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684" r:id="rId4"/>
    <p:sldMasterId id="2147483696" r:id="rId5"/>
  </p:sldMasterIdLst>
  <p:notesMasterIdLst>
    <p:notesMasterId r:id="rId50"/>
  </p:notesMasterIdLst>
  <p:handoutMasterIdLst>
    <p:handoutMasterId r:id="rId51"/>
  </p:handoutMasterIdLst>
  <p:sldIdLst>
    <p:sldId id="522" r:id="rId6"/>
    <p:sldId id="569" r:id="rId7"/>
    <p:sldId id="570" r:id="rId8"/>
    <p:sldId id="571" r:id="rId9"/>
    <p:sldId id="572" r:id="rId10"/>
    <p:sldId id="573" r:id="rId11"/>
    <p:sldId id="574" r:id="rId12"/>
    <p:sldId id="596" r:id="rId13"/>
    <p:sldId id="597" r:id="rId14"/>
    <p:sldId id="598" r:id="rId15"/>
    <p:sldId id="599" r:id="rId16"/>
    <p:sldId id="600" r:id="rId17"/>
    <p:sldId id="601" r:id="rId18"/>
    <p:sldId id="602" r:id="rId19"/>
    <p:sldId id="603" r:id="rId20"/>
    <p:sldId id="604" r:id="rId21"/>
    <p:sldId id="605" r:id="rId22"/>
    <p:sldId id="606" r:id="rId23"/>
    <p:sldId id="609" r:id="rId24"/>
    <p:sldId id="611" r:id="rId25"/>
    <p:sldId id="541" r:id="rId26"/>
    <p:sldId id="575" r:id="rId27"/>
    <p:sldId id="576" r:id="rId28"/>
    <p:sldId id="501" r:id="rId29"/>
    <p:sldId id="577" r:id="rId30"/>
    <p:sldId id="578" r:id="rId31"/>
    <p:sldId id="579" r:id="rId32"/>
    <p:sldId id="580" r:id="rId33"/>
    <p:sldId id="581" r:id="rId34"/>
    <p:sldId id="582" r:id="rId35"/>
    <p:sldId id="583" r:id="rId36"/>
    <p:sldId id="584" r:id="rId37"/>
    <p:sldId id="585" r:id="rId38"/>
    <p:sldId id="586" r:id="rId39"/>
    <p:sldId id="587" r:id="rId40"/>
    <p:sldId id="513" r:id="rId41"/>
    <p:sldId id="588" r:id="rId42"/>
    <p:sldId id="589" r:id="rId43"/>
    <p:sldId id="590" r:id="rId44"/>
    <p:sldId id="591" r:id="rId45"/>
    <p:sldId id="592" r:id="rId46"/>
    <p:sldId id="593" r:id="rId47"/>
    <p:sldId id="594" r:id="rId48"/>
    <p:sldId id="610" r:id="rId49"/>
  </p:sldIdLst>
  <p:sldSz cx="7315200" cy="9601200"/>
  <p:notesSz cx="7010400" cy="9296400"/>
  <p:defaultText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1" autoAdjust="0"/>
    <p:restoredTop sz="99097" autoAdjust="0"/>
  </p:normalViewPr>
  <p:slideViewPr>
    <p:cSldViewPr>
      <p:cViewPr varScale="1">
        <p:scale>
          <a:sx n="76" d="100"/>
          <a:sy n="76" d="100"/>
        </p:scale>
        <p:origin x="1686" y="108"/>
      </p:cViewPr>
      <p:guideLst>
        <p:guide orient="horz" pos="3024"/>
        <p:guide pos="230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03BBA2A-8788-4E3E-B85C-043146DE5216}" type="datetimeFigureOut">
              <a:rPr lang="en-US" smtClean="0"/>
              <a:pPr/>
              <a:t>5/31/2016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68E767E-EA66-4DAF-8CE1-1B8D3464DA28}" type="slidenum">
              <a:rPr lang="en-US" smtClean="0"/>
              <a:pPr/>
              <a:t>‹#›</a:t>
            </a:fld>
            <a:endParaRPr lang="en-US" dirty="0"/>
          </a:p>
        </p:txBody>
      </p:sp>
    </p:spTree>
    <p:extLst>
      <p:ext uri="{BB962C8B-B14F-4D97-AF65-F5344CB8AC3E}">
        <p14:creationId xmlns:p14="http://schemas.microsoft.com/office/powerpoint/2010/main" val="304316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812E32-FA1A-4F4E-BBE4-59F7E9A50687}" type="datetimeFigureOut">
              <a:rPr lang="en-US" smtClean="0"/>
              <a:pPr/>
              <a:t>5/31/2016</a:t>
            </a:fld>
            <a:endParaRPr lang="en-US" dirty="0"/>
          </a:p>
        </p:txBody>
      </p:sp>
      <p:sp>
        <p:nvSpPr>
          <p:cNvPr id="4" name="Slide Image Placeholder 3"/>
          <p:cNvSpPr>
            <a:spLocks noGrp="1" noRot="1" noChangeAspect="1"/>
          </p:cNvSpPr>
          <p:nvPr>
            <p:ph type="sldImg" idx="2"/>
          </p:nvPr>
        </p:nvSpPr>
        <p:spPr>
          <a:xfrm>
            <a:off x="2176463" y="696913"/>
            <a:ext cx="2657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notesStyle>
    <a:lvl1pPr marL="0" algn="l" defTabSz="966612" rtl="0" eaLnBrk="1" latinLnBrk="0" hangingPunct="1">
      <a:defRPr sz="1300" kern="1200">
        <a:solidFill>
          <a:schemeClr val="tx1"/>
        </a:solidFill>
        <a:latin typeface="+mn-lt"/>
        <a:ea typeface="+mn-ea"/>
        <a:cs typeface="+mn-cs"/>
      </a:defRPr>
    </a:lvl1pPr>
    <a:lvl2pPr marL="483306" algn="l" defTabSz="966612" rtl="0" eaLnBrk="1" latinLnBrk="0" hangingPunct="1">
      <a:defRPr sz="1300" kern="1200">
        <a:solidFill>
          <a:schemeClr val="tx1"/>
        </a:solidFill>
        <a:latin typeface="+mn-lt"/>
        <a:ea typeface="+mn-ea"/>
        <a:cs typeface="+mn-cs"/>
      </a:defRPr>
    </a:lvl2pPr>
    <a:lvl3pPr marL="966612" algn="l" defTabSz="966612" rtl="0" eaLnBrk="1" latinLnBrk="0" hangingPunct="1">
      <a:defRPr sz="1300" kern="1200">
        <a:solidFill>
          <a:schemeClr val="tx1"/>
        </a:solidFill>
        <a:latin typeface="+mn-lt"/>
        <a:ea typeface="+mn-ea"/>
        <a:cs typeface="+mn-cs"/>
      </a:defRPr>
    </a:lvl3pPr>
    <a:lvl4pPr marL="1449918" algn="l" defTabSz="966612" rtl="0" eaLnBrk="1" latinLnBrk="0" hangingPunct="1">
      <a:defRPr sz="1300" kern="1200">
        <a:solidFill>
          <a:schemeClr val="tx1"/>
        </a:solidFill>
        <a:latin typeface="+mn-lt"/>
        <a:ea typeface="+mn-ea"/>
        <a:cs typeface="+mn-cs"/>
      </a:defRPr>
    </a:lvl4pPr>
    <a:lvl5pPr marL="1933224" algn="l" defTabSz="966612" rtl="0" eaLnBrk="1" latinLnBrk="0" hangingPunct="1">
      <a:defRPr sz="1300" kern="1200">
        <a:solidFill>
          <a:schemeClr val="tx1"/>
        </a:solidFill>
        <a:latin typeface="+mn-lt"/>
        <a:ea typeface="+mn-ea"/>
        <a:cs typeface="+mn-cs"/>
      </a:defRPr>
    </a:lvl5pPr>
    <a:lvl6pPr marL="2416531" algn="l" defTabSz="966612" rtl="0" eaLnBrk="1" latinLnBrk="0" hangingPunct="1">
      <a:defRPr sz="1300" kern="1200">
        <a:solidFill>
          <a:schemeClr val="tx1"/>
        </a:solidFill>
        <a:latin typeface="+mn-lt"/>
        <a:ea typeface="+mn-ea"/>
        <a:cs typeface="+mn-cs"/>
      </a:defRPr>
    </a:lvl6pPr>
    <a:lvl7pPr marL="2899837" algn="l" defTabSz="966612" rtl="0" eaLnBrk="1" latinLnBrk="0" hangingPunct="1">
      <a:defRPr sz="1300" kern="1200">
        <a:solidFill>
          <a:schemeClr val="tx1"/>
        </a:solidFill>
        <a:latin typeface="+mn-lt"/>
        <a:ea typeface="+mn-ea"/>
        <a:cs typeface="+mn-cs"/>
      </a:defRPr>
    </a:lvl7pPr>
    <a:lvl8pPr marL="3383143" algn="l" defTabSz="966612" rtl="0" eaLnBrk="1" latinLnBrk="0" hangingPunct="1">
      <a:defRPr sz="1300" kern="1200">
        <a:solidFill>
          <a:schemeClr val="tx1"/>
        </a:solidFill>
        <a:latin typeface="+mn-lt"/>
        <a:ea typeface="+mn-ea"/>
        <a:cs typeface="+mn-cs"/>
      </a:defRPr>
    </a:lvl8pPr>
    <a:lvl9pPr marL="3866449" algn="l" defTabSz="9666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350" name="Shape 350"/>
          <p:cNvSpPr>
            <a:spLocks noGrp="1" noRot="1" noChangeAspect="1"/>
          </p:cNvSpPr>
          <p:nvPr>
            <p:ph type="sldImg" idx="2"/>
          </p:nvPr>
        </p:nvSpPr>
        <p:spPr>
          <a:xfrm>
            <a:off x="2176463" y="696913"/>
            <a:ext cx="265747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1069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696913"/>
            <a:ext cx="26574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solidFill>
                  <a:prstClr val="black"/>
                </a:solidFill>
                <a:latin typeface="Calibri"/>
              </a:rPr>
              <a:pPr/>
              <a:t>4</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solidFill>
                <a:latin typeface="Calibri"/>
              </a:rPr>
              <a:t>Rev. Control:  07/06/2015 HSD – OSP and Susan Richmond</a:t>
            </a:r>
            <a:endParaRPr lang="en-US" dirty="0">
              <a:solidFill>
                <a:prstClr val="black"/>
              </a:solidFill>
              <a:latin typeface="Calibri"/>
            </a:endParaRPr>
          </a:p>
        </p:txBody>
      </p:sp>
    </p:spTree>
    <p:extLst>
      <p:ext uri="{BB962C8B-B14F-4D97-AF65-F5344CB8AC3E}">
        <p14:creationId xmlns:p14="http://schemas.microsoft.com/office/powerpoint/2010/main" val="3489814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696913"/>
            <a:ext cx="2657475" cy="3486150"/>
          </a:xfrm>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10"/>
          </p:nvPr>
        </p:nvSpPr>
        <p:spPr/>
        <p:txBody>
          <a:bodyPr/>
          <a:lstStyle/>
          <a:p>
            <a:fld id="{93EF0EC3-FE0B-4500-8F04-EC8B20A7C129}" type="slidenum">
              <a:rPr lang="en-US" smtClean="0">
                <a:solidFill>
                  <a:prstClr val="black"/>
                </a:solidFill>
                <a:latin typeface="Calibri"/>
              </a:rPr>
              <a:pPr/>
              <a:t>5</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solidFill>
                <a:latin typeface="Calibri"/>
              </a:rPr>
              <a:t>Rev. Control:  07/06/2015 HSD – OSP and Susan Richmond</a:t>
            </a:r>
            <a:endParaRPr lang="en-US" dirty="0">
              <a:solidFill>
                <a:prstClr val="black"/>
              </a:solidFill>
              <a:latin typeface="Calibri"/>
            </a:endParaRPr>
          </a:p>
        </p:txBody>
      </p:sp>
    </p:spTree>
    <p:extLst>
      <p:ext uri="{BB962C8B-B14F-4D97-AF65-F5344CB8AC3E}">
        <p14:creationId xmlns:p14="http://schemas.microsoft.com/office/powerpoint/2010/main" val="3638722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982597"/>
            <a:ext cx="6217920" cy="2058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1097280" y="5440680"/>
            <a:ext cx="5120640" cy="2453640"/>
          </a:xfrm>
        </p:spPr>
        <p:txBody>
          <a:bodyPr/>
          <a:lstStyle>
            <a:lvl1pPr marL="0" indent="0" algn="ctr">
              <a:buNone/>
              <a:defRPr>
                <a:solidFill>
                  <a:schemeClr val="tx1">
                    <a:tint val="75000"/>
                  </a:schemeClr>
                </a:solidFill>
              </a:defRPr>
            </a:lvl1pPr>
            <a:lvl2pPr marL="483306" indent="0" algn="ctr">
              <a:buNone/>
              <a:defRPr>
                <a:solidFill>
                  <a:schemeClr val="tx1">
                    <a:tint val="75000"/>
                  </a:schemeClr>
                </a:solidFill>
              </a:defRPr>
            </a:lvl2pPr>
            <a:lvl3pPr marL="966612" indent="0" algn="ctr">
              <a:buNone/>
              <a:defRPr>
                <a:solidFill>
                  <a:schemeClr val="tx1">
                    <a:tint val="75000"/>
                  </a:schemeClr>
                </a:solidFill>
              </a:defRPr>
            </a:lvl3pPr>
            <a:lvl4pPr marL="1449918" indent="0" algn="ctr">
              <a:buNone/>
              <a:defRPr>
                <a:solidFill>
                  <a:schemeClr val="tx1">
                    <a:tint val="75000"/>
                  </a:schemeClr>
                </a:solidFill>
              </a:defRPr>
            </a:lvl4pPr>
            <a:lvl5pPr marL="1933224" indent="0" algn="ctr">
              <a:buNone/>
              <a:defRPr>
                <a:solidFill>
                  <a:schemeClr val="tx1">
                    <a:tint val="75000"/>
                  </a:schemeClr>
                </a:solidFill>
              </a:defRPr>
            </a:lvl5pPr>
            <a:lvl6pPr marL="2416531" indent="0" algn="ctr">
              <a:buNone/>
              <a:defRPr>
                <a:solidFill>
                  <a:schemeClr val="tx1">
                    <a:tint val="75000"/>
                  </a:schemeClr>
                </a:solidFill>
              </a:defRPr>
            </a:lvl6pPr>
            <a:lvl7pPr marL="2899837" indent="0" algn="ctr">
              <a:buNone/>
              <a:defRPr>
                <a:solidFill>
                  <a:schemeClr val="tx1">
                    <a:tint val="75000"/>
                  </a:schemeClr>
                </a:solidFill>
              </a:defRPr>
            </a:lvl7pPr>
            <a:lvl8pPr marL="3383143" indent="0" algn="ctr">
              <a:buNone/>
              <a:defRPr>
                <a:solidFill>
                  <a:schemeClr val="tx1">
                    <a:tint val="75000"/>
                  </a:schemeClr>
                </a:solidFill>
              </a:defRPr>
            </a:lvl8pPr>
            <a:lvl9pPr marL="386644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pPr/>
              <a:t>5/31/2016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pPr/>
              <a:t>5/31/2016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977639" y="513399"/>
            <a:ext cx="1234441" cy="1092136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320" y="513399"/>
            <a:ext cx="3581401" cy="109213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pPr/>
              <a:t>5/31/2016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146048" y="503857"/>
            <a:ext cx="5925312" cy="2061058"/>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146048" y="2590090"/>
            <a:ext cx="5925312" cy="245364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323ABC3-F9D5-41E6-920C-361B5D1D5261}" type="datetime1">
              <a:rPr lang="en-US" smtClean="0"/>
              <a:pPr/>
              <a:t>5/31/2016</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8" name="Oval 7"/>
          <p:cNvSpPr/>
          <p:nvPr/>
        </p:nvSpPr>
        <p:spPr>
          <a:xfrm>
            <a:off x="737146" y="1979323"/>
            <a:ext cx="168250" cy="294437"/>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925741" y="1883023"/>
            <a:ext cx="51206" cy="89611"/>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5/31/2016</a:t>
            </a:fld>
            <a:endParaRPr lang="en-US"/>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7" name="Rectangle 6"/>
          <p:cNvSpPr/>
          <p:nvPr userDrawn="1"/>
        </p:nvSpPr>
        <p:spPr>
          <a:xfrm>
            <a:off x="3232099" y="9247739"/>
            <a:ext cx="3657600" cy="230832"/>
          </a:xfrm>
          <a:prstGeom prst="rect">
            <a:avLst/>
          </a:prstGeom>
        </p:spPr>
        <p:txBody>
          <a:bodyPr>
            <a:spAutoFit/>
          </a:bodyPr>
          <a:lstStyle/>
          <a:p>
            <a:r>
              <a:rPr lang="en-US" sz="900" kern="1200" dirty="0" smtClean="0">
                <a:solidFill>
                  <a:schemeClr val="tx1"/>
                </a:solidFill>
                <a:latin typeface="+mn-lt"/>
                <a:ea typeface="+mn-ea"/>
                <a:cs typeface="+mn-cs"/>
              </a:rPr>
              <a:t>Rev. Control:  07/08/</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2015 HSD – OSP and Susan Richmond</a:t>
            </a:r>
            <a:endParaRPr lang="en-US" sz="9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826312" y="-76"/>
            <a:ext cx="5486400" cy="9601276"/>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062714" y="3640455"/>
            <a:ext cx="5120640" cy="32004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062714" y="1493520"/>
            <a:ext cx="5120640" cy="2113597"/>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3BEE7BD-3C42-46C4-A835-3E3BDF1AE10E}" type="datetime1">
              <a:rPr lang="en-US" smtClean="0"/>
              <a:pPr/>
              <a:t>5/31/2016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10" name="Rectangle 9"/>
          <p:cNvSpPr/>
          <p:nvPr/>
        </p:nvSpPr>
        <p:spPr bwMode="invGray">
          <a:xfrm>
            <a:off x="1828800" y="0"/>
            <a:ext cx="60960" cy="9601276"/>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737857" y="3940518"/>
            <a:ext cx="168250" cy="294437"/>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926451" y="3844218"/>
            <a:ext cx="51206" cy="89611"/>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8486" y="384048"/>
            <a:ext cx="5998464" cy="16002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148486" y="2133600"/>
            <a:ext cx="2926080" cy="6528816"/>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20870" y="2133600"/>
            <a:ext cx="2926080" cy="6528816"/>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91C9F3C-5175-4E3A-98BB-AD089760102E}" type="datetime1">
              <a:rPr lang="en-US" smtClean="0"/>
              <a:pPr/>
              <a:t>5/31/2016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7224470"/>
            <a:ext cx="6583680" cy="16002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65760" y="459589"/>
            <a:ext cx="3218688" cy="896112"/>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730752" y="459589"/>
            <a:ext cx="3218688" cy="896112"/>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65760" y="1357070"/>
            <a:ext cx="3218688" cy="576072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730752" y="1357070"/>
            <a:ext cx="3218688" cy="576072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AC7CBA6-CA2A-4158-A07A-774E5EDEE07A}" type="datetime1">
              <a:rPr lang="en-US" smtClean="0"/>
              <a:pPr/>
              <a:t>5/31/2016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8486" y="384048"/>
            <a:ext cx="5998464" cy="16002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B2DE2B7-079F-4A3E-85C4-519141386CD3}" type="datetime1">
              <a:rPr lang="en-US" smtClean="0"/>
              <a:pPr/>
              <a:t>5/31/2016</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811987" y="0"/>
            <a:ext cx="6503213" cy="96012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C8DBED1-8F41-4E2A-84FA-EC900252CBF6}" type="datetime1">
              <a:rPr lang="en-US" smtClean="0"/>
              <a:pPr/>
              <a:t>5/31/2016</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6" name="Rectangle 5"/>
          <p:cNvSpPr/>
          <p:nvPr/>
        </p:nvSpPr>
        <p:spPr bwMode="invGray">
          <a:xfrm>
            <a:off x="811987" y="-76"/>
            <a:ext cx="58522" cy="9601276"/>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03489"/>
            <a:ext cx="3048000" cy="162687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365760" y="1969750"/>
            <a:ext cx="3048000" cy="9779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760" y="2987041"/>
            <a:ext cx="6522720" cy="5589588"/>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33E275-2333-457D-B231-ACDEC9BE2BD1}" type="datetime1">
              <a:rPr lang="en-US" smtClean="0"/>
              <a:pPr/>
              <a:t>5/31/2016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486400" y="8874825"/>
            <a:ext cx="1676400" cy="511175"/>
          </a:xfrm>
        </p:spPr>
        <p:txBody>
          <a:bodyPr/>
          <a:lstStyle/>
          <a:p>
            <a:endParaRPr lang="en-US" dirty="0"/>
          </a:p>
        </p:txBody>
      </p:sp>
      <p:sp>
        <p:nvSpPr>
          <p:cNvPr id="6" name="Slide Number Placeholder 5"/>
          <p:cNvSpPr>
            <a:spLocks noGrp="1"/>
          </p:cNvSpPr>
          <p:nvPr>
            <p:ph type="sldNum" sz="quarter" idx="12"/>
          </p:nvPr>
        </p:nvSpPr>
        <p:spPr>
          <a:xfrm>
            <a:off x="6522720" y="9220200"/>
            <a:ext cx="792480" cy="381000"/>
          </a:xfrm>
        </p:spPr>
        <p:txBody>
          <a:bodyPr/>
          <a:lstStyle>
            <a:lvl1pPr algn="r">
              <a:defRPr sz="1200"/>
            </a:lvl1pPr>
          </a:lstStyle>
          <a:p>
            <a:fld id="{F177B04D-AEB5-43ED-B9BA-B3D1EC9C9067}" type="slidenum">
              <a:rPr lang="en-US" smtClean="0"/>
              <a:pPr/>
              <a:t>‹#›</a:t>
            </a:fld>
            <a:endParaRPr lang="en-US" dirty="0"/>
          </a:p>
        </p:txBody>
      </p:sp>
      <p:sp>
        <p:nvSpPr>
          <p:cNvPr id="7" name="Rectangle 6"/>
          <p:cNvSpPr/>
          <p:nvPr userDrawn="1"/>
        </p:nvSpPr>
        <p:spPr>
          <a:xfrm>
            <a:off x="3276600" y="9376056"/>
            <a:ext cx="3657600" cy="230832"/>
          </a:xfrm>
          <a:prstGeom prst="rect">
            <a:avLst/>
          </a:prstGeom>
        </p:spPr>
        <p:txBody>
          <a:bodyPr>
            <a:spAutoFit/>
          </a:bodyPr>
          <a:lstStyle/>
          <a:p>
            <a:r>
              <a:rPr lang="en-US" sz="900" kern="1200" dirty="0" smtClean="0">
                <a:solidFill>
                  <a:schemeClr val="tx1"/>
                </a:solidFill>
                <a:latin typeface="+mn-lt"/>
                <a:ea typeface="+mn-ea"/>
                <a:cs typeface="+mn-cs"/>
              </a:rPr>
              <a:t>Rev. Control:  07/08/</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2015 HSD – OSP and Susan Richmond</a:t>
            </a:r>
            <a:endParaRPr lang="en-US" sz="900" dirty="0"/>
          </a:p>
        </p:txBody>
      </p:sp>
    </p:spTree>
    <p:extLst>
      <p:ext uri="{BB962C8B-B14F-4D97-AF65-F5344CB8AC3E}">
        <p14:creationId xmlns:p14="http://schemas.microsoft.com/office/powerpoint/2010/main" val="2201198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09517" y="1493520"/>
            <a:ext cx="2194560" cy="277368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1E07EFA-7667-4272-80CC-C78D5DB339E5}" type="datetime1">
              <a:rPr lang="en-US" smtClean="0"/>
              <a:pPr/>
              <a:t>5/31/2016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8" name="Rectangle 7"/>
          <p:cNvSpPr/>
          <p:nvPr/>
        </p:nvSpPr>
        <p:spPr>
          <a:xfrm>
            <a:off x="609600" y="1493520"/>
            <a:ext cx="3657600" cy="64008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670560" y="1600205"/>
            <a:ext cx="3535680" cy="4920343"/>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17380" y="1336077"/>
            <a:ext cx="548640" cy="286034"/>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4002934" y="1311500"/>
            <a:ext cx="519379" cy="286034"/>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670560" y="6720840"/>
            <a:ext cx="3535680" cy="10668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4C7A764-92AC-498C-A948-6B40651C68CD}" type="datetime1">
              <a:rPr lang="en-US" smtClean="0"/>
              <a:pPr/>
              <a:t>5/31/2016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86400" y="384495"/>
            <a:ext cx="1463040" cy="819213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384497"/>
            <a:ext cx="4450080" cy="819213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3569223-152C-48B7-829B-A8B733C6AC0A}" type="datetime1">
              <a:rPr lang="en-US" smtClean="0"/>
              <a:pPr/>
              <a:t>5/31/2016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146048" y="503857"/>
            <a:ext cx="5925312" cy="2061057"/>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146048" y="2590089"/>
            <a:ext cx="5925312" cy="2453640"/>
          </a:xfrm>
        </p:spPr>
        <p:txBody>
          <a:bodyPr tIns="0"/>
          <a:lstStyle>
            <a:lvl1pPr marL="25817" indent="0" algn="l">
              <a:buNone/>
              <a:defRPr sz="2447">
                <a:solidFill>
                  <a:schemeClr val="tx2">
                    <a:shade val="30000"/>
                    <a:satMod val="150000"/>
                  </a:schemeClr>
                </a:solidFill>
              </a:defRPr>
            </a:lvl1pPr>
            <a:lvl2pPr marL="430287" indent="0" algn="ctr">
              <a:buNone/>
            </a:lvl2pPr>
            <a:lvl3pPr marL="860573" indent="0" algn="ctr">
              <a:buNone/>
            </a:lvl3pPr>
            <a:lvl4pPr marL="1290860" indent="0" algn="ctr">
              <a:buNone/>
            </a:lvl4pPr>
            <a:lvl5pPr marL="1721146" indent="0" algn="ctr">
              <a:buNone/>
            </a:lvl5pPr>
            <a:lvl6pPr marL="2151432" indent="0" algn="ctr">
              <a:buNone/>
            </a:lvl6pPr>
            <a:lvl7pPr marL="2581719" indent="0" algn="ctr">
              <a:buNone/>
            </a:lvl7pPr>
            <a:lvl8pPr marL="3012005" indent="0" algn="ctr">
              <a:buNone/>
            </a:lvl8pPr>
            <a:lvl9pPr marL="3442291"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323ABC3-F9D5-41E6-920C-361B5D1D5261}" type="datetime1">
              <a:rPr lang="en-US" smtClean="0">
                <a:solidFill>
                  <a:srgbClr val="E7DEC9">
                    <a:shade val="50000"/>
                    <a:satMod val="200000"/>
                  </a:srgbClr>
                </a:solidFill>
              </a:rPr>
              <a:pPr/>
              <a:t>5/31/2016</a:t>
            </a:fld>
            <a:endParaRPr lang="en-US" dirty="0">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F177B04D-AEB5-43ED-B9BA-B3D1EC9C9067}"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8" name="Oval 7"/>
          <p:cNvSpPr/>
          <p:nvPr/>
        </p:nvSpPr>
        <p:spPr>
          <a:xfrm>
            <a:off x="737148" y="1979324"/>
            <a:ext cx="168249" cy="294437"/>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86055" tIns="43028" rIns="86055" bIns="43028" anchor="ctr"/>
          <a:lstStyle>
            <a:extLst/>
          </a:lstStyle>
          <a:p>
            <a:pPr algn="ctr" defTabSz="958835"/>
            <a:endParaRPr lang="en-US" sz="1882">
              <a:solidFill>
                <a:prstClr val="black"/>
              </a:solidFill>
            </a:endParaRPr>
          </a:p>
        </p:txBody>
      </p:sp>
      <p:sp>
        <p:nvSpPr>
          <p:cNvPr id="9" name="Oval 8"/>
          <p:cNvSpPr/>
          <p:nvPr/>
        </p:nvSpPr>
        <p:spPr>
          <a:xfrm>
            <a:off x="925742" y="1883022"/>
            <a:ext cx="51207" cy="89611"/>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86055" tIns="43028" rIns="86055" bIns="43028" anchor="ctr"/>
          <a:lstStyle>
            <a:extLst/>
          </a:lstStyle>
          <a:p>
            <a:pPr algn="ctr" defTabSz="958835"/>
            <a:endParaRPr lang="en-US" sz="1882">
              <a:solidFill>
                <a:prstClr val="black"/>
              </a:solidFill>
            </a:endParaRPr>
          </a:p>
        </p:txBody>
      </p:sp>
    </p:spTree>
    <p:extLst>
      <p:ext uri="{BB962C8B-B14F-4D97-AF65-F5344CB8AC3E}">
        <p14:creationId xmlns:p14="http://schemas.microsoft.com/office/powerpoint/2010/main" val="23189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solidFill>
                  <a:srgbClr val="E7DEC9">
                    <a:shade val="50000"/>
                    <a:satMod val="200000"/>
                  </a:srgbClr>
                </a:solidFill>
              </a:rPr>
              <a:pPr/>
              <a:t>5/31/2016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7" name="Rectangle 6"/>
          <p:cNvSpPr/>
          <p:nvPr userDrawn="1"/>
        </p:nvSpPr>
        <p:spPr>
          <a:xfrm>
            <a:off x="3276600" y="9220201"/>
            <a:ext cx="3657600" cy="221946"/>
          </a:xfrm>
          <a:prstGeom prst="rect">
            <a:avLst/>
          </a:prstGeom>
        </p:spPr>
        <p:txBody>
          <a:bodyPr lIns="90702" tIns="45352" rIns="90702" bIns="45352">
            <a:spAutoFit/>
          </a:bodyPr>
          <a:lstStyle/>
          <a:p>
            <a:pPr defTabSz="958835"/>
            <a:r>
              <a:rPr lang="en-US" sz="847" dirty="0" smtClean="0">
                <a:solidFill>
                  <a:prstClr val="black"/>
                </a:solidFill>
              </a:rPr>
              <a:t>Rev. Control:  10/25/2014 HSD – OSP and Susan Richmond</a:t>
            </a:r>
            <a:endParaRPr lang="en-US" sz="847" dirty="0">
              <a:solidFill>
                <a:prstClr val="black"/>
              </a:solidFill>
            </a:endParaRPr>
          </a:p>
        </p:txBody>
      </p:sp>
    </p:spTree>
    <p:extLst>
      <p:ext uri="{BB962C8B-B14F-4D97-AF65-F5344CB8AC3E}">
        <p14:creationId xmlns:p14="http://schemas.microsoft.com/office/powerpoint/2010/main" val="2420289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826312" y="-74"/>
            <a:ext cx="5486400" cy="960127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6055" tIns="43028" rIns="86055" bIns="43028" anchor="ctr"/>
          <a:lstStyle>
            <a:extLst/>
          </a:lstStyle>
          <a:p>
            <a:pPr algn="ctr" defTabSz="958835"/>
            <a:endParaRPr lang="en-US" sz="1882">
              <a:solidFill>
                <a:prstClr val="white"/>
              </a:solidFill>
            </a:endParaRPr>
          </a:p>
        </p:txBody>
      </p:sp>
      <p:sp>
        <p:nvSpPr>
          <p:cNvPr id="2" name="Title 1"/>
          <p:cNvSpPr>
            <a:spLocks noGrp="1"/>
          </p:cNvSpPr>
          <p:nvPr>
            <p:ph type="title"/>
          </p:nvPr>
        </p:nvSpPr>
        <p:spPr>
          <a:xfrm>
            <a:off x="2062713" y="3640455"/>
            <a:ext cx="5120640" cy="3200400"/>
          </a:xfrm>
        </p:spPr>
        <p:txBody>
          <a:bodyPr anchor="t"/>
          <a:lstStyle>
            <a:lvl1pPr algn="l">
              <a:lnSpc>
                <a:spcPts val="4235"/>
              </a:lnSpc>
              <a:buNone/>
              <a:defRPr sz="3765"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062713" y="1493521"/>
            <a:ext cx="5120640" cy="2113597"/>
          </a:xfrm>
        </p:spPr>
        <p:txBody>
          <a:bodyPr anchor="b"/>
          <a:lstStyle>
            <a:lvl1pPr marL="17212" indent="0">
              <a:lnSpc>
                <a:spcPts val="2165"/>
              </a:lnSpc>
              <a:spcBef>
                <a:spcPts val="0"/>
              </a:spcBef>
              <a:buNone/>
              <a:defRPr sz="1882">
                <a:solidFill>
                  <a:schemeClr val="tx2">
                    <a:shade val="30000"/>
                    <a:satMod val="150000"/>
                  </a:schemeClr>
                </a:solidFill>
              </a:defRPr>
            </a:lvl1pPr>
            <a:lvl2pPr>
              <a:buNone/>
              <a:defRPr sz="1694">
                <a:solidFill>
                  <a:schemeClr val="tx1">
                    <a:tint val="75000"/>
                  </a:schemeClr>
                </a:solidFill>
              </a:defRPr>
            </a:lvl2pPr>
            <a:lvl3pPr>
              <a:buNone/>
              <a:defRPr sz="1506">
                <a:solidFill>
                  <a:schemeClr val="tx1">
                    <a:tint val="75000"/>
                  </a:schemeClr>
                </a:solidFill>
              </a:defRPr>
            </a:lvl3pPr>
            <a:lvl4pPr>
              <a:buNone/>
              <a:defRPr sz="1318">
                <a:solidFill>
                  <a:schemeClr val="tx1">
                    <a:tint val="75000"/>
                  </a:schemeClr>
                </a:solidFill>
              </a:defRPr>
            </a:lvl4pPr>
            <a:lvl5pPr>
              <a:buNone/>
              <a:defRPr sz="1318">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3BEE7BD-3C42-46C4-A835-3E3BDF1AE10E}" type="datetime1">
              <a:rPr lang="en-US" smtClean="0">
                <a:solidFill>
                  <a:srgbClr val="E7DEC9">
                    <a:shade val="50000"/>
                    <a:satMod val="200000"/>
                  </a:srgbClr>
                </a:solidFill>
              </a:rPr>
              <a:pPr/>
              <a:t>5/31/2016</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0" name="Rectangle 9"/>
          <p:cNvSpPr/>
          <p:nvPr/>
        </p:nvSpPr>
        <p:spPr bwMode="invGray">
          <a:xfrm>
            <a:off x="1828800" y="2"/>
            <a:ext cx="60960" cy="960127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86055" tIns="43028" rIns="86055" bIns="43028" anchor="ctr"/>
          <a:lstStyle>
            <a:extLst/>
          </a:lstStyle>
          <a:p>
            <a:pPr algn="ctr" defTabSz="958835"/>
            <a:endParaRPr lang="en-US" sz="1882">
              <a:solidFill>
                <a:prstClr val="white"/>
              </a:solidFill>
            </a:endParaRPr>
          </a:p>
        </p:txBody>
      </p:sp>
      <p:sp>
        <p:nvSpPr>
          <p:cNvPr id="8" name="Oval 7"/>
          <p:cNvSpPr/>
          <p:nvPr/>
        </p:nvSpPr>
        <p:spPr>
          <a:xfrm>
            <a:off x="1737859" y="3940518"/>
            <a:ext cx="168249" cy="294437"/>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86055" tIns="43028" rIns="86055" bIns="43028" anchor="ctr"/>
          <a:lstStyle>
            <a:extLst/>
          </a:lstStyle>
          <a:p>
            <a:pPr algn="ctr" defTabSz="958835"/>
            <a:endParaRPr lang="en-US" sz="1882">
              <a:solidFill>
                <a:prstClr val="black"/>
              </a:solidFill>
            </a:endParaRPr>
          </a:p>
        </p:txBody>
      </p:sp>
      <p:sp>
        <p:nvSpPr>
          <p:cNvPr id="9" name="Oval 8"/>
          <p:cNvSpPr/>
          <p:nvPr/>
        </p:nvSpPr>
        <p:spPr>
          <a:xfrm>
            <a:off x="1926452" y="3844219"/>
            <a:ext cx="51207" cy="89611"/>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86055" tIns="43028" rIns="86055" bIns="43028" anchor="ctr"/>
          <a:lstStyle>
            <a:extLst/>
          </a:lstStyle>
          <a:p>
            <a:pPr algn="ctr" defTabSz="958835"/>
            <a:endParaRPr lang="en-US" sz="1882">
              <a:solidFill>
                <a:prstClr val="black"/>
              </a:solidFill>
            </a:endParaRPr>
          </a:p>
        </p:txBody>
      </p:sp>
    </p:spTree>
    <p:extLst>
      <p:ext uri="{BB962C8B-B14F-4D97-AF65-F5344CB8AC3E}">
        <p14:creationId xmlns:p14="http://schemas.microsoft.com/office/powerpoint/2010/main" val="3468441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8487" y="384048"/>
            <a:ext cx="5998464" cy="16002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148487" y="2133600"/>
            <a:ext cx="2926080" cy="6528816"/>
          </a:xfrm>
        </p:spPr>
        <p:txBody>
          <a:bodyPr/>
          <a:lstStyle>
            <a:lvl1pPr>
              <a:defRPr sz="2635"/>
            </a:lvl1pPr>
            <a:lvl2pPr>
              <a:defRPr sz="2259"/>
            </a:lvl2pPr>
            <a:lvl3pPr>
              <a:defRPr sz="1882"/>
            </a:lvl3pPr>
            <a:lvl4pPr>
              <a:defRPr sz="1694"/>
            </a:lvl4pPr>
            <a:lvl5pPr>
              <a:defRPr sz="1694"/>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20871" y="2133600"/>
            <a:ext cx="2926080" cy="6528816"/>
          </a:xfrm>
        </p:spPr>
        <p:txBody>
          <a:bodyPr/>
          <a:lstStyle>
            <a:lvl1pPr>
              <a:defRPr sz="2635"/>
            </a:lvl1pPr>
            <a:lvl2pPr>
              <a:defRPr sz="2259"/>
            </a:lvl2pPr>
            <a:lvl3pPr>
              <a:defRPr sz="1882"/>
            </a:lvl3pPr>
            <a:lvl4pPr>
              <a:defRPr sz="1694"/>
            </a:lvl4pPr>
            <a:lvl5pPr>
              <a:defRPr sz="1694"/>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91C9F3C-5175-4E3A-98BB-AD089760102E}" type="datetime1">
              <a:rPr lang="en-US" smtClean="0">
                <a:solidFill>
                  <a:srgbClr val="E7DEC9">
                    <a:shade val="50000"/>
                    <a:satMod val="200000"/>
                  </a:srgbClr>
                </a:solidFill>
              </a:rPr>
              <a:pPr/>
              <a:t>5/31/2016</a:t>
            </a:fld>
            <a:endParaRPr lang="en-US" dirty="0">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F177B04D-AEB5-43ED-B9BA-B3D1EC9C9067}"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4180731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7224471"/>
            <a:ext cx="6583680" cy="1600200"/>
          </a:xfrm>
        </p:spPr>
        <p:txBody>
          <a:bodyPr anchor="ctr"/>
          <a:lstStyle>
            <a:lvl1pPr algn="ctr">
              <a:defRPr sz="4235"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65760" y="459589"/>
            <a:ext cx="3218688" cy="896112"/>
          </a:xfrm>
          <a:solidFill>
            <a:schemeClr val="bg1"/>
          </a:solidFill>
          <a:ln w="10795">
            <a:solidFill>
              <a:schemeClr val="bg1"/>
            </a:solidFill>
            <a:miter lim="800000"/>
          </a:ln>
        </p:spPr>
        <p:txBody>
          <a:bodyPr anchor="ctr"/>
          <a:lstStyle>
            <a:lvl1pPr marL="60240" indent="0" algn="l">
              <a:lnSpc>
                <a:spcPct val="100000"/>
              </a:lnSpc>
              <a:spcBef>
                <a:spcPts val="94"/>
              </a:spcBef>
              <a:buNone/>
              <a:defRPr sz="1788" b="0">
                <a:solidFill>
                  <a:schemeClr val="tx1"/>
                </a:solidFill>
              </a:defRPr>
            </a:lvl1pPr>
            <a:lvl2pPr>
              <a:buNone/>
              <a:defRPr sz="1882" b="1"/>
            </a:lvl2pPr>
            <a:lvl3pPr>
              <a:buNone/>
              <a:defRPr sz="1694" b="1"/>
            </a:lvl3pPr>
            <a:lvl4pPr>
              <a:buNone/>
              <a:defRPr sz="1506" b="1"/>
            </a:lvl4pPr>
            <a:lvl5pPr>
              <a:buNone/>
              <a:defRPr sz="1506"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730752" y="459589"/>
            <a:ext cx="3218688" cy="896112"/>
          </a:xfrm>
          <a:solidFill>
            <a:schemeClr val="bg1"/>
          </a:solidFill>
          <a:ln w="10795">
            <a:solidFill>
              <a:schemeClr val="bg1"/>
            </a:solidFill>
            <a:miter lim="800000"/>
          </a:ln>
        </p:spPr>
        <p:txBody>
          <a:bodyPr anchor="ctr"/>
          <a:lstStyle>
            <a:lvl1pPr marL="60240" indent="0" algn="l">
              <a:lnSpc>
                <a:spcPct val="100000"/>
              </a:lnSpc>
              <a:spcBef>
                <a:spcPts val="94"/>
              </a:spcBef>
              <a:buNone/>
              <a:defRPr sz="1788" b="0">
                <a:solidFill>
                  <a:schemeClr val="tx1"/>
                </a:solidFill>
              </a:defRPr>
            </a:lvl1pPr>
            <a:lvl2pPr>
              <a:buNone/>
              <a:defRPr sz="1882" b="1"/>
            </a:lvl2pPr>
            <a:lvl3pPr>
              <a:buNone/>
              <a:defRPr sz="1694" b="1"/>
            </a:lvl3pPr>
            <a:lvl4pPr>
              <a:buNone/>
              <a:defRPr sz="1506" b="1"/>
            </a:lvl4pPr>
            <a:lvl5pPr>
              <a:buNone/>
              <a:defRPr sz="1506"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65760" y="1357071"/>
            <a:ext cx="3218688" cy="5760720"/>
          </a:xfrm>
          <a:ln w="10795">
            <a:solidFill>
              <a:schemeClr val="bg1"/>
            </a:solidFill>
            <a:prstDash val="dash"/>
            <a:miter lim="800000"/>
          </a:ln>
        </p:spPr>
        <p:txBody>
          <a:bodyPr/>
          <a:lstStyle>
            <a:lvl1pPr marL="370046" indent="-258171">
              <a:lnSpc>
                <a:spcPct val="100000"/>
              </a:lnSpc>
              <a:spcBef>
                <a:spcPts val="659"/>
              </a:spcBef>
              <a:defRPr sz="2259"/>
            </a:lvl1pPr>
            <a:lvl2pPr>
              <a:lnSpc>
                <a:spcPct val="100000"/>
              </a:lnSpc>
              <a:spcBef>
                <a:spcPts val="659"/>
              </a:spcBef>
              <a:defRPr sz="1882"/>
            </a:lvl2pPr>
            <a:lvl3pPr>
              <a:lnSpc>
                <a:spcPct val="100000"/>
              </a:lnSpc>
              <a:spcBef>
                <a:spcPts val="659"/>
              </a:spcBef>
              <a:defRPr sz="1694"/>
            </a:lvl3pPr>
            <a:lvl4pPr>
              <a:lnSpc>
                <a:spcPct val="100000"/>
              </a:lnSpc>
              <a:spcBef>
                <a:spcPts val="659"/>
              </a:spcBef>
              <a:defRPr sz="1506"/>
            </a:lvl4pPr>
            <a:lvl5pPr>
              <a:lnSpc>
                <a:spcPct val="100000"/>
              </a:lnSpc>
              <a:spcBef>
                <a:spcPts val="659"/>
              </a:spcBef>
              <a:defRPr sz="1506"/>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730752" y="1357071"/>
            <a:ext cx="3218688" cy="5760720"/>
          </a:xfrm>
          <a:ln w="10795">
            <a:solidFill>
              <a:schemeClr val="bg1"/>
            </a:solidFill>
            <a:prstDash val="dash"/>
            <a:miter lim="800000"/>
          </a:ln>
        </p:spPr>
        <p:txBody>
          <a:bodyPr/>
          <a:lstStyle>
            <a:lvl1pPr marL="370046" indent="-258171">
              <a:lnSpc>
                <a:spcPct val="100000"/>
              </a:lnSpc>
              <a:spcBef>
                <a:spcPts val="659"/>
              </a:spcBef>
              <a:defRPr sz="2259"/>
            </a:lvl1pPr>
            <a:lvl2pPr>
              <a:lnSpc>
                <a:spcPct val="100000"/>
              </a:lnSpc>
              <a:spcBef>
                <a:spcPts val="659"/>
              </a:spcBef>
              <a:defRPr sz="1882"/>
            </a:lvl2pPr>
            <a:lvl3pPr>
              <a:lnSpc>
                <a:spcPct val="100000"/>
              </a:lnSpc>
              <a:spcBef>
                <a:spcPts val="659"/>
              </a:spcBef>
              <a:defRPr sz="1694"/>
            </a:lvl3pPr>
            <a:lvl4pPr>
              <a:lnSpc>
                <a:spcPct val="100000"/>
              </a:lnSpc>
              <a:spcBef>
                <a:spcPts val="659"/>
              </a:spcBef>
              <a:defRPr sz="1506"/>
            </a:lvl4pPr>
            <a:lvl5pPr>
              <a:lnSpc>
                <a:spcPct val="100000"/>
              </a:lnSpc>
              <a:spcBef>
                <a:spcPts val="659"/>
              </a:spcBef>
              <a:defRPr sz="1506"/>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AC7CBA6-CA2A-4158-A07A-774E5EDEE07A}" type="datetime1">
              <a:rPr lang="en-US" smtClean="0">
                <a:solidFill>
                  <a:srgbClr val="E7DEC9">
                    <a:shade val="50000"/>
                    <a:satMod val="200000"/>
                  </a:srgbClr>
                </a:solidFill>
              </a:rPr>
              <a:pPr/>
              <a:t>5/31/2016</a:t>
            </a:fld>
            <a:endParaRPr lang="en-US" dirty="0">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F177B04D-AEB5-43ED-B9BA-B3D1EC9C9067}"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549107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8487" y="384048"/>
            <a:ext cx="5998464" cy="16002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B2DE2B7-079F-4A3E-85C4-519141386CD3}" type="datetime1">
              <a:rPr lang="en-US" smtClean="0">
                <a:solidFill>
                  <a:srgbClr val="E7DEC9">
                    <a:shade val="50000"/>
                    <a:satMod val="200000"/>
                  </a:srgbClr>
                </a:solidFill>
              </a:rPr>
              <a:pPr/>
              <a:t>5/31/2016</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F177B04D-AEB5-43ED-B9BA-B3D1EC9C9067}"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532098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811988" y="0"/>
            <a:ext cx="6503213" cy="96012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6055" tIns="43028" rIns="86055" bIns="43028" anchor="ctr"/>
          <a:lstStyle>
            <a:extLst/>
          </a:lstStyle>
          <a:p>
            <a:pPr algn="ctr" defTabSz="958835"/>
            <a:endParaRPr lang="en-US" sz="1882">
              <a:solidFill>
                <a:prstClr val="white"/>
              </a:solidFill>
            </a:endParaRPr>
          </a:p>
        </p:txBody>
      </p:sp>
      <p:sp>
        <p:nvSpPr>
          <p:cNvPr id="2" name="Date Placeholder 1"/>
          <p:cNvSpPr>
            <a:spLocks noGrp="1"/>
          </p:cNvSpPr>
          <p:nvPr>
            <p:ph type="dt" sz="half" idx="10"/>
          </p:nvPr>
        </p:nvSpPr>
        <p:spPr/>
        <p:txBody>
          <a:bodyPr/>
          <a:lstStyle>
            <a:extLst/>
          </a:lstStyle>
          <a:p>
            <a:fld id="{BC8DBED1-8F41-4E2A-84FA-EC900252CBF6}" type="datetime1">
              <a:rPr lang="en-US" smtClean="0">
                <a:solidFill>
                  <a:srgbClr val="E7DEC9">
                    <a:shade val="50000"/>
                    <a:satMod val="200000"/>
                  </a:srgbClr>
                </a:solidFill>
              </a:rPr>
              <a:pPr/>
              <a:t>5/31/2016</a:t>
            </a:fld>
            <a:endParaRPr lang="en-US" dirty="0">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F177B04D-AEB5-43ED-B9BA-B3D1EC9C9067}"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6" name="Rectangle 5"/>
          <p:cNvSpPr/>
          <p:nvPr/>
        </p:nvSpPr>
        <p:spPr bwMode="invGray">
          <a:xfrm>
            <a:off x="811989" y="-74"/>
            <a:ext cx="58521" cy="960127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86055" tIns="43028" rIns="86055" bIns="43028" anchor="ctr"/>
          <a:lstStyle>
            <a:extLst/>
          </a:lstStyle>
          <a:p>
            <a:pPr algn="ctr" defTabSz="958835"/>
            <a:endParaRPr lang="en-US" sz="1882">
              <a:solidFill>
                <a:prstClr val="white"/>
              </a:solidFill>
            </a:endParaRPr>
          </a:p>
        </p:txBody>
      </p:sp>
    </p:spTree>
    <p:extLst>
      <p:ext uri="{BB962C8B-B14F-4D97-AF65-F5344CB8AC3E}">
        <p14:creationId xmlns:p14="http://schemas.microsoft.com/office/powerpoint/2010/main" val="3543891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6169660"/>
            <a:ext cx="6217920" cy="1906905"/>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577851" y="4069400"/>
            <a:ext cx="6217920" cy="2100261"/>
          </a:xfrm>
        </p:spPr>
        <p:txBody>
          <a:bodyPr anchor="b"/>
          <a:lstStyle>
            <a:lvl1pPr marL="0" indent="0">
              <a:buNone/>
              <a:defRPr sz="2100">
                <a:solidFill>
                  <a:schemeClr val="tx1">
                    <a:tint val="75000"/>
                  </a:schemeClr>
                </a:solidFill>
              </a:defRPr>
            </a:lvl1pPr>
            <a:lvl2pPr marL="483306" indent="0">
              <a:buNone/>
              <a:defRPr sz="1900">
                <a:solidFill>
                  <a:schemeClr val="tx1">
                    <a:tint val="75000"/>
                  </a:schemeClr>
                </a:solidFill>
              </a:defRPr>
            </a:lvl2pPr>
            <a:lvl3pPr marL="966612" indent="0">
              <a:buNone/>
              <a:defRPr sz="1700">
                <a:solidFill>
                  <a:schemeClr val="tx1">
                    <a:tint val="75000"/>
                  </a:schemeClr>
                </a:solidFill>
              </a:defRPr>
            </a:lvl3pPr>
            <a:lvl4pPr marL="1449918" indent="0">
              <a:buNone/>
              <a:defRPr sz="1500">
                <a:solidFill>
                  <a:schemeClr val="tx1">
                    <a:tint val="75000"/>
                  </a:schemeClr>
                </a:solidFill>
              </a:defRPr>
            </a:lvl4pPr>
            <a:lvl5pPr marL="1933224" indent="0">
              <a:buNone/>
              <a:defRPr sz="1500">
                <a:solidFill>
                  <a:schemeClr val="tx1">
                    <a:tint val="75000"/>
                  </a:schemeClr>
                </a:solidFill>
              </a:defRPr>
            </a:lvl5pPr>
            <a:lvl6pPr marL="2416531" indent="0">
              <a:buNone/>
              <a:defRPr sz="1500">
                <a:solidFill>
                  <a:schemeClr val="tx1">
                    <a:tint val="75000"/>
                  </a:schemeClr>
                </a:solidFill>
              </a:defRPr>
            </a:lvl6pPr>
            <a:lvl7pPr marL="2899837" indent="0">
              <a:buNone/>
              <a:defRPr sz="1500">
                <a:solidFill>
                  <a:schemeClr val="tx1">
                    <a:tint val="75000"/>
                  </a:schemeClr>
                </a:solidFill>
              </a:defRPr>
            </a:lvl7pPr>
            <a:lvl8pPr marL="3383143" indent="0">
              <a:buNone/>
              <a:defRPr sz="1500">
                <a:solidFill>
                  <a:schemeClr val="tx1">
                    <a:tint val="75000"/>
                  </a:schemeClr>
                </a:solidFill>
              </a:defRPr>
            </a:lvl8pPr>
            <a:lvl9pPr marL="386644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pPr/>
              <a:t>5/31/2016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03489"/>
            <a:ext cx="3048000" cy="1626870"/>
          </a:xfrm>
          <a:ln>
            <a:noFill/>
          </a:ln>
        </p:spPr>
        <p:txBody>
          <a:bodyPr anchor="b"/>
          <a:lstStyle>
            <a:lvl1pPr algn="l">
              <a:lnSpc>
                <a:spcPts val="1881"/>
              </a:lnSpc>
              <a:buNone/>
              <a:defRPr sz="2071"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365760" y="1969750"/>
            <a:ext cx="3048000" cy="977900"/>
          </a:xfrm>
        </p:spPr>
        <p:txBody>
          <a:bodyPr/>
          <a:lstStyle>
            <a:lvl1pPr marL="43029" indent="0">
              <a:lnSpc>
                <a:spcPct val="100000"/>
              </a:lnSpc>
              <a:spcBef>
                <a:spcPts val="0"/>
              </a:spcBef>
              <a:buNone/>
              <a:defRPr sz="1318"/>
            </a:lvl1pPr>
            <a:lvl2pPr>
              <a:buNone/>
              <a:defRPr sz="1129"/>
            </a:lvl2pPr>
            <a:lvl3pPr>
              <a:buNone/>
              <a:defRPr sz="847"/>
            </a:lvl3pPr>
            <a:lvl4pPr>
              <a:buNone/>
              <a:defRPr sz="847"/>
            </a:lvl4pPr>
            <a:lvl5pPr>
              <a:buNone/>
              <a:defRPr sz="847"/>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760" y="2987042"/>
            <a:ext cx="6522720" cy="5589588"/>
          </a:xfrm>
        </p:spPr>
        <p:txBody>
          <a:bodyPr/>
          <a:lstStyle>
            <a:lvl1pPr>
              <a:defRPr sz="3012"/>
            </a:lvl1pPr>
            <a:lvl2pPr>
              <a:defRPr sz="2635"/>
            </a:lvl2pPr>
            <a:lvl3pPr>
              <a:defRPr sz="2259"/>
            </a:lvl3pPr>
            <a:lvl4pPr>
              <a:defRPr sz="1882"/>
            </a:lvl4pPr>
            <a:lvl5pPr>
              <a:defRPr sz="1882"/>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33E275-2333-457D-B231-ACDEC9BE2BD1}" type="datetime1">
              <a:rPr lang="en-US" smtClean="0">
                <a:solidFill>
                  <a:srgbClr val="E7DEC9">
                    <a:shade val="50000"/>
                    <a:satMod val="200000"/>
                  </a:srgbClr>
                </a:solidFill>
              </a:rPr>
              <a:pPr/>
              <a:t>5/31/2016</a:t>
            </a:fld>
            <a:endParaRPr lang="en-US" dirty="0">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F177B04D-AEB5-43ED-B9BA-B3D1EC9C9067}"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9527945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09517" y="1493520"/>
            <a:ext cx="2194560" cy="2773680"/>
          </a:xfrm>
        </p:spPr>
        <p:txBody>
          <a:bodyPr anchor="b">
            <a:noAutofit/>
          </a:bodyPr>
          <a:lstStyle>
            <a:lvl1pPr algn="l">
              <a:buNone/>
              <a:defRPr sz="1977"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1E07EFA-7667-4272-80CC-C78D5DB339E5}" type="datetime1">
              <a:rPr lang="en-US" smtClean="0">
                <a:solidFill>
                  <a:srgbClr val="E7DEC9">
                    <a:shade val="50000"/>
                    <a:satMod val="200000"/>
                  </a:srgbClr>
                </a:solidFill>
              </a:rPr>
              <a:pPr/>
              <a:t>5/31/2016</a:t>
            </a:fld>
            <a:endParaRPr lang="en-US" dirty="0">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F177B04D-AEB5-43ED-B9BA-B3D1EC9C9067}"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8" name="Rectangle 7"/>
          <p:cNvSpPr/>
          <p:nvPr/>
        </p:nvSpPr>
        <p:spPr>
          <a:xfrm>
            <a:off x="609600" y="1493520"/>
            <a:ext cx="3657600" cy="64008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86055" tIns="258165" rIns="86055" bIns="43028" rtlCol="0" anchor="t">
            <a:normAutofit/>
          </a:bodyPr>
          <a:lstStyle>
            <a:extLst/>
          </a:lstStyle>
          <a:p>
            <a:pPr indent="-266777" defTabSz="958835">
              <a:lnSpc>
                <a:spcPts val="2824"/>
              </a:lnSpc>
              <a:spcBef>
                <a:spcPts val="565"/>
              </a:spcBef>
              <a:buClr>
                <a:srgbClr val="3891A7"/>
              </a:buClr>
              <a:buSzPct val="80000"/>
              <a:buFont typeface="Wingdings 2"/>
              <a:buNone/>
            </a:pPr>
            <a:endParaRPr lang="en-US" sz="3012">
              <a:solidFill>
                <a:prstClr val="black"/>
              </a:solidFill>
            </a:endParaRPr>
          </a:p>
        </p:txBody>
      </p:sp>
      <p:sp>
        <p:nvSpPr>
          <p:cNvPr id="3" name="Picture Placeholder 2"/>
          <p:cNvSpPr>
            <a:spLocks noGrp="1"/>
          </p:cNvSpPr>
          <p:nvPr>
            <p:ph type="pic" idx="1"/>
          </p:nvPr>
        </p:nvSpPr>
        <p:spPr>
          <a:xfrm>
            <a:off x="670560" y="1600206"/>
            <a:ext cx="3535680" cy="4920343"/>
          </a:xfrm>
          <a:prstGeom prst="roundRect">
            <a:avLst>
              <a:gd name="adj" fmla="val 783"/>
            </a:avLst>
          </a:prstGeom>
          <a:solidFill>
            <a:schemeClr val="bg2"/>
          </a:solidFill>
          <a:ln w="127000">
            <a:noFill/>
            <a:miter lim="800000"/>
          </a:ln>
          <a:effectLst/>
        </p:spPr>
        <p:txBody>
          <a:bodyPr lIns="91433" tIns="274300" anchor="t"/>
          <a:lstStyle>
            <a:lvl1pPr marL="0" indent="0" algn="l" eaLnBrk="1" latinLnBrk="0" hangingPunct="1">
              <a:buNone/>
              <a:defRPr sz="3012"/>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17380" y="1336079"/>
            <a:ext cx="548640" cy="286034"/>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lIns="86055" tIns="43028" rIns="86055" bIns="43028" anchor="ctr"/>
          <a:lstStyle>
            <a:extLst/>
          </a:lstStyle>
          <a:p>
            <a:pPr algn="ctr" defTabSz="958835"/>
            <a:endParaRPr lang="en-US" sz="1882">
              <a:solidFill>
                <a:prstClr val="white"/>
              </a:solidFill>
            </a:endParaRPr>
          </a:p>
        </p:txBody>
      </p:sp>
      <p:sp>
        <p:nvSpPr>
          <p:cNvPr id="10" name="Flowchart: Process 9"/>
          <p:cNvSpPr/>
          <p:nvPr/>
        </p:nvSpPr>
        <p:spPr>
          <a:xfrm rot="2103354" flipH="1">
            <a:off x="4002935" y="1311501"/>
            <a:ext cx="519379" cy="286034"/>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lIns="86055" tIns="43028" rIns="86055" bIns="43028" anchor="ctr"/>
          <a:lstStyle>
            <a:extLst/>
          </a:lstStyle>
          <a:p>
            <a:pPr algn="ctr" defTabSz="958835"/>
            <a:endParaRPr lang="en-US" sz="1882" dirty="0">
              <a:solidFill>
                <a:prstClr val="white"/>
              </a:solidFill>
            </a:endParaRPr>
          </a:p>
        </p:txBody>
      </p:sp>
      <p:sp>
        <p:nvSpPr>
          <p:cNvPr id="4" name="Text Placeholder 3"/>
          <p:cNvSpPr>
            <a:spLocks noGrp="1"/>
          </p:cNvSpPr>
          <p:nvPr>
            <p:ph type="body" sz="half" idx="2"/>
          </p:nvPr>
        </p:nvSpPr>
        <p:spPr>
          <a:xfrm>
            <a:off x="670560" y="6720840"/>
            <a:ext cx="3535680" cy="1066800"/>
          </a:xfrm>
        </p:spPr>
        <p:txBody>
          <a:bodyPr anchor="ctr"/>
          <a:lstStyle>
            <a:lvl1pPr marL="0" indent="0" algn="l">
              <a:lnSpc>
                <a:spcPts val="1506"/>
              </a:lnSpc>
              <a:spcBef>
                <a:spcPts val="0"/>
              </a:spcBef>
              <a:buNone/>
              <a:defRPr sz="1318">
                <a:solidFill>
                  <a:srgbClr val="777777"/>
                </a:solidFill>
              </a:defRPr>
            </a:lvl1pPr>
            <a:lvl2pPr>
              <a:defRPr sz="1129"/>
            </a:lvl2pPr>
            <a:lvl3pPr>
              <a:defRPr sz="847"/>
            </a:lvl3pPr>
            <a:lvl4pPr>
              <a:defRPr sz="847"/>
            </a:lvl4pPr>
            <a:lvl5pPr>
              <a:defRPr sz="847"/>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1487217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4C7A764-92AC-498C-A948-6B40651C68CD}" type="datetime1">
              <a:rPr lang="en-US" smtClean="0">
                <a:solidFill>
                  <a:srgbClr val="E7DEC9">
                    <a:shade val="50000"/>
                    <a:satMod val="200000"/>
                  </a:srgbClr>
                </a:solidFill>
              </a:rPr>
              <a:pPr/>
              <a:t>5/31/2016</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599757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86400" y="384496"/>
            <a:ext cx="1463040" cy="819213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384498"/>
            <a:ext cx="4450080" cy="819213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3569223-152C-48B7-829B-A8B733C6AC0A}" type="datetime1">
              <a:rPr lang="en-US" smtClean="0">
                <a:solidFill>
                  <a:srgbClr val="E7DEC9">
                    <a:shade val="50000"/>
                    <a:satMod val="200000"/>
                  </a:srgbClr>
                </a:solidFill>
              </a:rPr>
              <a:pPr/>
              <a:t>5/31/2016</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8918376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982597"/>
            <a:ext cx="6217920" cy="2058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1097280" y="5440680"/>
            <a:ext cx="5120640" cy="2453640"/>
          </a:xfrm>
        </p:spPr>
        <p:txBody>
          <a:bodyPr/>
          <a:lstStyle>
            <a:lvl1pPr marL="0" indent="0" algn="ctr">
              <a:buNone/>
              <a:defRPr>
                <a:solidFill>
                  <a:schemeClr val="tx1">
                    <a:tint val="75000"/>
                  </a:schemeClr>
                </a:solidFill>
              </a:defRPr>
            </a:lvl1pPr>
            <a:lvl2pPr marL="483306" indent="0" algn="ctr">
              <a:buNone/>
              <a:defRPr>
                <a:solidFill>
                  <a:schemeClr val="tx1">
                    <a:tint val="75000"/>
                  </a:schemeClr>
                </a:solidFill>
              </a:defRPr>
            </a:lvl2pPr>
            <a:lvl3pPr marL="966612" indent="0" algn="ctr">
              <a:buNone/>
              <a:defRPr>
                <a:solidFill>
                  <a:schemeClr val="tx1">
                    <a:tint val="75000"/>
                  </a:schemeClr>
                </a:solidFill>
              </a:defRPr>
            </a:lvl3pPr>
            <a:lvl4pPr marL="1449918" indent="0" algn="ctr">
              <a:buNone/>
              <a:defRPr>
                <a:solidFill>
                  <a:schemeClr val="tx1">
                    <a:tint val="75000"/>
                  </a:schemeClr>
                </a:solidFill>
              </a:defRPr>
            </a:lvl4pPr>
            <a:lvl5pPr marL="1933224" indent="0" algn="ctr">
              <a:buNone/>
              <a:defRPr>
                <a:solidFill>
                  <a:schemeClr val="tx1">
                    <a:tint val="75000"/>
                  </a:schemeClr>
                </a:solidFill>
              </a:defRPr>
            </a:lvl5pPr>
            <a:lvl6pPr marL="2416531" indent="0" algn="ctr">
              <a:buNone/>
              <a:defRPr>
                <a:solidFill>
                  <a:schemeClr val="tx1">
                    <a:tint val="75000"/>
                  </a:schemeClr>
                </a:solidFill>
              </a:defRPr>
            </a:lvl6pPr>
            <a:lvl7pPr marL="2899837" indent="0" algn="ctr">
              <a:buNone/>
              <a:defRPr>
                <a:solidFill>
                  <a:schemeClr val="tx1">
                    <a:tint val="75000"/>
                  </a:schemeClr>
                </a:solidFill>
              </a:defRPr>
            </a:lvl7pPr>
            <a:lvl8pPr marL="3383143" indent="0" algn="ctr">
              <a:buNone/>
              <a:defRPr>
                <a:solidFill>
                  <a:schemeClr val="tx1">
                    <a:tint val="75000"/>
                  </a:schemeClr>
                </a:solidFill>
              </a:defRPr>
            </a:lvl8pPr>
            <a:lvl9pPr marL="386644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solidFill>
                  <a:prstClr val="black">
                    <a:tint val="75000"/>
                  </a:prstClr>
                </a:solidFill>
              </a:rPr>
              <a:pPr/>
              <a:t>5/31/2016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1764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486400" y="8874825"/>
            <a:ext cx="1676400" cy="51117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400800" y="9130412"/>
            <a:ext cx="792480" cy="381000"/>
          </a:xfrm>
        </p:spPr>
        <p:txBody>
          <a:bodyPr/>
          <a:lstStyle>
            <a:lvl1pPr algn="r">
              <a:defRPr sz="1200"/>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3291840" y="9295284"/>
            <a:ext cx="3657600" cy="230832"/>
          </a:xfrm>
          <a:prstGeom prst="rect">
            <a:avLst/>
          </a:prstGeom>
        </p:spPr>
        <p:txBody>
          <a:bodyPr>
            <a:spAutoFit/>
          </a:bodyPr>
          <a:lstStyle/>
          <a:p>
            <a:r>
              <a:rPr lang="en-US" sz="900" dirty="0" smtClean="0">
                <a:solidFill>
                  <a:prstClr val="black"/>
                </a:solidFill>
              </a:rPr>
              <a:t>Rev. Control:  07/08/ 2015 HSD – OSP and Susan Richmond</a:t>
            </a:r>
            <a:endParaRPr lang="en-US" sz="900" dirty="0">
              <a:solidFill>
                <a:prstClr val="black"/>
              </a:solidFill>
            </a:endParaRPr>
          </a:p>
        </p:txBody>
      </p:sp>
    </p:spTree>
    <p:extLst>
      <p:ext uri="{BB962C8B-B14F-4D97-AF65-F5344CB8AC3E}">
        <p14:creationId xmlns:p14="http://schemas.microsoft.com/office/powerpoint/2010/main" val="1695099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6169660"/>
            <a:ext cx="6217920" cy="1906905"/>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577851" y="4069400"/>
            <a:ext cx="6217920" cy="2100261"/>
          </a:xfrm>
        </p:spPr>
        <p:txBody>
          <a:bodyPr anchor="b"/>
          <a:lstStyle>
            <a:lvl1pPr marL="0" indent="0">
              <a:buNone/>
              <a:defRPr sz="2100">
                <a:solidFill>
                  <a:schemeClr val="tx1">
                    <a:tint val="75000"/>
                  </a:schemeClr>
                </a:solidFill>
              </a:defRPr>
            </a:lvl1pPr>
            <a:lvl2pPr marL="483306" indent="0">
              <a:buNone/>
              <a:defRPr sz="1900">
                <a:solidFill>
                  <a:schemeClr val="tx1">
                    <a:tint val="75000"/>
                  </a:schemeClr>
                </a:solidFill>
              </a:defRPr>
            </a:lvl2pPr>
            <a:lvl3pPr marL="966612" indent="0">
              <a:buNone/>
              <a:defRPr sz="1700">
                <a:solidFill>
                  <a:schemeClr val="tx1">
                    <a:tint val="75000"/>
                  </a:schemeClr>
                </a:solidFill>
              </a:defRPr>
            </a:lvl3pPr>
            <a:lvl4pPr marL="1449918" indent="0">
              <a:buNone/>
              <a:defRPr sz="1500">
                <a:solidFill>
                  <a:schemeClr val="tx1">
                    <a:tint val="75000"/>
                  </a:schemeClr>
                </a:solidFill>
              </a:defRPr>
            </a:lvl4pPr>
            <a:lvl5pPr marL="1933224" indent="0">
              <a:buNone/>
              <a:defRPr sz="1500">
                <a:solidFill>
                  <a:schemeClr val="tx1">
                    <a:tint val="75000"/>
                  </a:schemeClr>
                </a:solidFill>
              </a:defRPr>
            </a:lvl5pPr>
            <a:lvl6pPr marL="2416531" indent="0">
              <a:buNone/>
              <a:defRPr sz="1500">
                <a:solidFill>
                  <a:schemeClr val="tx1">
                    <a:tint val="75000"/>
                  </a:schemeClr>
                </a:solidFill>
              </a:defRPr>
            </a:lvl6pPr>
            <a:lvl7pPr marL="2899837" indent="0">
              <a:buNone/>
              <a:defRPr sz="1500">
                <a:solidFill>
                  <a:schemeClr val="tx1">
                    <a:tint val="75000"/>
                  </a:schemeClr>
                </a:solidFill>
              </a:defRPr>
            </a:lvl7pPr>
            <a:lvl8pPr marL="3383143" indent="0">
              <a:buNone/>
              <a:defRPr sz="1500">
                <a:solidFill>
                  <a:schemeClr val="tx1">
                    <a:tint val="75000"/>
                  </a:schemeClr>
                </a:solidFill>
              </a:defRPr>
            </a:lvl8pPr>
            <a:lvl9pPr marL="386644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solidFill>
                  <a:prstClr val="black">
                    <a:tint val="75000"/>
                  </a:prstClr>
                </a:solidFill>
              </a:rPr>
              <a:pPr/>
              <a:t>5/31/2016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08294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1" y="2987040"/>
            <a:ext cx="2407920" cy="844772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804161" y="2987040"/>
            <a:ext cx="2407920" cy="844772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C9F3C-5175-4E3A-98BB-AD089760102E}" type="datetime1">
              <a:rPr lang="en-US" smtClean="0">
                <a:solidFill>
                  <a:prstClr val="black">
                    <a:tint val="75000"/>
                  </a:prstClr>
                </a:solidFill>
              </a:rPr>
              <a:pPr/>
              <a:t>5/31/2016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75175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4493"/>
            <a:ext cx="658368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1" y="2149158"/>
            <a:ext cx="323215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365761" y="3044825"/>
            <a:ext cx="323215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16021" y="2149158"/>
            <a:ext cx="323342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3716021" y="3044825"/>
            <a:ext cx="323342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solidFill>
                  <a:prstClr val="black">
                    <a:tint val="75000"/>
                  </a:prstClr>
                </a:solidFill>
              </a:rPr>
              <a:pPr/>
              <a:t>5/31/2016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3278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solidFill>
                  <a:prstClr val="black">
                    <a:tint val="75000"/>
                  </a:prstClr>
                </a:solidFill>
              </a:rPr>
              <a:pPr/>
              <a:t>5/31/2016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3502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1" y="2987040"/>
            <a:ext cx="2407920" cy="844772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804161" y="2987040"/>
            <a:ext cx="2407920" cy="844772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C9F3C-5175-4E3A-98BB-AD089760102E}" type="datetime1">
              <a:rPr lang="en-US" smtClean="0"/>
              <a:pPr/>
              <a:t>5/31/2016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solidFill>
                  <a:prstClr val="black">
                    <a:tint val="75000"/>
                  </a:prstClr>
                </a:solidFill>
              </a:rPr>
              <a:pPr/>
              <a:t>5/31/2016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78322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2270"/>
            <a:ext cx="2406651" cy="162687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2860040" y="382271"/>
            <a:ext cx="4089401" cy="8194359"/>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65760" y="2009141"/>
            <a:ext cx="2406651" cy="6567489"/>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solidFill>
                  <a:prstClr val="black">
                    <a:tint val="75000"/>
                  </a:prstClr>
                </a:solidFill>
              </a:rPr>
              <a:pPr/>
              <a:t>5/31/2016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26012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720840"/>
            <a:ext cx="4389120" cy="793434"/>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433830" y="857885"/>
            <a:ext cx="4389120" cy="5760720"/>
          </a:xfrm>
        </p:spPr>
        <p:txBody>
          <a:bodyPr/>
          <a:lstStyle>
            <a:lvl1pPr marL="0" indent="0">
              <a:buNone/>
              <a:defRPr sz="3400"/>
            </a:lvl1pPr>
            <a:lvl2pPr marL="483306" indent="0">
              <a:buNone/>
              <a:defRPr sz="3000"/>
            </a:lvl2pPr>
            <a:lvl3pPr marL="966612" indent="0">
              <a:buNone/>
              <a:defRPr sz="2500"/>
            </a:lvl3pPr>
            <a:lvl4pPr marL="1449918" indent="0">
              <a:buNone/>
              <a:defRPr sz="2100"/>
            </a:lvl4pPr>
            <a:lvl5pPr marL="1933224" indent="0">
              <a:buNone/>
              <a:defRPr sz="2100"/>
            </a:lvl5pPr>
            <a:lvl6pPr marL="2416531" indent="0">
              <a:buNone/>
              <a:defRPr sz="2100"/>
            </a:lvl6pPr>
            <a:lvl7pPr marL="2899837" indent="0">
              <a:buNone/>
              <a:defRPr sz="2100"/>
            </a:lvl7pPr>
            <a:lvl8pPr marL="3383143" indent="0">
              <a:buNone/>
              <a:defRPr sz="2100"/>
            </a:lvl8pPr>
            <a:lvl9pPr marL="3866449" indent="0">
              <a:buNone/>
              <a:defRPr sz="2100"/>
            </a:lvl9pPr>
          </a:lstStyle>
          <a:p>
            <a:endParaRPr lang="en-US" dirty="0"/>
          </a:p>
        </p:txBody>
      </p:sp>
      <p:sp>
        <p:nvSpPr>
          <p:cNvPr id="4" name="Text Placeholder 3"/>
          <p:cNvSpPr>
            <a:spLocks noGrp="1"/>
          </p:cNvSpPr>
          <p:nvPr>
            <p:ph type="body" sz="half" idx="2"/>
          </p:nvPr>
        </p:nvSpPr>
        <p:spPr>
          <a:xfrm>
            <a:off x="1433830" y="7514274"/>
            <a:ext cx="4389120" cy="1126806"/>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solidFill>
                  <a:prstClr val="black">
                    <a:tint val="75000"/>
                  </a:prstClr>
                </a:solidFill>
              </a:rPr>
              <a:pPr/>
              <a:t>5/31/2016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49391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solidFill>
                  <a:prstClr val="black">
                    <a:tint val="75000"/>
                  </a:prstClr>
                </a:solidFill>
              </a:rPr>
              <a:pPr/>
              <a:t>5/31/2016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44720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977639" y="513399"/>
            <a:ext cx="1234441" cy="1092136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320" y="513399"/>
            <a:ext cx="3581401" cy="109213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solidFill>
                  <a:prstClr val="black">
                    <a:tint val="75000"/>
                  </a:prstClr>
                </a:solidFill>
              </a:rPr>
              <a:pPr/>
              <a:t>5/31/2016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81422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982597"/>
            <a:ext cx="6217920" cy="2058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1097280" y="5440680"/>
            <a:ext cx="5120640" cy="2453640"/>
          </a:xfrm>
        </p:spPr>
        <p:txBody>
          <a:bodyPr/>
          <a:lstStyle>
            <a:lvl1pPr marL="0" indent="0" algn="ctr">
              <a:buNone/>
              <a:defRPr>
                <a:solidFill>
                  <a:schemeClr val="tx1">
                    <a:tint val="75000"/>
                  </a:schemeClr>
                </a:solidFill>
              </a:defRPr>
            </a:lvl1pPr>
            <a:lvl2pPr marL="483306" indent="0" algn="ctr">
              <a:buNone/>
              <a:defRPr>
                <a:solidFill>
                  <a:schemeClr val="tx1">
                    <a:tint val="75000"/>
                  </a:schemeClr>
                </a:solidFill>
              </a:defRPr>
            </a:lvl2pPr>
            <a:lvl3pPr marL="966612" indent="0" algn="ctr">
              <a:buNone/>
              <a:defRPr>
                <a:solidFill>
                  <a:schemeClr val="tx1">
                    <a:tint val="75000"/>
                  </a:schemeClr>
                </a:solidFill>
              </a:defRPr>
            </a:lvl3pPr>
            <a:lvl4pPr marL="1449918" indent="0" algn="ctr">
              <a:buNone/>
              <a:defRPr>
                <a:solidFill>
                  <a:schemeClr val="tx1">
                    <a:tint val="75000"/>
                  </a:schemeClr>
                </a:solidFill>
              </a:defRPr>
            </a:lvl4pPr>
            <a:lvl5pPr marL="1933224" indent="0" algn="ctr">
              <a:buNone/>
              <a:defRPr>
                <a:solidFill>
                  <a:schemeClr val="tx1">
                    <a:tint val="75000"/>
                  </a:schemeClr>
                </a:solidFill>
              </a:defRPr>
            </a:lvl5pPr>
            <a:lvl6pPr marL="2416531" indent="0" algn="ctr">
              <a:buNone/>
              <a:defRPr>
                <a:solidFill>
                  <a:schemeClr val="tx1">
                    <a:tint val="75000"/>
                  </a:schemeClr>
                </a:solidFill>
              </a:defRPr>
            </a:lvl6pPr>
            <a:lvl7pPr marL="2899837" indent="0" algn="ctr">
              <a:buNone/>
              <a:defRPr>
                <a:solidFill>
                  <a:schemeClr val="tx1">
                    <a:tint val="75000"/>
                  </a:schemeClr>
                </a:solidFill>
              </a:defRPr>
            </a:lvl7pPr>
            <a:lvl8pPr marL="3383143" indent="0" algn="ctr">
              <a:buNone/>
              <a:defRPr>
                <a:solidFill>
                  <a:schemeClr val="tx1">
                    <a:tint val="75000"/>
                  </a:schemeClr>
                </a:solidFill>
              </a:defRPr>
            </a:lvl8pPr>
            <a:lvl9pPr marL="386644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solidFill>
                  <a:prstClr val="black">
                    <a:tint val="75000"/>
                  </a:prstClr>
                </a:solidFill>
              </a:rPr>
              <a:pPr/>
              <a:t>5/31/2016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61454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486400" y="8874825"/>
            <a:ext cx="1676400" cy="51117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22720" y="9220200"/>
            <a:ext cx="792480" cy="381000"/>
          </a:xfrm>
        </p:spPr>
        <p:txBody>
          <a:bodyPr/>
          <a:lstStyle>
            <a:lvl1pPr algn="r">
              <a:defRPr sz="1200"/>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3276600" y="9376056"/>
            <a:ext cx="3657600" cy="230832"/>
          </a:xfrm>
          <a:prstGeom prst="rect">
            <a:avLst/>
          </a:prstGeom>
        </p:spPr>
        <p:txBody>
          <a:bodyPr>
            <a:spAutoFit/>
          </a:bodyPr>
          <a:lstStyle/>
          <a:p>
            <a:r>
              <a:rPr lang="en-US" sz="900" dirty="0" smtClean="0">
                <a:solidFill>
                  <a:prstClr val="black"/>
                </a:solidFill>
              </a:rPr>
              <a:t>Rev. Control:  07/01/ 2015 HSD – OSP and Susan Richmond</a:t>
            </a:r>
            <a:endParaRPr lang="en-US" sz="900" dirty="0">
              <a:solidFill>
                <a:prstClr val="black"/>
              </a:solidFill>
            </a:endParaRPr>
          </a:p>
        </p:txBody>
      </p:sp>
    </p:spTree>
    <p:extLst>
      <p:ext uri="{BB962C8B-B14F-4D97-AF65-F5344CB8AC3E}">
        <p14:creationId xmlns:p14="http://schemas.microsoft.com/office/powerpoint/2010/main" val="248061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6169660"/>
            <a:ext cx="6217920" cy="1906905"/>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577851" y="4069400"/>
            <a:ext cx="6217920" cy="2100261"/>
          </a:xfrm>
        </p:spPr>
        <p:txBody>
          <a:bodyPr anchor="b"/>
          <a:lstStyle>
            <a:lvl1pPr marL="0" indent="0">
              <a:buNone/>
              <a:defRPr sz="2100">
                <a:solidFill>
                  <a:schemeClr val="tx1">
                    <a:tint val="75000"/>
                  </a:schemeClr>
                </a:solidFill>
              </a:defRPr>
            </a:lvl1pPr>
            <a:lvl2pPr marL="483306" indent="0">
              <a:buNone/>
              <a:defRPr sz="1900">
                <a:solidFill>
                  <a:schemeClr val="tx1">
                    <a:tint val="75000"/>
                  </a:schemeClr>
                </a:solidFill>
              </a:defRPr>
            </a:lvl2pPr>
            <a:lvl3pPr marL="966612" indent="0">
              <a:buNone/>
              <a:defRPr sz="1700">
                <a:solidFill>
                  <a:schemeClr val="tx1">
                    <a:tint val="75000"/>
                  </a:schemeClr>
                </a:solidFill>
              </a:defRPr>
            </a:lvl3pPr>
            <a:lvl4pPr marL="1449918" indent="0">
              <a:buNone/>
              <a:defRPr sz="1500">
                <a:solidFill>
                  <a:schemeClr val="tx1">
                    <a:tint val="75000"/>
                  </a:schemeClr>
                </a:solidFill>
              </a:defRPr>
            </a:lvl4pPr>
            <a:lvl5pPr marL="1933224" indent="0">
              <a:buNone/>
              <a:defRPr sz="1500">
                <a:solidFill>
                  <a:schemeClr val="tx1">
                    <a:tint val="75000"/>
                  </a:schemeClr>
                </a:solidFill>
              </a:defRPr>
            </a:lvl5pPr>
            <a:lvl6pPr marL="2416531" indent="0">
              <a:buNone/>
              <a:defRPr sz="1500">
                <a:solidFill>
                  <a:schemeClr val="tx1">
                    <a:tint val="75000"/>
                  </a:schemeClr>
                </a:solidFill>
              </a:defRPr>
            </a:lvl6pPr>
            <a:lvl7pPr marL="2899837" indent="0">
              <a:buNone/>
              <a:defRPr sz="1500">
                <a:solidFill>
                  <a:schemeClr val="tx1">
                    <a:tint val="75000"/>
                  </a:schemeClr>
                </a:solidFill>
              </a:defRPr>
            </a:lvl7pPr>
            <a:lvl8pPr marL="3383143" indent="0">
              <a:buNone/>
              <a:defRPr sz="1500">
                <a:solidFill>
                  <a:schemeClr val="tx1">
                    <a:tint val="75000"/>
                  </a:schemeClr>
                </a:solidFill>
              </a:defRPr>
            </a:lvl8pPr>
            <a:lvl9pPr marL="386644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solidFill>
                  <a:prstClr val="black">
                    <a:tint val="75000"/>
                  </a:prstClr>
                </a:solidFill>
              </a:rPr>
              <a:pPr/>
              <a:t>5/31/2016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26405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1" y="2987040"/>
            <a:ext cx="2407920" cy="844772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804161" y="2987040"/>
            <a:ext cx="2407920" cy="844772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C9F3C-5175-4E3A-98BB-AD089760102E}" type="datetime1">
              <a:rPr lang="en-US" smtClean="0">
                <a:solidFill>
                  <a:prstClr val="black">
                    <a:tint val="75000"/>
                  </a:prstClr>
                </a:solidFill>
              </a:rPr>
              <a:pPr/>
              <a:t>5/31/2016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77226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4493"/>
            <a:ext cx="658368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1" y="2149158"/>
            <a:ext cx="323215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365761" y="3044825"/>
            <a:ext cx="323215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16021" y="2149158"/>
            <a:ext cx="323342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3716021" y="3044825"/>
            <a:ext cx="323342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solidFill>
                  <a:prstClr val="black">
                    <a:tint val="75000"/>
                  </a:prstClr>
                </a:solidFill>
              </a:rPr>
              <a:pPr/>
              <a:t>5/31/2016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4357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4493"/>
            <a:ext cx="658368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1" y="2149158"/>
            <a:ext cx="323215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365761" y="3044825"/>
            <a:ext cx="323215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16021" y="2149158"/>
            <a:ext cx="323342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3716021" y="3044825"/>
            <a:ext cx="323342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pPr/>
              <a:t>5/31/2016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solidFill>
                  <a:prstClr val="black">
                    <a:tint val="75000"/>
                  </a:prstClr>
                </a:solidFill>
              </a:rPr>
              <a:pPr/>
              <a:t>5/31/2016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82737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solidFill>
                  <a:prstClr val="black">
                    <a:tint val="75000"/>
                  </a:prstClr>
                </a:solidFill>
              </a:rPr>
              <a:pPr/>
              <a:t>5/31/2016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0548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2270"/>
            <a:ext cx="2406651" cy="162687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2860040" y="382271"/>
            <a:ext cx="4089401" cy="8194359"/>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65760" y="2009141"/>
            <a:ext cx="2406651" cy="6567489"/>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solidFill>
                  <a:prstClr val="black">
                    <a:tint val="75000"/>
                  </a:prstClr>
                </a:solidFill>
              </a:rPr>
              <a:pPr/>
              <a:t>5/31/2016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70449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720840"/>
            <a:ext cx="4389120" cy="793434"/>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433830" y="857885"/>
            <a:ext cx="4389120" cy="5760720"/>
          </a:xfrm>
        </p:spPr>
        <p:txBody>
          <a:bodyPr/>
          <a:lstStyle>
            <a:lvl1pPr marL="0" indent="0">
              <a:buNone/>
              <a:defRPr sz="3400"/>
            </a:lvl1pPr>
            <a:lvl2pPr marL="483306" indent="0">
              <a:buNone/>
              <a:defRPr sz="3000"/>
            </a:lvl2pPr>
            <a:lvl3pPr marL="966612" indent="0">
              <a:buNone/>
              <a:defRPr sz="2500"/>
            </a:lvl3pPr>
            <a:lvl4pPr marL="1449918" indent="0">
              <a:buNone/>
              <a:defRPr sz="2100"/>
            </a:lvl4pPr>
            <a:lvl5pPr marL="1933224" indent="0">
              <a:buNone/>
              <a:defRPr sz="2100"/>
            </a:lvl5pPr>
            <a:lvl6pPr marL="2416531" indent="0">
              <a:buNone/>
              <a:defRPr sz="2100"/>
            </a:lvl6pPr>
            <a:lvl7pPr marL="2899837" indent="0">
              <a:buNone/>
              <a:defRPr sz="2100"/>
            </a:lvl7pPr>
            <a:lvl8pPr marL="3383143" indent="0">
              <a:buNone/>
              <a:defRPr sz="2100"/>
            </a:lvl8pPr>
            <a:lvl9pPr marL="3866449" indent="0">
              <a:buNone/>
              <a:defRPr sz="2100"/>
            </a:lvl9pPr>
          </a:lstStyle>
          <a:p>
            <a:endParaRPr lang="en-US" dirty="0"/>
          </a:p>
        </p:txBody>
      </p:sp>
      <p:sp>
        <p:nvSpPr>
          <p:cNvPr id="4" name="Text Placeholder 3"/>
          <p:cNvSpPr>
            <a:spLocks noGrp="1"/>
          </p:cNvSpPr>
          <p:nvPr>
            <p:ph type="body" sz="half" idx="2"/>
          </p:nvPr>
        </p:nvSpPr>
        <p:spPr>
          <a:xfrm>
            <a:off x="1433830" y="7514274"/>
            <a:ext cx="4389120" cy="1126806"/>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solidFill>
                  <a:prstClr val="black">
                    <a:tint val="75000"/>
                  </a:prstClr>
                </a:solidFill>
              </a:rPr>
              <a:pPr/>
              <a:t>5/31/2016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63500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solidFill>
                  <a:prstClr val="black">
                    <a:tint val="75000"/>
                  </a:prstClr>
                </a:solidFill>
              </a:rPr>
              <a:pPr/>
              <a:t>5/31/2016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68028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977639" y="513399"/>
            <a:ext cx="1234441" cy="1092136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320" y="513399"/>
            <a:ext cx="3581401" cy="109213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solidFill>
                  <a:prstClr val="black">
                    <a:tint val="75000"/>
                  </a:prstClr>
                </a:solidFill>
              </a:rPr>
              <a:pPr/>
              <a:t>5/31/2016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1508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pPr/>
              <a:t>5/31/2016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pPr/>
              <a:t>5/31/2016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2270"/>
            <a:ext cx="2406651" cy="162687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2860040" y="382271"/>
            <a:ext cx="4089401" cy="8194359"/>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65760" y="2009141"/>
            <a:ext cx="2406651" cy="6567489"/>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pPr/>
              <a:t>5/31/2016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720840"/>
            <a:ext cx="4389120" cy="793434"/>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433830" y="857885"/>
            <a:ext cx="4389120" cy="5760720"/>
          </a:xfrm>
        </p:spPr>
        <p:txBody>
          <a:bodyPr/>
          <a:lstStyle>
            <a:lvl1pPr marL="0" indent="0">
              <a:buNone/>
              <a:defRPr sz="3400"/>
            </a:lvl1pPr>
            <a:lvl2pPr marL="483306" indent="0">
              <a:buNone/>
              <a:defRPr sz="3000"/>
            </a:lvl2pPr>
            <a:lvl3pPr marL="966612" indent="0">
              <a:buNone/>
              <a:defRPr sz="2500"/>
            </a:lvl3pPr>
            <a:lvl4pPr marL="1449918" indent="0">
              <a:buNone/>
              <a:defRPr sz="2100"/>
            </a:lvl4pPr>
            <a:lvl5pPr marL="1933224" indent="0">
              <a:buNone/>
              <a:defRPr sz="2100"/>
            </a:lvl5pPr>
            <a:lvl6pPr marL="2416531" indent="0">
              <a:buNone/>
              <a:defRPr sz="2100"/>
            </a:lvl6pPr>
            <a:lvl7pPr marL="2899837" indent="0">
              <a:buNone/>
              <a:defRPr sz="2100"/>
            </a:lvl7pPr>
            <a:lvl8pPr marL="3383143" indent="0">
              <a:buNone/>
              <a:defRPr sz="2100"/>
            </a:lvl8pPr>
            <a:lvl9pPr marL="3866449" indent="0">
              <a:buNone/>
              <a:defRPr sz="2100"/>
            </a:lvl9pPr>
          </a:lstStyle>
          <a:p>
            <a:endParaRPr lang="en-US" dirty="0"/>
          </a:p>
        </p:txBody>
      </p:sp>
      <p:sp>
        <p:nvSpPr>
          <p:cNvPr id="4" name="Text Placeholder 3"/>
          <p:cNvSpPr>
            <a:spLocks noGrp="1"/>
          </p:cNvSpPr>
          <p:nvPr>
            <p:ph type="body" sz="half" idx="2"/>
          </p:nvPr>
        </p:nvSpPr>
        <p:spPr>
          <a:xfrm>
            <a:off x="1433830" y="7514274"/>
            <a:ext cx="4389120" cy="1126806"/>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pPr/>
              <a:t>5/31/2016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84493"/>
            <a:ext cx="6583680" cy="1600200"/>
          </a:xfrm>
          <a:prstGeom prst="rect">
            <a:avLst/>
          </a:prstGeom>
        </p:spPr>
        <p:txBody>
          <a:bodyPr vert="horz" lIns="96661" tIns="48331" rIns="96661" bIns="4833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65760" y="2240282"/>
            <a:ext cx="6583680" cy="6336348"/>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65760" y="8898891"/>
            <a:ext cx="1706880" cy="511175"/>
          </a:xfrm>
          <a:prstGeom prst="rect">
            <a:avLst/>
          </a:prstGeom>
        </p:spPr>
        <p:txBody>
          <a:bodyPr vert="horz" lIns="96661" tIns="48331" rIns="96661" bIns="48331" rtlCol="0" anchor="ctr"/>
          <a:lstStyle>
            <a:lvl1pPr algn="l">
              <a:defRPr sz="1300">
                <a:solidFill>
                  <a:schemeClr val="tx1">
                    <a:tint val="75000"/>
                  </a:schemeClr>
                </a:solidFill>
              </a:defRPr>
            </a:lvl1pPr>
          </a:lstStyle>
          <a:p>
            <a:fld id="{3783A756-94F7-43CF-A3C1-1FB444D8776B}" type="datetime1">
              <a:rPr lang="en-US" smtClean="0"/>
              <a:pPr/>
              <a:t>5/31/2016</a:t>
            </a:fld>
            <a:endParaRPr lang="en-US" dirty="0"/>
          </a:p>
        </p:txBody>
      </p:sp>
      <p:sp>
        <p:nvSpPr>
          <p:cNvPr id="5" name="Footer Placeholder 4"/>
          <p:cNvSpPr>
            <a:spLocks noGrp="1"/>
          </p:cNvSpPr>
          <p:nvPr>
            <p:ph type="ftr" sz="quarter" idx="3"/>
          </p:nvPr>
        </p:nvSpPr>
        <p:spPr>
          <a:xfrm>
            <a:off x="2499360" y="8898891"/>
            <a:ext cx="2316480" cy="511175"/>
          </a:xfrm>
          <a:prstGeom prst="rect">
            <a:avLst/>
          </a:prstGeom>
        </p:spPr>
        <p:txBody>
          <a:bodyPr vert="horz" lIns="96661" tIns="48331" rIns="96661" bIns="4833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242560" y="8898891"/>
            <a:ext cx="1706880" cy="511175"/>
          </a:xfrm>
          <a:prstGeom prst="rect">
            <a:avLst/>
          </a:prstGeom>
        </p:spPr>
        <p:txBody>
          <a:bodyPr vert="horz" lIns="96661" tIns="48331" rIns="96661" bIns="48331" rtlCol="0" anchor="ctr"/>
          <a:lstStyle>
            <a:lvl1pPr algn="r">
              <a:defRPr sz="1300">
                <a:solidFill>
                  <a:schemeClr val="tx1">
                    <a:tint val="75000"/>
                  </a:schemeClr>
                </a:solidFill>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66612" rtl="0" eaLnBrk="1" latinLnBrk="0" hangingPunct="1">
        <a:spcBef>
          <a:spcPct val="0"/>
        </a:spcBef>
        <a:buNone/>
        <a:defRPr sz="4700" kern="1200">
          <a:solidFill>
            <a:schemeClr val="tx1"/>
          </a:solidFill>
          <a:latin typeface="+mj-lt"/>
          <a:ea typeface="+mj-ea"/>
          <a:cs typeface="+mj-cs"/>
        </a:defRPr>
      </a:lvl1pPr>
    </p:titleStyle>
    <p:bodyStyle>
      <a:lvl1pPr marL="362480" indent="-362480" algn="l" defTabSz="966612"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85372" indent="-302066" algn="l" defTabSz="966612"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08265" indent="-241653" algn="l" defTabSz="966612"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91571"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74878"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58184"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1490"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4796"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8102"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652741" y="-1142290"/>
            <a:ext cx="1311110" cy="2294442"/>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35053" y="29544"/>
            <a:ext cx="1361753" cy="238306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46305" y="1477108"/>
            <a:ext cx="900574" cy="154367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810299" y="-76"/>
            <a:ext cx="6504902" cy="9601276"/>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148486" y="384493"/>
            <a:ext cx="5998464" cy="16002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148486" y="2026920"/>
            <a:ext cx="5998464" cy="672084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2865120" y="8827770"/>
            <a:ext cx="1706880" cy="6667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783A756-94F7-43CF-A3C1-1FB444D8776B}" type="datetime1">
              <a:rPr lang="en-US" smtClean="0"/>
              <a:pPr/>
              <a:t>5/31/2016</a:t>
            </a:fld>
            <a:endParaRPr lang="en-US" dirty="0"/>
          </a:p>
        </p:txBody>
      </p:sp>
      <p:sp>
        <p:nvSpPr>
          <p:cNvPr id="10" name="Footer Placeholder 9"/>
          <p:cNvSpPr>
            <a:spLocks noGrp="1"/>
          </p:cNvSpPr>
          <p:nvPr>
            <p:ph type="ftr" sz="quarter" idx="3"/>
          </p:nvPr>
        </p:nvSpPr>
        <p:spPr>
          <a:xfrm>
            <a:off x="4572000" y="8827770"/>
            <a:ext cx="2316480" cy="6667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6890918" y="8827770"/>
            <a:ext cx="365760" cy="6667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177B04D-AEB5-43ED-B9BA-B3D1EC9C9067}" type="slidenum">
              <a:rPr lang="en-US" smtClean="0"/>
              <a:pPr/>
              <a:t>‹#›</a:t>
            </a:fld>
            <a:endParaRPr lang="en-US" dirty="0"/>
          </a:p>
        </p:txBody>
      </p:sp>
      <p:sp>
        <p:nvSpPr>
          <p:cNvPr id="15" name="Rectangle 14"/>
          <p:cNvSpPr/>
          <p:nvPr/>
        </p:nvSpPr>
        <p:spPr bwMode="invGray">
          <a:xfrm>
            <a:off x="811987" y="-76"/>
            <a:ext cx="58522" cy="9601276"/>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652742" y="-1142290"/>
            <a:ext cx="1311110" cy="2294442"/>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lIns="86055" tIns="43028" rIns="86055" bIns="43028" anchor="ctr"/>
          <a:lstStyle>
            <a:extLst/>
          </a:lstStyle>
          <a:p>
            <a:pPr algn="ctr" defTabSz="958835"/>
            <a:endParaRPr lang="en-US" sz="1882">
              <a:solidFill>
                <a:prstClr val="white"/>
              </a:solidFill>
            </a:endParaRPr>
          </a:p>
        </p:txBody>
      </p:sp>
      <p:sp>
        <p:nvSpPr>
          <p:cNvPr id="8" name="Oval 7"/>
          <p:cNvSpPr/>
          <p:nvPr/>
        </p:nvSpPr>
        <p:spPr>
          <a:xfrm>
            <a:off x="135053" y="29543"/>
            <a:ext cx="1361752" cy="2383068"/>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lIns="86055" tIns="43028" rIns="86055" bIns="43028" anchor="ctr"/>
          <a:lstStyle>
            <a:extLst/>
          </a:lstStyle>
          <a:p>
            <a:pPr algn="ctr" defTabSz="958835"/>
            <a:endParaRPr lang="en-US" sz="1882">
              <a:solidFill>
                <a:prstClr val="white"/>
              </a:solidFill>
            </a:endParaRPr>
          </a:p>
        </p:txBody>
      </p:sp>
      <p:sp>
        <p:nvSpPr>
          <p:cNvPr id="11" name="Donut 10"/>
          <p:cNvSpPr/>
          <p:nvPr/>
        </p:nvSpPr>
        <p:spPr>
          <a:xfrm rot="2315675">
            <a:off x="146307" y="1477107"/>
            <a:ext cx="900573" cy="154367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lIns="86055" tIns="43028" rIns="86055" bIns="43028" anchor="ctr"/>
          <a:lstStyle>
            <a:extLst/>
          </a:lstStyle>
          <a:p>
            <a:pPr algn="ctr" defTabSz="958835"/>
            <a:endParaRPr lang="en-US" sz="1882">
              <a:solidFill>
                <a:prstClr val="white"/>
              </a:solidFill>
            </a:endParaRPr>
          </a:p>
        </p:txBody>
      </p:sp>
      <p:sp>
        <p:nvSpPr>
          <p:cNvPr id="12" name="Rectangle 11"/>
          <p:cNvSpPr/>
          <p:nvPr/>
        </p:nvSpPr>
        <p:spPr>
          <a:xfrm>
            <a:off x="810298" y="-74"/>
            <a:ext cx="6504902" cy="960127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6055" tIns="43028" rIns="86055" bIns="43028" anchor="ctr"/>
          <a:lstStyle>
            <a:extLst/>
          </a:lstStyle>
          <a:p>
            <a:pPr algn="ctr" defTabSz="958835"/>
            <a:endParaRPr lang="en-US" sz="1882">
              <a:solidFill>
                <a:prstClr val="white"/>
              </a:solidFill>
            </a:endParaRPr>
          </a:p>
        </p:txBody>
      </p:sp>
      <p:sp>
        <p:nvSpPr>
          <p:cNvPr id="5" name="Title Placeholder 4"/>
          <p:cNvSpPr>
            <a:spLocks noGrp="1"/>
          </p:cNvSpPr>
          <p:nvPr>
            <p:ph type="title"/>
          </p:nvPr>
        </p:nvSpPr>
        <p:spPr>
          <a:xfrm>
            <a:off x="1148487" y="384493"/>
            <a:ext cx="5998464" cy="1600200"/>
          </a:xfrm>
          <a:prstGeom prst="rect">
            <a:avLst/>
          </a:prstGeom>
        </p:spPr>
        <p:txBody>
          <a:bodyPr lIns="91433" tIns="45717" rIns="91433" bIns="45717"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148487" y="2026920"/>
            <a:ext cx="5998464" cy="6720840"/>
          </a:xfrm>
          <a:prstGeom prst="rect">
            <a:avLst/>
          </a:prstGeom>
        </p:spPr>
        <p:txBody>
          <a:bodyPr lIns="91433" tIns="45717" rIns="91433" bIns="45717">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2865120" y="8827770"/>
            <a:ext cx="1706880" cy="666750"/>
          </a:xfrm>
          <a:prstGeom prst="rect">
            <a:avLst/>
          </a:prstGeom>
        </p:spPr>
        <p:txBody>
          <a:bodyPr lIns="91433" tIns="45717" rIns="91433" bIns="45717" anchor="b"/>
          <a:lstStyle>
            <a:lvl1pPr algn="r" eaLnBrk="1" latinLnBrk="0" hangingPunct="1">
              <a:defRPr kumimoji="0" sz="1129">
                <a:solidFill>
                  <a:schemeClr val="bg2">
                    <a:shade val="50000"/>
                    <a:satMod val="200000"/>
                  </a:schemeClr>
                </a:solidFill>
              </a:defRPr>
            </a:lvl1pPr>
            <a:extLst/>
          </a:lstStyle>
          <a:p>
            <a:pPr defTabSz="958835"/>
            <a:fld id="{3783A756-94F7-43CF-A3C1-1FB444D8776B}" type="datetime1">
              <a:rPr lang="en-US" smtClean="0">
                <a:solidFill>
                  <a:srgbClr val="E7DEC9">
                    <a:shade val="50000"/>
                    <a:satMod val="200000"/>
                  </a:srgbClr>
                </a:solidFill>
              </a:rPr>
              <a:pPr defTabSz="958835"/>
              <a:t>5/31/2016</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4572000" y="8827770"/>
            <a:ext cx="2316480" cy="666750"/>
          </a:xfrm>
          <a:prstGeom prst="rect">
            <a:avLst/>
          </a:prstGeom>
        </p:spPr>
        <p:txBody>
          <a:bodyPr lIns="91433" tIns="45717" rIns="91433" bIns="45717" anchor="b"/>
          <a:lstStyle>
            <a:lvl1pPr eaLnBrk="1" latinLnBrk="0" hangingPunct="1">
              <a:defRPr kumimoji="0" sz="1129">
                <a:solidFill>
                  <a:schemeClr val="bg2">
                    <a:shade val="50000"/>
                    <a:satMod val="200000"/>
                  </a:schemeClr>
                </a:solidFill>
                <a:effectLst/>
              </a:defRPr>
            </a:lvl1pPr>
            <a:extLst/>
          </a:lstStyle>
          <a:p>
            <a:pPr defTabSz="958835"/>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6890919" y="8827770"/>
            <a:ext cx="365760" cy="666750"/>
          </a:xfrm>
          <a:prstGeom prst="rect">
            <a:avLst/>
          </a:prstGeom>
        </p:spPr>
        <p:txBody>
          <a:bodyPr lIns="91433" tIns="45717" rIns="91433" bIns="45717" anchor="b"/>
          <a:lstStyle>
            <a:lvl1pPr algn="ctr" eaLnBrk="1" latinLnBrk="0" hangingPunct="1">
              <a:defRPr kumimoji="0" sz="1129">
                <a:solidFill>
                  <a:schemeClr val="bg2">
                    <a:shade val="50000"/>
                    <a:satMod val="200000"/>
                  </a:schemeClr>
                </a:solidFill>
                <a:effectLst/>
              </a:defRPr>
            </a:lvl1pPr>
            <a:extLst/>
          </a:lstStyle>
          <a:p>
            <a:pPr defTabSz="958835"/>
            <a:fld id="{F177B04D-AEB5-43ED-B9BA-B3D1EC9C9067}" type="slidenum">
              <a:rPr lang="en-US" smtClean="0">
                <a:solidFill>
                  <a:srgbClr val="E7DEC9">
                    <a:shade val="50000"/>
                    <a:satMod val="200000"/>
                  </a:srgbClr>
                </a:solidFill>
              </a:rPr>
              <a:pPr defTabSz="958835"/>
              <a:t>‹#›</a:t>
            </a:fld>
            <a:endParaRPr lang="en-US" dirty="0">
              <a:solidFill>
                <a:srgbClr val="E7DEC9">
                  <a:shade val="50000"/>
                  <a:satMod val="200000"/>
                </a:srgbClr>
              </a:solidFill>
            </a:endParaRPr>
          </a:p>
        </p:txBody>
      </p:sp>
      <p:sp>
        <p:nvSpPr>
          <p:cNvPr id="15" name="Rectangle 14"/>
          <p:cNvSpPr/>
          <p:nvPr/>
        </p:nvSpPr>
        <p:spPr bwMode="invGray">
          <a:xfrm>
            <a:off x="811989" y="-74"/>
            <a:ext cx="58521" cy="960127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86055" tIns="43028" rIns="86055" bIns="43028" anchor="ctr"/>
          <a:lstStyle>
            <a:extLst/>
          </a:lstStyle>
          <a:p>
            <a:pPr algn="ctr" defTabSz="958835"/>
            <a:endParaRPr lang="en-US" sz="1882">
              <a:solidFill>
                <a:prstClr val="white"/>
              </a:solidFill>
            </a:endParaRPr>
          </a:p>
        </p:txBody>
      </p:sp>
    </p:spTree>
    <p:extLst>
      <p:ext uri="{BB962C8B-B14F-4D97-AF65-F5344CB8AC3E}">
        <p14:creationId xmlns:p14="http://schemas.microsoft.com/office/powerpoint/2010/main" val="6636021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047"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44230" indent="-266777" algn="l" rtl="0" eaLnBrk="1" latinLnBrk="0" hangingPunct="1">
        <a:lnSpc>
          <a:spcPct val="100000"/>
        </a:lnSpc>
        <a:spcBef>
          <a:spcPts val="565"/>
        </a:spcBef>
        <a:buClr>
          <a:schemeClr val="accent1"/>
        </a:buClr>
        <a:buSzPct val="80000"/>
        <a:buFont typeface="Wingdings 2"/>
        <a:buChar char=""/>
        <a:defRPr kumimoji="0" sz="3012" kern="1200">
          <a:solidFill>
            <a:schemeClr val="tx1"/>
          </a:solidFill>
          <a:latin typeface="+mn-lt"/>
          <a:ea typeface="+mn-ea"/>
          <a:cs typeface="+mn-cs"/>
        </a:defRPr>
      </a:lvl1pPr>
      <a:lvl2pPr marL="602401" indent="-223750" algn="l" rtl="0" eaLnBrk="1" latinLnBrk="0" hangingPunct="1">
        <a:lnSpc>
          <a:spcPct val="100000"/>
        </a:lnSpc>
        <a:spcBef>
          <a:spcPts val="518"/>
        </a:spcBef>
        <a:buClr>
          <a:schemeClr val="accent1"/>
        </a:buClr>
        <a:buFont typeface="Verdana"/>
        <a:buChar char="◦"/>
        <a:defRPr kumimoji="0" sz="2635" kern="1200">
          <a:solidFill>
            <a:schemeClr val="tx1"/>
          </a:solidFill>
          <a:latin typeface="+mn-lt"/>
          <a:ea typeface="+mn-ea"/>
          <a:cs typeface="+mn-cs"/>
        </a:defRPr>
      </a:lvl2pPr>
      <a:lvl3pPr marL="834756" indent="-215143" algn="l" rtl="0" eaLnBrk="1" latinLnBrk="0" hangingPunct="1">
        <a:lnSpc>
          <a:spcPct val="100000"/>
        </a:lnSpc>
        <a:spcBef>
          <a:spcPct val="20000"/>
        </a:spcBef>
        <a:buClr>
          <a:schemeClr val="accent2"/>
        </a:buClr>
        <a:buFont typeface="Wingdings 2"/>
        <a:buChar char=""/>
        <a:defRPr kumimoji="0" sz="2259" kern="1200">
          <a:solidFill>
            <a:schemeClr val="tx1"/>
          </a:solidFill>
          <a:latin typeface="+mn-lt"/>
          <a:ea typeface="+mn-ea"/>
          <a:cs typeface="+mn-cs"/>
        </a:defRPr>
      </a:lvl3pPr>
      <a:lvl4pPr marL="1032687" indent="-163508" algn="l" rtl="0" eaLnBrk="1" latinLnBrk="0" hangingPunct="1">
        <a:lnSpc>
          <a:spcPct val="100000"/>
        </a:lnSpc>
        <a:spcBef>
          <a:spcPct val="20000"/>
        </a:spcBef>
        <a:buClr>
          <a:schemeClr val="accent3"/>
        </a:buClr>
        <a:buFont typeface="Wingdings 2"/>
        <a:buChar char=""/>
        <a:defRPr kumimoji="0" sz="1882" kern="1200">
          <a:solidFill>
            <a:schemeClr val="tx1"/>
          </a:solidFill>
          <a:latin typeface="+mn-lt"/>
          <a:ea typeface="+mn-ea"/>
          <a:cs typeface="+mn-cs"/>
        </a:defRPr>
      </a:lvl4pPr>
      <a:lvl5pPr marL="1222014" indent="-172114" algn="l" rtl="0" eaLnBrk="1" latinLnBrk="0" hangingPunct="1">
        <a:lnSpc>
          <a:spcPct val="100000"/>
        </a:lnSpc>
        <a:spcBef>
          <a:spcPct val="20000"/>
        </a:spcBef>
        <a:buClr>
          <a:schemeClr val="accent4"/>
        </a:buClr>
        <a:buFont typeface="Wingdings 2"/>
        <a:buChar char=""/>
        <a:defRPr kumimoji="0" sz="1882" kern="1200">
          <a:solidFill>
            <a:schemeClr val="tx1"/>
          </a:solidFill>
          <a:latin typeface="+mn-lt"/>
          <a:ea typeface="+mn-ea"/>
          <a:cs typeface="+mn-cs"/>
        </a:defRPr>
      </a:lvl5pPr>
      <a:lvl6pPr marL="1419945" indent="-172114" algn="l" rtl="0" eaLnBrk="1" latinLnBrk="0" hangingPunct="1">
        <a:lnSpc>
          <a:spcPct val="100000"/>
        </a:lnSpc>
        <a:spcBef>
          <a:spcPct val="20000"/>
        </a:spcBef>
        <a:buClr>
          <a:schemeClr val="accent5"/>
        </a:buClr>
        <a:buFont typeface="Wingdings 2"/>
        <a:buChar char=""/>
        <a:defRPr kumimoji="0" sz="1882" kern="1200">
          <a:solidFill>
            <a:schemeClr val="tx1"/>
          </a:solidFill>
          <a:latin typeface="+mn-lt"/>
          <a:ea typeface="+mn-ea"/>
          <a:cs typeface="+mn-cs"/>
        </a:defRPr>
      </a:lvl6pPr>
      <a:lvl7pPr marL="1617878" indent="-172114" algn="l" rtl="0" eaLnBrk="1" latinLnBrk="0" hangingPunct="1">
        <a:lnSpc>
          <a:spcPct val="100000"/>
        </a:lnSpc>
        <a:spcBef>
          <a:spcPct val="20000"/>
        </a:spcBef>
        <a:buClr>
          <a:schemeClr val="accent6"/>
        </a:buClr>
        <a:buFont typeface="Wingdings 2"/>
        <a:buChar char=""/>
        <a:defRPr kumimoji="0" sz="1882" kern="1200">
          <a:solidFill>
            <a:schemeClr val="tx1"/>
          </a:solidFill>
          <a:latin typeface="+mn-lt"/>
          <a:ea typeface="+mn-ea"/>
          <a:cs typeface="+mn-cs"/>
        </a:defRPr>
      </a:lvl7pPr>
      <a:lvl8pPr marL="1807204" indent="-172114" algn="l" rtl="0" eaLnBrk="1" latinLnBrk="0" hangingPunct="1">
        <a:lnSpc>
          <a:spcPct val="100000"/>
        </a:lnSpc>
        <a:spcBef>
          <a:spcPct val="20000"/>
        </a:spcBef>
        <a:buClr>
          <a:schemeClr val="accent6"/>
        </a:buClr>
        <a:buFont typeface="Wingdings 2"/>
        <a:buChar char=""/>
        <a:defRPr kumimoji="0" sz="1882" kern="1200">
          <a:solidFill>
            <a:schemeClr val="tx1"/>
          </a:solidFill>
          <a:latin typeface="+mn-lt"/>
          <a:ea typeface="+mn-ea"/>
          <a:cs typeface="+mn-cs"/>
        </a:defRPr>
      </a:lvl8pPr>
      <a:lvl9pPr marL="2005135" indent="-172114" algn="l" rtl="0" eaLnBrk="1" latinLnBrk="0" hangingPunct="1">
        <a:lnSpc>
          <a:spcPct val="100000"/>
        </a:lnSpc>
        <a:spcBef>
          <a:spcPct val="20000"/>
        </a:spcBef>
        <a:buClr>
          <a:schemeClr val="accent6"/>
        </a:buClr>
        <a:buFont typeface="Wingdings 2"/>
        <a:buChar char=""/>
        <a:defRPr kumimoji="0" sz="1882"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30287" algn="l" rtl="0" eaLnBrk="1" latinLnBrk="0" hangingPunct="1">
        <a:defRPr kumimoji="0" kern="1200">
          <a:solidFill>
            <a:schemeClr val="tx1"/>
          </a:solidFill>
          <a:latin typeface="+mn-lt"/>
          <a:ea typeface="+mn-ea"/>
          <a:cs typeface="+mn-cs"/>
        </a:defRPr>
      </a:lvl2pPr>
      <a:lvl3pPr marL="860573" algn="l" rtl="0" eaLnBrk="1" latinLnBrk="0" hangingPunct="1">
        <a:defRPr kumimoji="0" kern="1200">
          <a:solidFill>
            <a:schemeClr val="tx1"/>
          </a:solidFill>
          <a:latin typeface="+mn-lt"/>
          <a:ea typeface="+mn-ea"/>
          <a:cs typeface="+mn-cs"/>
        </a:defRPr>
      </a:lvl3pPr>
      <a:lvl4pPr marL="1290860" algn="l" rtl="0" eaLnBrk="1" latinLnBrk="0" hangingPunct="1">
        <a:defRPr kumimoji="0" kern="1200">
          <a:solidFill>
            <a:schemeClr val="tx1"/>
          </a:solidFill>
          <a:latin typeface="+mn-lt"/>
          <a:ea typeface="+mn-ea"/>
          <a:cs typeface="+mn-cs"/>
        </a:defRPr>
      </a:lvl4pPr>
      <a:lvl5pPr marL="1721146" algn="l" rtl="0" eaLnBrk="1" latinLnBrk="0" hangingPunct="1">
        <a:defRPr kumimoji="0" kern="1200">
          <a:solidFill>
            <a:schemeClr val="tx1"/>
          </a:solidFill>
          <a:latin typeface="+mn-lt"/>
          <a:ea typeface="+mn-ea"/>
          <a:cs typeface="+mn-cs"/>
        </a:defRPr>
      </a:lvl5pPr>
      <a:lvl6pPr marL="2151432" algn="l" rtl="0" eaLnBrk="1" latinLnBrk="0" hangingPunct="1">
        <a:defRPr kumimoji="0" kern="1200">
          <a:solidFill>
            <a:schemeClr val="tx1"/>
          </a:solidFill>
          <a:latin typeface="+mn-lt"/>
          <a:ea typeface="+mn-ea"/>
          <a:cs typeface="+mn-cs"/>
        </a:defRPr>
      </a:lvl6pPr>
      <a:lvl7pPr marL="2581719" algn="l" rtl="0" eaLnBrk="1" latinLnBrk="0" hangingPunct="1">
        <a:defRPr kumimoji="0" kern="1200">
          <a:solidFill>
            <a:schemeClr val="tx1"/>
          </a:solidFill>
          <a:latin typeface="+mn-lt"/>
          <a:ea typeface="+mn-ea"/>
          <a:cs typeface="+mn-cs"/>
        </a:defRPr>
      </a:lvl7pPr>
      <a:lvl8pPr marL="3012005" algn="l" rtl="0" eaLnBrk="1" latinLnBrk="0" hangingPunct="1">
        <a:defRPr kumimoji="0" kern="1200">
          <a:solidFill>
            <a:schemeClr val="tx1"/>
          </a:solidFill>
          <a:latin typeface="+mn-lt"/>
          <a:ea typeface="+mn-ea"/>
          <a:cs typeface="+mn-cs"/>
        </a:defRPr>
      </a:lvl8pPr>
      <a:lvl9pPr marL="3442291"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84493"/>
            <a:ext cx="6583680" cy="1600200"/>
          </a:xfrm>
          <a:prstGeom prst="rect">
            <a:avLst/>
          </a:prstGeom>
        </p:spPr>
        <p:txBody>
          <a:bodyPr vert="horz" lIns="96661" tIns="48331" rIns="96661" bIns="4833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65760" y="2240282"/>
            <a:ext cx="6583680" cy="6336348"/>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65760" y="8898891"/>
            <a:ext cx="1706880" cy="511175"/>
          </a:xfrm>
          <a:prstGeom prst="rect">
            <a:avLst/>
          </a:prstGeom>
        </p:spPr>
        <p:txBody>
          <a:bodyPr vert="horz" lIns="96661" tIns="48331" rIns="96661" bIns="48331" rtlCol="0" anchor="ctr"/>
          <a:lstStyle>
            <a:lvl1pPr algn="l">
              <a:defRPr sz="1300">
                <a:solidFill>
                  <a:schemeClr val="tx1">
                    <a:tint val="75000"/>
                  </a:schemeClr>
                </a:solidFill>
              </a:defRPr>
            </a:lvl1pPr>
          </a:lstStyle>
          <a:p>
            <a:fld id="{3783A756-94F7-43CF-A3C1-1FB444D8776B}" type="datetime1">
              <a:rPr lang="en-US" smtClean="0">
                <a:solidFill>
                  <a:prstClr val="black">
                    <a:tint val="75000"/>
                  </a:prstClr>
                </a:solidFill>
              </a:rPr>
              <a:pPr/>
              <a:t>5/31/2016</a:t>
            </a:fld>
            <a:endParaRPr lang="en-US" dirty="0">
              <a:solidFill>
                <a:prstClr val="black">
                  <a:tint val="75000"/>
                </a:prstClr>
              </a:solidFill>
            </a:endParaRPr>
          </a:p>
        </p:txBody>
      </p:sp>
      <p:sp>
        <p:nvSpPr>
          <p:cNvPr id="5" name="Footer Placeholder 4"/>
          <p:cNvSpPr>
            <a:spLocks noGrp="1"/>
          </p:cNvSpPr>
          <p:nvPr>
            <p:ph type="ftr" sz="quarter" idx="3"/>
          </p:nvPr>
        </p:nvSpPr>
        <p:spPr>
          <a:xfrm>
            <a:off x="2499360" y="8898891"/>
            <a:ext cx="2316480" cy="511175"/>
          </a:xfrm>
          <a:prstGeom prst="rect">
            <a:avLst/>
          </a:prstGeom>
        </p:spPr>
        <p:txBody>
          <a:bodyPr vert="horz" lIns="96661" tIns="48331" rIns="96661" bIns="48331" rtlCol="0" anchor="ctr"/>
          <a:lstStyle>
            <a:lvl1pPr algn="ctr">
              <a:defRPr sz="13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5242560" y="8898891"/>
            <a:ext cx="1706880" cy="511175"/>
          </a:xfrm>
          <a:prstGeom prst="rect">
            <a:avLst/>
          </a:prstGeom>
        </p:spPr>
        <p:txBody>
          <a:bodyPr vert="horz" lIns="96661" tIns="48331" rIns="96661" bIns="48331" rtlCol="0" anchor="ctr"/>
          <a:lstStyle>
            <a:lvl1pPr algn="r">
              <a:defRPr sz="1300">
                <a:solidFill>
                  <a:schemeClr val="tx1">
                    <a:tint val="75000"/>
                  </a:schemeClr>
                </a:solidFill>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97573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66612" rtl="0" eaLnBrk="1" latinLnBrk="0" hangingPunct="1">
        <a:spcBef>
          <a:spcPct val="0"/>
        </a:spcBef>
        <a:buNone/>
        <a:defRPr sz="4700" kern="1200">
          <a:solidFill>
            <a:schemeClr val="tx1"/>
          </a:solidFill>
          <a:latin typeface="+mj-lt"/>
          <a:ea typeface="+mj-ea"/>
          <a:cs typeface="+mj-cs"/>
        </a:defRPr>
      </a:lvl1pPr>
    </p:titleStyle>
    <p:bodyStyle>
      <a:lvl1pPr marL="362480" indent="-362480" algn="l" defTabSz="966612"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85372" indent="-302066" algn="l" defTabSz="966612"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08265" indent="-241653" algn="l" defTabSz="966612"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91571"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74878"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58184"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1490"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4796"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8102"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84493"/>
            <a:ext cx="6583680" cy="1600200"/>
          </a:xfrm>
          <a:prstGeom prst="rect">
            <a:avLst/>
          </a:prstGeom>
        </p:spPr>
        <p:txBody>
          <a:bodyPr vert="horz" lIns="96661" tIns="48331" rIns="96661" bIns="4833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65760" y="2240282"/>
            <a:ext cx="6583680" cy="6336348"/>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65760" y="8898891"/>
            <a:ext cx="1706880" cy="511175"/>
          </a:xfrm>
          <a:prstGeom prst="rect">
            <a:avLst/>
          </a:prstGeom>
        </p:spPr>
        <p:txBody>
          <a:bodyPr vert="horz" lIns="96661" tIns="48331" rIns="96661" bIns="48331" rtlCol="0" anchor="ctr"/>
          <a:lstStyle>
            <a:lvl1pPr algn="l">
              <a:defRPr sz="1300">
                <a:solidFill>
                  <a:schemeClr val="tx1">
                    <a:tint val="75000"/>
                  </a:schemeClr>
                </a:solidFill>
              </a:defRPr>
            </a:lvl1pPr>
          </a:lstStyle>
          <a:p>
            <a:fld id="{3783A756-94F7-43CF-A3C1-1FB444D8776B}" type="datetime1">
              <a:rPr lang="en-US" smtClean="0">
                <a:solidFill>
                  <a:prstClr val="black">
                    <a:tint val="75000"/>
                  </a:prstClr>
                </a:solidFill>
              </a:rPr>
              <a:pPr/>
              <a:t>5/31/2016</a:t>
            </a:fld>
            <a:endParaRPr lang="en-US" dirty="0">
              <a:solidFill>
                <a:prstClr val="black">
                  <a:tint val="75000"/>
                </a:prstClr>
              </a:solidFill>
            </a:endParaRPr>
          </a:p>
        </p:txBody>
      </p:sp>
      <p:sp>
        <p:nvSpPr>
          <p:cNvPr id="5" name="Footer Placeholder 4"/>
          <p:cNvSpPr>
            <a:spLocks noGrp="1"/>
          </p:cNvSpPr>
          <p:nvPr>
            <p:ph type="ftr" sz="quarter" idx="3"/>
          </p:nvPr>
        </p:nvSpPr>
        <p:spPr>
          <a:xfrm>
            <a:off x="2499360" y="8898891"/>
            <a:ext cx="2316480" cy="511175"/>
          </a:xfrm>
          <a:prstGeom prst="rect">
            <a:avLst/>
          </a:prstGeom>
        </p:spPr>
        <p:txBody>
          <a:bodyPr vert="horz" lIns="96661" tIns="48331" rIns="96661" bIns="48331" rtlCol="0" anchor="ctr"/>
          <a:lstStyle>
            <a:lvl1pPr algn="ctr">
              <a:defRPr sz="13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5242560" y="8898891"/>
            <a:ext cx="1706880" cy="511175"/>
          </a:xfrm>
          <a:prstGeom prst="rect">
            <a:avLst/>
          </a:prstGeom>
        </p:spPr>
        <p:txBody>
          <a:bodyPr vert="horz" lIns="96661" tIns="48331" rIns="96661" bIns="48331" rtlCol="0" anchor="ctr"/>
          <a:lstStyle>
            <a:lvl1pPr algn="r">
              <a:defRPr sz="1300">
                <a:solidFill>
                  <a:schemeClr val="tx1">
                    <a:tint val="75000"/>
                  </a:schemeClr>
                </a:solidFill>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85033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66612" rtl="0" eaLnBrk="1" latinLnBrk="0" hangingPunct="1">
        <a:spcBef>
          <a:spcPct val="0"/>
        </a:spcBef>
        <a:buNone/>
        <a:defRPr sz="4700" kern="1200">
          <a:solidFill>
            <a:schemeClr val="tx1"/>
          </a:solidFill>
          <a:latin typeface="+mj-lt"/>
          <a:ea typeface="+mj-ea"/>
          <a:cs typeface="+mj-cs"/>
        </a:defRPr>
      </a:lvl1pPr>
    </p:titleStyle>
    <p:bodyStyle>
      <a:lvl1pPr marL="362480" indent="-362480" algn="l" defTabSz="966612"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85372" indent="-302066" algn="l" defTabSz="966612"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08265" indent="-241653" algn="l" defTabSz="966612"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91571"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74878"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58184"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1490"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4796"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8102"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moodle.kingsley.k12.mi.us/course/view.php?id=52" TargetMode="External"/><Relationship Id="rId1" Type="http://schemas.openxmlformats.org/officeDocument/2006/relationships/slideLayout" Target="../slideLayouts/slideLayout1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moodle.kingsley.k12.mi.us/course/view.php?id=52" TargetMode="Externa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1.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ofAcw4839DM" TargetMode="External"/><Relationship Id="rId2" Type="http://schemas.openxmlformats.org/officeDocument/2006/relationships/hyperlink" Target="https://www.youtube.com/watch?v=owNotwe9mlE" TargetMode="Externa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orestandards.org/assets/Appendix_A.pdf" TargetMode="External"/><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hyperlink" Target="http://www.hsd.k12.or.us/Departments/PrintShop/WebSubmissionForms.aspx" TargetMode="External"/><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hyperlink" Target="http://www.livebinders.com/play/play?id=774846"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374001" y="565797"/>
            <a:ext cx="3240233" cy="2357903"/>
            <a:chOff x="3938156" y="232897"/>
            <a:chExt cx="3036281" cy="2586503"/>
          </a:xfrm>
        </p:grpSpPr>
        <p:grpSp>
          <p:nvGrpSpPr>
            <p:cNvPr id="31" name="Group 30"/>
            <p:cNvGrpSpPr/>
            <p:nvPr/>
          </p:nvGrpSpPr>
          <p:grpSpPr>
            <a:xfrm>
              <a:off x="3938156" y="678698"/>
              <a:ext cx="3036281" cy="2140702"/>
              <a:chOff x="3513083" y="274258"/>
              <a:chExt cx="3623568" cy="2568003"/>
            </a:xfrm>
          </p:grpSpPr>
          <p:grpSp>
            <p:nvGrpSpPr>
              <p:cNvPr id="33" name="Group 32"/>
              <p:cNvGrpSpPr/>
              <p:nvPr/>
            </p:nvGrpSpPr>
            <p:grpSpPr>
              <a:xfrm>
                <a:off x="3513083" y="274258"/>
                <a:ext cx="3623568" cy="2538281"/>
                <a:chOff x="3754558" y="937499"/>
                <a:chExt cx="3445410" cy="2329487"/>
              </a:xfrm>
            </p:grpSpPr>
            <p:sp>
              <p:nvSpPr>
                <p:cNvPr id="36" name="Parallelogram 35"/>
                <p:cNvSpPr/>
                <p:nvPr/>
              </p:nvSpPr>
              <p:spPr>
                <a:xfrm rot="1469992" flipH="1">
                  <a:off x="3754558" y="1059785"/>
                  <a:ext cx="3445410" cy="2207201"/>
                </a:xfrm>
                <a:prstGeom prst="parallelogram">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37" name="Parallelogram 36"/>
                <p:cNvSpPr/>
                <p:nvPr/>
              </p:nvSpPr>
              <p:spPr>
                <a:xfrm>
                  <a:off x="4260432" y="937499"/>
                  <a:ext cx="2467607" cy="2028026"/>
                </a:xfrm>
                <a:prstGeom prst="parallelogram">
                  <a:avLst/>
                </a:prstGeom>
                <a:solidFill>
                  <a:srgbClr val="BA8CD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pic>
            <p:nvPicPr>
              <p:cNvPr id="34" name="Picture 2" descr="http://images-partners-tbn.google.com/images?q=tbn:ANd9GcSDUr2vK4W2TDygHktobuceelfcUzesZB8Q9EYo-dpZi4Qo6Z3Wvq_kS_tVIA:http://moodle.kingsley.k12.mi.us/pluginfile.php/3143/course/section/1521/FirstGrade.gif">
                <a:hlinkClick r:id="rId2"/>
              </p:cNvPr>
              <p:cNvPicPr>
                <a:picLocks noChangeAspect="1" noChangeArrowheads="1"/>
              </p:cNvPicPr>
              <p:nvPr/>
            </p:nvPicPr>
            <p:blipFill>
              <a:blip r:embed="rId3" cstate="print"/>
              <a:srcRect/>
              <a:stretch>
                <a:fillRect/>
              </a:stretch>
            </p:blipFill>
            <p:spPr bwMode="auto">
              <a:xfrm>
                <a:off x="5334000" y="1828800"/>
                <a:ext cx="1143000" cy="101346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5" name="Picture 6" descr="reading"/>
              <p:cNvPicPr>
                <a:picLocks noChangeAspect="1" noChangeArrowheads="1"/>
              </p:cNvPicPr>
              <p:nvPr/>
            </p:nvPicPr>
            <p:blipFill>
              <a:blip r:embed="rId4" cstate="print"/>
              <a:srcRect/>
              <a:stretch>
                <a:fillRect/>
              </a:stretch>
            </p:blipFill>
            <p:spPr bwMode="auto">
              <a:xfrm>
                <a:off x="4501915" y="535168"/>
                <a:ext cx="1820972" cy="1596664"/>
              </a:xfrm>
              <a:prstGeom prst="rect">
                <a:avLst/>
              </a:prstGeom>
              <a:noFill/>
            </p:spPr>
          </p:pic>
        </p:grpSp>
        <p:sp>
          <p:nvSpPr>
            <p:cNvPr id="32" name="Rectangle 31"/>
            <p:cNvSpPr/>
            <p:nvPr/>
          </p:nvSpPr>
          <p:spPr>
            <a:xfrm>
              <a:off x="4114800" y="232897"/>
              <a:ext cx="1143000" cy="1012847"/>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5400" b="1" cap="none" spc="0" dirty="0" smtClean="0">
                  <a:ln w="11430"/>
                  <a:effectLst>
                    <a:outerShdw blurRad="80000" dist="40000" dir="5040000" algn="tl">
                      <a:srgbClr val="000000">
                        <a:alpha val="30000"/>
                      </a:srgbClr>
                    </a:outerShdw>
                  </a:effectLst>
                </a:rPr>
                <a:t>1</a:t>
              </a:r>
              <a:r>
                <a:rPr lang="en-US" sz="5400" b="1" baseline="30000" dirty="0" smtClean="0">
                  <a:ln w="11430"/>
                  <a:effectLst>
                    <a:outerShdw blurRad="80000" dist="40000" dir="5040000" algn="tl">
                      <a:srgbClr val="000000">
                        <a:alpha val="30000"/>
                      </a:srgbClr>
                    </a:outerShdw>
                  </a:effectLst>
                </a:rPr>
                <a:t>ro</a:t>
              </a:r>
              <a:endParaRPr lang="en-US" sz="5400" b="1" cap="none" spc="0" dirty="0" smtClean="0">
                <a:ln w="11430"/>
                <a:effectLst>
                  <a:outerShdw blurRad="80000" dist="40000" dir="5040000" algn="tl">
                    <a:srgbClr val="000000">
                      <a:alpha val="30000"/>
                    </a:srgbClr>
                  </a:outerShdw>
                </a:effectLst>
              </a:endParaRPr>
            </a:p>
          </p:txBody>
        </p:sp>
      </p:grpSp>
      <p:graphicFrame>
        <p:nvGraphicFramePr>
          <p:cNvPr id="26" name="Table 25"/>
          <p:cNvGraphicFramePr>
            <a:graphicFrameLocks noGrp="1"/>
          </p:cNvGraphicFramePr>
          <p:nvPr>
            <p:extLst>
              <p:ext uri="{D42A27DB-BD31-4B8C-83A1-F6EECF244321}">
                <p14:modId xmlns:p14="http://schemas.microsoft.com/office/powerpoint/2010/main" val="2597248706"/>
              </p:ext>
            </p:extLst>
          </p:nvPr>
        </p:nvGraphicFramePr>
        <p:xfrm>
          <a:off x="1172398" y="6189068"/>
          <a:ext cx="5643878" cy="2388038"/>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27166"/>
                <a:gridCol w="2515236"/>
                <a:gridCol w="2098149"/>
                <a:gridCol w="603327"/>
              </a:tblGrid>
              <a:tr h="188261">
                <a:tc gridSpan="4">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ES" sz="1100" b="1" noProof="0" dirty="0" smtClean="0"/>
                        <a:t>Escritura de una Opinión y Lenguaje </a:t>
                      </a:r>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70579">
                <a:tc gridSpan="2">
                  <a:txBody>
                    <a:bodyPr/>
                    <a:lstStyle/>
                    <a:p>
                      <a:pPr algn="ctr"/>
                      <a:r>
                        <a:rPr lang="es-419" sz="1100" b="1" noProof="0" dirty="0" smtClean="0"/>
                        <a:t>Objetivos</a:t>
                      </a:r>
                      <a:endParaRPr lang="es-419" sz="1100" b="1" noProof="0" dirty="0"/>
                    </a:p>
                  </a:txBody>
                  <a:tcPr marL="97536" marR="97536" marT="48006" marB="48006">
                    <a:solidFill>
                      <a:schemeClr val="bg1"/>
                    </a:solidFill>
                  </a:tcPr>
                </a:tc>
                <a:tc hMerge="1">
                  <a:txBody>
                    <a:bodyPr/>
                    <a:lstStyle/>
                    <a:p>
                      <a:endParaRPr lang="en-US" dirty="0"/>
                    </a:p>
                  </a:txBody>
                  <a:tcPr/>
                </a:tc>
                <a:tc>
                  <a:txBody>
                    <a:bodyPr/>
                    <a:lstStyle/>
                    <a:p>
                      <a:pPr algn="ctr"/>
                      <a:r>
                        <a:rPr lang="es-MX" sz="1100" b="1" noProof="0" dirty="0" smtClean="0"/>
                        <a:t>Estándares</a:t>
                      </a:r>
                      <a:endParaRPr lang="es-MX" sz="1100" b="1" noProof="0" dirty="0"/>
                    </a:p>
                  </a:txBody>
                  <a:tcPr marL="97536" marR="97536" marT="48006" marB="48006">
                    <a:solidFill>
                      <a:schemeClr val="bg1"/>
                    </a:solidFill>
                  </a:tcPr>
                </a:tc>
                <a:tc>
                  <a:txBody>
                    <a:bodyPr/>
                    <a:lstStyle/>
                    <a:p>
                      <a:pPr algn="ctr"/>
                      <a:r>
                        <a:rPr lang="en-US" sz="1100" b="1" dirty="0" smtClean="0"/>
                        <a:t>DOK</a:t>
                      </a:r>
                      <a:endParaRPr lang="en-US" sz="1100" b="1" dirty="0"/>
                    </a:p>
                  </a:txBody>
                  <a:tcPr marL="97536" marR="97536" marT="48006" marB="48006">
                    <a:solidFill>
                      <a:schemeClr val="bg1"/>
                    </a:solidFill>
                  </a:tcPr>
                </a:tc>
              </a:tr>
              <a:tr h="290945">
                <a:tc>
                  <a:txBody>
                    <a:bodyPr/>
                    <a:lstStyle/>
                    <a:p>
                      <a:r>
                        <a:rPr lang="en-US" sz="1100" b="1" dirty="0" smtClean="0"/>
                        <a:t>1a</a:t>
                      </a:r>
                      <a:endParaRPr lang="en-US" sz="1100" b="1" dirty="0"/>
                    </a:p>
                  </a:txBody>
                  <a:tcPr marL="97536" marR="97536" marT="48006" marB="48006">
                    <a:solidFill>
                      <a:srgbClr val="FFFFCC"/>
                    </a:solidFill>
                  </a:tcPr>
                </a:tc>
                <a:tc>
                  <a:txBody>
                    <a:bodyPr/>
                    <a:lstStyle/>
                    <a:p>
                      <a:r>
                        <a:rPr lang="es-ES" sz="1100" b="1" noProof="0" dirty="0" smtClean="0"/>
                        <a:t>Escrito breve</a:t>
                      </a:r>
                      <a:r>
                        <a:rPr lang="es-ES" sz="1100" b="1" baseline="0" noProof="0" dirty="0" smtClean="0"/>
                        <a:t> de una opinión</a:t>
                      </a:r>
                      <a:endParaRPr lang="es-ES" sz="1100" b="1" noProof="0" dirty="0"/>
                    </a:p>
                  </a:txBody>
                  <a:tcPr marL="103632" marR="103632" marT="50292" marB="50292">
                    <a:solidFill>
                      <a:srgbClr val="FFFFCC"/>
                    </a:solidFill>
                  </a:tcPr>
                </a:tc>
                <a:tc>
                  <a:txBody>
                    <a:bodyPr/>
                    <a:lstStyle/>
                    <a:p>
                      <a:r>
                        <a:rPr lang="en-US" sz="1100" b="1" dirty="0" smtClean="0"/>
                        <a:t>W.1.1a,</a:t>
                      </a:r>
                      <a:r>
                        <a:rPr lang="en-US" sz="1100" b="1" baseline="0" dirty="0" smtClean="0"/>
                        <a:t> W.1.1b,  W.1.1c, W.1.1d</a:t>
                      </a:r>
                      <a:endParaRPr lang="en-US" sz="1100" b="1" dirty="0"/>
                    </a:p>
                  </a:txBody>
                  <a:tcPr marL="97536" marR="97536" marT="48006" marB="48006">
                    <a:solidFill>
                      <a:srgbClr val="FFFFCC"/>
                    </a:solidFill>
                  </a:tcPr>
                </a:tc>
                <a:tc>
                  <a:txBody>
                    <a:bodyPr/>
                    <a:lstStyle/>
                    <a:p>
                      <a:pPr algn="ctr"/>
                      <a:r>
                        <a:rPr lang="en-US" sz="1100" b="1" dirty="0" smtClean="0"/>
                        <a:t>3</a:t>
                      </a:r>
                      <a:endParaRPr lang="en-US" sz="1100" b="1" dirty="0"/>
                    </a:p>
                  </a:txBody>
                  <a:tcPr marL="97536" marR="97536" marT="48006" marB="48006" anchor="ctr">
                    <a:solidFill>
                      <a:srgbClr val="FFFFCC"/>
                    </a:solidFill>
                  </a:tcPr>
                </a:tc>
              </a:tr>
              <a:tr h="290945">
                <a:tc>
                  <a:txBody>
                    <a:bodyPr/>
                    <a:lstStyle/>
                    <a:p>
                      <a:r>
                        <a:rPr lang="en-US" sz="1100" b="1" dirty="0" smtClean="0"/>
                        <a:t>1b</a:t>
                      </a:r>
                      <a:endParaRPr lang="en-US" sz="1100" b="1" dirty="0"/>
                    </a:p>
                  </a:txBody>
                  <a:tcPr marL="97536" marR="97536" marT="48006" marB="48006">
                    <a:solidFill>
                      <a:srgbClr val="FFFFCC"/>
                    </a:solidFill>
                  </a:tcPr>
                </a:tc>
                <a:tc>
                  <a:txBody>
                    <a:bodyPr/>
                    <a:lstStyle/>
                    <a:p>
                      <a:r>
                        <a:rPr lang="es-ES" sz="1100" b="1" noProof="0" dirty="0" smtClean="0"/>
                        <a:t>Escribir-Revisar:</a:t>
                      </a:r>
                      <a:r>
                        <a:rPr lang="es-ES" sz="1100" b="1" baseline="0" noProof="0" dirty="0" smtClean="0"/>
                        <a:t> Escrito de opinión</a:t>
                      </a:r>
                      <a:endParaRPr lang="es-ES" sz="1100" b="1" noProof="0" dirty="0"/>
                    </a:p>
                  </a:txBody>
                  <a:tcPr marL="103632" marR="103632" marT="50292" marB="50292">
                    <a:solidFill>
                      <a:srgbClr val="FFFFCC"/>
                    </a:solidFill>
                  </a:tcPr>
                </a:tc>
                <a:tc>
                  <a:txBody>
                    <a:bodyPr/>
                    <a:lstStyle/>
                    <a:p>
                      <a:r>
                        <a:rPr lang="en-US" sz="1100" b="1" dirty="0" smtClean="0"/>
                        <a:t>W.1.1a,</a:t>
                      </a:r>
                      <a:r>
                        <a:rPr lang="en-US" sz="1100" b="1" baseline="0" dirty="0" smtClean="0"/>
                        <a:t> W.1.1b,  W.1.1c, W.3.1d</a:t>
                      </a:r>
                      <a:endParaRPr lang="en-US" sz="1100" b="1" dirty="0"/>
                    </a:p>
                  </a:txBody>
                  <a:tcPr marL="97536" marR="97536" marT="48006" marB="48006">
                    <a:solidFill>
                      <a:srgbClr val="FFFFCC"/>
                    </a:solidFill>
                  </a:tcPr>
                </a:tc>
                <a:tc>
                  <a:txBody>
                    <a:bodyPr/>
                    <a:lstStyle/>
                    <a:p>
                      <a:pPr algn="ctr"/>
                      <a:r>
                        <a:rPr lang="en-US" sz="1100" b="1" dirty="0" smtClean="0"/>
                        <a:t>2</a:t>
                      </a:r>
                      <a:endParaRPr lang="en-US" sz="1100" b="1" dirty="0"/>
                    </a:p>
                  </a:txBody>
                  <a:tcPr marL="97536" marR="97536" marT="48006" marB="48006" anchor="ctr">
                    <a:solidFill>
                      <a:srgbClr val="FFFFCC"/>
                    </a:solidFill>
                  </a:tcPr>
                </a:tc>
              </a:tr>
              <a:tr h="450965">
                <a:tc>
                  <a:txBody>
                    <a:bodyPr/>
                    <a:lstStyle/>
                    <a:p>
                      <a:r>
                        <a:rPr lang="en-US" sz="1100" b="1" dirty="0" smtClean="0"/>
                        <a:t>2</a:t>
                      </a:r>
                      <a:endParaRPr lang="en-US" sz="1100" b="1" dirty="0"/>
                    </a:p>
                  </a:txBody>
                  <a:tcPr marL="97536" marR="97536" marT="48006" marB="48006">
                    <a:solidFill>
                      <a:srgbClr val="FFFFCC"/>
                    </a:solidFill>
                  </a:tcPr>
                </a:tc>
                <a:tc>
                  <a:txBody>
                    <a:bodyPr/>
                    <a:lstStyle/>
                    <a:p>
                      <a:r>
                        <a:rPr lang="es-ES" sz="1100" b="1" noProof="0" dirty="0" smtClean="0"/>
                        <a:t>Composición</a:t>
                      </a:r>
                      <a:r>
                        <a:rPr lang="es-ES" sz="1100" b="1" baseline="0" noProof="0" dirty="0" smtClean="0"/>
                        <a:t> completa de una opinión</a:t>
                      </a:r>
                      <a:endParaRPr lang="es-ES" sz="1100" b="1" noProof="0" dirty="0"/>
                    </a:p>
                  </a:txBody>
                  <a:tcPr marL="103632" marR="103632" marT="50292" marB="50292">
                    <a:solidFill>
                      <a:srgbClr val="FFFFCC"/>
                    </a:solidFill>
                  </a:tcPr>
                </a:tc>
                <a:tc>
                  <a:txBody>
                    <a:bodyPr/>
                    <a:lstStyle/>
                    <a:p>
                      <a:r>
                        <a:rPr lang="pl-PL" sz="1100" b="1" dirty="0" smtClean="0"/>
                        <a:t>W</a:t>
                      </a:r>
                      <a:r>
                        <a:rPr lang="en-US" sz="1100" b="1" dirty="0" smtClean="0"/>
                        <a:t>.1.1</a:t>
                      </a:r>
                      <a:r>
                        <a:rPr lang="pl-PL" sz="1100" b="1" dirty="0" smtClean="0"/>
                        <a:t>a, W</a:t>
                      </a:r>
                      <a:r>
                        <a:rPr lang="en-US" sz="1100" b="1" dirty="0" smtClean="0"/>
                        <a:t>.1.1</a:t>
                      </a:r>
                      <a:r>
                        <a:rPr lang="pl-PL" sz="1100" b="1" dirty="0" smtClean="0"/>
                        <a:t>b, W</a:t>
                      </a:r>
                      <a:r>
                        <a:rPr lang="en-US" sz="1100" b="1" dirty="0" smtClean="0"/>
                        <a:t>.1.1</a:t>
                      </a:r>
                      <a:r>
                        <a:rPr lang="pl-PL" sz="1100" b="1" dirty="0" smtClean="0"/>
                        <a:t>c, W</a:t>
                      </a:r>
                      <a:r>
                        <a:rPr lang="en-US" sz="1100" b="1" dirty="0" smtClean="0"/>
                        <a:t>.1.1d</a:t>
                      </a:r>
                      <a:r>
                        <a:rPr lang="pl-PL" sz="1100" b="1" dirty="0" smtClean="0"/>
                        <a:t>, W</a:t>
                      </a:r>
                      <a:r>
                        <a:rPr lang="en-US" sz="1100" b="1" dirty="0" smtClean="0"/>
                        <a:t>.1.</a:t>
                      </a:r>
                      <a:r>
                        <a:rPr lang="pl-PL" sz="1100" b="1" dirty="0" smtClean="0"/>
                        <a:t>4, W</a:t>
                      </a:r>
                      <a:r>
                        <a:rPr lang="en-US" sz="1100" b="1" dirty="0" smtClean="0"/>
                        <a:t>.1.</a:t>
                      </a:r>
                      <a:r>
                        <a:rPr lang="pl-PL" sz="1100" b="1" dirty="0" smtClean="0"/>
                        <a:t>5, W</a:t>
                      </a:r>
                      <a:r>
                        <a:rPr lang="en-US" sz="1100" b="1" dirty="0" smtClean="0"/>
                        <a:t>.1.8</a:t>
                      </a:r>
                      <a:endParaRPr lang="en-US" sz="1100" b="1" dirty="0"/>
                    </a:p>
                  </a:txBody>
                  <a:tcPr marL="97536" marR="97536" marT="48006" marB="48006">
                    <a:solidFill>
                      <a:srgbClr val="FFFFCC"/>
                    </a:solidFill>
                  </a:tcPr>
                </a:tc>
                <a:tc>
                  <a:txBody>
                    <a:bodyPr/>
                    <a:lstStyle/>
                    <a:p>
                      <a:pPr algn="ctr"/>
                      <a:r>
                        <a:rPr lang="en-US" sz="1100" b="1" dirty="0" smtClean="0"/>
                        <a:t>4</a:t>
                      </a:r>
                      <a:endParaRPr lang="en-US" sz="1100" b="1" dirty="0"/>
                    </a:p>
                  </a:txBody>
                  <a:tcPr marL="97536" marR="97536" marT="48006" marB="48006" anchor="ctr">
                    <a:solidFill>
                      <a:srgbClr val="FFFFCC"/>
                    </a:solidFill>
                  </a:tcPr>
                </a:tc>
              </a:tr>
              <a:tr h="272034">
                <a:tc>
                  <a:txBody>
                    <a:bodyPr/>
                    <a:lstStyle/>
                    <a:p>
                      <a:r>
                        <a:rPr lang="en-US" sz="1100" b="1" dirty="0" smtClean="0"/>
                        <a:t>8</a:t>
                      </a:r>
                      <a:endParaRPr lang="en-US" sz="1100" b="1" dirty="0"/>
                    </a:p>
                  </a:txBody>
                  <a:tcPr marL="97536" marR="97536" marT="48006" marB="48006">
                    <a:solidFill>
                      <a:srgbClr val="FFFFCC"/>
                    </a:solidFill>
                  </a:tcPr>
                </a:tc>
                <a:tc>
                  <a:txBody>
                    <a:bodyPr/>
                    <a:lstStyle/>
                    <a:p>
                      <a:r>
                        <a:rPr lang="es-ES" sz="1100" b="1" noProof="0" dirty="0" smtClean="0"/>
                        <a:t>Uso</a:t>
                      </a:r>
                      <a:r>
                        <a:rPr lang="es-ES" sz="1100" b="1" baseline="0" noProof="0" dirty="0" smtClean="0"/>
                        <a:t> del lenguaje-vocabulario</a:t>
                      </a:r>
                      <a:endParaRPr lang="es-ES" sz="1100" b="1" noProof="0" dirty="0"/>
                    </a:p>
                  </a:txBody>
                  <a:tcPr marL="103632" marR="103632" marT="50292" marB="50292">
                    <a:solidFill>
                      <a:srgbClr val="FFFFCC"/>
                    </a:solidFill>
                  </a:tcPr>
                </a:tc>
                <a:tc>
                  <a:txBody>
                    <a:bodyPr/>
                    <a:lstStyle/>
                    <a:p>
                      <a:r>
                        <a:rPr lang="en-US" sz="1100" b="1" dirty="0" smtClean="0">
                          <a:solidFill>
                            <a:schemeClr val="tx1"/>
                          </a:solidFill>
                        </a:rPr>
                        <a:t>L.1.6</a:t>
                      </a:r>
                      <a:endParaRPr lang="en-US" sz="1100" b="1" dirty="0">
                        <a:solidFill>
                          <a:srgbClr val="FF0000"/>
                        </a:solidFill>
                      </a:endParaRPr>
                    </a:p>
                  </a:txBody>
                  <a:tcPr marL="97536" marR="97536" marT="48006" marB="48006">
                    <a:solidFill>
                      <a:srgbClr val="FFFFCC"/>
                    </a:solidFill>
                  </a:tcPr>
                </a:tc>
                <a:tc>
                  <a:txBody>
                    <a:bodyPr/>
                    <a:lstStyle/>
                    <a:p>
                      <a:pPr algn="ctr"/>
                      <a:r>
                        <a:rPr lang="en-US" sz="1100" b="1" dirty="0" smtClean="0">
                          <a:solidFill>
                            <a:schemeClr val="tx1"/>
                          </a:solidFill>
                        </a:rPr>
                        <a:t>1-2</a:t>
                      </a:r>
                      <a:endParaRPr lang="en-US" sz="1100" b="1" dirty="0">
                        <a:solidFill>
                          <a:schemeClr val="tx1"/>
                        </a:solidFill>
                      </a:endParaRPr>
                    </a:p>
                  </a:txBody>
                  <a:tcPr marL="97536" marR="97536" marT="48006" marB="48006" anchor="ctr">
                    <a:solidFill>
                      <a:srgbClr val="FFFFCC"/>
                    </a:solidFill>
                  </a:tcPr>
                </a:tc>
              </a:tr>
              <a:tr h="232966">
                <a:tc>
                  <a:txBody>
                    <a:bodyPr/>
                    <a:lstStyle/>
                    <a:p>
                      <a:r>
                        <a:rPr lang="en-US" sz="1100" b="1" dirty="0" smtClean="0"/>
                        <a:t>9</a:t>
                      </a:r>
                      <a:endParaRPr lang="en-US" sz="1100" b="1" dirty="0"/>
                    </a:p>
                  </a:txBody>
                  <a:tcPr marL="97536" marR="97536" marT="48006" marB="48006">
                    <a:solidFill>
                      <a:srgbClr val="FFFFCC"/>
                    </a:solidFill>
                  </a:tcPr>
                </a:tc>
                <a:tc>
                  <a:txBody>
                    <a:bodyPr/>
                    <a:lstStyle/>
                    <a:p>
                      <a:r>
                        <a:rPr lang="es-ES" sz="1100" b="1" noProof="0" dirty="0" smtClean="0"/>
                        <a:t>Editar y clarificar</a:t>
                      </a:r>
                      <a:endParaRPr lang="es-ES" sz="1100" b="1" noProof="0" dirty="0"/>
                    </a:p>
                  </a:txBody>
                  <a:tcPr marL="103632" marR="103632" marT="50292" marB="50292">
                    <a:solidFill>
                      <a:srgbClr val="FFFFCC"/>
                    </a:solidFill>
                  </a:tcPr>
                </a:tc>
                <a:tc>
                  <a:txBody>
                    <a:bodyPr/>
                    <a:lstStyle/>
                    <a:p>
                      <a:r>
                        <a:rPr lang="en-US" sz="1100" b="1" dirty="0" smtClean="0">
                          <a:solidFill>
                            <a:schemeClr val="tx1"/>
                          </a:solidFill>
                        </a:rPr>
                        <a:t>L.1.1.c</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1-2</a:t>
                      </a:r>
                      <a:endParaRPr lang="en-US" sz="1100" b="1" dirty="0">
                        <a:solidFill>
                          <a:schemeClr val="tx1"/>
                        </a:solidFill>
                      </a:endParaRPr>
                    </a:p>
                  </a:txBody>
                  <a:tcPr marL="97536" marR="97536" marT="48006" marB="48006" anchor="ctr">
                    <a:solidFill>
                      <a:srgbClr val="FFFFCC"/>
                    </a:solidFill>
                  </a:tcPr>
                </a:tc>
              </a:tr>
            </a:tbl>
          </a:graphicData>
        </a:graphic>
      </p:graphicFrame>
      <p:sp>
        <p:nvSpPr>
          <p:cNvPr id="7" name="TextBox 6"/>
          <p:cNvSpPr txBox="1"/>
          <p:nvPr/>
        </p:nvSpPr>
        <p:spPr>
          <a:xfrm>
            <a:off x="3570922" y="1619338"/>
            <a:ext cx="3515678" cy="83626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6655" tIns="48328" rIns="96655" bIns="48328" rtlCol="0">
            <a:spAutoFit/>
          </a:bodyPr>
          <a:lstStyle/>
          <a:p>
            <a:r>
              <a:rPr lang="en-US" sz="2500" b="1" dirty="0" smtClean="0">
                <a:solidFill>
                  <a:schemeClr val="accent1">
                    <a:lumMod val="75000"/>
                  </a:schemeClr>
                </a:solidFill>
                <a:latin typeface="Bookman Old Style" pitchFamily="18" charset="0"/>
              </a:rPr>
              <a:t>Trimestre</a:t>
            </a:r>
            <a:r>
              <a:rPr lang="en-US" sz="2500" b="1" dirty="0">
                <a:solidFill>
                  <a:schemeClr val="accent1">
                    <a:lumMod val="75000"/>
                  </a:schemeClr>
                </a:solidFill>
                <a:latin typeface="Bookman Old Style" pitchFamily="18" charset="0"/>
              </a:rPr>
              <a:t> </a:t>
            </a:r>
            <a:r>
              <a:rPr lang="en-US" sz="2500" b="1" dirty="0" smtClean="0">
                <a:solidFill>
                  <a:schemeClr val="accent1">
                    <a:lumMod val="75000"/>
                  </a:schemeClr>
                </a:solidFill>
                <a:latin typeface="Bookman Old Style" pitchFamily="18" charset="0"/>
              </a:rPr>
              <a:t>cuatro</a:t>
            </a:r>
            <a:endParaRPr lang="en-US" sz="2500" b="1" dirty="0">
              <a:solidFill>
                <a:schemeClr val="accent1">
                  <a:lumMod val="75000"/>
                </a:schemeClr>
              </a:solidFill>
              <a:latin typeface="Bookman Old Style" pitchFamily="18" charset="0"/>
            </a:endParaRPr>
          </a:p>
          <a:p>
            <a:r>
              <a:rPr lang="en-US" sz="2300" b="1" dirty="0" smtClean="0">
                <a:latin typeface="Bookman Old Style" pitchFamily="18" charset="0"/>
              </a:rPr>
              <a:t>CFA</a:t>
            </a:r>
            <a:endParaRPr lang="en-US" b="1" dirty="0" smtClean="0">
              <a:latin typeface="Bookman Old Style" pitchFamily="18"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1144758232"/>
              </p:ext>
            </p:extLst>
          </p:nvPr>
        </p:nvGraphicFramePr>
        <p:xfrm>
          <a:off x="1545450" y="2856370"/>
          <a:ext cx="4479961" cy="1357260"/>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35779"/>
                <a:gridCol w="2509021"/>
                <a:gridCol w="989702"/>
                <a:gridCol w="645459"/>
              </a:tblGrid>
              <a:tr h="272034">
                <a:tc gridSpan="4">
                  <a:txBody>
                    <a:bodyPr/>
                    <a:lstStyle/>
                    <a:p>
                      <a:pPr algn="ctr"/>
                      <a:r>
                        <a:rPr lang="es-419" sz="1100" b="1" noProof="0" dirty="0" smtClean="0">
                          <a:solidFill>
                            <a:schemeClr val="tx1"/>
                          </a:solidFill>
                        </a:rPr>
                        <a:t>Lectura:</a:t>
                      </a:r>
                      <a:r>
                        <a:rPr lang="es-419" sz="1100" b="1" baseline="0" noProof="0" dirty="0" smtClean="0">
                          <a:solidFill>
                            <a:schemeClr val="tx1"/>
                          </a:solidFill>
                        </a:rPr>
                        <a:t> Texto literario</a:t>
                      </a:r>
                      <a:endParaRPr lang="es-419" sz="1100" b="1" noProof="0" dirty="0">
                        <a:solidFill>
                          <a:schemeClr val="tx1"/>
                        </a:solidFill>
                      </a:endParaRPr>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70579">
                <a:tc gridSpan="2">
                  <a:txBody>
                    <a:bodyPr/>
                    <a:lstStyle/>
                    <a:p>
                      <a:pPr algn="ctr"/>
                      <a:r>
                        <a:rPr lang="es-419" sz="1100" b="1" noProof="0" dirty="0" smtClean="0"/>
                        <a:t>Objetivos</a:t>
                      </a:r>
                      <a:endParaRPr lang="es-419" sz="1100" b="1" noProof="0" dirty="0"/>
                    </a:p>
                  </a:txBody>
                  <a:tcPr marL="97536" marR="97536" marT="48006" marB="48006">
                    <a:solidFill>
                      <a:schemeClr val="bg1"/>
                    </a:solidFill>
                  </a:tcPr>
                </a:tc>
                <a:tc hMerge="1">
                  <a:txBody>
                    <a:bodyPr/>
                    <a:lstStyle/>
                    <a:p>
                      <a:endParaRPr lang="en-US" dirty="0"/>
                    </a:p>
                  </a:txBody>
                  <a:tcPr/>
                </a:tc>
                <a:tc>
                  <a:txBody>
                    <a:bodyPr/>
                    <a:lstStyle/>
                    <a:p>
                      <a:pPr algn="ctr"/>
                      <a:r>
                        <a:rPr lang="es-MX" sz="1100" b="1" noProof="0" dirty="0" smtClean="0"/>
                        <a:t>Estándares</a:t>
                      </a:r>
                      <a:endParaRPr lang="es-MX" sz="1100" b="1" noProof="0" dirty="0"/>
                    </a:p>
                  </a:txBody>
                  <a:tcPr marL="97536" marR="97536" marT="48006" marB="48006">
                    <a:solidFill>
                      <a:schemeClr val="bg1"/>
                    </a:solidFill>
                  </a:tcPr>
                </a:tc>
                <a:tc>
                  <a:txBody>
                    <a:bodyPr/>
                    <a:lstStyle/>
                    <a:p>
                      <a:pPr algn="ctr"/>
                      <a:r>
                        <a:rPr lang="en-US" sz="1100" b="1" dirty="0" smtClean="0">
                          <a:solidFill>
                            <a:schemeClr val="tx1"/>
                          </a:solidFill>
                        </a:rPr>
                        <a:t>DOK</a:t>
                      </a:r>
                      <a:endParaRPr lang="en-US" sz="1100" b="1" dirty="0">
                        <a:solidFill>
                          <a:schemeClr val="tx1"/>
                        </a:solidFill>
                      </a:endParaRPr>
                    </a:p>
                  </a:txBody>
                  <a:tcPr marL="97536" marR="97536" marT="48006" marB="48006">
                    <a:solidFill>
                      <a:schemeClr val="bg1"/>
                    </a:solidFill>
                  </a:tcPr>
                </a:tc>
              </a:tr>
              <a:tr h="272034">
                <a:tc>
                  <a:txBody>
                    <a:bodyPr/>
                    <a:lstStyle/>
                    <a:p>
                      <a:r>
                        <a:rPr lang="en-US" sz="1100" b="1" dirty="0" smtClean="0">
                          <a:solidFill>
                            <a:schemeClr val="tx1"/>
                          </a:solidFill>
                        </a:rPr>
                        <a:t>3</a:t>
                      </a:r>
                      <a:endParaRPr lang="en-US" sz="1100" b="1" dirty="0">
                        <a:solidFill>
                          <a:schemeClr val="tx1"/>
                        </a:solidFill>
                      </a:endParaRPr>
                    </a:p>
                  </a:txBody>
                  <a:tcPr marL="97536" marR="97536" marT="48006" marB="48006">
                    <a:solidFill>
                      <a:srgbClr val="FFFFCC"/>
                    </a:solidFill>
                  </a:tcPr>
                </a:tc>
                <a:tc>
                  <a:txBody>
                    <a:bodyPr/>
                    <a:lstStyle/>
                    <a:p>
                      <a:r>
                        <a:rPr lang="es-419" sz="1100" b="1" noProof="0" dirty="0" smtClean="0">
                          <a:solidFill>
                            <a:schemeClr val="tx1"/>
                          </a:solidFill>
                        </a:rPr>
                        <a:t>Razonamiento y Evidencia</a:t>
                      </a:r>
                      <a:endParaRPr lang="es-419" sz="1100" b="1" noProof="0" dirty="0">
                        <a:solidFill>
                          <a:schemeClr val="tx1"/>
                        </a:solidFill>
                      </a:endParaRPr>
                    </a:p>
                  </a:txBody>
                  <a:tcPr marL="97536" marR="97536" marT="48006" marB="48006">
                    <a:solidFill>
                      <a:srgbClr val="FFFFCC"/>
                    </a:solidFill>
                  </a:tcPr>
                </a:tc>
                <a:tc>
                  <a:txBody>
                    <a:bodyPr/>
                    <a:lstStyle/>
                    <a:p>
                      <a:r>
                        <a:rPr lang="en-US" sz="1100" b="1" dirty="0" smtClean="0">
                          <a:solidFill>
                            <a:schemeClr val="tx1"/>
                          </a:solidFill>
                        </a:rPr>
                        <a:t>RL.1.3</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1-2</a:t>
                      </a:r>
                      <a:endParaRPr lang="en-US" sz="1100" b="1" dirty="0">
                        <a:solidFill>
                          <a:schemeClr val="tx1"/>
                        </a:solidFill>
                      </a:endParaRPr>
                    </a:p>
                  </a:txBody>
                  <a:tcPr marL="97536" marR="97536" marT="48006" marB="48006" anchor="ctr">
                    <a:solidFill>
                      <a:srgbClr val="FFFFCC"/>
                    </a:solidFill>
                  </a:tcPr>
                </a:tc>
              </a:tr>
              <a:tr h="270579">
                <a:tc>
                  <a:txBody>
                    <a:bodyPr/>
                    <a:lstStyle/>
                    <a:p>
                      <a:r>
                        <a:rPr lang="en-US" sz="1100" b="1" dirty="0" smtClean="0">
                          <a:solidFill>
                            <a:schemeClr val="tx1"/>
                          </a:solidFill>
                        </a:rPr>
                        <a:t>6</a:t>
                      </a:r>
                      <a:endParaRPr lang="en-US" sz="1100" b="1" dirty="0">
                        <a:solidFill>
                          <a:schemeClr val="tx1"/>
                        </a:solidFill>
                      </a:endParaRPr>
                    </a:p>
                  </a:txBody>
                  <a:tcPr marL="97536" marR="97536" marT="48006" marB="48006">
                    <a:solidFill>
                      <a:srgbClr val="FFFFCC"/>
                    </a:solidFill>
                  </a:tcPr>
                </a:tc>
                <a:tc>
                  <a:txBody>
                    <a:bodyPr/>
                    <a:lstStyle/>
                    <a:p>
                      <a:r>
                        <a:rPr lang="es-419" sz="1100" b="1" noProof="0" dirty="0" smtClean="0">
                          <a:solidFill>
                            <a:schemeClr val="tx1"/>
                          </a:solidFill>
                        </a:rPr>
                        <a:t>Razonamiento y Evidencia</a:t>
                      </a:r>
                      <a:endParaRPr lang="es-419" sz="1100" b="1" noProof="0" dirty="0">
                        <a:solidFill>
                          <a:schemeClr val="tx1"/>
                        </a:solidFill>
                      </a:endParaRPr>
                    </a:p>
                  </a:txBody>
                  <a:tcPr marL="97536" marR="97536" marT="48006" marB="48006">
                    <a:solidFill>
                      <a:srgbClr val="FFFFCC"/>
                    </a:solidFill>
                  </a:tcPr>
                </a:tc>
                <a:tc>
                  <a:txBody>
                    <a:bodyPr/>
                    <a:lstStyle/>
                    <a:p>
                      <a:r>
                        <a:rPr lang="en-US" sz="1100" b="1" dirty="0" smtClean="0">
                          <a:solidFill>
                            <a:schemeClr val="tx1"/>
                          </a:solidFill>
                        </a:rPr>
                        <a:t>RL.1.6</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2</a:t>
                      </a:r>
                      <a:endParaRPr lang="en-US" sz="1100" b="1" dirty="0">
                        <a:solidFill>
                          <a:schemeClr val="tx1"/>
                        </a:solidFill>
                      </a:endParaRPr>
                    </a:p>
                  </a:txBody>
                  <a:tcPr marL="97536" marR="97536" marT="48006" marB="48006" anchor="ctr">
                    <a:solidFill>
                      <a:srgbClr val="FFFFCC"/>
                    </a:solidFill>
                  </a:tcPr>
                </a:tc>
              </a:tr>
              <a:tr h="272034">
                <a:tc>
                  <a:txBody>
                    <a:bodyPr/>
                    <a:lstStyle/>
                    <a:p>
                      <a:r>
                        <a:rPr lang="en-US" sz="1100" b="1" dirty="0" smtClean="0"/>
                        <a:t>5</a:t>
                      </a:r>
                      <a:endParaRPr lang="en-US" sz="1100" b="1" dirty="0"/>
                    </a:p>
                  </a:txBody>
                  <a:tcPr marL="97536" marR="97536" marT="48006" marB="48006">
                    <a:solidFill>
                      <a:srgbClr val="FFFFCC"/>
                    </a:solidFill>
                  </a:tcPr>
                </a:tc>
                <a:tc>
                  <a:txBody>
                    <a:bodyPr/>
                    <a:lstStyle/>
                    <a:p>
                      <a:r>
                        <a:rPr lang="es-419" sz="1100" b="1" noProof="0" dirty="0" smtClean="0"/>
                        <a:t>Análisis</a:t>
                      </a:r>
                      <a:r>
                        <a:rPr lang="es-419" sz="1100" b="1" baseline="0" noProof="0" dirty="0" smtClean="0"/>
                        <a:t> dentro de y entre textos</a:t>
                      </a:r>
                      <a:endParaRPr lang="es-419" sz="1100" b="1" noProof="0" dirty="0"/>
                    </a:p>
                  </a:txBody>
                  <a:tcPr marL="97536" marR="97536" marT="48006" marB="48006">
                    <a:solidFill>
                      <a:srgbClr val="FFFFCC"/>
                    </a:solidFill>
                  </a:tcPr>
                </a:tc>
                <a:tc>
                  <a:txBody>
                    <a:bodyPr/>
                    <a:lstStyle/>
                    <a:p>
                      <a:r>
                        <a:rPr lang="en-US" sz="1100" b="1" dirty="0" smtClean="0">
                          <a:solidFill>
                            <a:schemeClr val="tx1"/>
                          </a:solidFill>
                        </a:rPr>
                        <a:t>RL.1.9</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4</a:t>
                      </a:r>
                      <a:endParaRPr lang="en-US" sz="1100" b="1" dirty="0">
                        <a:solidFill>
                          <a:schemeClr val="tx1"/>
                        </a:solidFill>
                      </a:endParaRPr>
                    </a:p>
                  </a:txBody>
                  <a:tcPr marL="97536" marR="97536" marT="48006" marB="48006" anchor="ctr">
                    <a:solidFill>
                      <a:srgbClr val="FFFFCC"/>
                    </a:solid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3950449086"/>
              </p:ext>
            </p:extLst>
          </p:nvPr>
        </p:nvGraphicFramePr>
        <p:xfrm>
          <a:off x="1544322" y="4280085"/>
          <a:ext cx="4479961" cy="1358715"/>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36878"/>
                <a:gridCol w="2407922"/>
                <a:gridCol w="989702"/>
                <a:gridCol w="645459"/>
              </a:tblGrid>
              <a:tr h="272034">
                <a:tc gridSpan="4">
                  <a:txBody>
                    <a:bodyPr/>
                    <a:lstStyle/>
                    <a:p>
                      <a:pPr algn="ctr"/>
                      <a:r>
                        <a:rPr lang="es-419" sz="1100" b="1" noProof="0" dirty="0" smtClean="0">
                          <a:solidFill>
                            <a:schemeClr val="tx1"/>
                          </a:solidFill>
                        </a:rPr>
                        <a:t>Lectura: Texto informativo</a:t>
                      </a:r>
                      <a:endParaRPr lang="es-419" sz="1100" b="1" noProof="0" dirty="0">
                        <a:solidFill>
                          <a:schemeClr val="tx1"/>
                        </a:solidFill>
                      </a:endParaRPr>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70579">
                <a:tc gridSpan="2">
                  <a:txBody>
                    <a:bodyPr/>
                    <a:lstStyle/>
                    <a:p>
                      <a:pPr algn="ctr"/>
                      <a:r>
                        <a:rPr lang="es-419" sz="1100" b="1" noProof="0" dirty="0" smtClean="0"/>
                        <a:t>Objetivos</a:t>
                      </a:r>
                      <a:endParaRPr lang="es-419" sz="1100" b="1" noProof="0" dirty="0"/>
                    </a:p>
                  </a:txBody>
                  <a:tcPr marL="97536" marR="97536" marT="48006" marB="48006">
                    <a:solidFill>
                      <a:schemeClr val="bg1"/>
                    </a:solidFill>
                  </a:tcPr>
                </a:tc>
                <a:tc hMerge="1">
                  <a:txBody>
                    <a:bodyPr/>
                    <a:lstStyle/>
                    <a:p>
                      <a:endParaRPr lang="en-US" dirty="0"/>
                    </a:p>
                  </a:txBody>
                  <a:tcPr/>
                </a:tc>
                <a:tc>
                  <a:txBody>
                    <a:bodyPr/>
                    <a:lstStyle/>
                    <a:p>
                      <a:pPr algn="ctr"/>
                      <a:r>
                        <a:rPr lang="en-US" sz="1100" b="1" dirty="0" smtClean="0">
                          <a:solidFill>
                            <a:schemeClr val="tx1"/>
                          </a:solidFill>
                        </a:rPr>
                        <a:t>Standards</a:t>
                      </a:r>
                      <a:endParaRPr lang="en-US" sz="1100" b="1" dirty="0">
                        <a:solidFill>
                          <a:schemeClr val="tx1"/>
                        </a:solidFill>
                      </a:endParaRPr>
                    </a:p>
                  </a:txBody>
                  <a:tcPr marL="97536" marR="97536" marT="48006" marB="48006">
                    <a:solidFill>
                      <a:schemeClr val="bg1"/>
                    </a:solidFill>
                  </a:tcPr>
                </a:tc>
                <a:tc>
                  <a:txBody>
                    <a:bodyPr/>
                    <a:lstStyle/>
                    <a:p>
                      <a:pPr algn="ctr"/>
                      <a:r>
                        <a:rPr lang="en-US" sz="1100" b="1" dirty="0" smtClean="0">
                          <a:solidFill>
                            <a:schemeClr val="tx1"/>
                          </a:solidFill>
                        </a:rPr>
                        <a:t>DOK</a:t>
                      </a:r>
                      <a:endParaRPr lang="en-US" sz="1100" b="1" dirty="0">
                        <a:solidFill>
                          <a:schemeClr val="tx1"/>
                        </a:solidFill>
                      </a:endParaRPr>
                    </a:p>
                  </a:txBody>
                  <a:tcPr marL="97536" marR="97536" marT="48006" marB="48006">
                    <a:solidFill>
                      <a:schemeClr val="bg1"/>
                    </a:solidFill>
                  </a:tcPr>
                </a:tc>
              </a:tr>
              <a:tr h="272034">
                <a:tc>
                  <a:txBody>
                    <a:bodyPr/>
                    <a:lstStyle/>
                    <a:p>
                      <a:r>
                        <a:rPr lang="en-US" sz="1100" b="1" dirty="0" smtClean="0">
                          <a:solidFill>
                            <a:schemeClr val="tx1"/>
                          </a:solidFill>
                        </a:rPr>
                        <a:t>10</a:t>
                      </a:r>
                      <a:endParaRPr lang="en-US" sz="1100" b="1" dirty="0">
                        <a:solidFill>
                          <a:schemeClr val="tx1"/>
                        </a:solidFill>
                      </a:endParaRPr>
                    </a:p>
                  </a:txBody>
                  <a:tcPr marL="97536" marR="97536" marT="48006" marB="48006">
                    <a:solidFill>
                      <a:srgbClr val="FFFFCC"/>
                    </a:solidFill>
                  </a:tcPr>
                </a:tc>
                <a:tc>
                  <a:txBody>
                    <a:bodyPr/>
                    <a:lstStyle/>
                    <a:p>
                      <a:r>
                        <a:rPr lang="es-419" sz="1100" b="1" noProof="0" dirty="0" smtClean="0">
                          <a:solidFill>
                            <a:schemeClr val="tx1"/>
                          </a:solidFill>
                        </a:rPr>
                        <a:t>Razonamiento y Evidencia</a:t>
                      </a:r>
                      <a:endParaRPr lang="es-419" sz="1100" b="1" noProof="0" dirty="0">
                        <a:solidFill>
                          <a:schemeClr val="tx1"/>
                        </a:solidFill>
                      </a:endParaRPr>
                    </a:p>
                  </a:txBody>
                  <a:tcPr marL="97536" marR="97536" marT="48006" marB="48006">
                    <a:solidFill>
                      <a:srgbClr val="FFFFCC"/>
                    </a:solidFill>
                  </a:tcPr>
                </a:tc>
                <a:tc>
                  <a:txBody>
                    <a:bodyPr/>
                    <a:lstStyle/>
                    <a:p>
                      <a:r>
                        <a:rPr lang="es-419" sz="1100" b="1" noProof="0" dirty="0" smtClean="0">
                          <a:solidFill>
                            <a:schemeClr val="tx1"/>
                          </a:solidFill>
                        </a:rPr>
                        <a:t>RI.1.3</a:t>
                      </a:r>
                      <a:endParaRPr lang="es-419" sz="1100" b="1" noProof="0"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1-2</a:t>
                      </a:r>
                      <a:endParaRPr lang="en-US" sz="1100" b="1" dirty="0">
                        <a:solidFill>
                          <a:schemeClr val="tx1"/>
                        </a:solidFill>
                      </a:endParaRPr>
                    </a:p>
                  </a:txBody>
                  <a:tcPr marL="97536" marR="97536" marT="48006" marB="48006" anchor="ctr">
                    <a:solidFill>
                      <a:srgbClr val="FFFFCC"/>
                    </a:solidFill>
                  </a:tcPr>
                </a:tc>
              </a:tr>
              <a:tr h="272034">
                <a:tc>
                  <a:txBody>
                    <a:bodyPr/>
                    <a:lstStyle/>
                    <a:p>
                      <a:r>
                        <a:rPr lang="en-US" sz="1100" b="1" dirty="0" smtClean="0">
                          <a:solidFill>
                            <a:schemeClr val="tx1"/>
                          </a:solidFill>
                        </a:rPr>
                        <a:t>11</a:t>
                      </a:r>
                      <a:endParaRPr lang="en-US" sz="1100" b="1" dirty="0">
                        <a:solidFill>
                          <a:schemeClr val="tx1"/>
                        </a:solidFill>
                      </a:endParaRPr>
                    </a:p>
                  </a:txBody>
                  <a:tcPr marL="97536" marR="97536" marT="48006" marB="48006">
                    <a:solidFill>
                      <a:srgbClr val="FFFFCC"/>
                    </a:solidFill>
                  </a:tcPr>
                </a:tc>
                <a:tc>
                  <a:txBody>
                    <a:bodyPr/>
                    <a:lstStyle/>
                    <a:p>
                      <a:r>
                        <a:rPr lang="es-419" sz="1100" b="1" noProof="0" dirty="0" smtClean="0">
                          <a:solidFill>
                            <a:schemeClr val="tx1"/>
                          </a:solidFill>
                        </a:rPr>
                        <a:t>Razonamiento y Evidencia</a:t>
                      </a:r>
                      <a:endParaRPr lang="es-419" sz="1100" b="1" noProof="0" dirty="0">
                        <a:solidFill>
                          <a:schemeClr val="tx1"/>
                        </a:solidFill>
                      </a:endParaRPr>
                    </a:p>
                  </a:txBody>
                  <a:tcPr marL="97536" marR="97536" marT="48006" marB="48006">
                    <a:solidFill>
                      <a:srgbClr val="FFFFCC"/>
                    </a:solidFill>
                  </a:tcPr>
                </a:tc>
                <a:tc>
                  <a:txBody>
                    <a:bodyPr/>
                    <a:lstStyle/>
                    <a:p>
                      <a:r>
                        <a:rPr lang="es-419" sz="1100" b="1" noProof="0" dirty="0" smtClean="0">
                          <a:solidFill>
                            <a:schemeClr val="tx1"/>
                          </a:solidFill>
                        </a:rPr>
                        <a:t>RI.1.6</a:t>
                      </a:r>
                      <a:endParaRPr lang="es-419" sz="1100" b="1" noProof="0"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3-4</a:t>
                      </a:r>
                      <a:endParaRPr lang="en-US" sz="1100" b="1" dirty="0">
                        <a:solidFill>
                          <a:schemeClr val="tx1"/>
                        </a:solidFill>
                      </a:endParaRPr>
                    </a:p>
                  </a:txBody>
                  <a:tcPr marL="97536" marR="97536" marT="48006" marB="48006" anchor="ctr">
                    <a:solidFill>
                      <a:srgbClr val="FFFFCC"/>
                    </a:solidFill>
                  </a:tcPr>
                </a:tc>
              </a:tr>
              <a:tr h="272034">
                <a:tc>
                  <a:txBody>
                    <a:bodyPr/>
                    <a:lstStyle/>
                    <a:p>
                      <a:r>
                        <a:rPr lang="en-US" sz="1100" b="1" dirty="0" smtClean="0">
                          <a:solidFill>
                            <a:schemeClr val="tx1"/>
                          </a:solidFill>
                        </a:rPr>
                        <a:t>12</a:t>
                      </a:r>
                      <a:endParaRPr lang="en-US" sz="1100" b="1" dirty="0">
                        <a:solidFill>
                          <a:schemeClr val="tx1"/>
                        </a:solidFill>
                      </a:endParaRPr>
                    </a:p>
                  </a:txBody>
                  <a:tcPr marL="97536" marR="97536" marT="48006" marB="48006">
                    <a:solidFill>
                      <a:srgbClr val="FFFFCC"/>
                    </a:solidFill>
                  </a:tcPr>
                </a:tc>
                <a:tc>
                  <a:txBody>
                    <a:bodyPr/>
                    <a:lstStyle/>
                    <a:p>
                      <a:r>
                        <a:rPr lang="es-419" sz="1100" b="1" noProof="0" dirty="0" smtClean="0"/>
                        <a:t>Análisis</a:t>
                      </a:r>
                      <a:r>
                        <a:rPr lang="es-419" sz="1100" b="1" baseline="0" noProof="0" dirty="0" smtClean="0"/>
                        <a:t> dentro y entre textos</a:t>
                      </a:r>
                      <a:endParaRPr lang="es-419" sz="1100" b="1" noProof="0" dirty="0"/>
                    </a:p>
                  </a:txBody>
                  <a:tcPr marL="97536" marR="97536" marT="48006" marB="48006">
                    <a:solidFill>
                      <a:srgbClr val="FFFFCC"/>
                    </a:solidFill>
                  </a:tcPr>
                </a:tc>
                <a:tc>
                  <a:txBody>
                    <a:bodyPr/>
                    <a:lstStyle/>
                    <a:p>
                      <a:r>
                        <a:rPr lang="es-419" sz="1100" b="1" noProof="0" dirty="0" smtClean="0">
                          <a:solidFill>
                            <a:schemeClr val="tx1"/>
                          </a:solidFill>
                        </a:rPr>
                        <a:t>RI.1.9</a:t>
                      </a:r>
                      <a:endParaRPr lang="es-419" sz="1100" b="1" noProof="0"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2-3-4</a:t>
                      </a:r>
                      <a:endParaRPr lang="en-US" sz="1100" b="1" dirty="0">
                        <a:solidFill>
                          <a:schemeClr val="tx1"/>
                        </a:solidFill>
                      </a:endParaRPr>
                    </a:p>
                  </a:txBody>
                  <a:tcPr marL="97536" marR="97536" marT="48006" marB="48006" anchor="ctr">
                    <a:solidFill>
                      <a:srgbClr val="FFFFCC"/>
                    </a:solidFill>
                  </a:tcPr>
                </a:tc>
              </a:tr>
            </a:tbl>
          </a:graphicData>
        </a:graphic>
      </p:graphicFrame>
      <p:sp>
        <p:nvSpPr>
          <p:cNvPr id="2" name="Rectangle 1"/>
          <p:cNvSpPr/>
          <p:nvPr/>
        </p:nvSpPr>
        <p:spPr>
          <a:xfrm>
            <a:off x="5257800" y="6733139"/>
            <a:ext cx="609600" cy="28498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6749" tIns="43375" rIns="86749" bIns="43375" rtlCol="0" anchor="ctr"/>
          <a:lstStyle/>
          <a:p>
            <a:pPr algn="ctr"/>
            <a:endParaRPr lang="en-US" dirty="0"/>
          </a:p>
        </p:txBody>
      </p:sp>
      <p:sp>
        <p:nvSpPr>
          <p:cNvPr id="24" name="Rectangle 23"/>
          <p:cNvSpPr/>
          <p:nvPr/>
        </p:nvSpPr>
        <p:spPr>
          <a:xfrm>
            <a:off x="4707955" y="7184695"/>
            <a:ext cx="620806" cy="22460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6749" tIns="43375" rIns="86749" bIns="43375" rtlCol="0" anchor="ctr"/>
          <a:lstStyle/>
          <a:p>
            <a:pPr algn="ctr"/>
            <a:endParaRPr lang="en-US" dirty="0"/>
          </a:p>
        </p:txBody>
      </p:sp>
      <p:sp>
        <p:nvSpPr>
          <p:cNvPr id="29" name="Rectangle 28"/>
          <p:cNvSpPr/>
          <p:nvPr/>
        </p:nvSpPr>
        <p:spPr>
          <a:xfrm>
            <a:off x="4114800" y="7583414"/>
            <a:ext cx="2041712" cy="3636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6749" tIns="43375" rIns="86749" bIns="43375" rtlCol="0" anchor="ctr"/>
          <a:lstStyle/>
          <a:p>
            <a:pPr algn="ctr"/>
            <a:endParaRPr lang="en-US" dirty="0"/>
          </a:p>
        </p:txBody>
      </p:sp>
      <p:sp>
        <p:nvSpPr>
          <p:cNvPr id="18" name="TextBox 17"/>
          <p:cNvSpPr txBox="1"/>
          <p:nvPr/>
        </p:nvSpPr>
        <p:spPr>
          <a:xfrm>
            <a:off x="1066800" y="5766312"/>
            <a:ext cx="5382459" cy="374599"/>
          </a:xfrm>
          <a:prstGeom prst="rect">
            <a:avLst/>
          </a:prstGeom>
          <a:noFill/>
        </p:spPr>
        <p:txBody>
          <a:bodyPr wrap="square" lIns="96655" tIns="48328" rIns="96655" bIns="48328" rtlCol="0">
            <a:spAutoFit/>
          </a:bodyPr>
          <a:lstStyle/>
          <a:p>
            <a:pPr algn="ctr"/>
            <a:r>
              <a:rPr lang="es-419" sz="900" b="1" i="1" dirty="0" smtClean="0">
                <a:latin typeface="Calibri" panose="020F0502020204030204" pitchFamily="34" charset="0"/>
              </a:rPr>
              <a:t>Nota:  Puede haber más de un estándar por objetivo.  Los estándares pueden tener diferentes DOK por objetivo. Sólo se listaron los estándares evaluados.</a:t>
            </a:r>
            <a:endParaRPr lang="es-419" sz="900" b="1" i="1" dirty="0">
              <a:latin typeface="Calibri" panose="020F0502020204030204" pitchFamily="34" charset="0"/>
            </a:endParaRPr>
          </a:p>
        </p:txBody>
      </p:sp>
    </p:spTree>
    <p:extLst>
      <p:ext uri="{BB962C8B-B14F-4D97-AF65-F5344CB8AC3E}">
        <p14:creationId xmlns:p14="http://schemas.microsoft.com/office/powerpoint/2010/main" val="3227359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387641" y="9220200"/>
            <a:ext cx="792480" cy="381000"/>
          </a:xfrm>
        </p:spPr>
        <p:txBody>
          <a:bodyPr/>
          <a:lstStyle/>
          <a:p>
            <a:fld id="{F177B04D-AEB5-43ED-B9BA-B3D1EC9C9067}" type="slidenum">
              <a:rPr lang="en-US" smtClean="0"/>
              <a:pPr/>
              <a:t>10</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074461535"/>
              </p:ext>
            </p:extLst>
          </p:nvPr>
        </p:nvGraphicFramePr>
        <p:xfrm>
          <a:off x="362761" y="525618"/>
          <a:ext cx="6421120" cy="6629400"/>
        </p:xfrm>
        <a:graphic>
          <a:graphicData uri="http://schemas.openxmlformats.org/drawingml/2006/table">
            <a:tbl>
              <a:tblPr firstRow="1" bandRow="1">
                <a:tableStyleId>{5940675A-B579-460E-94D1-54222C63F5DA}</a:tableStyleId>
              </a:tblPr>
              <a:tblGrid>
                <a:gridCol w="508000"/>
                <a:gridCol w="5913120"/>
              </a:tblGrid>
              <a:tr h="686969">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ES" sz="1000" b="0" i="1" u="none" strike="noStrike" kern="1200" cap="none" spc="0" normalizeH="0" baseline="0" noProof="0" dirty="0" smtClean="0">
                          <a:ln>
                            <a:noFill/>
                          </a:ln>
                          <a:solidFill>
                            <a:prstClr val="black"/>
                          </a:solidFill>
                          <a:effectLst/>
                          <a:uLnTx/>
                          <a:uFillTx/>
                          <a:latin typeface="+mn-lt"/>
                          <a:ea typeface="+mn-ea"/>
                          <a:cs typeface="+mn-cs"/>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 </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US"/>
                    </a:p>
                  </a:txBody>
                  <a:tcPr/>
                </a:tc>
              </a:tr>
              <a:tr h="32004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ES" sz="1400" b="1" dirty="0" smtClean="0">
                          <a:solidFill>
                            <a:schemeClr val="tx1"/>
                          </a:solidFill>
                          <a:effectLst/>
                        </a:rPr>
                        <a:t>CFA Trimestre 4: Clave para la </a:t>
                      </a:r>
                      <a:r>
                        <a:rPr lang="es-ES" sz="1400" b="1" u="sng" dirty="0" smtClean="0">
                          <a:solidFill>
                            <a:schemeClr val="tx1"/>
                          </a:solidFill>
                          <a:effectLst/>
                        </a:rPr>
                        <a:t>Respuesta Construida de Investigación</a:t>
                      </a: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a:p>
                  </a:txBody>
                  <a:tcPr/>
                </a:tc>
              </a:tr>
              <a:tr h="320040">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ES" sz="1400" b="1" u="sng" dirty="0" smtClean="0">
                          <a:solidFill>
                            <a:schemeClr val="tx1"/>
                          </a:solidFill>
                        </a:rPr>
                        <a:t>Rúbricas para la Respuesta Construida de investigación - Objetivo 2</a:t>
                      </a:r>
                    </a:p>
                    <a:p>
                      <a:pPr marL="0" marR="0" indent="0" algn="ctr" defTabSz="966612" rtl="0" eaLnBrk="1" fontAlgn="auto" latinLnBrk="0" hangingPunct="1">
                        <a:lnSpc>
                          <a:spcPct val="100000"/>
                        </a:lnSpc>
                        <a:spcBef>
                          <a:spcPts val="0"/>
                        </a:spcBef>
                        <a:spcAft>
                          <a:spcPts val="0"/>
                        </a:spcAft>
                        <a:buClrTx/>
                        <a:buSzTx/>
                        <a:buFontTx/>
                        <a:buNone/>
                        <a:tabLst/>
                        <a:defRPr/>
                      </a:pPr>
                      <a:r>
                        <a:rPr lang="es-ES" sz="1200" b="0" dirty="0" smtClean="0">
                          <a:solidFill>
                            <a:schemeClr val="tx1"/>
                          </a:solidFill>
                        </a:rPr>
                        <a:t>localizar, seleccionar, interpretar e</a:t>
                      </a:r>
                      <a:r>
                        <a:rPr lang="es-ES" sz="1200" b="0" baseline="0" dirty="0" smtClean="0">
                          <a:solidFill>
                            <a:schemeClr val="tx1"/>
                          </a:solidFill>
                        </a:rPr>
                        <a:t> integrar información</a:t>
                      </a:r>
                      <a:endParaRPr lang="es-ES" sz="1200" b="0" dirty="0" smtClean="0">
                        <a:solidFill>
                          <a:schemeClr val="tx1"/>
                        </a:solidFill>
                      </a:endParaRP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a:p>
                  </a:txBody>
                  <a:tcPr/>
                </a:tc>
              </a:tr>
              <a:tr h="50333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Pregunta # 15  RI.1.6: </a:t>
                      </a:r>
                    </a:p>
                    <a:p>
                      <a:pPr marL="0" marR="0" indent="0" algn="l" defTabSz="966612" rtl="0" eaLnBrk="1" fontAlgn="auto" latinLnBrk="0" hangingPunct="1">
                        <a:lnSpc>
                          <a:spcPct val="100000"/>
                        </a:lnSpc>
                        <a:spcBef>
                          <a:spcPts val="0"/>
                        </a:spcBef>
                        <a:spcAft>
                          <a:spcPts val="0"/>
                        </a:spcAft>
                        <a:buClrTx/>
                        <a:buSzTx/>
                        <a:buFontTx/>
                        <a:buNone/>
                        <a:tabLst/>
                        <a:defRPr/>
                      </a:pPr>
                      <a:r>
                        <a:rPr lang="es-ES" sz="1400" b="1" dirty="0" smtClean="0">
                          <a:solidFill>
                            <a:schemeClr val="tx1"/>
                          </a:solidFill>
                        </a:rPr>
                        <a:t>Escoge un símbolo estadounidense. Menciona una cosa que aprendiste del texto acerca de este símbolo y una cosa que aprendiste de este símbolo mirando la fotografía. </a:t>
                      </a: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dirty="0"/>
                    </a:p>
                  </a:txBody>
                  <a:tcPr/>
                </a:tc>
              </a:tr>
              <a:tr h="320040">
                <a:tc gridSpan="2">
                  <a:txBody>
                    <a:bodyPr/>
                    <a:lstStyle/>
                    <a:p>
                      <a:pPr marL="0" marR="0" indent="0" algn="ctr" defTabSz="914318" rtl="0" eaLnBrk="1" latinLnBrk="0" hangingPunct="1">
                        <a:lnSpc>
                          <a:spcPct val="100000"/>
                        </a:lnSpc>
                        <a:spcBef>
                          <a:spcPts val="0"/>
                        </a:spcBef>
                        <a:spcAft>
                          <a:spcPts val="0"/>
                        </a:spcAft>
                        <a:buClrTx/>
                        <a:buSzTx/>
                        <a:buFontTx/>
                        <a:buNone/>
                        <a:tabLst/>
                        <a:defRPr/>
                      </a:pPr>
                      <a:r>
                        <a:rPr lang="es-ES" sz="1400" b="1" baseline="0" noProof="0" dirty="0" smtClean="0"/>
                        <a:t>Lenguaje de la respuesta - maestro/rúbrica </a:t>
                      </a:r>
                    </a:p>
                  </a:txBody>
                  <a:tcPr marL="97536" marR="97536" marT="48006" marB="48006">
                    <a:lnL w="12700" cap="flat" cmpd="sng" algn="ctr">
                      <a:solidFill>
                        <a:schemeClr val="tx1"/>
                      </a:solidFill>
                      <a:prstDash val="solid"/>
                      <a:round/>
                      <a:headEnd type="none" w="med" len="med"/>
                      <a:tailEnd type="none" w="med" len="med"/>
                    </a:lnL>
                    <a:solidFill>
                      <a:schemeClr val="bg1">
                        <a:lumMod val="85000"/>
                      </a:schemeClr>
                    </a:solidFill>
                  </a:tcPr>
                </a:tc>
                <a:tc hMerge="1">
                  <a:txBody>
                    <a:bodyPr/>
                    <a:lstStyle/>
                    <a:p>
                      <a:endParaRPr lang="en-US"/>
                    </a:p>
                  </a:txBody>
                  <a:tcPr/>
                </a:tc>
              </a:tr>
              <a:tr h="756034">
                <a:tc gridSpan="2">
                  <a:txBody>
                    <a:bodyPr/>
                    <a:lstStyle/>
                    <a:p>
                      <a:pPr rtl="0">
                        <a:spcBef>
                          <a:spcPts val="0"/>
                        </a:spcBef>
                        <a:spcAft>
                          <a:spcPts val="0"/>
                        </a:spcAft>
                      </a:pPr>
                      <a:r>
                        <a:rPr lang="es-ES" sz="1100" b="1" i="0" u="sng" dirty="0" smtClean="0">
                          <a:solidFill>
                            <a:srgbClr val="000000"/>
                          </a:solidFill>
                          <a:effectLst/>
                          <a:latin typeface="Calibri" panose="020F0502020204030204" pitchFamily="34" charset="0"/>
                        </a:rPr>
                        <a:t>La respuesta</a:t>
                      </a:r>
                      <a:r>
                        <a:rPr lang="es-ES" sz="1100" b="1" i="0" u="none" strike="noStrike" dirty="0" smtClean="0">
                          <a:solidFill>
                            <a:srgbClr val="000000"/>
                          </a:solidFill>
                          <a:effectLst/>
                          <a:latin typeface="Calibri" panose="020F0502020204030204" pitchFamily="34" charset="0"/>
                        </a:rPr>
                        <a:t>: </a:t>
                      </a:r>
                      <a:r>
                        <a:rPr lang="es-ES" sz="1100" b="0" i="0" u="none" strike="noStrike" dirty="0" smtClean="0">
                          <a:solidFill>
                            <a:srgbClr val="000000"/>
                          </a:solidFill>
                          <a:effectLst/>
                          <a:latin typeface="Calibri" panose="020F0502020204030204" pitchFamily="34" charset="0"/>
                        </a:rPr>
                        <a:t>Ofrece suficiente evidencia de la habilidad para localizar y seleccionar información sobre la pregunta.  Los estudiantes tienen que localizar y entonces seleccionar la información del texto </a:t>
                      </a:r>
                      <a:r>
                        <a:rPr lang="es-ES" sz="1100" b="1" i="1" u="none" strike="noStrike" dirty="0" smtClean="0">
                          <a:solidFill>
                            <a:srgbClr val="000000"/>
                          </a:solidFill>
                          <a:effectLst/>
                          <a:latin typeface="Calibri" panose="020F0502020204030204" pitchFamily="34" charset="0"/>
                        </a:rPr>
                        <a:t>Símbolos Estadounidenses</a:t>
                      </a:r>
                      <a:r>
                        <a:rPr lang="es-ES" sz="1100" b="0" i="0" u="none" strike="noStrike" dirty="0" smtClean="0">
                          <a:solidFill>
                            <a:srgbClr val="000000"/>
                          </a:solidFill>
                          <a:effectLst/>
                          <a:latin typeface="Calibri" panose="020F0502020204030204" pitchFamily="34" charset="0"/>
                        </a:rPr>
                        <a:t> con el fin de contestar la pregunta. Los estudiantes deben localizar los símbolos específicos en el texto y seleccionar la información que deseen utilizar para contestar la pregunta.</a:t>
                      </a:r>
                      <a:endParaRPr lang="es-ES" sz="1100" b="0" dirty="0" smtClean="0">
                        <a:effectLst/>
                      </a:endParaRPr>
                    </a:p>
                    <a:p>
                      <a:pPr rtl="0">
                        <a:spcBef>
                          <a:spcPts val="0"/>
                        </a:spcBef>
                        <a:spcAft>
                          <a:spcPts val="0"/>
                        </a:spcAft>
                      </a:pPr>
                      <a:r>
                        <a:rPr lang="es-ES" sz="1100" b="1" i="0" u="sng" dirty="0" smtClean="0">
                          <a:solidFill>
                            <a:srgbClr val="000000"/>
                          </a:solidFill>
                          <a:effectLst/>
                          <a:latin typeface="Calibri" panose="020F0502020204030204" pitchFamily="34" charset="0"/>
                        </a:rPr>
                        <a:t>La respuesta</a:t>
                      </a:r>
                      <a:r>
                        <a:rPr lang="es-ES" sz="1100" b="1" i="0" u="none" strike="noStrike" dirty="0" smtClean="0">
                          <a:solidFill>
                            <a:srgbClr val="000000"/>
                          </a:solidFill>
                          <a:effectLst/>
                          <a:latin typeface="Calibri" panose="020F0502020204030204" pitchFamily="34" charset="0"/>
                        </a:rPr>
                        <a:t>: </a:t>
                      </a:r>
                      <a:r>
                        <a:rPr lang="es-ES" sz="1100" b="0" i="0" u="none" strike="noStrike" dirty="0" smtClean="0">
                          <a:solidFill>
                            <a:srgbClr val="000000"/>
                          </a:solidFill>
                          <a:effectLst/>
                          <a:latin typeface="Calibri" panose="020F0502020204030204" pitchFamily="34" charset="0"/>
                        </a:rPr>
                        <a:t>Ofrece  suficiente evidencia de la habilidad para interpretar e integrar información sobre la pregunta.  Los estudiantes interpretan  información sobre lo que han aprendido del texto y de la fotografía.  Los estudiantes integran información del texto y de la fotografía.  Las respuestas podrían incluir:  (1) el Águila Calva, (2) la Bandera Estadounidense, (3) la Casa Blanca, (4) la Estatua de la Libertad, y (5) la Montaña </a:t>
                      </a:r>
                      <a:r>
                        <a:rPr lang="es-ES" sz="1100" b="0" i="0" u="none" strike="noStrike" dirty="0" err="1" smtClean="0">
                          <a:solidFill>
                            <a:srgbClr val="000000"/>
                          </a:solidFill>
                          <a:effectLst/>
                          <a:latin typeface="Calibri" panose="020F0502020204030204" pitchFamily="34" charset="0"/>
                        </a:rPr>
                        <a:t>Rushmore</a:t>
                      </a:r>
                      <a:r>
                        <a:rPr lang="es-ES" sz="1100" b="0" i="0" u="none" strike="noStrike" dirty="0" smtClean="0">
                          <a:solidFill>
                            <a:srgbClr val="000000"/>
                          </a:solidFill>
                          <a:effectLst/>
                          <a:latin typeface="Calibri" panose="020F0502020204030204" pitchFamily="34" charset="0"/>
                        </a:rPr>
                        <a:t>.  Las respuestas pueden ser muchas y variadas pero la clave es que no se utilice información externa (que no se halle en el texto) para contestar la pregunta y debe haber información de ambos, el texto y la fotografía.</a:t>
                      </a:r>
                      <a:endParaRPr lang="es-ES" sz="1100" b="0" dirty="0" smtClean="0">
                        <a:effectLst/>
                      </a:endParaRPr>
                    </a:p>
                  </a:txBody>
                  <a:tcPr marL="97536" marR="97536" marT="48006" marB="48006">
                    <a:lnL w="12700" cap="flat" cmpd="sng" algn="ctr">
                      <a:solidFill>
                        <a:schemeClr val="tx1"/>
                      </a:solidFill>
                      <a:prstDash val="solid"/>
                      <a:round/>
                      <a:headEnd type="none" w="med" len="med"/>
                      <a:tailEnd type="none" w="med" len="med"/>
                    </a:lnL>
                    <a:noFill/>
                  </a:tcPr>
                </a:tc>
                <a:tc hMerge="1">
                  <a:txBody>
                    <a:bodyPr/>
                    <a:lstStyle/>
                    <a:p>
                      <a:endParaRPr lang="en-US" sz="1200" baseline="0" dirty="0" smtClean="0"/>
                    </a:p>
                  </a:txBody>
                  <a:tcPr marL="97536" marR="97536" marT="50292" marB="50292"/>
                </a:tc>
              </a:tr>
              <a:tr h="288036">
                <a:tc gridSpan="2">
                  <a:txBody>
                    <a:bodyPr/>
                    <a:lstStyle/>
                    <a:p>
                      <a:pPr algn="ctr"/>
                      <a:r>
                        <a:rPr lang="es-ES" sz="1200" b="1" dirty="0" smtClean="0">
                          <a:solidFill>
                            <a:schemeClr val="tx1"/>
                          </a:solidFill>
                        </a:rPr>
                        <a:t>Ejemplo de respuesta en el “lenguaje” del estudiante </a:t>
                      </a:r>
                    </a:p>
                  </a:txBody>
                  <a:tcPr marL="97536" marR="97536" marT="48006" marB="48006">
                    <a:lnL w="12700" cap="flat" cmpd="sng" algn="ctr">
                      <a:solidFill>
                        <a:schemeClr val="tx1"/>
                      </a:solidFill>
                      <a:prstDash val="solid"/>
                      <a:round/>
                      <a:headEnd type="none" w="med" len="med"/>
                      <a:tailEnd type="none" w="med" len="med"/>
                    </a:lnL>
                    <a:solidFill>
                      <a:schemeClr val="bg1">
                        <a:lumMod val="85000"/>
                      </a:schemeClr>
                    </a:solidFill>
                  </a:tcPr>
                </a:tc>
                <a:tc hMerge="1">
                  <a:txBody>
                    <a:bodyPr/>
                    <a:lstStyle/>
                    <a:p>
                      <a:endParaRPr lang="en-US" sz="1000" dirty="0"/>
                    </a:p>
                  </a:txBody>
                  <a:tcPr/>
                </a:tc>
              </a:tr>
              <a:tr h="387226">
                <a:tc>
                  <a:txBody>
                    <a:bodyPr/>
                    <a:lstStyle/>
                    <a:p>
                      <a:pPr algn="ctr"/>
                      <a:r>
                        <a:rPr lang="en-US" sz="1900" b="1" dirty="0" smtClean="0">
                          <a:solidFill>
                            <a:schemeClr val="tx1"/>
                          </a:solidFill>
                        </a:rPr>
                        <a:t>2</a:t>
                      </a:r>
                      <a:endParaRPr lang="en-US" sz="1900" b="1" dirty="0">
                        <a:solidFill>
                          <a:schemeClr val="tx1"/>
                        </a:solidFill>
                      </a:endParaRPr>
                    </a:p>
                  </a:txBody>
                  <a:tcPr marL="97536" marR="97536" marT="48006" marB="48006" anchor="ctr">
                    <a:lnL w="12700" cap="flat" cmpd="sng" algn="ctr">
                      <a:solidFill>
                        <a:schemeClr val="tx1"/>
                      </a:solidFill>
                      <a:prstDash val="solid"/>
                      <a:round/>
                      <a:headEnd type="none" w="med" len="med"/>
                      <a:tailEnd type="none" w="med" len="med"/>
                    </a:lnL>
                  </a:tcPr>
                </a:tc>
                <a:tc>
                  <a:txBody>
                    <a:bodyPr/>
                    <a:lstStyle/>
                    <a:p>
                      <a:r>
                        <a:rPr lang="es-419" sz="1100" i="1" noProof="0" dirty="0" smtClean="0"/>
                        <a:t>El estudiante identifica el símbolo y ofrece detalles del texto</a:t>
                      </a:r>
                      <a:r>
                        <a:rPr lang="es-419" sz="1100" i="1" baseline="0" noProof="0" dirty="0" smtClean="0"/>
                        <a:t> y de</a:t>
                      </a:r>
                      <a:r>
                        <a:rPr lang="es-419" sz="1100" i="1" noProof="0" dirty="0" smtClean="0"/>
                        <a:t> la fotografía.</a:t>
                      </a:r>
                    </a:p>
                    <a:p>
                      <a:r>
                        <a:rPr lang="es-419" sz="1100" noProof="0" dirty="0" smtClean="0"/>
                        <a:t>Yo</a:t>
                      </a:r>
                      <a:r>
                        <a:rPr lang="es-419" sz="1100" baseline="0" noProof="0" dirty="0" smtClean="0"/>
                        <a:t> escogí la Estatua de la Libertad.  Está en </a:t>
                      </a:r>
                      <a:r>
                        <a:rPr lang="es-419" sz="1100" noProof="0" dirty="0" smtClean="0"/>
                        <a:t>Nueva York.  En</a:t>
                      </a:r>
                      <a:r>
                        <a:rPr lang="es-419" sz="1100" baseline="0" noProof="0" dirty="0" smtClean="0"/>
                        <a:t> la foto, la Estatua de la Libertad está sujetando una antorcha en la mano.  Elle fue regalada a los Estados Unidos de América por Francia.</a:t>
                      </a:r>
                      <a:endParaRPr lang="es-419" sz="1100" noProof="0" dirty="0"/>
                    </a:p>
                  </a:txBody>
                  <a:tcPr marL="97536" marR="97536" marT="48006" marB="48006">
                    <a:noFill/>
                  </a:tcPr>
                </a:tc>
              </a:tr>
              <a:tr h="237744">
                <a:tc>
                  <a:txBody>
                    <a:bodyPr/>
                    <a:lstStyle/>
                    <a:p>
                      <a:pPr algn="ctr"/>
                      <a:r>
                        <a:rPr lang="en-US" sz="1900" b="1" dirty="0" smtClean="0">
                          <a:solidFill>
                            <a:schemeClr val="tx1"/>
                          </a:solidFill>
                        </a:rPr>
                        <a:t>1</a:t>
                      </a:r>
                      <a:endParaRPr lang="en-US" sz="1900" b="1" dirty="0">
                        <a:solidFill>
                          <a:schemeClr val="tx1"/>
                        </a:solidFill>
                      </a:endParaRPr>
                    </a:p>
                  </a:txBody>
                  <a:tcPr marL="97536" marR="97536" marT="48006" marB="48006" anchor="ctr">
                    <a:lnL w="12700" cap="flat" cmpd="sng" algn="ctr">
                      <a:solidFill>
                        <a:schemeClr val="tx1"/>
                      </a:solidFill>
                      <a:prstDash val="solid"/>
                      <a:round/>
                      <a:headEnd type="none" w="med" len="med"/>
                      <a:tailEnd type="none" w="med" len="med"/>
                    </a:lnL>
                  </a:tcPr>
                </a:tc>
                <a:tc>
                  <a:txBody>
                    <a:bodyPr/>
                    <a:lstStyle/>
                    <a:p>
                      <a:r>
                        <a:rPr lang="es-419" sz="1100" i="1" noProof="0" dirty="0" smtClean="0"/>
                        <a:t>El</a:t>
                      </a:r>
                      <a:r>
                        <a:rPr lang="es-419" sz="1100" i="1" baseline="0" noProof="0" dirty="0" smtClean="0"/>
                        <a:t> estudiante identifica el símbolo y ofrece detalles del texto, pero no de la fotografía.</a:t>
                      </a:r>
                      <a:endParaRPr lang="es-419" sz="1100" b="0" i="1" noProof="0" dirty="0" smtClean="0"/>
                    </a:p>
                    <a:p>
                      <a:r>
                        <a:rPr lang="es-419" sz="1100" noProof="0" dirty="0" smtClean="0"/>
                        <a:t>La</a:t>
                      </a:r>
                      <a:r>
                        <a:rPr lang="es-419" sz="1100" baseline="0" noProof="0" dirty="0" smtClean="0"/>
                        <a:t> Estatua de la Libertad está en </a:t>
                      </a:r>
                      <a:r>
                        <a:rPr lang="es-419" sz="1100" noProof="0" dirty="0" smtClean="0"/>
                        <a:t>Nueva York.  Francia</a:t>
                      </a:r>
                      <a:r>
                        <a:rPr lang="es-419" sz="1100" baseline="0" noProof="0" dirty="0" smtClean="0"/>
                        <a:t> nos la regaló</a:t>
                      </a:r>
                      <a:r>
                        <a:rPr lang="es-419" sz="1100" noProof="0" dirty="0" smtClean="0"/>
                        <a:t>.</a:t>
                      </a:r>
                      <a:endParaRPr lang="es-419" sz="1100" noProof="0" dirty="0"/>
                    </a:p>
                  </a:txBody>
                  <a:tcPr marL="97536" marR="97536" marT="48006" marB="48006">
                    <a:noFill/>
                  </a:tcPr>
                </a:tc>
              </a:tr>
              <a:tr h="278514">
                <a:tc>
                  <a:txBody>
                    <a:bodyPr/>
                    <a:lstStyle/>
                    <a:p>
                      <a:pPr algn="ctr"/>
                      <a:r>
                        <a:rPr lang="en-US" sz="1900" b="1" dirty="0" smtClean="0">
                          <a:solidFill>
                            <a:schemeClr val="tx1"/>
                          </a:solidFill>
                        </a:rPr>
                        <a:t>0</a:t>
                      </a:r>
                      <a:endParaRPr lang="en-US" sz="1900" b="1" dirty="0">
                        <a:solidFill>
                          <a:schemeClr val="tx1"/>
                        </a:solidFill>
                      </a:endParaRPr>
                    </a:p>
                  </a:txBody>
                  <a:tcPr marL="97536" marR="97536" marT="48006" marB="48006" anchor="ctr">
                    <a:lnL w="12700" cap="flat" cmpd="sng" algn="ctr">
                      <a:solidFill>
                        <a:schemeClr val="tx1"/>
                      </a:solidFill>
                      <a:prstDash val="solid"/>
                      <a:round/>
                      <a:headEnd type="none" w="med" len="med"/>
                      <a:tailEnd type="none" w="med" len="med"/>
                    </a:lnL>
                  </a:tcPr>
                </a:tc>
                <a:tc>
                  <a:txBody>
                    <a:bodyPr/>
                    <a:lstStyle/>
                    <a:p>
                      <a:r>
                        <a:rPr lang="es-419" sz="1100" i="1" noProof="0" dirty="0" smtClean="0"/>
                        <a:t>El estudiante</a:t>
                      </a:r>
                      <a:r>
                        <a:rPr lang="es-419" sz="1100" i="1" baseline="0" noProof="0" dirty="0" smtClean="0"/>
                        <a:t> no responde a la pregunta</a:t>
                      </a:r>
                      <a:r>
                        <a:rPr lang="es-419" sz="1100" i="1" noProof="0" dirty="0" smtClean="0"/>
                        <a:t>.</a:t>
                      </a:r>
                    </a:p>
                    <a:p>
                      <a:r>
                        <a:rPr lang="es-419" sz="1100" noProof="0" dirty="0" smtClean="0"/>
                        <a:t>Yo vivo en los Estados Unidos de  América.  </a:t>
                      </a:r>
                      <a:endParaRPr lang="es-419" sz="1100" noProof="0" dirty="0"/>
                    </a:p>
                  </a:txBody>
                  <a:tcPr marL="97536" marR="97536" marT="48006" marB="48006">
                    <a:noFill/>
                  </a:tcPr>
                </a:tc>
              </a:tr>
            </a:tbl>
          </a:graphicData>
        </a:graphic>
      </p:graphicFrame>
    </p:spTree>
    <p:extLst>
      <p:ext uri="{BB962C8B-B14F-4D97-AF65-F5344CB8AC3E}">
        <p14:creationId xmlns:p14="http://schemas.microsoft.com/office/powerpoint/2010/main" val="340227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387641" y="9220200"/>
            <a:ext cx="792480" cy="381000"/>
          </a:xfrm>
        </p:spPr>
        <p:txBody>
          <a:bodyPr/>
          <a:lstStyle/>
          <a:p>
            <a:fld id="{F177B04D-AEB5-43ED-B9BA-B3D1EC9C9067}" type="slidenum">
              <a:rPr lang="en-US" smtClean="0"/>
              <a:pPr/>
              <a:t>11</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283172259"/>
              </p:ext>
            </p:extLst>
          </p:nvPr>
        </p:nvGraphicFramePr>
        <p:xfrm>
          <a:off x="362761" y="525618"/>
          <a:ext cx="6421120" cy="6080760"/>
        </p:xfrm>
        <a:graphic>
          <a:graphicData uri="http://schemas.openxmlformats.org/drawingml/2006/table">
            <a:tbl>
              <a:tblPr firstRow="1" bandRow="1">
                <a:tableStyleId>{5940675A-B579-460E-94D1-54222C63F5DA}</a:tableStyleId>
              </a:tblPr>
              <a:tblGrid>
                <a:gridCol w="508000"/>
                <a:gridCol w="5913120"/>
              </a:tblGrid>
              <a:tr h="686969">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ES" sz="1000" b="0" i="1" u="none" strike="noStrike" kern="1200" cap="none" spc="0" normalizeH="0" baseline="0" noProof="0" dirty="0" smtClean="0">
                          <a:ln>
                            <a:noFill/>
                          </a:ln>
                          <a:solidFill>
                            <a:prstClr val="black"/>
                          </a:solidFill>
                          <a:effectLst/>
                          <a:uLnTx/>
                          <a:uFillTx/>
                          <a:latin typeface="+mn-lt"/>
                          <a:ea typeface="+mn-ea"/>
                          <a:cs typeface="+mn-cs"/>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 </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US"/>
                    </a:p>
                  </a:txBody>
                  <a:tcPr/>
                </a:tc>
              </a:tr>
              <a:tr h="32004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ES" sz="1400" b="1" dirty="0" smtClean="0">
                          <a:solidFill>
                            <a:schemeClr val="tx1"/>
                          </a:solidFill>
                          <a:effectLst/>
                        </a:rPr>
                        <a:t>CFA Trimestre 4: Clave para la </a:t>
                      </a:r>
                      <a:r>
                        <a:rPr lang="es-ES" sz="1400" b="1" u="sng" dirty="0" smtClean="0">
                          <a:solidFill>
                            <a:schemeClr val="tx1"/>
                          </a:solidFill>
                          <a:effectLst/>
                        </a:rPr>
                        <a:t>Respuesta Construida de Investigación</a:t>
                      </a: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a:p>
                  </a:txBody>
                  <a:tcPr/>
                </a:tc>
              </a:tr>
              <a:tr h="320040">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1400" b="1" u="sng" dirty="0" smtClean="0">
                          <a:solidFill>
                            <a:schemeClr val="tx1"/>
                          </a:solidFill>
                        </a:rPr>
                        <a:t>Rúbricas para la Respuesta Construida de Investigación - Objetivo 4</a:t>
                      </a:r>
                    </a:p>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mn-lt"/>
                          <a:ea typeface="+mn-ea"/>
                          <a:cs typeface="+mn-cs"/>
                        </a:rPr>
                        <a:t>habilidad para citar evidencia que apoye opiniones  e ideas </a:t>
                      </a:r>
                      <a:endParaRPr kumimoji="0" lang="es-419" sz="1000" b="0" i="0" u="none" strike="noStrike" kern="1200" cap="none" spc="0" normalizeH="0" baseline="0" noProof="0" dirty="0" smtClean="0">
                        <a:ln>
                          <a:noFill/>
                        </a:ln>
                        <a:solidFill>
                          <a:prstClr val="black"/>
                        </a:solidFill>
                        <a:effectLst/>
                        <a:uLnTx/>
                        <a:uFillTx/>
                        <a:latin typeface="+mn-lt"/>
                        <a:ea typeface="+mn-ea"/>
                        <a:cs typeface="+mn-cs"/>
                      </a:endParaRP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a:p>
                  </a:txBody>
                  <a:tcPr/>
                </a:tc>
              </a:tr>
              <a:tr h="50333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Pregunta # 16 RI.1.9: </a:t>
                      </a:r>
                    </a:p>
                    <a:p>
                      <a:pPr marL="0" marR="0" indent="0" algn="l" defTabSz="966612" rtl="0" eaLnBrk="1" fontAlgn="auto" latinLnBrk="0" hangingPunct="1">
                        <a:lnSpc>
                          <a:spcPct val="100000"/>
                        </a:lnSpc>
                        <a:spcBef>
                          <a:spcPts val="0"/>
                        </a:spcBef>
                        <a:spcAft>
                          <a:spcPts val="0"/>
                        </a:spcAft>
                        <a:buClrTx/>
                        <a:buSzTx/>
                        <a:buFontTx/>
                        <a:buNone/>
                        <a:tabLst/>
                        <a:defRPr/>
                      </a:pPr>
                      <a:r>
                        <a:rPr lang="es-ES" sz="1400" b="1" dirty="0" smtClean="0">
                          <a:solidFill>
                            <a:schemeClr val="tx1"/>
                          </a:solidFill>
                        </a:rPr>
                        <a:t>¿Por qué ahora hay más águilas calvas que antes.  Utiliza información de ambos textos.</a:t>
                      </a: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dirty="0"/>
                    </a:p>
                  </a:txBody>
                  <a:tcPr/>
                </a:tc>
              </a:tr>
              <a:tr h="320040">
                <a:tc gridSpan="2">
                  <a:txBody>
                    <a:bodyPr/>
                    <a:lstStyle/>
                    <a:p>
                      <a:pPr marL="0" marR="0" indent="0" algn="ctr" defTabSz="914318" rtl="0" eaLnBrk="1" latinLnBrk="0" hangingPunct="1">
                        <a:lnSpc>
                          <a:spcPct val="100000"/>
                        </a:lnSpc>
                        <a:spcBef>
                          <a:spcPts val="0"/>
                        </a:spcBef>
                        <a:spcAft>
                          <a:spcPts val="0"/>
                        </a:spcAft>
                        <a:buClrTx/>
                        <a:buSzTx/>
                        <a:buFontTx/>
                        <a:buNone/>
                        <a:tabLst/>
                        <a:defRPr/>
                      </a:pPr>
                      <a:r>
                        <a:rPr lang="es-ES" sz="1400" b="1" baseline="0" noProof="0" dirty="0" smtClean="0"/>
                        <a:t>Lenguaje de la respuesta - maestro/rúbrica </a:t>
                      </a:r>
                    </a:p>
                  </a:txBody>
                  <a:tcPr marL="97536" marR="97536" marT="48006" marB="48006">
                    <a:lnL w="12700" cap="flat" cmpd="sng" algn="ctr">
                      <a:solidFill>
                        <a:schemeClr val="tx1"/>
                      </a:solidFill>
                      <a:prstDash val="solid"/>
                      <a:round/>
                      <a:headEnd type="none" w="med" len="med"/>
                      <a:tailEnd type="none" w="med" len="med"/>
                    </a:lnL>
                    <a:solidFill>
                      <a:schemeClr val="bg1">
                        <a:lumMod val="85000"/>
                      </a:schemeClr>
                    </a:solidFill>
                  </a:tcPr>
                </a:tc>
                <a:tc hMerge="1">
                  <a:txBody>
                    <a:bodyPr/>
                    <a:lstStyle/>
                    <a:p>
                      <a:endParaRPr lang="en-US"/>
                    </a:p>
                  </a:txBody>
                  <a:tcPr/>
                </a:tc>
              </a:tr>
              <a:tr h="756034">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ES" sz="1100" b="1" i="0" u="sng" dirty="0" smtClean="0">
                          <a:solidFill>
                            <a:srgbClr val="000000"/>
                          </a:solidFill>
                          <a:effectLst/>
                          <a:latin typeface="Calibri" panose="020F0502020204030204" pitchFamily="34" charset="0"/>
                        </a:rPr>
                        <a:t>La respuesta</a:t>
                      </a:r>
                      <a:r>
                        <a:rPr lang="es-ES" sz="1100" b="1" i="0" u="none" strike="noStrike" dirty="0" smtClean="0">
                          <a:solidFill>
                            <a:srgbClr val="000000"/>
                          </a:solidFill>
                          <a:effectLst/>
                          <a:latin typeface="Calibri" panose="020F0502020204030204" pitchFamily="34" charset="0"/>
                        </a:rPr>
                        <a:t>: </a:t>
                      </a:r>
                      <a:r>
                        <a:rPr lang="es-ES" sz="1100" b="0" i="0" u="none" strike="noStrike" dirty="0" smtClean="0">
                          <a:solidFill>
                            <a:srgbClr val="000000"/>
                          </a:solidFill>
                          <a:effectLst/>
                          <a:latin typeface="Calibri" panose="020F0502020204030204" pitchFamily="34" charset="0"/>
                        </a:rPr>
                        <a:t>Ofrece suficiente evidencia de la habilidad para citar evidencia para apoyar una opinión o idea.  La pregunta pide a los estudiantes que expliquen por qué hay más águilas calvas ahora que antes. Los estudiantes deben citar evidencia de ambos textos.  Las respuesta de los estudiantes del texto </a:t>
                      </a:r>
                      <a:r>
                        <a:rPr lang="es-ES" sz="1100" b="1" i="1" u="none" strike="noStrike" dirty="0" smtClean="0">
                          <a:solidFill>
                            <a:srgbClr val="000000"/>
                          </a:solidFill>
                          <a:effectLst/>
                          <a:latin typeface="Calibri" panose="020F0502020204030204" pitchFamily="34" charset="0"/>
                        </a:rPr>
                        <a:t>Símbolos Estadounidenses </a:t>
                      </a:r>
                      <a:r>
                        <a:rPr lang="es-ES" sz="1100" b="0" i="0" u="none" strike="noStrike" dirty="0" smtClean="0">
                          <a:solidFill>
                            <a:srgbClr val="000000"/>
                          </a:solidFill>
                          <a:effectLst/>
                          <a:latin typeface="Calibri" panose="020F0502020204030204" pitchFamily="34" charset="0"/>
                        </a:rPr>
                        <a:t>podrían</a:t>
                      </a:r>
                      <a:r>
                        <a:rPr lang="es-ES" sz="1100" b="1" i="0" u="none" strike="noStrike" dirty="0" smtClean="0">
                          <a:solidFill>
                            <a:srgbClr val="000000"/>
                          </a:solidFill>
                          <a:effectLst/>
                          <a:latin typeface="Calibri" panose="020F0502020204030204" pitchFamily="34" charset="0"/>
                        </a:rPr>
                        <a:t> </a:t>
                      </a:r>
                      <a:r>
                        <a:rPr lang="es-ES" sz="1100" b="0" i="0" u="none" strike="noStrike" dirty="0" smtClean="0">
                          <a:solidFill>
                            <a:srgbClr val="000000"/>
                          </a:solidFill>
                          <a:effectLst/>
                          <a:latin typeface="Calibri" panose="020F0502020204030204" pitchFamily="34" charset="0"/>
                        </a:rPr>
                        <a:t>incluir: (1) hay más águilas calvas porque las personas trabajan para proteger esta ave  Las respuestas de los estudiantes de </a:t>
                      </a:r>
                      <a:r>
                        <a:rPr lang="es-ES" sz="1100" b="1" i="1" u="none" strike="noStrike" dirty="0" smtClean="0">
                          <a:solidFill>
                            <a:srgbClr val="000000"/>
                          </a:solidFill>
                          <a:effectLst/>
                          <a:latin typeface="Calibri" panose="020F0502020204030204" pitchFamily="34" charset="0"/>
                        </a:rPr>
                        <a:t>Las águilas calvas están a salvo</a:t>
                      </a:r>
                      <a:r>
                        <a:rPr lang="es-ES" sz="1100" b="0" i="0" u="none" strike="noStrike" dirty="0" smtClean="0">
                          <a:solidFill>
                            <a:srgbClr val="000000"/>
                          </a:solidFill>
                          <a:effectLst/>
                          <a:latin typeface="Calibri" panose="020F0502020204030204" pitchFamily="34" charset="0"/>
                        </a:rPr>
                        <a:t>, podrían incluir: (1) Las águilas calvas estaban en peligro, (2) los</a:t>
                      </a:r>
                      <a:r>
                        <a:rPr lang="es-ES" sz="1100" b="0" i="0" u="none" strike="noStrike" baseline="0" dirty="0" smtClean="0">
                          <a:solidFill>
                            <a:srgbClr val="000000"/>
                          </a:solidFill>
                          <a:effectLst/>
                          <a:latin typeface="Calibri" panose="020F0502020204030204" pitchFamily="34" charset="0"/>
                        </a:rPr>
                        <a:t> cazadores las mataban</a:t>
                      </a:r>
                      <a:r>
                        <a:rPr lang="es-ES" sz="1100" b="0" i="0" u="none" strike="noStrike" dirty="0" smtClean="0">
                          <a:solidFill>
                            <a:srgbClr val="000000"/>
                          </a:solidFill>
                          <a:effectLst/>
                          <a:latin typeface="Calibri" panose="020F0502020204030204" pitchFamily="34" charset="0"/>
                        </a:rPr>
                        <a:t>, (3) el DDT las lastimaban, (4) los granjeros y los cazadores ya no utilizan el DDT.  Las respuestas tienen que incluir  información de ambos textos para apoyar la idea de que hay más águilas calvas ahora que las que había antes. Las respuestas no pueden incluir información externa.</a:t>
                      </a:r>
                      <a:endPar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txBody>
                  <a:tcPr marL="97536" marR="97536" marT="48006" marB="48006">
                    <a:lnL w="12700" cap="flat" cmpd="sng" algn="ctr">
                      <a:solidFill>
                        <a:schemeClr val="tx1"/>
                      </a:solidFill>
                      <a:prstDash val="solid"/>
                      <a:round/>
                      <a:headEnd type="none" w="med" len="med"/>
                      <a:tailEnd type="none" w="med" len="med"/>
                    </a:lnL>
                    <a:noFill/>
                  </a:tcPr>
                </a:tc>
                <a:tc hMerge="1">
                  <a:txBody>
                    <a:bodyPr/>
                    <a:lstStyle/>
                    <a:p>
                      <a:endParaRPr lang="en-US" sz="1200" baseline="0" dirty="0" smtClean="0"/>
                    </a:p>
                  </a:txBody>
                  <a:tcPr marL="97536" marR="97536" marT="50292" marB="50292"/>
                </a:tc>
              </a:tr>
              <a:tr h="288036">
                <a:tc gridSpan="2">
                  <a:txBody>
                    <a:bodyPr/>
                    <a:lstStyle/>
                    <a:p>
                      <a:pPr algn="ctr"/>
                      <a:r>
                        <a:rPr lang="es-ES" sz="1200" b="1" dirty="0" smtClean="0">
                          <a:solidFill>
                            <a:schemeClr val="tx1"/>
                          </a:solidFill>
                        </a:rPr>
                        <a:t>Ejemplo de respuesta en el “lenguaje” del estudiante </a:t>
                      </a:r>
                    </a:p>
                  </a:txBody>
                  <a:tcPr marL="97536" marR="97536" marT="48006" marB="48006">
                    <a:lnL w="12700" cap="flat" cmpd="sng" algn="ctr">
                      <a:solidFill>
                        <a:schemeClr val="tx1"/>
                      </a:solidFill>
                      <a:prstDash val="solid"/>
                      <a:round/>
                      <a:headEnd type="none" w="med" len="med"/>
                      <a:tailEnd type="none" w="med" len="med"/>
                    </a:lnL>
                    <a:solidFill>
                      <a:schemeClr val="bg1">
                        <a:lumMod val="85000"/>
                      </a:schemeClr>
                    </a:solidFill>
                  </a:tcPr>
                </a:tc>
                <a:tc hMerge="1">
                  <a:txBody>
                    <a:bodyPr/>
                    <a:lstStyle/>
                    <a:p>
                      <a:endParaRPr lang="en-US" sz="1000" dirty="0"/>
                    </a:p>
                  </a:txBody>
                  <a:tcPr/>
                </a:tc>
              </a:tr>
              <a:tr h="387226">
                <a:tc>
                  <a:txBody>
                    <a:bodyPr/>
                    <a:lstStyle/>
                    <a:p>
                      <a:pPr algn="ctr"/>
                      <a:r>
                        <a:rPr lang="en-US" sz="1900" b="1" dirty="0" smtClean="0">
                          <a:solidFill>
                            <a:schemeClr val="tx1"/>
                          </a:solidFill>
                        </a:rPr>
                        <a:t>2</a:t>
                      </a:r>
                      <a:endParaRPr lang="en-US" sz="1900" b="1" dirty="0">
                        <a:solidFill>
                          <a:schemeClr val="tx1"/>
                        </a:solidFill>
                      </a:endParaRPr>
                    </a:p>
                  </a:txBody>
                  <a:tcPr marL="97536" marR="97536" marT="48006" marB="48006" anchor="ctr">
                    <a:lnL w="12700" cap="flat" cmpd="sng" algn="ctr">
                      <a:solidFill>
                        <a:schemeClr val="tx1"/>
                      </a:solidFill>
                      <a:prstDash val="solid"/>
                      <a:round/>
                      <a:headEnd type="none" w="med" len="med"/>
                      <a:tailEnd type="none" w="med" len="med"/>
                    </a:lnL>
                  </a:tcPr>
                </a:tc>
                <a:tc>
                  <a:txBody>
                    <a:bodyPr/>
                    <a:lstStyle/>
                    <a:p>
                      <a:r>
                        <a:rPr lang="es-419" sz="1100" i="1" noProof="0" dirty="0" smtClean="0"/>
                        <a:t>Los estudiantes apoyan la pregunta con suficientes detalles de ambos textos</a:t>
                      </a:r>
                      <a:r>
                        <a:rPr lang="es-419" sz="1100" i="1" baseline="0" noProof="0" dirty="0" smtClean="0"/>
                        <a:t>.</a:t>
                      </a:r>
                      <a:endParaRPr lang="es-419" sz="1100" i="1" noProof="0" dirty="0" smtClean="0"/>
                    </a:p>
                    <a:p>
                      <a:r>
                        <a:rPr lang="es-419" sz="1100" noProof="0" dirty="0" smtClean="0"/>
                        <a:t>Las águilas calvas solían estar en peligro.  Ahora las personas protegen a estas</a:t>
                      </a:r>
                      <a:r>
                        <a:rPr lang="es-419" sz="1100" baseline="0" noProof="0" dirty="0" smtClean="0"/>
                        <a:t> aves.  Ya no las cazamos y los agricultores no utilizan DDT.  También hay leyes para protegerlas.</a:t>
                      </a:r>
                      <a:r>
                        <a:rPr lang="es-419" sz="1100" noProof="0" dirty="0" smtClean="0"/>
                        <a:t>  </a:t>
                      </a:r>
                      <a:endParaRPr lang="es-419" sz="1100" noProof="0" dirty="0"/>
                    </a:p>
                  </a:txBody>
                  <a:tcPr marL="97536" marR="97536" marT="48006" marB="48006">
                    <a:noFill/>
                  </a:tcPr>
                </a:tc>
              </a:tr>
              <a:tr h="237744">
                <a:tc>
                  <a:txBody>
                    <a:bodyPr/>
                    <a:lstStyle/>
                    <a:p>
                      <a:pPr algn="ctr"/>
                      <a:r>
                        <a:rPr lang="en-US" sz="1900" b="1" dirty="0" smtClean="0">
                          <a:solidFill>
                            <a:schemeClr val="tx1"/>
                          </a:solidFill>
                        </a:rPr>
                        <a:t>1</a:t>
                      </a:r>
                      <a:endParaRPr lang="en-US" sz="1900" b="1" dirty="0">
                        <a:solidFill>
                          <a:schemeClr val="tx1"/>
                        </a:solidFill>
                      </a:endParaRPr>
                    </a:p>
                  </a:txBody>
                  <a:tcPr marL="97536" marR="97536" marT="48006" marB="48006" anchor="ctr">
                    <a:lnL w="12700" cap="flat" cmpd="sng" algn="ctr">
                      <a:solidFill>
                        <a:schemeClr val="tx1"/>
                      </a:solidFill>
                      <a:prstDash val="solid"/>
                      <a:round/>
                      <a:headEnd type="none" w="med" len="med"/>
                      <a:tailEnd type="none" w="med" len="med"/>
                    </a:lnL>
                  </a:tcPr>
                </a:tc>
                <a:tc>
                  <a:txBody>
                    <a:bodyPr/>
                    <a:lstStyle/>
                    <a:p>
                      <a:r>
                        <a:rPr lang="es-419" sz="1100" i="1" noProof="0" dirty="0" smtClean="0"/>
                        <a:t>Los estudiantes apoyan la pregunta con detalles de un</a:t>
                      </a:r>
                      <a:r>
                        <a:rPr lang="es-419" sz="1100" i="1" baseline="0" noProof="0" dirty="0" smtClean="0"/>
                        <a:t> texto solamente.</a:t>
                      </a:r>
                      <a:endParaRPr lang="es-419" sz="1100" b="0" i="1" u="none" noProof="0" dirty="0" smtClean="0"/>
                    </a:p>
                    <a:p>
                      <a:r>
                        <a:rPr lang="es-419" sz="1100" noProof="0" dirty="0" smtClean="0"/>
                        <a:t>No las cazamos y los agricultores ya no utilizan DDT.  También</a:t>
                      </a:r>
                      <a:r>
                        <a:rPr lang="es-419" sz="1100" baseline="0" noProof="0" dirty="0" smtClean="0"/>
                        <a:t> hay leyes para protegerlas. </a:t>
                      </a:r>
                      <a:r>
                        <a:rPr lang="es-419" sz="1100" noProof="0" dirty="0" smtClean="0"/>
                        <a:t> </a:t>
                      </a:r>
                      <a:endParaRPr lang="es-419" sz="1100" noProof="0" dirty="0"/>
                    </a:p>
                  </a:txBody>
                  <a:tcPr marL="97536" marR="97536" marT="48006" marB="48006">
                    <a:noFill/>
                  </a:tcPr>
                </a:tc>
              </a:tr>
              <a:tr h="278514">
                <a:tc>
                  <a:txBody>
                    <a:bodyPr/>
                    <a:lstStyle/>
                    <a:p>
                      <a:pPr algn="ctr"/>
                      <a:r>
                        <a:rPr lang="en-US" sz="1900" b="1" dirty="0" smtClean="0">
                          <a:solidFill>
                            <a:schemeClr val="tx1"/>
                          </a:solidFill>
                        </a:rPr>
                        <a:t>0</a:t>
                      </a:r>
                      <a:endParaRPr lang="en-US" sz="1900" b="1" dirty="0">
                        <a:solidFill>
                          <a:schemeClr val="tx1"/>
                        </a:solidFill>
                      </a:endParaRPr>
                    </a:p>
                  </a:txBody>
                  <a:tcPr marL="97536" marR="97536" marT="48006" marB="48006" anchor="ctr">
                    <a:lnL w="12700" cap="flat" cmpd="sng" algn="ctr">
                      <a:solidFill>
                        <a:schemeClr val="tx1"/>
                      </a:solidFill>
                      <a:prstDash val="solid"/>
                      <a:round/>
                      <a:headEnd type="none" w="med" len="med"/>
                      <a:tailEnd type="none" w="med" len="med"/>
                    </a:lnL>
                  </a:tcPr>
                </a:tc>
                <a:tc>
                  <a:txBody>
                    <a:bodyPr/>
                    <a:lstStyle/>
                    <a:p>
                      <a:r>
                        <a:rPr lang="es-419" sz="1100" i="1" noProof="0" dirty="0" smtClean="0"/>
                        <a:t>La respuesta no apoya la pregunta.</a:t>
                      </a:r>
                    </a:p>
                    <a:p>
                      <a:r>
                        <a:rPr lang="es-419" sz="1100" kern="1200" noProof="0" dirty="0" smtClean="0">
                          <a:solidFill>
                            <a:schemeClr val="tx1"/>
                          </a:solidFill>
                          <a:latin typeface="+mn-lt"/>
                          <a:ea typeface="+mn-ea"/>
                          <a:cs typeface="+mn-cs"/>
                        </a:rPr>
                        <a:t>Me gustan las águilas calvas.</a:t>
                      </a:r>
                      <a:endParaRPr lang="es-419" sz="1100" kern="1200" noProof="0" dirty="0">
                        <a:solidFill>
                          <a:schemeClr val="tx1"/>
                        </a:solidFill>
                        <a:latin typeface="+mn-lt"/>
                        <a:ea typeface="+mn-ea"/>
                        <a:cs typeface="+mn-cs"/>
                      </a:endParaRPr>
                    </a:p>
                  </a:txBody>
                  <a:tcPr marL="97536" marR="97536" marT="48006" marB="48006">
                    <a:noFill/>
                  </a:tcPr>
                </a:tc>
              </a:tr>
            </a:tbl>
          </a:graphicData>
        </a:graphic>
      </p:graphicFrame>
    </p:spTree>
    <p:extLst>
      <p:ext uri="{BB962C8B-B14F-4D97-AF65-F5344CB8AC3E}">
        <p14:creationId xmlns:p14="http://schemas.microsoft.com/office/powerpoint/2010/main" val="3966030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19005847"/>
              </p:ext>
            </p:extLst>
          </p:nvPr>
        </p:nvGraphicFramePr>
        <p:xfrm>
          <a:off x="304800" y="340644"/>
          <a:ext cx="6629400" cy="8341722"/>
        </p:xfrm>
        <a:graphic>
          <a:graphicData uri="http://schemas.openxmlformats.org/drawingml/2006/table">
            <a:tbl>
              <a:tblPr firstRow="1" bandRow="1">
                <a:tableStyleId>{5940675A-B579-460E-94D1-54222C63F5DA}</a:tableStyleId>
              </a:tblPr>
              <a:tblGrid>
                <a:gridCol w="533400"/>
                <a:gridCol w="6096000"/>
              </a:tblGrid>
              <a:tr h="532430">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smtClean="0">
                          <a:ln>
                            <a:noFill/>
                          </a:ln>
                          <a:solidFill>
                            <a:prstClr val="black"/>
                          </a:solidFill>
                          <a:effectLst/>
                          <a:uLnTx/>
                          <a:uFillTx/>
                          <a:latin typeface="+mn-lt"/>
                          <a:ea typeface="Calibri"/>
                          <a:cs typeface="Times New Roman"/>
                        </a:rPr>
                        <a:t>Nota:  Los “escritos breves” no deben tomar más de 10 minutos.   Los escritos breves se califican con una rúbrica de 2-3 puntos. Las composiciones completas se califican con una rúbrica de 4 puntos. La diferencia entre esta rúbrica y las rúbricas de Respuesta construida-Lectura, es que la  </a:t>
                      </a:r>
                      <a:r>
                        <a:rPr kumimoji="0" lang="es-419" sz="1000" b="1" i="0" u="none" strike="noStrike" kern="1200" cap="none" spc="0" normalizeH="0" baseline="0" noProof="0" dirty="0" smtClean="0">
                          <a:ln>
                            <a:noFill/>
                          </a:ln>
                          <a:solidFill>
                            <a:prstClr val="black"/>
                          </a:solidFill>
                          <a:effectLst/>
                          <a:uLnTx/>
                          <a:uFillTx/>
                          <a:latin typeface="+mn-lt"/>
                          <a:ea typeface="Calibri"/>
                          <a:cs typeface="Times New Roman"/>
                        </a:rPr>
                        <a:t>Rúbrica de Escrito Breve está evaluando el dominio de la escritura </a:t>
                      </a:r>
                      <a:r>
                        <a:rPr kumimoji="0" lang="es-419" sz="1000" b="0" i="0" u="none" strike="noStrike" kern="1200" cap="none" spc="0" normalizeH="0" baseline="0" noProof="0" dirty="0" smtClean="0">
                          <a:ln>
                            <a:noFill/>
                          </a:ln>
                          <a:solidFill>
                            <a:prstClr val="black"/>
                          </a:solidFill>
                          <a:effectLst/>
                          <a:uLnTx/>
                          <a:uFillTx/>
                          <a:latin typeface="+mn-lt"/>
                          <a:ea typeface="Calibri"/>
                          <a:cs typeface="Times New Roman"/>
                        </a:rPr>
                        <a:t>en un área específica, mientras que las rúbricas de lectura están evaluando la comprensión. </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314221">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419" sz="1400" b="1" i="0" u="none" strike="noStrike" kern="1200" cap="none" spc="0" normalizeH="0" baseline="0" noProof="0" dirty="0" smtClean="0">
                          <a:ln>
                            <a:noFill/>
                          </a:ln>
                          <a:solidFill>
                            <a:schemeClr val="tx1"/>
                          </a:solidFill>
                          <a:effectLst/>
                          <a:uLnTx/>
                          <a:uFillTx/>
                          <a:latin typeface="+mn-lt"/>
                          <a:ea typeface="+mn-ea"/>
                          <a:cs typeface="+mn-cs"/>
                        </a:rPr>
                        <a:t>CFA Trimestre 4: Clave para la </a:t>
                      </a:r>
                      <a:r>
                        <a:rPr kumimoji="0" lang="es-419" sz="1400" b="1" i="0" u="sng" strike="noStrike" kern="1200" cap="none" spc="0" normalizeH="0" baseline="0" noProof="0" dirty="0" smtClean="0">
                          <a:ln>
                            <a:noFill/>
                          </a:ln>
                          <a:solidFill>
                            <a:schemeClr val="tx1"/>
                          </a:solidFill>
                          <a:effectLst/>
                          <a:uLnTx/>
                          <a:uFillTx/>
                          <a:latin typeface="+mn-lt"/>
                          <a:ea typeface="+mn-ea"/>
                          <a:cs typeface="+mn-cs"/>
                        </a:rPr>
                        <a:t>Respuesta Construida del Escrito Breve</a:t>
                      </a: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619714">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1100" b="1" u="sng" dirty="0" smtClean="0">
                          <a:solidFill>
                            <a:schemeClr val="tx1"/>
                          </a:solidFill>
                        </a:rPr>
                        <a:t>Organización:  Conclusión</a:t>
                      </a:r>
                    </a:p>
                    <a:p>
                      <a:pPr marL="0" marR="0" indent="0" algn="ctr" defTabSz="966612" rtl="0" eaLnBrk="1" fontAlgn="auto" latinLnBrk="0" hangingPunct="1">
                        <a:lnSpc>
                          <a:spcPct val="100000"/>
                        </a:lnSpc>
                        <a:spcBef>
                          <a:spcPts val="0"/>
                        </a:spcBef>
                        <a:spcAft>
                          <a:spcPts val="0"/>
                        </a:spcAft>
                        <a:buClrTx/>
                        <a:buSzTx/>
                        <a:buFontTx/>
                        <a:buNone/>
                        <a:tabLst/>
                        <a:defRPr/>
                      </a:pPr>
                      <a:r>
                        <a:rPr lang="es-419" sz="1100" dirty="0" smtClean="0">
                          <a:solidFill>
                            <a:schemeClr val="tx1"/>
                          </a:solidFill>
                        </a:rPr>
                        <a:t>W.1.1.c  Objetivo: 6a</a:t>
                      </a:r>
                      <a:br>
                        <a:rPr lang="es-419" sz="1100" dirty="0" smtClean="0">
                          <a:solidFill>
                            <a:schemeClr val="tx1"/>
                          </a:solidFill>
                        </a:rPr>
                      </a:br>
                      <a:r>
                        <a:rPr lang="es-419" sz="1100" dirty="0" smtClean="0">
                          <a:solidFill>
                            <a:schemeClr val="tx1"/>
                          </a:solidFill>
                        </a:rPr>
                        <a:t>….conectar la opinión y las razones</a:t>
                      </a:r>
                      <a:endParaRPr lang="es-419" sz="1100" b="1" dirty="0" smtClean="0">
                        <a:solidFill>
                          <a:schemeClr val="tx1"/>
                        </a:solidFill>
                      </a:endParaRP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r>
              <a:tr h="584798">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419" sz="1100" b="1" kern="1200" dirty="0" smtClean="0">
                          <a:solidFill>
                            <a:schemeClr val="tx1"/>
                          </a:solidFill>
                          <a:effectLst/>
                          <a:latin typeface="+mn-lt"/>
                          <a:ea typeface="+mn-ea"/>
                          <a:cs typeface="+mn-cs"/>
                        </a:rPr>
                        <a:t>CCSS.ELA-LITERATURA.W.1.1</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s-419" sz="1100" b="1" dirty="0" smtClean="0"/>
                        <a:t>Escriben propuestas de opinión en las cuales presentan el tema o título del libro sobre el cual están escribiendo, expresan su opinión, ofrecen la razón para esa opinión y cierto sentido de conclusión. </a:t>
                      </a:r>
                      <a:endParaRPr lang="es-419" sz="1100" b="1" kern="1200" dirty="0" smtClean="0">
                        <a:solidFill>
                          <a:schemeClr val="tx1"/>
                        </a:solidFill>
                        <a:effectLst/>
                        <a:latin typeface="+mn-lt"/>
                        <a:ea typeface="+mn-ea"/>
                        <a:cs typeface="+mn-cs"/>
                      </a:endParaRP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1586066">
                <a:tc gridSpan="2">
                  <a:txBody>
                    <a:bodyPr/>
                    <a:lstStyle/>
                    <a:p>
                      <a:pPr marL="401638" marR="0" indent="-346075" algn="l" defTabSz="1018809" rtl="0" eaLnBrk="1" fontAlgn="auto" latinLnBrk="0" hangingPunct="1">
                        <a:lnSpc>
                          <a:spcPct val="100000"/>
                        </a:lnSpc>
                        <a:spcBef>
                          <a:spcPts val="0"/>
                        </a:spcBef>
                        <a:spcAft>
                          <a:spcPts val="0"/>
                        </a:spcAft>
                        <a:buClrTx/>
                        <a:buSzTx/>
                        <a:buFont typeface="+mj-lt"/>
                        <a:buNone/>
                        <a:tabLst/>
                        <a:defRPr/>
                      </a:pPr>
                      <a:r>
                        <a:rPr lang="es-419" sz="1600" b="1" noProof="0" dirty="0" smtClean="0">
                          <a:solidFill>
                            <a:schemeClr val="tx1"/>
                          </a:solidFill>
                        </a:rPr>
                        <a:t>17.  Lee</a:t>
                      </a:r>
                      <a:r>
                        <a:rPr lang="es-419" sz="1600" b="1" baseline="0" noProof="0" dirty="0" smtClean="0">
                          <a:solidFill>
                            <a:schemeClr val="tx1"/>
                          </a:solidFill>
                        </a:rPr>
                        <a:t> el final del cuento </a:t>
                      </a:r>
                      <a:r>
                        <a:rPr lang="es-419" sz="1600" b="0" i="1" u="none" baseline="0" noProof="0" dirty="0" smtClean="0">
                          <a:solidFill>
                            <a:schemeClr val="tx1"/>
                          </a:solidFill>
                        </a:rPr>
                        <a:t>Un día divertido</a:t>
                      </a:r>
                      <a:r>
                        <a:rPr lang="es-419" sz="1600" b="1" baseline="0" noProof="0" dirty="0" smtClean="0">
                          <a:solidFill>
                            <a:schemeClr val="tx1"/>
                          </a:solidFill>
                        </a:rPr>
                        <a:t>.  Falta la primera parte del cuento.  Escribe la primera parte del cuento.</a:t>
                      </a:r>
                      <a:endParaRPr lang="es-419" sz="1600" b="1" noProof="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s-419" sz="1600" b="1" i="0" u="sng" kern="1200" noProof="0" dirty="0" smtClean="0">
                        <a:solidFill>
                          <a:schemeClr val="tx1"/>
                        </a:solidFill>
                        <a:effectLst/>
                        <a:latin typeface="+mn-lt"/>
                        <a:ea typeface="Times New Roman"/>
                        <a:cs typeface="Times New Roman"/>
                      </a:endParaRP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s-419" sz="2000" b="0" i="1" u="none" kern="1200" noProof="0" dirty="0" smtClean="0">
                          <a:solidFill>
                            <a:schemeClr val="tx1"/>
                          </a:solidFill>
                          <a:effectLst/>
                          <a:latin typeface="+mn-lt"/>
                          <a:ea typeface="Times New Roman"/>
                          <a:cs typeface="Times New Roman"/>
                        </a:rPr>
                        <a:t>Un día divertido</a:t>
                      </a: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s-419" sz="800" b="1" i="0" kern="1200" noProof="0" dirty="0" smtClean="0">
                          <a:solidFill>
                            <a:schemeClr val="tx1"/>
                          </a:solidFill>
                          <a:effectLst/>
                          <a:latin typeface="+mn-lt"/>
                          <a:ea typeface="Times New Roman"/>
                          <a:cs typeface="Times New Roman"/>
                        </a:rPr>
                        <a:t>       </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s-419" sz="1600" b="1" i="0" kern="1200" noProof="0" dirty="0" smtClean="0">
                          <a:solidFill>
                            <a:schemeClr val="tx1"/>
                          </a:solidFill>
                          <a:effectLst/>
                          <a:latin typeface="+mn-lt"/>
                          <a:ea typeface="Times New Roman"/>
                          <a:cs typeface="Times New Roman"/>
                        </a:rPr>
                        <a:t>      Después, </a:t>
                      </a:r>
                      <a:r>
                        <a:rPr lang="es-419" sz="1600" b="0" i="0" kern="1200" noProof="0" dirty="0" smtClean="0">
                          <a:solidFill>
                            <a:schemeClr val="tx1"/>
                          </a:solidFill>
                          <a:effectLst/>
                          <a:latin typeface="+mn-lt"/>
                          <a:ea typeface="Times New Roman"/>
                          <a:cs typeface="Times New Roman"/>
                        </a:rPr>
                        <a:t>me sentí triste cuando</a:t>
                      </a:r>
                      <a:r>
                        <a:rPr lang="es-419" sz="1600" b="0" i="0" kern="1200" baseline="0" noProof="0" dirty="0" smtClean="0">
                          <a:solidFill>
                            <a:schemeClr val="tx1"/>
                          </a:solidFill>
                          <a:effectLst/>
                          <a:latin typeface="+mn-lt"/>
                          <a:ea typeface="Times New Roman"/>
                          <a:cs typeface="Times New Roman"/>
                        </a:rPr>
                        <a:t> el paseo estaba llegando a su fin y era tiempo de que nuestra familia regresara a casa.    </a:t>
                      </a:r>
                      <a:r>
                        <a:rPr lang="es-419" sz="1600" b="0" i="0" kern="1200" noProof="0" dirty="0" smtClean="0">
                          <a:solidFill>
                            <a:schemeClr val="tx1"/>
                          </a:solidFill>
                          <a:effectLst/>
                          <a:latin typeface="+mn-lt"/>
                          <a:ea typeface="Times New Roman"/>
                          <a:cs typeface="Times New Roman"/>
                        </a:rPr>
                        <a:t> </a:t>
                      </a:r>
                      <a:r>
                        <a:rPr lang="es-419" sz="1600" b="1" i="0" kern="1200" noProof="0" dirty="0" smtClean="0">
                          <a:solidFill>
                            <a:schemeClr val="tx1"/>
                          </a:solidFill>
                          <a:effectLst/>
                          <a:latin typeface="+mn-lt"/>
                          <a:ea typeface="Times New Roman"/>
                          <a:cs typeface="Times New Roman"/>
                        </a:rPr>
                        <a:t>Sin embargo,</a:t>
                      </a:r>
                      <a:r>
                        <a:rPr lang="es-419" sz="1600" b="1" i="0" kern="1200" baseline="0" noProof="0" dirty="0" smtClean="0">
                          <a:solidFill>
                            <a:schemeClr val="tx1"/>
                          </a:solidFill>
                          <a:effectLst/>
                          <a:latin typeface="+mn-lt"/>
                          <a:ea typeface="Times New Roman"/>
                          <a:cs typeface="Times New Roman"/>
                        </a:rPr>
                        <a:t> </a:t>
                      </a:r>
                      <a:r>
                        <a:rPr lang="es-419" sz="1600" b="0" i="0" kern="1200" baseline="0" noProof="0" dirty="0" smtClean="0">
                          <a:solidFill>
                            <a:schemeClr val="tx1"/>
                          </a:solidFill>
                          <a:effectLst/>
                          <a:latin typeface="+mn-lt"/>
                          <a:ea typeface="Times New Roman"/>
                          <a:cs typeface="Times New Roman"/>
                        </a:rPr>
                        <a:t>tenía muchas fotos hermosas para mostrar a mi maestro.  No puedo esperar para compartir acerca de lo que aprendí de los Estados Unidos de Amé</a:t>
                      </a:r>
                      <a:r>
                        <a:rPr lang="es-419" sz="1600" b="0" i="0" kern="1200" noProof="0" dirty="0" smtClean="0">
                          <a:solidFill>
                            <a:schemeClr val="tx1"/>
                          </a:solidFill>
                          <a:effectLst/>
                          <a:latin typeface="+mn-lt"/>
                          <a:ea typeface="Times New Roman"/>
                          <a:cs typeface="Times New Roman"/>
                        </a:rPr>
                        <a:t>rica.</a:t>
                      </a:r>
                      <a:endParaRPr lang="es-419" sz="1000" b="1" i="1" noProof="0" dirty="0" smtClean="0">
                        <a:solidFill>
                          <a:schemeClr val="tx1"/>
                        </a:solidFill>
                        <a:latin typeface="+mn-lt"/>
                        <a:cs typeface="Helvetica" pitchFamily="34" charset="0"/>
                      </a:endParaRPr>
                    </a:p>
                  </a:txBody>
                  <a:tcPr marL="96011" marR="96011" marT="48768" marB="48768">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r>
              <a:tr h="285127">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ES" sz="1200" b="1" noProof="0" dirty="0" smtClean="0">
                          <a:solidFill>
                            <a:schemeClr val="tx1"/>
                          </a:solidFill>
                        </a:rPr>
                        <a:t>Lenguaje de la respuesta - maestro/rúbrica </a:t>
                      </a: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r>
              <a:tr h="1000614">
                <a:tc gridSpan="2">
                  <a:txBody>
                    <a:bodyPr/>
                    <a:lstStyle/>
                    <a:p>
                      <a:pPr lvl="0" algn="l">
                        <a:defRPr sz="1800" b="0" i="0"/>
                      </a:pPr>
                      <a:r>
                        <a:rPr lang="es-419" sz="1100" u="sng" kern="1200" dirty="0" smtClean="0">
                          <a:solidFill>
                            <a:schemeClr val="tx1"/>
                          </a:solidFill>
                          <a:effectLst/>
                          <a:latin typeface="+mn-lt"/>
                          <a:ea typeface="+mn-ea"/>
                          <a:cs typeface="+mn-cs"/>
                        </a:rPr>
                        <a:t>Lenguaje del maestro y notas de calificación: </a:t>
                      </a:r>
                    </a:p>
                    <a:p>
                      <a:pPr lvl="0" algn="l">
                        <a:defRPr sz="1800" b="0" i="0"/>
                      </a:pPr>
                      <a:r>
                        <a:rPr lang="es-419" sz="1100" b="1" dirty="0" smtClean="0">
                          <a:solidFill>
                            <a:schemeClr val="tx1"/>
                          </a:solidFill>
                          <a:latin typeface="+mn-lt"/>
                        </a:rPr>
                        <a:t>La</a:t>
                      </a:r>
                      <a:r>
                        <a:rPr lang="es-419" sz="1100" b="1" baseline="0" dirty="0" smtClean="0">
                          <a:solidFill>
                            <a:schemeClr val="tx1"/>
                          </a:solidFill>
                          <a:latin typeface="+mn-lt"/>
                        </a:rPr>
                        <a:t> respuesta del estudiante</a:t>
                      </a:r>
                      <a:r>
                        <a:rPr lang="es-419" sz="1100" b="1" dirty="0" smtClean="0">
                          <a:solidFill>
                            <a:schemeClr val="tx1"/>
                          </a:solidFill>
                          <a:latin typeface="+mn-lt"/>
                        </a:rPr>
                        <a:t> </a:t>
                      </a:r>
                      <a:r>
                        <a:rPr lang="es-419" sz="1100" b="0" dirty="0" smtClean="0">
                          <a:solidFill>
                            <a:schemeClr val="tx1"/>
                          </a:solidFill>
                          <a:latin typeface="+mn-lt"/>
                        </a:rPr>
                        <a:t>debe</a:t>
                      </a:r>
                      <a:r>
                        <a:rPr lang="es-419" sz="1100" b="0" baseline="0" dirty="0" smtClean="0">
                          <a:solidFill>
                            <a:schemeClr val="tx1"/>
                          </a:solidFill>
                          <a:latin typeface="+mn-lt"/>
                        </a:rPr>
                        <a:t> incluir un párrafo de introducción que exprese la opinión del escritor basado en las razones del texto. Algunas de las razones que el escritor  establece en </a:t>
                      </a:r>
                      <a:r>
                        <a:rPr lang="es-419" sz="1100" b="1" i="1" u="sng" baseline="0" dirty="0" smtClean="0">
                          <a:solidFill>
                            <a:schemeClr val="tx1"/>
                          </a:solidFill>
                          <a:latin typeface="+mn-lt"/>
                        </a:rPr>
                        <a:t>Un día divertido  </a:t>
                      </a:r>
                      <a:r>
                        <a:rPr lang="es-419" sz="1100" b="0" baseline="0" dirty="0" smtClean="0">
                          <a:solidFill>
                            <a:schemeClr val="tx1"/>
                          </a:solidFill>
                          <a:latin typeface="+mn-lt"/>
                        </a:rPr>
                        <a:t>incluye que:</a:t>
                      </a:r>
                      <a:r>
                        <a:rPr lang="es-419" sz="1100" b="0" baseline="0" noProof="0" dirty="0" smtClean="0">
                          <a:solidFill>
                            <a:schemeClr val="tx1"/>
                          </a:solidFill>
                          <a:latin typeface="+mn-lt"/>
                        </a:rPr>
                        <a:t> (1) ellos iban camino a su casa, (2) él tenía fotos para mostrarlas a su maestro, y (3) estaba emocionado de compartir sus fotos.  La declaración de introducción u opinión debe incluir en cierta forma, algunas de estas ideas.</a:t>
                      </a:r>
                      <a:endParaRPr lang="es-419" sz="1100" b="0" noProof="0" dirty="0" smtClean="0">
                        <a:solidFill>
                          <a:schemeClr val="tx1"/>
                        </a:solidFill>
                        <a:uFill>
                          <a:solidFill/>
                        </a:uFill>
                        <a:latin typeface="+mn-lt"/>
                      </a:endParaRP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r>
              <a:tr h="286650">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1200" b="1" noProof="0" dirty="0" smtClean="0">
                          <a:solidFill>
                            <a:schemeClr val="tx1"/>
                          </a:solidFill>
                        </a:rPr>
                        <a:t>Ejemplo de respuesta en el “lenguaje” del estudiante </a:t>
                      </a:r>
                    </a:p>
                  </a:txBody>
                  <a:tcPr marL="96011" marR="96011" marT="48768" marB="48768">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r>
              <a:tr h="416052">
                <a:tc>
                  <a:txBody>
                    <a:bodyPr/>
                    <a:lstStyle/>
                    <a:p>
                      <a:pPr algn="ctr"/>
                      <a:r>
                        <a:rPr lang="es-419" sz="1400" b="1" i="0" baseline="0" noProof="0" dirty="0" smtClean="0">
                          <a:solidFill>
                            <a:schemeClr val="tx1"/>
                          </a:solidFill>
                        </a:rPr>
                        <a:t>2</a:t>
                      </a: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100" b="0" i="1" noProof="0" dirty="0" smtClean="0">
                          <a:solidFill>
                            <a:schemeClr val="tx1"/>
                          </a:solidFill>
                        </a:rPr>
                        <a:t>El estudiante proporciona un párrafo de introducción con una o más declaraciones de opinión que apoyan el cuento.</a:t>
                      </a:r>
                    </a:p>
                    <a:p>
                      <a:pPr marL="0" marR="0" indent="0" algn="l" defTabSz="966612" rtl="0" eaLnBrk="1" fontAlgn="auto" latinLnBrk="0" hangingPunct="1">
                        <a:lnSpc>
                          <a:spcPct val="100000"/>
                        </a:lnSpc>
                        <a:spcBef>
                          <a:spcPts val="0"/>
                        </a:spcBef>
                        <a:spcAft>
                          <a:spcPts val="0"/>
                        </a:spcAft>
                        <a:buClrTx/>
                        <a:buSzTx/>
                        <a:buFontTx/>
                        <a:buNone/>
                        <a:tabLst/>
                        <a:defRPr/>
                      </a:pPr>
                      <a:r>
                        <a:rPr lang="es-419" sz="1100" b="0" i="0" baseline="0" noProof="0" dirty="0" smtClean="0">
                          <a:solidFill>
                            <a:schemeClr val="tx1"/>
                          </a:solidFill>
                        </a:rPr>
                        <a:t>¡Es grandioso aprender sobre mi país!  Mi familia y yo fuimos de paseo para ver la Estatua de la Libertad. Mi maestro me preguntó si yo podría compartir mi experiencia al regresar.  Nos divertimos mucho.</a:t>
                      </a:r>
                    </a:p>
                  </a:txBody>
                  <a:tcPr marL="97536" marR="97536" marT="48006" marB="48006">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6052">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1400" b="1" i="0" noProof="0" dirty="0" smtClean="0">
                          <a:solidFill>
                            <a:schemeClr val="tx1"/>
                          </a:solidFill>
                        </a:rPr>
                        <a:t>1</a:t>
                      </a: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100" b="0" i="1" noProof="0" dirty="0" smtClean="0">
                          <a:solidFill>
                            <a:schemeClr val="tx1"/>
                          </a:solidFill>
                        </a:rPr>
                        <a:t>El estudiante proporciona un párrafo de introducción con una declaración de opinión mínima que apoya el cuento (El estudiante podría</a:t>
                      </a:r>
                      <a:r>
                        <a:rPr lang="es-ES" sz="1100" b="0" i="1" baseline="0" noProof="0" dirty="0" smtClean="0">
                          <a:solidFill>
                            <a:schemeClr val="tx1"/>
                          </a:solidFill>
                        </a:rPr>
                        <a:t> no entender realmente el concepto de un párrafo de apertura que apoye ideas previas.)</a:t>
                      </a:r>
                      <a:r>
                        <a:rPr lang="es-419" sz="1100" b="0" i="1" baseline="0" noProof="0" dirty="0" smtClean="0">
                          <a:solidFill>
                            <a:schemeClr val="tx1"/>
                          </a:solidFill>
                        </a:rPr>
                        <a:t>.</a:t>
                      </a:r>
                    </a:p>
                    <a:p>
                      <a:pPr marL="0" marR="0" indent="0" algn="l" defTabSz="966612" rtl="0" eaLnBrk="1" fontAlgn="auto" latinLnBrk="0" hangingPunct="1">
                        <a:lnSpc>
                          <a:spcPct val="100000"/>
                        </a:lnSpc>
                        <a:spcBef>
                          <a:spcPts val="0"/>
                        </a:spcBef>
                        <a:spcAft>
                          <a:spcPts val="0"/>
                        </a:spcAft>
                        <a:buClrTx/>
                        <a:buSzTx/>
                        <a:buFontTx/>
                        <a:buNone/>
                        <a:tabLst/>
                        <a:defRPr/>
                      </a:pPr>
                      <a:r>
                        <a:rPr lang="es-419" sz="1100" b="0" i="0" baseline="0" noProof="0" dirty="0" smtClean="0">
                          <a:solidFill>
                            <a:schemeClr val="tx1"/>
                          </a:solidFill>
                        </a:rPr>
                        <a:t>Me gusta ir de paseo.  También quiero ir a acampar.  Los Estados Unidos de  América tiene muchos lugares para ver.</a:t>
                      </a:r>
                    </a:p>
                  </a:txBody>
                  <a:tcPr marL="97536" marR="97536" marT="48006" marB="48006">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6052">
                <a:tc>
                  <a:txBody>
                    <a:bodyPr/>
                    <a:lstStyle/>
                    <a:p>
                      <a:pPr algn="ctr"/>
                      <a:r>
                        <a:rPr lang="es-419" sz="1400" b="1" i="0" noProof="0" dirty="0" smtClean="0">
                          <a:solidFill>
                            <a:schemeClr val="tx1"/>
                          </a:solidFill>
                        </a:rPr>
                        <a:t>0</a:t>
                      </a: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kumimoji="0" lang="es-ES" sz="1100" b="0" i="1" u="none" strike="noStrike" kern="1200" cap="none" spc="0" normalizeH="0" baseline="0" noProof="0" dirty="0" smtClean="0">
                          <a:ln>
                            <a:noFill/>
                          </a:ln>
                          <a:solidFill>
                            <a:schemeClr val="tx1"/>
                          </a:solidFill>
                          <a:effectLst/>
                          <a:uLnTx/>
                          <a:uFillTx/>
                          <a:latin typeface="+mn-lt"/>
                          <a:ea typeface="+mn-ea"/>
                          <a:cs typeface="+mn-cs"/>
                        </a:rPr>
                        <a:t>El estudiante no proporciona un párrafo de introducción con una opinión que apoye el cuento.</a:t>
                      </a:r>
                    </a:p>
                    <a:p>
                      <a:r>
                        <a:rPr kumimoji="0" lang="es-419" sz="1100" b="0" i="0" u="none" strike="noStrike" kern="1200" cap="none" spc="0" normalizeH="0" baseline="0" noProof="0" dirty="0" smtClean="0">
                          <a:ln>
                            <a:noFill/>
                          </a:ln>
                          <a:solidFill>
                            <a:schemeClr val="tx1"/>
                          </a:solidFill>
                          <a:effectLst/>
                          <a:uLnTx/>
                          <a:uFillTx/>
                          <a:latin typeface="+mn-lt"/>
                          <a:ea typeface="+mn-ea"/>
                          <a:cs typeface="+mn-cs"/>
                        </a:rPr>
                        <a:t>Me gusta leer libros y aprender sobre cosas.</a:t>
                      </a:r>
                    </a:p>
                  </a:txBody>
                  <a:tcPr marL="97536" marR="97536" marT="48006" marB="48006">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940290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s-419" smtClean="0"/>
              <a:pPr/>
              <a:t>13</a:t>
            </a:fld>
            <a:endParaRPr lang="es-419" dirty="0"/>
          </a:p>
        </p:txBody>
      </p:sp>
      <p:sp>
        <p:nvSpPr>
          <p:cNvPr id="6" name="Rectangle 5"/>
          <p:cNvSpPr/>
          <p:nvPr/>
        </p:nvSpPr>
        <p:spPr>
          <a:xfrm>
            <a:off x="304800" y="5670828"/>
            <a:ext cx="6813176" cy="1354217"/>
          </a:xfrm>
          <a:prstGeom prst="rect">
            <a:avLst/>
          </a:prstGeom>
        </p:spPr>
        <p:txBody>
          <a:bodyPr wrap="square">
            <a:spAutoFit/>
          </a:bodyPr>
          <a:lstStyle/>
          <a:p>
            <a:r>
              <a:rPr lang="es-419" sz="1400" b="1" u="sng" dirty="0" smtClean="0"/>
              <a:t>Ejemplo de respuesta para la Tarea de Rendimiento</a:t>
            </a:r>
          </a:p>
          <a:p>
            <a:endParaRPr lang="es-419" sz="1400" b="1" u="sng" dirty="0" smtClean="0"/>
          </a:p>
          <a:p>
            <a:r>
              <a:rPr lang="es-419" sz="1800" b="1" dirty="0" smtClean="0"/>
              <a:t>Al estudiante se le pide que haga un folleto de 3 páginas.  Las siguientes 3 páginas son ejemplos de cómo luciría terminada esta tarea de rendimiento.  </a:t>
            </a:r>
            <a:endParaRPr lang="es-419" sz="1100" b="1" u="sng" dirty="0"/>
          </a:p>
        </p:txBody>
      </p:sp>
      <p:graphicFrame>
        <p:nvGraphicFramePr>
          <p:cNvPr id="7" name="Table 6"/>
          <p:cNvGraphicFramePr>
            <a:graphicFrameLocks noGrp="1"/>
          </p:cNvGraphicFramePr>
          <p:nvPr>
            <p:extLst>
              <p:ext uri="{D42A27DB-BD31-4B8C-83A1-F6EECF244321}">
                <p14:modId xmlns:p14="http://schemas.microsoft.com/office/powerpoint/2010/main" val="3643399382"/>
              </p:ext>
            </p:extLst>
          </p:nvPr>
        </p:nvGraphicFramePr>
        <p:xfrm>
          <a:off x="161925" y="158088"/>
          <a:ext cx="7000877" cy="5044970"/>
        </p:xfrm>
        <a:graphic>
          <a:graphicData uri="http://schemas.openxmlformats.org/drawingml/2006/table">
            <a:tbl>
              <a:tblPr firstRow="1" bandRow="1">
                <a:tableStyleId>{5940675A-B579-460E-94D1-54222C63F5DA}</a:tableStyleId>
              </a:tblPr>
              <a:tblGrid>
                <a:gridCol w="706301"/>
                <a:gridCol w="1417774"/>
                <a:gridCol w="1143000"/>
                <a:gridCol w="1295400"/>
                <a:gridCol w="1295400"/>
                <a:gridCol w="1143002"/>
              </a:tblGrid>
              <a:tr h="508078">
                <a:tc gridSpan="6">
                  <a:txBody>
                    <a:bodyPr/>
                    <a:lstStyle/>
                    <a:p>
                      <a:pPr marL="0" marR="0" algn="l">
                        <a:lnSpc>
                          <a:spcPct val="100000"/>
                        </a:lnSpc>
                        <a:spcBef>
                          <a:spcPts val="0"/>
                        </a:spcBef>
                        <a:spcAft>
                          <a:spcPts val="0"/>
                        </a:spcAft>
                      </a:pPr>
                      <a:r>
                        <a:rPr lang="en-US" sz="900" b="1" dirty="0" smtClean="0">
                          <a:solidFill>
                            <a:schemeClr val="tx1"/>
                          </a:solidFill>
                        </a:rPr>
                        <a:t>CCSS.ELA-LITERATURA.W.1.1</a:t>
                      </a:r>
                    </a:p>
                    <a:p>
                      <a:pPr marL="0" marR="0" algn="l" defTabSz="1018809" rtl="0" eaLnBrk="1" latinLnBrk="0" hangingPunct="1">
                        <a:lnSpc>
                          <a:spcPct val="100000"/>
                        </a:lnSpc>
                        <a:spcBef>
                          <a:spcPts val="0"/>
                        </a:spcBef>
                        <a:spcAft>
                          <a:spcPts val="0"/>
                        </a:spcAft>
                      </a:pPr>
                      <a:r>
                        <a:rPr lang="es-ES" sz="900" b="1" dirty="0" smtClean="0"/>
                        <a:t>Escriben propuestas de opinión en las cuales a. presentan el tema o título del libro sobre el cual están escribiendo, b. expresan su opinión, c. ofrecen la razón para esa opinión, y d. ofrecen cierto sentido de conclusión. </a:t>
                      </a:r>
                      <a:endParaRPr lang="es-PR" sz="900" b="1" kern="1200" noProof="0" dirty="0" smtClean="0">
                        <a:solidFill>
                          <a:schemeClr val="tx1"/>
                        </a:solidFill>
                        <a:latin typeface="+mn-lt"/>
                        <a:ea typeface="+mn-ea"/>
                        <a:cs typeface="+mn-cs"/>
                      </a:endParaRPr>
                    </a:p>
                  </a:txBody>
                  <a:tcPr marL="97155" marR="77004" marT="38502" marB="3850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8593">
                <a:tc gridSpan="6">
                  <a:txBody>
                    <a:bodyPr/>
                    <a:lstStyle/>
                    <a:p>
                      <a:pPr marL="0" marR="0" algn="ctr">
                        <a:lnSpc>
                          <a:spcPct val="100000"/>
                        </a:lnSpc>
                        <a:spcBef>
                          <a:spcPts val="0"/>
                        </a:spcBef>
                        <a:spcAft>
                          <a:spcPts val="0"/>
                        </a:spcAft>
                      </a:pPr>
                      <a:r>
                        <a:rPr lang="es-PR" sz="1300" kern="1200" noProof="0" dirty="0" smtClean="0">
                          <a:effectLst/>
                        </a:rPr>
                        <a:t>Ejemplo de un puntaje de “4” en la Tarea de rendimiento: Composición de un escrito</a:t>
                      </a:r>
                      <a:r>
                        <a:rPr lang="es-PR" sz="1300" kern="1200" baseline="0" noProof="0" dirty="0" smtClean="0">
                          <a:effectLst/>
                        </a:rPr>
                        <a:t> de opinión</a:t>
                      </a:r>
                      <a:endParaRPr lang="es-PR" sz="1300" kern="1200" noProof="0" dirty="0" smtClean="0">
                        <a:effectLst/>
                      </a:endParaRPr>
                    </a:p>
                  </a:txBody>
                  <a:tcPr marL="97155" marR="77004" marT="38502" marB="3850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1222">
                <a:tc rowSpan="2">
                  <a:txBody>
                    <a:bodyPr/>
                    <a:lstStyle/>
                    <a:p>
                      <a:pPr marL="0" marR="0" algn="ctr">
                        <a:lnSpc>
                          <a:spcPct val="115000"/>
                        </a:lnSpc>
                        <a:spcBef>
                          <a:spcPts val="0"/>
                        </a:spcBef>
                        <a:spcAft>
                          <a:spcPts val="0"/>
                        </a:spcAft>
                      </a:pPr>
                      <a:r>
                        <a:rPr lang="x-none" sz="1200" b="1" noProof="0" dirty="0" smtClean="0">
                          <a:solidFill>
                            <a:srgbClr val="000000"/>
                          </a:solidFill>
                          <a:latin typeface="+mn-lt"/>
                          <a:ea typeface="Times New Roman"/>
                          <a:cs typeface="Times New Roman"/>
                        </a:rPr>
                        <a:t>Puntaje</a:t>
                      </a:r>
                      <a:endParaRPr lang="x-none" sz="1200" noProof="0" dirty="0">
                        <a:latin typeface="+mn-lt"/>
                        <a:ea typeface="Calibri"/>
                        <a:cs typeface="Times New Roman"/>
                      </a:endParaRPr>
                    </a:p>
                  </a:txBody>
                  <a:tcPr marL="89962" marR="27856" marT="0" marB="0" anchor="ctr"/>
                </a:tc>
                <a:tc gridSpan="2">
                  <a:txBody>
                    <a:bodyPr/>
                    <a:lstStyle/>
                    <a:p>
                      <a:pPr marL="0" marR="0" algn="ctr">
                        <a:lnSpc>
                          <a:spcPct val="115000"/>
                        </a:lnSpc>
                        <a:spcBef>
                          <a:spcPts val="0"/>
                        </a:spcBef>
                        <a:spcAft>
                          <a:spcPts val="0"/>
                        </a:spcAft>
                      </a:pP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a:t>
                      </a:r>
                      <a:r>
                        <a:rPr lang="x-none"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propósito/enfoque y organización</a:t>
                      </a:r>
                      <a:endParaRPr lang="x-none" sz="12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solidFill>
                      <a:schemeClr val="accent5">
                        <a:lumMod val="75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Desarrollo: Lenguaje</a:t>
                      </a:r>
                      <a:r>
                        <a:rPr lang="x-none"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y elaboración de evidencia</a:t>
                      </a:r>
                      <a:endParaRPr lang="x-none" sz="12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solidFill>
                      <a:srgbClr val="05AF0D"/>
                    </a:solidFill>
                  </a:tcPr>
                </a:tc>
                <a:tc hMerge="1">
                  <a:txBody>
                    <a:bodyPr/>
                    <a:lstStyle/>
                    <a:p>
                      <a:endParaRPr lang="en-US"/>
                    </a:p>
                  </a:txBody>
                  <a:tcPr/>
                </a:tc>
                <a:tc rowSpan="2">
                  <a:txBody>
                    <a:bodyPr/>
                    <a:lstStyle/>
                    <a:p>
                      <a:pPr marL="0" marR="0" algn="ctr">
                        <a:lnSpc>
                          <a:spcPct val="115000"/>
                        </a:lnSpc>
                        <a:spcBef>
                          <a:spcPts val="0"/>
                        </a:spcBef>
                        <a:spcAft>
                          <a:spcPts val="0"/>
                        </a:spcAft>
                      </a:pP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Convenciones</a:t>
                      </a:r>
                      <a:endParaRPr lang="x-none" sz="12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solidFill>
                      <a:schemeClr val="accent6">
                        <a:lumMod val="40000"/>
                        <a:lumOff val="60000"/>
                      </a:schemeClr>
                    </a:solidFill>
                  </a:tcPr>
                </a:tc>
              </a:tr>
              <a:tr h="431222">
                <a:tc vMerge="1">
                  <a:txBody>
                    <a:bodyPr/>
                    <a:lstStyle/>
                    <a:p>
                      <a:endParaRPr lang="en-US"/>
                    </a:p>
                  </a:txBody>
                  <a:tcPr/>
                </a:tc>
                <a:tc>
                  <a:txBody>
                    <a:bodyPr/>
                    <a:lstStyle/>
                    <a:p>
                      <a:pPr marL="0" marR="0" algn="ctr">
                        <a:lnSpc>
                          <a:spcPct val="115000"/>
                        </a:lnSpc>
                        <a:spcBef>
                          <a:spcPts val="0"/>
                        </a:spcBef>
                        <a:spcAft>
                          <a:spcPts val="0"/>
                        </a:spcAft>
                      </a:pP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 de propósito/enfoque </a:t>
                      </a:r>
                      <a:endParaRPr lang="x-none" sz="12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solidFill>
                      <a:schemeClr val="accent5">
                        <a:lumMod val="60000"/>
                        <a:lumOff val="40000"/>
                      </a:schemeClr>
                    </a:solidFill>
                  </a:tcPr>
                </a:tc>
                <a:tc>
                  <a:txBody>
                    <a:bodyPr/>
                    <a:lstStyle/>
                    <a:p>
                      <a:pPr algn="ctr"/>
                      <a:r>
                        <a:rPr lang="x-none" sz="1200" b="1" noProof="0" dirty="0" smtClean="0">
                          <a:effectLst>
                            <a:outerShdw blurRad="38100" dist="38100" dir="2700000" algn="tl">
                              <a:srgbClr val="000000">
                                <a:alpha val="43137"/>
                              </a:srgbClr>
                            </a:outerShdw>
                          </a:effectLst>
                          <a:latin typeface="+mn-lt"/>
                        </a:rPr>
                        <a:t>Organización</a:t>
                      </a:r>
                      <a:endParaRPr lang="x-none" sz="1200" b="1" noProof="0" dirty="0">
                        <a:effectLst>
                          <a:outerShdw blurRad="38100" dist="38100" dir="2700000" algn="tl">
                            <a:srgbClr val="000000">
                              <a:alpha val="43137"/>
                            </a:srgbClr>
                          </a:outerShdw>
                        </a:effectLst>
                        <a:latin typeface="+mn-lt"/>
                      </a:endParaRPr>
                    </a:p>
                  </a:txBody>
                  <a:tcPr marL="89962" marR="27856" marT="0" marB="0" anchor="ctr">
                    <a:solidFill>
                      <a:schemeClr val="accent5">
                        <a:lumMod val="60000"/>
                        <a:lumOff val="40000"/>
                      </a:schemeClr>
                    </a:solidFill>
                  </a:tcPr>
                </a:tc>
                <a:tc>
                  <a:txBody>
                    <a:bodyPr/>
                    <a:lstStyle/>
                    <a:p>
                      <a:pPr marL="0" marR="0" algn="ctr">
                        <a:lnSpc>
                          <a:spcPct val="115000"/>
                        </a:lnSpc>
                        <a:spcBef>
                          <a:spcPts val="0"/>
                        </a:spcBef>
                        <a:spcAft>
                          <a:spcPts val="0"/>
                        </a:spcAft>
                      </a:pP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Elaboración</a:t>
                      </a:r>
                      <a:r>
                        <a:rPr lang="x-none"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evidencia</a:t>
                      </a:r>
                      <a:endParaRPr lang="x-none" sz="12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solidFill>
                      <a:srgbClr val="0EF677"/>
                    </a:solidFill>
                  </a:tcPr>
                </a:tc>
                <a:tc>
                  <a:txBody>
                    <a:bodyPr/>
                    <a:lstStyle/>
                    <a:p>
                      <a:pPr marL="0" marR="0" algn="ctr">
                        <a:lnSpc>
                          <a:spcPct val="115000"/>
                        </a:lnSpc>
                        <a:spcBef>
                          <a:spcPts val="0"/>
                        </a:spcBef>
                        <a:spcAft>
                          <a:spcPts val="0"/>
                        </a:spcAft>
                      </a:pPr>
                      <a:r>
                        <a:rPr lang="es-PR"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Lenguaje y vocabulario</a:t>
                      </a:r>
                      <a:endParaRPr lang="es-PR" sz="12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solidFill>
                      <a:srgbClr val="0EF677"/>
                    </a:solidFill>
                  </a:tcPr>
                </a:tc>
                <a:tc vMerge="1">
                  <a:txBody>
                    <a:bodyPr/>
                    <a:lstStyle/>
                    <a:p>
                      <a:endParaRPr lang="en-US"/>
                    </a:p>
                  </a:txBody>
                  <a:tcPr>
                    <a:solidFill>
                      <a:schemeClr val="accent6">
                        <a:lumMod val="20000"/>
                        <a:lumOff val="80000"/>
                      </a:schemeClr>
                    </a:solidFill>
                  </a:tcPr>
                </a:tc>
              </a:tr>
              <a:tr h="1580606">
                <a:tc>
                  <a:txBody>
                    <a:bodyPr/>
                    <a:lstStyle/>
                    <a:p>
                      <a:pPr marL="0" marR="0" algn="ctr">
                        <a:lnSpc>
                          <a:spcPct val="115000"/>
                        </a:lnSpc>
                        <a:spcBef>
                          <a:spcPts val="0"/>
                        </a:spcBef>
                        <a:spcAft>
                          <a:spcPts val="0"/>
                        </a:spcAft>
                      </a:pPr>
                      <a:r>
                        <a:rPr lang="x-none"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4</a:t>
                      </a:r>
                      <a:endParaRPr lang="en-US"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marL="0" marR="0" algn="ctr">
                        <a:lnSpc>
                          <a:spcPct val="115000"/>
                        </a:lnSpc>
                        <a:spcBef>
                          <a:spcPts val="0"/>
                        </a:spcBef>
                        <a:spcAft>
                          <a:spcPts val="0"/>
                        </a:spcAft>
                      </a:pPr>
                      <a:r>
                        <a:rPr lang="en-US" sz="1400" b="1" noProof="0" dirty="0" err="1" smtClean="0">
                          <a:solidFill>
                            <a:srgbClr val="000000"/>
                          </a:solidFill>
                          <a:effectLst>
                            <a:outerShdw blurRad="38100" dist="38100" dir="2700000" algn="tl">
                              <a:srgbClr val="000000">
                                <a:alpha val="43137"/>
                              </a:srgbClr>
                            </a:outerShdw>
                          </a:effectLst>
                          <a:latin typeface="+mn-lt"/>
                          <a:ea typeface="Times New Roman"/>
                          <a:cs typeface="Times New Roman"/>
                        </a:rPr>
                        <a:t>rúbrica</a:t>
                      </a:r>
                      <a:endParaRPr lang="x-none" sz="14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txBody>
                  <a:tcPr marL="91240" marR="28252" marT="0" marB="0" anchor="ctr"/>
                </a:tc>
                <a:tc>
                  <a:txBody>
                    <a:bodyPr/>
                    <a:lstStyle/>
                    <a:p>
                      <a:pPr algn="l"/>
                      <a:r>
                        <a:rPr lang="es-419" sz="900" baseline="0" noProof="0" dirty="0" smtClean="0">
                          <a:latin typeface="+mn-lt"/>
                        </a:rPr>
                        <a:t>Utiliza una combinación de dibujos, dictados y escritura (K) para redactar</a:t>
                      </a:r>
                    </a:p>
                    <a:p>
                      <a:pPr algn="l"/>
                      <a:endParaRPr lang="es-419" sz="900" baseline="0" noProof="0" dirty="0" smtClean="0">
                        <a:latin typeface="+mn-lt"/>
                      </a:endParaRPr>
                    </a:p>
                    <a:p>
                      <a:pPr algn="l"/>
                      <a:r>
                        <a:rPr lang="es-419" sz="900" baseline="0" noProof="0" dirty="0" smtClean="0">
                          <a:latin typeface="+mn-lt"/>
                        </a:rPr>
                        <a:t>Explica algo más sobre el tema</a:t>
                      </a:r>
                    </a:p>
                    <a:p>
                      <a:pPr algn="l"/>
                      <a:r>
                        <a:rPr lang="es-419" sz="900" b="1" baseline="0" noProof="0" dirty="0" smtClean="0">
                          <a:latin typeface="+mn-lt"/>
                        </a:rPr>
                        <a:t>O</a:t>
                      </a:r>
                    </a:p>
                    <a:p>
                      <a:pPr algn="l"/>
                      <a:r>
                        <a:rPr lang="es-419" sz="900" baseline="0" noProof="0" dirty="0" smtClean="0">
                          <a:latin typeface="+mn-lt"/>
                        </a:rPr>
                        <a:t>Hace una conexión entre el tema y una idea o ideas más amplias </a:t>
                      </a:r>
                      <a:endParaRPr lang="es-419" sz="900" noProof="0" dirty="0">
                        <a:effectLst/>
                        <a:latin typeface="+mn-lt"/>
                        <a:ea typeface="Calibri"/>
                        <a:cs typeface="Times New Roman"/>
                      </a:endParaRPr>
                    </a:p>
                  </a:txBody>
                  <a:tcPr marL="27372" marR="0" marT="0" marB="0">
                    <a:noFill/>
                  </a:tcPr>
                </a:tc>
                <a:tc>
                  <a:txBody>
                    <a:bodyPr/>
                    <a:lstStyle/>
                    <a:p>
                      <a:pPr algn="l"/>
                      <a:r>
                        <a:rPr lang="es-419" sz="900" baseline="0" noProof="0" dirty="0" smtClean="0">
                          <a:latin typeface="+mn-lt"/>
                        </a:rPr>
                        <a:t>La introducción, el cuerpo del contenido y la conclusión, apoyan el enfoque y la razón o razones </a:t>
                      </a:r>
                    </a:p>
                    <a:p>
                      <a:pPr algn="l"/>
                      <a:endParaRPr lang="es-419" sz="900" baseline="0" noProof="0" dirty="0" smtClean="0">
                        <a:solidFill>
                          <a:srgbClr val="000000"/>
                        </a:solidFill>
                        <a:latin typeface="+mn-lt"/>
                        <a:ea typeface="Calibri"/>
                        <a:cs typeface="Franklin Gothic Book"/>
                      </a:endParaRPr>
                    </a:p>
                    <a:p>
                      <a:pPr algn="l"/>
                      <a:r>
                        <a:rPr lang="es-419" sz="900" baseline="0" noProof="0" dirty="0" smtClean="0">
                          <a:solidFill>
                            <a:srgbClr val="000000"/>
                          </a:solidFill>
                          <a:latin typeface="+mn-lt"/>
                          <a:ea typeface="Calibri"/>
                          <a:cs typeface="Franklin Gothic Book"/>
                        </a:rPr>
                        <a:t>Utiliza varias transiciones apropiadas (por ejemplo: porque, ya que, y, también, por ejemplo, desde) para conectar ideas</a:t>
                      </a:r>
                      <a:endParaRPr lang="es-419" sz="900" noProof="0" dirty="0">
                        <a:solidFill>
                          <a:srgbClr val="000000"/>
                        </a:solidFill>
                        <a:latin typeface="+mn-lt"/>
                        <a:ea typeface="Calibri"/>
                        <a:cs typeface="Franklin Gothic Book"/>
                      </a:endParaRPr>
                    </a:p>
                  </a:txBody>
                  <a:tcPr marL="27372" marR="0" marT="0" marB="0">
                    <a:noFill/>
                  </a:tcPr>
                </a:tc>
                <a:tc>
                  <a:txBody>
                    <a:bodyPr/>
                    <a:lstStyle/>
                    <a:p>
                      <a:pPr algn="l"/>
                      <a:r>
                        <a:rPr lang="es-419" sz="900" baseline="0" noProof="0" dirty="0" smtClean="0">
                          <a:latin typeface="+mn-lt"/>
                        </a:rPr>
                        <a:t>Elabora utilizando una variedad de detalles relevantes, ejemplos, citas, etc. para apoyar el enfoque (opinión) o explicar razones</a:t>
                      </a:r>
                    </a:p>
                    <a:p>
                      <a:pPr algn="l"/>
                      <a:endParaRPr lang="es-419" sz="900" baseline="0" noProof="0" dirty="0" smtClean="0">
                        <a:latin typeface="+mn-lt"/>
                      </a:endParaRPr>
                    </a:p>
                    <a:p>
                      <a:pPr algn="l"/>
                      <a:r>
                        <a:rPr lang="es-419" sz="900" baseline="0" noProof="0" dirty="0" smtClean="0">
                          <a:latin typeface="+mn-lt"/>
                        </a:rPr>
                        <a:t>Podría utilizar lenguaje figurativo (por ejemplo: imágenes sensoriales  o imaginería, símil, exageración)</a:t>
                      </a:r>
                    </a:p>
                  </a:txBody>
                  <a:tcPr marL="27372" marR="0" marT="0" marB="0">
                    <a:noFill/>
                  </a:tcPr>
                </a:tc>
                <a:tc>
                  <a:txBody>
                    <a:bodyPr/>
                    <a:lstStyle/>
                    <a:p>
                      <a:pPr algn="l"/>
                      <a:r>
                        <a:rPr lang="es-PR" sz="900" baseline="0" noProof="0" dirty="0" smtClean="0">
                          <a:latin typeface="+mn-lt"/>
                        </a:rPr>
                        <a:t>Escoge palabras y frases para causar un efecto (por ejemplo: un vocabulario preciso, concreto,  sensorial)</a:t>
                      </a:r>
                    </a:p>
                    <a:p>
                      <a:pPr algn="l"/>
                      <a:endParaRPr lang="es-PR" sz="900" baseline="0" noProof="0" dirty="0" smtClean="0">
                        <a:latin typeface="+mn-lt"/>
                      </a:endParaRPr>
                    </a:p>
                    <a:p>
                      <a:pPr algn="l"/>
                      <a:r>
                        <a:rPr lang="es-PR" sz="900" baseline="0" noProof="0" dirty="0" smtClean="0">
                          <a:latin typeface="+mn-lt"/>
                        </a:rPr>
                        <a:t>Utiliza una variedad de oraciones (simples, compuestas, con frases preposicionales)</a:t>
                      </a:r>
                    </a:p>
                  </a:txBody>
                  <a:tcPr marL="27372" marR="0" marT="0" marB="0">
                    <a:noFill/>
                  </a:tcPr>
                </a:tc>
                <a:tc>
                  <a:txBody>
                    <a:bodyPr/>
                    <a:lstStyle/>
                    <a:p>
                      <a:pPr algn="l"/>
                      <a:r>
                        <a:rPr lang="x-none" sz="900" baseline="0" noProof="0" dirty="0" smtClean="0">
                          <a:latin typeface="+mn-lt"/>
                        </a:rPr>
                        <a:t>Edita con el apoyo de compañeros</a:t>
                      </a:r>
                      <a:r>
                        <a:rPr lang="en-US" sz="900" baseline="0" noProof="0" dirty="0" smtClean="0">
                          <a:latin typeface="+mn-lt"/>
                        </a:rPr>
                        <a:t>/</a:t>
                      </a:r>
                      <a:r>
                        <a:rPr lang="x-none" sz="900" baseline="0" noProof="0" dirty="0" smtClean="0">
                          <a:latin typeface="+mn-lt"/>
                        </a:rPr>
                        <a:t>recursos</a:t>
                      </a:r>
                      <a:endParaRPr lang="en-US" sz="900" baseline="0" noProof="0" dirty="0" smtClean="0">
                        <a:latin typeface="+mn-lt"/>
                      </a:endParaRPr>
                    </a:p>
                    <a:p>
                      <a:pPr algn="l"/>
                      <a:endParaRPr lang="x-none" sz="900" baseline="0" noProof="0" dirty="0" smtClean="0">
                        <a:latin typeface="+mn-lt"/>
                      </a:endParaRPr>
                    </a:p>
                    <a:p>
                      <a:pPr algn="l"/>
                      <a:r>
                        <a:rPr lang="es-ES_tradnl" sz="900" baseline="0" noProof="0" dirty="0" smtClean="0">
                          <a:latin typeface="+mn-lt"/>
                        </a:rPr>
                        <a:t>Tiene pocos o ningún error en gramática, en el uso de palabras o en la mecánica, de acuerdo al grado</a:t>
                      </a:r>
                      <a:endParaRPr lang="es-ES_tradnl" sz="900" b="0" i="0" u="none" strike="noStrike" noProof="0" dirty="0" smtClean="0">
                        <a:solidFill>
                          <a:srgbClr val="000000"/>
                        </a:solidFill>
                        <a:latin typeface="+mn-lt"/>
                      </a:endParaRPr>
                    </a:p>
                  </a:txBody>
                  <a:tcPr marL="27372" marR="0" marT="0" marB="0">
                    <a:noFill/>
                  </a:tcPr>
                </a:tc>
              </a:tr>
              <a:tr h="1673576">
                <a:tc>
                  <a:txBody>
                    <a:bodyPr/>
                    <a:lstStyle/>
                    <a:p>
                      <a:pPr marL="0" marR="0" algn="ctr">
                        <a:lnSpc>
                          <a:spcPct val="100000"/>
                        </a:lnSpc>
                        <a:spcBef>
                          <a:spcPts val="0"/>
                        </a:spcBef>
                        <a:spcAft>
                          <a:spcPts val="0"/>
                        </a:spcAft>
                      </a:pPr>
                      <a:r>
                        <a:rPr lang="es-PR" sz="900" b="1" kern="1200" noProof="0" dirty="0" smtClean="0">
                          <a:effectLst>
                            <a:outerShdw blurRad="38100" dist="38100" dir="2700000" algn="tl">
                              <a:srgbClr val="000000">
                                <a:alpha val="43137"/>
                              </a:srgbClr>
                            </a:outerShdw>
                          </a:effectLst>
                        </a:rPr>
                        <a:t>Explicación del puntaje del estudiante</a:t>
                      </a:r>
                      <a:endParaRPr lang="es-PR" sz="900" b="1" noProof="0" dirty="0">
                        <a:effectLst>
                          <a:outerShdw blurRad="38100" dist="38100" dir="2700000" algn="tl">
                            <a:srgbClr val="000000">
                              <a:alpha val="43137"/>
                            </a:srgbClr>
                          </a:outerShdw>
                        </a:effectLst>
                        <a:latin typeface="Calibri"/>
                        <a:ea typeface="Calibri"/>
                        <a:cs typeface="Times New Roman"/>
                      </a:endParaRPr>
                    </a:p>
                  </a:txBody>
                  <a:tcPr marL="97155" marR="77004" marT="38502" marB="38502" anchor="ctr"/>
                </a:tc>
                <a:tc>
                  <a:txBody>
                    <a:bodyPr/>
                    <a:lstStyle/>
                    <a:p>
                      <a:pPr marL="0" marR="0">
                        <a:lnSpc>
                          <a:spcPct val="100000"/>
                        </a:lnSpc>
                        <a:spcBef>
                          <a:spcPts val="0"/>
                        </a:spcBef>
                        <a:spcAft>
                          <a:spcPts val="0"/>
                        </a:spcAft>
                      </a:pPr>
                      <a:r>
                        <a:rPr lang="es-PR" sz="1000" noProof="0" dirty="0" smtClean="0">
                          <a:solidFill>
                            <a:schemeClr val="tx1"/>
                          </a:solidFill>
                          <a:effectLst/>
                        </a:rPr>
                        <a:t>El estudiante establece una opinión y conecta la opinión con el tema: “¿Es importante para las aves tener alas?”</a:t>
                      </a:r>
                      <a:endParaRPr lang="es-PR" sz="900" noProof="0" dirty="0">
                        <a:solidFill>
                          <a:schemeClr val="tx1"/>
                        </a:solidFill>
                        <a:effectLst/>
                        <a:latin typeface="Calibri"/>
                        <a:ea typeface="Calibri"/>
                        <a:cs typeface="Times New Roman"/>
                      </a:endParaRPr>
                    </a:p>
                  </a:txBody>
                  <a:tcPr marL="97155" marR="77004" marT="38502" marB="38502">
                    <a:noFill/>
                  </a:tcPr>
                </a:tc>
                <a:tc>
                  <a:txBody>
                    <a:bodyPr/>
                    <a:lstStyle/>
                    <a:p>
                      <a:pPr marL="0" marR="0">
                        <a:lnSpc>
                          <a:spcPct val="100000"/>
                        </a:lnSpc>
                        <a:spcBef>
                          <a:spcPts val="0"/>
                        </a:spcBef>
                        <a:spcAft>
                          <a:spcPts val="0"/>
                        </a:spcAft>
                      </a:pPr>
                      <a:r>
                        <a:rPr lang="es-PR" sz="1000" noProof="0" dirty="0" smtClean="0">
                          <a:solidFill>
                            <a:schemeClr val="tx1"/>
                          </a:solidFill>
                          <a:effectLst/>
                        </a:rPr>
                        <a:t>El estudiante desarrolla progresivamente</a:t>
                      </a:r>
                      <a:r>
                        <a:rPr lang="es-PR" sz="1000" baseline="0" noProof="0" dirty="0" smtClean="0">
                          <a:solidFill>
                            <a:schemeClr val="tx1"/>
                          </a:solidFill>
                          <a:effectLst/>
                        </a:rPr>
                        <a:t> su artículo de</a:t>
                      </a:r>
                      <a:r>
                        <a:rPr lang="es-PR" sz="1000" noProof="0" dirty="0" smtClean="0">
                          <a:solidFill>
                            <a:schemeClr val="tx1"/>
                          </a:solidFill>
                          <a:effectLst/>
                        </a:rPr>
                        <a:t> opinión utilizando</a:t>
                      </a:r>
                      <a:r>
                        <a:rPr lang="es-PR" sz="1000" baseline="0" noProof="0" dirty="0" smtClean="0">
                          <a:solidFill>
                            <a:schemeClr val="tx1"/>
                          </a:solidFill>
                          <a:effectLst/>
                        </a:rPr>
                        <a:t> </a:t>
                      </a:r>
                      <a:r>
                        <a:rPr lang="es-PR" sz="1000" noProof="0" dirty="0" smtClean="0">
                          <a:solidFill>
                            <a:schemeClr val="tx1"/>
                          </a:solidFill>
                          <a:effectLst/>
                        </a:rPr>
                        <a:t>palabras de transición (primero, y,</a:t>
                      </a:r>
                      <a:r>
                        <a:rPr lang="es-PR" sz="1000" baseline="0" noProof="0" dirty="0" smtClean="0">
                          <a:solidFill>
                            <a:schemeClr val="tx1"/>
                          </a:solidFill>
                          <a:effectLst/>
                        </a:rPr>
                        <a:t> por eso</a:t>
                      </a:r>
                      <a:r>
                        <a:rPr lang="es-PR" sz="1000" noProof="0" dirty="0" smtClean="0">
                          <a:solidFill>
                            <a:schemeClr val="tx1"/>
                          </a:solidFill>
                          <a:effectLst/>
                        </a:rPr>
                        <a:t>) para conectar ideas.</a:t>
                      </a:r>
                      <a:endParaRPr lang="es-PR" sz="900" noProof="0" dirty="0">
                        <a:solidFill>
                          <a:schemeClr val="tx1"/>
                        </a:solidFill>
                        <a:effectLst/>
                        <a:latin typeface="Calibri"/>
                        <a:ea typeface="Calibri"/>
                        <a:cs typeface="Times New Roman"/>
                      </a:endParaRPr>
                    </a:p>
                  </a:txBody>
                  <a:tcPr marL="97155" marR="77004" marT="38502" marB="38502">
                    <a:noFill/>
                  </a:tcPr>
                </a:tc>
                <a:tc>
                  <a:txBody>
                    <a:bodyPr/>
                    <a:lstStyle/>
                    <a:p>
                      <a:pPr marL="0" marR="0">
                        <a:lnSpc>
                          <a:spcPct val="100000"/>
                        </a:lnSpc>
                        <a:spcBef>
                          <a:spcPts val="0"/>
                        </a:spcBef>
                        <a:spcAft>
                          <a:spcPts val="0"/>
                        </a:spcAft>
                      </a:pPr>
                      <a:r>
                        <a:rPr lang="es-PR" sz="1000" noProof="0" dirty="0" smtClean="0">
                          <a:solidFill>
                            <a:schemeClr val="tx1"/>
                          </a:solidFill>
                          <a:effectLst/>
                        </a:rPr>
                        <a:t>El estudiante profundiza en el tema del porqué las aves deben tener alas, utilizando detalles concretos (razones).</a:t>
                      </a:r>
                      <a:endParaRPr lang="es-PR" sz="900" noProof="0" dirty="0">
                        <a:solidFill>
                          <a:schemeClr val="tx1"/>
                        </a:solidFill>
                        <a:effectLst/>
                        <a:latin typeface="Calibri"/>
                        <a:ea typeface="Calibri"/>
                        <a:cs typeface="Times New Roman"/>
                      </a:endParaRPr>
                    </a:p>
                  </a:txBody>
                  <a:tcPr marL="97155" marR="77004" marT="38502" marB="38502">
                    <a:noFill/>
                  </a:tcPr>
                </a:tc>
                <a:tc>
                  <a:txBody>
                    <a:bodyPr/>
                    <a:lstStyle/>
                    <a:p>
                      <a:pPr marL="0" marR="0">
                        <a:lnSpc>
                          <a:spcPct val="100000"/>
                        </a:lnSpc>
                        <a:spcBef>
                          <a:spcPts val="0"/>
                        </a:spcBef>
                        <a:spcAft>
                          <a:spcPts val="0"/>
                        </a:spcAft>
                      </a:pPr>
                      <a:r>
                        <a:rPr lang="es-PR" sz="1000" noProof="0" dirty="0" smtClean="0">
                          <a:solidFill>
                            <a:schemeClr val="tx1"/>
                          </a:solidFill>
                          <a:effectLst/>
                        </a:rPr>
                        <a:t>La voz del estudiante demuestra conocimiento sobre</a:t>
                      </a:r>
                      <a:r>
                        <a:rPr lang="es-PR" sz="1000" baseline="0" noProof="0" dirty="0" smtClean="0">
                          <a:solidFill>
                            <a:schemeClr val="tx1"/>
                          </a:solidFill>
                          <a:effectLst/>
                        </a:rPr>
                        <a:t> la información</a:t>
                      </a:r>
                      <a:r>
                        <a:rPr lang="es-PR" sz="1000" noProof="0" dirty="0" smtClean="0">
                          <a:solidFill>
                            <a:schemeClr val="tx1"/>
                          </a:solidFill>
                          <a:effectLst/>
                        </a:rPr>
                        <a:t>. El estudiante utiliza </a:t>
                      </a:r>
                      <a:r>
                        <a:rPr lang="es-PR" sz="1000" b="1" noProof="0" dirty="0" smtClean="0">
                          <a:solidFill>
                            <a:schemeClr val="tx1"/>
                          </a:solidFill>
                          <a:effectLst/>
                        </a:rPr>
                        <a:t>vocabulario preciso </a:t>
                      </a:r>
                      <a:r>
                        <a:rPr lang="es-PR" sz="1000" noProof="0" dirty="0" smtClean="0">
                          <a:solidFill>
                            <a:schemeClr val="tx1"/>
                          </a:solidFill>
                          <a:effectLst/>
                        </a:rPr>
                        <a:t>(alas, peligro, nadando) y una </a:t>
                      </a:r>
                      <a:r>
                        <a:rPr lang="es-PR" sz="1000" b="1" noProof="0" dirty="0" smtClean="0">
                          <a:solidFill>
                            <a:schemeClr val="tx1"/>
                          </a:solidFill>
                          <a:effectLst/>
                        </a:rPr>
                        <a:t>variedad de estructuras de oraciones.</a:t>
                      </a:r>
                      <a:endParaRPr lang="es-PR" sz="900" b="1" noProof="0" dirty="0">
                        <a:solidFill>
                          <a:schemeClr val="tx1"/>
                        </a:solidFill>
                        <a:effectLst/>
                        <a:latin typeface="Calibri"/>
                        <a:ea typeface="Calibri"/>
                        <a:cs typeface="Times New Roman"/>
                      </a:endParaRPr>
                    </a:p>
                  </a:txBody>
                  <a:tcPr marL="97155" marR="77004" marT="38502" marB="38502">
                    <a:noFil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PR" sz="1000" b="0" noProof="0" dirty="0" smtClean="0">
                          <a:solidFill>
                            <a:schemeClr val="tx1"/>
                          </a:solidFill>
                          <a:effectLst/>
                          <a:latin typeface="+mn-lt"/>
                          <a:ea typeface="Calibri"/>
                          <a:cs typeface="Times New Roman"/>
                        </a:rPr>
                        <a:t>El estudiante tiene pocos o ningún error en gramática, en el uso de palabras o en la mecánica, de acuerdo al grado.</a:t>
                      </a:r>
                      <a:r>
                        <a:rPr lang="es-PR" sz="1000" b="0" baseline="0" noProof="0" dirty="0" smtClean="0">
                          <a:solidFill>
                            <a:schemeClr val="tx1"/>
                          </a:solidFill>
                          <a:effectLst/>
                          <a:latin typeface="+mn-lt"/>
                          <a:ea typeface="Calibri"/>
                          <a:cs typeface="Times New Roman"/>
                        </a:rPr>
                        <a:t>  </a:t>
                      </a:r>
                      <a:endParaRPr lang="es-PR" sz="900" b="1" i="0" noProof="0" dirty="0">
                        <a:solidFill>
                          <a:schemeClr val="tx1"/>
                        </a:solidFill>
                        <a:effectLst/>
                        <a:latin typeface="Calibri"/>
                        <a:ea typeface="Calibri"/>
                        <a:cs typeface="Times New Roman"/>
                      </a:endParaRPr>
                    </a:p>
                  </a:txBody>
                  <a:tcPr marL="97155" marR="77004" marT="38502" marB="38502">
                    <a:noFill/>
                  </a:tcPr>
                </a:tc>
              </a:tr>
            </a:tbl>
          </a:graphicData>
        </a:graphic>
      </p:graphicFrame>
    </p:spTree>
    <p:extLst>
      <p:ext uri="{BB962C8B-B14F-4D97-AF65-F5344CB8AC3E}">
        <p14:creationId xmlns:p14="http://schemas.microsoft.com/office/powerpoint/2010/main" val="1075140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125628337"/>
              </p:ext>
            </p:extLst>
          </p:nvPr>
        </p:nvGraphicFramePr>
        <p:xfrm>
          <a:off x="762000" y="533400"/>
          <a:ext cx="5715000" cy="7800873"/>
        </p:xfrm>
        <a:graphic>
          <a:graphicData uri="http://schemas.openxmlformats.org/drawingml/2006/table">
            <a:tbl>
              <a:tblPr firstRow="1" bandRow="1">
                <a:tableStyleId>{5940675A-B579-460E-94D1-54222C63F5DA}</a:tableStyleId>
              </a:tblPr>
              <a:tblGrid>
                <a:gridCol w="5715000"/>
              </a:tblGrid>
              <a:tr h="549681">
                <a:tc>
                  <a:txBody>
                    <a:bodyPr/>
                    <a:lstStyle/>
                    <a:p>
                      <a:r>
                        <a:rPr lang="es-419" sz="1400" b="1" dirty="0" smtClean="0"/>
                        <a:t>Ejemplo: Tarea de rendimiento</a:t>
                      </a:r>
                    </a:p>
                    <a:p>
                      <a:endParaRPr lang="es-419" sz="1400" b="1" dirty="0"/>
                    </a:p>
                  </a:txBody>
                  <a:tcPr>
                    <a:lnB w="12700" cap="flat" cmpd="sng" algn="ctr">
                      <a:noFill/>
                      <a:prstDash val="solid"/>
                      <a:round/>
                      <a:headEnd type="none" w="med" len="med"/>
                      <a:tailEnd type="none" w="med" len="med"/>
                    </a:lnB>
                  </a:tcPr>
                </a:tc>
              </a:tr>
              <a:tr h="7222719">
                <a:tc>
                  <a:txBody>
                    <a:bodyPr/>
                    <a:lstStyle/>
                    <a:p>
                      <a:pPr algn="ctr"/>
                      <a:r>
                        <a:rPr lang="es-419" sz="1800" b="1" i="1" u="none" dirty="0" smtClean="0">
                          <a:latin typeface="Helvetica" pitchFamily="34" charset="0"/>
                        </a:rPr>
                        <a:t>Estatua de la Libertad</a:t>
                      </a:r>
                    </a:p>
                    <a:p>
                      <a:pPr marL="0" marR="0" lvl="0" indent="0" algn="ctr" defTabSz="966612"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smtClean="0">
                          <a:ln>
                            <a:noFill/>
                          </a:ln>
                          <a:solidFill>
                            <a:prstClr val="black"/>
                          </a:solidFill>
                          <a:effectLst/>
                          <a:uLnTx/>
                          <a:uFillTx/>
                          <a:latin typeface="Helvetica" pitchFamily="34" charset="0"/>
                          <a:ea typeface="+mn-ea"/>
                          <a:cs typeface="+mn-cs"/>
                        </a:rPr>
                        <a:t>(El estudiante debe hacer un dibujo.)</a:t>
                      </a:r>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r>
                        <a:rPr lang="es-419" sz="1600" b="1" dirty="0" smtClean="0">
                          <a:latin typeface="Helvetica" pitchFamily="34" charset="0"/>
                        </a:rPr>
                        <a:t>Debes visitar la Estatua de la Libertad porque </a:t>
                      </a:r>
                    </a:p>
                    <a:p>
                      <a:pPr marL="0" marR="0">
                        <a:lnSpc>
                          <a:spcPct val="115000"/>
                        </a:lnSpc>
                        <a:spcBef>
                          <a:spcPts val="0"/>
                        </a:spcBef>
                        <a:spcAft>
                          <a:spcPts val="0"/>
                        </a:spcAft>
                      </a:pPr>
                      <a:r>
                        <a:rPr lang="es-419" sz="1600" u="sng" dirty="0" smtClean="0">
                          <a:effectLst/>
                          <a:latin typeface="+mn-lt"/>
                          <a:ea typeface="Calibri"/>
                          <a:cs typeface="Times New Roman"/>
                        </a:rPr>
                        <a:t>¡todos deberían visitar la Estatua de la Libertad!</a:t>
                      </a:r>
                      <a:r>
                        <a:rPr lang="es-419" sz="1600" u="sng" baseline="0" dirty="0" smtClean="0">
                          <a:effectLst/>
                          <a:latin typeface="+mn-lt"/>
                          <a:ea typeface="Calibri"/>
                          <a:cs typeface="Times New Roman"/>
                        </a:rPr>
                        <a:t> Es un símbolo de amistad.</a:t>
                      </a:r>
                      <a:r>
                        <a:rPr lang="es-419" sz="1600" u="sng" dirty="0" smtClean="0">
                          <a:effectLst/>
                          <a:latin typeface="+mn-lt"/>
                          <a:ea typeface="Calibri"/>
                          <a:cs typeface="Times New Roman"/>
                        </a:rPr>
                        <a:t>  Le dice a otras</a:t>
                      </a:r>
                      <a:r>
                        <a:rPr lang="es-419" sz="1600" u="sng" baseline="0" dirty="0" smtClean="0">
                          <a:effectLst/>
                          <a:latin typeface="+mn-lt"/>
                          <a:ea typeface="Calibri"/>
                          <a:cs typeface="Times New Roman"/>
                        </a:rPr>
                        <a:t> personas </a:t>
                      </a:r>
                      <a:r>
                        <a:rPr lang="es-419" sz="1600" i="1" u="sng" baseline="0" dirty="0" smtClean="0">
                          <a:effectLst/>
                          <a:latin typeface="+mn-lt"/>
                          <a:ea typeface="Calibri"/>
                          <a:cs typeface="Times New Roman"/>
                        </a:rPr>
                        <a:t>¡bienvenidos a los Estados Unidos de América!</a:t>
                      </a:r>
                      <a:endParaRPr lang="es-419" sz="1600" i="1" u="sng" dirty="0" smtClean="0">
                        <a:effectLst/>
                        <a:latin typeface="+mn-lt"/>
                        <a:ea typeface="Calibri"/>
                        <a:cs typeface="Times New Roman"/>
                      </a:endParaRPr>
                    </a:p>
                    <a:p>
                      <a:pPr algn="ctr"/>
                      <a:endParaRPr lang="es-419" sz="1400" b="1" dirty="0" smtClean="0"/>
                    </a:p>
                    <a:p>
                      <a:pPr algn="ctr"/>
                      <a:r>
                        <a:rPr lang="es-419" sz="1400" b="1" u="none" dirty="0" smtClean="0">
                          <a:latin typeface="Helvetica" pitchFamily="34" charset="0"/>
                        </a:rPr>
                        <a:t> </a:t>
                      </a:r>
                      <a:r>
                        <a:rPr lang="es-419" sz="1600" b="0" i="1" u="none" dirty="0" smtClean="0">
                          <a:latin typeface="Helvetica" pitchFamily="34" charset="0"/>
                        </a:rPr>
                        <a:t>Datos sobre la Estatua de la Libertad</a:t>
                      </a:r>
                      <a:endParaRPr lang="es-419" sz="1400" b="0" i="1" u="none" dirty="0" smtClean="0">
                        <a:latin typeface="Helvetica" pitchFamily="34" charset="0"/>
                      </a:endParaRPr>
                    </a:p>
                    <a:p>
                      <a:pPr algn="ctr"/>
                      <a:r>
                        <a:rPr lang="es-419" sz="1000" b="0" u="none" dirty="0" smtClean="0">
                          <a:latin typeface="Helvetica" pitchFamily="34" charset="0"/>
                        </a:rPr>
                        <a:t>(Escribe un párrafo, no una lista.)</a:t>
                      </a:r>
                    </a:p>
                    <a:p>
                      <a:pPr algn="ctr"/>
                      <a:endParaRPr lang="es-419" sz="1000" b="0" u="none" dirty="0" smtClean="0">
                        <a:latin typeface="Helvetica" pitchFamily="34" charset="0"/>
                      </a:endParaRPr>
                    </a:p>
                    <a:p>
                      <a:pPr marL="0" marR="0">
                        <a:lnSpc>
                          <a:spcPct val="115000"/>
                        </a:lnSpc>
                        <a:spcBef>
                          <a:spcPts val="0"/>
                        </a:spcBef>
                        <a:spcAft>
                          <a:spcPts val="0"/>
                        </a:spcAft>
                      </a:pPr>
                      <a:r>
                        <a:rPr lang="es-419" sz="1400" dirty="0" smtClean="0">
                          <a:effectLst/>
                          <a:latin typeface="+mn-lt"/>
                          <a:ea typeface="Calibri"/>
                          <a:cs typeface="Times New Roman"/>
                        </a:rPr>
                        <a:t>        Francia nos</a:t>
                      </a:r>
                      <a:r>
                        <a:rPr lang="es-419" sz="1400" baseline="0" dirty="0" smtClean="0">
                          <a:effectLst/>
                          <a:latin typeface="+mn-lt"/>
                          <a:ea typeface="Calibri"/>
                          <a:cs typeface="Times New Roman"/>
                        </a:rPr>
                        <a:t> regaló la E</a:t>
                      </a:r>
                      <a:r>
                        <a:rPr lang="es-419" sz="1400" dirty="0" smtClean="0">
                          <a:effectLst/>
                          <a:latin typeface="+mn-lt"/>
                          <a:ea typeface="Calibri"/>
                          <a:cs typeface="Times New Roman"/>
                        </a:rPr>
                        <a:t>statua de la Libertad. Encontrarás</a:t>
                      </a:r>
                      <a:r>
                        <a:rPr lang="es-419" sz="1400" baseline="0" dirty="0" smtClean="0">
                          <a:effectLst/>
                          <a:latin typeface="+mn-lt"/>
                          <a:ea typeface="Calibri"/>
                          <a:cs typeface="Times New Roman"/>
                        </a:rPr>
                        <a:t> </a:t>
                      </a:r>
                      <a:r>
                        <a:rPr lang="es-419" sz="1400" dirty="0" smtClean="0">
                          <a:effectLst/>
                          <a:latin typeface="+mn-lt"/>
                          <a:ea typeface="Calibri"/>
                          <a:cs typeface="Times New Roman"/>
                        </a:rPr>
                        <a:t>esta gran estatua en Nueva York. Ella está en una isla, así que tienes que tomar un ferry para llegar allí. Tendrás que</a:t>
                      </a:r>
                      <a:r>
                        <a:rPr lang="es-419" sz="1400" baseline="0" dirty="0" smtClean="0">
                          <a:effectLst/>
                          <a:latin typeface="+mn-lt"/>
                          <a:ea typeface="Calibri"/>
                          <a:cs typeface="Times New Roman"/>
                        </a:rPr>
                        <a:t> subir </a:t>
                      </a:r>
                      <a:r>
                        <a:rPr lang="es-419" sz="1400" dirty="0" smtClean="0">
                          <a:effectLst/>
                          <a:latin typeface="+mn-lt"/>
                          <a:ea typeface="Calibri"/>
                          <a:cs typeface="Times New Roman"/>
                        </a:rPr>
                        <a:t>354 escalones para llegar</a:t>
                      </a:r>
                      <a:r>
                        <a:rPr lang="es-419" sz="1400" baseline="0" dirty="0" smtClean="0">
                          <a:effectLst/>
                          <a:latin typeface="+mn-lt"/>
                          <a:ea typeface="Calibri"/>
                          <a:cs typeface="Times New Roman"/>
                        </a:rPr>
                        <a:t> </a:t>
                      </a:r>
                      <a:r>
                        <a:rPr lang="es-419" sz="1400" dirty="0" smtClean="0">
                          <a:effectLst/>
                          <a:latin typeface="+mn-lt"/>
                          <a:ea typeface="Calibri"/>
                          <a:cs typeface="Times New Roman"/>
                        </a:rPr>
                        <a:t>a la corona. Su corona tiene 7 picos. Cada pico representa los 7 continentes. La Estatua de la Libertad sujeta una antorcha en la mano para mostrar la libertad. Ella es enorme.</a:t>
                      </a:r>
                    </a:p>
                  </a:txBody>
                  <a:tcPr>
                    <a:lnT w="12700" cap="flat" cmpd="sng" algn="ctr">
                      <a:noFill/>
                      <a:prstDash val="solid"/>
                      <a:round/>
                      <a:headEnd type="none" w="med" len="med"/>
                      <a:tailEnd type="none" w="med" len="med"/>
                    </a:lnT>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14</a:t>
            </a:fld>
            <a:endParaRPr lang="en-US" dirty="0"/>
          </a:p>
        </p:txBody>
      </p:sp>
      <p:sp>
        <p:nvSpPr>
          <p:cNvPr id="6" name="Rectangle 5"/>
          <p:cNvSpPr/>
          <p:nvPr/>
        </p:nvSpPr>
        <p:spPr>
          <a:xfrm>
            <a:off x="1524000" y="1676400"/>
            <a:ext cx="4267200" cy="2895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rc_mi" descr="http://www.badiklat.kemhan.go.id/images/bdk/StatueLiberty.jpg"/>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0"/>
                    </a14:imgEffect>
                    <a14:imgEffect>
                      <a14:brightnessContrast contrast="63000"/>
                    </a14:imgEffect>
                  </a14:imgLayer>
                </a14:imgProps>
              </a:ext>
              <a:ext uri="{28A0092B-C50C-407E-A947-70E740481C1C}">
                <a14:useLocalDpi xmlns:a14="http://schemas.microsoft.com/office/drawing/2010/main" val="0"/>
              </a:ext>
            </a:extLst>
          </a:blip>
          <a:srcRect/>
          <a:stretch>
            <a:fillRect/>
          </a:stretch>
        </p:blipFill>
        <p:spPr bwMode="auto">
          <a:xfrm>
            <a:off x="2318657" y="1943100"/>
            <a:ext cx="27432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43013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84883887"/>
              </p:ext>
            </p:extLst>
          </p:nvPr>
        </p:nvGraphicFramePr>
        <p:xfrm>
          <a:off x="762000" y="533400"/>
          <a:ext cx="5715000" cy="7071360"/>
        </p:xfrm>
        <a:graphic>
          <a:graphicData uri="http://schemas.openxmlformats.org/drawingml/2006/table">
            <a:tbl>
              <a:tblPr firstRow="1" bandRow="1">
                <a:tableStyleId>{5940675A-B579-460E-94D1-54222C63F5DA}</a:tableStyleId>
              </a:tblPr>
              <a:tblGrid>
                <a:gridCol w="5715000"/>
              </a:tblGrid>
              <a:tr h="370840">
                <a:tc>
                  <a:txBody>
                    <a:bodyPr/>
                    <a:lstStyle/>
                    <a:p>
                      <a:r>
                        <a:rPr lang="es-419" sz="1400" b="1" dirty="0" smtClean="0"/>
                        <a:t>Ejemplo: Tarea de rendimiento</a:t>
                      </a:r>
                    </a:p>
                    <a:p>
                      <a:endParaRPr lang="es-419" sz="1400" b="1" dirty="0"/>
                    </a:p>
                  </a:txBody>
                  <a:tcPr>
                    <a:lnB w="12700" cap="flat" cmpd="sng" algn="ctr">
                      <a:noFill/>
                      <a:prstDash val="solid"/>
                      <a:round/>
                      <a:headEnd type="none" w="med" len="med"/>
                      <a:tailEnd type="none" w="med" len="med"/>
                    </a:lnB>
                  </a:tcPr>
                </a:tc>
              </a:tr>
              <a:tr h="741680">
                <a:tc>
                  <a:txBody>
                    <a:bodyPr/>
                    <a:lstStyle/>
                    <a:p>
                      <a:pPr algn="ctr"/>
                      <a:r>
                        <a:rPr lang="es-419" sz="1800" b="1" i="1" u="none" dirty="0" smtClean="0">
                          <a:latin typeface="Helvetica" pitchFamily="34" charset="0"/>
                        </a:rPr>
                        <a:t>Monumento a Lincoln</a:t>
                      </a:r>
                    </a:p>
                    <a:p>
                      <a:pPr marL="0" marR="0" lvl="0" indent="0" algn="ctr" defTabSz="966612"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smtClean="0">
                          <a:ln>
                            <a:noFill/>
                          </a:ln>
                          <a:solidFill>
                            <a:prstClr val="black"/>
                          </a:solidFill>
                          <a:effectLst/>
                          <a:uLnTx/>
                          <a:uFillTx/>
                          <a:latin typeface="Helvetica" pitchFamily="34" charset="0"/>
                          <a:ea typeface="+mn-ea"/>
                          <a:cs typeface="+mn-cs"/>
                        </a:rPr>
                        <a:t>(El estudiante debe hacer un dibujo.)</a:t>
                      </a:r>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r>
                        <a:rPr lang="es-419" sz="1600" b="1" dirty="0" smtClean="0">
                          <a:latin typeface="Helvetica" pitchFamily="34" charset="0"/>
                        </a:rPr>
                        <a:t>Debes visitar el Monumento a Lincoln porque </a:t>
                      </a:r>
                    </a:p>
                    <a:p>
                      <a:pPr algn="l"/>
                      <a:r>
                        <a:rPr lang="es-419" sz="1600" b="0" u="sng" dirty="0" smtClean="0">
                          <a:latin typeface="+mn-lt"/>
                        </a:rPr>
                        <a:t>es en honor a uno de los presidentes</a:t>
                      </a:r>
                      <a:r>
                        <a:rPr lang="es-419" sz="1600" b="0" u="sng" baseline="0" dirty="0" smtClean="0">
                          <a:latin typeface="+mn-lt"/>
                        </a:rPr>
                        <a:t> de los Estados Unidos de América de hace muchos años.  Él fue muy famoso también.  </a:t>
                      </a:r>
                    </a:p>
                    <a:p>
                      <a:pPr algn="l"/>
                      <a:endParaRPr lang="es-419" sz="1400" b="0" u="sng" dirty="0" smtClean="0"/>
                    </a:p>
                    <a:p>
                      <a:pPr algn="ctr"/>
                      <a:endParaRPr lang="es-419" sz="1400" b="1" dirty="0" smtClean="0"/>
                    </a:p>
                    <a:p>
                      <a:pPr algn="ctr"/>
                      <a:r>
                        <a:rPr lang="es-419" sz="1600" b="0" i="1" u="none" dirty="0" smtClean="0">
                          <a:latin typeface="Helvetica" pitchFamily="34" charset="0"/>
                        </a:rPr>
                        <a:t>Datos sobre el</a:t>
                      </a:r>
                      <a:r>
                        <a:rPr lang="es-419" sz="1600" b="0" i="1" u="none" baseline="0" dirty="0" smtClean="0">
                          <a:latin typeface="Helvetica" pitchFamily="34" charset="0"/>
                        </a:rPr>
                        <a:t> Monumento a Lincoln</a:t>
                      </a:r>
                      <a:endParaRPr lang="es-419" sz="1400" b="0" i="1" u="none" baseline="0" dirty="0" smtClean="0">
                        <a:latin typeface="Helvetica" pitchFamily="34" charset="0"/>
                      </a:endParaRPr>
                    </a:p>
                    <a:p>
                      <a:pPr algn="ctr"/>
                      <a:r>
                        <a:rPr lang="es-419" sz="1000" b="0" u="none" dirty="0" smtClean="0">
                          <a:latin typeface="Helvetica" pitchFamily="34" charset="0"/>
                        </a:rPr>
                        <a:t>(Escribe un párrafo, no una lista.)</a:t>
                      </a:r>
                    </a:p>
                    <a:p>
                      <a:pPr algn="ctr"/>
                      <a:endParaRPr lang="es-419" sz="1400" b="1" u="sng" dirty="0" smtClean="0">
                        <a:latin typeface="Helvetica" pitchFamily="34" charset="0"/>
                      </a:endParaRPr>
                    </a:p>
                    <a:p>
                      <a:pPr algn="l"/>
                      <a:r>
                        <a:rPr lang="es-419" sz="1400" dirty="0" smtClean="0">
                          <a:effectLst/>
                          <a:latin typeface="+mn-lt"/>
                          <a:ea typeface="Calibri"/>
                          <a:cs typeface="Times New Roman"/>
                        </a:rPr>
                        <a:t>       Sería divertido visitar El Monumento a Lincoln. Podrías ver como se veía Abraham Lincoln hace mucho tiempo. Primero tendrías que subir muchos escalones, pero luego verías la estatua de Abraham Lincoln.</a:t>
                      </a:r>
                      <a:r>
                        <a:rPr lang="es-419" sz="1400" baseline="0" dirty="0" smtClean="0">
                          <a:effectLst/>
                          <a:latin typeface="+mn-lt"/>
                          <a:ea typeface="Calibri"/>
                          <a:cs typeface="Times New Roman"/>
                        </a:rPr>
                        <a:t> ¡</a:t>
                      </a:r>
                      <a:r>
                        <a:rPr lang="es-419" sz="1400" dirty="0" smtClean="0">
                          <a:effectLst/>
                          <a:latin typeface="+mn-lt"/>
                          <a:ea typeface="Calibri"/>
                          <a:cs typeface="Times New Roman"/>
                        </a:rPr>
                        <a:t>Él está sentado como si te estuviera mirando! Es enorme. La estatua está hecha de piedra.</a:t>
                      </a:r>
                      <a:endParaRPr lang="es-419" sz="1400" b="1" dirty="0" smtClean="0"/>
                    </a:p>
                  </a:txBody>
                  <a:tcPr>
                    <a:lnT w="12700" cap="flat" cmpd="sng" algn="ctr">
                      <a:noFill/>
                      <a:prstDash val="solid"/>
                      <a:round/>
                      <a:headEnd type="none" w="med" len="med"/>
                      <a:tailEnd type="none" w="med" len="med"/>
                    </a:lnT>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15</a:t>
            </a:fld>
            <a:endParaRPr lang="en-US" dirty="0"/>
          </a:p>
        </p:txBody>
      </p:sp>
      <p:sp>
        <p:nvSpPr>
          <p:cNvPr id="6" name="Rectangle 5"/>
          <p:cNvSpPr/>
          <p:nvPr/>
        </p:nvSpPr>
        <p:spPr>
          <a:xfrm>
            <a:off x="1524000" y="1676400"/>
            <a:ext cx="4267200" cy="2895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ttp://www.yeodoug.com/resources/dc_french/lincoln_memorial/lincoln_memorial_03.jpg"/>
          <p:cNvPicPr/>
          <p:nvPr/>
        </p:nvPicPr>
        <p:blipFill>
          <a:blip r:embed="rId2">
            <a:extLst>
              <a:ext uri="{BEBA8EAE-BF5A-486C-A8C5-ECC9F3942E4B}">
                <a14:imgProps xmlns:a14="http://schemas.microsoft.com/office/drawing/2010/main">
                  <a14:imgLayer r:embed="rId3">
                    <a14:imgEffect>
                      <a14:saturation sat="0"/>
                    </a14:imgEffect>
                    <a14:imgEffect>
                      <a14:brightnessContrast contrast="23000"/>
                    </a14:imgEffect>
                  </a14:imgLayer>
                </a14:imgProps>
              </a:ext>
              <a:ext uri="{28A0092B-C50C-407E-A947-70E740481C1C}">
                <a14:useLocalDpi xmlns:a14="http://schemas.microsoft.com/office/drawing/2010/main" val="0"/>
              </a:ext>
            </a:extLst>
          </a:blip>
          <a:srcRect/>
          <a:stretch>
            <a:fillRect/>
          </a:stretch>
        </p:blipFill>
        <p:spPr bwMode="auto">
          <a:xfrm>
            <a:off x="2514600" y="1828800"/>
            <a:ext cx="24384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29577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32347432"/>
              </p:ext>
            </p:extLst>
          </p:nvPr>
        </p:nvGraphicFramePr>
        <p:xfrm>
          <a:off x="762000" y="533400"/>
          <a:ext cx="5715000" cy="7661148"/>
        </p:xfrm>
        <a:graphic>
          <a:graphicData uri="http://schemas.openxmlformats.org/drawingml/2006/table">
            <a:tbl>
              <a:tblPr firstRow="1" bandRow="1">
                <a:tableStyleId>{5940675A-B579-460E-94D1-54222C63F5DA}</a:tableStyleId>
              </a:tblPr>
              <a:tblGrid>
                <a:gridCol w="5715000"/>
              </a:tblGrid>
              <a:tr h="370840">
                <a:tc>
                  <a:txBody>
                    <a:bodyPr/>
                    <a:lstStyle/>
                    <a:p>
                      <a:r>
                        <a:rPr lang="es-419" sz="1400" b="1" dirty="0" smtClean="0"/>
                        <a:t>Ejemplo: Tarea de rendimiento</a:t>
                      </a:r>
                    </a:p>
                    <a:p>
                      <a:endParaRPr lang="es-419" sz="1400" b="1" dirty="0"/>
                    </a:p>
                  </a:txBody>
                  <a:tcPr>
                    <a:lnB w="12700" cap="flat" cmpd="sng" algn="ctr">
                      <a:noFill/>
                      <a:prstDash val="solid"/>
                      <a:round/>
                      <a:headEnd type="none" w="med" len="med"/>
                      <a:tailEnd type="none" w="med" len="med"/>
                    </a:lnB>
                  </a:tcPr>
                </a:tc>
              </a:tr>
              <a:tr h="741680">
                <a:tc>
                  <a:txBody>
                    <a:bodyPr/>
                    <a:lstStyle/>
                    <a:p>
                      <a:pPr algn="ctr"/>
                      <a:r>
                        <a:rPr lang="es-419" sz="1800" b="1" i="1" u="none" dirty="0" smtClean="0">
                          <a:latin typeface="Helvetica" pitchFamily="34" charset="0"/>
                        </a:rPr>
                        <a:t>Águila Calva</a:t>
                      </a:r>
                      <a:endParaRPr lang="es-419" sz="1400" b="1" i="1" u="none" dirty="0" smtClean="0"/>
                    </a:p>
                    <a:p>
                      <a:pPr marL="0" marR="0" lvl="0" indent="0" algn="ctr" defTabSz="966612"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smtClean="0">
                          <a:ln>
                            <a:noFill/>
                          </a:ln>
                          <a:solidFill>
                            <a:prstClr val="black"/>
                          </a:solidFill>
                          <a:effectLst/>
                          <a:uLnTx/>
                          <a:uFillTx/>
                          <a:latin typeface="Helvetica" pitchFamily="34" charset="0"/>
                          <a:ea typeface="+mn-ea"/>
                          <a:cs typeface="+mn-cs"/>
                        </a:rPr>
                        <a:t>(ilustración)</a:t>
                      </a:r>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600" b="1" dirty="0" smtClean="0">
                        <a:latin typeface="Helvetica" pitchFamily="34" charset="0"/>
                      </a:endParaRPr>
                    </a:p>
                    <a:p>
                      <a:pPr algn="ctr"/>
                      <a:r>
                        <a:rPr lang="es-419" sz="1600" b="1" dirty="0" smtClean="0">
                          <a:latin typeface="Helvetica" pitchFamily="34" charset="0"/>
                        </a:rPr>
                        <a:t>Debes ir a ver a un águila calva porque </a:t>
                      </a:r>
                    </a:p>
                    <a:p>
                      <a:pPr algn="ctr"/>
                      <a:r>
                        <a:rPr lang="es-419" sz="1600" b="0" u="sng" dirty="0" smtClean="0">
                          <a:latin typeface="+mn-lt"/>
                        </a:rPr>
                        <a:t>ellas son un símbolo de nuestra nación y ¡son hermosas!</a:t>
                      </a:r>
                    </a:p>
                    <a:p>
                      <a:pPr algn="ctr"/>
                      <a:endParaRPr lang="es-419" sz="1400" b="1" dirty="0" smtClean="0"/>
                    </a:p>
                    <a:p>
                      <a:pPr algn="ctr"/>
                      <a:endParaRPr lang="es-419" sz="1400" b="1" dirty="0" smtClean="0"/>
                    </a:p>
                    <a:p>
                      <a:pPr algn="ctr"/>
                      <a:r>
                        <a:rPr lang="es-419" sz="1600" b="0" i="1" u="none" dirty="0" smtClean="0">
                          <a:latin typeface="Helvetica" pitchFamily="34" charset="0"/>
                        </a:rPr>
                        <a:t>Datos sobre el águila calva</a:t>
                      </a:r>
                    </a:p>
                    <a:p>
                      <a:pPr marL="0" marR="0" lvl="0" indent="0" algn="ctr" defTabSz="966612"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smtClean="0">
                          <a:ln>
                            <a:noFill/>
                          </a:ln>
                          <a:solidFill>
                            <a:prstClr val="black"/>
                          </a:solidFill>
                          <a:effectLst/>
                          <a:uLnTx/>
                          <a:uFillTx/>
                          <a:latin typeface="Helvetica" pitchFamily="34" charset="0"/>
                          <a:ea typeface="+mn-ea"/>
                          <a:cs typeface="+mn-cs"/>
                        </a:rPr>
                        <a:t>(Escribe un párrafo, no una lista.)</a:t>
                      </a:r>
                    </a:p>
                    <a:p>
                      <a:pPr marL="0" marR="0" lvl="0" indent="0" algn="ctr" defTabSz="966612" rtl="0" eaLnBrk="1" fontAlgn="auto" latinLnBrk="0" hangingPunct="1">
                        <a:lnSpc>
                          <a:spcPct val="100000"/>
                        </a:lnSpc>
                        <a:spcBef>
                          <a:spcPts val="0"/>
                        </a:spcBef>
                        <a:spcAft>
                          <a:spcPts val="0"/>
                        </a:spcAft>
                        <a:buClrTx/>
                        <a:buSzTx/>
                        <a:buFontTx/>
                        <a:buNone/>
                        <a:tabLst/>
                        <a:defRPr/>
                      </a:pPr>
                      <a:endParaRPr kumimoji="0" lang="es-419" sz="1000" b="0" i="0" u="none" strike="noStrike" kern="1200" cap="none" spc="0" normalizeH="0" baseline="0" noProof="0" dirty="0" smtClean="0">
                        <a:ln>
                          <a:noFill/>
                        </a:ln>
                        <a:solidFill>
                          <a:prstClr val="black"/>
                        </a:solidFill>
                        <a:effectLst/>
                        <a:uLnTx/>
                        <a:uFillTx/>
                        <a:latin typeface="Helvetica" pitchFamily="34" charset="0"/>
                        <a:ea typeface="+mn-ea"/>
                        <a:cs typeface="+mn-cs"/>
                      </a:endParaRPr>
                    </a:p>
                    <a:p>
                      <a:pPr marL="0" marR="0">
                        <a:lnSpc>
                          <a:spcPct val="115000"/>
                        </a:lnSpc>
                        <a:spcBef>
                          <a:spcPts val="0"/>
                        </a:spcBef>
                        <a:spcAft>
                          <a:spcPts val="0"/>
                        </a:spcAft>
                      </a:pPr>
                      <a:r>
                        <a:rPr lang="es-419" sz="1400" dirty="0" smtClean="0">
                          <a:effectLst/>
                          <a:latin typeface="+mn-lt"/>
                          <a:ea typeface="Calibri"/>
                          <a:cs typeface="Times New Roman"/>
                        </a:rPr>
                        <a:t>      Las águilas calvas son el símbolo de nuestra nación. Ellas representan la fuerza, al igual que somos una nación fuerte. Hace muchos años todas estaban muriendo y la gente trabajaba para mantenerlas a salvo. Los agricultores estaban fumigando insectos con DDT, pero esto mató a muchas águilas. Ahora no se puede utilizar el DDT. Las</a:t>
                      </a:r>
                      <a:r>
                        <a:rPr lang="es-419" sz="1400" baseline="0" dirty="0" smtClean="0">
                          <a:effectLst/>
                          <a:latin typeface="+mn-lt"/>
                          <a:ea typeface="Calibri"/>
                          <a:cs typeface="Times New Roman"/>
                        </a:rPr>
                        <a:t> l</a:t>
                      </a:r>
                      <a:r>
                        <a:rPr lang="es-419" sz="1400" dirty="0" smtClean="0">
                          <a:effectLst/>
                          <a:latin typeface="+mn-lt"/>
                          <a:ea typeface="Calibri"/>
                          <a:cs typeface="Times New Roman"/>
                        </a:rPr>
                        <a:t>eyes de vida silvestre protegen a las águilas y ahora están a salvo de nuevo. ¿Sabías que puedes ver un águila en la parte posterior de algunas monedas?</a:t>
                      </a:r>
                    </a:p>
                  </a:txBody>
                  <a:tcPr>
                    <a:lnT w="12700" cap="flat" cmpd="sng" algn="ctr">
                      <a:noFill/>
                      <a:prstDash val="solid"/>
                      <a:round/>
                      <a:headEnd type="none" w="med" len="med"/>
                      <a:tailEnd type="none" w="med" len="med"/>
                    </a:lnT>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16</a:t>
            </a:fld>
            <a:endParaRPr lang="en-US" dirty="0"/>
          </a:p>
        </p:txBody>
      </p:sp>
      <p:sp>
        <p:nvSpPr>
          <p:cNvPr id="6" name="Rectangle 5"/>
          <p:cNvSpPr/>
          <p:nvPr/>
        </p:nvSpPr>
        <p:spPr>
          <a:xfrm>
            <a:off x="1524000" y="1676400"/>
            <a:ext cx="4267200" cy="2895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ttps://encrypted-tbn0.gstatic.com/images?q=tbn:ANd9GcSYEe9UTPO2pr5GRuPVP43xKBrLD31PNEq605Bqgy1NYChrUKWn7A"/>
          <p:cNvPicPr/>
          <p:nvPr/>
        </p:nvPicPr>
        <p:blipFill>
          <a:blip r:embed="rId2">
            <a:extLst>
              <a:ext uri="{BEBA8EAE-BF5A-486C-A8C5-ECC9F3942E4B}">
                <a14:imgProps xmlns:a14="http://schemas.microsoft.com/office/drawing/2010/main">
                  <a14:imgLayer r:embed="rId3">
                    <a14:imgEffect>
                      <a14:brightnessContrast contrast="43000"/>
                    </a14:imgEffect>
                  </a14:imgLayer>
                </a14:imgProps>
              </a:ext>
              <a:ext uri="{28A0092B-C50C-407E-A947-70E740481C1C}">
                <a14:useLocalDpi xmlns:a14="http://schemas.microsoft.com/office/drawing/2010/main" val="0"/>
              </a:ext>
            </a:extLst>
          </a:blip>
          <a:srcRect/>
          <a:stretch>
            <a:fillRect/>
          </a:stretch>
        </p:blipFill>
        <p:spPr bwMode="auto">
          <a:xfrm>
            <a:off x="2052917" y="1905613"/>
            <a:ext cx="3209365" cy="2393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42311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5614" y="8102420"/>
            <a:ext cx="6906912" cy="1050010"/>
          </a:xfrm>
          <a:prstGeom prst="rect">
            <a:avLst/>
          </a:prstGeom>
          <a:noFill/>
          <a:ln>
            <a:noFill/>
          </a:ln>
        </p:spPr>
        <p:txBody>
          <a:bodyPr wrap="square" lIns="85958" tIns="42979" rIns="85958" bIns="42979">
            <a:spAutoFit/>
          </a:bodyPr>
          <a:lstStyle/>
          <a:p>
            <a:r>
              <a:rPr lang="x-none" sz="894" dirty="0"/>
              <a:t>Esta tarea de rendimiento se basa en la escritura. Como una opción, si desea dar seguimiento al crecimiento ELP como un segundo objetivo, los maestros pueden optar por evaluar ELP estándar 4 porque se alinea con esta tarea de rendimiento específica. La composición completa de su estudiante puede ser analizada para identificar los niveles de dominio lingüístico en inglés. Es evidente que los estudiantes estarán navegando a través de las modalidades para llegar al producto final. Sin embargo, es importante tener en mente qué </a:t>
            </a:r>
            <a:r>
              <a:rPr lang="en-US" sz="894" dirty="0" err="1"/>
              <a:t>es</a:t>
            </a:r>
            <a:r>
              <a:rPr lang="en-US" sz="894" dirty="0"/>
              <a:t> lo </a:t>
            </a:r>
            <a:r>
              <a:rPr lang="en-US" sz="894" dirty="0" err="1"/>
              <a:t>que</a:t>
            </a:r>
            <a:r>
              <a:rPr lang="en-US" sz="894" dirty="0"/>
              <a:t> </a:t>
            </a:r>
            <a:r>
              <a:rPr lang="x-none" sz="894" dirty="0"/>
              <a:t>está evaluando el escrito de opinión total de la tarea de rendimiento y cuán profundamente el estudiante entiende el contenido de la clase y el lenguaje. La meta de crecimiento ELP es proporcionar “la enseñanza escalonada justa" para que los estudiantes demuestren su comprensión a fin de que pasen de un nivel de competencia al siguiente.</a:t>
            </a:r>
          </a:p>
        </p:txBody>
      </p:sp>
      <p:graphicFrame>
        <p:nvGraphicFramePr>
          <p:cNvPr id="5" name="Table 4"/>
          <p:cNvGraphicFramePr>
            <a:graphicFrameLocks noGrp="1"/>
          </p:cNvGraphicFramePr>
          <p:nvPr>
            <p:extLst/>
          </p:nvPr>
        </p:nvGraphicFramePr>
        <p:xfrm>
          <a:off x="222676" y="457789"/>
          <a:ext cx="6869850" cy="5658000"/>
        </p:xfrm>
        <a:graphic>
          <a:graphicData uri="http://schemas.openxmlformats.org/drawingml/2006/table">
            <a:tbl>
              <a:tblPr/>
              <a:tblGrid>
                <a:gridCol w="1928854"/>
                <a:gridCol w="664586"/>
                <a:gridCol w="420744"/>
                <a:gridCol w="420744"/>
                <a:gridCol w="360637"/>
                <a:gridCol w="3074285"/>
              </a:tblGrid>
              <a:tr h="611751">
                <a:tc rowSpan="2">
                  <a:txBody>
                    <a:bodyPr/>
                    <a:lstStyle/>
                    <a:p>
                      <a:pPr marL="0" marR="0">
                        <a:lnSpc>
                          <a:spcPct val="115000"/>
                        </a:lnSpc>
                        <a:spcBef>
                          <a:spcPts val="0"/>
                        </a:spcBef>
                        <a:spcAft>
                          <a:spcPts val="0"/>
                        </a:spcAft>
                      </a:pPr>
                      <a:r>
                        <a:rPr lang="x-none" sz="800" b="1" kern="1200" noProof="0" dirty="0" smtClean="0">
                          <a:solidFill>
                            <a:schemeClr val="bg1">
                              <a:lumMod val="50000"/>
                            </a:schemeClr>
                          </a:solidFill>
                          <a:effectLst/>
                          <a:latin typeface="+mn-lt"/>
                          <a:ea typeface="Calibri"/>
                          <a:cs typeface="Times New Roman"/>
                        </a:rPr>
                        <a:t>Modalidades receptivas*:</a:t>
                      </a:r>
                      <a:r>
                        <a:rPr lang="x-none" sz="800" kern="1200" noProof="0" dirty="0" smtClean="0">
                          <a:solidFill>
                            <a:schemeClr val="bg1">
                              <a:lumMod val="50000"/>
                            </a:schemeClr>
                          </a:solidFill>
                          <a:effectLst/>
                          <a:latin typeface="+mn-lt"/>
                          <a:ea typeface="Calibri"/>
                          <a:cs typeface="Times New Roman"/>
                        </a:rPr>
                        <a:t> </a:t>
                      </a:r>
                      <a:br>
                        <a:rPr lang="x-none" sz="800" kern="1200" noProof="0" dirty="0" smtClean="0">
                          <a:solidFill>
                            <a:schemeClr val="bg1">
                              <a:lumMod val="50000"/>
                            </a:schemeClr>
                          </a:solidFill>
                          <a:effectLst/>
                          <a:latin typeface="+mn-lt"/>
                          <a:ea typeface="Calibri"/>
                          <a:cs typeface="Times New Roman"/>
                        </a:rPr>
                      </a:br>
                      <a:r>
                        <a:rPr lang="x-none" sz="800" kern="1200" noProof="0" dirty="0" smtClean="0">
                          <a:solidFill>
                            <a:schemeClr val="bg1">
                              <a:lumMod val="50000"/>
                            </a:schemeClr>
                          </a:solidFill>
                          <a:effectLst/>
                          <a:latin typeface="+mn-lt"/>
                          <a:ea typeface="Calibri"/>
                          <a:cs typeface="Times New Roman"/>
                        </a:rPr>
                        <a:t>M</a:t>
                      </a:r>
                      <a:r>
                        <a:rPr lang="x-none" sz="800" kern="1200" baseline="0" noProof="0" dirty="0" smtClean="0">
                          <a:solidFill>
                            <a:schemeClr val="bg1">
                              <a:lumMod val="50000"/>
                            </a:schemeClr>
                          </a:solidFill>
                          <a:effectLst/>
                          <a:latin typeface="+mn-lt"/>
                          <a:ea typeface="Calibri"/>
                          <a:cs typeface="Times New Roman"/>
                        </a:rPr>
                        <a:t>aneras </a:t>
                      </a:r>
                      <a:r>
                        <a:rPr lang="x-none" sz="800" kern="1200" noProof="0" dirty="0" smtClean="0">
                          <a:solidFill>
                            <a:schemeClr val="bg1">
                              <a:lumMod val="50000"/>
                            </a:schemeClr>
                          </a:solidFill>
                          <a:effectLst/>
                          <a:latin typeface="+mn-lt"/>
                          <a:ea typeface="Calibri"/>
                          <a:cs typeface="Times New Roman"/>
                        </a:rPr>
                        <a:t>en las que los estudiantes reciben las comunicaciones de otros (por ejemplo: escuchar, leer, ver). La instrucción y evaluación de las modalidades receptivas se centran en la comunicación de </a:t>
                      </a:r>
                      <a:r>
                        <a:rPr lang="x-none" sz="800" kern="1200" baseline="0" noProof="0" dirty="0" smtClean="0">
                          <a:solidFill>
                            <a:schemeClr val="bg1">
                              <a:lumMod val="50000"/>
                            </a:schemeClr>
                          </a:solidFill>
                          <a:effectLst/>
                          <a:latin typeface="+mn-lt"/>
                          <a:ea typeface="Calibri"/>
                          <a:cs typeface="Times New Roman"/>
                        </a:rPr>
                        <a:t>lo</a:t>
                      </a:r>
                      <a:r>
                        <a:rPr lang="x-none" sz="800" kern="1200" noProof="0" dirty="0" smtClean="0">
                          <a:solidFill>
                            <a:schemeClr val="bg1">
                              <a:lumMod val="50000"/>
                            </a:schemeClr>
                          </a:solidFill>
                          <a:effectLst/>
                          <a:latin typeface="+mn-lt"/>
                          <a:ea typeface="Calibri"/>
                          <a:cs typeface="Times New Roman"/>
                        </a:rPr>
                        <a:t>s</a:t>
                      </a:r>
                      <a:r>
                        <a:rPr lang="x-none" sz="800" kern="1200" baseline="0" noProof="0" dirty="0" smtClean="0">
                          <a:solidFill>
                            <a:schemeClr val="bg1">
                              <a:lumMod val="50000"/>
                            </a:schemeClr>
                          </a:solidFill>
                          <a:effectLst/>
                          <a:latin typeface="+mn-lt"/>
                          <a:ea typeface="Calibri"/>
                          <a:cs typeface="Times New Roman"/>
                        </a:rPr>
                        <a:t> estudiantes de su </a:t>
                      </a:r>
                      <a:r>
                        <a:rPr lang="x-none" sz="800" kern="1200" noProof="0" dirty="0" smtClean="0">
                          <a:solidFill>
                            <a:schemeClr val="bg1">
                              <a:lumMod val="50000"/>
                            </a:schemeClr>
                          </a:solidFill>
                          <a:effectLst/>
                          <a:latin typeface="+mn-lt"/>
                          <a:ea typeface="Calibri"/>
                          <a:cs typeface="Times New Roman"/>
                        </a:rPr>
                        <a:t>comprensión del significado de </a:t>
                      </a:r>
                      <a:r>
                        <a:rPr lang="en-US" sz="800" kern="1200" noProof="0" dirty="0" smtClean="0">
                          <a:solidFill>
                            <a:schemeClr val="bg1">
                              <a:lumMod val="50000"/>
                            </a:schemeClr>
                          </a:solidFill>
                          <a:effectLst/>
                          <a:latin typeface="+mn-lt"/>
                          <a:ea typeface="Calibri"/>
                          <a:cs typeface="Times New Roman"/>
                        </a:rPr>
                        <a:t>la </a:t>
                      </a:r>
                      <a:r>
                        <a:rPr lang="x-none" sz="800" kern="1200" noProof="0" dirty="0" smtClean="0">
                          <a:solidFill>
                            <a:schemeClr val="bg1">
                              <a:lumMod val="50000"/>
                            </a:schemeClr>
                          </a:solidFill>
                          <a:effectLst/>
                          <a:latin typeface="+mn-lt"/>
                          <a:ea typeface="Calibri"/>
                          <a:cs typeface="Times New Roman"/>
                        </a:rPr>
                        <a:t> comunicaci</a:t>
                      </a:r>
                      <a:r>
                        <a:rPr lang="en-US" sz="800" kern="1200" noProof="0" dirty="0" err="1" smtClean="0">
                          <a:solidFill>
                            <a:schemeClr val="bg1">
                              <a:lumMod val="50000"/>
                            </a:schemeClr>
                          </a:solidFill>
                          <a:effectLst/>
                          <a:latin typeface="+mn-lt"/>
                          <a:ea typeface="Calibri"/>
                          <a:cs typeface="Times New Roman"/>
                        </a:rPr>
                        <a:t>ón</a:t>
                      </a:r>
                      <a:r>
                        <a:rPr lang="en-US" sz="800" kern="1200" baseline="0" noProof="0" dirty="0" smtClean="0">
                          <a:solidFill>
                            <a:schemeClr val="bg1">
                              <a:lumMod val="50000"/>
                            </a:schemeClr>
                          </a:solidFill>
                          <a:effectLst/>
                          <a:latin typeface="+mn-lt"/>
                          <a:ea typeface="Calibri"/>
                          <a:cs typeface="Times New Roman"/>
                        </a:rPr>
                        <a:t> de </a:t>
                      </a:r>
                      <a:r>
                        <a:rPr lang="x-none" sz="800" kern="1200" noProof="0" dirty="0" smtClean="0">
                          <a:solidFill>
                            <a:schemeClr val="bg1">
                              <a:lumMod val="50000"/>
                            </a:schemeClr>
                          </a:solidFill>
                          <a:effectLst/>
                          <a:latin typeface="+mn-lt"/>
                          <a:ea typeface="Calibri"/>
                          <a:cs typeface="Times New Roman"/>
                        </a:rPr>
                        <a:t>los demás.</a:t>
                      </a:r>
                      <a:endParaRPr lang="x-none" sz="800" noProof="0" dirty="0">
                        <a:solidFill>
                          <a:schemeClr val="bg1">
                            <a:lumMod val="50000"/>
                          </a:schemeClr>
                        </a:solidFill>
                        <a:effectLst/>
                        <a:latin typeface="+mn-lt"/>
                        <a:ea typeface="Calibri"/>
                        <a:cs typeface="Times New Roman"/>
                      </a:endParaRPr>
                    </a:p>
                  </a:txBody>
                  <a:tcPr marL="31819" marR="31819" marT="11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x-none" sz="800" kern="1200" noProof="0" dirty="0" smtClean="0">
                          <a:solidFill>
                            <a:srgbClr val="7F7F7F"/>
                          </a:solidFill>
                          <a:effectLst/>
                          <a:latin typeface="+mn-lt"/>
                          <a:ea typeface="Calibri"/>
                          <a:cs typeface="Times New Roman"/>
                        </a:rPr>
                        <a:t>Escuchar</a:t>
                      </a:r>
                    </a:p>
                    <a:p>
                      <a:pPr marL="0" marR="0" algn="ctr">
                        <a:lnSpc>
                          <a:spcPct val="115000"/>
                        </a:lnSpc>
                        <a:spcBef>
                          <a:spcPts val="0"/>
                        </a:spcBef>
                        <a:spcAft>
                          <a:spcPts val="0"/>
                        </a:spcAft>
                      </a:pPr>
                      <a:r>
                        <a:rPr lang="x-none" sz="800" kern="1200" noProof="0" dirty="0" smtClean="0">
                          <a:solidFill>
                            <a:srgbClr val="7F7F7F"/>
                          </a:solidFill>
                          <a:effectLst/>
                          <a:latin typeface="+mn-lt"/>
                          <a:ea typeface="Calibri"/>
                          <a:cs typeface="Times New Roman"/>
                        </a:rPr>
                        <a:t>y</a:t>
                      </a:r>
                    </a:p>
                    <a:p>
                      <a:pPr marL="0" marR="0" algn="ctr">
                        <a:lnSpc>
                          <a:spcPct val="115000"/>
                        </a:lnSpc>
                        <a:spcBef>
                          <a:spcPts val="0"/>
                        </a:spcBef>
                        <a:spcAft>
                          <a:spcPts val="0"/>
                        </a:spcAft>
                      </a:pPr>
                      <a:r>
                        <a:rPr lang="x-none" sz="800" kern="1200" noProof="0" dirty="0" smtClean="0">
                          <a:solidFill>
                            <a:srgbClr val="7F7F7F"/>
                          </a:solidFill>
                          <a:effectLst/>
                          <a:latin typeface="+mn-lt"/>
                          <a:ea typeface="Calibri"/>
                          <a:cs typeface="Times New Roman"/>
                        </a:rPr>
                        <a:t>Leer</a:t>
                      </a:r>
                      <a:endParaRPr lang="x-none" sz="800" kern="1200" noProof="0" dirty="0">
                        <a:solidFill>
                          <a:srgbClr val="7F7F7F"/>
                        </a:solidFill>
                        <a:effectLst/>
                        <a:latin typeface="+mn-lt"/>
                        <a:ea typeface="Calibri"/>
                        <a:cs typeface="Times New Roman"/>
                      </a:endParaRPr>
                    </a:p>
                  </a:txBody>
                  <a:tcPr marL="31819" marR="31819" marT="1144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a:txBody>
                    <a:bodyPr/>
                    <a:lstStyle/>
                    <a:p>
                      <a:pPr marL="291465" marR="71755" indent="-219710" algn="ctr">
                        <a:lnSpc>
                          <a:spcPct val="115000"/>
                        </a:lnSpc>
                        <a:spcBef>
                          <a:spcPts val="0"/>
                        </a:spcBef>
                        <a:spcAft>
                          <a:spcPts val="0"/>
                        </a:spcAft>
                      </a:pPr>
                      <a:r>
                        <a:rPr lang="x-none" sz="1300" b="1" kern="1200" noProof="0" dirty="0" smtClean="0">
                          <a:effectLst/>
                          <a:latin typeface="+mn-lt"/>
                          <a:ea typeface="Times New Roman"/>
                          <a:cs typeface="Times New Roman"/>
                        </a:rPr>
                        <a:t>9 - crear</a:t>
                      </a:r>
                      <a:r>
                        <a:rPr lang="x-none" sz="1300" b="0" kern="1200" noProof="0" dirty="0" smtClean="0">
                          <a:effectLst/>
                          <a:latin typeface="+mn-lt"/>
                          <a:ea typeface="Times New Roman"/>
                          <a:cs typeface="Times New Roman"/>
                        </a:rPr>
                        <a:t> un discurso y un texto  </a:t>
                      </a:r>
                      <a:r>
                        <a:rPr lang="x-none" sz="1300" b="1" kern="1200" noProof="0" dirty="0" smtClean="0">
                          <a:effectLst/>
                          <a:latin typeface="+mn-lt"/>
                          <a:ea typeface="Times New Roman"/>
                          <a:cs typeface="Times New Roman"/>
                        </a:rPr>
                        <a:t>claro y coherente apropiado para su grado</a:t>
                      </a:r>
                      <a:endParaRPr lang="x-none" sz="1500" b="1" noProof="0" dirty="0">
                        <a:effectLst/>
                        <a:latin typeface="+mn-lt"/>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8">
                  <a:txBody>
                    <a:bodyPr/>
                    <a:lstStyle/>
                    <a:p>
                      <a:pPr algn="ctr"/>
                      <a:r>
                        <a:rPr lang="x-none" sz="1300" b="1" kern="1200" noProof="0" dirty="0" smtClean="0">
                          <a:solidFill>
                            <a:schemeClr val="tx1"/>
                          </a:solidFill>
                          <a:effectLst/>
                          <a:latin typeface="+mn-lt"/>
                          <a:ea typeface="Times New Roman"/>
                          <a:cs typeface="Times New Roman"/>
                        </a:rPr>
                        <a:t> 10 - </a:t>
                      </a:r>
                      <a:r>
                        <a:rPr lang="x-none" sz="1300" b="1" kern="1200" noProof="0" dirty="0" smtClean="0">
                          <a:solidFill>
                            <a:schemeClr val="tx1"/>
                          </a:solidFill>
                          <a:effectLst/>
                          <a:latin typeface="+mn-lt"/>
                          <a:ea typeface="+mn-ea"/>
                          <a:cs typeface="+mn-cs"/>
                        </a:rPr>
                        <a:t>hacer uso</a:t>
                      </a:r>
                      <a:r>
                        <a:rPr lang="x-none" sz="1300" kern="1200" noProof="0" dirty="0" smtClean="0">
                          <a:solidFill>
                            <a:schemeClr val="tx1"/>
                          </a:solidFill>
                          <a:effectLst/>
                          <a:latin typeface="+mn-lt"/>
                          <a:ea typeface="+mn-ea"/>
                          <a:cs typeface="+mn-cs"/>
                        </a:rPr>
                        <a:t> preciso del inglés</a:t>
                      </a:r>
                      <a:r>
                        <a:rPr lang="x-none" sz="1300" kern="1200" baseline="0" noProof="0" dirty="0" smtClean="0">
                          <a:solidFill>
                            <a:schemeClr val="tx1"/>
                          </a:solidFill>
                          <a:effectLst/>
                          <a:latin typeface="+mn-lt"/>
                          <a:ea typeface="+mn-ea"/>
                          <a:cs typeface="+mn-cs"/>
                        </a:rPr>
                        <a:t> est</a:t>
                      </a:r>
                      <a:r>
                        <a:rPr lang="x-none" sz="1300" kern="1200" noProof="0" dirty="0" smtClean="0">
                          <a:solidFill>
                            <a:schemeClr val="tx1"/>
                          </a:solidFill>
                          <a:effectLst/>
                          <a:latin typeface="+mn-lt"/>
                          <a:ea typeface="+mn-ea"/>
                          <a:cs typeface="+mn-cs"/>
                        </a:rPr>
                        <a:t>ándar </a:t>
                      </a:r>
                      <a:r>
                        <a:rPr lang="en-US" sz="1300" kern="1200" noProof="0" dirty="0" smtClean="0">
                          <a:solidFill>
                            <a:schemeClr val="tx1"/>
                          </a:solidFill>
                          <a:effectLst/>
                          <a:latin typeface="+mn-lt"/>
                          <a:ea typeface="+mn-ea"/>
                          <a:cs typeface="+mn-cs"/>
                        </a:rPr>
                        <a:t>del </a:t>
                      </a:r>
                      <a:r>
                        <a:rPr lang="x-none" sz="1300" kern="1200" noProof="0" dirty="0" smtClean="0">
                          <a:solidFill>
                            <a:schemeClr val="tx1"/>
                          </a:solidFill>
                          <a:effectLst/>
                          <a:latin typeface="+mn-lt"/>
                          <a:ea typeface="+mn-ea"/>
                          <a:cs typeface="+mn-cs"/>
                        </a:rPr>
                        <a:t>nivel de grado para </a:t>
                      </a:r>
                    </a:p>
                    <a:p>
                      <a:pPr algn="ctr"/>
                      <a:r>
                        <a:rPr lang="x-none" sz="1300" kern="1200" noProof="0" dirty="0" smtClean="0">
                          <a:solidFill>
                            <a:schemeClr val="tx1"/>
                          </a:solidFill>
                          <a:effectLst/>
                          <a:latin typeface="+mn-lt"/>
                          <a:ea typeface="+mn-ea"/>
                          <a:cs typeface="+mn-cs"/>
                        </a:rPr>
                        <a:t>                comunicarse apropiadamente de forma oral y escrita</a:t>
                      </a:r>
                      <a:endParaRPr lang="x-none" sz="1500" noProof="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x-none" sz="800" b="1" kern="1200" noProof="0" dirty="0" smtClean="0">
                          <a:solidFill>
                            <a:srgbClr val="7F7F7F"/>
                          </a:solidFill>
                          <a:effectLst/>
                          <a:latin typeface="Calibri"/>
                          <a:ea typeface="Times New Roman"/>
                          <a:cs typeface="Times New Roman"/>
                        </a:rPr>
                        <a:t>1</a:t>
                      </a:r>
                      <a:endParaRPr lang="x-none" sz="800" noProof="0" dirty="0">
                        <a:effectLst/>
                        <a:latin typeface="Calibri"/>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800" b="1" kern="1200" noProof="0" dirty="0" err="1" smtClean="0">
                          <a:solidFill>
                            <a:srgbClr val="7F7F7F"/>
                          </a:solidFill>
                          <a:effectLst/>
                          <a:latin typeface="+mn-lt"/>
                          <a:ea typeface="Calibri"/>
                          <a:cs typeface="GillSansMT"/>
                        </a:rPr>
                        <a:t>desarrollar</a:t>
                      </a:r>
                      <a:r>
                        <a:rPr lang="x-none" sz="800" b="1" kern="1200" noProof="0" dirty="0" smtClean="0">
                          <a:solidFill>
                            <a:srgbClr val="7F7F7F"/>
                          </a:solidFill>
                          <a:effectLst/>
                          <a:latin typeface="+mn-lt"/>
                          <a:ea typeface="Calibri"/>
                          <a:cs typeface="GillSansMT"/>
                        </a:rPr>
                        <a:t> significado </a:t>
                      </a:r>
                      <a:r>
                        <a:rPr lang="en-US" sz="800" b="0" kern="1200" noProof="0" dirty="0" smtClean="0">
                          <a:solidFill>
                            <a:srgbClr val="7F7F7F"/>
                          </a:solidFill>
                          <a:effectLst/>
                          <a:latin typeface="+mn-lt"/>
                          <a:ea typeface="Calibri"/>
                          <a:cs typeface="GillSansMT"/>
                        </a:rPr>
                        <a:t>al </a:t>
                      </a:r>
                      <a:r>
                        <a:rPr lang="x-none" sz="800" b="0" kern="1200" noProof="0" dirty="0" smtClean="0">
                          <a:solidFill>
                            <a:srgbClr val="7F7F7F"/>
                          </a:solidFill>
                          <a:effectLst/>
                          <a:latin typeface="+mn-lt"/>
                          <a:ea typeface="Calibri"/>
                          <a:cs typeface="GillSansMT"/>
                        </a:rPr>
                        <a:t>escuchar,</a:t>
                      </a:r>
                      <a:r>
                        <a:rPr lang="x-none" sz="800" b="0" kern="1200" baseline="0" noProof="0" dirty="0" smtClean="0">
                          <a:solidFill>
                            <a:srgbClr val="7F7F7F"/>
                          </a:solidFill>
                          <a:effectLst/>
                          <a:latin typeface="+mn-lt"/>
                          <a:ea typeface="Calibri"/>
                          <a:cs typeface="GillSansMT"/>
                        </a:rPr>
                        <a:t> leer y observ</a:t>
                      </a:r>
                      <a:r>
                        <a:rPr lang="en-US" sz="800" b="0" kern="1200" baseline="0" noProof="0" dirty="0" smtClean="0">
                          <a:solidFill>
                            <a:srgbClr val="7F7F7F"/>
                          </a:solidFill>
                          <a:effectLst/>
                          <a:latin typeface="+mn-lt"/>
                          <a:ea typeface="Calibri"/>
                          <a:cs typeface="GillSansMT"/>
                        </a:rPr>
                        <a:t>a</a:t>
                      </a:r>
                      <a:r>
                        <a:rPr lang="x-none" sz="800" b="0" kern="1200" baseline="0" noProof="0" dirty="0" smtClean="0">
                          <a:solidFill>
                            <a:srgbClr val="7F7F7F"/>
                          </a:solidFill>
                          <a:effectLst/>
                          <a:latin typeface="+mn-lt"/>
                          <a:ea typeface="Calibri"/>
                          <a:cs typeface="GillSansMT"/>
                        </a:rPr>
                        <a:t>r</a:t>
                      </a:r>
                      <a:r>
                        <a:rPr lang="en-US" sz="800" b="0" kern="1200" baseline="0" noProof="0" dirty="0" smtClean="0">
                          <a:solidFill>
                            <a:srgbClr val="7F7F7F"/>
                          </a:solidFill>
                          <a:effectLst/>
                          <a:latin typeface="+mn-lt"/>
                          <a:ea typeface="Calibri"/>
                          <a:cs typeface="GillSansMT"/>
                        </a:rPr>
                        <a:t> </a:t>
                      </a:r>
                      <a:r>
                        <a:rPr lang="x-none" sz="800" b="0" kern="1200" noProof="0" dirty="0" smtClean="0">
                          <a:solidFill>
                            <a:srgbClr val="7F7F7F"/>
                          </a:solidFill>
                          <a:effectLst/>
                          <a:latin typeface="+mn-lt"/>
                          <a:ea typeface="Calibri"/>
                          <a:cs typeface="GillSansMT"/>
                        </a:rPr>
                        <a:t>presentaciones orales y textos literarios e informativos </a:t>
                      </a:r>
                      <a:r>
                        <a:rPr lang="x-none" sz="800" b="0" kern="1200" baseline="0" noProof="0" dirty="0" smtClean="0">
                          <a:solidFill>
                            <a:srgbClr val="7F7F7F"/>
                          </a:solidFill>
                          <a:effectLst/>
                          <a:latin typeface="+mn-lt"/>
                          <a:ea typeface="Calibri"/>
                          <a:cs typeface="GillSansMT"/>
                        </a:rPr>
                        <a:t>apropiad</a:t>
                      </a:r>
                      <a:r>
                        <a:rPr lang="en-US" sz="800" b="0" kern="1200" baseline="0" noProof="0" dirty="0" err="1" smtClean="0">
                          <a:solidFill>
                            <a:srgbClr val="7F7F7F"/>
                          </a:solidFill>
                          <a:effectLst/>
                          <a:latin typeface="+mn-lt"/>
                          <a:ea typeface="Calibri"/>
                          <a:cs typeface="GillSansMT"/>
                        </a:rPr>
                        <a:t>os</a:t>
                      </a:r>
                      <a:r>
                        <a:rPr lang="x-none" sz="800" b="0" kern="1200" baseline="0" noProof="0" dirty="0" smtClean="0">
                          <a:solidFill>
                            <a:srgbClr val="7F7F7F"/>
                          </a:solidFill>
                          <a:effectLst/>
                          <a:latin typeface="+mn-lt"/>
                          <a:ea typeface="Calibri"/>
                          <a:cs typeface="GillSansMT"/>
                        </a:rPr>
                        <a:t> para el nivel de grado</a:t>
                      </a:r>
                      <a:r>
                        <a:rPr lang="x-none" sz="800" b="0" kern="1200" noProof="0" dirty="0" smtClean="0">
                          <a:solidFill>
                            <a:srgbClr val="7F7F7F"/>
                          </a:solidFill>
                          <a:effectLst/>
                          <a:latin typeface="+mn-lt"/>
                          <a:ea typeface="Calibri"/>
                          <a:cs typeface="GillSansMT"/>
                        </a:rPr>
                        <a:t> </a:t>
                      </a:r>
                      <a:endParaRPr lang="x-none" sz="1400" b="0" noProof="0" dirty="0">
                        <a:effectLst/>
                        <a:latin typeface="+mn-lt"/>
                        <a:ea typeface="Calibri"/>
                        <a:cs typeface="Times New Roman"/>
                      </a:endParaRPr>
                    </a:p>
                  </a:txBody>
                  <a:tcPr marL="31819" marR="31819" marT="11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941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800" b="1" kern="1200" noProof="0" dirty="0" smtClean="0">
                          <a:solidFill>
                            <a:srgbClr val="7F7F7F"/>
                          </a:solidFill>
                          <a:effectLst/>
                          <a:latin typeface="Calibri"/>
                          <a:ea typeface="Calibri"/>
                          <a:cs typeface="Times New Roman"/>
                        </a:rPr>
                        <a:t>8</a:t>
                      </a:r>
                      <a:endParaRPr lang="x-none" sz="800" noProof="0" dirty="0">
                        <a:effectLst/>
                        <a:latin typeface="Calibri"/>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800" b="1" kern="1200" noProof="0" dirty="0" smtClean="0">
                          <a:solidFill>
                            <a:srgbClr val="7F7F7F"/>
                          </a:solidFill>
                          <a:effectLst/>
                          <a:latin typeface="+mn-lt"/>
                          <a:ea typeface="Calibri"/>
                          <a:cs typeface="GillSansMT"/>
                        </a:rPr>
                        <a:t>determinar el significado </a:t>
                      </a:r>
                      <a:r>
                        <a:rPr lang="x-none" sz="800" b="0" kern="1200" noProof="0" dirty="0" smtClean="0">
                          <a:solidFill>
                            <a:srgbClr val="7F7F7F"/>
                          </a:solidFill>
                          <a:effectLst/>
                          <a:latin typeface="+mn-lt"/>
                          <a:ea typeface="Calibri"/>
                          <a:cs typeface="GillSansMT"/>
                        </a:rPr>
                        <a:t>de palabras y frases en presentaciones orales y en textos literarios e informativos</a:t>
                      </a:r>
                      <a:endParaRPr lang="x-none" sz="1400" b="0" noProof="0" dirty="0">
                        <a:effectLst/>
                        <a:latin typeface="+mn-lt"/>
                        <a:ea typeface="Calibri"/>
                        <a:cs typeface="Times New Roman"/>
                      </a:endParaRPr>
                    </a:p>
                  </a:txBody>
                  <a:tcPr marL="31819" marR="31819" marT="11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776825">
                <a:tc row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2000" b="1" kern="1200" noProof="0" dirty="0" smtClean="0">
                          <a:effectLst/>
                          <a:latin typeface="+mn-lt"/>
                          <a:ea typeface="Calibri"/>
                          <a:cs typeface="Times New Roman"/>
                        </a:rPr>
                        <a:t>Modalidades productivas*:</a:t>
                      </a:r>
                      <a:r>
                        <a:rPr lang="x-none" sz="2000" kern="1200" noProof="0" dirty="0" smtClean="0">
                          <a:effectLst/>
                          <a:latin typeface="+mn-lt"/>
                          <a:ea typeface="Calibri"/>
                          <a:cs typeface="Times New Roman"/>
                        </a:rPr>
                        <a:t> </a:t>
                      </a:r>
                    </a:p>
                    <a:p>
                      <a:pPr marL="0" marR="0">
                        <a:lnSpc>
                          <a:spcPct val="115000"/>
                        </a:lnSpc>
                        <a:spcBef>
                          <a:spcPts val="0"/>
                        </a:spcBef>
                        <a:spcAft>
                          <a:spcPts val="0"/>
                        </a:spcAft>
                      </a:pPr>
                      <a:r>
                        <a:rPr lang="x-none" sz="1200" kern="1200" noProof="0" dirty="0" smtClean="0">
                          <a:effectLst/>
                          <a:latin typeface="+mn-lt"/>
                          <a:ea typeface="Calibri"/>
                          <a:cs typeface="Times New Roman"/>
                        </a:rPr>
                        <a:t>Formas en que los estudiantes se comunican con otros (por ejemplo: hablar, escribir y dibujar). La instrucción y evaluación de las modalidades productivas se centran en la comunicación del estudiante de su propia comprensión o interpretación.</a:t>
                      </a:r>
                      <a:endParaRPr lang="x-none" sz="1200" noProof="0" dirty="0">
                        <a:effectLst/>
                        <a:latin typeface="+mn-lt"/>
                        <a:ea typeface="Calibri"/>
                        <a:cs typeface="Times New Roman"/>
                      </a:endParaRPr>
                    </a:p>
                  </a:txBody>
                  <a:tcPr marL="31819" marR="31819" marT="1144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x-none" sz="1200" kern="1200" noProof="0" dirty="0" smtClean="0">
                          <a:effectLst/>
                          <a:latin typeface="+mn-lt"/>
                          <a:ea typeface="Calibri"/>
                          <a:cs typeface="Times New Roman"/>
                        </a:rPr>
                        <a:t>Hablar  </a:t>
                      </a:r>
                      <a:br>
                        <a:rPr lang="x-none" sz="1200" kern="1200" noProof="0" dirty="0" smtClean="0">
                          <a:effectLst/>
                          <a:latin typeface="+mn-lt"/>
                          <a:ea typeface="Calibri"/>
                          <a:cs typeface="Times New Roman"/>
                        </a:rPr>
                      </a:br>
                      <a:r>
                        <a:rPr lang="x-none" sz="1200" kern="1200" noProof="0" dirty="0" smtClean="0">
                          <a:effectLst/>
                          <a:latin typeface="+mn-lt"/>
                          <a:ea typeface="Calibri"/>
                          <a:cs typeface="Times New Roman"/>
                        </a:rPr>
                        <a:t>y</a:t>
                      </a:r>
                    </a:p>
                    <a:p>
                      <a:pPr marL="0" marR="0" algn="ctr">
                        <a:lnSpc>
                          <a:spcPct val="115000"/>
                        </a:lnSpc>
                        <a:spcBef>
                          <a:spcPts val="0"/>
                        </a:spcBef>
                        <a:spcAft>
                          <a:spcPts val="0"/>
                        </a:spcAft>
                      </a:pPr>
                      <a:r>
                        <a:rPr lang="x-none" sz="1200" kern="1200" noProof="0" dirty="0" smtClean="0">
                          <a:effectLst/>
                          <a:latin typeface="+mn-lt"/>
                          <a:ea typeface="Calibri"/>
                          <a:cs typeface="Times New Roman"/>
                        </a:rPr>
                        <a:t>Escribir</a:t>
                      </a:r>
                      <a:endParaRPr lang="x-none" sz="1200" kern="1200" noProof="0" dirty="0">
                        <a:effectLst/>
                        <a:latin typeface="+mn-lt"/>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300" kern="1200" noProof="0" dirty="0" smtClean="0">
                          <a:effectLst/>
                          <a:latin typeface="Calibri"/>
                          <a:ea typeface="Times New Roman"/>
                          <a:cs typeface="GillSansMT"/>
                        </a:rPr>
                        <a:t>3</a:t>
                      </a:r>
                      <a:endParaRPr lang="x-none" sz="1500" noProof="0" dirty="0">
                        <a:effectLst/>
                        <a:latin typeface="Calibri"/>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300" kern="1200" noProof="0" dirty="0" smtClean="0">
                          <a:effectLst/>
                          <a:latin typeface="+mn-lt"/>
                          <a:ea typeface="Calibri"/>
                          <a:cs typeface="GillSansMT"/>
                        </a:rPr>
                        <a:t>hablar y escribir sobre textos y temas literarios e informativos complejos, apropiados para el grado</a:t>
                      </a:r>
                      <a:endParaRPr lang="x-none" sz="1300" kern="1200" noProof="0" dirty="0">
                        <a:effectLst/>
                        <a:latin typeface="+mn-lt"/>
                        <a:ea typeface="Calibri"/>
                        <a:cs typeface="GillSansMT"/>
                      </a:endParaRPr>
                    </a:p>
                  </a:txBody>
                  <a:tcPr marL="31819" marR="31819" marT="11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19908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300" b="1" kern="1200" noProof="0" dirty="0" smtClean="0">
                          <a:effectLst/>
                          <a:latin typeface="Calibri"/>
                          <a:ea typeface="Times New Roman"/>
                          <a:cs typeface="Times New Roman"/>
                        </a:rPr>
                        <a:t>4</a:t>
                      </a:r>
                      <a:endParaRPr lang="x-none" sz="1500" noProof="0" dirty="0">
                        <a:effectLst/>
                        <a:latin typeface="Calibri"/>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x-none" sz="1700" b="1" kern="1200" noProof="0" dirty="0" smtClean="0">
                          <a:effectLst/>
                          <a:latin typeface="+mn-lt"/>
                          <a:ea typeface="Calibri"/>
                          <a:cs typeface="GillSansMT"/>
                        </a:rPr>
                        <a:t>construir declaraciones orales y escritas apropiadas para su grado, y apoyarlas con razonamiento y evidencia</a:t>
                      </a:r>
                      <a:endParaRPr lang="x-none" sz="1500" noProof="0" dirty="0">
                        <a:effectLst/>
                        <a:latin typeface="+mn-lt"/>
                        <a:ea typeface="Calibri"/>
                        <a:cs typeface="Times New Roman"/>
                      </a:endParaRPr>
                    </a:p>
                  </a:txBody>
                  <a:tcPr marL="31819" marR="31819" marT="1144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78231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300" kern="1200" noProof="0" dirty="0" smtClean="0">
                          <a:effectLst/>
                          <a:latin typeface="Calibri"/>
                          <a:ea typeface="Times New Roman"/>
                          <a:cs typeface="Times New Roman"/>
                        </a:rPr>
                        <a:t>7</a:t>
                      </a:r>
                      <a:endParaRPr lang="x-none" sz="1500" noProof="0" dirty="0">
                        <a:effectLst/>
                        <a:latin typeface="Calibri"/>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300" kern="1200" noProof="0" dirty="0" smtClean="0">
                          <a:effectLst/>
                          <a:latin typeface="+mn-lt"/>
                          <a:ea typeface="Calibri"/>
                          <a:cs typeface="GillSansMT"/>
                        </a:rPr>
                        <a:t>adaptar las opciones del lenguaje a un propósito, una tarea y una audiencia</a:t>
                      </a:r>
                      <a:r>
                        <a:rPr lang="en-US" sz="1300" kern="1200" noProof="0" dirty="0" smtClean="0">
                          <a:effectLst/>
                          <a:latin typeface="+mn-lt"/>
                          <a:ea typeface="Calibri"/>
                          <a:cs typeface="GillSansMT"/>
                        </a:rPr>
                        <a:t>,</a:t>
                      </a:r>
                      <a:r>
                        <a:rPr lang="x-none" sz="1300" kern="1200" noProof="0" dirty="0" smtClean="0">
                          <a:effectLst/>
                          <a:latin typeface="+mn-lt"/>
                          <a:ea typeface="Calibri"/>
                          <a:cs typeface="GillSansMT"/>
                        </a:rPr>
                        <a:t>cuando se habla y escribe</a:t>
                      </a:r>
                      <a:endParaRPr lang="x-none" sz="1300" kern="1200" noProof="0" dirty="0">
                        <a:effectLst/>
                        <a:latin typeface="+mn-lt"/>
                        <a:ea typeface="Calibri"/>
                        <a:cs typeface="GillSansMT"/>
                      </a:endParaRPr>
                    </a:p>
                  </a:txBody>
                  <a:tcPr marL="31819" marR="31819" marT="1144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633541">
                <a:tc rowSpan="3">
                  <a:txBody>
                    <a:bodyPr/>
                    <a:lstStyle/>
                    <a:p>
                      <a:pPr marL="0" marR="0">
                        <a:lnSpc>
                          <a:spcPct val="115000"/>
                        </a:lnSpc>
                        <a:spcBef>
                          <a:spcPts val="0"/>
                        </a:spcBef>
                        <a:spcAft>
                          <a:spcPts val="0"/>
                        </a:spcAft>
                      </a:pPr>
                      <a:r>
                        <a:rPr lang="x-none" sz="800" b="1" kern="1200" noProof="0" dirty="0" smtClean="0">
                          <a:solidFill>
                            <a:schemeClr val="bg1">
                              <a:lumMod val="50000"/>
                            </a:schemeClr>
                          </a:solidFill>
                          <a:effectLst/>
                          <a:latin typeface="+mn-lt"/>
                          <a:ea typeface="Calibri"/>
                          <a:cs typeface="Times New Roman"/>
                        </a:rPr>
                        <a:t>Modalidades interactivas*: </a:t>
                      </a:r>
                    </a:p>
                    <a:p>
                      <a:pPr marL="0" marR="0">
                        <a:lnSpc>
                          <a:spcPct val="115000"/>
                        </a:lnSpc>
                        <a:spcBef>
                          <a:spcPts val="0"/>
                        </a:spcBef>
                        <a:spcAft>
                          <a:spcPts val="0"/>
                        </a:spcAft>
                      </a:pPr>
                      <a:r>
                        <a:rPr lang="x-none" sz="800" kern="1200" noProof="0" dirty="0" smtClean="0">
                          <a:solidFill>
                            <a:schemeClr val="bg1">
                              <a:lumMod val="50000"/>
                            </a:schemeClr>
                          </a:solidFill>
                          <a:effectLst/>
                          <a:latin typeface="+mn-lt"/>
                          <a:ea typeface="Calibri"/>
                          <a:cs typeface="Times New Roman"/>
                        </a:rPr>
                        <a:t>Uso colaborativo de modalidades receptivas y productivas mientras</a:t>
                      </a:r>
                      <a:r>
                        <a:rPr lang="x-none" sz="800" kern="1200" baseline="0" noProof="0" dirty="0" smtClean="0">
                          <a:solidFill>
                            <a:schemeClr val="bg1">
                              <a:lumMod val="50000"/>
                            </a:schemeClr>
                          </a:solidFill>
                          <a:effectLst/>
                          <a:latin typeface="+mn-lt"/>
                          <a:ea typeface="Calibri"/>
                          <a:cs typeface="Times New Roman"/>
                        </a:rPr>
                        <a:t> “</a:t>
                      </a:r>
                      <a:r>
                        <a:rPr lang="x-none" sz="800" kern="1200" noProof="0" dirty="0" smtClean="0">
                          <a:solidFill>
                            <a:schemeClr val="bg1">
                              <a:lumMod val="50000"/>
                            </a:schemeClr>
                          </a:solidFill>
                          <a:effectLst/>
                          <a:latin typeface="+mn-lt"/>
                          <a:ea typeface="Calibri"/>
                          <a:cs typeface="Times New Roman"/>
                        </a:rPr>
                        <a:t>los estudiantes participan en las conversaciones, proporcionan y obtienen información, expresan sentimientos y emociones, e intercambian opiniones" (Phillips, 2008, p. 3). </a:t>
                      </a:r>
                      <a:endParaRPr lang="x-none" sz="1400" noProof="0" dirty="0">
                        <a:solidFill>
                          <a:schemeClr val="bg1">
                            <a:lumMod val="50000"/>
                          </a:schemeClr>
                        </a:solidFill>
                        <a:effectLst/>
                        <a:latin typeface="+mn-lt"/>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00000"/>
                        </a:lnSpc>
                        <a:spcBef>
                          <a:spcPts val="0"/>
                        </a:spcBef>
                        <a:spcAft>
                          <a:spcPts val="0"/>
                        </a:spcAft>
                      </a:pPr>
                      <a:endParaRPr lang="x-none" sz="800" kern="120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800" kern="1200" noProof="0" dirty="0" smtClean="0">
                          <a:solidFill>
                            <a:schemeClr val="bg1">
                              <a:lumMod val="50000"/>
                            </a:schemeClr>
                          </a:solidFill>
                          <a:effectLst/>
                          <a:latin typeface="+mn-lt"/>
                          <a:ea typeface="Calibri"/>
                          <a:cs typeface="Times New Roman"/>
                        </a:rPr>
                        <a:t>Escuchar,</a:t>
                      </a:r>
                      <a:r>
                        <a:rPr lang="x-none" sz="800" kern="1200" baseline="0" noProof="0" dirty="0" smtClean="0">
                          <a:solidFill>
                            <a:schemeClr val="bg1">
                              <a:lumMod val="50000"/>
                            </a:schemeClr>
                          </a:solidFill>
                          <a:effectLst/>
                          <a:latin typeface="+mn-lt"/>
                          <a:ea typeface="Calibri"/>
                          <a:cs typeface="Times New Roman"/>
                        </a:rPr>
                        <a:t>   </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800" kern="1200" baseline="0" noProof="0" dirty="0" smtClean="0">
                          <a:solidFill>
                            <a:schemeClr val="bg1">
                              <a:lumMod val="50000"/>
                            </a:schemeClr>
                          </a:solidFill>
                          <a:effectLst/>
                          <a:latin typeface="+mn-lt"/>
                          <a:ea typeface="Calibri"/>
                          <a:cs typeface="Times New Roman"/>
                        </a:rPr>
                        <a:t>Hablar,</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800" kern="1200" baseline="0" noProof="0" dirty="0" smtClean="0">
                          <a:solidFill>
                            <a:schemeClr val="bg1">
                              <a:lumMod val="50000"/>
                            </a:schemeClr>
                          </a:solidFill>
                          <a:effectLst/>
                          <a:latin typeface="+mn-lt"/>
                          <a:ea typeface="Calibri"/>
                          <a:cs typeface="Times New Roman"/>
                        </a:rPr>
                        <a:t>Leer</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800" kern="1200" baseline="0" noProof="0" dirty="0" smtClean="0">
                          <a:solidFill>
                            <a:schemeClr val="bg1">
                              <a:lumMod val="50000"/>
                            </a:schemeClr>
                          </a:solidFill>
                          <a:effectLst/>
                          <a:latin typeface="+mn-lt"/>
                          <a:ea typeface="Calibri"/>
                          <a:cs typeface="Times New Roman"/>
                        </a:rPr>
                        <a:t>y</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800" kern="1200" baseline="0" noProof="0" dirty="0" smtClean="0">
                          <a:solidFill>
                            <a:schemeClr val="bg1">
                              <a:lumMod val="50000"/>
                            </a:schemeClr>
                          </a:solidFill>
                          <a:effectLst/>
                          <a:latin typeface="+mn-lt"/>
                          <a:ea typeface="Calibri"/>
                          <a:cs typeface="Times New Roman"/>
                        </a:rPr>
                        <a:t>Escribir</a:t>
                      </a:r>
                      <a:endParaRPr lang="x-none" sz="1100" noProof="0" dirty="0">
                        <a:solidFill>
                          <a:schemeClr val="bg1">
                            <a:lumMod val="50000"/>
                          </a:schemeClr>
                        </a:solidFill>
                        <a:effectLst/>
                        <a:latin typeface="+mn-lt"/>
                        <a:ea typeface="Calibri"/>
                        <a:cs typeface="Times New Roman"/>
                      </a:endParaRPr>
                    </a:p>
                  </a:txBody>
                  <a:tcPr marL="31819" marR="31819" marT="1144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800" b="1" kern="1200" noProof="0" dirty="0" smtClean="0">
                          <a:solidFill>
                            <a:srgbClr val="7F7F7F"/>
                          </a:solidFill>
                          <a:effectLst/>
                          <a:latin typeface="Calibri"/>
                          <a:ea typeface="Times New Roman"/>
                          <a:cs typeface="GillSansMT"/>
                        </a:rPr>
                        <a:t>2</a:t>
                      </a:r>
                      <a:endParaRPr lang="x-none" sz="800" noProof="0" dirty="0">
                        <a:effectLst/>
                        <a:latin typeface="Calibri"/>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800" b="1" kern="1200" noProof="0" dirty="0" smtClean="0">
                          <a:solidFill>
                            <a:srgbClr val="7F7F7F"/>
                          </a:solidFill>
                          <a:effectLst/>
                          <a:latin typeface="+mn-lt"/>
                          <a:ea typeface="Calibri"/>
                          <a:cs typeface="GillSansMT"/>
                        </a:rPr>
                        <a:t>participar en intercambios orales y escritos </a:t>
                      </a:r>
                      <a:r>
                        <a:rPr lang="x-none" sz="800" b="0" kern="1200" noProof="0" dirty="0" smtClean="0">
                          <a:solidFill>
                            <a:srgbClr val="7F7F7F"/>
                          </a:solidFill>
                          <a:effectLst/>
                          <a:latin typeface="+mn-lt"/>
                          <a:ea typeface="Calibri"/>
                          <a:cs typeface="GillSansMT"/>
                        </a:rPr>
                        <a:t>de información, ideas y análisis, responder a los compañeros, a la audiencia o a los comentarios de los lectores y sus preguntas, de manera apropiada para el grado</a:t>
                      </a:r>
                      <a:endParaRPr lang="x-none" sz="800" b="0" kern="1200" noProof="0" dirty="0">
                        <a:solidFill>
                          <a:srgbClr val="7F7F7F"/>
                        </a:solidFill>
                        <a:effectLst/>
                        <a:latin typeface="+mn-lt"/>
                        <a:ea typeface="Calibri"/>
                        <a:cs typeface="GillSansMT"/>
                      </a:endParaRPr>
                    </a:p>
                  </a:txBody>
                  <a:tcPr marL="31819" marR="31819" marT="1144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28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800" b="1" kern="1200" noProof="0" dirty="0" smtClean="0">
                          <a:solidFill>
                            <a:srgbClr val="7F7F7F"/>
                          </a:solidFill>
                          <a:effectLst/>
                          <a:latin typeface="Calibri"/>
                          <a:ea typeface="Times New Roman"/>
                          <a:cs typeface="Times New Roman"/>
                        </a:rPr>
                        <a:t>5</a:t>
                      </a:r>
                      <a:endParaRPr lang="x-none" sz="800" noProof="0" dirty="0">
                        <a:effectLst/>
                        <a:latin typeface="Calibri"/>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800" b="1" kern="1200" noProof="0" dirty="0" smtClean="0">
                          <a:solidFill>
                            <a:srgbClr val="7F7F7F"/>
                          </a:solidFill>
                          <a:effectLst/>
                          <a:latin typeface="+mn-lt"/>
                          <a:ea typeface="Calibri"/>
                          <a:cs typeface="GillSansMT"/>
                        </a:rPr>
                        <a:t>realizar una investigación, y evaluar y comunicar </a:t>
                      </a:r>
                      <a:r>
                        <a:rPr lang="x-none" sz="800" b="0" kern="1200" noProof="0" dirty="0" smtClean="0">
                          <a:solidFill>
                            <a:srgbClr val="7F7F7F"/>
                          </a:solidFill>
                          <a:effectLst/>
                          <a:latin typeface="+mn-lt"/>
                          <a:ea typeface="Calibri"/>
                          <a:cs typeface="GillSansMT"/>
                        </a:rPr>
                        <a:t>los resultados para responder preguntas o resolver problemas</a:t>
                      </a:r>
                      <a:endParaRPr lang="x-none" sz="1400" b="0" noProof="0" dirty="0">
                        <a:effectLst/>
                        <a:latin typeface="+mn-lt"/>
                        <a:ea typeface="Calibri"/>
                        <a:cs typeface="Times New Roman"/>
                      </a:endParaRPr>
                    </a:p>
                  </a:txBody>
                  <a:tcPr marL="31819" marR="31819" marT="11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65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800" b="1" kern="1200" noProof="0" dirty="0" smtClean="0">
                          <a:solidFill>
                            <a:srgbClr val="7F7F7F"/>
                          </a:solidFill>
                          <a:effectLst/>
                          <a:latin typeface="Calibri"/>
                          <a:ea typeface="Times New Roman"/>
                          <a:cs typeface="Times New Roman"/>
                        </a:rPr>
                        <a:t>6</a:t>
                      </a:r>
                      <a:endParaRPr lang="x-none" sz="800" noProof="0" dirty="0">
                        <a:effectLst/>
                        <a:latin typeface="Calibri"/>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800" b="1" kern="1200" noProof="0" dirty="0" smtClean="0">
                          <a:solidFill>
                            <a:srgbClr val="7F7F7F"/>
                          </a:solidFill>
                          <a:effectLst/>
                          <a:latin typeface="+mn-lt"/>
                          <a:ea typeface="Calibri"/>
                          <a:cs typeface="GillSansMT"/>
                        </a:rPr>
                        <a:t>analizar y criticar </a:t>
                      </a:r>
                      <a:r>
                        <a:rPr lang="x-none" sz="800" b="0" kern="1200" noProof="0" dirty="0" smtClean="0">
                          <a:solidFill>
                            <a:srgbClr val="7F7F7F"/>
                          </a:solidFill>
                          <a:effectLst/>
                          <a:latin typeface="+mn-lt"/>
                          <a:ea typeface="Calibri"/>
                          <a:cs typeface="GillSansMT"/>
                        </a:rPr>
                        <a:t>los argumentos de los demás de forma oral y escrita</a:t>
                      </a:r>
                      <a:endParaRPr lang="x-none" sz="1400" b="0" noProof="0" dirty="0">
                        <a:effectLst/>
                        <a:latin typeface="+mn-lt"/>
                        <a:ea typeface="Calibri"/>
                        <a:cs typeface="Times New Roman"/>
                      </a:endParaRPr>
                    </a:p>
                  </a:txBody>
                  <a:tcPr marL="31819" marR="31819" marT="11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nvPr>
        </p:nvGraphicFramePr>
        <p:xfrm>
          <a:off x="203700" y="6136352"/>
          <a:ext cx="6869849" cy="2006121"/>
        </p:xfrm>
        <a:graphic>
          <a:graphicData uri="http://schemas.openxmlformats.org/drawingml/2006/table">
            <a:tbl>
              <a:tblPr firstRow="1" firstCol="1" bandRow="1"/>
              <a:tblGrid>
                <a:gridCol w="780764"/>
                <a:gridCol w="865138"/>
                <a:gridCol w="858732"/>
                <a:gridCol w="787171"/>
                <a:gridCol w="1001853"/>
                <a:gridCol w="1073414"/>
                <a:gridCol w="1502777"/>
              </a:tblGrid>
              <a:tr h="593822">
                <a:tc>
                  <a:txBody>
                    <a:bodyPr/>
                    <a:lstStyle/>
                    <a:p>
                      <a:pPr marL="0" marR="0" algn="ctr">
                        <a:lnSpc>
                          <a:spcPct val="115000"/>
                        </a:lnSpc>
                        <a:spcBef>
                          <a:spcPts val="0"/>
                        </a:spcBef>
                        <a:spcAft>
                          <a:spcPts val="0"/>
                        </a:spcAft>
                      </a:pPr>
                      <a:r>
                        <a:rPr lang="x-none" sz="1400" b="1" noProof="0" dirty="0" smtClean="0">
                          <a:solidFill>
                            <a:srgbClr val="000000"/>
                          </a:solidFill>
                          <a:effectLst/>
                          <a:latin typeface="+mn-lt"/>
                          <a:ea typeface="Times New Roman"/>
                          <a:cs typeface="Times New Roman"/>
                        </a:rPr>
                        <a:t>Estándar</a:t>
                      </a:r>
                      <a:endParaRPr lang="x-none" sz="1400" noProof="0" dirty="0">
                        <a:effectLst/>
                        <a:latin typeface="+mn-lt"/>
                        <a:ea typeface="Calibri"/>
                        <a:cs typeface="Times New Roman"/>
                      </a:endParaRPr>
                    </a:p>
                  </a:txBody>
                  <a:tcPr marL="46920" marR="46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x-none" sz="1700" b="1" dirty="0" smtClean="0">
                          <a:effectLst/>
                          <a:latin typeface="Calibri"/>
                          <a:ea typeface="Times New Roman"/>
                          <a:cs typeface="Times New Roman"/>
                        </a:rPr>
                        <a:t>Un </a:t>
                      </a:r>
                      <a:r>
                        <a:rPr lang="x-none" sz="1700" b="1" i="1" dirty="0" smtClean="0">
                          <a:effectLst/>
                          <a:latin typeface="Calibri"/>
                          <a:ea typeface="Times New Roman"/>
                          <a:cs typeface="Times New Roman"/>
                        </a:rPr>
                        <a:t>ELL </a:t>
                      </a:r>
                      <a:r>
                        <a:rPr lang="x-none" sz="1700" b="1" dirty="0" smtClean="0">
                          <a:effectLst/>
                          <a:latin typeface="Calibri"/>
                          <a:ea typeface="Times New Roman"/>
                          <a:cs typeface="Times New Roman"/>
                        </a:rPr>
                        <a:t>puede…</a:t>
                      </a:r>
                      <a:endParaRPr lang="x-none" sz="1700" dirty="0">
                        <a:effectLst/>
                        <a:latin typeface="Calibri"/>
                        <a:ea typeface="Calibri"/>
                        <a:cs typeface="Times New Roman"/>
                      </a:endParaRPr>
                    </a:p>
                  </a:txBody>
                  <a:tcPr marL="46920" marR="46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gn="ctr">
                        <a:lnSpc>
                          <a:spcPct val="115000"/>
                        </a:lnSpc>
                        <a:spcBef>
                          <a:spcPts val="0"/>
                        </a:spcBef>
                        <a:spcAft>
                          <a:spcPts val="0"/>
                        </a:spcAft>
                      </a:pPr>
                      <a:r>
                        <a:rPr lang="x-none" sz="1700" b="1" noProof="0" dirty="0" smtClean="0">
                          <a:solidFill>
                            <a:srgbClr val="000000"/>
                          </a:solidFill>
                          <a:effectLst/>
                          <a:latin typeface="+mn-lt"/>
                          <a:ea typeface="Times New Roman"/>
                          <a:cs typeface="Times New Roman"/>
                        </a:rPr>
                        <a:t>Al final de un nivel de dominio del idioma inglés, un estudiante </a:t>
                      </a:r>
                      <a:r>
                        <a:rPr lang="x-none" sz="1700" b="1" i="1" noProof="0" dirty="0" smtClean="0">
                          <a:solidFill>
                            <a:srgbClr val="000000"/>
                          </a:solidFill>
                          <a:effectLst/>
                          <a:latin typeface="+mn-lt"/>
                          <a:ea typeface="Times New Roman"/>
                          <a:cs typeface="Times New Roman"/>
                        </a:rPr>
                        <a:t>ELL</a:t>
                      </a:r>
                      <a:r>
                        <a:rPr lang="x-none" sz="1700" b="1" baseline="0" noProof="0" dirty="0" smtClean="0">
                          <a:solidFill>
                            <a:srgbClr val="000000"/>
                          </a:solidFill>
                          <a:effectLst/>
                          <a:latin typeface="+mn-lt"/>
                          <a:ea typeface="Times New Roman"/>
                          <a:cs typeface="Times New Roman"/>
                        </a:rPr>
                        <a:t> en </a:t>
                      </a:r>
                      <a:r>
                        <a:rPr lang="en-US" sz="1700" b="1" baseline="0" noProof="0" dirty="0" smtClean="0">
                          <a:solidFill>
                            <a:srgbClr val="000000"/>
                          </a:solidFill>
                          <a:effectLst/>
                          <a:latin typeface="+mn-lt"/>
                          <a:ea typeface="Times New Roman"/>
                          <a:cs typeface="Times New Roman"/>
                        </a:rPr>
                        <a:t>1</a:t>
                      </a:r>
                      <a:r>
                        <a:rPr lang="x-none" sz="1700" b="1" baseline="30000" noProof="0" dirty="0" smtClean="0">
                          <a:solidFill>
                            <a:srgbClr val="000000"/>
                          </a:solidFill>
                          <a:effectLst/>
                          <a:latin typeface="+mn-lt"/>
                          <a:ea typeface="Times New Roman"/>
                          <a:cs typeface="Times New Roman"/>
                        </a:rPr>
                        <a:t>er  </a:t>
                      </a:r>
                      <a:r>
                        <a:rPr lang="x-none" sz="1700" b="1" baseline="0" noProof="0" dirty="0" smtClean="0">
                          <a:solidFill>
                            <a:srgbClr val="000000"/>
                          </a:solidFill>
                          <a:effectLst/>
                          <a:latin typeface="+mn-lt"/>
                          <a:ea typeface="Times New Roman"/>
                          <a:cs typeface="Times New Roman"/>
                        </a:rPr>
                        <a:t>grado </a:t>
                      </a:r>
                      <a:r>
                        <a:rPr lang="x-none" sz="1700" b="1" noProof="0" dirty="0" smtClean="0">
                          <a:solidFill>
                            <a:srgbClr val="000000"/>
                          </a:solidFill>
                          <a:effectLst/>
                          <a:latin typeface="+mn-lt"/>
                          <a:ea typeface="Times New Roman"/>
                          <a:cs typeface="Times New Roman"/>
                        </a:rPr>
                        <a:t>puede . . . </a:t>
                      </a:r>
                      <a:endParaRPr lang="x-none" sz="1700" noProof="0" dirty="0">
                        <a:effectLst/>
                        <a:latin typeface="+mn-lt"/>
                        <a:ea typeface="Calibri"/>
                        <a:cs typeface="Times New Roman"/>
                      </a:endParaRPr>
                    </a:p>
                  </a:txBody>
                  <a:tcPr marL="46920" marR="46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6923">
                <a:tc rowSpan="2">
                  <a:txBody>
                    <a:bodyPr/>
                    <a:lstStyle/>
                    <a:p>
                      <a:pPr marL="0" marR="0" algn="ctr">
                        <a:lnSpc>
                          <a:spcPct val="115000"/>
                        </a:lnSpc>
                        <a:spcBef>
                          <a:spcPts val="0"/>
                        </a:spcBef>
                        <a:spcAft>
                          <a:spcPts val="0"/>
                        </a:spcAft>
                      </a:pPr>
                      <a:r>
                        <a:rPr lang="x-none" sz="2900" b="1" dirty="0" smtClean="0">
                          <a:solidFill>
                            <a:srgbClr val="000000"/>
                          </a:solidFill>
                          <a:effectLst/>
                          <a:latin typeface="Calibri"/>
                          <a:ea typeface="Times New Roman"/>
                          <a:cs typeface="Times New Roman"/>
                        </a:rPr>
                        <a:t>4</a:t>
                      </a:r>
                      <a:endParaRPr lang="x-none" sz="1300" dirty="0" smtClean="0">
                        <a:effectLst/>
                        <a:latin typeface="Calibri"/>
                        <a:ea typeface="Calibri"/>
                        <a:cs typeface="Times New Roman"/>
                      </a:endParaRPr>
                    </a:p>
                    <a:p>
                      <a:pPr marL="0" marR="0" algn="ctr">
                        <a:lnSpc>
                          <a:spcPct val="115000"/>
                        </a:lnSpc>
                        <a:spcBef>
                          <a:spcPts val="0"/>
                        </a:spcBef>
                        <a:spcAft>
                          <a:spcPts val="0"/>
                        </a:spcAft>
                      </a:pPr>
                      <a:r>
                        <a:rPr lang="x-none" sz="1200" dirty="0" smtClean="0">
                          <a:solidFill>
                            <a:srgbClr val="000000"/>
                          </a:solidFill>
                          <a:effectLst/>
                          <a:latin typeface="Calibri"/>
                          <a:ea typeface="Times New Roman"/>
                          <a:cs typeface="Times New Roman"/>
                        </a:rPr>
                        <a:t>Productivo</a:t>
                      </a:r>
                      <a:endParaRPr lang="x-none" sz="1300" dirty="0" smtClean="0">
                        <a:effectLst/>
                        <a:latin typeface="Calibri"/>
                        <a:ea typeface="Calibri"/>
                        <a:cs typeface="Times New Roman"/>
                      </a:endParaRPr>
                    </a:p>
                    <a:p>
                      <a:pPr marL="0" marR="0" algn="ctr">
                        <a:lnSpc>
                          <a:spcPct val="115000"/>
                        </a:lnSpc>
                        <a:spcBef>
                          <a:spcPts val="0"/>
                        </a:spcBef>
                        <a:spcAft>
                          <a:spcPts val="0"/>
                        </a:spcAft>
                      </a:pPr>
                      <a:r>
                        <a:rPr lang="x-none" sz="1200" dirty="0" smtClean="0">
                          <a:solidFill>
                            <a:srgbClr val="000000"/>
                          </a:solidFill>
                          <a:effectLst/>
                          <a:latin typeface="Calibri"/>
                          <a:ea typeface="Times New Roman"/>
                          <a:cs typeface="Times New Roman"/>
                        </a:rPr>
                        <a:t>(S &amp; W)</a:t>
                      </a:r>
                      <a:endParaRPr lang="x-none" sz="1300" dirty="0">
                        <a:effectLst/>
                        <a:latin typeface="Calibri"/>
                        <a:ea typeface="Calibri"/>
                        <a:cs typeface="Times New Roman"/>
                      </a:endParaRPr>
                    </a:p>
                  </a:txBody>
                  <a:tcPr marL="46920" marR="46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x-none" sz="800" b="1" dirty="0" smtClean="0">
                          <a:effectLst/>
                          <a:latin typeface="Calibri"/>
                          <a:ea typeface="Times New Roman"/>
                          <a:cs typeface="Times New Roman"/>
                        </a:rPr>
                        <a:t>…</a:t>
                      </a:r>
                      <a:r>
                        <a:rPr lang="x-none" sz="800" b="1" noProof="0" dirty="0" smtClean="0">
                          <a:effectLst/>
                          <a:latin typeface="+mn-lt"/>
                          <a:ea typeface="Times New Roman"/>
                          <a:cs typeface="Times New Roman"/>
                        </a:rPr>
                        <a:t>…construir declaraciones orales y escritas apropiadas para su grado, y apoyarlas con</a:t>
                      </a:r>
                      <a:r>
                        <a:rPr lang="x-none" sz="800" b="1" baseline="0" noProof="0" dirty="0" smtClean="0">
                          <a:effectLst/>
                          <a:latin typeface="+mn-lt"/>
                          <a:ea typeface="Times New Roman"/>
                          <a:cs typeface="Times New Roman"/>
                        </a:rPr>
                        <a:t>  razonamiento y evidencia. </a:t>
                      </a:r>
                      <a:endParaRPr lang="x-none" sz="800" b="1" noProof="0" dirty="0" smtClean="0">
                        <a:effectLst/>
                        <a:latin typeface="+mn-lt"/>
                        <a:ea typeface="Times New Roman"/>
                        <a:cs typeface="Times New Roman"/>
                      </a:endParaRPr>
                    </a:p>
                  </a:txBody>
                  <a:tcPr marL="46920" marR="46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000" b="1" dirty="0" smtClean="0">
                          <a:solidFill>
                            <a:srgbClr val="000000"/>
                          </a:solidFill>
                          <a:effectLst/>
                          <a:latin typeface="Calibri"/>
                          <a:ea typeface="Times New Roman"/>
                          <a:cs typeface="Times New Roman"/>
                        </a:rPr>
                        <a:t>1</a:t>
                      </a:r>
                      <a:endParaRPr lang="x-none" sz="2000" dirty="0">
                        <a:effectLst/>
                        <a:latin typeface="Calibri"/>
                        <a:ea typeface="Calibri"/>
                        <a:cs typeface="Times New Roman"/>
                      </a:endParaRPr>
                    </a:p>
                  </a:txBody>
                  <a:tcPr marL="46920" marR="46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000" b="1" dirty="0" smtClean="0">
                          <a:solidFill>
                            <a:srgbClr val="000000"/>
                          </a:solidFill>
                          <a:effectLst/>
                          <a:latin typeface="Calibri"/>
                          <a:ea typeface="Times New Roman"/>
                          <a:cs typeface="Times New Roman"/>
                        </a:rPr>
                        <a:t>2</a:t>
                      </a:r>
                      <a:endParaRPr lang="x-none" sz="2000" dirty="0">
                        <a:effectLst/>
                        <a:latin typeface="Calibri"/>
                        <a:ea typeface="Calibri"/>
                        <a:cs typeface="Times New Roman"/>
                      </a:endParaRPr>
                    </a:p>
                  </a:txBody>
                  <a:tcPr marL="5864" marR="5864" marT="10264" marB="10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000" b="1" dirty="0" smtClean="0">
                          <a:solidFill>
                            <a:srgbClr val="000000"/>
                          </a:solidFill>
                          <a:effectLst/>
                          <a:latin typeface="Calibri"/>
                          <a:ea typeface="Times New Roman"/>
                          <a:cs typeface="Times New Roman"/>
                        </a:rPr>
                        <a:t>3</a:t>
                      </a:r>
                      <a:endParaRPr lang="x-none" sz="2000" dirty="0">
                        <a:effectLst/>
                        <a:latin typeface="Calibri"/>
                        <a:ea typeface="Calibri"/>
                        <a:cs typeface="Times New Roman"/>
                      </a:endParaRPr>
                    </a:p>
                  </a:txBody>
                  <a:tcPr marL="5864" marR="5864" marT="10264" marB="10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000" b="1" dirty="0" smtClean="0">
                          <a:solidFill>
                            <a:srgbClr val="000000"/>
                          </a:solidFill>
                          <a:effectLst/>
                          <a:latin typeface="Calibri"/>
                          <a:ea typeface="Times New Roman"/>
                          <a:cs typeface="Times New Roman"/>
                        </a:rPr>
                        <a:t>4</a:t>
                      </a:r>
                      <a:endParaRPr lang="x-none" sz="2000" dirty="0">
                        <a:effectLst/>
                        <a:latin typeface="Calibri"/>
                        <a:ea typeface="Calibri"/>
                        <a:cs typeface="Times New Roman"/>
                      </a:endParaRPr>
                    </a:p>
                  </a:txBody>
                  <a:tcPr marL="5864" marR="5864" marT="10264" marB="10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000" b="1" dirty="0" smtClean="0">
                          <a:solidFill>
                            <a:srgbClr val="000000"/>
                          </a:solidFill>
                          <a:effectLst/>
                          <a:latin typeface="Calibri"/>
                          <a:ea typeface="Times New Roman"/>
                          <a:cs typeface="Times New Roman"/>
                        </a:rPr>
                        <a:t>5</a:t>
                      </a:r>
                      <a:endParaRPr lang="x-none" sz="2000" dirty="0">
                        <a:effectLst/>
                        <a:latin typeface="Calibri"/>
                        <a:ea typeface="Calibri"/>
                        <a:cs typeface="Times New Roman"/>
                      </a:endParaRPr>
                    </a:p>
                  </a:txBody>
                  <a:tcPr marL="5864" marR="5864" marT="10264" marB="10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39189">
                <a:tc vMerge="1">
                  <a:txBody>
                    <a:bodyPr/>
                    <a:lstStyle/>
                    <a:p>
                      <a:endParaRPr lang="en-US"/>
                    </a:p>
                  </a:txBody>
                  <a:tcPr/>
                </a:tc>
                <a:tc vMerge="1">
                  <a:txBody>
                    <a:bodyPr/>
                    <a:lstStyle/>
                    <a:p>
                      <a:endParaRPr lang="en-US"/>
                    </a:p>
                  </a:txBody>
                  <a:tcPr/>
                </a:tc>
                <a:tc>
                  <a:txBody>
                    <a:bodyPr/>
                    <a:lstStyle/>
                    <a:p>
                      <a:pPr marL="0" marR="0" indent="0" algn="l" defTabSz="1018737" rtl="0" eaLnBrk="1" fontAlgn="auto" latinLnBrk="0" hangingPunct="1">
                        <a:lnSpc>
                          <a:spcPct val="115000"/>
                        </a:lnSpc>
                        <a:spcBef>
                          <a:spcPts val="0"/>
                        </a:spcBef>
                        <a:spcAft>
                          <a:spcPts val="0"/>
                        </a:spcAft>
                        <a:buClrTx/>
                        <a:buSzTx/>
                        <a:buFontTx/>
                        <a:buNone/>
                        <a:tabLst/>
                        <a:defRPr/>
                      </a:pPr>
                      <a:r>
                        <a:rPr lang="es-419" sz="800" dirty="0" smtClean="0">
                          <a:solidFill>
                            <a:srgbClr val="000000"/>
                          </a:solidFill>
                          <a:effectLst/>
                          <a:latin typeface="+mn-lt"/>
                          <a:ea typeface="Times New Roman"/>
                          <a:cs typeface="Times New Roman"/>
                        </a:rPr>
                        <a:t> </a:t>
                      </a:r>
                      <a:r>
                        <a:rPr lang="es-419" sz="800" noProof="0" dirty="0" smtClean="0">
                          <a:solidFill>
                            <a:srgbClr val="000000"/>
                          </a:solidFill>
                          <a:effectLst/>
                          <a:latin typeface="+mn-lt"/>
                          <a:ea typeface="Times New Roman"/>
                          <a:cs typeface="Times New Roman"/>
                        </a:rPr>
                        <a:t>…</a:t>
                      </a:r>
                      <a:r>
                        <a:rPr lang="es-419" sz="800" b="0" i="0" u="none" strike="noStrike" noProof="0" dirty="0" smtClean="0">
                          <a:solidFill>
                            <a:srgbClr val="000000"/>
                          </a:solidFill>
                          <a:effectLst/>
                          <a:latin typeface="+mn-lt"/>
                        </a:rPr>
                        <a:t>expresar una preferencia</a:t>
                      </a:r>
                      <a:r>
                        <a:rPr lang="es-419" sz="800" b="0" i="0" u="none" strike="noStrike" baseline="0" noProof="0" dirty="0" smtClean="0">
                          <a:solidFill>
                            <a:srgbClr val="000000"/>
                          </a:solidFill>
                          <a:effectLst/>
                          <a:latin typeface="+mn-lt"/>
                        </a:rPr>
                        <a:t> u </a:t>
                      </a:r>
                      <a:r>
                        <a:rPr lang="es-419" sz="800" b="0" i="0" u="none" strike="noStrike" noProof="0" dirty="0" smtClean="0">
                          <a:solidFill>
                            <a:srgbClr val="000000"/>
                          </a:solidFill>
                          <a:effectLst/>
                          <a:latin typeface="+mn-lt"/>
                        </a:rPr>
                        <a:t>opinión sobre  un tema conocido.</a:t>
                      </a:r>
                      <a:endParaRPr lang="es-419" sz="800" noProof="0" dirty="0" smtClean="0">
                        <a:effectLst/>
                        <a:latin typeface="+mn-lt"/>
                        <a:ea typeface="Calibri"/>
                        <a:cs typeface="Times New Roman"/>
                      </a:endParaRPr>
                    </a:p>
                    <a:p>
                      <a:pPr marL="0" marR="0">
                        <a:lnSpc>
                          <a:spcPct val="115000"/>
                        </a:lnSpc>
                        <a:spcBef>
                          <a:spcPts val="0"/>
                        </a:spcBef>
                        <a:spcAft>
                          <a:spcPts val="0"/>
                        </a:spcAft>
                      </a:pPr>
                      <a:endParaRPr lang="es-419" sz="800" dirty="0">
                        <a:effectLst/>
                        <a:latin typeface="+mn-lt"/>
                        <a:ea typeface="Calibri"/>
                        <a:cs typeface="Times New Roman"/>
                      </a:endParaRPr>
                    </a:p>
                  </a:txBody>
                  <a:tcPr marL="46920" marR="46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es-419" sz="800" dirty="0" smtClean="0">
                          <a:solidFill>
                            <a:srgbClr val="000000"/>
                          </a:solidFill>
                          <a:effectLst/>
                          <a:latin typeface="+mn-lt"/>
                          <a:ea typeface="Times New Roman"/>
                          <a:cs typeface="Times New Roman"/>
                        </a:rPr>
                        <a:t>…</a:t>
                      </a:r>
                      <a:r>
                        <a:rPr lang="es-419" sz="800" b="0" i="0" u="none" strike="noStrike" dirty="0" smtClean="0">
                          <a:solidFill>
                            <a:srgbClr val="000000"/>
                          </a:solidFill>
                          <a:effectLst/>
                          <a:latin typeface="+mn-lt"/>
                        </a:rPr>
                        <a:t>expresar una opinión sobre un tema conocido, </a:t>
                      </a:r>
                      <a:endParaRPr lang="es-419" sz="800" noProof="0" dirty="0">
                        <a:effectLst/>
                        <a:latin typeface="+mn-lt"/>
                        <a:ea typeface="Calibri"/>
                        <a:cs typeface="Times New Roman"/>
                      </a:endParaRPr>
                    </a:p>
                  </a:txBody>
                  <a:tcPr marL="46920" marR="46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es-419" sz="800" dirty="0" smtClean="0">
                          <a:solidFill>
                            <a:srgbClr val="000000"/>
                          </a:solidFill>
                          <a:effectLst/>
                          <a:latin typeface="+mn-lt"/>
                          <a:ea typeface="Times New Roman"/>
                          <a:cs typeface="Times New Roman"/>
                        </a:rPr>
                        <a:t>…</a:t>
                      </a:r>
                      <a:r>
                        <a:rPr lang="es-419" sz="800" b="0" i="0" u="none" strike="noStrike" dirty="0" smtClean="0">
                          <a:solidFill>
                            <a:srgbClr val="000000"/>
                          </a:solidFill>
                          <a:effectLst/>
                          <a:latin typeface="+mn-lt"/>
                        </a:rPr>
                        <a:t>expresar una opinión sobre un tema o cuento conocido,  y dar una razón para la</a:t>
                      </a:r>
                      <a:r>
                        <a:rPr lang="es-419" sz="800" b="0" i="0" u="none" strike="noStrike" baseline="0" dirty="0" smtClean="0">
                          <a:solidFill>
                            <a:srgbClr val="000000"/>
                          </a:solidFill>
                          <a:effectLst/>
                          <a:latin typeface="+mn-lt"/>
                        </a:rPr>
                        <a:t> opinión.</a:t>
                      </a:r>
                      <a:endParaRPr lang="es-419" sz="800" dirty="0">
                        <a:effectLst/>
                        <a:latin typeface="+mn-lt"/>
                        <a:ea typeface="Calibri"/>
                        <a:cs typeface="Times New Roman"/>
                      </a:endParaRPr>
                    </a:p>
                  </a:txBody>
                  <a:tcPr marL="46920" marR="46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s-419" sz="800" dirty="0" smtClean="0">
                          <a:solidFill>
                            <a:srgbClr val="000000"/>
                          </a:solidFill>
                          <a:effectLst/>
                          <a:latin typeface="+mn-lt"/>
                          <a:ea typeface="Times New Roman"/>
                          <a:cs typeface="Times New Roman"/>
                        </a:rPr>
                        <a:t>…</a:t>
                      </a:r>
                      <a:r>
                        <a:rPr lang="es-419" sz="800" b="0" i="0" u="none" strike="noStrike" noProof="0" dirty="0" smtClean="0">
                          <a:solidFill>
                            <a:srgbClr val="000000"/>
                          </a:solidFill>
                          <a:effectLst/>
                          <a:latin typeface="+mn-lt"/>
                        </a:rPr>
                        <a:t>expresar opiniones</a:t>
                      </a:r>
                      <a:r>
                        <a:rPr lang="es-419" sz="800" b="0" i="0" u="none" strike="noStrike" baseline="0" noProof="0" dirty="0" smtClean="0">
                          <a:solidFill>
                            <a:srgbClr val="000000"/>
                          </a:solidFill>
                          <a:effectLst/>
                          <a:latin typeface="+mn-lt"/>
                        </a:rPr>
                        <a:t> sobre una variedad de textos y temas, y dar una razón para la opinión.</a:t>
                      </a:r>
                      <a:r>
                        <a:rPr lang="es-419" sz="800" b="0" dirty="0" smtClean="0">
                          <a:effectLst/>
                          <a:latin typeface="+mn-lt"/>
                        </a:rPr>
                        <a:t/>
                      </a:r>
                      <a:br>
                        <a:rPr lang="es-419" sz="800" b="0" dirty="0" smtClean="0">
                          <a:effectLst/>
                          <a:latin typeface="+mn-lt"/>
                        </a:rPr>
                      </a:br>
                      <a:endParaRPr lang="es-419" sz="800" dirty="0">
                        <a:effectLst/>
                        <a:latin typeface="+mn-lt"/>
                        <a:ea typeface="Calibri"/>
                        <a:cs typeface="Times New Roman"/>
                      </a:endParaRPr>
                    </a:p>
                  </a:txBody>
                  <a:tcPr marL="46920" marR="46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s-419" sz="800" dirty="0" smtClean="0">
                          <a:solidFill>
                            <a:srgbClr val="000000"/>
                          </a:solidFill>
                          <a:effectLst/>
                          <a:latin typeface="+mn-lt"/>
                          <a:ea typeface="Times New Roman"/>
                          <a:cs typeface="Times New Roman"/>
                        </a:rPr>
                        <a:t>…</a:t>
                      </a:r>
                      <a:r>
                        <a:rPr lang="es-419" sz="800" b="0" i="0" u="none" strike="noStrike" dirty="0" smtClean="0">
                          <a:solidFill>
                            <a:srgbClr val="000000"/>
                          </a:solidFill>
                          <a:effectLst/>
                          <a:latin typeface="+mn-lt"/>
                        </a:rPr>
                        <a:t>expresar opiniones sobre una variedad de textos y</a:t>
                      </a:r>
                      <a:r>
                        <a:rPr lang="es-419" sz="800" b="0" i="0" u="none" strike="noStrike" baseline="0" dirty="0" smtClean="0">
                          <a:solidFill>
                            <a:srgbClr val="000000"/>
                          </a:solidFill>
                          <a:effectLst/>
                          <a:latin typeface="+mn-lt"/>
                        </a:rPr>
                        <a:t> temas, </a:t>
                      </a:r>
                      <a:r>
                        <a:rPr lang="es-419" sz="800" b="0" i="0" u="none" strike="noStrike" baseline="0" noProof="0" dirty="0" smtClean="0">
                          <a:solidFill>
                            <a:srgbClr val="000000"/>
                          </a:solidFill>
                          <a:effectLst/>
                          <a:latin typeface="+mn-lt"/>
                        </a:rPr>
                        <a:t>introduciendo el tema y dando una razón para la opinión y proporcionando una declaración de conclusión.</a:t>
                      </a:r>
                      <a:endParaRPr lang="es-419" sz="800" dirty="0">
                        <a:effectLst/>
                        <a:latin typeface="+mn-lt"/>
                        <a:ea typeface="Calibri"/>
                        <a:cs typeface="Times New Roman"/>
                      </a:endParaRPr>
                    </a:p>
                  </a:txBody>
                  <a:tcPr marL="46920" marR="46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9" name="Rectangle 8"/>
          <p:cNvSpPr/>
          <p:nvPr/>
        </p:nvSpPr>
        <p:spPr>
          <a:xfrm>
            <a:off x="156927" y="138954"/>
            <a:ext cx="6941410" cy="363796"/>
          </a:xfrm>
          <a:prstGeom prst="rect">
            <a:avLst/>
          </a:prstGeom>
        </p:spPr>
        <p:txBody>
          <a:bodyPr wrap="square" lIns="85958" tIns="42979" rIns="85958" bIns="42979">
            <a:spAutoFit/>
          </a:bodyPr>
          <a:lstStyle/>
          <a:p>
            <a:pPr algn="ctr"/>
            <a:r>
              <a:rPr lang="es-ES" sz="1800" b="1" i="1" dirty="0" smtClean="0"/>
              <a:t>Grupo de estándares </a:t>
            </a:r>
            <a:r>
              <a:rPr lang="es-ES" sz="1800" b="1" i="1" dirty="0"/>
              <a:t>ELP de </a:t>
            </a:r>
            <a:r>
              <a:rPr lang="es-ES" sz="1800" b="1" i="1" dirty="0" smtClean="0"/>
              <a:t>1</a:t>
            </a:r>
            <a:r>
              <a:rPr lang="es-ES" sz="1800" b="1" i="1" baseline="30000" dirty="0" smtClean="0"/>
              <a:t>er</a:t>
            </a:r>
            <a:r>
              <a:rPr lang="es-ES" sz="1800" b="1" i="1" dirty="0" smtClean="0"/>
              <a:t> grado </a:t>
            </a:r>
            <a:r>
              <a:rPr lang="es-ES" sz="1800" b="1" i="1" dirty="0"/>
              <a:t>organizados por Modalidad</a:t>
            </a:r>
          </a:p>
        </p:txBody>
      </p:sp>
      <p:sp>
        <p:nvSpPr>
          <p:cNvPr id="6" name="TextBox 5"/>
          <p:cNvSpPr txBox="1"/>
          <p:nvPr/>
        </p:nvSpPr>
        <p:spPr>
          <a:xfrm>
            <a:off x="3175591" y="8997349"/>
            <a:ext cx="3547119" cy="213776"/>
          </a:xfrm>
          <a:prstGeom prst="rect">
            <a:avLst/>
          </a:prstGeom>
          <a:noFill/>
        </p:spPr>
        <p:txBody>
          <a:bodyPr wrap="square" rtlCol="0">
            <a:spAutoFit/>
          </a:bodyPr>
          <a:lstStyle/>
          <a:p>
            <a:r>
              <a:rPr lang="en-US" sz="789" b="1" i="1" dirty="0"/>
              <a:t>Oregon ELP Standards Aligned with Performance Task, 2014; Arcema Tovar</a:t>
            </a:r>
          </a:p>
        </p:txBody>
      </p:sp>
      <p:sp>
        <p:nvSpPr>
          <p:cNvPr id="10" name="Shape 86"/>
          <p:cNvSpPr>
            <a:spLocks noGrp="1"/>
          </p:cNvSpPr>
          <p:nvPr>
            <p:ph type="sldNum" sz="quarter" idx="4294967295"/>
          </p:nvPr>
        </p:nvSpPr>
        <p:spPr>
          <a:xfrm>
            <a:off x="6149398" y="9167847"/>
            <a:ext cx="792481" cy="274110"/>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lang="es-MX" sz="1200" smtClean="0">
                <a:solidFill>
                  <a:srgbClr val="888888"/>
                </a:solidFill>
              </a:rPr>
              <a:pPr lvl="0">
                <a:defRPr sz="1800">
                  <a:solidFill>
                    <a:srgbClr val="000000"/>
                  </a:solidFill>
                </a:defRPr>
              </a:pPr>
              <a:t>17</a:t>
            </a:fld>
            <a:endParaRPr lang="es-MX" sz="1200" dirty="0">
              <a:solidFill>
                <a:srgbClr val="888888"/>
              </a:solidFill>
            </a:endParaRPr>
          </a:p>
        </p:txBody>
      </p:sp>
      <p:sp>
        <p:nvSpPr>
          <p:cNvPr id="3" name="Rectangle 2"/>
          <p:cNvSpPr/>
          <p:nvPr/>
        </p:nvSpPr>
        <p:spPr>
          <a:xfrm>
            <a:off x="3352800" y="9211125"/>
            <a:ext cx="2868093" cy="230832"/>
          </a:xfrm>
          <a:prstGeom prst="rect">
            <a:avLst/>
          </a:prstGeom>
        </p:spPr>
        <p:txBody>
          <a:bodyPr wrap="none">
            <a:spAutoFit/>
          </a:bodyPr>
          <a:lstStyle/>
          <a:p>
            <a:pPr lvl="0" algn="ctr"/>
            <a:r>
              <a:rPr lang="en-US" sz="900" dirty="0">
                <a:solidFill>
                  <a:prstClr val="black"/>
                </a:solidFill>
              </a:rPr>
              <a:t>Rev. Control: 07/08/2015 HSD - OSP and Susan Richmond</a:t>
            </a:r>
          </a:p>
        </p:txBody>
      </p:sp>
    </p:spTree>
    <p:extLst>
      <p:ext uri="{BB962C8B-B14F-4D97-AF65-F5344CB8AC3E}">
        <p14:creationId xmlns:p14="http://schemas.microsoft.com/office/powerpoint/2010/main" val="3644075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452773" y="733918"/>
            <a:ext cx="143117" cy="130285"/>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789"/>
              <a:t>1</a:t>
            </a:r>
          </a:p>
        </p:txBody>
      </p:sp>
      <p:sp>
        <p:nvSpPr>
          <p:cNvPr id="6" name="TextBox 2"/>
          <p:cNvSpPr txBox="1"/>
          <p:nvPr/>
        </p:nvSpPr>
        <p:spPr>
          <a:xfrm>
            <a:off x="451437" y="889989"/>
            <a:ext cx="152605" cy="131576"/>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789"/>
              <a:t>2</a:t>
            </a:r>
          </a:p>
        </p:txBody>
      </p:sp>
      <p:sp>
        <p:nvSpPr>
          <p:cNvPr id="7" name="TextBox 3"/>
          <p:cNvSpPr txBox="1"/>
          <p:nvPr/>
        </p:nvSpPr>
        <p:spPr>
          <a:xfrm>
            <a:off x="452355" y="1034056"/>
            <a:ext cx="148127" cy="125273"/>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789"/>
              <a:t>3</a:t>
            </a:r>
          </a:p>
        </p:txBody>
      </p:sp>
      <p:sp>
        <p:nvSpPr>
          <p:cNvPr id="8" name="TextBox 4"/>
          <p:cNvSpPr txBox="1"/>
          <p:nvPr/>
        </p:nvSpPr>
        <p:spPr>
          <a:xfrm>
            <a:off x="452533" y="1178815"/>
            <a:ext cx="148127" cy="127362"/>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789">
                <a:solidFill>
                  <a:schemeClr val="bg1"/>
                </a:solidFill>
              </a:rPr>
              <a:t>4</a:t>
            </a:r>
          </a:p>
        </p:txBody>
      </p:sp>
      <p:sp>
        <p:nvSpPr>
          <p:cNvPr id="9" name="TextBox 5"/>
          <p:cNvSpPr txBox="1"/>
          <p:nvPr/>
        </p:nvSpPr>
        <p:spPr>
          <a:xfrm>
            <a:off x="619027" y="738722"/>
            <a:ext cx="634323" cy="13949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789" dirty="0"/>
              <a:t>= </a:t>
            </a:r>
            <a:r>
              <a:rPr lang="en-US" sz="789" dirty="0" err="1"/>
              <a:t>Emergiendo</a:t>
            </a:r>
            <a:endParaRPr lang="en-US" sz="789" dirty="0"/>
          </a:p>
        </p:txBody>
      </p:sp>
      <p:sp>
        <p:nvSpPr>
          <p:cNvPr id="10" name="TextBox 6"/>
          <p:cNvSpPr txBox="1"/>
          <p:nvPr/>
        </p:nvSpPr>
        <p:spPr>
          <a:xfrm>
            <a:off x="604042" y="871551"/>
            <a:ext cx="814728" cy="160171"/>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789" dirty="0"/>
              <a:t>= </a:t>
            </a:r>
            <a:r>
              <a:rPr lang="en-US" sz="789" dirty="0" err="1"/>
              <a:t>En</a:t>
            </a:r>
            <a:r>
              <a:rPr lang="en-US" sz="789" dirty="0"/>
              <a:t> </a:t>
            </a:r>
            <a:r>
              <a:rPr lang="en-US" sz="789" dirty="0" err="1"/>
              <a:t>desarrollo</a:t>
            </a:r>
            <a:endParaRPr lang="en-US" sz="789" dirty="0"/>
          </a:p>
        </p:txBody>
      </p:sp>
      <p:sp>
        <p:nvSpPr>
          <p:cNvPr id="11" name="TextBox 7"/>
          <p:cNvSpPr txBox="1"/>
          <p:nvPr/>
        </p:nvSpPr>
        <p:spPr>
          <a:xfrm>
            <a:off x="621338" y="1034055"/>
            <a:ext cx="632013" cy="13107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789" dirty="0"/>
              <a:t>= </a:t>
            </a:r>
            <a:r>
              <a:rPr lang="en-US" sz="789" dirty="0" err="1"/>
              <a:t>Competente</a:t>
            </a:r>
            <a:endParaRPr lang="en-US" sz="789" dirty="0"/>
          </a:p>
        </p:txBody>
      </p:sp>
      <p:sp>
        <p:nvSpPr>
          <p:cNvPr id="12" name="TextBox 8"/>
          <p:cNvSpPr txBox="1"/>
          <p:nvPr/>
        </p:nvSpPr>
        <p:spPr>
          <a:xfrm>
            <a:off x="626127" y="1187330"/>
            <a:ext cx="537024" cy="11987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789" dirty="0"/>
              <a:t>= </a:t>
            </a:r>
            <a:r>
              <a:rPr lang="en-US" sz="789" dirty="0" err="1"/>
              <a:t>Ejemplar</a:t>
            </a:r>
            <a:endParaRPr lang="en-US" sz="789" dirty="0"/>
          </a:p>
        </p:txBody>
      </p:sp>
      <p:sp>
        <p:nvSpPr>
          <p:cNvPr id="13" name="TextBox 9"/>
          <p:cNvSpPr txBox="1"/>
          <p:nvPr/>
        </p:nvSpPr>
        <p:spPr>
          <a:xfrm>
            <a:off x="329593" y="598484"/>
            <a:ext cx="826459" cy="13146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789" b="1" u="sng" dirty="0"/>
              <a:t>Clave del </a:t>
            </a:r>
            <a:r>
              <a:rPr lang="en-US" sz="789" b="1" u="sng" dirty="0" err="1"/>
              <a:t>puntaje</a:t>
            </a:r>
            <a:r>
              <a:rPr lang="en-US" sz="789" b="1" u="sng" dirty="0"/>
              <a:t>:</a:t>
            </a:r>
          </a:p>
        </p:txBody>
      </p:sp>
      <p:sp>
        <p:nvSpPr>
          <p:cNvPr id="14" name="TextBox 10"/>
          <p:cNvSpPr txBox="1"/>
          <p:nvPr/>
        </p:nvSpPr>
        <p:spPr>
          <a:xfrm>
            <a:off x="1443215" y="738721"/>
            <a:ext cx="303624" cy="129423"/>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789" dirty="0"/>
              <a:t>0 - 4</a:t>
            </a:r>
          </a:p>
        </p:txBody>
      </p:sp>
      <p:sp>
        <p:nvSpPr>
          <p:cNvPr id="15" name="TextBox 11"/>
          <p:cNvSpPr txBox="1"/>
          <p:nvPr/>
        </p:nvSpPr>
        <p:spPr>
          <a:xfrm>
            <a:off x="1441668" y="885727"/>
            <a:ext cx="306719" cy="131819"/>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789" dirty="0"/>
              <a:t>5 - 7</a:t>
            </a:r>
          </a:p>
        </p:txBody>
      </p:sp>
      <p:sp>
        <p:nvSpPr>
          <p:cNvPr id="16" name="TextBox 12"/>
          <p:cNvSpPr txBox="1"/>
          <p:nvPr/>
        </p:nvSpPr>
        <p:spPr>
          <a:xfrm>
            <a:off x="1438107" y="1029319"/>
            <a:ext cx="303720" cy="134743"/>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789"/>
              <a:t>8 - 10</a:t>
            </a:r>
          </a:p>
        </p:txBody>
      </p:sp>
      <p:sp>
        <p:nvSpPr>
          <p:cNvPr id="17" name="TextBox 13"/>
          <p:cNvSpPr txBox="1"/>
          <p:nvPr/>
        </p:nvSpPr>
        <p:spPr>
          <a:xfrm>
            <a:off x="1433936" y="1159328"/>
            <a:ext cx="318559" cy="138778"/>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789" dirty="0">
                <a:solidFill>
                  <a:schemeClr val="bg1"/>
                </a:solidFill>
              </a:rPr>
              <a:t>11 - 12</a:t>
            </a:r>
          </a:p>
        </p:txBody>
      </p:sp>
      <p:sp>
        <p:nvSpPr>
          <p:cNvPr id="18" name="TextBox 14"/>
          <p:cNvSpPr txBox="1"/>
          <p:nvPr/>
        </p:nvSpPr>
        <p:spPr>
          <a:xfrm>
            <a:off x="1234404" y="598341"/>
            <a:ext cx="889221" cy="11958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789" b="1" u="sng" dirty="0"/>
              <a:t> # total </a:t>
            </a:r>
            <a:r>
              <a:rPr lang="en-US" sz="789" b="1" u="sng" dirty="0" err="1"/>
              <a:t>correcto</a:t>
            </a:r>
            <a:r>
              <a:rPr lang="en-US" sz="789" b="1" u="sng" dirty="0"/>
              <a:t>:</a:t>
            </a:r>
          </a:p>
        </p:txBody>
      </p:sp>
      <p:sp>
        <p:nvSpPr>
          <p:cNvPr id="20" name="Shape 86"/>
          <p:cNvSpPr>
            <a:spLocks noGrp="1"/>
          </p:cNvSpPr>
          <p:nvPr>
            <p:ph type="sldNum" sz="quarter" idx="4294967295"/>
          </p:nvPr>
        </p:nvSpPr>
        <p:spPr>
          <a:xfrm>
            <a:off x="6248400" y="9239239"/>
            <a:ext cx="792481" cy="274110"/>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r>
              <a:rPr lang="es-MX" sz="1300" dirty="0" smtClean="0">
                <a:solidFill>
                  <a:srgbClr val="888888"/>
                </a:solidFill>
              </a:rPr>
              <a:t>18</a:t>
            </a:r>
            <a:endParaRPr lang="es-MX" sz="1300" dirty="0">
              <a:solidFill>
                <a:srgbClr val="888888"/>
              </a:solidFill>
            </a:endParaRPr>
          </a:p>
        </p:txBody>
      </p:sp>
      <p:sp>
        <p:nvSpPr>
          <p:cNvPr id="3" name="Rectangle 2"/>
          <p:cNvSpPr/>
          <p:nvPr/>
        </p:nvSpPr>
        <p:spPr>
          <a:xfrm>
            <a:off x="3886200" y="9282517"/>
            <a:ext cx="2868093" cy="230832"/>
          </a:xfrm>
          <a:prstGeom prst="rect">
            <a:avLst/>
          </a:prstGeom>
        </p:spPr>
        <p:txBody>
          <a:bodyPr wrap="none">
            <a:spAutoFit/>
          </a:bodyPr>
          <a:lstStyle/>
          <a:p>
            <a:pPr lvl="0" algn="ctr"/>
            <a:r>
              <a:rPr lang="en-US" sz="900" dirty="0">
                <a:solidFill>
                  <a:prstClr val="black"/>
                </a:solidFill>
              </a:rPr>
              <a:t>Rev. Control: 07/08/2015 HSD - OSP and Susan Richmond</a:t>
            </a:r>
          </a:p>
        </p:txBody>
      </p:sp>
      <p:graphicFrame>
        <p:nvGraphicFramePr>
          <p:cNvPr id="21" name="Table 20"/>
          <p:cNvGraphicFramePr>
            <a:graphicFrameLocks noGrp="1"/>
          </p:cNvGraphicFramePr>
          <p:nvPr>
            <p:extLst>
              <p:ext uri="{D42A27DB-BD31-4B8C-83A1-F6EECF244321}">
                <p14:modId xmlns:p14="http://schemas.microsoft.com/office/powerpoint/2010/main" val="2501075697"/>
              </p:ext>
            </p:extLst>
          </p:nvPr>
        </p:nvGraphicFramePr>
        <p:xfrm>
          <a:off x="294234" y="217775"/>
          <a:ext cx="6805812" cy="8664918"/>
        </p:xfrm>
        <a:graphic>
          <a:graphicData uri="http://schemas.openxmlformats.org/drawingml/2006/table">
            <a:tbl>
              <a:tblPr/>
              <a:tblGrid>
                <a:gridCol w="358203"/>
                <a:gridCol w="449325"/>
                <a:gridCol w="2600507"/>
                <a:gridCol w="848589"/>
                <a:gridCol w="848589"/>
                <a:gridCol w="769888"/>
                <a:gridCol w="520103"/>
                <a:gridCol w="410608"/>
              </a:tblGrid>
              <a:tr h="222789">
                <a:tc gridSpan="8">
                  <a:txBody>
                    <a:bodyPr/>
                    <a:lstStyle/>
                    <a:p>
                      <a:pPr algn="l" fontAlgn="ctr"/>
                      <a:r>
                        <a:rPr lang="es-419" sz="1300" b="1" i="0" u="none" strike="noStrike" noProof="0" dirty="0" smtClean="0">
                          <a:solidFill>
                            <a:srgbClr val="000000"/>
                          </a:solidFill>
                          <a:latin typeface="Calibri"/>
                        </a:rPr>
                        <a:t>CFA:</a:t>
                      </a:r>
                      <a:r>
                        <a:rPr lang="es-419" sz="1300" b="1" i="0" u="none" strike="noStrike" baseline="0" noProof="0" dirty="0" smtClean="0">
                          <a:solidFill>
                            <a:srgbClr val="000000"/>
                          </a:solidFill>
                          <a:latin typeface="Calibri"/>
                        </a:rPr>
                        <a:t> Escrito de un artículo de opinión</a:t>
                      </a:r>
                      <a:endParaRPr lang="es-419" sz="1300" b="1" i="0" u="none" strike="noStrike" noProof="0"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5611">
                <a:tc gridSpan="3">
                  <a:txBody>
                    <a:bodyPr/>
                    <a:lstStyle/>
                    <a:p>
                      <a:pPr algn="l" fontAlgn="t"/>
                      <a:r>
                        <a:rPr lang="es-419" sz="1100" b="1" i="0" u="none" strike="noStrike" noProof="0" dirty="0" smtClean="0">
                          <a:solidFill>
                            <a:srgbClr val="000000"/>
                          </a:solidFill>
                          <a:latin typeface="Calibri"/>
                        </a:rPr>
                        <a:t>Puntaje</a:t>
                      </a:r>
                      <a:r>
                        <a:rPr lang="es-419" sz="1100" b="1" i="0" u="none" strike="noStrike" baseline="0" noProof="0" dirty="0" smtClean="0">
                          <a:solidFill>
                            <a:srgbClr val="000000"/>
                          </a:solidFill>
                          <a:latin typeface="Calibri"/>
                        </a:rPr>
                        <a:t> del estudiante y </a:t>
                      </a:r>
                      <a:r>
                        <a:rPr lang="es-419" sz="1100" b="1" i="0" u="none" strike="noStrike" baseline="0" noProof="0" smtClean="0">
                          <a:solidFill>
                            <a:srgbClr val="000000"/>
                          </a:solidFill>
                          <a:latin typeface="Calibri"/>
                        </a:rPr>
                        <a:t>la clase</a:t>
                      </a:r>
                      <a:r>
                        <a:rPr lang="es-419" sz="1100" b="1" i="0" u="none" strike="noStrike" noProof="0" smtClean="0">
                          <a:solidFill>
                            <a:srgbClr val="000000"/>
                          </a:solidFill>
                          <a:latin typeface="Calibri"/>
                        </a:rPr>
                        <a:t>:</a:t>
                      </a:r>
                      <a:endParaRPr lang="es-419" sz="1100" b="1" i="0" u="none" strike="noStrike" noProof="0" dirty="0">
                        <a:solidFill>
                          <a:srgbClr val="000000"/>
                        </a:solidFill>
                        <a:latin typeface="Calibri"/>
                      </a:endParaRP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s-419" sz="800" b="1" i="0" u="none" strike="noStrike" noProof="0" dirty="0" smtClean="0">
                          <a:solidFill>
                            <a:srgbClr val="000000"/>
                          </a:solidFill>
                          <a:latin typeface="Calibri"/>
                        </a:rPr>
                        <a:t>Año escolar:</a:t>
                      </a:r>
                      <a:endParaRPr lang="es-419" sz="8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s-419" sz="800" b="0" i="0" u="none" strike="sng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419" sz="800" b="1" i="0" u="none" strike="noStrike" noProof="0" dirty="0" smtClean="0">
                          <a:solidFill>
                            <a:srgbClr val="000000"/>
                          </a:solidFill>
                          <a:latin typeface="Calibri"/>
                        </a:rPr>
                        <a:t>Grado:</a:t>
                      </a:r>
                      <a:endParaRPr lang="es-419" sz="8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2766">
                <a:tc gridSpan="2">
                  <a:txBody>
                    <a:bodyPr/>
                    <a:lstStyle/>
                    <a:p>
                      <a:pPr algn="ctr" fontAlgn="ctr"/>
                      <a:endParaRPr lang="es-419" sz="8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s-419" sz="800" b="1" i="0" u="none" strike="noStrike" noProof="0" dirty="0" smtClean="0">
                          <a:solidFill>
                            <a:srgbClr val="000000"/>
                          </a:solidFill>
                          <a:latin typeface="Calibri"/>
                        </a:rPr>
                        <a:t>Nombre del maestro:</a:t>
                      </a:r>
                      <a:endParaRPr lang="es-419" sz="8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s-419" sz="8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65631">
                <a:tc gridSpan="2">
                  <a:txBody>
                    <a:bodyPr/>
                    <a:lstStyle/>
                    <a:p>
                      <a:pPr algn="ctr" fontAlgn="ctr"/>
                      <a:endParaRPr lang="es-419" sz="8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s-419" sz="800" b="1" i="0" u="none" strike="noStrike" noProof="0" dirty="0" smtClean="0">
                          <a:solidFill>
                            <a:srgbClr val="000000"/>
                          </a:solidFill>
                          <a:latin typeface="Calibri"/>
                        </a:rPr>
                        <a:t>Escuela:</a:t>
                      </a:r>
                      <a:endParaRPr lang="es-419" sz="8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s-419" sz="8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46635">
                <a:tc gridSpan="2">
                  <a:txBody>
                    <a:bodyPr/>
                    <a:lstStyle/>
                    <a:p>
                      <a:pPr algn="ctr" fontAlgn="ctr"/>
                      <a:endParaRPr lang="es-419" sz="8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s-419" sz="8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7006">
                <a:tc rowSpan="2" gridSpan="3">
                  <a:txBody>
                    <a:bodyPr/>
                    <a:lstStyle/>
                    <a:p>
                      <a:pPr algn="ctr" fontAlgn="ctr"/>
                      <a:r>
                        <a:rPr lang="es-419" sz="800" b="1" i="0" u="none" strike="noStrike" noProof="0" dirty="0" smtClean="0">
                          <a:solidFill>
                            <a:srgbClr val="FFFFFF"/>
                          </a:solidFill>
                          <a:latin typeface="Calibri"/>
                        </a:rPr>
                        <a:t>Nombre del estudiante</a:t>
                      </a:r>
                      <a:endParaRPr lang="es-419" sz="8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s-419" sz="800" b="1" i="0" u="none" strike="noStrike" noProof="0" dirty="0" smtClean="0">
                          <a:solidFill>
                            <a:srgbClr val="FFFFFF"/>
                          </a:solidFill>
                          <a:latin typeface="Calibri"/>
                        </a:rPr>
                        <a:t>Enfoque y organización </a:t>
                      </a:r>
                      <a:endParaRPr lang="es-419" sz="8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800" b="1" i="0" u="none" strike="noStrike" noProof="0" dirty="0" smtClean="0">
                          <a:solidFill>
                            <a:srgbClr val="FFFFFF"/>
                          </a:solidFill>
                          <a:latin typeface="Calibri"/>
                        </a:rPr>
                        <a:t>Elaboración</a:t>
                      </a:r>
                      <a:r>
                        <a:rPr lang="es-419" sz="800" b="1" i="0" u="none" strike="noStrike" baseline="0" noProof="0" dirty="0" smtClean="0">
                          <a:solidFill>
                            <a:srgbClr val="FFFFFF"/>
                          </a:solidFill>
                          <a:latin typeface="Calibri"/>
                        </a:rPr>
                        <a:t> y evidencia</a:t>
                      </a:r>
                      <a:r>
                        <a:rPr lang="es-419" sz="800" b="1" i="0" u="none" strike="noStrike" noProof="0" dirty="0" smtClean="0">
                          <a:solidFill>
                            <a:srgbClr val="FFFFFF"/>
                          </a:solidFill>
                          <a:latin typeface="Calibri"/>
                        </a:rPr>
                        <a:t> </a:t>
                      </a:r>
                      <a:endParaRPr lang="es-419" sz="8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800" b="1" i="0" u="none" strike="noStrike" noProof="0" dirty="0" smtClean="0">
                          <a:solidFill>
                            <a:srgbClr val="FFFFFF"/>
                          </a:solidFill>
                          <a:latin typeface="Calibri"/>
                        </a:rPr>
                        <a:t>Convenciones </a:t>
                      </a:r>
                      <a:endParaRPr lang="es-419" sz="8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s-419" sz="800" b="1" i="0" u="none" strike="noStrike" noProof="0" dirty="0" smtClean="0">
                          <a:solidFill>
                            <a:srgbClr val="FFFFFF"/>
                          </a:solidFill>
                          <a:latin typeface="Calibri"/>
                        </a:rPr>
                        <a:t>Total</a:t>
                      </a:r>
                      <a:r>
                        <a:rPr lang="es-419" sz="800" b="1" i="0" u="none" strike="noStrike" baseline="0" noProof="0" dirty="0" smtClean="0">
                          <a:solidFill>
                            <a:srgbClr val="FFFFFF"/>
                          </a:solidFill>
                          <a:latin typeface="Calibri"/>
                        </a:rPr>
                        <a:t> del estudiante</a:t>
                      </a:r>
                      <a:r>
                        <a:rPr lang="es-419" sz="800" b="1" i="0" u="none" strike="noStrike" noProof="0" dirty="0" smtClean="0">
                          <a:solidFill>
                            <a:srgbClr val="FFFFFF"/>
                          </a:solidFill>
                          <a:latin typeface="Calibri"/>
                        </a:rPr>
                        <a:t> </a:t>
                      </a:r>
                      <a:endParaRPr lang="es-419" sz="8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s-419" sz="800" b="1" i="0" u="none" strike="noStrike" noProof="0" dirty="0" smtClean="0">
                          <a:solidFill>
                            <a:srgbClr val="FFFFFF"/>
                          </a:solidFill>
                          <a:latin typeface="Calibri"/>
                        </a:rPr>
                        <a:t>Puntaje  ELP</a:t>
                      </a:r>
                      <a:endParaRPr lang="es-419" sz="8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46635">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s-419" sz="800" b="0" i="0" u="none" strike="noStrike" noProof="0" dirty="0" smtClean="0">
                          <a:solidFill>
                            <a:srgbClr val="FFFFFF"/>
                          </a:solidFill>
                          <a:latin typeface="Calibri"/>
                        </a:rPr>
                        <a:t>Puntaje</a:t>
                      </a: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800" b="0" i="0" u="none" strike="noStrike" noProof="0" dirty="0" smtClean="0">
                          <a:solidFill>
                            <a:srgbClr val="FFFFFF"/>
                          </a:solidFill>
                          <a:latin typeface="+mn-lt"/>
                        </a:rPr>
                        <a:t>Puntaje</a:t>
                      </a:r>
                      <a:endParaRPr lang="es-419" sz="8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800" b="0" i="0" u="none" strike="noStrike" noProof="0" dirty="0" smtClean="0">
                          <a:solidFill>
                            <a:srgbClr val="FFFFFF"/>
                          </a:solidFill>
                          <a:latin typeface="+mn-lt"/>
                        </a:rPr>
                        <a:t>Puntaje</a:t>
                      </a:r>
                      <a:endParaRPr lang="es-419" sz="8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195367">
                <a:tc>
                  <a:txBody>
                    <a:bodyPr/>
                    <a:lstStyle/>
                    <a:p>
                      <a:pPr algn="ctr" fontAlgn="ctr"/>
                      <a:r>
                        <a:rPr lang="es-419" sz="800" b="0" i="0" u="none" strike="noStrike" noProof="0" dirty="0" smtClean="0">
                          <a:solidFill>
                            <a:srgbClr val="000000"/>
                          </a:solidFill>
                          <a:latin typeface="Calibri"/>
                        </a:rPr>
                        <a:t> 1</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2</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3</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4</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5</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6</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7</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8</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9</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10</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11</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12</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13</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14</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15</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16</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17</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18</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19</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20</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21</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22</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23</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24</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25</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26</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27</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28</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29</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30</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31</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32</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33</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34</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35</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Tree>
    <p:extLst>
      <p:ext uri="{BB962C8B-B14F-4D97-AF65-F5344CB8AC3E}">
        <p14:creationId xmlns:p14="http://schemas.microsoft.com/office/powerpoint/2010/main" val="15105906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66130" y="497718"/>
          <a:ext cx="6944545" cy="8759143"/>
        </p:xfrm>
        <a:graphic>
          <a:graphicData uri="http://schemas.openxmlformats.org/drawingml/2006/table">
            <a:tbl>
              <a:tblPr/>
              <a:tblGrid>
                <a:gridCol w="766200"/>
                <a:gridCol w="1290918"/>
                <a:gridCol w="1191893"/>
                <a:gridCol w="1359657"/>
                <a:gridCol w="1321203"/>
                <a:gridCol w="1014674"/>
              </a:tblGrid>
              <a:tr h="395881">
                <a:tc rowSpan="2">
                  <a:txBody>
                    <a:bodyPr/>
                    <a:lstStyle/>
                    <a:p>
                      <a:pPr marL="0" marR="0" algn="ctr">
                        <a:lnSpc>
                          <a:spcPct val="115000"/>
                        </a:lnSpc>
                        <a:spcBef>
                          <a:spcPts val="0"/>
                        </a:spcBef>
                        <a:spcAft>
                          <a:spcPts val="0"/>
                        </a:spcAft>
                      </a:pPr>
                      <a:r>
                        <a:rPr lang="x-none" sz="1100" b="1" noProof="0" dirty="0" smtClean="0">
                          <a:solidFill>
                            <a:srgbClr val="000000"/>
                          </a:solidFill>
                          <a:latin typeface="+mn-lt"/>
                          <a:ea typeface="Times New Roman"/>
                          <a:cs typeface="Times New Roman"/>
                        </a:rPr>
                        <a:t>Puntaje</a:t>
                      </a:r>
                      <a:endParaRPr lang="x-none" sz="1100" noProof="0" dirty="0">
                        <a:latin typeface="+mn-lt"/>
                        <a:ea typeface="Calibri"/>
                        <a:cs typeface="Times New Roman"/>
                      </a:endParaRPr>
                    </a:p>
                  </a:txBody>
                  <a:tcPr marL="84670" marR="2621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5A5A5"/>
                    </a:solidFill>
                  </a:tcPr>
                </a:tc>
                <a:tc gridSpan="2">
                  <a:txBody>
                    <a:bodyPr/>
                    <a:lstStyle/>
                    <a:p>
                      <a:pPr marL="0" marR="0" algn="ctr">
                        <a:lnSpc>
                          <a:spcPct val="115000"/>
                        </a:lnSpc>
                        <a:spcBef>
                          <a:spcPts val="0"/>
                        </a:spcBef>
                        <a:spcAft>
                          <a:spcPts val="0"/>
                        </a:spcAft>
                      </a:pPr>
                      <a:r>
                        <a:rPr lang="x-non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a:t>
                      </a:r>
                      <a:r>
                        <a:rPr lang="x-none" sz="11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propósito/enfoque y organización</a:t>
                      </a:r>
                      <a:endParaRPr lang="x-none" sz="1100" noProof="0" dirty="0">
                        <a:effectLst>
                          <a:outerShdw blurRad="38100" dist="38100" dir="2700000" algn="tl">
                            <a:srgbClr val="000000">
                              <a:alpha val="43137"/>
                            </a:srgbClr>
                          </a:outerShdw>
                        </a:effectLst>
                        <a:latin typeface="+mn-lt"/>
                        <a:ea typeface="Calibri"/>
                        <a:cs typeface="Times New Roman"/>
                      </a:endParaRPr>
                    </a:p>
                  </a:txBody>
                  <a:tcPr marL="84670" marR="2621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99AB5"/>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x-non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Desarrollo: Lenguaje</a:t>
                      </a:r>
                      <a:r>
                        <a:rPr lang="x-none" sz="11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y elaboración de evidencia</a:t>
                      </a:r>
                      <a:endParaRPr lang="x-none" sz="1100" noProof="0" dirty="0">
                        <a:effectLst>
                          <a:outerShdw blurRad="38100" dist="38100" dir="2700000" algn="tl">
                            <a:srgbClr val="000000">
                              <a:alpha val="43137"/>
                            </a:srgbClr>
                          </a:outerShdw>
                        </a:effectLst>
                        <a:latin typeface="+mn-lt"/>
                        <a:ea typeface="Calibri"/>
                        <a:cs typeface="Times New Roman"/>
                      </a:endParaRPr>
                    </a:p>
                  </a:txBody>
                  <a:tcPr marL="84670" marR="2621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D25F"/>
                    </a:solidFill>
                  </a:tcPr>
                </a:tc>
                <a:tc hMerge="1">
                  <a:txBody>
                    <a:bodyPr/>
                    <a:lstStyle/>
                    <a:p>
                      <a:endParaRPr lang="en-US"/>
                    </a:p>
                  </a:txBody>
                  <a:tcPr/>
                </a:tc>
                <a:tc rowSpan="2">
                  <a:txBody>
                    <a:bodyPr/>
                    <a:lstStyle/>
                    <a:p>
                      <a:pPr marL="0" marR="0" algn="ctr">
                        <a:lnSpc>
                          <a:spcPct val="115000"/>
                        </a:lnSpc>
                        <a:spcBef>
                          <a:spcPts val="0"/>
                        </a:spcBef>
                        <a:spcAft>
                          <a:spcPts val="0"/>
                        </a:spcAft>
                      </a:pPr>
                      <a:endParaRPr lang="en-US"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marL="0" marR="0" algn="ctr">
                        <a:lnSpc>
                          <a:spcPct val="115000"/>
                        </a:lnSpc>
                        <a:spcBef>
                          <a:spcPts val="0"/>
                        </a:spcBef>
                        <a:spcAft>
                          <a:spcPts val="0"/>
                        </a:spcAft>
                      </a:pPr>
                      <a:endParaRPr lang="en-US"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marL="0" marR="0" algn="ctr">
                        <a:lnSpc>
                          <a:spcPct val="115000"/>
                        </a:lnSpc>
                        <a:spcBef>
                          <a:spcPts val="0"/>
                        </a:spcBef>
                        <a:spcAft>
                          <a:spcPts val="0"/>
                        </a:spcAft>
                      </a:pPr>
                      <a:r>
                        <a:rPr lang="x-non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Convenciones</a:t>
                      </a:r>
                      <a:endParaRPr lang="en-US"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8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800" b="1" i="1" u="none" strike="noStrike" kern="1200" cap="none" spc="0" normalizeH="0" baseline="0" noProof="0" dirty="0" smtClean="0">
                          <a:ln>
                            <a:noFill/>
                          </a:ln>
                          <a:solidFill>
                            <a:prstClr val="black"/>
                          </a:solidFill>
                          <a:effectLst/>
                          <a:uLnTx/>
                          <a:uFillTx/>
                          <a:latin typeface="+mn-lt"/>
                          <a:ea typeface="Calibri"/>
                          <a:cs typeface="Calibri"/>
                          <a:sym typeface="Calibri"/>
                        </a:rPr>
                        <a:t>Convenciones:</a:t>
                      </a:r>
                    </a:p>
                    <a:p>
                      <a:pPr marL="0" marR="0" lvl="0" indent="0" algn="ctr" defTabSz="1018809" rtl="0" eaLnBrk="1" fontAlgn="auto" latinLnBrk="0" hangingPunct="1">
                        <a:lnSpc>
                          <a:spcPct val="115000"/>
                        </a:lnSpc>
                        <a:spcBef>
                          <a:spcPts val="0"/>
                        </a:spcBef>
                        <a:spcAft>
                          <a:spcPts val="0"/>
                        </a:spcAft>
                        <a:buClrTx/>
                        <a:buSzPct val="25000"/>
                        <a:buFontTx/>
                        <a:buNone/>
                        <a:tabLst/>
                        <a:defRPr/>
                      </a:pPr>
                      <a:endPar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endParaRP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Kinder</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-L.K.1a, L.K.2a, &amp; L.K.2d </a:t>
                      </a: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1st</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-L.1.1a, L.1.2</a:t>
                      </a: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2nd</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-L.2.2</a:t>
                      </a:r>
                    </a:p>
                    <a:p>
                      <a:pPr marL="0" marR="0" algn="ctr">
                        <a:lnSpc>
                          <a:spcPct val="115000"/>
                        </a:lnSpc>
                        <a:spcBef>
                          <a:spcPts val="0"/>
                        </a:spcBef>
                        <a:spcAft>
                          <a:spcPts val="0"/>
                        </a:spcAft>
                      </a:pPr>
                      <a:endParaRPr lang="x-none" sz="1100" noProof="0" dirty="0">
                        <a:effectLst>
                          <a:outerShdw blurRad="38100" dist="38100" dir="2700000" algn="tl">
                            <a:srgbClr val="000000">
                              <a:alpha val="43137"/>
                            </a:srgbClr>
                          </a:outerShdw>
                        </a:effectLst>
                        <a:latin typeface="+mn-lt"/>
                        <a:ea typeface="Calibri"/>
                        <a:cs typeface="Times New Roman"/>
                      </a:endParaRPr>
                    </a:p>
                  </a:txBody>
                  <a:tcPr marL="84670" marR="2621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AC090"/>
                    </a:solidFill>
                  </a:tcPr>
                </a:tc>
              </a:tr>
              <a:tr h="1550536">
                <a:tc vMerge="1">
                  <a:txBody>
                    <a:bodyPr/>
                    <a:lstStyle/>
                    <a:p>
                      <a:endParaRPr lang="en-US"/>
                    </a:p>
                  </a:txBody>
                  <a:tcPr/>
                </a:tc>
                <a:tc>
                  <a:txBody>
                    <a:bodyPr/>
                    <a:lstStyle/>
                    <a:p>
                      <a:pPr marL="0" marR="0" algn="ctr">
                        <a:lnSpc>
                          <a:spcPct val="115000"/>
                        </a:lnSpc>
                        <a:spcBef>
                          <a:spcPts val="0"/>
                        </a:spcBef>
                        <a:spcAft>
                          <a:spcPts val="0"/>
                        </a:spcAft>
                      </a:pPr>
                      <a:r>
                        <a:rPr lang="x-non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 de propósito/enfoque</a:t>
                      </a:r>
                      <a:endParaRPr lang="en-US"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lvl="0" algn="ctr" rtl="0">
                        <a:lnSpc>
                          <a:spcPct val="115000"/>
                        </a:lnSpc>
                        <a:spcBef>
                          <a:spcPts val="0"/>
                        </a:spcBef>
                        <a:buClr>
                          <a:schemeClr val="dk1"/>
                        </a:buClr>
                        <a:buSzPct val="25000"/>
                        <a:buFont typeface="Arial"/>
                        <a:buNone/>
                      </a:pPr>
                      <a:r>
                        <a:rPr lang="es-419" sz="800" b="1" i="1" u="sng" dirty="0" smtClean="0">
                          <a:solidFill>
                            <a:schemeClr val="dk1"/>
                          </a:solidFill>
                          <a:latin typeface="+mn-lt"/>
                          <a:ea typeface="Calibri"/>
                          <a:cs typeface="Calibri"/>
                          <a:sym typeface="Calibri"/>
                        </a:rPr>
                        <a:t>Alineación de los estándares (CCSS) y el Reporte de calificación</a:t>
                      </a:r>
                    </a:p>
                    <a:p>
                      <a:pPr lvl="0" algn="ctr" rtl="0">
                        <a:lnSpc>
                          <a:spcPct val="100000"/>
                        </a:lnSpc>
                        <a:spcBef>
                          <a:spcPts val="0"/>
                        </a:spcBef>
                        <a:spcAft>
                          <a:spcPts val="0"/>
                        </a:spcAft>
                        <a:buClr>
                          <a:schemeClr val="dk1"/>
                        </a:buClr>
                        <a:buSzPct val="25000"/>
                        <a:buFont typeface="Arial"/>
                        <a:buNone/>
                      </a:pPr>
                      <a:r>
                        <a:rPr lang="es-419" sz="800" b="1" dirty="0" smtClean="0">
                          <a:solidFill>
                            <a:schemeClr val="dk1"/>
                          </a:solidFill>
                          <a:latin typeface="+mn-lt"/>
                          <a:ea typeface="Calibri"/>
                          <a:cs typeface="Calibri"/>
                          <a:sym typeface="Calibri"/>
                        </a:rPr>
                        <a:t>Tipos de textos y propósitos:</a:t>
                      </a:r>
                    </a:p>
                    <a:p>
                      <a:pPr marL="0" marR="0" lvl="0" indent="0" algn="ctr" defTabSz="1018809" rtl="0" eaLnBrk="1" fontAlgn="auto" latinLnBrk="0" hangingPunct="1">
                        <a:lnSpc>
                          <a:spcPct val="100000"/>
                        </a:lnSpc>
                        <a:spcBef>
                          <a:spcPts val="0"/>
                        </a:spcBef>
                        <a:spcAft>
                          <a:spcPts val="0"/>
                        </a:spcAft>
                        <a:buClrTx/>
                        <a:buSzPct val="25000"/>
                        <a:buFontTx/>
                        <a:buNone/>
                        <a:tabLst/>
                        <a:defRPr/>
                      </a:pPr>
                      <a:r>
                        <a:rPr lang="x-non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a:t>
                      </a: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Kinder</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-W.K.1</a:t>
                      </a: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1st</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-W.1.1.1-4</a:t>
                      </a: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2nd</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-W.2.1.1-4</a:t>
                      </a:r>
                      <a:endParaRPr kumimoji="0" lang="en-US" sz="600" b="1" i="0" u="none" strike="noStrike" kern="1200" cap="none" spc="0" normalizeH="0" baseline="0" noProof="0" dirty="0">
                        <a:ln>
                          <a:noFill/>
                        </a:ln>
                        <a:solidFill>
                          <a:prstClr val="black"/>
                        </a:solidFill>
                        <a:effectLst/>
                        <a:uLnTx/>
                        <a:uFillTx/>
                        <a:latin typeface="+mn-lt"/>
                        <a:ea typeface="Calibri"/>
                        <a:cs typeface="Calibri"/>
                        <a:sym typeface="Calibri"/>
                      </a:endParaRPr>
                    </a:p>
                  </a:txBody>
                  <a:tcPr marL="84670" marR="2621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60000"/>
                        <a:lumOff val="40000"/>
                      </a:schemeClr>
                    </a:solidFill>
                  </a:tcPr>
                </a:tc>
                <a:tc>
                  <a:txBody>
                    <a:bodyPr/>
                    <a:lstStyle/>
                    <a:p>
                      <a:pPr algn="ctr"/>
                      <a:r>
                        <a:rPr lang="x-none" sz="1100" b="1" noProof="0" dirty="0" smtClean="0">
                          <a:effectLst>
                            <a:outerShdw blurRad="38100" dist="38100" dir="2700000" algn="tl">
                              <a:srgbClr val="000000">
                                <a:alpha val="43137"/>
                              </a:srgbClr>
                            </a:outerShdw>
                          </a:effectLst>
                          <a:latin typeface="+mn-lt"/>
                        </a:rPr>
                        <a:t>Organización</a:t>
                      </a:r>
                      <a:endParaRPr lang="en-US" sz="1100" b="1" noProof="0" dirty="0" smtClean="0">
                        <a:effectLst>
                          <a:outerShdw blurRad="38100" dist="38100" dir="2700000" algn="tl">
                            <a:srgbClr val="000000">
                              <a:alpha val="43137"/>
                            </a:srgbClr>
                          </a:outerShdw>
                        </a:effectLst>
                        <a:latin typeface="+mn-lt"/>
                      </a:endParaRP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endParaRPr kumimoji="0" lang="es-419" sz="800" b="1" i="1" u="sng" strike="noStrike" kern="1200" cap="none" spc="0" normalizeH="0" baseline="0" noProof="0" dirty="0" smtClean="0">
                        <a:ln>
                          <a:noFill/>
                        </a:ln>
                        <a:solidFill>
                          <a:prstClr val="black"/>
                        </a:solidFill>
                        <a:effectLst/>
                        <a:uLnTx/>
                        <a:uFillTx/>
                        <a:latin typeface="+mn-lt"/>
                        <a:ea typeface="Calibri"/>
                        <a:cs typeface="Calibri"/>
                        <a:sym typeface="Calibri"/>
                      </a:endParaRP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endParaRPr kumimoji="0" lang="es-419" sz="800" b="1" i="1" u="sng" strike="noStrike" kern="1200" cap="none" spc="0" normalizeH="0" baseline="0" noProof="0" dirty="0" smtClean="0">
                        <a:ln>
                          <a:noFill/>
                        </a:ln>
                        <a:solidFill>
                          <a:prstClr val="black"/>
                        </a:solidFill>
                        <a:effectLst/>
                        <a:uLnTx/>
                        <a:uFillTx/>
                        <a:latin typeface="+mn-lt"/>
                        <a:ea typeface="Calibri"/>
                        <a:cs typeface="Calibri"/>
                        <a:sym typeface="Calibri"/>
                      </a:endParaRP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8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800" b="1" i="0" u="none" strike="noStrike" kern="1200" cap="none" spc="0" normalizeH="0" baseline="0" noProof="0" dirty="0" smtClean="0">
                          <a:ln>
                            <a:noFill/>
                          </a:ln>
                          <a:solidFill>
                            <a:prstClr val="black"/>
                          </a:solidFill>
                          <a:effectLst/>
                          <a:uLnTx/>
                          <a:uFillTx/>
                          <a:latin typeface="+mn-lt"/>
                          <a:ea typeface="Calibri"/>
                          <a:cs typeface="Calibri"/>
                          <a:sym typeface="Calibri"/>
                        </a:rPr>
                        <a:t>Tipos de textos y propósitos:</a:t>
                      </a:r>
                    </a:p>
                    <a:p>
                      <a:pPr marL="0" marR="0" lvl="0" indent="0" algn="ctr" defTabSz="1018809" rtl="0" eaLnBrk="1" fontAlgn="auto" latinLnBrk="0" hangingPunct="1">
                        <a:lnSpc>
                          <a:spcPct val="100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Kinder</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-none</a:t>
                      </a:r>
                    </a:p>
                    <a:p>
                      <a:pPr marL="0" marR="0" lvl="0" indent="0" algn="ctr" defTabSz="1018809" rtl="0" eaLnBrk="1" fontAlgn="auto" latinLnBrk="0" hangingPunct="1">
                        <a:lnSpc>
                          <a:spcPct val="100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1st</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-W.1.1.5</a:t>
                      </a:r>
                    </a:p>
                    <a:p>
                      <a:pPr marL="0" marR="0" lvl="0" indent="0" algn="ctr" defTabSz="1018809" rtl="0" eaLnBrk="1" fontAlgn="auto" latinLnBrk="0" hangingPunct="1">
                        <a:lnSpc>
                          <a:spcPct val="100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2nd</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-W.2.1.4-5</a:t>
                      </a:r>
                    </a:p>
                    <a:p>
                      <a:pPr algn="ctr"/>
                      <a:endParaRPr lang="x-none" sz="1100" b="1" noProof="0" dirty="0">
                        <a:effectLst>
                          <a:outerShdw blurRad="38100" dist="38100" dir="2700000" algn="tl">
                            <a:srgbClr val="000000">
                              <a:alpha val="43137"/>
                            </a:srgbClr>
                          </a:outerShdw>
                        </a:effectLst>
                        <a:latin typeface="+mn-lt"/>
                      </a:endParaRPr>
                    </a:p>
                  </a:txBody>
                  <a:tcPr marL="84670" marR="2621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60000"/>
                        <a:lumOff val="40000"/>
                      </a:schemeClr>
                    </a:solidFill>
                  </a:tcPr>
                </a:tc>
                <a:tc>
                  <a:txBody>
                    <a:bodyPr/>
                    <a:lstStyle/>
                    <a:p>
                      <a:pPr marL="0" marR="0" algn="ctr">
                        <a:lnSpc>
                          <a:spcPct val="115000"/>
                        </a:lnSpc>
                        <a:spcBef>
                          <a:spcPts val="0"/>
                        </a:spcBef>
                        <a:spcAft>
                          <a:spcPts val="0"/>
                        </a:spcAft>
                      </a:pPr>
                      <a:r>
                        <a:rPr lang="x-non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Elaboración</a:t>
                      </a:r>
                      <a:r>
                        <a:rPr lang="x-none" sz="11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evidencia</a:t>
                      </a:r>
                      <a:endParaRPr lang="en-US" sz="11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8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800" b="1" i="0" u="none" strike="noStrike" kern="1200" cap="none" spc="0" normalizeH="0" baseline="0" noProof="0" dirty="0" smtClean="0">
                          <a:ln>
                            <a:noFill/>
                          </a:ln>
                          <a:solidFill>
                            <a:prstClr val="black"/>
                          </a:solidFill>
                          <a:effectLst/>
                          <a:uLnTx/>
                          <a:uFillTx/>
                          <a:latin typeface="+mn-lt"/>
                          <a:ea typeface="Calibri"/>
                          <a:cs typeface="Calibri"/>
                          <a:sym typeface="Calibri"/>
                        </a:rPr>
                        <a:t>Tipos de textos y propósitos/ producción y distribución del escrito:</a:t>
                      </a: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Kinder</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-W.K.1.3</a:t>
                      </a: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1st</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-W.1.1.4 &amp; W.1.5.2</a:t>
                      </a: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2nd</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-W.2.1.4</a:t>
                      </a:r>
                      <a:endParaRPr lang="x-none" sz="1100" noProof="0" dirty="0">
                        <a:effectLst>
                          <a:outerShdw blurRad="38100" dist="38100" dir="2700000" algn="tl">
                            <a:srgbClr val="000000">
                              <a:alpha val="43137"/>
                            </a:srgbClr>
                          </a:outerShdw>
                        </a:effectLst>
                        <a:latin typeface="+mn-lt"/>
                        <a:ea typeface="Calibri"/>
                        <a:cs typeface="Times New Roman"/>
                      </a:endParaRPr>
                    </a:p>
                  </a:txBody>
                  <a:tcPr marL="84670" marR="2621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F677"/>
                    </a:solidFill>
                  </a:tcPr>
                </a:tc>
                <a:tc>
                  <a:txBody>
                    <a:bodyPr/>
                    <a:lstStyle/>
                    <a:p>
                      <a:pPr marL="0" marR="0" algn="ctr">
                        <a:lnSpc>
                          <a:spcPct val="115000"/>
                        </a:lnSpc>
                        <a:spcBef>
                          <a:spcPts val="0"/>
                        </a:spcBef>
                        <a:spcAft>
                          <a:spcPts val="0"/>
                        </a:spcAft>
                      </a:pPr>
                      <a:r>
                        <a:rPr lang="es-PR"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Lenguaje y vocabulario</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8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800" b="1" i="1" u="none" strike="noStrike" kern="1200" cap="none" spc="0" normalizeH="0" baseline="0" noProof="0" dirty="0" smtClean="0">
                          <a:ln>
                            <a:noFill/>
                          </a:ln>
                          <a:solidFill>
                            <a:prstClr val="black"/>
                          </a:solidFill>
                          <a:effectLst/>
                          <a:uLnTx/>
                          <a:uFillTx/>
                          <a:latin typeface="+mn-lt"/>
                          <a:ea typeface="Calibri"/>
                          <a:cs typeface="Calibri"/>
                          <a:sym typeface="Calibri"/>
                        </a:rPr>
                        <a:t>Convenciones y adquisición de vocabulario:</a:t>
                      </a: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Kinder</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-L.K.1b-f &amp; L.K.6</a:t>
                      </a: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1st</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-L.1.1b-j &amp; L.1.6</a:t>
                      </a: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2nd</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-L.2.1 &amp; L.2.6</a:t>
                      </a:r>
                    </a:p>
                    <a:p>
                      <a:pPr marL="0" marR="0" algn="ctr">
                        <a:lnSpc>
                          <a:spcPct val="115000"/>
                        </a:lnSpc>
                        <a:spcBef>
                          <a:spcPts val="0"/>
                        </a:spcBef>
                        <a:spcAft>
                          <a:spcPts val="0"/>
                        </a:spcAft>
                      </a:pPr>
                      <a:endParaRPr lang="es-PR" sz="1100" noProof="0" dirty="0">
                        <a:effectLst>
                          <a:outerShdw blurRad="38100" dist="38100" dir="2700000" algn="tl">
                            <a:srgbClr val="000000">
                              <a:alpha val="43137"/>
                            </a:srgbClr>
                          </a:outerShdw>
                        </a:effectLst>
                        <a:latin typeface="+mn-lt"/>
                        <a:ea typeface="Calibri"/>
                        <a:cs typeface="Times New Roman"/>
                      </a:endParaRPr>
                    </a:p>
                  </a:txBody>
                  <a:tcPr marL="84670" marR="2621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F677"/>
                    </a:solidFill>
                  </a:tcPr>
                </a:tc>
                <a:tc vMerge="1">
                  <a:txBody>
                    <a:bodyPr/>
                    <a:lstStyle/>
                    <a:p>
                      <a:endParaRPr lang="en-US"/>
                    </a:p>
                  </a:txBody>
                  <a:tcPr/>
                </a:tc>
              </a:tr>
              <a:tr h="1549101">
                <a:tc>
                  <a:txBody>
                    <a:bodyPr/>
                    <a:lstStyle/>
                    <a:p>
                      <a:pPr marL="0" marR="0" algn="ctr">
                        <a:lnSpc>
                          <a:spcPct val="115000"/>
                        </a:lnSpc>
                        <a:spcBef>
                          <a:spcPts val="0"/>
                        </a:spcBef>
                        <a:spcAft>
                          <a:spcPts val="0"/>
                        </a:spcAft>
                      </a:pPr>
                      <a:r>
                        <a:rPr lang="x-none"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4</a:t>
                      </a:r>
                      <a:endParaRPr lang="en-US"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marL="0" marR="0" algn="ctr">
                        <a:lnSpc>
                          <a:spcPct val="115000"/>
                        </a:lnSpc>
                        <a:spcBef>
                          <a:spcPts val="0"/>
                        </a:spcBef>
                        <a:spcAft>
                          <a:spcPts val="0"/>
                        </a:spcAft>
                      </a:pPr>
                      <a:r>
                        <a:rPr lang="en-US" sz="900" b="1" noProof="0" dirty="0" err="1" smtClean="0">
                          <a:solidFill>
                            <a:srgbClr val="000000"/>
                          </a:solidFill>
                          <a:effectLst>
                            <a:outerShdw blurRad="38100" dist="38100" dir="2700000" algn="tl">
                              <a:srgbClr val="000000">
                                <a:alpha val="43137"/>
                              </a:srgbClr>
                            </a:outerShdw>
                          </a:effectLst>
                          <a:latin typeface="+mn-lt"/>
                          <a:ea typeface="Times New Roman"/>
                          <a:cs typeface="Times New Roman"/>
                        </a:rPr>
                        <a:t>Ejemplar</a:t>
                      </a:r>
                      <a:endParaRPr lang="en-US" sz="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marL="0" marR="0" algn="ctr">
                        <a:lnSpc>
                          <a:spcPct val="115000"/>
                        </a:lnSpc>
                        <a:spcBef>
                          <a:spcPts val="0"/>
                        </a:spcBef>
                        <a:spcAft>
                          <a:spcPts val="0"/>
                        </a:spcAft>
                      </a:pPr>
                      <a:r>
                        <a:rPr lang="en-US" sz="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(E)</a:t>
                      </a:r>
                      <a:endParaRPr lang="x-none" sz="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txBody>
                  <a:tcPr marL="85873" marR="265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aseline="0" noProof="0" dirty="0" smtClean="0">
                          <a:latin typeface="+mn-lt"/>
                        </a:rPr>
                        <a:t>Utiliza una combinación de dibujos, dictados y escritura (K) para redactar</a:t>
                      </a:r>
                    </a:p>
                    <a:p>
                      <a:pPr algn="l"/>
                      <a:endParaRPr lang="es-419" sz="800" baseline="0" noProof="0" dirty="0" smtClean="0">
                        <a:latin typeface="+mn-lt"/>
                      </a:endParaRPr>
                    </a:p>
                    <a:p>
                      <a:pPr algn="l"/>
                      <a:r>
                        <a:rPr lang="es-419" sz="800" baseline="0" noProof="0" dirty="0" smtClean="0">
                          <a:latin typeface="+mn-lt"/>
                        </a:rPr>
                        <a:t>Explica algo más sobre el tema</a:t>
                      </a:r>
                    </a:p>
                    <a:p>
                      <a:pPr algn="l"/>
                      <a:r>
                        <a:rPr lang="es-419" sz="800" b="1" baseline="0" noProof="0" dirty="0" smtClean="0">
                          <a:latin typeface="+mn-lt"/>
                        </a:rPr>
                        <a:t>O</a:t>
                      </a:r>
                    </a:p>
                    <a:p>
                      <a:pPr algn="l"/>
                      <a:r>
                        <a:rPr lang="es-419" sz="800" baseline="0" noProof="0" dirty="0" smtClean="0">
                          <a:latin typeface="+mn-lt"/>
                        </a:rPr>
                        <a:t>Hace una conexión entre el tema y una idea o ideas más amplias </a:t>
                      </a:r>
                      <a:endParaRPr lang="es-419" sz="800" noProof="0" dirty="0">
                        <a:effectLst/>
                        <a:latin typeface="+mn-lt"/>
                        <a:ea typeface="Calibri"/>
                        <a:cs typeface="Times New Roman"/>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aseline="0" noProof="0" dirty="0" smtClean="0">
                          <a:latin typeface="+mn-lt"/>
                        </a:rPr>
                        <a:t>La introducción, el cuerpo del contenido y la conclusión, apoyan el enfoque y la razón o razones </a:t>
                      </a:r>
                    </a:p>
                    <a:p>
                      <a:pPr algn="l"/>
                      <a:endParaRPr lang="es-419" sz="800" baseline="0" noProof="0" dirty="0" smtClean="0">
                        <a:solidFill>
                          <a:srgbClr val="000000"/>
                        </a:solidFill>
                        <a:latin typeface="+mn-lt"/>
                        <a:ea typeface="Calibri"/>
                        <a:cs typeface="Franklin Gothic Book"/>
                      </a:endParaRPr>
                    </a:p>
                    <a:p>
                      <a:pPr algn="l"/>
                      <a:r>
                        <a:rPr lang="es-419" sz="800" baseline="0" noProof="0" dirty="0" smtClean="0">
                          <a:solidFill>
                            <a:srgbClr val="000000"/>
                          </a:solidFill>
                          <a:latin typeface="+mn-lt"/>
                          <a:ea typeface="Calibri"/>
                          <a:cs typeface="Franklin Gothic Book"/>
                        </a:rPr>
                        <a:t>Utiliza varias transiciones apropiadas (por ejemplo: porque, ya que, y, también, por ejemplo, desde) para conectar ideas</a:t>
                      </a:r>
                      <a:endParaRPr lang="es-419" sz="800" noProof="0" dirty="0">
                        <a:solidFill>
                          <a:srgbClr val="000000"/>
                        </a:solidFill>
                        <a:latin typeface="+mn-lt"/>
                        <a:ea typeface="Calibri"/>
                        <a:cs typeface="Franklin Gothic Book"/>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aseline="0" noProof="0" dirty="0" smtClean="0">
                          <a:latin typeface="+mn-lt"/>
                        </a:rPr>
                        <a:t>Elabora utilizando una variedad de detalles relevantes, ejemplos, citas, etc. para apoyar el enfoque (opinión) o explicar razones</a:t>
                      </a:r>
                    </a:p>
                    <a:p>
                      <a:pPr algn="l"/>
                      <a:endParaRPr lang="es-419" sz="800" baseline="0" noProof="0" dirty="0" smtClean="0">
                        <a:latin typeface="+mn-lt"/>
                      </a:endParaRPr>
                    </a:p>
                    <a:p>
                      <a:pPr algn="l"/>
                      <a:r>
                        <a:rPr lang="es-419" sz="800" baseline="0" noProof="0" dirty="0" smtClean="0">
                          <a:latin typeface="+mn-lt"/>
                        </a:rPr>
                        <a:t>Podría utilizar lenguaje figurativo (por ejemplo: imágenes sensoriales  o imaginería, símil, exageración)</a:t>
                      </a: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a:r>
                        <a:rPr lang="es-PR" sz="800" baseline="0" noProof="0" dirty="0" smtClean="0">
                          <a:latin typeface="+mn-lt"/>
                        </a:rPr>
                        <a:t>Escoge palabras y frases para causar un efecto (por ejemplo: un vocabulario preciso, concreto,  sensorial)</a:t>
                      </a:r>
                    </a:p>
                    <a:p>
                      <a:pPr algn="l"/>
                      <a:endParaRPr lang="es-PR" sz="800" baseline="0" noProof="0" dirty="0" smtClean="0">
                        <a:latin typeface="+mn-lt"/>
                      </a:endParaRPr>
                    </a:p>
                    <a:p>
                      <a:pPr algn="l"/>
                      <a:r>
                        <a:rPr lang="es-PR" sz="800" baseline="0" noProof="0" dirty="0" smtClean="0">
                          <a:latin typeface="+mn-lt"/>
                        </a:rPr>
                        <a:t>Utiliza una variedad de oraciones (simples, compuestas, con frases preposicionales)</a:t>
                      </a: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800" baseline="0" noProof="0" dirty="0" smtClean="0">
                          <a:latin typeface="+mn-lt"/>
                        </a:rPr>
                        <a:t>Edita con el apoyo de compañeros</a:t>
                      </a:r>
                      <a:r>
                        <a:rPr lang="en-US" sz="800" baseline="0" noProof="0" dirty="0" smtClean="0">
                          <a:latin typeface="+mn-lt"/>
                        </a:rPr>
                        <a:t>/</a:t>
                      </a:r>
                      <a:r>
                        <a:rPr lang="x-none" sz="800" baseline="0" noProof="0" dirty="0" smtClean="0">
                          <a:latin typeface="+mn-lt"/>
                        </a:rPr>
                        <a:t>recursos</a:t>
                      </a:r>
                      <a:endParaRPr lang="en-US" sz="800" baseline="0" noProof="0" dirty="0" smtClean="0">
                        <a:latin typeface="+mn-lt"/>
                      </a:endParaRPr>
                    </a:p>
                    <a:p>
                      <a:pPr algn="l"/>
                      <a:endParaRPr lang="x-none" sz="800" baseline="0" noProof="0" dirty="0" smtClean="0">
                        <a:latin typeface="+mn-lt"/>
                      </a:endParaRPr>
                    </a:p>
                    <a:p>
                      <a:pPr algn="l"/>
                      <a:r>
                        <a:rPr lang="es-ES_tradnl" sz="800" baseline="0" noProof="0" dirty="0" smtClean="0">
                          <a:latin typeface="+mn-lt"/>
                        </a:rPr>
                        <a:t>Tiene pocos o ningún error en gramática, en el uso de palabras o en la mecánica, de acuerdo al grado</a:t>
                      </a:r>
                      <a:endParaRPr lang="es-ES_tradnl" sz="800" b="0" i="0" u="none" strike="noStrike" noProof="0" dirty="0" smtClean="0">
                        <a:solidFill>
                          <a:srgbClr val="000000"/>
                        </a:solidFill>
                        <a:latin typeface="+mn-lt"/>
                      </a:endParaRPr>
                    </a:p>
                    <a:p>
                      <a:pPr algn="l"/>
                      <a:endParaRPr lang="x-none" sz="800" noProof="0" dirty="0">
                        <a:solidFill>
                          <a:srgbClr val="000000"/>
                        </a:solidFill>
                        <a:latin typeface="+mn-lt"/>
                        <a:ea typeface="Calibri"/>
                        <a:cs typeface="Franklin Gothic Book"/>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807285">
                <a:tc>
                  <a:txBody>
                    <a:bodyPr/>
                    <a:lstStyle/>
                    <a:p>
                      <a:pPr marL="0" marR="0" algn="ctr">
                        <a:lnSpc>
                          <a:spcPct val="115000"/>
                        </a:lnSpc>
                        <a:spcBef>
                          <a:spcPts val="0"/>
                        </a:spcBef>
                        <a:spcAft>
                          <a:spcPts val="0"/>
                        </a:spcAft>
                      </a:pPr>
                      <a:r>
                        <a:rPr lang="x-none"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3</a:t>
                      </a:r>
                      <a:endParaRPr lang="en-US"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marL="0" marR="0" lvl="0" indent="0" algn="ctr" defTabSz="1018809" rtl="0" eaLnBrk="1" fontAlgn="auto" latinLnBrk="0" hangingPunct="1">
                        <a:lnSpc>
                          <a:spcPct val="115000"/>
                        </a:lnSpc>
                        <a:spcBef>
                          <a:spcPts val="0"/>
                        </a:spcBef>
                        <a:spcAft>
                          <a:spcPts val="0"/>
                        </a:spcAft>
                        <a:buClrTx/>
                        <a:buSzTx/>
                        <a:buFontTx/>
                        <a:buNone/>
                        <a:tabLst/>
                        <a:defRPr/>
                      </a:pPr>
                      <a:r>
                        <a:rPr kumimoji="0" lang="en-US" sz="900" b="1" i="0" u="none" strike="noStrike" kern="120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mn-lt"/>
                          <a:ea typeface="Times New Roman"/>
                          <a:cs typeface="Times New Roman"/>
                        </a:rPr>
                        <a:t>Competente</a:t>
                      </a:r>
                      <a:endParaRPr kumimoji="0" lang="en-US" sz="9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n-lt"/>
                        <a:ea typeface="Times New Roman"/>
                        <a:cs typeface="Times New Roman"/>
                      </a:endParaRPr>
                    </a:p>
                    <a:p>
                      <a:pPr marL="0" marR="0" lvl="0" indent="0" algn="ctr" defTabSz="1018809" rtl="0" eaLnBrk="1" fontAlgn="auto" latinLnBrk="0" hangingPunct="1">
                        <a:lnSpc>
                          <a:spcPct val="115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n-lt"/>
                          <a:ea typeface="Times New Roman"/>
                          <a:cs typeface="Times New Roman"/>
                        </a:rPr>
                        <a:t>(M)</a:t>
                      </a:r>
                      <a:endParaRPr kumimoji="0" lang="x-none" sz="9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n-lt"/>
                        <a:ea typeface="Times New Roman"/>
                        <a:cs typeface="Times New Roman"/>
                      </a:endParaRPr>
                    </a:p>
                    <a:p>
                      <a:pPr marL="0" marR="0" algn="ctr">
                        <a:lnSpc>
                          <a:spcPct val="115000"/>
                        </a:lnSpc>
                        <a:spcBef>
                          <a:spcPts val="0"/>
                        </a:spcBef>
                        <a:spcAft>
                          <a:spcPts val="0"/>
                        </a:spcAft>
                      </a:pPr>
                      <a:endParaRPr lang="x-none"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txBody>
                  <a:tcPr marL="85873" marR="265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aseline="0" noProof="0" dirty="0" smtClean="0">
                          <a:latin typeface="+mn-lt"/>
                        </a:rPr>
                        <a:t>Utiliza una combinación de dibujos, dictados y escritura (K) para redactar</a:t>
                      </a:r>
                    </a:p>
                    <a:p>
                      <a:pPr algn="l"/>
                      <a:endParaRPr lang="es-419" sz="800" baseline="0" noProof="0" dirty="0" smtClean="0">
                        <a:latin typeface="+mn-lt"/>
                      </a:endParaRPr>
                    </a:p>
                    <a:p>
                      <a:pPr algn="l"/>
                      <a:r>
                        <a:rPr lang="es-419" sz="800" b="0" i="0" baseline="0" noProof="0" dirty="0" smtClean="0">
                          <a:latin typeface="+mn-lt"/>
                        </a:rPr>
                        <a:t>Identifica claramente el tema (gr. K-3)</a:t>
                      </a:r>
                    </a:p>
                    <a:p>
                      <a:pPr algn="l"/>
                      <a:endParaRPr lang="es-419" sz="800" b="0" i="0" baseline="0" noProof="0" dirty="0" smtClean="0">
                        <a:latin typeface="+mn-lt"/>
                      </a:endParaRPr>
                    </a:p>
                    <a:p>
                      <a:pPr algn="l"/>
                      <a:r>
                        <a:rPr lang="es-419" sz="800" b="0" i="0" baseline="0" noProof="0" dirty="0" smtClean="0">
                          <a:latin typeface="+mn-lt"/>
                        </a:rPr>
                        <a:t>El enfoque (opinión) está claramente expresado </a:t>
                      </a:r>
                    </a:p>
                    <a:p>
                      <a:pPr algn="l"/>
                      <a:r>
                        <a:rPr lang="es-419" sz="800" b="0" i="0" baseline="0" noProof="0" dirty="0" smtClean="0">
                          <a:latin typeface="+mn-lt"/>
                        </a:rPr>
                        <a:t>(gr. K-3).</a:t>
                      </a:r>
                      <a:endParaRPr lang="es-419" sz="800" b="0" i="0" noProof="0" dirty="0">
                        <a:effectLst/>
                        <a:latin typeface="+mn-lt"/>
                        <a:ea typeface="Calibri"/>
                        <a:cs typeface="Times New Roman"/>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0" i="0" baseline="0" noProof="0" dirty="0" smtClean="0">
                          <a:latin typeface="+mn-lt"/>
                        </a:rPr>
                        <a:t>Tiene una introducción, cuerpo del contenido y una declaración o sección de  conclusión (gr. 1-3), que apoyan el enfoque (opinión)</a:t>
                      </a:r>
                    </a:p>
                    <a:p>
                      <a:pPr algn="l"/>
                      <a:endParaRPr lang="es-419" sz="800" b="0" i="0" baseline="0" noProof="0" dirty="0" smtClean="0">
                        <a:latin typeface="+mn-lt"/>
                      </a:endParaRPr>
                    </a:p>
                    <a:p>
                      <a:pPr algn="l"/>
                      <a:r>
                        <a:rPr lang="es-419" sz="800" b="0" i="0" baseline="0" noProof="0" dirty="0" smtClean="0">
                          <a:latin typeface="+mn-lt"/>
                        </a:rPr>
                        <a:t>Establece una o más razones para la opinión (gr. 1-3)</a:t>
                      </a:r>
                    </a:p>
                    <a:p>
                      <a:pPr algn="l"/>
                      <a:endParaRPr lang="es-419" sz="800" b="0" i="0" baseline="0" noProof="0" dirty="0" smtClean="0">
                        <a:latin typeface="+mn-lt"/>
                      </a:endParaRPr>
                    </a:p>
                    <a:p>
                      <a:pPr algn="l"/>
                      <a:r>
                        <a:rPr lang="es-419" sz="800" b="0" i="0" baseline="0" noProof="0" dirty="0" smtClean="0">
                          <a:latin typeface="+mn-lt"/>
                        </a:rPr>
                        <a:t>Utiliza transiciones (por ejemplo: porque, y) para conectar ideas (gr. 2-3) </a:t>
                      </a: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0" i="0" noProof="0" dirty="0" smtClean="0">
                          <a:solidFill>
                            <a:srgbClr val="000000"/>
                          </a:solidFill>
                          <a:latin typeface="+mn-lt"/>
                          <a:ea typeface="Calibri"/>
                          <a:cs typeface="Franklin Gothic Book"/>
                        </a:rPr>
                        <a:t>Los dibujos o escritos incluyen</a:t>
                      </a:r>
                      <a:r>
                        <a:rPr lang="es-419" sz="800" b="0" i="0" baseline="0" noProof="0" dirty="0" smtClean="0">
                          <a:solidFill>
                            <a:srgbClr val="000000"/>
                          </a:solidFill>
                          <a:latin typeface="+mn-lt"/>
                          <a:ea typeface="Calibri"/>
                          <a:cs typeface="Franklin Gothic Book"/>
                        </a:rPr>
                        <a:t> detalles relevantes y descriptivos, rótulos (etiquetas)/subtítulos, hechos, o una elaboración que apoya la opinión o razones</a:t>
                      </a:r>
                    </a:p>
                    <a:p>
                      <a:pPr algn="l"/>
                      <a:endParaRPr lang="es-419" sz="800" b="0" i="0" baseline="0" noProof="0" dirty="0" smtClean="0">
                        <a:solidFill>
                          <a:srgbClr val="000000"/>
                        </a:solidFill>
                        <a:latin typeface="+mn-lt"/>
                        <a:ea typeface="Calibri"/>
                        <a:cs typeface="Franklin Gothic Book"/>
                      </a:endParaRPr>
                    </a:p>
                    <a:p>
                      <a:pPr algn="l"/>
                      <a:r>
                        <a:rPr lang="es-419" sz="800" b="0" i="0" baseline="0" noProof="0" dirty="0" smtClean="0">
                          <a:solidFill>
                            <a:srgbClr val="000000"/>
                          </a:solidFill>
                          <a:latin typeface="+mn-lt"/>
                          <a:ea typeface="Calibri"/>
                          <a:cs typeface="Franklin Gothic Book"/>
                        </a:rPr>
                        <a:t>Los detalles son explicados, no simplemente listados</a:t>
                      </a:r>
                      <a:endParaRPr lang="es-419" sz="800" b="0" i="0" noProof="0" dirty="0">
                        <a:solidFill>
                          <a:srgbClr val="000000"/>
                        </a:solidFill>
                        <a:latin typeface="+mn-lt"/>
                        <a:ea typeface="Calibri"/>
                        <a:cs typeface="Franklin Gothic Book"/>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PR" sz="800" b="0" i="0" baseline="0" noProof="0" dirty="0" smtClean="0">
                          <a:latin typeface="+mn-lt"/>
                        </a:rPr>
                        <a:t>Uso apropiado de vocabulario (nombres, verbos, plurales, adjetivos, etc.)</a:t>
                      </a:r>
                    </a:p>
                    <a:p>
                      <a:pPr algn="l"/>
                      <a:endParaRPr lang="es-PR" sz="800" b="0" i="0" baseline="0" noProof="0" dirty="0" smtClean="0">
                        <a:latin typeface="+mn-lt"/>
                      </a:endParaRPr>
                    </a:p>
                    <a:p>
                      <a:pPr algn="l"/>
                      <a:r>
                        <a:rPr lang="es-PR" sz="800" b="0" i="0" baseline="0" noProof="0" dirty="0" smtClean="0">
                          <a:latin typeface="+mn-lt"/>
                        </a:rPr>
                        <a:t>Utiliza alguna variedad de tipos de oraciones (declaración, interrogación, exclamación)</a:t>
                      </a:r>
                    </a:p>
                    <a:p>
                      <a:pPr algn="l"/>
                      <a:endParaRPr lang="es-PR" sz="800" b="0" i="0" baseline="0" noProof="0" dirty="0" smtClean="0">
                        <a:latin typeface="+mn-lt"/>
                      </a:endParaRPr>
                    </a:p>
                    <a:p>
                      <a:pPr algn="l"/>
                      <a:r>
                        <a:rPr lang="es-PR" sz="800" b="0" i="0" baseline="0" noProof="0" dirty="0" smtClean="0">
                          <a:latin typeface="+mn-lt"/>
                        </a:rPr>
                        <a:t>Utiliza los comentarios de adultos o compañeros para revisar</a:t>
                      </a:r>
                      <a:endParaRPr lang="es-PR" sz="800" b="0" i="0" noProof="0" dirty="0">
                        <a:solidFill>
                          <a:srgbClr val="000000"/>
                        </a:solidFill>
                        <a:latin typeface="+mn-lt"/>
                        <a:ea typeface="Calibri"/>
                        <a:cs typeface="Franklin Gothic Book"/>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800" baseline="0" noProof="0" dirty="0" smtClean="0">
                          <a:latin typeface="+mn-lt"/>
                        </a:rPr>
                        <a:t>Edita con el apoyo de compañeros, adultos</a:t>
                      </a:r>
                      <a:r>
                        <a:rPr lang="en-US" sz="800" baseline="0" noProof="0" dirty="0" smtClean="0">
                          <a:latin typeface="+mn-lt"/>
                        </a:rPr>
                        <a:t>,</a:t>
                      </a:r>
                      <a:r>
                        <a:rPr lang="x-none" sz="800" baseline="0" noProof="0" dirty="0" smtClean="0">
                          <a:latin typeface="+mn-lt"/>
                        </a:rPr>
                        <a:t> recursos </a:t>
                      </a:r>
                      <a:r>
                        <a:rPr lang="x-none" sz="800" b="0" i="0" baseline="0" noProof="0" dirty="0" smtClean="0">
                          <a:latin typeface="+mn-lt"/>
                        </a:rPr>
                        <a:t>(gr</a:t>
                      </a:r>
                      <a:r>
                        <a:rPr lang="en-US" sz="800" b="0" i="0" baseline="0" noProof="0" dirty="0" smtClean="0">
                          <a:latin typeface="+mn-lt"/>
                        </a:rPr>
                        <a:t>.</a:t>
                      </a:r>
                      <a:r>
                        <a:rPr lang="x-none" sz="800" b="0" i="0" baseline="0" noProof="0" dirty="0" smtClean="0">
                          <a:latin typeface="+mn-lt"/>
                        </a:rPr>
                        <a:t> 2</a:t>
                      </a:r>
                      <a:r>
                        <a:rPr lang="en-US" sz="800" b="0" i="0" baseline="0" noProof="0" dirty="0" smtClean="0">
                          <a:latin typeface="+mn-lt"/>
                        </a:rPr>
                        <a:t>-3</a:t>
                      </a:r>
                      <a:r>
                        <a:rPr lang="x-none" sz="800" b="0" i="0" baseline="0" noProof="0" dirty="0" smtClean="0">
                          <a:latin typeface="+mn-lt"/>
                        </a:rPr>
                        <a:t>)</a:t>
                      </a:r>
                      <a:endParaRPr lang="en-US" sz="800" b="0" i="0" baseline="0" noProof="0" dirty="0" smtClean="0">
                        <a:latin typeface="+mn-lt"/>
                      </a:endParaRPr>
                    </a:p>
                    <a:p>
                      <a:pPr algn="l"/>
                      <a:endParaRPr lang="x-none" sz="800" b="0" i="0" baseline="0" noProof="0" dirty="0" smtClean="0">
                        <a:latin typeface="+mn-lt"/>
                      </a:endParaRPr>
                    </a:p>
                    <a:p>
                      <a:pPr algn="l"/>
                      <a:r>
                        <a:rPr lang="es-ES_tradnl" sz="800" b="0" i="0" baseline="0" noProof="0" dirty="0" smtClean="0">
                          <a:latin typeface="+mn-lt"/>
                        </a:rPr>
                        <a:t>Los errores menores no interfieren con la comprensión del lector </a:t>
                      </a:r>
                      <a:endParaRPr lang="x-none" sz="800" b="0" i="0" noProof="0" dirty="0">
                        <a:solidFill>
                          <a:srgbClr val="000000"/>
                        </a:solidFill>
                        <a:latin typeface="+mn-lt"/>
                        <a:ea typeface="Calibri"/>
                        <a:cs typeface="Franklin Gothic Book"/>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594298">
                <a:tc>
                  <a:txBody>
                    <a:bodyPr/>
                    <a:lstStyle/>
                    <a:p>
                      <a:pPr marL="0" marR="0" algn="ctr">
                        <a:lnSpc>
                          <a:spcPct val="115000"/>
                        </a:lnSpc>
                        <a:spcBef>
                          <a:spcPts val="0"/>
                        </a:spcBef>
                        <a:spcAft>
                          <a:spcPts val="0"/>
                        </a:spcAft>
                      </a:pPr>
                      <a:r>
                        <a:rPr lang="x-none"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2</a:t>
                      </a:r>
                      <a:endParaRPr lang="en-US"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marL="0" marR="0" lvl="0" indent="0" algn="ctr" defTabSz="1018809" rtl="0" eaLnBrk="1" fontAlgn="auto" latinLnBrk="0" hangingPunct="1">
                        <a:lnSpc>
                          <a:spcPct val="115000"/>
                        </a:lnSpc>
                        <a:spcBef>
                          <a:spcPts val="0"/>
                        </a:spcBef>
                        <a:spcAft>
                          <a:spcPts val="0"/>
                        </a:spcAft>
                        <a:buClrTx/>
                        <a:buSzTx/>
                        <a:buFontTx/>
                        <a:buNone/>
                        <a:tabLst/>
                        <a:defRPr/>
                      </a:pPr>
                      <a:r>
                        <a:rPr kumimoji="0" lang="es-ES_tradnl" sz="8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n-lt"/>
                          <a:ea typeface="Calibri"/>
                          <a:cs typeface="Times New Roman"/>
                        </a:rPr>
                        <a:t>En desarrollo</a:t>
                      </a:r>
                    </a:p>
                    <a:p>
                      <a:pPr marL="0" marR="0" lvl="0" indent="0" algn="ctr" defTabSz="1018809" rtl="0" eaLnBrk="1" fontAlgn="auto" latinLnBrk="0" hangingPunct="1">
                        <a:lnSpc>
                          <a:spcPct val="115000"/>
                        </a:lnSpc>
                        <a:spcBef>
                          <a:spcPts val="0"/>
                        </a:spcBef>
                        <a:spcAft>
                          <a:spcPts val="0"/>
                        </a:spcAft>
                        <a:buClrTx/>
                        <a:buSzTx/>
                        <a:buFontTx/>
                        <a:buNone/>
                        <a:tabLst/>
                        <a:defRPr/>
                      </a:pPr>
                      <a:r>
                        <a:rPr kumimoji="0" lang="es-ES_tradnl" sz="8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n-lt"/>
                          <a:ea typeface="Calibri"/>
                          <a:cs typeface="Times New Roman"/>
                        </a:rPr>
                        <a:t>(NM)</a:t>
                      </a:r>
                      <a:endParaRPr kumimoji="0" lang="es-ES_tradnl" sz="8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endParaRPr>
                    </a:p>
                    <a:p>
                      <a:pPr marL="0" marR="0" algn="ctr">
                        <a:lnSpc>
                          <a:spcPct val="115000"/>
                        </a:lnSpc>
                        <a:spcBef>
                          <a:spcPts val="0"/>
                        </a:spcBef>
                        <a:spcAft>
                          <a:spcPts val="0"/>
                        </a:spcAft>
                      </a:pPr>
                      <a:endParaRPr lang="x-none"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txBody>
                  <a:tcPr marL="85873" marR="265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aseline="0" noProof="0" dirty="0" smtClean="0">
                          <a:latin typeface="+mn-lt"/>
                        </a:rPr>
                        <a:t>Utiliza una combinación de dibujos, dictados y escritura (K) para redactar</a:t>
                      </a:r>
                    </a:p>
                    <a:p>
                      <a:pPr algn="l"/>
                      <a:endParaRPr lang="es-419" sz="800" baseline="0" noProof="0" dirty="0" smtClean="0">
                        <a:latin typeface="+mn-lt"/>
                      </a:endParaRPr>
                    </a:p>
                    <a:p>
                      <a:pPr algn="l"/>
                      <a:r>
                        <a:rPr lang="es-419" sz="800" baseline="0" noProof="0" dirty="0" smtClean="0">
                          <a:latin typeface="+mn-lt"/>
                        </a:rPr>
                        <a:t>Tiene un tema e intenta un enfoque (opinión), pero el enfoque puede divagar o no ser relevante al tema escogido</a:t>
                      </a: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0" i="0" baseline="0" noProof="0" dirty="0" smtClean="0">
                          <a:latin typeface="+mn-lt"/>
                        </a:rPr>
                        <a:t>La introducción, el cuerpo del contenido y la conclusión, son evidentes, pero podrían carecer de claridad y coherencia (Por ejemplo: intenta conectar la opinión a la razón, pero la razón tal vez no tenga sentido)</a:t>
                      </a:r>
                      <a:endParaRPr lang="es-419" sz="800" baseline="0" noProof="0" dirty="0" smtClean="0">
                        <a:solidFill>
                          <a:srgbClr val="000000"/>
                        </a:solidFill>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aseline="0" noProof="0" dirty="0" smtClean="0">
                          <a:latin typeface="+mn-lt"/>
                        </a:rPr>
                        <a:t>Algunas estrategias de elaboración son evidentes en los dibujos o los escritos (gr. 1-3), o son añadidos con el apoyo o preguntas de compañeros o adultos</a:t>
                      </a:r>
                    </a:p>
                    <a:p>
                      <a:pPr algn="l"/>
                      <a:endParaRPr lang="es-419" sz="800" baseline="0" noProof="0" dirty="0" smtClean="0">
                        <a:latin typeface="+mn-lt"/>
                      </a:endParaRPr>
                    </a:p>
                    <a:p>
                      <a:pPr algn="l"/>
                      <a:r>
                        <a:rPr lang="es-419" sz="800" baseline="0" noProof="0" dirty="0" smtClean="0">
                          <a:latin typeface="+mn-lt"/>
                        </a:rPr>
                        <a:t>Las ideas tal vez no estén totalmente elaboradas o los detalles podrían ser insuficientes para apoyar la opinión</a:t>
                      </a:r>
                      <a:endParaRPr lang="es-419" sz="800" baseline="0" noProof="0" dirty="0" smtClean="0">
                        <a:solidFill>
                          <a:srgbClr val="000000"/>
                        </a:solidFill>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aseline="0" noProof="0" dirty="0" smtClean="0">
                          <a:latin typeface="+mn-lt"/>
                        </a:rPr>
                        <a:t>El vocabulario que usa tiene errores menores</a:t>
                      </a:r>
                    </a:p>
                    <a:p>
                      <a:pPr algn="l"/>
                      <a:endParaRPr lang="es-ES_tradnl" sz="800" baseline="0" noProof="0" dirty="0" smtClean="0">
                        <a:latin typeface="+mn-lt"/>
                      </a:endParaRPr>
                    </a:p>
                    <a:p>
                      <a:pPr algn="l"/>
                      <a:r>
                        <a:rPr lang="es-ES_tradnl" sz="800" baseline="0" noProof="0" dirty="0" smtClean="0">
                          <a:latin typeface="+mn-lt"/>
                        </a:rPr>
                        <a:t>Dicta, escribe y amplía oraciones completas simples</a:t>
                      </a:r>
                    </a:p>
                    <a:p>
                      <a:pPr algn="l"/>
                      <a:endParaRPr lang="es-ES_tradnl" sz="800" baseline="0" noProof="0" dirty="0" smtClean="0">
                        <a:latin typeface="+mn-lt"/>
                      </a:endParaRPr>
                    </a:p>
                    <a:p>
                      <a:pPr algn="l"/>
                      <a:r>
                        <a:rPr lang="es-ES_tradnl" sz="800" b="0" i="0" baseline="0" noProof="0" dirty="0" smtClean="0">
                          <a:latin typeface="+mn-lt"/>
                        </a:rPr>
                        <a:t>Utiliza los comentarios de adultos o compañeros para revisar</a:t>
                      </a:r>
                      <a:endParaRPr lang="es-ES_tradnl" sz="800" b="0" i="0" u="none" strike="noStrike" noProof="0" dirty="0">
                        <a:solidFill>
                          <a:srgbClr val="000000"/>
                        </a:solidFill>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800" baseline="0" noProof="0" dirty="0" smtClean="0">
                          <a:latin typeface="+mn-lt"/>
                        </a:rPr>
                        <a:t>Edita con el apoyo de compañeros</a:t>
                      </a:r>
                      <a:r>
                        <a:rPr lang="en-US" sz="800" baseline="0" noProof="0" dirty="0" smtClean="0">
                          <a:latin typeface="+mn-lt"/>
                        </a:rPr>
                        <a:t> o</a:t>
                      </a:r>
                      <a:r>
                        <a:rPr lang="x-none" sz="800" baseline="0" noProof="0" dirty="0" smtClean="0">
                          <a:latin typeface="+mn-lt"/>
                        </a:rPr>
                        <a:t> adultos</a:t>
                      </a:r>
                      <a:endParaRPr lang="en-US" sz="800" baseline="0" noProof="0" dirty="0" smtClean="0">
                        <a:latin typeface="+mn-lt"/>
                      </a:endParaRPr>
                    </a:p>
                    <a:p>
                      <a:pPr algn="l"/>
                      <a:r>
                        <a:rPr lang="x-none" sz="800" baseline="0" noProof="0" dirty="0" smtClean="0">
                          <a:latin typeface="+mn-lt"/>
                        </a:rPr>
                        <a:t> </a:t>
                      </a:r>
                      <a:r>
                        <a:rPr lang="x-none" sz="800" b="0" i="0" baseline="0" noProof="0" dirty="0" smtClean="0">
                          <a:latin typeface="+mn-lt"/>
                        </a:rPr>
                        <a:t>(gr</a:t>
                      </a:r>
                      <a:r>
                        <a:rPr lang="en-US" sz="800" b="0" i="0" baseline="0" noProof="0" dirty="0" smtClean="0">
                          <a:latin typeface="+mn-lt"/>
                        </a:rPr>
                        <a:t>. </a:t>
                      </a:r>
                      <a:r>
                        <a:rPr lang="x-none" sz="800" b="0" i="0" baseline="0" noProof="0" dirty="0" smtClean="0">
                          <a:latin typeface="+mn-lt"/>
                        </a:rPr>
                        <a:t> 2</a:t>
                      </a:r>
                      <a:r>
                        <a:rPr lang="en-US" sz="800" b="0" i="0" baseline="0" noProof="0" dirty="0" smtClean="0">
                          <a:latin typeface="+mn-lt"/>
                        </a:rPr>
                        <a:t>-3</a:t>
                      </a:r>
                      <a:r>
                        <a:rPr lang="x-none" sz="800" b="0" i="0" baseline="0" noProof="0" dirty="0" smtClean="0">
                          <a:latin typeface="+mn-lt"/>
                        </a:rPr>
                        <a:t>)</a:t>
                      </a:r>
                      <a:endParaRPr lang="en-US" sz="800" b="0" i="0" baseline="0" noProof="0" dirty="0" smtClean="0">
                        <a:latin typeface="+mn-lt"/>
                      </a:endParaRPr>
                    </a:p>
                    <a:p>
                      <a:pPr algn="l"/>
                      <a:endParaRPr lang="en-US" sz="800" b="0" i="0" baseline="0" noProof="0" dirty="0" smtClean="0">
                        <a:latin typeface="+mn-lt"/>
                      </a:endParaRPr>
                    </a:p>
                    <a:p>
                      <a:pPr algn="l"/>
                      <a:r>
                        <a:rPr lang="x-none" sz="800" b="0" i="0" baseline="0" noProof="0" dirty="0" smtClean="0">
                          <a:latin typeface="+mn-lt"/>
                        </a:rPr>
                        <a:t> </a:t>
                      </a:r>
                      <a:r>
                        <a:rPr lang="es-ES_tradnl" sz="800" baseline="0" noProof="0" dirty="0" smtClean="0">
                          <a:latin typeface="+mn-lt"/>
                        </a:rPr>
                        <a:t>Utiliza una mecánica </a:t>
                      </a:r>
                      <a:r>
                        <a:rPr lang="es-ES_tradnl" sz="800" u="sng" baseline="0" noProof="0" dirty="0" smtClean="0">
                          <a:latin typeface="+mn-lt"/>
                        </a:rPr>
                        <a:t>básica</a:t>
                      </a:r>
                      <a:r>
                        <a:rPr lang="es-ES_tradnl" sz="800" baseline="0" noProof="0" dirty="0" smtClean="0">
                          <a:latin typeface="+mn-lt"/>
                        </a:rPr>
                        <a:t> y palabras apropiadas para el grado, con algunos errores</a:t>
                      </a:r>
                      <a:endParaRPr lang="es-ES_tradnl" sz="800" b="0" i="0" u="none" strike="noStrike" noProof="0" dirty="0">
                        <a:solidFill>
                          <a:srgbClr val="000000"/>
                        </a:solidFill>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477501">
                <a:tc>
                  <a:txBody>
                    <a:bodyPr/>
                    <a:lstStyle/>
                    <a:p>
                      <a:pPr marL="0" marR="0" algn="ctr">
                        <a:lnSpc>
                          <a:spcPct val="115000"/>
                        </a:lnSpc>
                        <a:spcBef>
                          <a:spcPts val="0"/>
                        </a:spcBef>
                        <a:spcAft>
                          <a:spcPts val="0"/>
                        </a:spcAft>
                      </a:pPr>
                      <a:r>
                        <a:rPr lang="x-none"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1</a:t>
                      </a:r>
                      <a:endParaRPr lang="en-US"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marL="0" marR="0" lvl="0" indent="0" algn="ctr" defTabSz="1018809" rtl="0" eaLnBrk="1" fontAlgn="auto" latinLnBrk="0" hangingPunct="1">
                        <a:lnSpc>
                          <a:spcPct val="115000"/>
                        </a:lnSpc>
                        <a:spcBef>
                          <a:spcPts val="0"/>
                        </a:spcBef>
                        <a:spcAft>
                          <a:spcPts val="0"/>
                        </a:spcAft>
                        <a:buClrTx/>
                        <a:buSzTx/>
                        <a:buFontTx/>
                        <a:buNone/>
                        <a:tabLst/>
                        <a:defRPr/>
                      </a:pPr>
                      <a:r>
                        <a:rPr kumimoji="0" lang="es-ES_tradnl" sz="9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n-lt"/>
                          <a:ea typeface="Calibri"/>
                          <a:cs typeface="Times New Roman"/>
                        </a:rPr>
                        <a:t>Emergiendo</a:t>
                      </a:r>
                    </a:p>
                    <a:p>
                      <a:pPr marL="0" marR="0" lvl="0" indent="0" algn="ctr" defTabSz="1018809" rtl="0" eaLnBrk="1" fontAlgn="auto" latinLnBrk="0" hangingPunct="1">
                        <a:lnSpc>
                          <a:spcPct val="115000"/>
                        </a:lnSpc>
                        <a:spcBef>
                          <a:spcPts val="0"/>
                        </a:spcBef>
                        <a:spcAft>
                          <a:spcPts val="0"/>
                        </a:spcAft>
                        <a:buClrTx/>
                        <a:buSzTx/>
                        <a:buFontTx/>
                        <a:buNone/>
                        <a:tabLst/>
                        <a:defRPr/>
                      </a:pPr>
                      <a:r>
                        <a:rPr kumimoji="0" lang="es-ES_tradnl" sz="9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n-lt"/>
                          <a:ea typeface="Calibri"/>
                          <a:cs typeface="Times New Roman"/>
                        </a:rPr>
                        <a:t>(NY)</a:t>
                      </a:r>
                      <a:endParaRPr kumimoji="0" lang="es-ES_tradnl" sz="9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endParaRPr>
                    </a:p>
                    <a:p>
                      <a:pPr marL="0" marR="0" algn="ctr">
                        <a:lnSpc>
                          <a:spcPct val="115000"/>
                        </a:lnSpc>
                        <a:spcBef>
                          <a:spcPts val="0"/>
                        </a:spcBef>
                        <a:spcAft>
                          <a:spcPts val="0"/>
                        </a:spcAft>
                      </a:pPr>
                      <a:endParaRPr lang="x-none"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txBody>
                  <a:tcPr marL="85873" marR="265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 sz="800" baseline="0" noProof="0" dirty="0" smtClean="0">
                          <a:latin typeface="+mn-lt"/>
                        </a:rPr>
                        <a:t>Utiliza una combinación de dibujos, dictados y escritura (K) para redactar</a:t>
                      </a:r>
                    </a:p>
                    <a:p>
                      <a:pPr algn="l"/>
                      <a:endParaRPr lang="es-ES" sz="800" baseline="0" noProof="0" dirty="0" smtClean="0">
                        <a:latin typeface="+mn-lt"/>
                      </a:endParaRPr>
                    </a:p>
                    <a:p>
                      <a:pPr algn="l"/>
                      <a:r>
                        <a:rPr lang="es-ES" sz="800" baseline="0" noProof="0" dirty="0" smtClean="0">
                          <a:latin typeface="+mn-lt"/>
                        </a:rPr>
                        <a:t>Intenta identificar un tema, pero carece de enfoque (opinión), o podría tener más de un tema o temas confusos según está expresado</a:t>
                      </a:r>
                    </a:p>
                    <a:p>
                      <a:pPr algn="l"/>
                      <a:endParaRPr lang="es-ES" sz="800" baseline="0" noProof="0" dirty="0" smtClean="0">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aseline="0" noProof="0" dirty="0" smtClean="0">
                          <a:latin typeface="+mn-lt"/>
                        </a:rPr>
                        <a:t>Intenta una introducción, cuerpo del contenido y conclusión, pero falta una o más de las partes </a:t>
                      </a:r>
                      <a:endParaRPr lang="es-419" sz="800" noProof="0" dirty="0">
                        <a:solidFill>
                          <a:srgbClr val="000000"/>
                        </a:solidFill>
                        <a:latin typeface="+mn-lt"/>
                        <a:ea typeface="Calibri"/>
                        <a:cs typeface="Franklin Gothic Book"/>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aseline="0" noProof="0" dirty="0" smtClean="0">
                          <a:latin typeface="+mn-lt"/>
                        </a:rPr>
                        <a:t>No proporciona detalles o intenta añadir detalles a los dibujos o escritos, los cuales pueden ser aleatorios, inexactos o irrelevantes</a:t>
                      </a:r>
                      <a:endParaRPr lang="es-419" sz="800" noProof="0" dirty="0">
                        <a:solidFill>
                          <a:srgbClr val="000000"/>
                        </a:solidFill>
                        <a:latin typeface="+mn-lt"/>
                        <a:ea typeface="Calibri"/>
                        <a:cs typeface="Franklin Gothic Book"/>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aseline="0" noProof="0" dirty="0" smtClean="0">
                          <a:latin typeface="+mn-lt"/>
                        </a:rPr>
                        <a:t>Generalmente utiliza vocabulario básico, incorrecto o por debajo del nivel de grado cuando dicta (K) o escribe</a:t>
                      </a:r>
                    </a:p>
                    <a:p>
                      <a:pPr algn="l"/>
                      <a:endParaRPr lang="es-ES_tradnl" sz="800" baseline="0" noProof="0" dirty="0" smtClean="0">
                        <a:latin typeface="+mn-lt"/>
                      </a:endParaRPr>
                    </a:p>
                    <a:p>
                      <a:pPr algn="l"/>
                      <a:r>
                        <a:rPr lang="es-ES" sz="800" baseline="0" noProof="0" dirty="0" smtClean="0">
                          <a:latin typeface="+mn-lt"/>
                        </a:rPr>
                        <a:t>Utiliza los comentarios de adultos o compañeros para revisar</a:t>
                      </a: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800" baseline="0" noProof="0" dirty="0" smtClean="0">
                          <a:latin typeface="+mn-lt"/>
                        </a:rPr>
                        <a:t>Edita con el apoyo de compañeros</a:t>
                      </a:r>
                      <a:r>
                        <a:rPr lang="en-US" sz="800" baseline="0" noProof="0" dirty="0" smtClean="0">
                          <a:latin typeface="+mn-lt"/>
                        </a:rPr>
                        <a:t> o </a:t>
                      </a:r>
                      <a:r>
                        <a:rPr lang="x-none" sz="800" baseline="0" noProof="0" dirty="0" smtClean="0">
                          <a:latin typeface="+mn-lt"/>
                        </a:rPr>
                        <a:t>adultos</a:t>
                      </a:r>
                      <a:endParaRPr lang="en-US" sz="800" baseline="0" noProof="0" dirty="0" smtClean="0">
                        <a:latin typeface="+mn-lt"/>
                      </a:endParaRPr>
                    </a:p>
                    <a:p>
                      <a:pPr algn="l"/>
                      <a:r>
                        <a:rPr lang="x-none" sz="800" baseline="0" noProof="0" dirty="0" smtClean="0">
                          <a:latin typeface="+mn-lt"/>
                        </a:rPr>
                        <a:t> </a:t>
                      </a:r>
                      <a:r>
                        <a:rPr lang="x-none" sz="800" b="0" i="0" baseline="0" noProof="0" dirty="0" smtClean="0">
                          <a:latin typeface="+mn-lt"/>
                        </a:rPr>
                        <a:t>(gr</a:t>
                      </a:r>
                      <a:r>
                        <a:rPr lang="en-US" sz="800" b="0" i="0" baseline="0" noProof="0" dirty="0" smtClean="0">
                          <a:latin typeface="+mn-lt"/>
                        </a:rPr>
                        <a:t>. </a:t>
                      </a:r>
                      <a:r>
                        <a:rPr lang="x-none" sz="800" b="0" i="0" baseline="0" noProof="0" dirty="0" smtClean="0">
                          <a:latin typeface="+mn-lt"/>
                        </a:rPr>
                        <a:t>2</a:t>
                      </a:r>
                      <a:r>
                        <a:rPr lang="en-US" sz="800" b="0" i="0" baseline="0" noProof="0" dirty="0" smtClean="0">
                          <a:latin typeface="+mn-lt"/>
                        </a:rPr>
                        <a:t>-3</a:t>
                      </a:r>
                      <a:r>
                        <a:rPr lang="x-none" sz="800" b="0" i="0" baseline="0" noProof="0" dirty="0" smtClean="0">
                          <a:latin typeface="+mn-lt"/>
                        </a:rPr>
                        <a:t>)</a:t>
                      </a:r>
                      <a:endParaRPr lang="en-US" sz="800" b="0" i="0" baseline="0" noProof="0" dirty="0" smtClean="0">
                        <a:latin typeface="+mn-lt"/>
                      </a:endParaRPr>
                    </a:p>
                    <a:p>
                      <a:pPr algn="l"/>
                      <a:endParaRPr lang="x-none" sz="800" b="0" i="0" baseline="0" noProof="0" dirty="0" smtClean="0">
                        <a:latin typeface="+mn-lt"/>
                      </a:endParaRPr>
                    </a:p>
                    <a:p>
                      <a:pPr marL="0" marR="0" indent="0" algn="l" defTabSz="966612" rtl="0" eaLnBrk="1" fontAlgn="auto" latinLnBrk="0" hangingPunct="1">
                        <a:lnSpc>
                          <a:spcPct val="100000"/>
                        </a:lnSpc>
                        <a:spcBef>
                          <a:spcPts val="0"/>
                        </a:spcBef>
                        <a:spcAft>
                          <a:spcPts val="0"/>
                        </a:spcAft>
                        <a:buClrTx/>
                        <a:buSzTx/>
                        <a:buFontTx/>
                        <a:buNone/>
                        <a:tabLst/>
                        <a:defRPr/>
                      </a:pPr>
                      <a:r>
                        <a:rPr lang="es-ES_tradnl" sz="800" baseline="0" noProof="0" dirty="0" smtClean="0">
                          <a:latin typeface="+mn-lt"/>
                        </a:rPr>
                        <a:t>Utiliza una mecánica básica por debajo del nivel de grado con errores</a:t>
                      </a:r>
                      <a:endParaRPr lang="es-ES_tradnl" sz="800" b="0" i="0" u="none" strike="noStrike" noProof="0" dirty="0" smtClean="0">
                        <a:solidFill>
                          <a:srgbClr val="000000"/>
                        </a:solidFill>
                        <a:latin typeface="+mn-lt"/>
                      </a:endParaRPr>
                    </a:p>
                    <a:p>
                      <a:pPr algn="l"/>
                      <a:r>
                        <a:rPr lang="es-ES_tradnl" sz="800" baseline="0" noProof="0" dirty="0" smtClean="0">
                          <a:latin typeface="+mn-lt"/>
                        </a:rPr>
                        <a:t> frecuentes</a:t>
                      </a:r>
                      <a:endParaRPr lang="es-ES_tradnl" sz="800" b="0" i="0" u="none" strike="noStrike" noProof="0" dirty="0">
                        <a:solidFill>
                          <a:srgbClr val="000000"/>
                        </a:solidFill>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32949">
                <a:tc>
                  <a:txBody>
                    <a:bodyPr/>
                    <a:lstStyle/>
                    <a:p>
                      <a:pPr marL="0" marR="0" algn="ctr">
                        <a:lnSpc>
                          <a:spcPct val="115000"/>
                        </a:lnSpc>
                        <a:spcBef>
                          <a:spcPts val="0"/>
                        </a:spcBef>
                        <a:spcAft>
                          <a:spcPts val="0"/>
                        </a:spcAft>
                      </a:pPr>
                      <a:r>
                        <a:rPr lang="x-none"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0</a:t>
                      </a:r>
                      <a:endParaRPr lang="x-none" sz="19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5">
                  <a:txBody>
                    <a:bodyPr/>
                    <a:lstStyle/>
                    <a:p>
                      <a:pPr algn="l" fontAlgn="t"/>
                      <a:r>
                        <a:rPr lang="es-ES_tradnl" sz="900" b="0" i="0" u="none" strike="noStrike" noProof="0" dirty="0" smtClean="0">
                          <a:solidFill>
                            <a:srgbClr val="000000"/>
                          </a:solidFill>
                          <a:latin typeface="+mn-lt"/>
                        </a:rPr>
                        <a:t>Una respuesta no recibe crédito si no proporciona evidencia de la habilidad para</a:t>
                      </a:r>
                      <a:r>
                        <a:rPr lang="es-ES_tradnl" sz="900" b="0" i="0" u="none" strike="noStrike" baseline="0" noProof="0" dirty="0" smtClean="0">
                          <a:solidFill>
                            <a:srgbClr val="000000"/>
                          </a:solidFill>
                          <a:latin typeface="+mn-lt"/>
                        </a:rPr>
                        <a:t> </a:t>
                      </a:r>
                      <a:r>
                        <a:rPr lang="es-ES_tradnl" sz="900" b="0" i="0" u="none" strike="noStrike" noProof="0" dirty="0" smtClean="0">
                          <a:solidFill>
                            <a:srgbClr val="000000"/>
                          </a:solidFill>
                          <a:latin typeface="+mn-lt"/>
                        </a:rPr>
                        <a:t> [</a:t>
                      </a:r>
                      <a:r>
                        <a:rPr lang="es-ES_tradnl" sz="900" b="0" i="1" u="none" strike="noStrike" noProof="0" dirty="0" smtClean="0">
                          <a:solidFill>
                            <a:srgbClr val="000000"/>
                          </a:solidFill>
                          <a:latin typeface="+mn-lt"/>
                        </a:rPr>
                        <a:t>completar con el lenguaje clave del objetivo deseado</a:t>
                      </a:r>
                      <a:r>
                        <a:rPr lang="es-ES_tradnl" sz="900" b="0" i="0" u="none" strike="noStrike" noProof="0" dirty="0" smtClean="0">
                          <a:solidFill>
                            <a:srgbClr val="000000"/>
                          </a:solidFill>
                          <a:latin typeface="+mn-lt"/>
                        </a:rPr>
                        <a:t>].</a:t>
                      </a:r>
                      <a:endParaRPr lang="es-ES_tradnl" sz="900" b="0" i="0" u="none" strike="noStrike" noProof="0" dirty="0">
                        <a:solidFill>
                          <a:srgbClr val="000000"/>
                        </a:solidFill>
                        <a:latin typeface="+mn-lt"/>
                      </a:endParaRPr>
                    </a:p>
                  </a:txBody>
                  <a:tcPr marL="85873" marR="9758" marT="921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Rectangle 3"/>
          <p:cNvSpPr/>
          <p:nvPr/>
        </p:nvSpPr>
        <p:spPr>
          <a:xfrm>
            <a:off x="222676" y="217502"/>
            <a:ext cx="6726728" cy="319152"/>
          </a:xfrm>
          <a:prstGeom prst="rect">
            <a:avLst/>
          </a:prstGeom>
        </p:spPr>
        <p:txBody>
          <a:bodyPr wrap="square" lIns="90639" tIns="45320" rIns="90639" bIns="45320">
            <a:spAutoFit/>
          </a:bodyPr>
          <a:lstStyle>
            <a:defPPr>
              <a:defRPr lang="en-US"/>
            </a:defPPr>
            <a:lvl1pPr marL="0" algn="l" defTabSz="961309" rtl="0" eaLnBrk="1" latinLnBrk="0" hangingPunct="1">
              <a:defRPr sz="1900" kern="1200">
                <a:solidFill>
                  <a:schemeClr val="tx1"/>
                </a:solidFill>
                <a:latin typeface="+mn-lt"/>
                <a:ea typeface="+mn-ea"/>
                <a:cs typeface="+mn-cs"/>
              </a:defRPr>
            </a:lvl1pPr>
            <a:lvl2pPr marL="480654" algn="l" defTabSz="961309" rtl="0" eaLnBrk="1" latinLnBrk="0" hangingPunct="1">
              <a:defRPr sz="1900" kern="1200">
                <a:solidFill>
                  <a:schemeClr val="tx1"/>
                </a:solidFill>
                <a:latin typeface="+mn-lt"/>
                <a:ea typeface="+mn-ea"/>
                <a:cs typeface="+mn-cs"/>
              </a:defRPr>
            </a:lvl2pPr>
            <a:lvl3pPr marL="961309" algn="l" defTabSz="961309" rtl="0" eaLnBrk="1" latinLnBrk="0" hangingPunct="1">
              <a:defRPr sz="1900" kern="1200">
                <a:solidFill>
                  <a:schemeClr val="tx1"/>
                </a:solidFill>
                <a:latin typeface="+mn-lt"/>
                <a:ea typeface="+mn-ea"/>
                <a:cs typeface="+mn-cs"/>
              </a:defRPr>
            </a:lvl3pPr>
            <a:lvl4pPr marL="1441963" algn="l" defTabSz="961309" rtl="0" eaLnBrk="1" latinLnBrk="0" hangingPunct="1">
              <a:defRPr sz="1900" kern="1200">
                <a:solidFill>
                  <a:schemeClr val="tx1"/>
                </a:solidFill>
                <a:latin typeface="+mn-lt"/>
                <a:ea typeface="+mn-ea"/>
                <a:cs typeface="+mn-cs"/>
              </a:defRPr>
            </a:lvl4pPr>
            <a:lvl5pPr marL="1922617" algn="l" defTabSz="961309" rtl="0" eaLnBrk="1" latinLnBrk="0" hangingPunct="1">
              <a:defRPr sz="1900" kern="1200">
                <a:solidFill>
                  <a:schemeClr val="tx1"/>
                </a:solidFill>
                <a:latin typeface="+mn-lt"/>
                <a:ea typeface="+mn-ea"/>
                <a:cs typeface="+mn-cs"/>
              </a:defRPr>
            </a:lvl5pPr>
            <a:lvl6pPr marL="2403272" algn="l" defTabSz="961309" rtl="0" eaLnBrk="1" latinLnBrk="0" hangingPunct="1">
              <a:defRPr sz="1900" kern="1200">
                <a:solidFill>
                  <a:schemeClr val="tx1"/>
                </a:solidFill>
                <a:latin typeface="+mn-lt"/>
                <a:ea typeface="+mn-ea"/>
                <a:cs typeface="+mn-cs"/>
              </a:defRPr>
            </a:lvl6pPr>
            <a:lvl7pPr marL="2883926" algn="l" defTabSz="961309" rtl="0" eaLnBrk="1" latinLnBrk="0" hangingPunct="1">
              <a:defRPr sz="1900" kern="1200">
                <a:solidFill>
                  <a:schemeClr val="tx1"/>
                </a:solidFill>
                <a:latin typeface="+mn-lt"/>
                <a:ea typeface="+mn-ea"/>
                <a:cs typeface="+mn-cs"/>
              </a:defRPr>
            </a:lvl7pPr>
            <a:lvl8pPr marL="3364581" algn="l" defTabSz="961309" rtl="0" eaLnBrk="1" latinLnBrk="0" hangingPunct="1">
              <a:defRPr sz="1900" kern="1200">
                <a:solidFill>
                  <a:schemeClr val="tx1"/>
                </a:solidFill>
                <a:latin typeface="+mn-lt"/>
                <a:ea typeface="+mn-ea"/>
                <a:cs typeface="+mn-cs"/>
              </a:defRPr>
            </a:lvl8pPr>
            <a:lvl9pPr marL="3845235" algn="l" defTabSz="961309" rtl="0" eaLnBrk="1" latinLnBrk="0" hangingPunct="1">
              <a:defRPr sz="1900" kern="1200">
                <a:solidFill>
                  <a:schemeClr val="tx1"/>
                </a:solidFill>
                <a:latin typeface="+mn-lt"/>
                <a:ea typeface="+mn-ea"/>
                <a:cs typeface="+mn-cs"/>
              </a:defRPr>
            </a:lvl9pPr>
          </a:lstStyle>
          <a:p>
            <a:pPr algn="ctr"/>
            <a:r>
              <a:rPr lang="es-419" sz="1479" b="1" dirty="0">
                <a:solidFill>
                  <a:prstClr val="black"/>
                </a:solidFill>
                <a:effectLst>
                  <a:outerShdw blurRad="38100" dist="38100" dir="2700000" algn="tl">
                    <a:srgbClr val="000000">
                      <a:alpha val="43137"/>
                    </a:srgbClr>
                  </a:outerShdw>
                </a:effectLst>
              </a:rPr>
              <a:t>Grados K - 2: Rúbrica genérica de 4 puntos para un escrito que exprese una 0pinión </a:t>
            </a:r>
            <a:endParaRPr lang="es-419" sz="1479" dirty="0">
              <a:solidFill>
                <a:prstClr val="black"/>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a:xfrm>
            <a:off x="6662533" y="9256861"/>
            <a:ext cx="573741" cy="430306"/>
          </a:xfrm>
        </p:spPr>
        <p:txBody>
          <a:bodyPr/>
          <a:lstStyle/>
          <a:p>
            <a:fld id="{6E8A0ECE-C9E2-4B32-8A0E-7D248228F9D1}"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3562842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p:nvPr/>
        </p:nvSpPr>
        <p:spPr>
          <a:xfrm>
            <a:off x="0" y="401589"/>
            <a:ext cx="7315200" cy="9199612"/>
          </a:xfrm>
          <a:prstGeom prst="rect">
            <a:avLst/>
          </a:prstGeom>
          <a:solidFill>
            <a:srgbClr val="D8D8D8"/>
          </a:solidFill>
          <a:ln>
            <a:noFill/>
          </a:ln>
        </p:spPr>
        <p:txBody>
          <a:bodyPr lIns="95859" tIns="47929" rIns="95859" bIns="47929" anchor="ctr" anchorCtr="0">
            <a:noAutofit/>
          </a:bodyPr>
          <a:lstStyle/>
          <a:p>
            <a:pPr algn="ctr" defTabSz="958835"/>
            <a:endParaRPr sz="1882">
              <a:solidFill>
                <a:prstClr val="white"/>
              </a:solidFill>
              <a:latin typeface="Cabin"/>
              <a:ea typeface="Cabin"/>
              <a:cs typeface="Cabin"/>
              <a:sym typeface="Cabin"/>
            </a:endParaRPr>
          </a:p>
        </p:txBody>
      </p:sp>
      <p:sp>
        <p:nvSpPr>
          <p:cNvPr id="353" name="Shape 353"/>
          <p:cNvSpPr/>
          <p:nvPr/>
        </p:nvSpPr>
        <p:spPr>
          <a:xfrm>
            <a:off x="0" y="4278"/>
            <a:ext cx="7315200" cy="8827482"/>
          </a:xfrm>
          <a:prstGeom prst="rect">
            <a:avLst/>
          </a:prstGeom>
          <a:gradFill>
            <a:gsLst>
              <a:gs pos="0">
                <a:srgbClr val="002060"/>
              </a:gs>
              <a:gs pos="50000">
                <a:srgbClr val="BFDAE3"/>
              </a:gs>
              <a:gs pos="100000">
                <a:srgbClr val="DFECF1"/>
              </a:gs>
            </a:gsLst>
            <a:lin ang="5400000" scaled="0"/>
          </a:gradFill>
          <a:ln>
            <a:noFill/>
          </a:ln>
        </p:spPr>
        <p:txBody>
          <a:bodyPr lIns="95859" tIns="47929" rIns="95859" bIns="47929" anchor="ctr" anchorCtr="0">
            <a:noAutofit/>
          </a:bodyPr>
          <a:lstStyle/>
          <a:p>
            <a:pPr algn="ctr" defTabSz="958835"/>
            <a:endParaRPr sz="1882">
              <a:solidFill>
                <a:prstClr val="white"/>
              </a:solidFill>
              <a:latin typeface="Cabin"/>
              <a:ea typeface="Cabin"/>
              <a:cs typeface="Cabin"/>
              <a:sym typeface="Cabin"/>
            </a:endParaRPr>
          </a:p>
        </p:txBody>
      </p:sp>
      <p:sp>
        <p:nvSpPr>
          <p:cNvPr id="354" name="Shape 354"/>
          <p:cNvSpPr txBox="1">
            <a:spLocks noGrp="1"/>
          </p:cNvSpPr>
          <p:nvPr>
            <p:ph type="sldNum" idx="12"/>
          </p:nvPr>
        </p:nvSpPr>
        <p:spPr>
          <a:xfrm>
            <a:off x="6890918" y="8771366"/>
            <a:ext cx="365759" cy="657412"/>
          </a:xfrm>
          <a:prstGeom prst="rect">
            <a:avLst/>
          </a:prstGeom>
          <a:noFill/>
          <a:ln>
            <a:noFill/>
          </a:ln>
        </p:spPr>
        <p:txBody>
          <a:bodyPr lIns="95882" tIns="47929" rIns="95882" bIns="47929" anchor="b" anchorCtr="0">
            <a:noAutofit/>
          </a:bodyPr>
          <a:lstStyle/>
          <a:p>
            <a:pPr>
              <a:buSzPct val="25000"/>
            </a:pPr>
            <a:fld id="{00000000-1234-1234-1234-123412341234}" type="slidenum">
              <a:rPr lang="en-US">
                <a:solidFill>
                  <a:srgbClr val="B3A787"/>
                </a:solidFill>
                <a:latin typeface="Cabin"/>
                <a:ea typeface="Cabin"/>
                <a:cs typeface="Cabin"/>
                <a:sym typeface="Cabin"/>
              </a:rPr>
              <a:pPr>
                <a:buSzPct val="25000"/>
              </a:pPr>
              <a:t>2</a:t>
            </a:fld>
            <a:endParaRPr lang="en-US">
              <a:solidFill>
                <a:srgbClr val="B3A787"/>
              </a:solidFill>
              <a:latin typeface="Cabin"/>
              <a:ea typeface="Cabin"/>
              <a:cs typeface="Cabin"/>
              <a:sym typeface="Cabin"/>
            </a:endParaRPr>
          </a:p>
        </p:txBody>
      </p:sp>
      <p:graphicFrame>
        <p:nvGraphicFramePr>
          <p:cNvPr id="355" name="Shape 355"/>
          <p:cNvGraphicFramePr/>
          <p:nvPr>
            <p:extLst>
              <p:ext uri="{D42A27DB-BD31-4B8C-83A1-F6EECF244321}">
                <p14:modId xmlns:p14="http://schemas.microsoft.com/office/powerpoint/2010/main" val="3999230278"/>
              </p:ext>
            </p:extLst>
          </p:nvPr>
        </p:nvGraphicFramePr>
        <p:xfrm>
          <a:off x="335877" y="5037268"/>
          <a:ext cx="6684093" cy="3126963"/>
        </p:xfrm>
        <a:graphic>
          <a:graphicData uri="http://schemas.openxmlformats.org/drawingml/2006/table">
            <a:tbl>
              <a:tblPr firstRow="1" bandRow="1">
                <a:noFill/>
              </a:tblPr>
              <a:tblGrid>
                <a:gridCol w="2394682"/>
                <a:gridCol w="1922729"/>
                <a:gridCol w="2366682"/>
              </a:tblGrid>
              <a:tr h="516376">
                <a:tc gridSpan="3">
                  <a:txBody>
                    <a:bodyPr/>
                    <a:lstStyle/>
                    <a:p>
                      <a:pPr lvl="0" algn="ctr" rtl="0">
                        <a:spcBef>
                          <a:spcPts val="0"/>
                        </a:spcBef>
                        <a:buClr>
                          <a:schemeClr val="dk1"/>
                        </a:buClr>
                        <a:buSzPct val="25000"/>
                        <a:buFont typeface="Arial"/>
                        <a:buNone/>
                      </a:pPr>
                      <a:r>
                        <a:rPr lang="es-419" sz="1200" b="1" noProof="0" dirty="0" smtClean="0">
                          <a:latin typeface="+mn-lt"/>
                          <a:ea typeface="Calibri"/>
                          <a:cs typeface="Calibri"/>
                          <a:sym typeface="Calibri"/>
                        </a:rPr>
                        <a:t>Todas las evaluaciones ELA de primaria fueron revisadas y actualizadas en junio del año 2015 por los siguientes excelentes y dedicados maestros de </a:t>
                      </a:r>
                      <a:r>
                        <a:rPr lang="es-419" sz="1200" kern="1200" noProof="0" dirty="0" smtClean="0">
                          <a:solidFill>
                            <a:prstClr val="black"/>
                          </a:solidFill>
                          <a:latin typeface="+mn-lt"/>
                          <a:ea typeface="Cabin"/>
                          <a:cs typeface="Cabin"/>
                          <a:sym typeface="Calibri"/>
                        </a:rPr>
                        <a:t>K-6to</a:t>
                      </a:r>
                      <a:r>
                        <a:rPr lang="es-419" sz="1200" b="1" noProof="0" dirty="0" smtClean="0">
                          <a:latin typeface="+mn-lt"/>
                          <a:ea typeface="Calibri"/>
                          <a:cs typeface="Calibri"/>
                          <a:sym typeface="Calibri"/>
                        </a:rPr>
                        <a:t> de HSD</a:t>
                      </a:r>
                      <a:endParaRPr lang="es-419" sz="1200" b="1" noProof="0" dirty="0">
                        <a:latin typeface="+mn-lt"/>
                        <a:ea typeface="Calibri"/>
                        <a:cs typeface="Calibri"/>
                        <a:sym typeface="Calibri"/>
                      </a:endParaRPr>
                    </a:p>
                  </a:txBody>
                  <a:tcPr marL="86071" marR="86071" marT="43035" marB="4303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1"/>
                    </a:solidFill>
                  </a:tcPr>
                </a:tc>
                <a:tc hMerge="1">
                  <a:txBody>
                    <a:bodyPr/>
                    <a:lstStyle/>
                    <a:p>
                      <a:endParaRPr lang="en-US"/>
                    </a:p>
                  </a:txBody>
                  <a:tcPr/>
                </a:tc>
                <a:tc hMerge="1">
                  <a:txBody>
                    <a:bodyPr/>
                    <a:lstStyle/>
                    <a:p>
                      <a:endParaRPr lang="en-US"/>
                    </a:p>
                  </a:txBody>
                  <a:tcPr/>
                </a:tc>
              </a:tr>
              <a:tr h="372941">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900" b="1" i="0" u="none" strike="noStrike" cap="none" dirty="0">
                          <a:solidFill>
                            <a:srgbClr val="000000"/>
                          </a:solidFill>
                          <a:latin typeface="Lucida Handwriting" panose="03010101010101010101" pitchFamily="66" charset="0"/>
                          <a:ea typeface="Dancing Script"/>
                          <a:cs typeface="Dancing Script"/>
                          <a:sym typeface="Dancing Script"/>
                        </a:rPr>
                        <a:t>Deborah Alvarado</a:t>
                      </a:r>
                    </a:p>
                    <a:p>
                      <a:pPr marL="0" marR="0" lvl="0" indent="0" algn="ctr" rtl="0">
                        <a:lnSpc>
                          <a:spcPct val="100000"/>
                        </a:lnSpc>
                        <a:spcBef>
                          <a:spcPts val="0"/>
                        </a:spcBef>
                        <a:spcAft>
                          <a:spcPts val="0"/>
                        </a:spcAft>
                        <a:buClr>
                          <a:srgbClr val="000000"/>
                        </a:buClr>
                        <a:buSzPct val="25000"/>
                        <a:buFont typeface="Dancing Script"/>
                        <a:buNone/>
                      </a:pPr>
                      <a:r>
                        <a:rPr lang="en-US" sz="900" b="0" i="0" u="none" strike="noStrike" cap="none" dirty="0">
                          <a:solidFill>
                            <a:srgbClr val="000000"/>
                          </a:solidFill>
                          <a:latin typeface="Lucida Handwriting" panose="03010101010101010101" pitchFamily="66" charset="0"/>
                          <a:ea typeface="Dancing Script"/>
                          <a:cs typeface="Dancing Script"/>
                          <a:sym typeface="Dancing Script"/>
                        </a:rPr>
                        <a:t>Lincoln Street</a:t>
                      </a:r>
                    </a:p>
                  </a:txBody>
                  <a:tcPr marL="86071" marR="86071" marT="43035" marB="4303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c>
                  <a:txBody>
                    <a:bodyPr/>
                    <a:lstStyle/>
                    <a:p>
                      <a:pPr marL="0" marR="0" lvl="0" indent="0" algn="ctr" rtl="0">
                        <a:lnSpc>
                          <a:spcPct val="100000"/>
                        </a:lnSpc>
                        <a:spcBef>
                          <a:spcPts val="0"/>
                        </a:spcBef>
                        <a:spcAft>
                          <a:spcPts val="0"/>
                        </a:spcAft>
                        <a:buClr>
                          <a:schemeClr val="dk1"/>
                        </a:buClr>
                        <a:buSzPct val="25000"/>
                        <a:buFont typeface="Dancing Script"/>
                        <a:buNone/>
                      </a:pPr>
                      <a:r>
                        <a:rPr lang="en-US" sz="900" b="1" i="0" u="none" strike="noStrike" cap="none" dirty="0">
                          <a:solidFill>
                            <a:schemeClr val="dk1"/>
                          </a:solidFill>
                          <a:latin typeface="Lucida Handwriting" panose="03010101010101010101" pitchFamily="66" charset="0"/>
                          <a:ea typeface="Dancing Script"/>
                          <a:cs typeface="Dancing Script"/>
                          <a:sym typeface="Dancing Script"/>
                        </a:rPr>
                        <a:t>Sonja </a:t>
                      </a:r>
                      <a:r>
                        <a:rPr lang="en-US" sz="900" b="1" i="0" u="none" strike="noStrike" cap="none" dirty="0" err="1">
                          <a:solidFill>
                            <a:schemeClr val="dk1"/>
                          </a:solidFill>
                          <a:latin typeface="Lucida Handwriting" panose="03010101010101010101" pitchFamily="66" charset="0"/>
                          <a:ea typeface="Dancing Script"/>
                          <a:cs typeface="Dancing Script"/>
                          <a:sym typeface="Dancing Script"/>
                        </a:rPr>
                        <a:t>Grabel</a:t>
                      </a:r>
                      <a:endParaRPr lang="en-US" sz="900" b="1" i="0" u="none" strike="noStrike" cap="none" dirty="0">
                        <a:solidFill>
                          <a:schemeClr val="dk1"/>
                        </a:solidFill>
                        <a:latin typeface="Lucida Handwriting" panose="03010101010101010101" pitchFamily="66" charset="0"/>
                        <a:ea typeface="Dancing Script"/>
                        <a:cs typeface="Dancing Script"/>
                        <a:sym typeface="Dancing Script"/>
                      </a:endParaRPr>
                    </a:p>
                    <a:p>
                      <a:pPr marL="0" marR="0" lvl="0" indent="0" algn="ctr" rtl="0">
                        <a:lnSpc>
                          <a:spcPct val="100000"/>
                        </a:lnSpc>
                        <a:spcBef>
                          <a:spcPts val="0"/>
                        </a:spcBef>
                        <a:spcAft>
                          <a:spcPts val="0"/>
                        </a:spcAft>
                        <a:buClr>
                          <a:schemeClr val="dk1"/>
                        </a:buClr>
                        <a:buSzPct val="25000"/>
                        <a:buFont typeface="Dancing Script"/>
                        <a:buNone/>
                      </a:pPr>
                      <a:r>
                        <a:rPr lang="en-US" sz="900" b="0" i="0" u="none" strike="noStrike" cap="none" dirty="0">
                          <a:solidFill>
                            <a:schemeClr val="dk1"/>
                          </a:solidFill>
                          <a:latin typeface="Lucida Handwriting" panose="03010101010101010101" pitchFamily="66" charset="0"/>
                          <a:ea typeface="Dancing Script"/>
                          <a:cs typeface="Dancing Script"/>
                          <a:sym typeface="Dancing Script"/>
                        </a:rPr>
                        <a:t>Patterson</a:t>
                      </a:r>
                    </a:p>
                  </a:txBody>
                  <a:tcPr marL="86071" marR="86071" marT="43035" marB="4303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900" b="1" i="0" u="none" strike="noStrike" cap="none">
                          <a:solidFill>
                            <a:srgbClr val="000000"/>
                          </a:solidFill>
                          <a:latin typeface="Lucida Handwriting" panose="03010101010101010101" pitchFamily="66" charset="0"/>
                          <a:ea typeface="Dancing Script"/>
                          <a:cs typeface="Dancing Script"/>
                          <a:sym typeface="Dancing Script"/>
                        </a:rPr>
                        <a:t>Gina McLain</a:t>
                      </a:r>
                    </a:p>
                    <a:p>
                      <a:pPr marL="0" marR="0" lvl="0" indent="0" algn="ctr" rtl="0">
                        <a:lnSpc>
                          <a:spcPct val="100000"/>
                        </a:lnSpc>
                        <a:spcBef>
                          <a:spcPts val="0"/>
                        </a:spcBef>
                        <a:spcAft>
                          <a:spcPts val="0"/>
                        </a:spcAft>
                        <a:buClr>
                          <a:srgbClr val="000000"/>
                        </a:buClr>
                        <a:buSzPct val="25000"/>
                        <a:buFont typeface="Dancing Script"/>
                        <a:buNone/>
                      </a:pPr>
                      <a:r>
                        <a:rPr lang="en-US" sz="900" b="0" i="0" u="none" strike="noStrike" cap="none">
                          <a:solidFill>
                            <a:srgbClr val="000000"/>
                          </a:solidFill>
                          <a:latin typeface="Lucida Handwriting" panose="03010101010101010101" pitchFamily="66" charset="0"/>
                          <a:ea typeface="Dancing Script"/>
                          <a:cs typeface="Dancing Script"/>
                          <a:sym typeface="Dancing Script"/>
                        </a:rPr>
                        <a:t>TOSA</a:t>
                      </a:r>
                    </a:p>
                  </a:txBody>
                  <a:tcPr marL="86071" marR="86071" marT="43035" marB="4303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r>
              <a:tr h="372941">
                <a:tc>
                  <a:txBody>
                    <a:bodyPr/>
                    <a:lstStyle/>
                    <a:p>
                      <a:pPr marL="0" marR="0" lvl="0" indent="0" algn="ctr" rtl="0">
                        <a:lnSpc>
                          <a:spcPct val="100000"/>
                        </a:lnSpc>
                        <a:spcBef>
                          <a:spcPts val="0"/>
                        </a:spcBef>
                        <a:spcAft>
                          <a:spcPts val="0"/>
                        </a:spcAft>
                        <a:buClr>
                          <a:schemeClr val="dk1"/>
                        </a:buClr>
                        <a:buSzPct val="25000"/>
                        <a:buFont typeface="Dancing Script"/>
                        <a:buNone/>
                      </a:pPr>
                      <a:r>
                        <a:rPr lang="en-US" sz="900" b="1" i="0" u="none" strike="noStrike" cap="none" dirty="0">
                          <a:solidFill>
                            <a:schemeClr val="dk1"/>
                          </a:solidFill>
                          <a:latin typeface="Lucida Handwriting" panose="03010101010101010101" pitchFamily="66" charset="0"/>
                          <a:ea typeface="Dancing Script"/>
                          <a:cs typeface="Dancing Script"/>
                          <a:sym typeface="Dancing Script"/>
                        </a:rPr>
                        <a:t>Linda Benson</a:t>
                      </a:r>
                    </a:p>
                    <a:p>
                      <a:pPr marL="0" marR="0" lvl="0" indent="0" algn="ctr" rtl="0">
                        <a:lnSpc>
                          <a:spcPct val="100000"/>
                        </a:lnSpc>
                        <a:spcBef>
                          <a:spcPts val="0"/>
                        </a:spcBef>
                        <a:spcAft>
                          <a:spcPts val="0"/>
                        </a:spcAft>
                        <a:buClr>
                          <a:schemeClr val="dk1"/>
                        </a:buClr>
                        <a:buSzPct val="25000"/>
                        <a:buFont typeface="Dancing Script"/>
                        <a:buNone/>
                      </a:pPr>
                      <a:r>
                        <a:rPr lang="en-US" sz="900" b="0" i="0" u="none" strike="noStrike" cap="none" dirty="0">
                          <a:solidFill>
                            <a:schemeClr val="dk1"/>
                          </a:solidFill>
                          <a:latin typeface="Lucida Handwriting" panose="03010101010101010101" pitchFamily="66" charset="0"/>
                          <a:ea typeface="Dancing Script"/>
                          <a:cs typeface="Dancing Script"/>
                          <a:sym typeface="Dancing Script"/>
                        </a:rPr>
                        <a:t>West Union</a:t>
                      </a:r>
                    </a:p>
                  </a:txBody>
                  <a:tcPr marL="86071" marR="86071" marT="43035" marB="4303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900" b="1" i="0" u="none" strike="noStrike" cap="none" dirty="0">
                          <a:solidFill>
                            <a:srgbClr val="000000"/>
                          </a:solidFill>
                          <a:latin typeface="Lucida Handwriting" panose="03010101010101010101" pitchFamily="66" charset="0"/>
                          <a:ea typeface="Dancing Script"/>
                          <a:cs typeface="Dancing Script"/>
                          <a:sym typeface="Dancing Script"/>
                        </a:rPr>
                        <a:t>Megan Harding</a:t>
                      </a:r>
                    </a:p>
                    <a:p>
                      <a:pPr marL="0" marR="0" lvl="0" indent="0" algn="ctr" rtl="0">
                        <a:lnSpc>
                          <a:spcPct val="100000"/>
                        </a:lnSpc>
                        <a:spcBef>
                          <a:spcPts val="0"/>
                        </a:spcBef>
                        <a:spcAft>
                          <a:spcPts val="0"/>
                        </a:spcAft>
                        <a:buClr>
                          <a:srgbClr val="000000"/>
                        </a:buClr>
                        <a:buSzPct val="25000"/>
                        <a:buFont typeface="Dancing Script"/>
                        <a:buNone/>
                      </a:pPr>
                      <a:r>
                        <a:rPr lang="en-US" sz="900" b="0" i="0" u="none" strike="noStrike" cap="none" dirty="0" err="1">
                          <a:solidFill>
                            <a:srgbClr val="000000"/>
                          </a:solidFill>
                          <a:latin typeface="Lucida Handwriting" panose="03010101010101010101" pitchFamily="66" charset="0"/>
                          <a:ea typeface="Dancing Script"/>
                          <a:cs typeface="Dancing Script"/>
                          <a:sym typeface="Dancing Script"/>
                        </a:rPr>
                        <a:t>Orenco</a:t>
                      </a:r>
                      <a:endParaRPr lang="en-US" sz="900" b="0" i="0" u="none" strike="noStrike" cap="none" dirty="0">
                        <a:solidFill>
                          <a:srgbClr val="000000"/>
                        </a:solidFill>
                        <a:latin typeface="Lucida Handwriting" panose="03010101010101010101" pitchFamily="66" charset="0"/>
                        <a:ea typeface="Dancing Script"/>
                        <a:cs typeface="Dancing Script"/>
                        <a:sym typeface="Dancing Script"/>
                      </a:endParaRPr>
                    </a:p>
                  </a:txBody>
                  <a:tcPr marL="86071" marR="86071" marT="43035" marB="4303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900" b="1" i="0" u="none" strike="noStrike" cap="none">
                          <a:solidFill>
                            <a:srgbClr val="000000"/>
                          </a:solidFill>
                          <a:latin typeface="Lucida Handwriting" panose="03010101010101010101" pitchFamily="66" charset="0"/>
                          <a:ea typeface="Dancing Script"/>
                          <a:cs typeface="Dancing Script"/>
                          <a:sym typeface="Dancing Script"/>
                        </a:rPr>
                        <a:t>Teresa Portinga</a:t>
                      </a:r>
                    </a:p>
                    <a:p>
                      <a:pPr marL="0" marR="0" lvl="0" indent="0" algn="ctr" rtl="0">
                        <a:lnSpc>
                          <a:spcPct val="100000"/>
                        </a:lnSpc>
                        <a:spcBef>
                          <a:spcPts val="0"/>
                        </a:spcBef>
                        <a:spcAft>
                          <a:spcPts val="0"/>
                        </a:spcAft>
                        <a:buClr>
                          <a:srgbClr val="000000"/>
                        </a:buClr>
                        <a:buSzPct val="25000"/>
                        <a:buFont typeface="Dancing Script"/>
                        <a:buNone/>
                      </a:pPr>
                      <a:r>
                        <a:rPr lang="en-US" sz="900" b="0" i="0" u="none" strike="noStrike" cap="none">
                          <a:solidFill>
                            <a:srgbClr val="000000"/>
                          </a:solidFill>
                          <a:latin typeface="Lucida Handwriting" panose="03010101010101010101" pitchFamily="66" charset="0"/>
                          <a:ea typeface="Dancing Script"/>
                          <a:cs typeface="Dancing Script"/>
                          <a:sym typeface="Dancing Script"/>
                        </a:rPr>
                        <a:t>Patterson</a:t>
                      </a:r>
                    </a:p>
                  </a:txBody>
                  <a:tcPr marL="86071" marR="86071" marT="43035" marB="4303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r>
              <a:tr h="372941">
                <a:tc>
                  <a:txBody>
                    <a:bodyPr/>
                    <a:lstStyle/>
                    <a:p>
                      <a:pPr marL="0" marR="0" lvl="0" indent="0" algn="ctr" rtl="0">
                        <a:lnSpc>
                          <a:spcPct val="100000"/>
                        </a:lnSpc>
                        <a:spcBef>
                          <a:spcPts val="0"/>
                        </a:spcBef>
                        <a:spcAft>
                          <a:spcPts val="0"/>
                        </a:spcAft>
                        <a:buClr>
                          <a:schemeClr val="dk1"/>
                        </a:buClr>
                        <a:buSzPct val="25000"/>
                        <a:buFont typeface="Dancing Script"/>
                        <a:buNone/>
                      </a:pPr>
                      <a:r>
                        <a:rPr lang="en-US" sz="900" b="1" i="0" u="none" strike="noStrike" cap="none">
                          <a:solidFill>
                            <a:schemeClr val="dk1"/>
                          </a:solidFill>
                          <a:latin typeface="Lucida Handwriting" panose="03010101010101010101" pitchFamily="66" charset="0"/>
                          <a:ea typeface="Dancing Script"/>
                          <a:cs typeface="Dancing Script"/>
                          <a:sym typeface="Dancing Script"/>
                        </a:rPr>
                        <a:t>Anne Berg</a:t>
                      </a:r>
                    </a:p>
                    <a:p>
                      <a:pPr marL="0" marR="0" lvl="0" indent="0" algn="ctr" rtl="0">
                        <a:lnSpc>
                          <a:spcPct val="100000"/>
                        </a:lnSpc>
                        <a:spcBef>
                          <a:spcPts val="0"/>
                        </a:spcBef>
                        <a:spcAft>
                          <a:spcPts val="0"/>
                        </a:spcAft>
                        <a:buClr>
                          <a:schemeClr val="dk1"/>
                        </a:buClr>
                        <a:buSzPct val="25000"/>
                        <a:buFont typeface="Dancing Script"/>
                        <a:buNone/>
                      </a:pPr>
                      <a:r>
                        <a:rPr lang="en-US" sz="900" b="0" i="0" u="none" strike="noStrike" cap="none">
                          <a:solidFill>
                            <a:schemeClr val="dk1"/>
                          </a:solidFill>
                          <a:latin typeface="Lucida Handwriting" panose="03010101010101010101" pitchFamily="66" charset="0"/>
                          <a:ea typeface="Dancing Script"/>
                          <a:cs typeface="Dancing Script"/>
                          <a:sym typeface="Dancing Script"/>
                        </a:rPr>
                        <a:t>Eastwood</a:t>
                      </a:r>
                    </a:p>
                  </a:txBody>
                  <a:tcPr marL="86071" marR="86071" marT="43035" marB="4303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900" b="1" i="0" u="none" strike="noStrike" cap="none" dirty="0" err="1">
                          <a:solidFill>
                            <a:srgbClr val="000000"/>
                          </a:solidFill>
                          <a:latin typeface="Lucida Handwriting" panose="03010101010101010101" pitchFamily="66" charset="0"/>
                          <a:ea typeface="Dancing Script"/>
                          <a:cs typeface="Dancing Script"/>
                          <a:sym typeface="Dancing Script"/>
                        </a:rPr>
                        <a:t>Renae</a:t>
                      </a:r>
                      <a:r>
                        <a:rPr lang="en-US" sz="900" b="1" i="0" u="none" strike="noStrike" cap="none" dirty="0">
                          <a:solidFill>
                            <a:srgbClr val="000000"/>
                          </a:solidFill>
                          <a:latin typeface="Lucida Handwriting" panose="03010101010101010101" pitchFamily="66" charset="0"/>
                          <a:ea typeface="Dancing Script"/>
                          <a:cs typeface="Dancing Script"/>
                          <a:sym typeface="Dancing Script"/>
                        </a:rPr>
                        <a:t> </a:t>
                      </a:r>
                      <a:r>
                        <a:rPr lang="en-US" sz="900" b="1" i="0" u="none" strike="noStrike" cap="none" dirty="0" err="1">
                          <a:solidFill>
                            <a:srgbClr val="000000"/>
                          </a:solidFill>
                          <a:latin typeface="Lucida Handwriting" panose="03010101010101010101" pitchFamily="66" charset="0"/>
                          <a:ea typeface="Dancing Script"/>
                          <a:cs typeface="Dancing Script"/>
                          <a:sym typeface="Dancing Script"/>
                        </a:rPr>
                        <a:t>Iversen</a:t>
                      </a:r>
                      <a:endParaRPr lang="en-US" sz="900" b="1" i="0" u="none" strike="noStrike" cap="none" dirty="0">
                        <a:solidFill>
                          <a:srgbClr val="000000"/>
                        </a:solidFill>
                        <a:latin typeface="Lucida Handwriting" panose="03010101010101010101" pitchFamily="66" charset="0"/>
                        <a:ea typeface="Dancing Script"/>
                        <a:cs typeface="Dancing Script"/>
                        <a:sym typeface="Dancing Script"/>
                      </a:endParaRPr>
                    </a:p>
                    <a:p>
                      <a:pPr marL="0" marR="0" lvl="0" indent="0" algn="ctr" rtl="0">
                        <a:lnSpc>
                          <a:spcPct val="100000"/>
                        </a:lnSpc>
                        <a:spcBef>
                          <a:spcPts val="0"/>
                        </a:spcBef>
                        <a:spcAft>
                          <a:spcPts val="0"/>
                        </a:spcAft>
                        <a:buClr>
                          <a:srgbClr val="000000"/>
                        </a:buClr>
                        <a:buSzPct val="25000"/>
                        <a:buFont typeface="Dancing Script"/>
                        <a:buNone/>
                      </a:pPr>
                      <a:r>
                        <a:rPr lang="en-US" sz="900" b="0" i="0" u="none" strike="noStrike" cap="none" dirty="0">
                          <a:solidFill>
                            <a:srgbClr val="000000"/>
                          </a:solidFill>
                          <a:latin typeface="Lucida Handwriting" panose="03010101010101010101" pitchFamily="66" charset="0"/>
                          <a:ea typeface="Dancing Script"/>
                          <a:cs typeface="Dancing Script"/>
                          <a:sym typeface="Dancing Script"/>
                        </a:rPr>
                        <a:t>TOSA</a:t>
                      </a:r>
                    </a:p>
                  </a:txBody>
                  <a:tcPr marL="86071" marR="86071" marT="43035" marB="4303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900" b="1" i="0" u="none" strike="noStrike" cap="none">
                          <a:solidFill>
                            <a:srgbClr val="000000"/>
                          </a:solidFill>
                          <a:latin typeface="Lucida Handwriting" panose="03010101010101010101" pitchFamily="66" charset="0"/>
                          <a:ea typeface="Dancing Script"/>
                          <a:cs typeface="Dancing Script"/>
                          <a:sym typeface="Dancing Script"/>
                        </a:rPr>
                        <a:t>Judy Ramer</a:t>
                      </a:r>
                    </a:p>
                    <a:p>
                      <a:pPr marL="0" marR="0" lvl="0" indent="0" algn="ctr" rtl="0">
                        <a:lnSpc>
                          <a:spcPct val="100000"/>
                        </a:lnSpc>
                        <a:spcBef>
                          <a:spcPts val="0"/>
                        </a:spcBef>
                        <a:spcAft>
                          <a:spcPts val="0"/>
                        </a:spcAft>
                        <a:buClr>
                          <a:srgbClr val="000000"/>
                        </a:buClr>
                        <a:buSzPct val="25000"/>
                        <a:buFont typeface="Dancing Script"/>
                        <a:buNone/>
                      </a:pPr>
                      <a:r>
                        <a:rPr lang="en-US" sz="900" b="0" i="0" u="none" strike="noStrike" cap="none">
                          <a:solidFill>
                            <a:srgbClr val="000000"/>
                          </a:solidFill>
                          <a:latin typeface="Lucida Handwriting" panose="03010101010101010101" pitchFamily="66" charset="0"/>
                          <a:ea typeface="Dancing Script"/>
                          <a:cs typeface="Dancing Script"/>
                          <a:sym typeface="Dancing Script"/>
                        </a:rPr>
                        <a:t>Consultant</a:t>
                      </a:r>
                    </a:p>
                  </a:txBody>
                  <a:tcPr marL="86071" marR="86071" marT="43035" marB="4303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r>
              <a:tr h="372941">
                <a:tc>
                  <a:txBody>
                    <a:bodyPr/>
                    <a:lstStyle/>
                    <a:p>
                      <a:pPr marL="0" marR="0" lvl="0" indent="0" algn="ctr" rtl="0">
                        <a:lnSpc>
                          <a:spcPct val="100000"/>
                        </a:lnSpc>
                        <a:spcBef>
                          <a:spcPts val="0"/>
                        </a:spcBef>
                        <a:spcAft>
                          <a:spcPts val="0"/>
                        </a:spcAft>
                        <a:buClr>
                          <a:schemeClr val="dk1"/>
                        </a:buClr>
                        <a:buSzPct val="25000"/>
                        <a:buFont typeface="Dancing Script"/>
                        <a:buNone/>
                      </a:pPr>
                      <a:r>
                        <a:rPr lang="en-US" sz="900" b="1" i="0" u="none" strike="noStrike" cap="none">
                          <a:solidFill>
                            <a:schemeClr val="dk1"/>
                          </a:solidFill>
                          <a:latin typeface="Lucida Handwriting" panose="03010101010101010101" pitchFamily="66" charset="0"/>
                          <a:ea typeface="Dancing Script"/>
                          <a:cs typeface="Dancing Script"/>
                          <a:sym typeface="Dancing Script"/>
                        </a:rPr>
                        <a:t>Aliceson Brandt</a:t>
                      </a:r>
                    </a:p>
                    <a:p>
                      <a:pPr marL="0" marR="0" lvl="0" indent="0" algn="ctr" rtl="0">
                        <a:lnSpc>
                          <a:spcPct val="100000"/>
                        </a:lnSpc>
                        <a:spcBef>
                          <a:spcPts val="0"/>
                        </a:spcBef>
                        <a:spcAft>
                          <a:spcPts val="0"/>
                        </a:spcAft>
                        <a:buClr>
                          <a:schemeClr val="dk1"/>
                        </a:buClr>
                        <a:buSzPct val="25000"/>
                        <a:buFont typeface="Dancing Script"/>
                        <a:buNone/>
                      </a:pPr>
                      <a:r>
                        <a:rPr lang="en-US" sz="900" b="0" i="0" u="none" strike="noStrike" cap="none">
                          <a:solidFill>
                            <a:schemeClr val="dk1"/>
                          </a:solidFill>
                          <a:latin typeface="Lucida Handwriting" panose="03010101010101010101" pitchFamily="66" charset="0"/>
                          <a:ea typeface="Dancing Script"/>
                          <a:cs typeface="Dancing Script"/>
                          <a:sym typeface="Dancing Script"/>
                        </a:rPr>
                        <a:t>Eastwood</a:t>
                      </a:r>
                    </a:p>
                  </a:txBody>
                  <a:tcPr marL="86071" marR="86071" marT="43035" marB="4303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900" b="1" i="0" u="none" strike="noStrike" cap="none">
                          <a:solidFill>
                            <a:srgbClr val="000000"/>
                          </a:solidFill>
                          <a:latin typeface="Lucida Handwriting" panose="03010101010101010101" pitchFamily="66" charset="0"/>
                          <a:ea typeface="Dancing Script"/>
                          <a:cs typeface="Dancing Script"/>
                          <a:sym typeface="Dancing Script"/>
                        </a:rPr>
                        <a:t>Ginger Jay</a:t>
                      </a:r>
                    </a:p>
                    <a:p>
                      <a:pPr marL="0" marR="0" lvl="0" indent="0" algn="ctr" rtl="0">
                        <a:lnSpc>
                          <a:spcPct val="100000"/>
                        </a:lnSpc>
                        <a:spcBef>
                          <a:spcPts val="0"/>
                        </a:spcBef>
                        <a:spcAft>
                          <a:spcPts val="0"/>
                        </a:spcAft>
                        <a:buClr>
                          <a:srgbClr val="000000"/>
                        </a:buClr>
                        <a:buSzPct val="25000"/>
                        <a:buFont typeface="Dancing Script"/>
                        <a:buNone/>
                      </a:pPr>
                      <a:r>
                        <a:rPr lang="en-US" sz="900" b="0" i="0" u="none" strike="noStrike" cap="none">
                          <a:solidFill>
                            <a:srgbClr val="000000"/>
                          </a:solidFill>
                          <a:latin typeface="Lucida Handwriting" panose="03010101010101010101" pitchFamily="66" charset="0"/>
                          <a:ea typeface="Dancing Script"/>
                          <a:cs typeface="Dancing Script"/>
                          <a:sym typeface="Dancing Script"/>
                        </a:rPr>
                        <a:t>Witch Hazel</a:t>
                      </a:r>
                    </a:p>
                  </a:txBody>
                  <a:tcPr marL="86071" marR="86071" marT="43035" marB="4303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900" b="1" i="0" u="none" strike="noStrike" cap="none" dirty="0">
                          <a:solidFill>
                            <a:srgbClr val="000000"/>
                          </a:solidFill>
                          <a:latin typeface="Lucida Handwriting" panose="03010101010101010101" pitchFamily="66" charset="0"/>
                          <a:ea typeface="Dancing Script"/>
                          <a:cs typeface="Dancing Script"/>
                          <a:sym typeface="Dancing Script"/>
                        </a:rPr>
                        <a:t>Sara </a:t>
                      </a:r>
                      <a:r>
                        <a:rPr lang="en-US" sz="900" b="1" i="0" u="none" strike="noStrike" cap="none" dirty="0" err="1">
                          <a:solidFill>
                            <a:srgbClr val="000000"/>
                          </a:solidFill>
                          <a:latin typeface="Lucida Handwriting" panose="03010101010101010101" pitchFamily="66" charset="0"/>
                          <a:ea typeface="Dancing Script"/>
                          <a:cs typeface="Dancing Script"/>
                          <a:sym typeface="Dancing Script"/>
                        </a:rPr>
                        <a:t>Retzlaff</a:t>
                      </a:r>
                      <a:endParaRPr lang="en-US" sz="900" b="1" i="0" u="none" strike="noStrike" cap="none" dirty="0">
                        <a:solidFill>
                          <a:srgbClr val="000000"/>
                        </a:solidFill>
                        <a:latin typeface="Lucida Handwriting" panose="03010101010101010101" pitchFamily="66" charset="0"/>
                        <a:ea typeface="Dancing Script"/>
                        <a:cs typeface="Dancing Script"/>
                        <a:sym typeface="Dancing Script"/>
                      </a:endParaRPr>
                    </a:p>
                    <a:p>
                      <a:pPr marL="0" marR="0" lvl="0" indent="0" algn="ctr" rtl="0">
                        <a:lnSpc>
                          <a:spcPct val="100000"/>
                        </a:lnSpc>
                        <a:spcBef>
                          <a:spcPts val="0"/>
                        </a:spcBef>
                        <a:spcAft>
                          <a:spcPts val="0"/>
                        </a:spcAft>
                        <a:buClr>
                          <a:srgbClr val="000000"/>
                        </a:buClr>
                        <a:buSzPct val="25000"/>
                        <a:buFont typeface="Dancing Script"/>
                        <a:buNone/>
                      </a:pPr>
                      <a:r>
                        <a:rPr lang="en-US" sz="900" b="0" i="0" u="none" strike="noStrike" cap="none" dirty="0">
                          <a:solidFill>
                            <a:srgbClr val="000000"/>
                          </a:solidFill>
                          <a:latin typeface="Lucida Handwriting" panose="03010101010101010101" pitchFamily="66" charset="0"/>
                          <a:ea typeface="Dancing Script"/>
                          <a:cs typeface="Dancing Script"/>
                          <a:sym typeface="Dancing Script"/>
                        </a:rPr>
                        <a:t>McKinney</a:t>
                      </a:r>
                    </a:p>
                  </a:txBody>
                  <a:tcPr marL="86071" marR="86071" marT="43035" marB="4303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r>
              <a:tr h="372941">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900" b="1" i="0" u="none" strike="noStrike" cap="none">
                          <a:solidFill>
                            <a:srgbClr val="000000"/>
                          </a:solidFill>
                          <a:latin typeface="Lucida Handwriting" panose="03010101010101010101" pitchFamily="66" charset="0"/>
                          <a:ea typeface="Dancing Script"/>
                          <a:cs typeface="Dancing Script"/>
                          <a:sym typeface="Dancing Script"/>
                        </a:rPr>
                        <a:t>Sharon Carlson</a:t>
                      </a:r>
                    </a:p>
                    <a:p>
                      <a:pPr marL="0" marR="0" lvl="0" indent="0" algn="ctr" rtl="0">
                        <a:lnSpc>
                          <a:spcPct val="100000"/>
                        </a:lnSpc>
                        <a:spcBef>
                          <a:spcPts val="0"/>
                        </a:spcBef>
                        <a:spcAft>
                          <a:spcPts val="0"/>
                        </a:spcAft>
                        <a:buClr>
                          <a:srgbClr val="000000"/>
                        </a:buClr>
                        <a:buSzPct val="25000"/>
                        <a:buFont typeface="Dancing Script"/>
                        <a:buNone/>
                      </a:pPr>
                      <a:r>
                        <a:rPr lang="en-US" sz="900" b="0" i="0" u="none" strike="noStrike" cap="none">
                          <a:solidFill>
                            <a:srgbClr val="000000"/>
                          </a:solidFill>
                          <a:latin typeface="Lucida Handwriting" panose="03010101010101010101" pitchFamily="66" charset="0"/>
                          <a:ea typeface="Dancing Script"/>
                          <a:cs typeface="Dancing Script"/>
                          <a:sym typeface="Dancing Script"/>
                        </a:rPr>
                        <a:t>Minter Bridge</a:t>
                      </a:r>
                    </a:p>
                  </a:txBody>
                  <a:tcPr marL="86071" marR="86071" marT="43035" marB="4303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900" b="1" i="0" u="none" strike="noStrike" cap="none">
                          <a:solidFill>
                            <a:srgbClr val="000000"/>
                          </a:solidFill>
                          <a:latin typeface="Lucida Handwriting" panose="03010101010101010101" pitchFamily="66" charset="0"/>
                          <a:ea typeface="Dancing Script"/>
                          <a:cs typeface="Dancing Script"/>
                          <a:sym typeface="Dancing Script"/>
                        </a:rPr>
                        <a:t>Ko Kagawa</a:t>
                      </a:r>
                    </a:p>
                    <a:p>
                      <a:pPr marL="0" marR="0" lvl="0" indent="0" algn="ctr" rtl="0">
                        <a:lnSpc>
                          <a:spcPct val="100000"/>
                        </a:lnSpc>
                        <a:spcBef>
                          <a:spcPts val="0"/>
                        </a:spcBef>
                        <a:spcAft>
                          <a:spcPts val="0"/>
                        </a:spcAft>
                        <a:buClr>
                          <a:srgbClr val="000000"/>
                        </a:buClr>
                        <a:buSzPct val="25000"/>
                        <a:buFont typeface="Dancing Script"/>
                        <a:buNone/>
                      </a:pPr>
                      <a:r>
                        <a:rPr lang="en-US" sz="900" b="0" i="0" u="none" strike="noStrike" cap="none">
                          <a:solidFill>
                            <a:srgbClr val="000000"/>
                          </a:solidFill>
                          <a:latin typeface="Lucida Handwriting" panose="03010101010101010101" pitchFamily="66" charset="0"/>
                          <a:ea typeface="Dancing Script"/>
                          <a:cs typeface="Dancing Script"/>
                          <a:sym typeface="Dancing Script"/>
                        </a:rPr>
                        <a:t>Minter Bridge</a:t>
                      </a:r>
                    </a:p>
                  </a:txBody>
                  <a:tcPr marL="86071" marR="86071" marT="43035" marB="4303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900" b="1" i="0" u="none" strike="noStrike" cap="none" dirty="0">
                          <a:solidFill>
                            <a:srgbClr val="000000"/>
                          </a:solidFill>
                          <a:latin typeface="Lucida Handwriting" panose="03010101010101010101" pitchFamily="66" charset="0"/>
                          <a:ea typeface="Dancing Script"/>
                          <a:cs typeface="Dancing Script"/>
                          <a:sym typeface="Dancing Script"/>
                        </a:rPr>
                        <a:t>Jami Rider</a:t>
                      </a:r>
                    </a:p>
                    <a:p>
                      <a:pPr marL="0" marR="0" lvl="0" indent="0" algn="ctr" rtl="0">
                        <a:lnSpc>
                          <a:spcPct val="100000"/>
                        </a:lnSpc>
                        <a:spcBef>
                          <a:spcPts val="0"/>
                        </a:spcBef>
                        <a:spcAft>
                          <a:spcPts val="0"/>
                        </a:spcAft>
                        <a:buClr>
                          <a:srgbClr val="000000"/>
                        </a:buClr>
                        <a:buSzPct val="25000"/>
                        <a:buFont typeface="Dancing Script"/>
                        <a:buNone/>
                      </a:pPr>
                      <a:r>
                        <a:rPr lang="en-US" sz="900" b="0" i="0" u="none" strike="noStrike" cap="none" dirty="0">
                          <a:solidFill>
                            <a:srgbClr val="000000"/>
                          </a:solidFill>
                          <a:latin typeface="Lucida Handwriting" panose="03010101010101010101" pitchFamily="66" charset="0"/>
                          <a:ea typeface="Dancing Script"/>
                          <a:cs typeface="Dancing Script"/>
                          <a:sym typeface="Dancing Script"/>
                        </a:rPr>
                        <a:t>Free Orchard</a:t>
                      </a:r>
                    </a:p>
                  </a:txBody>
                  <a:tcPr marL="86071" marR="86071" marT="43035" marB="4303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r>
              <a:tr h="372941">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900" b="1" i="0" u="none" strike="noStrike" cap="none">
                          <a:solidFill>
                            <a:srgbClr val="000000"/>
                          </a:solidFill>
                          <a:latin typeface="Lucida Handwriting" panose="03010101010101010101" pitchFamily="66" charset="0"/>
                          <a:ea typeface="Dancing Script"/>
                          <a:cs typeface="Dancing Script"/>
                          <a:sym typeface="Dancing Script"/>
                        </a:rPr>
                        <a:t>Deborah Deplanche</a:t>
                      </a:r>
                    </a:p>
                    <a:p>
                      <a:pPr marL="0" marR="0" lvl="0" indent="0" algn="ctr" rtl="0">
                        <a:lnSpc>
                          <a:spcPct val="100000"/>
                        </a:lnSpc>
                        <a:spcBef>
                          <a:spcPts val="0"/>
                        </a:spcBef>
                        <a:spcAft>
                          <a:spcPts val="0"/>
                        </a:spcAft>
                        <a:buClr>
                          <a:srgbClr val="000000"/>
                        </a:buClr>
                        <a:buSzPct val="25000"/>
                        <a:buFont typeface="Dancing Script"/>
                        <a:buNone/>
                      </a:pPr>
                      <a:r>
                        <a:rPr lang="en-US" sz="900" b="0" i="0" u="none" strike="noStrike" cap="none">
                          <a:solidFill>
                            <a:srgbClr val="000000"/>
                          </a:solidFill>
                          <a:latin typeface="Lucida Handwriting" panose="03010101010101010101" pitchFamily="66" charset="0"/>
                          <a:ea typeface="Dancing Script"/>
                          <a:cs typeface="Dancing Script"/>
                          <a:sym typeface="Dancing Script"/>
                        </a:rPr>
                        <a:t>Patterson</a:t>
                      </a:r>
                    </a:p>
                  </a:txBody>
                  <a:tcPr marL="86071" marR="86071" marT="43035" marB="4303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900" b="1" i="0" u="none" strike="noStrike" cap="none">
                          <a:solidFill>
                            <a:srgbClr val="000000"/>
                          </a:solidFill>
                          <a:latin typeface="Lucida Handwriting" panose="03010101010101010101" pitchFamily="66" charset="0"/>
                          <a:ea typeface="Dancing Script"/>
                          <a:cs typeface="Dancing Script"/>
                          <a:sym typeface="Dancing Script"/>
                        </a:rPr>
                        <a:t>Jamie Lentz</a:t>
                      </a:r>
                    </a:p>
                    <a:p>
                      <a:pPr marL="0" marR="0" lvl="0" indent="0" algn="ctr" rtl="0">
                        <a:lnSpc>
                          <a:spcPct val="100000"/>
                        </a:lnSpc>
                        <a:spcBef>
                          <a:spcPts val="0"/>
                        </a:spcBef>
                        <a:spcAft>
                          <a:spcPts val="0"/>
                        </a:spcAft>
                        <a:buClr>
                          <a:srgbClr val="000000"/>
                        </a:buClr>
                        <a:buSzPct val="25000"/>
                        <a:buFont typeface="Dancing Script"/>
                        <a:buNone/>
                      </a:pPr>
                      <a:r>
                        <a:rPr lang="en-US" sz="900" b="0" i="0" u="none" strike="noStrike" cap="none">
                          <a:solidFill>
                            <a:srgbClr val="000000"/>
                          </a:solidFill>
                          <a:latin typeface="Lucida Handwriting" panose="03010101010101010101" pitchFamily="66" charset="0"/>
                          <a:ea typeface="Dancing Script"/>
                          <a:cs typeface="Dancing Script"/>
                          <a:sym typeface="Dancing Script"/>
                        </a:rPr>
                        <a:t>Mooberry</a:t>
                      </a:r>
                    </a:p>
                  </a:txBody>
                  <a:tcPr marL="86071" marR="86071" marT="43035" marB="4303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900" b="1" i="0" u="none" strike="noStrike" cap="none" dirty="0">
                          <a:solidFill>
                            <a:srgbClr val="000000"/>
                          </a:solidFill>
                          <a:latin typeface="Lucida Handwriting" panose="03010101010101010101" pitchFamily="66" charset="0"/>
                          <a:ea typeface="Dancing Script"/>
                          <a:cs typeface="Dancing Script"/>
                          <a:sym typeface="Dancing Script"/>
                        </a:rPr>
                        <a:t>Kelly </a:t>
                      </a:r>
                      <a:r>
                        <a:rPr lang="en-US" sz="900" b="1" i="0" u="none" strike="noStrike" cap="none" dirty="0" err="1">
                          <a:solidFill>
                            <a:srgbClr val="000000"/>
                          </a:solidFill>
                          <a:latin typeface="Lucida Handwriting" panose="03010101010101010101" pitchFamily="66" charset="0"/>
                          <a:ea typeface="Dancing Script"/>
                          <a:cs typeface="Dancing Script"/>
                          <a:sym typeface="Dancing Script"/>
                        </a:rPr>
                        <a:t>Rooke</a:t>
                      </a:r>
                      <a:endParaRPr lang="en-US" sz="900" b="1" i="0" u="none" strike="noStrike" cap="none" dirty="0">
                        <a:solidFill>
                          <a:srgbClr val="000000"/>
                        </a:solidFill>
                        <a:latin typeface="Lucida Handwriting" panose="03010101010101010101" pitchFamily="66" charset="0"/>
                        <a:ea typeface="Dancing Script"/>
                        <a:cs typeface="Dancing Script"/>
                        <a:sym typeface="Dancing Script"/>
                      </a:endParaRPr>
                    </a:p>
                    <a:p>
                      <a:pPr marL="0" marR="0" lvl="0" indent="0" algn="ctr" rtl="0">
                        <a:lnSpc>
                          <a:spcPct val="100000"/>
                        </a:lnSpc>
                        <a:spcBef>
                          <a:spcPts val="0"/>
                        </a:spcBef>
                        <a:spcAft>
                          <a:spcPts val="0"/>
                        </a:spcAft>
                        <a:buClr>
                          <a:srgbClr val="000000"/>
                        </a:buClr>
                        <a:buSzPct val="25000"/>
                        <a:buFont typeface="Dancing Script"/>
                        <a:buNone/>
                      </a:pPr>
                      <a:r>
                        <a:rPr lang="en-US" sz="900" b="0" i="0" u="none" strike="noStrike" cap="none" dirty="0">
                          <a:solidFill>
                            <a:srgbClr val="000000"/>
                          </a:solidFill>
                          <a:latin typeface="Lucida Handwriting" panose="03010101010101010101" pitchFamily="66" charset="0"/>
                          <a:ea typeface="Dancing Script"/>
                          <a:cs typeface="Dancing Script"/>
                          <a:sym typeface="Dancing Script"/>
                        </a:rPr>
                        <a:t>Free Orchard</a:t>
                      </a:r>
                    </a:p>
                  </a:txBody>
                  <a:tcPr marL="86071" marR="86071" marT="43035" marB="4303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r>
              <a:tr h="372941">
                <a:tc>
                  <a:txBody>
                    <a:bodyPr/>
                    <a:lstStyle/>
                    <a:p>
                      <a:pPr marL="0" marR="0" lvl="0" indent="0" algn="ctr" rtl="0">
                        <a:lnSpc>
                          <a:spcPct val="100000"/>
                        </a:lnSpc>
                        <a:spcBef>
                          <a:spcPts val="0"/>
                        </a:spcBef>
                        <a:spcAft>
                          <a:spcPts val="0"/>
                        </a:spcAft>
                        <a:buClr>
                          <a:schemeClr val="dk1"/>
                        </a:buClr>
                        <a:buSzPct val="25000"/>
                        <a:buFont typeface="Dancing Script"/>
                        <a:buNone/>
                      </a:pPr>
                      <a:r>
                        <a:rPr lang="en-US" sz="900" b="1" i="0" u="none" strike="noStrike" cap="none">
                          <a:solidFill>
                            <a:schemeClr val="dk1"/>
                          </a:solidFill>
                          <a:latin typeface="Lucida Handwriting" panose="03010101010101010101" pitchFamily="66" charset="0"/>
                          <a:ea typeface="Dancing Script"/>
                          <a:cs typeface="Dancing Script"/>
                          <a:sym typeface="Dancing Script"/>
                        </a:rPr>
                        <a:t>Alicia Glasscock</a:t>
                      </a:r>
                    </a:p>
                    <a:p>
                      <a:pPr marL="0" marR="0" lvl="0" indent="0" algn="ctr" rtl="0">
                        <a:lnSpc>
                          <a:spcPct val="100000"/>
                        </a:lnSpc>
                        <a:spcBef>
                          <a:spcPts val="0"/>
                        </a:spcBef>
                        <a:spcAft>
                          <a:spcPts val="0"/>
                        </a:spcAft>
                        <a:buClr>
                          <a:schemeClr val="dk1"/>
                        </a:buClr>
                        <a:buSzPct val="25000"/>
                        <a:buFont typeface="Dancing Script"/>
                        <a:buNone/>
                      </a:pPr>
                      <a:r>
                        <a:rPr lang="en-US" sz="900" b="0" i="0" u="none" strike="noStrike" cap="none">
                          <a:solidFill>
                            <a:schemeClr val="dk1"/>
                          </a:solidFill>
                          <a:latin typeface="Lucida Handwriting" panose="03010101010101010101" pitchFamily="66" charset="0"/>
                          <a:ea typeface="Dancing Script"/>
                          <a:cs typeface="Dancing Script"/>
                          <a:sym typeface="Dancing Script"/>
                        </a:rPr>
                        <a:t>Imlay</a:t>
                      </a:r>
                    </a:p>
                  </a:txBody>
                  <a:tcPr marL="86071" marR="86071" marT="43035" marB="4303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900" b="1" i="0" u="none" strike="noStrike" cap="none" dirty="0">
                          <a:solidFill>
                            <a:srgbClr val="000000"/>
                          </a:solidFill>
                          <a:latin typeface="Lucida Handwriting" panose="03010101010101010101" pitchFamily="66" charset="0"/>
                          <a:ea typeface="Dancing Script"/>
                          <a:cs typeface="Dancing Script"/>
                          <a:sym typeface="Dancing Script"/>
                        </a:rPr>
                        <a:t>Sandra Maines</a:t>
                      </a:r>
                    </a:p>
                    <a:p>
                      <a:pPr marL="0" marR="0" lvl="0" indent="0" algn="ctr" rtl="0">
                        <a:lnSpc>
                          <a:spcPct val="100000"/>
                        </a:lnSpc>
                        <a:spcBef>
                          <a:spcPts val="0"/>
                        </a:spcBef>
                        <a:spcAft>
                          <a:spcPts val="0"/>
                        </a:spcAft>
                        <a:buClr>
                          <a:srgbClr val="000000"/>
                        </a:buClr>
                        <a:buSzPct val="25000"/>
                        <a:buFont typeface="Dancing Script"/>
                        <a:buNone/>
                      </a:pPr>
                      <a:r>
                        <a:rPr lang="en-US" sz="900" b="0" i="0" u="none" strike="noStrike" cap="none" dirty="0" err="1">
                          <a:solidFill>
                            <a:srgbClr val="000000"/>
                          </a:solidFill>
                          <a:latin typeface="Lucida Handwriting" panose="03010101010101010101" pitchFamily="66" charset="0"/>
                          <a:ea typeface="Dancing Script"/>
                          <a:cs typeface="Dancing Script"/>
                          <a:sym typeface="Dancing Script"/>
                        </a:rPr>
                        <a:t>Quatama</a:t>
                      </a:r>
                      <a:endParaRPr lang="en-US" sz="900" b="0" i="0" u="none" strike="noStrike" cap="none" dirty="0">
                        <a:solidFill>
                          <a:srgbClr val="000000"/>
                        </a:solidFill>
                        <a:latin typeface="Lucida Handwriting" panose="03010101010101010101" pitchFamily="66" charset="0"/>
                        <a:ea typeface="Dancing Script"/>
                        <a:cs typeface="Dancing Script"/>
                        <a:sym typeface="Dancing Script"/>
                      </a:endParaRPr>
                    </a:p>
                  </a:txBody>
                  <a:tcPr marL="86071" marR="86071" marT="43035" marB="4303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900" b="1" i="0" u="none" strike="noStrike" cap="none" dirty="0">
                          <a:solidFill>
                            <a:srgbClr val="000000"/>
                          </a:solidFill>
                          <a:latin typeface="Lucida Handwriting" panose="03010101010101010101" pitchFamily="66" charset="0"/>
                          <a:ea typeface="Dancing Script"/>
                          <a:cs typeface="Dancing Script"/>
                          <a:sym typeface="Dancing Script"/>
                        </a:rPr>
                        <a:t>Angela Walsh</a:t>
                      </a:r>
                    </a:p>
                    <a:p>
                      <a:pPr marL="0" marR="0" lvl="0" indent="0" algn="ctr" rtl="0">
                        <a:lnSpc>
                          <a:spcPct val="100000"/>
                        </a:lnSpc>
                        <a:spcBef>
                          <a:spcPts val="0"/>
                        </a:spcBef>
                        <a:spcAft>
                          <a:spcPts val="0"/>
                        </a:spcAft>
                        <a:buClr>
                          <a:srgbClr val="000000"/>
                        </a:buClr>
                        <a:buSzPct val="25000"/>
                        <a:buFont typeface="Dancing Script"/>
                        <a:buNone/>
                      </a:pPr>
                      <a:r>
                        <a:rPr lang="en-US" sz="900" b="0" i="0" u="none" strike="noStrike" cap="none" dirty="0">
                          <a:solidFill>
                            <a:srgbClr val="000000"/>
                          </a:solidFill>
                          <a:latin typeface="Lucida Handwriting" panose="03010101010101010101" pitchFamily="66" charset="0"/>
                          <a:ea typeface="Dancing Script"/>
                          <a:cs typeface="Dancing Script"/>
                          <a:sym typeface="Dancing Script"/>
                        </a:rPr>
                        <a:t>Witch Hazel</a:t>
                      </a:r>
                    </a:p>
                  </a:txBody>
                  <a:tcPr marL="86071" marR="86071" marT="43035" marB="4303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r>
            </a:tbl>
          </a:graphicData>
        </a:graphic>
      </p:graphicFrame>
      <p:sp>
        <p:nvSpPr>
          <p:cNvPr id="356" name="Shape 356"/>
          <p:cNvSpPr txBox="1"/>
          <p:nvPr/>
        </p:nvSpPr>
        <p:spPr>
          <a:xfrm>
            <a:off x="335882" y="879823"/>
            <a:ext cx="6701647" cy="3784941"/>
          </a:xfrm>
          <a:prstGeom prst="rect">
            <a:avLst/>
          </a:prstGeom>
          <a:solidFill>
            <a:schemeClr val="lt1"/>
          </a:solidFill>
          <a:ln>
            <a:noFill/>
          </a:ln>
        </p:spPr>
        <p:txBody>
          <a:bodyPr lIns="101035" tIns="50518" rIns="101035" bIns="50518" anchor="t" anchorCtr="0">
            <a:noAutofit/>
          </a:bodyPr>
          <a:lstStyle/>
          <a:p>
            <a:pPr algn="ctr" defTabSz="958835">
              <a:buClr>
                <a:prstClr val="black"/>
              </a:buClr>
              <a:buSzPct val="25000"/>
            </a:pPr>
            <a:r>
              <a:rPr lang="es-PY" sz="1242" b="1" u="sng" dirty="0">
                <a:solidFill>
                  <a:prstClr val="black"/>
                </a:solidFill>
                <a:latin typeface="Cabin"/>
                <a:ea typeface="Cabin"/>
                <a:cs typeface="Cabin"/>
                <a:sym typeface="Cabin"/>
              </a:rPr>
              <a:t>Trimestre cuatro: Evaluación formativa común de artes del lenguaje inglés </a:t>
            </a:r>
          </a:p>
          <a:p>
            <a:pPr algn="ctr" defTabSz="958835">
              <a:buClr>
                <a:prstClr val="black"/>
              </a:buClr>
              <a:buSzPct val="25000"/>
            </a:pPr>
            <a:r>
              <a:rPr lang="es-PY" sz="1242" b="1" u="sng" dirty="0">
                <a:solidFill>
                  <a:prstClr val="black"/>
                </a:solidFill>
                <a:latin typeface="Cabin"/>
                <a:ea typeface="Cabin"/>
                <a:cs typeface="Cabin"/>
                <a:sym typeface="Cabin"/>
              </a:rPr>
              <a:t>Equipo de miembros y escritores</a:t>
            </a:r>
          </a:p>
          <a:p>
            <a:pPr defTabSz="958835"/>
            <a:endParaRPr lang="es-PY" sz="753" b="1" u="sng" dirty="0">
              <a:solidFill>
                <a:prstClr val="black"/>
              </a:solidFill>
              <a:latin typeface="Cabin"/>
              <a:ea typeface="Cabin"/>
              <a:cs typeface="Cabin"/>
              <a:sym typeface="Cabin"/>
            </a:endParaRPr>
          </a:p>
          <a:p>
            <a:pPr algn="ctr" defTabSz="958835">
              <a:buClr>
                <a:prstClr val="black"/>
              </a:buClr>
              <a:buSzPct val="25000"/>
            </a:pPr>
            <a:r>
              <a:rPr lang="es-PY" sz="1300" dirty="0">
                <a:solidFill>
                  <a:prstClr val="black"/>
                </a:solidFill>
                <a:latin typeface="Gill Sans MT" panose="020B0502020104020203" pitchFamily="34" charset="0"/>
                <a:ea typeface="Cabin"/>
                <a:cs typeface="Cabin"/>
                <a:sym typeface="Cabin"/>
              </a:rPr>
              <a:t>Esta evaluación se desarrolló trabajando a la inversa, mediante la identificación de una comprensión profunda de los dos textos. Se identificaron ideas clave para apoyar las respuestas construidas, y detalles clave fueron alineados con las preguntas de selección múltiple. Todas las preguntas apoyan el conocimiento previo del estudiante, de una visión o mensaje central.</a:t>
            </a:r>
          </a:p>
          <a:p>
            <a:pPr algn="ctr" defTabSz="958835"/>
            <a:endParaRPr lang="es-PY" sz="1224" dirty="0">
              <a:solidFill>
                <a:prstClr val="black"/>
              </a:solidFill>
              <a:latin typeface="Cabin"/>
              <a:ea typeface="Cabin"/>
              <a:cs typeface="Cabin"/>
              <a:sym typeface="Cabin"/>
            </a:endParaRPr>
          </a:p>
          <a:p>
            <a:pPr algn="ctr" defTabSz="958835"/>
            <a:endParaRPr lang="es-PY" sz="1224" dirty="0">
              <a:solidFill>
                <a:prstClr val="black"/>
              </a:solidFill>
              <a:latin typeface="Cabin"/>
              <a:ea typeface="Cabin"/>
              <a:cs typeface="Cabin"/>
              <a:sym typeface="Cabin"/>
            </a:endParaRPr>
          </a:p>
          <a:p>
            <a:pPr algn="ctr" defTabSz="958835"/>
            <a:endParaRPr lang="es-PY" sz="1224" dirty="0">
              <a:solidFill>
                <a:prstClr val="black"/>
              </a:solidFill>
              <a:latin typeface="Cabin"/>
              <a:ea typeface="Cabin"/>
              <a:cs typeface="Cabin"/>
              <a:sym typeface="Cabin"/>
            </a:endParaRPr>
          </a:p>
          <a:p>
            <a:pPr algn="ctr" defTabSz="958835"/>
            <a:endParaRPr lang="es-PY" sz="1224" dirty="0">
              <a:solidFill>
                <a:prstClr val="black"/>
              </a:solidFill>
              <a:latin typeface="Cabin"/>
              <a:ea typeface="Cabin"/>
              <a:cs typeface="Cabin"/>
              <a:sym typeface="Cabin"/>
            </a:endParaRPr>
          </a:p>
          <a:p>
            <a:pPr algn="ctr" defTabSz="958835"/>
            <a:endParaRPr lang="es-PY" sz="1224" dirty="0">
              <a:solidFill>
                <a:prstClr val="black"/>
              </a:solidFill>
              <a:latin typeface="Cabin"/>
              <a:ea typeface="Cabin"/>
              <a:cs typeface="Cabin"/>
              <a:sym typeface="Cabin"/>
            </a:endParaRPr>
          </a:p>
          <a:p>
            <a:pPr algn="ctr" defTabSz="958835"/>
            <a:endParaRPr lang="es-PY" sz="1224" dirty="0">
              <a:solidFill>
                <a:prstClr val="black"/>
              </a:solidFill>
              <a:latin typeface="Cabin"/>
              <a:ea typeface="Cabin"/>
              <a:cs typeface="Cabin"/>
              <a:sym typeface="Cabin"/>
            </a:endParaRPr>
          </a:p>
          <a:p>
            <a:pPr algn="ctr" defTabSz="958835"/>
            <a:endParaRPr lang="es-PY" sz="1224" dirty="0">
              <a:solidFill>
                <a:prstClr val="black"/>
              </a:solidFill>
              <a:latin typeface="Cabin"/>
              <a:ea typeface="Cabin"/>
              <a:cs typeface="Cabin"/>
              <a:sym typeface="Cabin"/>
            </a:endParaRPr>
          </a:p>
          <a:p>
            <a:pPr algn="ctr" defTabSz="958835"/>
            <a:endParaRPr lang="es-PY" sz="1224" dirty="0">
              <a:solidFill>
                <a:prstClr val="black"/>
              </a:solidFill>
              <a:latin typeface="Cabin"/>
              <a:ea typeface="Cabin"/>
              <a:cs typeface="Cabin"/>
              <a:sym typeface="Cabin"/>
            </a:endParaRPr>
          </a:p>
          <a:p>
            <a:pPr algn="ctr" defTabSz="958835"/>
            <a:endParaRPr lang="es-PY" sz="1224" dirty="0">
              <a:solidFill>
                <a:prstClr val="black"/>
              </a:solidFill>
              <a:latin typeface="Cabin"/>
              <a:ea typeface="Cabin"/>
              <a:cs typeface="Cabin"/>
              <a:sym typeface="Cabin"/>
            </a:endParaRPr>
          </a:p>
          <a:p>
            <a:pPr defTabSz="958835"/>
            <a:endParaRPr lang="es-PY" sz="1224" dirty="0">
              <a:solidFill>
                <a:prstClr val="black"/>
              </a:solidFill>
              <a:latin typeface="Cabin"/>
              <a:ea typeface="Cabin"/>
              <a:cs typeface="Cabin"/>
              <a:sym typeface="Cabin"/>
            </a:endParaRPr>
          </a:p>
          <a:p>
            <a:pPr algn="ctr" defTabSz="958835">
              <a:buClr>
                <a:prstClr val="black"/>
              </a:buClr>
              <a:buSzPct val="25000"/>
            </a:pPr>
            <a:r>
              <a:rPr lang="es-PY" sz="1139" b="1" i="1" dirty="0" smtClean="0">
                <a:solidFill>
                  <a:prstClr val="black"/>
                </a:solidFill>
                <a:latin typeface="Cabin"/>
                <a:ea typeface="Cabin"/>
                <a:cs typeface="Cabin"/>
                <a:sym typeface="Cabin"/>
              </a:rPr>
              <a:t>Gracias </a:t>
            </a:r>
            <a:r>
              <a:rPr lang="es-PY" sz="1139" b="1" i="1" dirty="0">
                <a:solidFill>
                  <a:prstClr val="black"/>
                </a:solidFill>
                <a:latin typeface="Cabin"/>
                <a:ea typeface="Cabin"/>
                <a:cs typeface="Cabin"/>
                <a:sym typeface="Cabin"/>
              </a:rPr>
              <a:t>a todos los que revisaron y editaron esta evaluación;</a:t>
            </a:r>
          </a:p>
          <a:p>
            <a:pPr algn="ctr" defTabSz="958835">
              <a:buSzPct val="25000"/>
            </a:pPr>
            <a:r>
              <a:rPr lang="es-PY" sz="1139" b="1" i="1" dirty="0">
                <a:solidFill>
                  <a:prstClr val="black"/>
                </a:solidFill>
                <a:latin typeface="Cabin"/>
                <a:ea typeface="Cabin"/>
                <a:cs typeface="Cabin"/>
                <a:sym typeface="Cabin"/>
              </a:rPr>
              <a:t> un agradecimiento especial a </a:t>
            </a:r>
            <a:r>
              <a:rPr lang="es-PY" sz="1139" b="1" i="1" dirty="0" err="1">
                <a:solidFill>
                  <a:prstClr val="black"/>
                </a:solidFill>
                <a:latin typeface="Cabin"/>
                <a:ea typeface="Cabin"/>
                <a:cs typeface="Cabin"/>
                <a:sym typeface="Cabin"/>
              </a:rPr>
              <a:t>Vicki</a:t>
            </a:r>
            <a:r>
              <a:rPr lang="es-PY" sz="1139" b="1" i="1" dirty="0">
                <a:solidFill>
                  <a:prstClr val="black"/>
                </a:solidFill>
                <a:latin typeface="Cabin"/>
                <a:ea typeface="Cabin"/>
                <a:cs typeface="Cabin"/>
                <a:sym typeface="Cabin"/>
              </a:rPr>
              <a:t> Daniel y sus increíbles habilidades para editar y a nuestra escritora “interna” </a:t>
            </a:r>
            <a:r>
              <a:rPr lang="es-PY" sz="1139" b="1" i="1" dirty="0" err="1">
                <a:solidFill>
                  <a:prstClr val="black"/>
                </a:solidFill>
                <a:latin typeface="Cabin"/>
                <a:ea typeface="Cabin"/>
                <a:cs typeface="Cabin"/>
                <a:sym typeface="Cabin"/>
              </a:rPr>
              <a:t>Ginger</a:t>
            </a:r>
            <a:r>
              <a:rPr lang="es-PY" sz="1139" b="1" i="1" dirty="0">
                <a:solidFill>
                  <a:prstClr val="black"/>
                </a:solidFill>
                <a:latin typeface="Cabin"/>
                <a:ea typeface="Cabin"/>
                <a:cs typeface="Cabin"/>
                <a:sym typeface="Cabin"/>
              </a:rPr>
              <a:t> </a:t>
            </a:r>
            <a:r>
              <a:rPr lang="es-PY" sz="1139" b="1" i="1" dirty="0" err="1">
                <a:solidFill>
                  <a:prstClr val="black"/>
                </a:solidFill>
                <a:latin typeface="Cabin"/>
                <a:ea typeface="Cabin"/>
                <a:cs typeface="Cabin"/>
                <a:sym typeface="Cabin"/>
              </a:rPr>
              <a:t>Jay</a:t>
            </a:r>
            <a:r>
              <a:rPr lang="es-PY" sz="1139" b="1" i="1" dirty="0">
                <a:solidFill>
                  <a:prstClr val="black"/>
                </a:solidFill>
                <a:latin typeface="Cabin"/>
                <a:ea typeface="Cabin"/>
                <a:cs typeface="Cabin"/>
                <a:sym typeface="Cabin"/>
              </a:rPr>
              <a:t>.</a:t>
            </a:r>
          </a:p>
        </p:txBody>
      </p:sp>
      <p:graphicFrame>
        <p:nvGraphicFramePr>
          <p:cNvPr id="357" name="Shape 357"/>
          <p:cNvGraphicFramePr/>
          <p:nvPr>
            <p:extLst>
              <p:ext uri="{D42A27DB-BD31-4B8C-83A1-F6EECF244321}">
                <p14:modId xmlns:p14="http://schemas.microsoft.com/office/powerpoint/2010/main" val="1708589415"/>
              </p:ext>
            </p:extLst>
          </p:nvPr>
        </p:nvGraphicFramePr>
        <p:xfrm>
          <a:off x="370563" y="2412582"/>
          <a:ext cx="6662919" cy="1655461"/>
        </p:xfrm>
        <a:graphic>
          <a:graphicData uri="http://schemas.openxmlformats.org/drawingml/2006/table">
            <a:tbl>
              <a:tblPr firstRow="1" bandRow="1">
                <a:noFill/>
              </a:tblPr>
              <a:tblGrid>
                <a:gridCol w="2122824"/>
                <a:gridCol w="1554471"/>
                <a:gridCol w="1723600"/>
                <a:gridCol w="1262024"/>
              </a:tblGrid>
              <a:tr h="482565">
                <a:tc>
                  <a:txBody>
                    <a:bodyPr/>
                    <a:lstStyle/>
                    <a:p>
                      <a:pPr marL="0" marR="0" lvl="0" indent="0" algn="l" rtl="0">
                        <a:spcBef>
                          <a:spcPts val="0"/>
                        </a:spcBef>
                        <a:buSzPct val="25000"/>
                        <a:buNone/>
                      </a:pPr>
                      <a:r>
                        <a:rPr lang="en-US" sz="1200" b="1" dirty="0">
                          <a:solidFill>
                            <a:schemeClr val="dk1"/>
                          </a:solidFill>
                        </a:rPr>
                        <a:t>Deborah Alvarado</a:t>
                      </a:r>
                    </a:p>
                  </a:txBody>
                  <a:tcPr marL="110118" marR="110118" marT="51953" marB="51953" anchor="ctr">
                    <a:lnL w="12700" cap="flat" cmpd="sng">
                      <a:solidFill>
                        <a:schemeClr val="dk1"/>
                      </a:solidFill>
                      <a:prstDash val="solid"/>
                      <a:round/>
                      <a:headEnd type="none" w="med" len="med"/>
                      <a:tailEnd type="none" w="med" len="med"/>
                    </a:lnL>
                    <a:lnT w="12700" cap="flat" cmpd="sng">
                      <a:solidFill>
                        <a:schemeClr val="dk1"/>
                      </a:solidFill>
                      <a:prstDash val="solid"/>
                      <a:round/>
                      <a:headEnd type="none" w="med" len="med"/>
                      <a:tailEnd type="none" w="med" len="med"/>
                    </a:lnT>
                    <a:solidFill>
                      <a:srgbClr val="E7F1D2"/>
                    </a:solidFill>
                  </a:tcPr>
                </a:tc>
                <a:tc>
                  <a:txBody>
                    <a:bodyPr/>
                    <a:lstStyle/>
                    <a:p>
                      <a:pPr marL="0" marR="0" lvl="0" indent="0" algn="l" rtl="0">
                        <a:lnSpc>
                          <a:spcPct val="100000"/>
                        </a:lnSpc>
                        <a:spcBef>
                          <a:spcPts val="0"/>
                        </a:spcBef>
                        <a:spcAft>
                          <a:spcPts val="0"/>
                        </a:spcAft>
                        <a:buClr>
                          <a:srgbClr val="000000"/>
                        </a:buClr>
                        <a:buSzPct val="25000"/>
                        <a:buFont typeface="Cabin"/>
                        <a:buNone/>
                      </a:pPr>
                      <a:r>
                        <a:rPr lang="en-US" sz="1200" b="1" i="0" u="none" strike="noStrike" cap="none">
                          <a:solidFill>
                            <a:srgbClr val="000000"/>
                          </a:solidFill>
                          <a:latin typeface="Cabin"/>
                          <a:ea typeface="Cabin"/>
                          <a:cs typeface="Cabin"/>
                          <a:sym typeface="Cabin"/>
                        </a:rPr>
                        <a:t>Patty Gallardo</a:t>
                      </a:r>
                    </a:p>
                  </a:txBody>
                  <a:tcPr marL="110118" marR="110118" marT="51953" marB="51953" anchor="ctr">
                    <a:lnT w="12700" cap="flat" cmpd="sng">
                      <a:solidFill>
                        <a:schemeClr val="dk1"/>
                      </a:solidFill>
                      <a:prstDash val="solid"/>
                      <a:round/>
                      <a:headEnd type="none" w="med" len="med"/>
                      <a:tailEnd type="none" w="med" len="med"/>
                    </a:lnT>
                    <a:solidFill>
                      <a:srgbClr val="E7F1D2"/>
                    </a:solidFill>
                  </a:tcPr>
                </a:tc>
                <a:tc>
                  <a:txBody>
                    <a:bodyPr/>
                    <a:lstStyle/>
                    <a:p>
                      <a:pPr marL="0" marR="0" lvl="0" indent="0" algn="l" rtl="0">
                        <a:lnSpc>
                          <a:spcPct val="100000"/>
                        </a:lnSpc>
                        <a:spcBef>
                          <a:spcPts val="0"/>
                        </a:spcBef>
                        <a:spcAft>
                          <a:spcPts val="0"/>
                        </a:spcAft>
                        <a:buClr>
                          <a:schemeClr val="dk1"/>
                        </a:buClr>
                        <a:buSzPct val="25000"/>
                        <a:buFont typeface="Cabin"/>
                        <a:buNone/>
                      </a:pPr>
                      <a:r>
                        <a:rPr lang="en-US" sz="1200" b="1">
                          <a:solidFill>
                            <a:schemeClr val="dk1"/>
                          </a:solidFill>
                        </a:rPr>
                        <a:t>Sandra Maines</a:t>
                      </a:r>
                    </a:p>
                  </a:txBody>
                  <a:tcPr marL="110118" marR="110118" marT="51953" marB="51953" anchor="ctr">
                    <a:lnT w="12700" cap="flat" cmpd="sng">
                      <a:solidFill>
                        <a:schemeClr val="dk1"/>
                      </a:solidFill>
                      <a:prstDash val="solid"/>
                      <a:round/>
                      <a:headEnd type="none" w="med" len="med"/>
                      <a:tailEnd type="none" w="med" len="med"/>
                    </a:lnT>
                    <a:solidFill>
                      <a:srgbClr val="E7F1D2"/>
                    </a:solidFill>
                  </a:tcPr>
                </a:tc>
                <a:tc>
                  <a:txBody>
                    <a:bodyPr/>
                    <a:lstStyle/>
                    <a:p>
                      <a:pPr marL="0" marR="0" lvl="0" indent="0" algn="l" rtl="0">
                        <a:lnSpc>
                          <a:spcPct val="100000"/>
                        </a:lnSpc>
                        <a:spcBef>
                          <a:spcPts val="0"/>
                        </a:spcBef>
                        <a:spcAft>
                          <a:spcPts val="0"/>
                        </a:spcAft>
                        <a:buClr>
                          <a:schemeClr val="dk1"/>
                        </a:buClr>
                        <a:buSzPct val="25000"/>
                        <a:buFont typeface="Cabin"/>
                        <a:buNone/>
                      </a:pPr>
                      <a:r>
                        <a:rPr lang="en-US" sz="1200" b="1">
                          <a:solidFill>
                            <a:schemeClr val="dk1"/>
                          </a:solidFill>
                        </a:rPr>
                        <a:t>Jennifer Robbins</a:t>
                      </a:r>
                    </a:p>
                  </a:txBody>
                  <a:tcPr marL="110118" marR="110118" marT="51953" marB="51953" anchor="ctr">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solidFill>
                      <a:srgbClr val="E7F1D2"/>
                    </a:solidFill>
                  </a:tcPr>
                </a:tc>
              </a:tr>
              <a:tr h="293224">
                <a:tc>
                  <a:txBody>
                    <a:bodyPr/>
                    <a:lstStyle/>
                    <a:p>
                      <a:pPr marL="0" marR="0" lvl="0" indent="0" algn="l" rtl="0">
                        <a:lnSpc>
                          <a:spcPct val="100000"/>
                        </a:lnSpc>
                        <a:spcBef>
                          <a:spcPts val="0"/>
                        </a:spcBef>
                        <a:spcAft>
                          <a:spcPts val="0"/>
                        </a:spcAft>
                        <a:buClr>
                          <a:srgbClr val="000000"/>
                        </a:buClr>
                        <a:buSzPct val="25000"/>
                        <a:buFont typeface="Cabin"/>
                        <a:buNone/>
                      </a:pPr>
                      <a:r>
                        <a:rPr lang="en-US" sz="1200" b="1" i="0" u="none" strike="noStrike" cap="none">
                          <a:solidFill>
                            <a:srgbClr val="000000"/>
                          </a:solidFill>
                          <a:latin typeface="Cabin"/>
                          <a:ea typeface="Cabin"/>
                          <a:cs typeface="Cabin"/>
                          <a:sym typeface="Cabin"/>
                        </a:rPr>
                        <a:t>Aliceson Brandt</a:t>
                      </a:r>
                    </a:p>
                  </a:txBody>
                  <a:tcPr marL="110118" marR="110118" marT="51953" marB="51953" anchor="ctr">
                    <a:lnL w="12700" cap="flat" cmpd="sng">
                      <a:solidFill>
                        <a:schemeClr val="dk1"/>
                      </a:solidFill>
                      <a:prstDash val="solid"/>
                      <a:round/>
                      <a:headEnd type="none" w="med" len="med"/>
                      <a:tailEnd type="none" w="med" len="med"/>
                    </a:lnL>
                    <a:solidFill>
                      <a:srgbClr val="E7F1D2"/>
                    </a:solidFill>
                  </a:tcPr>
                </a:tc>
                <a:tc>
                  <a:txBody>
                    <a:bodyPr/>
                    <a:lstStyle/>
                    <a:p>
                      <a:pPr marL="0" marR="0" lvl="0" indent="0" algn="l" rtl="0">
                        <a:spcBef>
                          <a:spcPts val="0"/>
                        </a:spcBef>
                        <a:buSzPct val="25000"/>
                        <a:buNone/>
                      </a:pPr>
                      <a:r>
                        <a:rPr lang="en-US" sz="1200" b="1" dirty="0"/>
                        <a:t>Dori George</a:t>
                      </a:r>
                    </a:p>
                  </a:txBody>
                  <a:tcPr marL="110118" marR="110118" marT="51953" marB="51953" anchor="ctr">
                    <a:solidFill>
                      <a:srgbClr val="E7F1D2"/>
                    </a:solidFill>
                  </a:tcPr>
                </a:tc>
                <a:tc>
                  <a:txBody>
                    <a:bodyPr/>
                    <a:lstStyle/>
                    <a:p>
                      <a:pPr marL="0" marR="0" lvl="0" indent="0" algn="l" rtl="0">
                        <a:spcBef>
                          <a:spcPts val="0"/>
                        </a:spcBef>
                        <a:buSzPct val="25000"/>
                        <a:buNone/>
                      </a:pPr>
                      <a:r>
                        <a:rPr lang="en-US" sz="1200" b="1">
                          <a:solidFill>
                            <a:schemeClr val="dk1"/>
                          </a:solidFill>
                        </a:rPr>
                        <a:t>Gina McLain</a:t>
                      </a:r>
                    </a:p>
                  </a:txBody>
                  <a:tcPr marL="110118" marR="110118" marT="51953" marB="51953" anchor="ctr">
                    <a:solidFill>
                      <a:srgbClr val="E7F1D2"/>
                    </a:solidFill>
                  </a:tcPr>
                </a:tc>
                <a:tc>
                  <a:txBody>
                    <a:bodyPr/>
                    <a:lstStyle/>
                    <a:p>
                      <a:pPr marL="0" marR="0" lvl="0" indent="0" algn="l" rtl="0">
                        <a:spcBef>
                          <a:spcPts val="0"/>
                        </a:spcBef>
                        <a:buSzPct val="25000"/>
                        <a:buNone/>
                      </a:pPr>
                      <a:r>
                        <a:rPr lang="en-US" sz="1200" b="1">
                          <a:solidFill>
                            <a:schemeClr val="dk1"/>
                          </a:solidFill>
                        </a:rPr>
                        <a:t>Kelly Rooke</a:t>
                      </a:r>
                    </a:p>
                  </a:txBody>
                  <a:tcPr marL="110118" marR="110118" marT="51953" marB="51953" anchor="ctr">
                    <a:lnR w="12700" cap="flat" cmpd="sng">
                      <a:solidFill>
                        <a:schemeClr val="dk1"/>
                      </a:solidFill>
                      <a:prstDash val="solid"/>
                      <a:round/>
                      <a:headEnd type="none" w="med" len="med"/>
                      <a:tailEnd type="none" w="med" len="med"/>
                    </a:lnR>
                    <a:solidFill>
                      <a:srgbClr val="E7F1D2"/>
                    </a:solidFill>
                  </a:tcPr>
                </a:tc>
              </a:tr>
              <a:tr h="293224">
                <a:tc>
                  <a:txBody>
                    <a:bodyPr/>
                    <a:lstStyle/>
                    <a:p>
                      <a:pPr marL="0" marR="0" lvl="0" indent="0" algn="l" rtl="0">
                        <a:lnSpc>
                          <a:spcPct val="100000"/>
                        </a:lnSpc>
                        <a:spcBef>
                          <a:spcPts val="0"/>
                        </a:spcBef>
                        <a:spcAft>
                          <a:spcPts val="0"/>
                        </a:spcAft>
                        <a:buClr>
                          <a:schemeClr val="dk1"/>
                        </a:buClr>
                        <a:buSzPct val="25000"/>
                        <a:buFont typeface="Cabin"/>
                        <a:buNone/>
                      </a:pPr>
                      <a:r>
                        <a:rPr lang="en-US" sz="1200" b="1">
                          <a:solidFill>
                            <a:schemeClr val="dk1"/>
                          </a:solidFill>
                        </a:rPr>
                        <a:t>Linda Benson</a:t>
                      </a:r>
                    </a:p>
                  </a:txBody>
                  <a:tcPr marL="110118" marR="110118" marT="51953" marB="51953" anchor="ctr">
                    <a:lnL w="12700" cap="flat" cmpd="sng">
                      <a:solidFill>
                        <a:schemeClr val="dk1"/>
                      </a:solidFill>
                      <a:prstDash val="solid"/>
                      <a:round/>
                      <a:headEnd type="none" w="med" len="med"/>
                      <a:tailEnd type="none" w="med" len="med"/>
                    </a:lnL>
                    <a:solidFill>
                      <a:srgbClr val="E7F1D2"/>
                    </a:solidFill>
                  </a:tcPr>
                </a:tc>
                <a:tc>
                  <a:txBody>
                    <a:bodyPr/>
                    <a:lstStyle/>
                    <a:p>
                      <a:pPr marL="0" marR="0" lvl="0" indent="0" algn="l" rtl="0">
                        <a:spcBef>
                          <a:spcPts val="0"/>
                        </a:spcBef>
                        <a:buSzPct val="25000"/>
                        <a:buNone/>
                      </a:pPr>
                      <a:r>
                        <a:rPr lang="en-US" sz="1200" b="1"/>
                        <a:t>Heather Giard</a:t>
                      </a:r>
                    </a:p>
                  </a:txBody>
                  <a:tcPr marL="110118" marR="110118" marT="51953" marB="51953" anchor="ctr">
                    <a:solidFill>
                      <a:srgbClr val="E7F1D2"/>
                    </a:solidFill>
                  </a:tcPr>
                </a:tc>
                <a:tc gridSpan="2">
                  <a:txBody>
                    <a:bodyPr/>
                    <a:lstStyle/>
                    <a:p>
                      <a:pPr marL="0" marR="0" lvl="0" indent="0" algn="l" rtl="0">
                        <a:lnSpc>
                          <a:spcPct val="100000"/>
                        </a:lnSpc>
                        <a:spcBef>
                          <a:spcPts val="0"/>
                        </a:spcBef>
                        <a:spcAft>
                          <a:spcPts val="0"/>
                        </a:spcAft>
                        <a:buClr>
                          <a:schemeClr val="dk1"/>
                        </a:buClr>
                        <a:buSzPct val="25000"/>
                        <a:buFont typeface="Cabin"/>
                        <a:buNone/>
                      </a:pPr>
                      <a:r>
                        <a:rPr lang="en-US" sz="1200" b="1">
                          <a:solidFill>
                            <a:schemeClr val="dk1"/>
                          </a:solidFill>
                        </a:rPr>
                        <a:t>Christina Orozco</a:t>
                      </a:r>
                    </a:p>
                  </a:txBody>
                  <a:tcPr marL="110118" marR="110118" marT="51953" marB="51953" anchor="ctr">
                    <a:lnR w="12700" cap="flat" cmpd="sng">
                      <a:solidFill>
                        <a:schemeClr val="dk1"/>
                      </a:solidFill>
                      <a:prstDash val="solid"/>
                      <a:round/>
                      <a:headEnd type="none" w="med" len="med"/>
                      <a:tailEnd type="none" w="med" len="med"/>
                    </a:lnR>
                    <a:solidFill>
                      <a:srgbClr val="E7F1D2"/>
                    </a:solidFill>
                  </a:tcPr>
                </a:tc>
                <a:tc hMerge="1">
                  <a:txBody>
                    <a:bodyPr/>
                    <a:lstStyle/>
                    <a:p>
                      <a:endParaRPr lang="en-US"/>
                    </a:p>
                  </a:txBody>
                  <a:tcPr/>
                </a:tc>
              </a:tr>
              <a:tr h="293224">
                <a:tc>
                  <a:txBody>
                    <a:bodyPr/>
                    <a:lstStyle/>
                    <a:p>
                      <a:pPr marL="0" marR="0" lvl="0" indent="0" algn="l" rtl="0">
                        <a:lnSpc>
                          <a:spcPct val="100000"/>
                        </a:lnSpc>
                        <a:spcBef>
                          <a:spcPts val="0"/>
                        </a:spcBef>
                        <a:spcAft>
                          <a:spcPts val="0"/>
                        </a:spcAft>
                        <a:buClr>
                          <a:schemeClr val="dk1"/>
                        </a:buClr>
                        <a:buSzPct val="25000"/>
                        <a:buFont typeface="Cabin"/>
                        <a:buNone/>
                      </a:pPr>
                      <a:r>
                        <a:rPr lang="en-US" sz="1200" b="1">
                          <a:solidFill>
                            <a:schemeClr val="dk1"/>
                          </a:solidFill>
                        </a:rPr>
                        <a:t>Hailey Christenson</a:t>
                      </a:r>
                    </a:p>
                  </a:txBody>
                  <a:tcPr marL="110118" marR="110118" marT="51953" marB="51953" anchor="ctr">
                    <a:lnL w="12700" cap="flat" cmpd="sng">
                      <a:solidFill>
                        <a:schemeClr val="dk1"/>
                      </a:solidFill>
                      <a:prstDash val="solid"/>
                      <a:round/>
                      <a:headEnd type="none" w="med" len="med"/>
                      <a:tailEnd type="none" w="med" len="med"/>
                    </a:lnL>
                    <a:solidFill>
                      <a:srgbClr val="E7F1D2"/>
                    </a:solidFill>
                  </a:tcPr>
                </a:tc>
                <a:tc>
                  <a:txBody>
                    <a:bodyPr/>
                    <a:lstStyle/>
                    <a:p>
                      <a:pPr marL="0" marR="0" lvl="0" indent="0" algn="l" rtl="0">
                        <a:spcBef>
                          <a:spcPts val="0"/>
                        </a:spcBef>
                        <a:buSzPct val="25000"/>
                        <a:buNone/>
                      </a:pPr>
                      <a:r>
                        <a:rPr lang="en-US" sz="1200" b="1"/>
                        <a:t>Sonja Grabel</a:t>
                      </a:r>
                    </a:p>
                  </a:txBody>
                  <a:tcPr marL="110118" marR="110118" marT="51953" marB="51953" anchor="ctr">
                    <a:solidFill>
                      <a:srgbClr val="E7F1D2"/>
                    </a:solidFill>
                  </a:tcPr>
                </a:tc>
                <a:tc gridSpan="2">
                  <a:txBody>
                    <a:bodyPr/>
                    <a:lstStyle/>
                    <a:p>
                      <a:pPr marL="0" marR="0" lvl="0" indent="0" algn="l" rtl="0">
                        <a:lnSpc>
                          <a:spcPct val="100000"/>
                        </a:lnSpc>
                        <a:spcBef>
                          <a:spcPts val="0"/>
                        </a:spcBef>
                        <a:spcAft>
                          <a:spcPts val="0"/>
                        </a:spcAft>
                        <a:buClr>
                          <a:schemeClr val="dk1"/>
                        </a:buClr>
                        <a:buSzPct val="25000"/>
                        <a:buFont typeface="Cabin"/>
                        <a:buNone/>
                      </a:pPr>
                      <a:r>
                        <a:rPr lang="en-US" sz="1200" b="1" i="0" u="none" strike="noStrike" cap="none">
                          <a:solidFill>
                            <a:schemeClr val="dk1"/>
                          </a:solidFill>
                          <a:latin typeface="Cabin"/>
                          <a:ea typeface="Cabin"/>
                          <a:cs typeface="Cabin"/>
                          <a:sym typeface="Cabin"/>
                        </a:rPr>
                        <a:t>Teresa Portinga</a:t>
                      </a:r>
                    </a:p>
                  </a:txBody>
                  <a:tcPr marL="110118" marR="110118" marT="51953" marB="51953" anchor="ctr">
                    <a:lnR w="12700" cap="flat" cmpd="sng">
                      <a:solidFill>
                        <a:schemeClr val="dk1"/>
                      </a:solidFill>
                      <a:prstDash val="solid"/>
                      <a:round/>
                      <a:headEnd type="none" w="med" len="med"/>
                      <a:tailEnd type="none" w="med" len="med"/>
                    </a:lnR>
                    <a:solidFill>
                      <a:srgbClr val="E7F1D2"/>
                    </a:solidFill>
                  </a:tcPr>
                </a:tc>
                <a:tc hMerge="1">
                  <a:txBody>
                    <a:bodyPr/>
                    <a:lstStyle/>
                    <a:p>
                      <a:endParaRPr lang="en-US"/>
                    </a:p>
                  </a:txBody>
                  <a:tcPr/>
                </a:tc>
              </a:tr>
              <a:tr h="293224">
                <a:tc>
                  <a:txBody>
                    <a:bodyPr/>
                    <a:lstStyle/>
                    <a:p>
                      <a:pPr marL="0" marR="0" lvl="0" indent="0" algn="l" rtl="0">
                        <a:spcBef>
                          <a:spcPts val="0"/>
                        </a:spcBef>
                        <a:buSzPct val="25000"/>
                        <a:buNone/>
                      </a:pPr>
                      <a:r>
                        <a:rPr lang="en-US" sz="1200" b="1">
                          <a:solidFill>
                            <a:schemeClr val="dk1"/>
                          </a:solidFill>
                        </a:rPr>
                        <a:t>Tammy Cole</a:t>
                      </a:r>
                    </a:p>
                  </a:txBody>
                  <a:tcPr marL="110118" marR="110118" marT="51953" marB="51953" anchor="ctr">
                    <a:lnL w="12700" cap="flat" cmpd="sng">
                      <a:solidFill>
                        <a:schemeClr val="dk1"/>
                      </a:solidFill>
                      <a:prstDash val="solid"/>
                      <a:round/>
                      <a:headEnd type="none" w="med" len="med"/>
                      <a:tailEnd type="none" w="med" len="med"/>
                    </a:lnL>
                    <a:solidFill>
                      <a:srgbClr val="E7F1D2"/>
                    </a:solidFill>
                  </a:tcPr>
                </a:tc>
                <a:tc>
                  <a:txBody>
                    <a:bodyPr/>
                    <a:lstStyle/>
                    <a:p>
                      <a:pPr marL="0" marR="0" lvl="0" indent="0" algn="l" rtl="0">
                        <a:lnSpc>
                          <a:spcPct val="100000"/>
                        </a:lnSpc>
                        <a:spcBef>
                          <a:spcPts val="0"/>
                        </a:spcBef>
                        <a:spcAft>
                          <a:spcPts val="0"/>
                        </a:spcAft>
                        <a:buClr>
                          <a:srgbClr val="000000"/>
                        </a:buClr>
                        <a:buSzPct val="25000"/>
                        <a:buFont typeface="Cabin"/>
                        <a:buNone/>
                      </a:pPr>
                      <a:r>
                        <a:rPr lang="en-US" sz="1200" b="1" i="0" u="none" strike="noStrike" cap="none">
                          <a:solidFill>
                            <a:srgbClr val="000000"/>
                          </a:solidFill>
                          <a:latin typeface="Cabin"/>
                          <a:ea typeface="Cabin"/>
                          <a:cs typeface="Cabin"/>
                          <a:sym typeface="Cabin"/>
                        </a:rPr>
                        <a:t>Dovina Greco</a:t>
                      </a:r>
                    </a:p>
                  </a:txBody>
                  <a:tcPr marL="110118" marR="110118" marT="51953" marB="51953" anchor="ctr">
                    <a:solidFill>
                      <a:srgbClr val="E7F1D2"/>
                    </a:solidFill>
                  </a:tcPr>
                </a:tc>
                <a:tc gridSpan="2">
                  <a:txBody>
                    <a:bodyPr/>
                    <a:lstStyle/>
                    <a:p>
                      <a:pPr marL="0" marR="0" lvl="0" indent="0" algn="l" rtl="0">
                        <a:spcBef>
                          <a:spcPts val="0"/>
                        </a:spcBef>
                        <a:buSzPct val="25000"/>
                        <a:buNone/>
                      </a:pPr>
                      <a:r>
                        <a:rPr lang="en-US" sz="1200" b="1" dirty="0">
                          <a:solidFill>
                            <a:schemeClr val="dk1"/>
                          </a:solidFill>
                        </a:rPr>
                        <a:t>Judy Ramer</a:t>
                      </a:r>
                    </a:p>
                  </a:txBody>
                  <a:tcPr marL="110118" marR="110118" marT="51953" marB="51953" anchor="ctr">
                    <a:lnR w="12700" cap="flat" cmpd="sng">
                      <a:solidFill>
                        <a:schemeClr val="dk1"/>
                      </a:solidFill>
                      <a:prstDash val="solid"/>
                      <a:round/>
                      <a:headEnd type="none" w="med" len="med"/>
                      <a:tailEnd type="none" w="med" len="med"/>
                    </a:lnR>
                    <a:solidFill>
                      <a:srgbClr val="E7F1D2"/>
                    </a:solidFill>
                  </a:tcPr>
                </a:tc>
                <a:tc hMerge="1">
                  <a:txBody>
                    <a:bodyPr/>
                    <a:lstStyle/>
                    <a:p>
                      <a:endParaRPr lang="en-US"/>
                    </a:p>
                  </a:txBody>
                  <a:tcPr/>
                </a:tc>
              </a:tr>
            </a:tbl>
          </a:graphicData>
        </a:graphic>
      </p:graphicFrame>
      <p:graphicFrame>
        <p:nvGraphicFramePr>
          <p:cNvPr id="358" name="Shape 358"/>
          <p:cNvGraphicFramePr/>
          <p:nvPr>
            <p:extLst>
              <p:ext uri="{D42A27DB-BD31-4B8C-83A1-F6EECF244321}">
                <p14:modId xmlns:p14="http://schemas.microsoft.com/office/powerpoint/2010/main" val="2102311536"/>
              </p:ext>
            </p:extLst>
          </p:nvPr>
        </p:nvGraphicFramePr>
        <p:xfrm>
          <a:off x="172299" y="8649045"/>
          <a:ext cx="7011247" cy="537854"/>
        </p:xfrm>
        <a:graphic>
          <a:graphicData uri="http://schemas.openxmlformats.org/drawingml/2006/table">
            <a:tbl>
              <a:tblPr>
                <a:noFill/>
              </a:tblPr>
              <a:tblGrid>
                <a:gridCol w="7011247"/>
              </a:tblGrid>
              <a:tr h="516339">
                <a:tc>
                  <a:txBody>
                    <a:bodyPr/>
                    <a:lstStyle/>
                    <a:p>
                      <a:pPr marL="0" marR="0" lvl="0" indent="0" algn="ctr"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s-BO" sz="1200" b="1" i="0" u="none" strike="noStrike" kern="0" cap="none" spc="0" normalizeH="0" baseline="0" noProof="0" dirty="0" smtClean="0">
                          <a:ln>
                            <a:noFill/>
                          </a:ln>
                          <a:solidFill>
                            <a:srgbClr val="000000"/>
                          </a:solidFill>
                          <a:effectLst/>
                          <a:uLnTx/>
                          <a:uFillTx/>
                          <a:latin typeface="Calibri" panose="020F0502020204030204" pitchFamily="34" charset="0"/>
                          <a:ea typeface="Gill Sans MT"/>
                          <a:cs typeface="Gill Sans MT"/>
                          <a:sym typeface="Gill Sans MT"/>
                        </a:rPr>
                        <a:t>Gracias a todos los que participaron en la traducción de esta evaluación, </a:t>
                      </a:r>
                    </a:p>
                    <a:p>
                      <a:pPr marL="0" marR="0" lvl="0" indent="0" algn="ctr" defTabSz="914400" rtl="0" eaLnBrk="1" fontAlgn="auto" latinLnBrk="0" hangingPunct="1">
                        <a:lnSpc>
                          <a:spcPct val="100000"/>
                        </a:lnSpc>
                        <a:spcBef>
                          <a:spcPts val="0"/>
                        </a:spcBef>
                        <a:spcAft>
                          <a:spcPts val="0"/>
                        </a:spcAft>
                        <a:buClr>
                          <a:srgbClr val="000000"/>
                        </a:buClr>
                        <a:buSzPct val="25000"/>
                        <a:buFont typeface="Dancing Script"/>
                        <a:buNone/>
                        <a:tabLst/>
                        <a:defRPr/>
                      </a:pPr>
                      <a:r>
                        <a:rPr kumimoji="0" lang="es-BO" sz="1200" b="1" i="0" u="none" strike="noStrike" kern="0" cap="none" spc="0" normalizeH="0" baseline="0" noProof="0" dirty="0" smtClean="0">
                          <a:ln>
                            <a:noFill/>
                          </a:ln>
                          <a:solidFill>
                            <a:srgbClr val="000000"/>
                          </a:solidFill>
                          <a:effectLst/>
                          <a:uLnTx/>
                          <a:uFillTx/>
                          <a:latin typeface="Calibri" panose="020F0502020204030204" pitchFamily="34" charset="0"/>
                          <a:ea typeface="Gill Sans MT"/>
                          <a:cs typeface="Gill Sans MT"/>
                          <a:sym typeface="Gill Sans MT"/>
                        </a:rPr>
                        <a:t>bajo la coordinación de</a:t>
                      </a:r>
                      <a:r>
                        <a:rPr kumimoji="0" lang="es-BO" sz="1200" b="1" i="0" u="none" strike="noStrike" kern="0" cap="none" spc="0" normalizeH="0" baseline="0" noProof="0" dirty="0" smtClean="0">
                          <a:ln>
                            <a:noFill/>
                          </a:ln>
                          <a:solidFill>
                            <a:srgbClr val="000000"/>
                          </a:solidFill>
                          <a:effectLst/>
                          <a:uLnTx/>
                          <a:uFillTx/>
                          <a:latin typeface="+mn-lt"/>
                          <a:ea typeface="Gill Sans MT"/>
                          <a:cs typeface="Gill Sans MT"/>
                          <a:sym typeface="Gill Sans MT"/>
                        </a:rPr>
                        <a:t> </a:t>
                      </a:r>
                      <a:r>
                        <a:rPr kumimoji="0" lang="es-BO" sz="900" b="1" i="0" u="none" strike="noStrike" kern="1200" cap="none" noProof="0" dirty="0" smtClean="0">
                          <a:solidFill>
                            <a:srgbClr val="000000"/>
                          </a:solidFill>
                          <a:latin typeface="Lucida Handwriting" panose="03010101010101010101" pitchFamily="66" charset="0"/>
                          <a:ea typeface="Dancing Script"/>
                          <a:cs typeface="Dancing Script"/>
                          <a:sym typeface="Dancing Script"/>
                        </a:rPr>
                        <a:t>Z. Rosa  &amp; M. Méndez</a:t>
                      </a:r>
                      <a:endParaRPr kumimoji="0" lang="es-BO" sz="900" b="1" i="0" u="none" strike="noStrike" kern="1200" cap="none" noProof="0" dirty="0">
                        <a:solidFill>
                          <a:srgbClr val="000000"/>
                        </a:solidFill>
                        <a:latin typeface="Lucida Handwriting" panose="03010101010101010101" pitchFamily="66" charset="0"/>
                        <a:ea typeface="Dancing Script"/>
                        <a:cs typeface="Dancing Script"/>
                        <a:sym typeface="Dancing Script"/>
                      </a:endParaRPr>
                    </a:p>
                  </a:txBody>
                  <a:tcPr marL="86047" marR="86047" marT="86047" marB="86047">
                    <a:lnL w="9525" cap="flat" cmpd="sng">
                      <a:solidFill>
                        <a:srgbClr val="317F92"/>
                      </a:solidFill>
                      <a:prstDash val="solid"/>
                      <a:round/>
                      <a:headEnd type="none" w="med" len="med"/>
                      <a:tailEnd type="none" w="med" len="med"/>
                    </a:lnL>
                    <a:lnR w="9525" cap="flat" cmpd="sng">
                      <a:solidFill>
                        <a:srgbClr val="317F92"/>
                      </a:solidFill>
                      <a:prstDash val="solid"/>
                      <a:round/>
                      <a:headEnd type="none" w="med" len="med"/>
                      <a:tailEnd type="none" w="med" len="med"/>
                    </a:lnR>
                    <a:lnT w="9525" cap="flat" cmpd="sng">
                      <a:solidFill>
                        <a:srgbClr val="317F92"/>
                      </a:solidFill>
                      <a:prstDash val="solid"/>
                      <a:round/>
                      <a:headEnd type="none" w="med" len="med"/>
                      <a:tailEnd type="none" w="med" len="med"/>
                    </a:lnT>
                    <a:lnB w="9525" cap="flat" cmpd="sng">
                      <a:solidFill>
                        <a:srgbClr val="317F92"/>
                      </a:solidFill>
                      <a:prstDash val="solid"/>
                      <a:round/>
                      <a:headEnd type="none" w="med" len="med"/>
                      <a:tailEnd type="none" w="med" len="med"/>
                    </a:lnB>
                    <a:solidFill>
                      <a:srgbClr val="2F8DA4">
                        <a:alpha val="60000"/>
                      </a:srgbClr>
                    </a:solidFill>
                  </a:tcPr>
                </a:tc>
              </a:tr>
            </a:tbl>
          </a:graphicData>
        </a:graphic>
      </p:graphicFrame>
    </p:spTree>
    <p:extLst>
      <p:ext uri="{BB962C8B-B14F-4D97-AF65-F5344CB8AC3E}">
        <p14:creationId xmlns:p14="http://schemas.microsoft.com/office/powerpoint/2010/main" val="2943965065"/>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77000" y="9222658"/>
            <a:ext cx="792480" cy="381000"/>
          </a:xfrm>
        </p:spPr>
        <p:txBody>
          <a:bodyPr/>
          <a:lstStyle/>
          <a:p>
            <a:fld id="{F177B04D-AEB5-43ED-B9BA-B3D1EC9C9067}" type="slidenum">
              <a:rPr lang="es-419" smtClean="0">
                <a:solidFill>
                  <a:prstClr val="black">
                    <a:tint val="75000"/>
                  </a:prstClr>
                </a:solidFill>
              </a:rPr>
              <a:pPr/>
              <a:t>20</a:t>
            </a:fld>
            <a:endParaRPr lang="es-419" dirty="0">
              <a:solidFill>
                <a:prstClr val="black">
                  <a:tint val="75000"/>
                </a:prstClr>
              </a:solidFill>
            </a:endParaRPr>
          </a:p>
        </p:txBody>
      </p:sp>
      <p:sp>
        <p:nvSpPr>
          <p:cNvPr id="2" name="Rectangle 1"/>
          <p:cNvSpPr/>
          <p:nvPr/>
        </p:nvSpPr>
        <p:spPr>
          <a:xfrm>
            <a:off x="278027" y="426050"/>
            <a:ext cx="6858000" cy="677100"/>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2" tIns="45716" rIns="91432" bIns="45716">
            <a:spAutoFit/>
          </a:bodyPr>
          <a:lstStyle/>
          <a:p>
            <a:pPr algn="ctr"/>
            <a:r>
              <a:rPr lang="es-419" b="1" dirty="0" smtClean="0">
                <a:solidFill>
                  <a:prstClr val="black"/>
                </a:solidFill>
                <a:effectLst>
                  <a:outerShdw blurRad="38100" dist="38100" dir="2700000" algn="tl">
                    <a:srgbClr val="000000">
                      <a:alpha val="43137"/>
                    </a:srgbClr>
                  </a:outerShdw>
                </a:effectLst>
              </a:rPr>
              <a:t>CFA Trimestre 4</a:t>
            </a:r>
          </a:p>
          <a:p>
            <a:pPr algn="ctr"/>
            <a:r>
              <a:rPr lang="es-ES" b="1" dirty="0">
                <a:solidFill>
                  <a:prstClr val="black"/>
                </a:solidFill>
                <a:effectLst>
                  <a:outerShdw blurRad="38100" dist="38100" dir="2700000" algn="tl">
                    <a:srgbClr val="000000">
                      <a:alpha val="43137"/>
                    </a:srgbClr>
                  </a:outerShdw>
                </a:effectLst>
              </a:rPr>
              <a:t>Clave/Puntos para las respuestas de selección múltiple</a:t>
            </a:r>
          </a:p>
        </p:txBody>
      </p:sp>
      <p:graphicFrame>
        <p:nvGraphicFramePr>
          <p:cNvPr id="3" name="Table 2"/>
          <p:cNvGraphicFramePr>
            <a:graphicFrameLocks noGrp="1"/>
          </p:cNvGraphicFramePr>
          <p:nvPr>
            <p:extLst/>
          </p:nvPr>
        </p:nvGraphicFramePr>
        <p:xfrm>
          <a:off x="304800" y="1295400"/>
          <a:ext cx="6858000" cy="7732550"/>
        </p:xfrm>
        <a:graphic>
          <a:graphicData uri="http://schemas.openxmlformats.org/drawingml/2006/table">
            <a:tbl>
              <a:tblPr firstRow="1" bandRow="1">
                <a:effectLst>
                  <a:innerShdw blurRad="114300">
                    <a:prstClr val="black"/>
                  </a:innerShdw>
                </a:effectLst>
                <a:tableStyleId>{5C22544A-7EE6-4342-B048-85BDC9FD1C3A}</a:tableStyleId>
              </a:tblPr>
              <a:tblGrid>
                <a:gridCol w="5572124"/>
                <a:gridCol w="642938"/>
                <a:gridCol w="642938"/>
              </a:tblGrid>
              <a:tr h="305450">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1</a:t>
                      </a:r>
                      <a:r>
                        <a:rPr lang="es-419" sz="1200" b="1" u="none" dirty="0" smtClean="0">
                          <a:solidFill>
                            <a:schemeClr val="tx1"/>
                          </a:solidFill>
                          <a:effectLst>
                            <a:outerShdw blurRad="38100" dist="38100" dir="2700000" algn="tl">
                              <a:srgbClr val="000000">
                                <a:alpha val="43137"/>
                              </a:srgbClr>
                            </a:outerShdw>
                          </a:effectLst>
                        </a:rPr>
                        <a:t>  </a:t>
                      </a:r>
                      <a:r>
                        <a:rPr lang="es-419" sz="1200" b="0" u="none" dirty="0" smtClean="0">
                          <a:solidFill>
                            <a:schemeClr val="tx1"/>
                          </a:solidFill>
                          <a:effectLst/>
                        </a:rPr>
                        <a:t>¿Cómo Nick sabía de qué estaba hecha la estatua? </a:t>
                      </a:r>
                      <a:r>
                        <a:rPr lang="es-419" sz="1100" b="0" baseline="0" dirty="0" smtClean="0">
                          <a:solidFill>
                            <a:schemeClr val="tx1"/>
                          </a:solidFill>
                          <a:effectLst/>
                          <a:latin typeface="+mn-lt"/>
                          <a:cs typeface="Helvetica" panose="020B0604020202020204" pitchFamily="34" charset="0"/>
                          <a:sym typeface="Helvetica"/>
                        </a:rPr>
                        <a:t>RL.1.3</a:t>
                      </a:r>
                      <a:endParaRPr lang="es-419" sz="1100" b="0" dirty="0" smtClean="0">
                        <a:solidFill>
                          <a:schemeClr val="tx1"/>
                        </a:solidFill>
                        <a:effectLst/>
                        <a:latin typeface="+mn-lt"/>
                        <a:cs typeface="Helvetica" panose="020B0604020202020204" pitchFamily="34" charset="0"/>
                        <a:sym typeface="Helvetica"/>
                      </a:endParaRPr>
                    </a:p>
                  </a:txBody>
                  <a:tcPr anchor="ctr">
                    <a:solidFill>
                      <a:schemeClr val="bg1">
                        <a:lumMod val="85000"/>
                      </a:schemeClr>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B</a:t>
                      </a:r>
                      <a:endParaRPr lang="es-419"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1</a:t>
                      </a:r>
                      <a:endParaRPr lang="es-419"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274905">
                <a:tc>
                  <a:txBody>
                    <a:bodyPr/>
                    <a:lstStyle/>
                    <a:p>
                      <a:pPr marL="739775" marR="0" lvl="0" indent="-739775" algn="l" defTabSz="966612" rtl="0" eaLnBrk="1" fontAlgn="auto" latinLnBrk="0" hangingPunct="1">
                        <a:lnSpc>
                          <a:spcPct val="100000"/>
                        </a:lnSpc>
                        <a:spcBef>
                          <a:spcPts val="0"/>
                        </a:spcBef>
                        <a:spcAft>
                          <a:spcPts val="0"/>
                        </a:spcAft>
                        <a:buClrTx/>
                        <a:buSzTx/>
                        <a:buFontTx/>
                        <a:buNone/>
                        <a:tabLst>
                          <a:tab pos="739775" algn="l"/>
                        </a:tabLst>
                        <a:defRPr/>
                      </a:pPr>
                      <a:r>
                        <a:rPr lang="es-419" sz="1200" b="1" u="sng" dirty="0" smtClean="0">
                          <a:solidFill>
                            <a:schemeClr val="tx1"/>
                          </a:solidFill>
                          <a:effectLst>
                            <a:outerShdw blurRad="38100" dist="38100" dir="2700000" algn="tl">
                              <a:srgbClr val="000000">
                                <a:alpha val="43137"/>
                              </a:srgbClr>
                            </a:outerShdw>
                          </a:effectLst>
                        </a:rPr>
                        <a:t>Pregunta 2</a:t>
                      </a:r>
                      <a:r>
                        <a:rPr lang="es-419" sz="1200" b="1" u="none" dirty="0" smtClean="0">
                          <a:solidFill>
                            <a:schemeClr val="tx1"/>
                          </a:solidFill>
                          <a:effectLst>
                            <a:outerShdw blurRad="38100" dist="38100" dir="2700000" algn="tl">
                              <a:srgbClr val="000000">
                                <a:alpha val="43137"/>
                              </a:srgbClr>
                            </a:outerShdw>
                          </a:effectLst>
                        </a:rPr>
                        <a:t>  </a:t>
                      </a:r>
                      <a:r>
                        <a:rPr lang="es-419" sz="1200" b="0" u="none" dirty="0" smtClean="0">
                          <a:solidFill>
                            <a:schemeClr val="tx1"/>
                          </a:solidFill>
                          <a:effectLst/>
                        </a:rPr>
                        <a:t>¿Cómo   Andy y su mamá llegaron a la corona de la Estatua de la Libertad?</a:t>
                      </a:r>
                      <a:r>
                        <a:rPr lang="es-419" sz="1200" b="0" u="none" baseline="0" dirty="0" smtClean="0">
                          <a:solidFill>
                            <a:schemeClr val="tx1"/>
                          </a:solidFill>
                          <a:effectLst/>
                        </a:rPr>
                        <a:t> </a:t>
                      </a:r>
                      <a:r>
                        <a:rPr lang="es-419" sz="1100" b="0" baseline="0" dirty="0" smtClean="0">
                          <a:solidFill>
                            <a:schemeClr val="tx1"/>
                          </a:solidFill>
                          <a:effectLst/>
                          <a:latin typeface="+mn-lt"/>
                          <a:cs typeface="Helvetica" panose="020B0604020202020204" pitchFamily="34" charset="0"/>
                          <a:sym typeface="Helvetica"/>
                        </a:rPr>
                        <a:t>RL.1.3</a:t>
                      </a:r>
                      <a:endParaRPr lang="es-419" sz="1100" b="0" dirty="0" smtClean="0">
                        <a:solidFill>
                          <a:schemeClr val="tx1"/>
                        </a:solidFill>
                        <a:effectLst/>
                        <a:latin typeface="+mn-lt"/>
                        <a:cs typeface="Helvetica" panose="020B0604020202020204" pitchFamily="34" charset="0"/>
                        <a:sym typeface="Helvetica"/>
                      </a:endParaRPr>
                    </a:p>
                  </a:txBody>
                  <a:tcPr anchor="ctr">
                    <a:solidFill>
                      <a:schemeClr val="bg2"/>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B</a:t>
                      </a:r>
                      <a:endParaRPr lang="es-419" sz="12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1</a:t>
                      </a:r>
                      <a:endParaRPr lang="es-419" sz="12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458175">
                <a:tc>
                  <a:txBody>
                    <a:bodyPr/>
                    <a:lstStyle/>
                    <a:p>
                      <a:pPr marL="806450" marR="0" lvl="0" indent="-80645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3</a:t>
                      </a:r>
                      <a:r>
                        <a:rPr lang="es-419" sz="1200" b="0" i="0" u="none" dirty="0" smtClean="0">
                          <a:solidFill>
                            <a:schemeClr val="tx1"/>
                          </a:solidFill>
                          <a:effectLst>
                            <a:outerShdw blurRad="38100" dist="38100" dir="2700000" algn="tl">
                              <a:srgbClr val="000000">
                                <a:alpha val="43137"/>
                              </a:srgbClr>
                            </a:outerShdw>
                          </a:effectLst>
                        </a:rPr>
                        <a:t>  </a:t>
                      </a:r>
                      <a:r>
                        <a:rPr lang="es-419" sz="1200" b="0" i="0" u="none" dirty="0" smtClean="0">
                          <a:solidFill>
                            <a:schemeClr val="tx1"/>
                          </a:solidFill>
                          <a:effectLst/>
                        </a:rPr>
                        <a:t>¿Quién es la persona que narra el cuento en </a:t>
                      </a:r>
                      <a:r>
                        <a:rPr lang="es-419" sz="1200" b="1" i="1" u="none" dirty="0" smtClean="0">
                          <a:solidFill>
                            <a:schemeClr val="tx1"/>
                          </a:solidFill>
                          <a:effectLst/>
                        </a:rPr>
                        <a:t>La visita de Nick al Monumento de Lincoln? </a:t>
                      </a:r>
                      <a:r>
                        <a:rPr lang="es-419" sz="1100" b="0" u="none" baseline="0" dirty="0" smtClean="0">
                          <a:solidFill>
                            <a:schemeClr val="tx1"/>
                          </a:solidFill>
                          <a:effectLst/>
                          <a:latin typeface="+mn-lt"/>
                        </a:rPr>
                        <a:t>RL</a:t>
                      </a:r>
                      <a:r>
                        <a:rPr lang="es-419" sz="1100" b="0" baseline="0" dirty="0" smtClean="0">
                          <a:solidFill>
                            <a:schemeClr val="tx1"/>
                          </a:solidFill>
                          <a:effectLst/>
                          <a:latin typeface="+mn-lt"/>
                        </a:rPr>
                        <a:t>.1.6</a:t>
                      </a:r>
                      <a:endParaRPr lang="es-419" sz="1100" b="0" dirty="0" smtClean="0">
                        <a:solidFill>
                          <a:schemeClr val="tx1"/>
                        </a:solidFill>
                        <a:effectLst/>
                        <a:latin typeface="+mn-lt"/>
                      </a:endParaRPr>
                    </a:p>
                  </a:txBody>
                  <a:tcPr anchor="ctr">
                    <a:solidFill>
                      <a:schemeClr val="bg1">
                        <a:lumMod val="85000"/>
                      </a:schemeClr>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C</a:t>
                      </a:r>
                      <a:endParaRPr lang="es-419"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1</a:t>
                      </a:r>
                      <a:endParaRPr lang="es-419"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458175">
                <a:tc>
                  <a:txBody>
                    <a:bodyPr/>
                    <a:lstStyle/>
                    <a:p>
                      <a:pPr marL="806450" marR="0" lvl="0" indent="-80645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4</a:t>
                      </a:r>
                      <a:r>
                        <a:rPr lang="es-419" sz="1200" b="1" u="none" dirty="0" smtClean="0">
                          <a:solidFill>
                            <a:schemeClr val="tx1"/>
                          </a:solidFill>
                          <a:effectLst>
                            <a:outerShdw blurRad="38100" dist="38100" dir="2700000" algn="tl">
                              <a:srgbClr val="000000">
                                <a:alpha val="43137"/>
                              </a:srgbClr>
                            </a:outerShdw>
                          </a:effectLst>
                        </a:rPr>
                        <a:t> </a:t>
                      </a:r>
                      <a:r>
                        <a:rPr lang="es-419" sz="1200" b="1" u="none" baseline="0" dirty="0" smtClean="0">
                          <a:solidFill>
                            <a:schemeClr val="tx1"/>
                          </a:solidFill>
                          <a:effectLst>
                            <a:outerShdw blurRad="38100" dist="38100" dir="2700000" algn="tl">
                              <a:srgbClr val="000000">
                                <a:alpha val="43137"/>
                              </a:srgbClr>
                            </a:outerShdw>
                          </a:effectLst>
                        </a:rPr>
                        <a:t> </a:t>
                      </a:r>
                      <a:r>
                        <a:rPr lang="es-419" sz="1200" b="0" u="none" baseline="0" dirty="0" smtClean="0">
                          <a:solidFill>
                            <a:schemeClr val="tx1"/>
                          </a:solidFill>
                          <a:effectLst/>
                        </a:rPr>
                        <a:t>¿Quién es la persona que narra el cuento en </a:t>
                      </a:r>
                      <a:r>
                        <a:rPr lang="es-419" sz="1200" b="1" i="1" u="none" baseline="0" dirty="0" smtClean="0">
                          <a:solidFill>
                            <a:schemeClr val="tx1"/>
                          </a:solidFill>
                          <a:effectLst/>
                        </a:rPr>
                        <a:t>La visita de Andy a la Estatua de la Libertad?  </a:t>
                      </a:r>
                      <a:r>
                        <a:rPr lang="es-419" sz="1100" b="0" u="none" baseline="0" dirty="0" smtClean="0">
                          <a:solidFill>
                            <a:schemeClr val="tx1"/>
                          </a:solidFill>
                          <a:effectLst/>
                        </a:rPr>
                        <a:t>RL.1.6</a:t>
                      </a:r>
                      <a:endParaRPr kumimoji="0" lang="es-419" sz="1100" b="0" i="0" u="none" strike="noStrike" kern="1200" cap="none" spc="0" normalizeH="0" baseline="0" noProof="0" dirty="0" smtClean="0">
                        <a:ln>
                          <a:noFill/>
                        </a:ln>
                        <a:solidFill>
                          <a:schemeClr val="tx1"/>
                        </a:solidFill>
                        <a:effectLst/>
                        <a:uLnTx/>
                        <a:uFillTx/>
                        <a:latin typeface="+mn-lt"/>
                        <a:ea typeface="+mn-ea"/>
                        <a:cs typeface="+mn-cs"/>
                      </a:endParaRPr>
                    </a:p>
                  </a:txBody>
                  <a:tcPr anchor="ctr">
                    <a:solidFill>
                      <a:schemeClr val="bg2"/>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A</a:t>
                      </a:r>
                      <a:endParaRPr lang="es-419" sz="12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1</a:t>
                      </a:r>
                      <a:endParaRPr lang="es-419" sz="12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302396">
                <a:tc>
                  <a:txBody>
                    <a:bodyPr/>
                    <a:lstStyle/>
                    <a:p>
                      <a:pPr marL="804863" marR="0" lvl="0" indent="-804863" algn="l" defTabSz="966612" rtl="0" eaLnBrk="1" fontAlgn="auto" latinLnBrk="0" hangingPunct="1">
                        <a:lnSpc>
                          <a:spcPct val="115000"/>
                        </a:lnSpc>
                        <a:spcBef>
                          <a:spcPts val="0"/>
                        </a:spcBef>
                        <a:spcAft>
                          <a:spcPts val="0"/>
                        </a:spcAft>
                        <a:buClrTx/>
                        <a:buSzTx/>
                        <a:buFontTx/>
                        <a:buNone/>
                        <a:tabLst>
                          <a:tab pos="862013" algn="l"/>
                        </a:tabLst>
                        <a:defRPr sz="1800" b="0" i="0"/>
                      </a:pPr>
                      <a:r>
                        <a:rPr lang="es-419" sz="1200" b="1" u="sng" dirty="0" smtClean="0">
                          <a:solidFill>
                            <a:schemeClr val="tx1"/>
                          </a:solidFill>
                          <a:effectLst>
                            <a:outerShdw blurRad="38100" dist="38100" dir="2700000" algn="tl">
                              <a:srgbClr val="000000">
                                <a:alpha val="43137"/>
                              </a:srgbClr>
                            </a:outerShdw>
                          </a:effectLst>
                        </a:rPr>
                        <a:t>Pregunta 5</a:t>
                      </a:r>
                      <a:r>
                        <a:rPr lang="es-419" sz="1200" b="1" u="none" dirty="0" smtClean="0">
                          <a:solidFill>
                            <a:schemeClr val="tx1"/>
                          </a:solidFill>
                          <a:effectLst>
                            <a:outerShdw blurRad="38100" dist="38100" dir="2700000" algn="tl">
                              <a:srgbClr val="000000">
                                <a:alpha val="43137"/>
                              </a:srgbClr>
                            </a:outerShdw>
                          </a:effectLst>
                        </a:rPr>
                        <a:t>  </a:t>
                      </a:r>
                      <a:r>
                        <a:rPr lang="es-419" sz="1200" b="0" u="none" dirty="0" smtClean="0">
                          <a:solidFill>
                            <a:schemeClr val="tx1"/>
                          </a:solidFill>
                          <a:effectLst/>
                        </a:rPr>
                        <a:t>Basado en los dos textos, ¿qué puedes concluir sobre ambas estatuas? </a:t>
                      </a:r>
                      <a:r>
                        <a:rPr lang="es-419" sz="1100" b="0" u="none" baseline="0" dirty="0" smtClean="0">
                          <a:solidFill>
                            <a:schemeClr val="tx1"/>
                          </a:solidFill>
                          <a:effectLst/>
                        </a:rPr>
                        <a:t>RL.1.9</a:t>
                      </a:r>
                      <a:endParaRPr kumimoji="0" lang="es-419" sz="11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1">
                        <a:lumMod val="85000"/>
                      </a:schemeClr>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C</a:t>
                      </a:r>
                      <a:endParaRPr lang="es-419"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1</a:t>
                      </a:r>
                      <a:endParaRPr lang="es-419"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458175">
                <a:tc>
                  <a:txBody>
                    <a:bodyPr/>
                    <a:lstStyle/>
                    <a:p>
                      <a:pPr marL="746125" marR="0" lvl="0" indent="-746125"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6</a:t>
                      </a:r>
                      <a:r>
                        <a:rPr lang="es-419" sz="1200" b="1" u="none" dirty="0" smtClean="0">
                          <a:solidFill>
                            <a:schemeClr val="tx1"/>
                          </a:solidFill>
                          <a:effectLst>
                            <a:outerShdw blurRad="38100" dist="38100" dir="2700000" algn="tl">
                              <a:srgbClr val="000000">
                                <a:alpha val="43137"/>
                              </a:srgbClr>
                            </a:outerShdw>
                          </a:effectLst>
                        </a:rPr>
                        <a:t>  </a:t>
                      </a:r>
                      <a:r>
                        <a:rPr lang="es-419" sz="1200" b="0" u="none" dirty="0" smtClean="0">
                          <a:solidFill>
                            <a:schemeClr val="tx1"/>
                          </a:solidFill>
                          <a:effectLst/>
                        </a:rPr>
                        <a:t>En ambos</a:t>
                      </a:r>
                      <a:r>
                        <a:rPr lang="es-419" sz="1200" b="0" u="none" baseline="0" dirty="0" smtClean="0">
                          <a:solidFill>
                            <a:schemeClr val="tx1"/>
                          </a:solidFill>
                          <a:effectLst/>
                        </a:rPr>
                        <a:t> textos</a:t>
                      </a:r>
                      <a:r>
                        <a:rPr lang="es-419" sz="1200" b="0" u="none" dirty="0" smtClean="0">
                          <a:solidFill>
                            <a:schemeClr val="tx1"/>
                          </a:solidFill>
                          <a:effectLst/>
                        </a:rPr>
                        <a:t>, ¿qué es algo que los dos personajes principales hacen</a:t>
                      </a:r>
                      <a:r>
                        <a:rPr lang="es-419" sz="1200" b="0" u="none" baseline="0" dirty="0" smtClean="0">
                          <a:solidFill>
                            <a:schemeClr val="tx1"/>
                          </a:solidFill>
                          <a:effectLst/>
                        </a:rPr>
                        <a:t> </a:t>
                      </a:r>
                      <a:r>
                        <a:rPr lang="es-419" sz="1200" b="0" u="none" dirty="0" smtClean="0">
                          <a:solidFill>
                            <a:schemeClr val="tx1"/>
                          </a:solidFill>
                          <a:effectLst/>
                        </a:rPr>
                        <a:t>cuando visitan las estatuas? </a:t>
                      </a:r>
                      <a:r>
                        <a:rPr kumimoji="0" lang="es-419" sz="1200" b="0" i="0" u="none" strike="noStrike" kern="1200" cap="none" spc="0" normalizeH="0" baseline="0" noProof="0" dirty="0" smtClean="0">
                          <a:ln>
                            <a:noFill/>
                          </a:ln>
                          <a:solidFill>
                            <a:prstClr val="black"/>
                          </a:solidFill>
                          <a:effectLst/>
                          <a:uLnTx/>
                          <a:uFillTx/>
                          <a:latin typeface="+mn-lt"/>
                          <a:ea typeface="+mn-ea"/>
                          <a:cs typeface="+mn-cs"/>
                        </a:rPr>
                        <a:t>RL.1.9</a:t>
                      </a:r>
                    </a:p>
                  </a:txBody>
                  <a:tcPr anchor="ctr">
                    <a:solidFill>
                      <a:schemeClr val="bg2"/>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A</a:t>
                      </a:r>
                      <a:endParaRPr lang="es-419" sz="12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1</a:t>
                      </a:r>
                      <a:endParaRPr lang="es-419" sz="12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274905">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7</a:t>
                      </a:r>
                      <a:r>
                        <a:rPr lang="es-419" sz="1200" b="1" u="none" dirty="0" smtClean="0">
                          <a:solidFill>
                            <a:schemeClr val="tx1"/>
                          </a:solidFill>
                          <a:effectLst>
                            <a:outerShdw blurRad="38100" dist="38100" dir="2700000" algn="tl">
                              <a:srgbClr val="000000">
                                <a:alpha val="43137"/>
                              </a:srgbClr>
                            </a:outerShdw>
                          </a:effectLst>
                        </a:rPr>
                        <a:t>                                        </a:t>
                      </a:r>
                      <a:r>
                        <a:rPr lang="es-419" sz="1200" b="1" u="sng" dirty="0" smtClean="0">
                          <a:solidFill>
                            <a:schemeClr val="tx1"/>
                          </a:solidFill>
                          <a:effectLst>
                            <a:outerShdw blurRad="38100" dist="38100" dir="2700000" algn="tl">
                              <a:srgbClr val="000000">
                                <a:alpha val="43137"/>
                              </a:srgbClr>
                            </a:outerShdw>
                          </a:effectLst>
                        </a:rPr>
                        <a:t>Respuesta construida Texto literario</a:t>
                      </a:r>
                      <a:endParaRPr lang="es-419" sz="1200" b="0" u="none" baseline="0" dirty="0" smtClean="0">
                        <a:solidFill>
                          <a:schemeClr val="tx1"/>
                        </a:solidFill>
                        <a:effectLst/>
                      </a:endParaRPr>
                    </a:p>
                  </a:txBody>
                  <a:tcPr anchor="ctr">
                    <a:solidFill>
                      <a:schemeClr val="bg1">
                        <a:lumMod val="85000"/>
                      </a:schemeClr>
                    </a:solidFill>
                  </a:tcPr>
                </a:tc>
                <a:tc>
                  <a:txBody>
                    <a:bodyPr/>
                    <a:lstStyle/>
                    <a:p>
                      <a:pPr algn="ctr"/>
                      <a:r>
                        <a:rPr lang="es-419" sz="1100" b="1" dirty="0" smtClean="0">
                          <a:solidFill>
                            <a:schemeClr val="tx1"/>
                          </a:solidFill>
                          <a:effectLst>
                            <a:outerShdw blurRad="38100" dist="38100" dir="2700000" algn="tl">
                              <a:srgbClr val="000000">
                                <a:alpha val="43137"/>
                              </a:srgbClr>
                            </a:outerShdw>
                          </a:effectLst>
                        </a:rPr>
                        <a:t>RL.1.6</a:t>
                      </a:r>
                      <a:endParaRPr lang="es-419" sz="11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s-419" sz="1100" b="1" dirty="0" smtClean="0">
                          <a:solidFill>
                            <a:schemeClr val="tx1"/>
                          </a:solidFill>
                          <a:effectLst>
                            <a:outerShdw blurRad="38100" dist="38100" dir="2700000" algn="tl">
                              <a:srgbClr val="000000">
                                <a:alpha val="43137"/>
                              </a:srgbClr>
                            </a:outerShdw>
                          </a:effectLst>
                        </a:rPr>
                        <a:t>3</a:t>
                      </a:r>
                      <a:endParaRPr lang="es-419" sz="11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32072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8</a:t>
                      </a:r>
                      <a:r>
                        <a:rPr lang="es-419" sz="1200" b="1" u="none" dirty="0" smtClean="0">
                          <a:solidFill>
                            <a:schemeClr val="tx1"/>
                          </a:solidFill>
                          <a:effectLst>
                            <a:outerShdw blurRad="38100" dist="38100" dir="2700000" algn="tl">
                              <a:srgbClr val="000000">
                                <a:alpha val="43137"/>
                              </a:srgbClr>
                            </a:outerShdw>
                          </a:effectLst>
                        </a:rPr>
                        <a:t>                                        </a:t>
                      </a:r>
                      <a:r>
                        <a:rPr lang="es-419" sz="1200" b="1" u="sng" dirty="0" smtClean="0">
                          <a:solidFill>
                            <a:schemeClr val="tx1"/>
                          </a:solidFill>
                          <a:effectLst>
                            <a:outerShdw blurRad="38100" dist="38100" dir="2700000" algn="tl">
                              <a:srgbClr val="000000">
                                <a:alpha val="43137"/>
                              </a:srgbClr>
                            </a:outerShdw>
                          </a:effectLst>
                        </a:rPr>
                        <a:t>Respuesta construida Texto literario</a:t>
                      </a:r>
                      <a:endParaRPr lang="es-419" sz="1200" b="0" u="none" dirty="0" smtClean="0">
                        <a:solidFill>
                          <a:schemeClr val="tx1"/>
                        </a:solidFill>
                        <a:effectLst/>
                      </a:endParaRPr>
                    </a:p>
                  </a:txBody>
                  <a:tcPr anchor="ctr">
                    <a:solidFill>
                      <a:schemeClr val="bg2"/>
                    </a:solidFill>
                  </a:tcPr>
                </a:tc>
                <a:tc>
                  <a:txBody>
                    <a:bodyPr/>
                    <a:lstStyle/>
                    <a:p>
                      <a:pPr algn="ctr"/>
                      <a:r>
                        <a:rPr lang="es-419" sz="1100" b="1" dirty="0" smtClean="0">
                          <a:solidFill>
                            <a:schemeClr val="tx1"/>
                          </a:solidFill>
                          <a:effectLst>
                            <a:outerShdw blurRad="38100" dist="38100" dir="2700000" algn="tl">
                              <a:srgbClr val="000000">
                                <a:alpha val="43137"/>
                              </a:srgbClr>
                            </a:outerShdw>
                          </a:effectLst>
                        </a:rPr>
                        <a:t>RL.1.9</a:t>
                      </a:r>
                      <a:endParaRPr lang="es-419" sz="11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s-419" sz="1100" b="1" dirty="0" smtClean="0">
                          <a:solidFill>
                            <a:schemeClr val="tx1"/>
                          </a:solidFill>
                          <a:effectLst>
                            <a:outerShdw blurRad="38100" dist="38100" dir="2700000" algn="tl">
                              <a:srgbClr val="000000">
                                <a:alpha val="43137"/>
                              </a:srgbClr>
                            </a:outerShdw>
                          </a:effectLst>
                        </a:rPr>
                        <a:t>3</a:t>
                      </a:r>
                      <a:endParaRPr lang="es-419" sz="11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274905">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latin typeface="+mn-lt"/>
                        </a:rPr>
                        <a:t>Pregunta 9</a:t>
                      </a:r>
                      <a:r>
                        <a:rPr lang="es-419" sz="1200" b="0" u="none" dirty="0" smtClean="0">
                          <a:solidFill>
                            <a:schemeClr val="tx1"/>
                          </a:solidFill>
                          <a:effectLst>
                            <a:outerShdw blurRad="38100" dist="38100" dir="2700000" algn="tl">
                              <a:srgbClr val="000000">
                                <a:alpha val="43137"/>
                              </a:srgbClr>
                            </a:outerShdw>
                          </a:effectLst>
                          <a:latin typeface="+mn-lt"/>
                        </a:rPr>
                        <a:t>   </a:t>
                      </a:r>
                      <a:r>
                        <a:rPr lang="es-419" sz="1200" b="0" u="none" dirty="0" smtClean="0">
                          <a:solidFill>
                            <a:schemeClr val="tx1"/>
                          </a:solidFill>
                          <a:effectLst/>
                          <a:latin typeface="+mn-lt"/>
                        </a:rPr>
                        <a:t>¿Por qué la bandera estadounidense tiene 50 estrellas? </a:t>
                      </a:r>
                      <a:r>
                        <a:rPr lang="es-419" sz="1100" b="0" baseline="0" dirty="0" smtClean="0">
                          <a:solidFill>
                            <a:srgbClr val="000000"/>
                          </a:solidFill>
                          <a:effectLst/>
                          <a:latin typeface="+mn-lt"/>
                          <a:ea typeface="Times New Roman"/>
                          <a:cs typeface="Times New Roman"/>
                        </a:rPr>
                        <a:t>RI.1.3</a:t>
                      </a:r>
                      <a:endParaRPr lang="es-419" sz="1100" b="0" dirty="0" smtClean="0">
                        <a:effectLst/>
                        <a:latin typeface="+mn-lt"/>
                        <a:ea typeface="Calibri"/>
                        <a:cs typeface="Times New Roman"/>
                      </a:endParaRPr>
                    </a:p>
                  </a:txBody>
                  <a:tcPr>
                    <a:solidFill>
                      <a:schemeClr val="bg1">
                        <a:lumMod val="85000"/>
                      </a:schemeClr>
                    </a:solidFill>
                  </a:tcPr>
                </a:tc>
                <a:tc>
                  <a:txBody>
                    <a:bodyPr/>
                    <a:lstStyle/>
                    <a:p>
                      <a:pPr algn="ctr"/>
                      <a:r>
                        <a:rPr lang="es-419" sz="1200" b="1" dirty="0" smtClean="0">
                          <a:effectLst>
                            <a:outerShdw blurRad="38100" dist="38100" dir="2700000" algn="tl">
                              <a:srgbClr val="000000">
                                <a:alpha val="43137"/>
                              </a:srgbClr>
                            </a:outerShdw>
                          </a:effectLst>
                        </a:rPr>
                        <a:t>B</a:t>
                      </a:r>
                      <a:endParaRPr lang="es-419" sz="1200" b="1" dirty="0">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s-419" sz="1200" b="1" dirty="0" smtClean="0">
                          <a:effectLst>
                            <a:outerShdw blurRad="38100" dist="38100" dir="2700000" algn="tl">
                              <a:srgbClr val="000000">
                                <a:alpha val="43137"/>
                              </a:srgbClr>
                            </a:outerShdw>
                          </a:effectLst>
                        </a:rPr>
                        <a:t>1</a:t>
                      </a:r>
                      <a:endParaRPr lang="es-419" sz="1200" b="1" dirty="0">
                        <a:effectLst>
                          <a:outerShdw blurRad="38100" dist="38100" dir="2700000" algn="tl">
                            <a:srgbClr val="000000">
                              <a:alpha val="43137"/>
                            </a:srgbClr>
                          </a:outerShdw>
                        </a:effectLst>
                      </a:endParaRPr>
                    </a:p>
                  </a:txBody>
                  <a:tcPr anchor="ctr">
                    <a:solidFill>
                      <a:schemeClr val="bg1">
                        <a:lumMod val="85000"/>
                      </a:schemeClr>
                    </a:solidFill>
                  </a:tcPr>
                </a:tc>
              </a:tr>
              <a:tr h="277003">
                <a:tc>
                  <a:txBody>
                    <a:bodyPr/>
                    <a:lstStyle/>
                    <a:p>
                      <a:r>
                        <a:rPr lang="es-419" sz="1200" b="1" u="sng" dirty="0" smtClean="0">
                          <a:solidFill>
                            <a:schemeClr val="tx1"/>
                          </a:solidFill>
                          <a:effectLst>
                            <a:outerShdw blurRad="38100" dist="38100" dir="2700000" algn="tl">
                              <a:srgbClr val="000000">
                                <a:alpha val="43137"/>
                              </a:srgbClr>
                            </a:outerShdw>
                          </a:effectLst>
                          <a:latin typeface="+mn-lt"/>
                        </a:rPr>
                        <a:t>Pregunta 10</a:t>
                      </a:r>
                      <a:r>
                        <a:rPr lang="es-419" sz="1200" b="0" u="none" dirty="0" smtClean="0">
                          <a:solidFill>
                            <a:schemeClr val="tx1"/>
                          </a:solidFill>
                          <a:effectLst>
                            <a:outerShdw blurRad="38100" dist="38100" dir="2700000" algn="tl">
                              <a:srgbClr val="000000">
                                <a:alpha val="43137"/>
                              </a:srgbClr>
                            </a:outerShdw>
                          </a:effectLst>
                          <a:latin typeface="+mn-lt"/>
                        </a:rPr>
                        <a:t>  </a:t>
                      </a:r>
                      <a:r>
                        <a:rPr lang="es-419" sz="1200" b="0" u="none" dirty="0" smtClean="0">
                          <a:solidFill>
                            <a:schemeClr val="tx1"/>
                          </a:solidFill>
                          <a:effectLst/>
                          <a:latin typeface="+mn-lt"/>
                        </a:rPr>
                        <a:t>¿Por qué tenemos símbolos estadounidenses?</a:t>
                      </a:r>
                      <a:r>
                        <a:rPr lang="es-419" sz="1200" b="0" u="none" baseline="0" dirty="0" smtClean="0">
                          <a:solidFill>
                            <a:schemeClr val="tx1"/>
                          </a:solidFill>
                          <a:effectLst>
                            <a:outerShdw blurRad="38100" dist="38100" dir="2700000" algn="tl">
                              <a:srgbClr val="000000">
                                <a:alpha val="43137"/>
                              </a:srgbClr>
                            </a:outerShdw>
                          </a:effectLst>
                          <a:latin typeface="+mn-lt"/>
                        </a:rPr>
                        <a:t> </a:t>
                      </a:r>
                      <a:r>
                        <a:rPr lang="es-419" sz="1100" b="0" dirty="0" smtClean="0">
                          <a:solidFill>
                            <a:srgbClr val="000000"/>
                          </a:solidFill>
                          <a:effectLst/>
                          <a:latin typeface="+mn-lt"/>
                          <a:ea typeface="Times New Roman"/>
                          <a:cs typeface="Times New Roman"/>
                        </a:rPr>
                        <a:t>RI.1.3</a:t>
                      </a:r>
                      <a:endParaRPr lang="es-419" sz="1100" b="0" dirty="0" smtClean="0">
                        <a:effectLst/>
                        <a:latin typeface="+mn-lt"/>
                        <a:ea typeface="Calibri"/>
                        <a:cs typeface="Times New Roman"/>
                      </a:endParaRPr>
                    </a:p>
                  </a:txBody>
                  <a:tcPr anchor="ctr">
                    <a:solidFill>
                      <a:schemeClr val="bg2"/>
                    </a:solidFill>
                  </a:tcPr>
                </a:tc>
                <a:tc>
                  <a:txBody>
                    <a:bodyPr/>
                    <a:lstStyle/>
                    <a:p>
                      <a:pPr algn="ctr"/>
                      <a:r>
                        <a:rPr lang="es-419" sz="1200" b="1" dirty="0" smtClean="0">
                          <a:effectLst>
                            <a:outerShdw blurRad="38100" dist="38100" dir="2700000" algn="tl">
                              <a:srgbClr val="000000">
                                <a:alpha val="43137"/>
                              </a:srgbClr>
                            </a:outerShdw>
                          </a:effectLst>
                        </a:rPr>
                        <a:t>A</a:t>
                      </a:r>
                      <a:endParaRPr lang="es-419" sz="1200" b="1" dirty="0">
                        <a:effectLst>
                          <a:outerShdw blurRad="38100" dist="38100" dir="2700000" algn="tl">
                            <a:srgbClr val="000000">
                              <a:alpha val="43137"/>
                            </a:srgbClr>
                          </a:outerShdw>
                        </a:effectLst>
                      </a:endParaRPr>
                    </a:p>
                  </a:txBody>
                  <a:tcPr anchor="ctr">
                    <a:solidFill>
                      <a:schemeClr val="bg2"/>
                    </a:solidFill>
                  </a:tcPr>
                </a:tc>
                <a:tc>
                  <a:txBody>
                    <a:bodyPr/>
                    <a:lstStyle/>
                    <a:p>
                      <a:pPr algn="ctr"/>
                      <a:r>
                        <a:rPr lang="es-419" sz="1200" b="1" dirty="0" smtClean="0">
                          <a:effectLst>
                            <a:outerShdw blurRad="38100" dist="38100" dir="2700000" algn="tl">
                              <a:srgbClr val="000000">
                                <a:alpha val="43137"/>
                              </a:srgbClr>
                            </a:outerShdw>
                          </a:effectLst>
                        </a:rPr>
                        <a:t>1</a:t>
                      </a:r>
                      <a:endParaRPr lang="es-419" sz="1200" b="1" dirty="0">
                        <a:effectLst>
                          <a:outerShdw blurRad="38100" dist="38100" dir="2700000" algn="tl">
                            <a:srgbClr val="000000">
                              <a:alpha val="43137"/>
                            </a:srgbClr>
                          </a:outerShdw>
                        </a:effectLst>
                      </a:endParaRPr>
                    </a:p>
                  </a:txBody>
                  <a:tcPr anchor="ctr">
                    <a:solidFill>
                      <a:schemeClr val="bg2"/>
                    </a:solidFill>
                  </a:tcPr>
                </a:tc>
              </a:tr>
              <a:tr h="458175">
                <a:tc>
                  <a:txBody>
                    <a:bodyPr/>
                    <a:lstStyle/>
                    <a:p>
                      <a:pPr marL="854075" indent="-854075"/>
                      <a:r>
                        <a:rPr lang="es-419" sz="1200" b="1" u="sng" dirty="0" smtClean="0">
                          <a:solidFill>
                            <a:schemeClr val="tx1"/>
                          </a:solidFill>
                          <a:effectLst>
                            <a:outerShdw blurRad="38100" dist="38100" dir="2700000" algn="tl">
                              <a:srgbClr val="000000">
                                <a:alpha val="43137"/>
                              </a:srgbClr>
                            </a:outerShdw>
                          </a:effectLst>
                          <a:latin typeface="+mn-lt"/>
                        </a:rPr>
                        <a:t>Pregunta 11</a:t>
                      </a:r>
                      <a:r>
                        <a:rPr lang="es-419" sz="1200" b="0" u="none" dirty="0" smtClean="0">
                          <a:solidFill>
                            <a:schemeClr val="tx1"/>
                          </a:solidFill>
                          <a:effectLst/>
                          <a:latin typeface="+mn-lt"/>
                        </a:rPr>
                        <a:t>  ¿Qué puedes aprender sobre la bandera estadounidense tanto del texto como</a:t>
                      </a:r>
                      <a:r>
                        <a:rPr lang="es-419" sz="1200" b="0" u="none" baseline="0" dirty="0" smtClean="0">
                          <a:solidFill>
                            <a:schemeClr val="tx1"/>
                          </a:solidFill>
                          <a:effectLst/>
                          <a:latin typeface="+mn-lt"/>
                        </a:rPr>
                        <a:t> </a:t>
                      </a:r>
                      <a:r>
                        <a:rPr lang="es-419" sz="1200" b="0" u="none" dirty="0" smtClean="0">
                          <a:solidFill>
                            <a:schemeClr val="tx1"/>
                          </a:solidFill>
                          <a:effectLst/>
                          <a:latin typeface="+mn-lt"/>
                        </a:rPr>
                        <a:t>de la fotografía? </a:t>
                      </a:r>
                      <a:r>
                        <a:rPr lang="es-419" sz="1100" b="0" dirty="0" smtClean="0">
                          <a:latin typeface="+mn-lt"/>
                          <a:ea typeface="Calibri"/>
                          <a:cs typeface="Times New Roman"/>
                        </a:rPr>
                        <a:t>RI.1.6</a:t>
                      </a:r>
                    </a:p>
                  </a:txBody>
                  <a:tcPr anchor="ctr">
                    <a:solidFill>
                      <a:schemeClr val="bg1">
                        <a:lumMod val="85000"/>
                      </a:schemeClr>
                    </a:solidFill>
                  </a:tcPr>
                </a:tc>
                <a:tc>
                  <a:txBody>
                    <a:bodyPr/>
                    <a:lstStyle/>
                    <a:p>
                      <a:pPr algn="ctr"/>
                      <a:r>
                        <a:rPr lang="es-419" sz="1200" b="1" dirty="0" smtClean="0">
                          <a:effectLst>
                            <a:outerShdw blurRad="38100" dist="38100" dir="2700000" algn="tl">
                              <a:srgbClr val="000000">
                                <a:alpha val="43137"/>
                              </a:srgbClr>
                            </a:outerShdw>
                          </a:effectLst>
                        </a:rPr>
                        <a:t>C</a:t>
                      </a:r>
                      <a:endParaRPr lang="es-419" sz="1200" b="1" dirty="0">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s-419" sz="1200" b="1" dirty="0" smtClean="0">
                          <a:effectLst>
                            <a:outerShdw blurRad="38100" dist="38100" dir="2700000" algn="tl">
                              <a:srgbClr val="000000">
                                <a:alpha val="43137"/>
                              </a:srgbClr>
                            </a:outerShdw>
                          </a:effectLst>
                        </a:rPr>
                        <a:t>1</a:t>
                      </a:r>
                      <a:endParaRPr lang="es-419" sz="1200" b="1" dirty="0">
                        <a:effectLst>
                          <a:outerShdw blurRad="38100" dist="38100" dir="2700000" algn="tl">
                            <a:srgbClr val="000000">
                              <a:alpha val="43137"/>
                            </a:srgbClr>
                          </a:outerShdw>
                        </a:effectLst>
                      </a:endParaRPr>
                    </a:p>
                  </a:txBody>
                  <a:tcPr anchor="ctr">
                    <a:solidFill>
                      <a:schemeClr val="bg1">
                        <a:lumMod val="85000"/>
                      </a:schemeClr>
                    </a:solidFill>
                  </a:tcPr>
                </a:tc>
              </a:tr>
              <a:tr h="274905">
                <a:tc>
                  <a:txBody>
                    <a:bodyPr/>
                    <a:lstStyle/>
                    <a:p>
                      <a:r>
                        <a:rPr lang="es-419" sz="1200" b="1" u="sng" dirty="0" smtClean="0">
                          <a:solidFill>
                            <a:schemeClr val="tx1"/>
                          </a:solidFill>
                          <a:effectLst>
                            <a:outerShdw blurRad="38100" dist="38100" dir="2700000" algn="tl">
                              <a:srgbClr val="000000">
                                <a:alpha val="43137"/>
                              </a:srgbClr>
                            </a:outerShdw>
                          </a:effectLst>
                          <a:latin typeface="+mn-lt"/>
                        </a:rPr>
                        <a:t>Pregunta 12</a:t>
                      </a:r>
                      <a:r>
                        <a:rPr lang="es-419" sz="1200" b="0" u="none" dirty="0" smtClean="0">
                          <a:solidFill>
                            <a:schemeClr val="tx1"/>
                          </a:solidFill>
                          <a:effectLst>
                            <a:outerShdw blurRad="38100" dist="38100" dir="2700000" algn="tl">
                              <a:srgbClr val="000000">
                                <a:alpha val="43137"/>
                              </a:srgbClr>
                            </a:outerShdw>
                          </a:effectLst>
                          <a:latin typeface="+mn-lt"/>
                        </a:rPr>
                        <a:t> </a:t>
                      </a:r>
                      <a:r>
                        <a:rPr lang="es-419" sz="1200" b="0" u="none" baseline="0" dirty="0" smtClean="0">
                          <a:solidFill>
                            <a:schemeClr val="tx1"/>
                          </a:solidFill>
                          <a:effectLst>
                            <a:outerShdw blurRad="38100" dist="38100" dir="2700000" algn="tl">
                              <a:srgbClr val="000000">
                                <a:alpha val="43137"/>
                              </a:srgbClr>
                            </a:outerShdw>
                          </a:effectLst>
                          <a:latin typeface="+mn-lt"/>
                        </a:rPr>
                        <a:t> </a:t>
                      </a:r>
                      <a:r>
                        <a:rPr lang="es-419" sz="1200" b="0" u="none" baseline="0" dirty="0" smtClean="0">
                          <a:solidFill>
                            <a:schemeClr val="tx1"/>
                          </a:solidFill>
                          <a:effectLst/>
                          <a:latin typeface="+mn-lt"/>
                        </a:rPr>
                        <a:t>¿Cuál es otro nombre para esta imagen?  </a:t>
                      </a:r>
                      <a:r>
                        <a:rPr lang="es-419" sz="1100" b="0" dirty="0" smtClean="0">
                          <a:solidFill>
                            <a:srgbClr val="000000"/>
                          </a:solidFill>
                          <a:effectLst/>
                          <a:latin typeface="+mn-lt"/>
                          <a:ea typeface="Times New Roman"/>
                          <a:cs typeface="Times New Roman"/>
                        </a:rPr>
                        <a:t>RI.1.6</a:t>
                      </a:r>
                      <a:endParaRPr lang="es-419" sz="1100" b="0" dirty="0" smtClean="0">
                        <a:effectLst/>
                        <a:latin typeface="+mn-lt"/>
                        <a:ea typeface="Calibri"/>
                        <a:cs typeface="Times New Roman"/>
                      </a:endParaRPr>
                    </a:p>
                  </a:txBody>
                  <a:tcPr anchor="ctr">
                    <a:solidFill>
                      <a:schemeClr val="bg2"/>
                    </a:solidFill>
                  </a:tcPr>
                </a:tc>
                <a:tc>
                  <a:txBody>
                    <a:bodyPr/>
                    <a:lstStyle/>
                    <a:p>
                      <a:pPr algn="ctr"/>
                      <a:r>
                        <a:rPr lang="es-419" sz="1200" b="1" dirty="0" smtClean="0">
                          <a:effectLst>
                            <a:outerShdw blurRad="38100" dist="38100" dir="2700000" algn="tl">
                              <a:srgbClr val="000000">
                                <a:alpha val="43137"/>
                              </a:srgbClr>
                            </a:outerShdw>
                          </a:effectLst>
                        </a:rPr>
                        <a:t>B</a:t>
                      </a:r>
                      <a:endParaRPr lang="es-419" sz="1200" b="1" dirty="0">
                        <a:effectLst>
                          <a:outerShdw blurRad="38100" dist="38100" dir="2700000" algn="tl">
                            <a:srgbClr val="000000">
                              <a:alpha val="43137"/>
                            </a:srgbClr>
                          </a:outerShdw>
                        </a:effectLst>
                      </a:endParaRPr>
                    </a:p>
                  </a:txBody>
                  <a:tcPr anchor="ctr">
                    <a:solidFill>
                      <a:schemeClr val="bg2"/>
                    </a:solidFill>
                  </a:tcPr>
                </a:tc>
                <a:tc>
                  <a:txBody>
                    <a:bodyPr/>
                    <a:lstStyle/>
                    <a:p>
                      <a:pPr algn="ctr"/>
                      <a:r>
                        <a:rPr lang="es-419" sz="1200" b="1" dirty="0" smtClean="0">
                          <a:effectLst>
                            <a:outerShdw blurRad="38100" dist="38100" dir="2700000" algn="tl">
                              <a:srgbClr val="000000">
                                <a:alpha val="43137"/>
                              </a:srgbClr>
                            </a:outerShdw>
                          </a:effectLst>
                        </a:rPr>
                        <a:t>1</a:t>
                      </a:r>
                      <a:endParaRPr lang="es-419" sz="1200" b="1" dirty="0">
                        <a:effectLst>
                          <a:outerShdw blurRad="38100" dist="38100" dir="2700000" algn="tl">
                            <a:srgbClr val="000000">
                              <a:alpha val="43137"/>
                            </a:srgbClr>
                          </a:outerShdw>
                        </a:effectLst>
                      </a:endParaRPr>
                    </a:p>
                  </a:txBody>
                  <a:tcPr anchor="ctr">
                    <a:solidFill>
                      <a:schemeClr val="bg2"/>
                    </a:solidFill>
                  </a:tcPr>
                </a:tc>
              </a:tr>
              <a:tr h="327787">
                <a:tc>
                  <a:txBody>
                    <a:bodyPr/>
                    <a:lstStyle/>
                    <a:p>
                      <a:pPr marL="0" indent="0">
                        <a:buNone/>
                      </a:pPr>
                      <a:r>
                        <a:rPr lang="es-419" sz="1200" b="1" u="sng" dirty="0" smtClean="0">
                          <a:solidFill>
                            <a:schemeClr val="tx1"/>
                          </a:solidFill>
                          <a:effectLst>
                            <a:outerShdw blurRad="38100" dist="38100" dir="2700000" algn="tl">
                              <a:srgbClr val="000000">
                                <a:alpha val="43137"/>
                              </a:srgbClr>
                            </a:outerShdw>
                          </a:effectLst>
                          <a:latin typeface="+mn-lt"/>
                        </a:rPr>
                        <a:t>Pregunta</a:t>
                      </a:r>
                      <a:r>
                        <a:rPr lang="es-419" sz="1200" b="1" u="sng" baseline="0" dirty="0" smtClean="0">
                          <a:solidFill>
                            <a:schemeClr val="tx1"/>
                          </a:solidFill>
                          <a:effectLst>
                            <a:outerShdw blurRad="38100" dist="38100" dir="2700000" algn="tl">
                              <a:srgbClr val="000000">
                                <a:alpha val="43137"/>
                              </a:srgbClr>
                            </a:outerShdw>
                          </a:effectLst>
                          <a:latin typeface="+mn-lt"/>
                        </a:rPr>
                        <a:t> 13</a:t>
                      </a:r>
                      <a:r>
                        <a:rPr lang="es-419" sz="1200" b="0" u="none" baseline="0" dirty="0" smtClean="0">
                          <a:solidFill>
                            <a:schemeClr val="tx1"/>
                          </a:solidFill>
                          <a:effectLst/>
                          <a:latin typeface="+mn-lt"/>
                        </a:rPr>
                        <a:t>  ¿Qué dicen ambos pasajes sobre las águilas calvas?   </a:t>
                      </a:r>
                      <a:r>
                        <a:rPr kumimoji="0" lang="es-419" sz="1100" b="0" i="0" u="none" strike="noStrike" kern="1200" cap="none" spc="0" normalizeH="0" baseline="0" noProof="0" dirty="0" smtClean="0">
                          <a:ln>
                            <a:noFill/>
                          </a:ln>
                          <a:solidFill>
                            <a:srgbClr val="000000"/>
                          </a:solidFill>
                          <a:effectLst/>
                          <a:uLnTx/>
                          <a:uFillTx/>
                          <a:latin typeface="+mn-lt"/>
                          <a:ea typeface="Times New Roman"/>
                          <a:cs typeface="Times New Roman"/>
                        </a:rPr>
                        <a:t>RI.1.9</a:t>
                      </a:r>
                      <a:endParaRPr lang="es-419" sz="1100" b="0" dirty="0" smtClean="0">
                        <a:latin typeface="+mn-lt"/>
                        <a:cs typeface="Helvetica" pitchFamily="34" charset="0"/>
                      </a:endParaRPr>
                    </a:p>
                  </a:txBody>
                  <a:tcPr anchor="ctr">
                    <a:solidFill>
                      <a:schemeClr val="bg2"/>
                    </a:solidFill>
                  </a:tcPr>
                </a:tc>
                <a:tc>
                  <a:txBody>
                    <a:bodyPr/>
                    <a:lstStyle/>
                    <a:p>
                      <a:pPr algn="ctr"/>
                      <a:r>
                        <a:rPr lang="es-419" sz="1200" b="1" dirty="0" smtClean="0">
                          <a:effectLst>
                            <a:outerShdw blurRad="38100" dist="38100" dir="2700000" algn="tl">
                              <a:srgbClr val="000000">
                                <a:alpha val="43137"/>
                              </a:srgbClr>
                            </a:outerShdw>
                          </a:effectLst>
                        </a:rPr>
                        <a:t>B</a:t>
                      </a:r>
                      <a:endParaRPr lang="es-419" sz="1200" b="1" dirty="0">
                        <a:effectLst>
                          <a:outerShdw blurRad="38100" dist="38100" dir="2700000" algn="tl">
                            <a:srgbClr val="000000">
                              <a:alpha val="43137"/>
                            </a:srgbClr>
                          </a:outerShdw>
                        </a:effectLst>
                      </a:endParaRPr>
                    </a:p>
                  </a:txBody>
                  <a:tcPr anchor="ctr">
                    <a:solidFill>
                      <a:schemeClr val="bg2"/>
                    </a:solidFill>
                  </a:tcPr>
                </a:tc>
                <a:tc>
                  <a:txBody>
                    <a:bodyPr/>
                    <a:lstStyle/>
                    <a:p>
                      <a:pPr algn="ctr"/>
                      <a:r>
                        <a:rPr lang="es-419" sz="1200" b="1" dirty="0" smtClean="0">
                          <a:effectLst>
                            <a:outerShdw blurRad="38100" dist="38100" dir="2700000" algn="tl">
                              <a:srgbClr val="000000">
                                <a:alpha val="43137"/>
                              </a:srgbClr>
                            </a:outerShdw>
                          </a:effectLst>
                        </a:rPr>
                        <a:t>1</a:t>
                      </a:r>
                      <a:endParaRPr lang="es-419" sz="1200" b="1" dirty="0">
                        <a:effectLst>
                          <a:outerShdw blurRad="38100" dist="38100" dir="2700000" algn="tl">
                            <a:srgbClr val="000000">
                              <a:alpha val="43137"/>
                            </a:srgbClr>
                          </a:outerShdw>
                        </a:effectLst>
                      </a:endParaRPr>
                    </a:p>
                  </a:txBody>
                  <a:tcPr anchor="ctr">
                    <a:solidFill>
                      <a:schemeClr val="bg2"/>
                    </a:solidFill>
                  </a:tcPr>
                </a:tc>
              </a:tr>
              <a:tr h="458175">
                <a:tc>
                  <a:txBody>
                    <a:bodyPr/>
                    <a:lstStyle/>
                    <a:p>
                      <a:pPr marL="854075" indent="-854075">
                        <a:buNone/>
                      </a:pPr>
                      <a:r>
                        <a:rPr lang="es-419" sz="1200" b="1" u="sng" dirty="0" smtClean="0">
                          <a:solidFill>
                            <a:schemeClr val="tx1"/>
                          </a:solidFill>
                          <a:effectLst>
                            <a:outerShdw blurRad="38100" dist="38100" dir="2700000" algn="tl">
                              <a:srgbClr val="000000">
                                <a:alpha val="43137"/>
                              </a:srgbClr>
                            </a:outerShdw>
                          </a:effectLst>
                          <a:latin typeface="+mn-lt"/>
                        </a:rPr>
                        <a:t>Pregunta</a:t>
                      </a:r>
                      <a:r>
                        <a:rPr lang="es-419" sz="1200" b="1" u="sng" baseline="0" dirty="0" smtClean="0">
                          <a:solidFill>
                            <a:schemeClr val="tx1"/>
                          </a:solidFill>
                          <a:effectLst>
                            <a:outerShdw blurRad="38100" dist="38100" dir="2700000" algn="tl">
                              <a:srgbClr val="000000">
                                <a:alpha val="43137"/>
                              </a:srgbClr>
                            </a:outerShdw>
                          </a:effectLst>
                          <a:latin typeface="+mn-lt"/>
                        </a:rPr>
                        <a:t> </a:t>
                      </a:r>
                      <a:r>
                        <a:rPr lang="es-419" sz="1200" b="1" u="sng" baseline="0" dirty="0" smtClean="0">
                          <a:solidFill>
                            <a:schemeClr val="tx1"/>
                          </a:solidFill>
                          <a:effectLst/>
                          <a:latin typeface="+mn-lt"/>
                        </a:rPr>
                        <a:t>14</a:t>
                      </a:r>
                      <a:r>
                        <a:rPr lang="es-419" sz="1200" b="1" u="none" baseline="0" dirty="0" smtClean="0">
                          <a:solidFill>
                            <a:schemeClr val="tx1"/>
                          </a:solidFill>
                          <a:effectLst/>
                          <a:latin typeface="+mn-lt"/>
                        </a:rPr>
                        <a:t>   </a:t>
                      </a:r>
                      <a:r>
                        <a:rPr lang="es-419" sz="1200" b="0" u="none" baseline="0" dirty="0" smtClean="0">
                          <a:solidFill>
                            <a:schemeClr val="tx1"/>
                          </a:solidFill>
                          <a:effectLst/>
                          <a:latin typeface="+mn-lt"/>
                        </a:rPr>
                        <a:t>¿Qué puedes aprender de las águilas calvas con tan sólo mirar las fotografías de ambos pasajes? </a:t>
                      </a:r>
                      <a:r>
                        <a:rPr kumimoji="0" lang="es-419" sz="1100" b="0" i="0" u="none" strike="noStrike" kern="1200" cap="none" spc="0" normalizeH="0" baseline="0" noProof="0" dirty="0" smtClean="0">
                          <a:ln>
                            <a:noFill/>
                          </a:ln>
                          <a:solidFill>
                            <a:prstClr val="black"/>
                          </a:solidFill>
                          <a:effectLst/>
                          <a:uLnTx/>
                          <a:uFillTx/>
                          <a:latin typeface="+mn-lt"/>
                          <a:ea typeface="Calibri"/>
                          <a:cs typeface="Times New Roman"/>
                        </a:rPr>
                        <a:t>RI.1.9</a:t>
                      </a:r>
                      <a:endParaRPr lang="es-419" sz="1100" b="0" dirty="0" smtClean="0">
                        <a:effectLst/>
                        <a:latin typeface="+mn-lt"/>
                        <a:cs typeface="Helvetica" pitchFamily="34" charset="0"/>
                      </a:endParaRPr>
                    </a:p>
                  </a:txBody>
                  <a:tcPr anchor="ctr">
                    <a:solidFill>
                      <a:schemeClr val="bg2"/>
                    </a:solidFill>
                  </a:tcPr>
                </a:tc>
                <a:tc>
                  <a:txBody>
                    <a:bodyPr/>
                    <a:lstStyle/>
                    <a:p>
                      <a:pPr algn="ctr"/>
                      <a:r>
                        <a:rPr lang="es-419" sz="1200" b="1" dirty="0" smtClean="0">
                          <a:effectLst>
                            <a:outerShdw blurRad="38100" dist="38100" dir="2700000" algn="tl">
                              <a:srgbClr val="000000">
                                <a:alpha val="43137"/>
                              </a:srgbClr>
                            </a:outerShdw>
                          </a:effectLst>
                        </a:rPr>
                        <a:t>A</a:t>
                      </a:r>
                      <a:endParaRPr lang="es-419" sz="1200" b="1" dirty="0">
                        <a:effectLst>
                          <a:outerShdw blurRad="38100" dist="38100" dir="2700000" algn="tl">
                            <a:srgbClr val="000000">
                              <a:alpha val="43137"/>
                            </a:srgbClr>
                          </a:outerShdw>
                        </a:effectLst>
                      </a:endParaRPr>
                    </a:p>
                  </a:txBody>
                  <a:tcPr anchor="ctr">
                    <a:solidFill>
                      <a:schemeClr val="bg2"/>
                    </a:solidFill>
                  </a:tcPr>
                </a:tc>
                <a:tc>
                  <a:txBody>
                    <a:bodyPr/>
                    <a:lstStyle/>
                    <a:p>
                      <a:pPr algn="ctr"/>
                      <a:r>
                        <a:rPr lang="es-419" sz="1200" b="1" dirty="0" smtClean="0">
                          <a:effectLst>
                            <a:outerShdw blurRad="38100" dist="38100" dir="2700000" algn="tl">
                              <a:srgbClr val="000000">
                                <a:alpha val="43137"/>
                              </a:srgbClr>
                            </a:outerShdw>
                          </a:effectLst>
                        </a:rPr>
                        <a:t>1</a:t>
                      </a:r>
                      <a:endParaRPr lang="es-419" sz="1200" b="1" dirty="0">
                        <a:effectLst>
                          <a:outerShdw blurRad="38100" dist="38100" dir="2700000" algn="tl">
                            <a:srgbClr val="000000">
                              <a:alpha val="43137"/>
                            </a:srgbClr>
                          </a:outerShdw>
                        </a:effectLst>
                      </a:endParaRPr>
                    </a:p>
                  </a:txBody>
                  <a:tcPr anchor="ctr">
                    <a:solidFill>
                      <a:schemeClr val="bg2"/>
                    </a:solidFill>
                  </a:tcPr>
                </a:tc>
              </a:tr>
              <a:tr h="34439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15</a:t>
                      </a:r>
                      <a:r>
                        <a:rPr lang="es-419" sz="1200" b="1" u="none" dirty="0" smtClean="0">
                          <a:solidFill>
                            <a:schemeClr val="tx1"/>
                          </a:solidFill>
                          <a:effectLst>
                            <a:outerShdw blurRad="38100" dist="38100" dir="2700000" algn="tl">
                              <a:srgbClr val="000000">
                                <a:alpha val="43137"/>
                              </a:srgbClr>
                            </a:outerShdw>
                          </a:effectLst>
                        </a:rPr>
                        <a:t>                                </a:t>
                      </a:r>
                      <a:r>
                        <a:rPr lang="es-419" sz="1200" b="1" u="none" dirty="0" smtClean="0">
                          <a:solidFill>
                            <a:schemeClr val="tx1"/>
                          </a:solidFill>
                          <a:effectLst/>
                        </a:rPr>
                        <a:t>  </a:t>
                      </a:r>
                      <a:r>
                        <a:rPr lang="es-419" sz="1200" b="1" u="sng" dirty="0" smtClean="0">
                          <a:solidFill>
                            <a:schemeClr val="tx1"/>
                          </a:solidFill>
                          <a:effectLst>
                            <a:outerShdw blurRad="38100" dist="38100" dir="2700000" algn="tl">
                              <a:srgbClr val="000000">
                                <a:alpha val="43137"/>
                              </a:srgbClr>
                            </a:outerShdw>
                          </a:effectLst>
                        </a:rPr>
                        <a:t>Respuesta construida Texto informativo</a:t>
                      </a:r>
                      <a:endParaRPr lang="es-419" sz="1200" b="0" i="1" u="none" dirty="0" smtClean="0">
                        <a:solidFill>
                          <a:schemeClr val="tx1"/>
                        </a:solidFill>
                        <a:effectLst/>
                      </a:endParaRPr>
                    </a:p>
                  </a:txBody>
                  <a:tcPr anchor="ctr">
                    <a:solidFill>
                      <a:schemeClr val="bg1">
                        <a:lumMod val="85000"/>
                      </a:schemeClr>
                    </a:solidFill>
                  </a:tcPr>
                </a:tc>
                <a:tc>
                  <a:txBody>
                    <a:bodyPr/>
                    <a:lstStyle/>
                    <a:p>
                      <a:pPr algn="ctr"/>
                      <a:r>
                        <a:rPr lang="es-419" sz="900" b="1" dirty="0" smtClean="0">
                          <a:solidFill>
                            <a:schemeClr val="tx1"/>
                          </a:solidFill>
                          <a:effectLst>
                            <a:outerShdw blurRad="38100" dist="38100" dir="2700000" algn="tl">
                              <a:srgbClr val="000000">
                                <a:alpha val="43137"/>
                              </a:srgbClr>
                            </a:outerShdw>
                          </a:effectLst>
                        </a:rPr>
                        <a:t>RI.1.6</a:t>
                      </a:r>
                      <a:endParaRPr lang="es-419" sz="9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s-419" sz="900" b="1" dirty="0" smtClean="0">
                          <a:solidFill>
                            <a:schemeClr val="tx1"/>
                          </a:solidFill>
                          <a:effectLst>
                            <a:outerShdw blurRad="38100" dist="38100" dir="2700000" algn="tl">
                              <a:srgbClr val="000000">
                                <a:alpha val="43137"/>
                              </a:srgbClr>
                            </a:outerShdw>
                          </a:effectLst>
                        </a:rPr>
                        <a:t>2</a:t>
                      </a:r>
                      <a:endParaRPr lang="es-419" sz="9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32072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16</a:t>
                      </a:r>
                      <a:r>
                        <a:rPr lang="es-419" sz="1200" b="1" u="none" dirty="0" smtClean="0">
                          <a:solidFill>
                            <a:schemeClr val="tx1"/>
                          </a:solidFill>
                          <a:effectLst>
                            <a:outerShdw blurRad="38100" dist="38100" dir="2700000" algn="tl">
                              <a:srgbClr val="000000">
                                <a:alpha val="43137"/>
                              </a:srgbClr>
                            </a:outerShdw>
                          </a:effectLst>
                        </a:rPr>
                        <a:t>                                  </a:t>
                      </a:r>
                      <a:r>
                        <a:rPr lang="es-419" sz="1200" b="1" u="sng" dirty="0" smtClean="0">
                          <a:solidFill>
                            <a:schemeClr val="tx1"/>
                          </a:solidFill>
                          <a:effectLst>
                            <a:outerShdw blurRad="38100" dist="38100" dir="2700000" algn="tl">
                              <a:srgbClr val="000000">
                                <a:alpha val="43137"/>
                              </a:srgbClr>
                            </a:outerShdw>
                          </a:effectLst>
                        </a:rPr>
                        <a:t>Respuesta construida Texto informativo</a:t>
                      </a:r>
                    </a:p>
                  </a:txBody>
                  <a:tcPr anchor="ctr">
                    <a:solidFill>
                      <a:schemeClr val="bg2"/>
                    </a:solidFill>
                  </a:tcPr>
                </a:tc>
                <a:tc>
                  <a:txBody>
                    <a:bodyPr/>
                    <a:lstStyle/>
                    <a:p>
                      <a:pPr algn="ctr"/>
                      <a:r>
                        <a:rPr lang="es-419" sz="900" b="1" dirty="0" smtClean="0">
                          <a:solidFill>
                            <a:schemeClr val="tx1"/>
                          </a:solidFill>
                          <a:effectLst>
                            <a:outerShdw blurRad="38100" dist="38100" dir="2700000" algn="tl">
                              <a:srgbClr val="000000">
                                <a:alpha val="43137"/>
                              </a:srgbClr>
                            </a:outerShdw>
                          </a:effectLst>
                        </a:rPr>
                        <a:t>RI.1.9</a:t>
                      </a:r>
                      <a:endParaRPr lang="es-419" sz="9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s-419" sz="900" b="1" dirty="0" smtClean="0">
                          <a:solidFill>
                            <a:schemeClr val="tx1"/>
                          </a:solidFill>
                          <a:effectLst>
                            <a:outerShdw blurRad="38100" dist="38100" dir="2700000" algn="tl">
                              <a:srgbClr val="000000">
                                <a:alpha val="43137"/>
                              </a:srgbClr>
                            </a:outerShdw>
                          </a:effectLst>
                        </a:rPr>
                        <a:t>2</a:t>
                      </a:r>
                      <a:endParaRPr lang="es-419" sz="9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297051">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Escribe y</a:t>
                      </a:r>
                      <a:r>
                        <a:rPr lang="es-419" sz="1200" b="1" u="sng" baseline="0" dirty="0" smtClean="0">
                          <a:solidFill>
                            <a:schemeClr val="tx1"/>
                          </a:solidFill>
                          <a:effectLst>
                            <a:outerShdw blurRad="38100" dist="38100" dir="2700000" algn="tl">
                              <a:srgbClr val="000000">
                                <a:alpha val="43137"/>
                              </a:srgbClr>
                            </a:outerShdw>
                          </a:effectLst>
                        </a:rPr>
                        <a:t> Revisa</a:t>
                      </a:r>
                      <a:endParaRPr lang="es-419" sz="1200" b="1" u="sng" dirty="0" smtClean="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endParaRPr lang="es-419"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endParaRPr lang="es-419"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297051">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17</a:t>
                      </a:r>
                      <a:r>
                        <a:rPr lang="es-419" sz="1200" b="1" u="none" dirty="0" smtClean="0">
                          <a:solidFill>
                            <a:schemeClr val="tx1"/>
                          </a:solidFill>
                          <a:effectLst>
                            <a:outerShdw blurRad="38100" dist="38100" dir="2700000" algn="tl">
                              <a:srgbClr val="000000">
                                <a:alpha val="43137"/>
                              </a:srgbClr>
                            </a:outerShdw>
                          </a:effectLst>
                        </a:rPr>
                        <a:t>                                                          </a:t>
                      </a:r>
                      <a:r>
                        <a:rPr lang="es-419" sz="1200" b="1" u="sng" baseline="0" dirty="0" smtClean="0">
                          <a:solidFill>
                            <a:schemeClr val="tx1"/>
                          </a:solidFill>
                          <a:effectLst>
                            <a:outerShdw blurRad="38100" dist="38100" dir="2700000" algn="tl">
                              <a:srgbClr val="000000">
                                <a:alpha val="43137"/>
                              </a:srgbClr>
                            </a:outerShdw>
                          </a:effectLst>
                        </a:rPr>
                        <a:t>Escrito Breve</a:t>
                      </a:r>
                      <a:endParaRPr lang="es-419" sz="1200" b="1" u="sng" dirty="0" smtClean="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W.1.1b</a:t>
                      </a:r>
                      <a:endParaRPr lang="es-419" sz="12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2</a:t>
                      </a:r>
                      <a:endParaRPr lang="es-419" sz="12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458175">
                <a:tc>
                  <a:txBody>
                    <a:bodyPr/>
                    <a:lstStyle/>
                    <a:p>
                      <a:pPr marL="854075" marR="0" indent="-854075"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18</a:t>
                      </a:r>
                      <a:r>
                        <a:rPr lang="es-419" sz="1200" b="1" u="none" dirty="0" smtClean="0">
                          <a:solidFill>
                            <a:schemeClr val="tx1"/>
                          </a:solidFill>
                          <a:effectLst>
                            <a:outerShdw blurRad="38100" dist="38100" dir="2700000" algn="tl">
                              <a:srgbClr val="000000">
                                <a:alpha val="43137"/>
                              </a:srgbClr>
                            </a:outerShdw>
                          </a:effectLst>
                        </a:rPr>
                        <a:t>  </a:t>
                      </a:r>
                      <a:r>
                        <a:rPr lang="es-419" sz="1200" b="0" u="none" dirty="0" smtClean="0">
                          <a:solidFill>
                            <a:schemeClr val="tx1"/>
                          </a:solidFill>
                          <a:effectLst/>
                        </a:rPr>
                        <a:t>¿Qué oración podría comenzar el párrafo, que nos dice la opinión del estudiante acerca del águila calva?</a:t>
                      </a:r>
                    </a:p>
                  </a:txBody>
                  <a:tcPr anchor="ctr">
                    <a:solidFill>
                      <a:schemeClr val="bg1">
                        <a:lumMod val="85000"/>
                      </a:schemeClr>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C</a:t>
                      </a:r>
                      <a:endParaRPr lang="es-419"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1</a:t>
                      </a:r>
                      <a:endParaRPr lang="es-419"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274905">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19</a:t>
                      </a:r>
                      <a:r>
                        <a:rPr lang="es-419" sz="1200" b="0" u="none" dirty="0" smtClean="0">
                          <a:solidFill>
                            <a:schemeClr val="tx1"/>
                          </a:solidFill>
                          <a:effectLst/>
                        </a:rPr>
                        <a:t>  ¿Cuál es la mejor forma de unir estas dos oraciones?</a:t>
                      </a:r>
                      <a:r>
                        <a:rPr lang="es-419" sz="1200" b="0" u="none" baseline="0" dirty="0" smtClean="0">
                          <a:solidFill>
                            <a:schemeClr val="tx1"/>
                          </a:solidFill>
                          <a:effectLst/>
                        </a:rPr>
                        <a:t>  </a:t>
                      </a:r>
                      <a:r>
                        <a:rPr lang="es-419" sz="1200" b="0" u="none" dirty="0" smtClean="0">
                          <a:solidFill>
                            <a:schemeClr val="tx1"/>
                          </a:solidFill>
                          <a:effectLst/>
                        </a:rPr>
                        <a:t>L.1.6</a:t>
                      </a:r>
                      <a:endParaRPr lang="es-419" sz="1200" b="0" u="sng" dirty="0" smtClean="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C</a:t>
                      </a:r>
                      <a:endParaRPr lang="es-419" sz="12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1</a:t>
                      </a:r>
                      <a:endParaRPr lang="es-419" sz="12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274905">
                <a:tc>
                  <a:txBody>
                    <a:bodyPr/>
                    <a:lstStyle/>
                    <a:p>
                      <a:pPr marL="855663" marR="0" indent="-855663"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20</a:t>
                      </a:r>
                      <a:r>
                        <a:rPr lang="es-419" sz="1200" b="0" u="none" dirty="0" smtClean="0">
                          <a:solidFill>
                            <a:schemeClr val="tx1"/>
                          </a:solidFill>
                          <a:effectLst/>
                        </a:rPr>
                        <a:t>  ¿Qué palabra debe ir en el espacio en blanco para completar la oración?</a:t>
                      </a:r>
                      <a:r>
                        <a:rPr lang="es-419" sz="1200" b="0" u="none" baseline="0" dirty="0" smtClean="0">
                          <a:solidFill>
                            <a:schemeClr val="tx1"/>
                          </a:solidFill>
                          <a:effectLst/>
                        </a:rPr>
                        <a:t> </a:t>
                      </a:r>
                      <a:r>
                        <a:rPr lang="es-419" sz="1200" b="0" u="none" dirty="0" smtClean="0">
                          <a:solidFill>
                            <a:schemeClr val="tx1"/>
                          </a:solidFill>
                          <a:effectLst/>
                        </a:rPr>
                        <a:t>L.1.1c</a:t>
                      </a:r>
                      <a:endParaRPr lang="es-419" sz="1200" b="0" u="none" dirty="0" smtClean="0">
                        <a:latin typeface="+mn-lt"/>
                        <a:cs typeface="Helvetica" pitchFamily="34" charset="0"/>
                      </a:endParaRPr>
                    </a:p>
                  </a:txBody>
                  <a:tcPr anchor="ctr">
                    <a:solidFill>
                      <a:schemeClr val="bg1">
                        <a:lumMod val="85000"/>
                      </a:schemeClr>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A</a:t>
                      </a:r>
                      <a:endParaRPr lang="es-419"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1</a:t>
                      </a:r>
                      <a:endParaRPr lang="es-419"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bl>
          </a:graphicData>
        </a:graphic>
      </p:graphicFrame>
    </p:spTree>
    <p:extLst>
      <p:ext uri="{BB962C8B-B14F-4D97-AF65-F5344CB8AC3E}">
        <p14:creationId xmlns:p14="http://schemas.microsoft.com/office/powerpoint/2010/main" val="1008486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9739" y="699739"/>
            <a:ext cx="7587340" cy="8381396"/>
            <a:chOff x="-127134" y="171118"/>
            <a:chExt cx="7188468" cy="7982282"/>
          </a:xfrm>
        </p:grpSpPr>
        <p:sp>
          <p:nvSpPr>
            <p:cNvPr id="6" name="Rectangle 5"/>
            <p:cNvSpPr/>
            <p:nvPr/>
          </p:nvSpPr>
          <p:spPr>
            <a:xfrm>
              <a:off x="381000" y="228600"/>
              <a:ext cx="6172200" cy="7924800"/>
            </a:xfrm>
            <a:prstGeom prst="rect">
              <a:avLst/>
            </a:prstGeom>
            <a:gradFill>
              <a:gsLst>
                <a:gs pos="30000">
                  <a:srgbClr val="7030A0"/>
                </a:gs>
                <a:gs pos="87000">
                  <a:schemeClr val="accent1">
                    <a:tint val="44500"/>
                    <a:satMod val="160000"/>
                  </a:schemeClr>
                </a:gs>
                <a:gs pos="100000">
                  <a:schemeClr val="accent1">
                    <a:tint val="23500"/>
                    <a:satMod val="160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127134" y="171118"/>
              <a:ext cx="7188468" cy="6351172"/>
              <a:chOff x="119309" y="23913"/>
              <a:chExt cx="7188468" cy="6351172"/>
            </a:xfrm>
          </p:grpSpPr>
          <p:sp>
            <p:nvSpPr>
              <p:cNvPr id="2" name="Diamond 1"/>
              <p:cNvSpPr/>
              <p:nvPr/>
            </p:nvSpPr>
            <p:spPr>
              <a:xfrm rot="2132198">
                <a:off x="119309" y="23913"/>
                <a:ext cx="7188468" cy="6351172"/>
              </a:xfrm>
              <a:prstGeom prst="diamond">
                <a:avLst/>
              </a:prstGeom>
              <a:solidFill>
                <a:srgbClr val="81C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845887" y="2807580"/>
                <a:ext cx="4162221" cy="1363010"/>
              </a:xfrm>
              <a:prstGeom prst="rect">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s-DO" sz="4200" b="1" dirty="0" smtClean="0">
                    <a:effectLst>
                      <a:outerShdw blurRad="38100" dist="38100" dir="2700000" algn="tl">
                        <a:srgbClr val="000000">
                          <a:alpha val="43137"/>
                        </a:srgbClr>
                      </a:outerShdw>
                    </a:effectLst>
                  </a:rPr>
                  <a:t>Trimestre cuatro </a:t>
                </a:r>
              </a:p>
              <a:p>
                <a:pPr algn="ctr"/>
                <a:r>
                  <a:rPr lang="es-DO" sz="2200" b="1" dirty="0" smtClean="0">
                    <a:effectLst>
                      <a:outerShdw blurRad="38100" dist="38100" dir="2700000" algn="tl">
                        <a:srgbClr val="000000">
                          <a:alpha val="43137"/>
                        </a:srgbClr>
                      </a:outerShdw>
                    </a:effectLst>
                  </a:rPr>
                  <a:t>ELA CFA</a:t>
                </a:r>
              </a:p>
              <a:p>
                <a:pPr algn="ctr"/>
                <a:r>
                  <a:rPr lang="es-DO" sz="2300" b="1" dirty="0" smtClean="0">
                    <a:effectLst>
                      <a:outerShdw blurRad="38100" dist="38100" dir="2700000" algn="tl">
                        <a:srgbClr val="000000">
                          <a:alpha val="43137"/>
                        </a:srgbClr>
                      </a:outerShdw>
                    </a:effectLst>
                  </a:rPr>
                  <a:t>Copia del estudiante</a:t>
                </a:r>
                <a:endParaRPr lang="es-DO" sz="2300" b="1" dirty="0">
                  <a:effectLst>
                    <a:outerShdw blurRad="38100" dist="38100" dir="2700000" algn="tl">
                      <a:srgbClr val="000000">
                        <a:alpha val="43137"/>
                      </a:srgbClr>
                    </a:outerShdw>
                  </a:effectLst>
                </a:endParaRPr>
              </a:p>
            </p:txBody>
          </p:sp>
        </p:grpSp>
        <p:sp>
          <p:nvSpPr>
            <p:cNvPr id="11" name="Rectangle 10"/>
            <p:cNvSpPr/>
            <p:nvPr/>
          </p:nvSpPr>
          <p:spPr>
            <a:xfrm>
              <a:off x="916942" y="5676900"/>
              <a:ext cx="5486400" cy="1961972"/>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smtClean="0">
                  <a:solidFill>
                    <a:schemeClr val="tx1"/>
                  </a:solidFill>
                </a:rPr>
                <a:t>Nombre del estudiante</a:t>
              </a:r>
            </a:p>
            <a:p>
              <a:pPr algn="ctr"/>
              <a:r>
                <a:rPr lang="en-US" sz="3400" b="1" dirty="0" smtClean="0">
                  <a:solidFill>
                    <a:schemeClr val="tx1"/>
                  </a:solidFill>
                </a:rPr>
                <a:t>_______________________</a:t>
              </a:r>
              <a:endParaRPr lang="en-US" sz="3400" b="1" dirty="0">
                <a:solidFill>
                  <a:schemeClr val="tx1"/>
                </a:solidFill>
              </a:endParaRPr>
            </a:p>
          </p:txBody>
        </p:sp>
      </p:grpSp>
      <p:grpSp>
        <p:nvGrpSpPr>
          <p:cNvPr id="13" name="Group 12"/>
          <p:cNvGrpSpPr/>
          <p:nvPr/>
        </p:nvGrpSpPr>
        <p:grpSpPr>
          <a:xfrm>
            <a:off x="183974" y="369745"/>
            <a:ext cx="3056327" cy="2715828"/>
            <a:chOff x="4038600" y="232897"/>
            <a:chExt cx="2865307" cy="2586503"/>
          </a:xfrm>
        </p:grpSpPr>
        <p:grpSp>
          <p:nvGrpSpPr>
            <p:cNvPr id="14" name="Group 13"/>
            <p:cNvGrpSpPr/>
            <p:nvPr/>
          </p:nvGrpSpPr>
          <p:grpSpPr>
            <a:xfrm>
              <a:off x="4038600" y="460090"/>
              <a:ext cx="2865307" cy="2359310"/>
              <a:chOff x="3632956" y="12014"/>
              <a:chExt cx="3419524" cy="2830247"/>
            </a:xfrm>
          </p:grpSpPr>
          <p:grpSp>
            <p:nvGrpSpPr>
              <p:cNvPr id="16" name="Group 15"/>
              <p:cNvGrpSpPr/>
              <p:nvPr/>
            </p:nvGrpSpPr>
            <p:grpSpPr>
              <a:xfrm>
                <a:off x="3632956" y="12014"/>
                <a:ext cx="3419524" cy="2784885"/>
                <a:chOff x="3868537" y="696827"/>
                <a:chExt cx="3251398" cy="2555805"/>
              </a:xfrm>
            </p:grpSpPr>
            <p:sp>
              <p:nvSpPr>
                <p:cNvPr id="19" name="Parallelogram 18"/>
                <p:cNvSpPr/>
                <p:nvPr/>
              </p:nvSpPr>
              <p:spPr>
                <a:xfrm rot="1469992" flipH="1">
                  <a:off x="3868537" y="696827"/>
                  <a:ext cx="3251398" cy="2555805"/>
                </a:xfrm>
                <a:prstGeom prst="parallelogram">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20" name="Parallelogram 19"/>
                <p:cNvSpPr/>
                <p:nvPr/>
              </p:nvSpPr>
              <p:spPr>
                <a:xfrm>
                  <a:off x="4326691" y="895597"/>
                  <a:ext cx="2467608" cy="2028026"/>
                </a:xfrm>
                <a:prstGeom prst="parallelogram">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pic>
            <p:nvPicPr>
              <p:cNvPr id="17" name="Picture 2" descr="http://images-partners-tbn.google.com/images?q=tbn:ANd9GcSDUr2vK4W2TDygHktobuceelfcUzesZB8Q9EYo-dpZi4Qo6Z3Wvq_kS_tVIA:http://moodle.kingsley.k12.mi.us/pluginfile.php/3143/course/section/1521/FirstGrade.gif">
                <a:hlinkClick r:id="rId2"/>
              </p:cNvPr>
              <p:cNvPicPr>
                <a:picLocks noChangeAspect="1" noChangeArrowheads="1"/>
              </p:cNvPicPr>
              <p:nvPr/>
            </p:nvPicPr>
            <p:blipFill>
              <a:blip r:embed="rId3" cstate="print"/>
              <a:srcRect/>
              <a:stretch>
                <a:fillRect/>
              </a:stretch>
            </p:blipFill>
            <p:spPr bwMode="auto">
              <a:xfrm>
                <a:off x="5334000" y="1828800"/>
                <a:ext cx="1143000" cy="101346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8" name="Picture 6" descr="reading"/>
              <p:cNvPicPr>
                <a:picLocks noChangeAspect="1" noChangeArrowheads="1"/>
              </p:cNvPicPr>
              <p:nvPr/>
            </p:nvPicPr>
            <p:blipFill>
              <a:blip r:embed="rId4" cstate="print"/>
              <a:srcRect/>
              <a:stretch>
                <a:fillRect/>
              </a:stretch>
            </p:blipFill>
            <p:spPr bwMode="auto">
              <a:xfrm>
                <a:off x="4501914" y="535168"/>
                <a:ext cx="1820972" cy="1596664"/>
              </a:xfrm>
              <a:prstGeom prst="rect">
                <a:avLst/>
              </a:prstGeom>
              <a:noFill/>
            </p:spPr>
          </p:pic>
        </p:grpSp>
        <p:sp>
          <p:nvSpPr>
            <p:cNvPr id="15" name="Rectangle 14"/>
            <p:cNvSpPr/>
            <p:nvPr/>
          </p:nvSpPr>
          <p:spPr>
            <a:xfrm>
              <a:off x="4114800" y="232897"/>
              <a:ext cx="1143000" cy="923330"/>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5700" b="1" dirty="0" smtClean="0">
                  <a:ln w="11430"/>
                  <a:effectLst>
                    <a:outerShdw blurRad="80000" dist="40000" dir="5040000" algn="tl">
                      <a:srgbClr val="000000">
                        <a:alpha val="30000"/>
                      </a:srgbClr>
                    </a:outerShdw>
                  </a:effectLst>
                </a:rPr>
                <a:t>1</a:t>
              </a:r>
              <a:r>
                <a:rPr lang="en-US" sz="5700" b="1" baseline="30000" dirty="0" smtClean="0">
                  <a:ln w="11430"/>
                  <a:effectLst>
                    <a:outerShdw blurRad="80000" dist="40000" dir="5040000" algn="tl">
                      <a:srgbClr val="000000">
                        <a:alpha val="30000"/>
                      </a:srgbClr>
                    </a:outerShdw>
                  </a:effectLst>
                </a:rPr>
                <a:t>ro</a:t>
              </a:r>
              <a:endParaRPr lang="en-US" sz="5700" b="1" dirty="0">
                <a:ln w="11430"/>
                <a:effectLst>
                  <a:outerShdw blurRad="80000" dist="40000" dir="5040000" algn="tl">
                    <a:srgbClr val="000000">
                      <a:alpha val="30000"/>
                    </a:srgbClr>
                  </a:outerShdw>
                </a:effectLst>
              </a:endParaRPr>
            </a:p>
          </p:txBody>
        </p:sp>
      </p:grpSp>
    </p:spTree>
    <p:extLst>
      <p:ext uri="{BB962C8B-B14F-4D97-AF65-F5344CB8AC3E}">
        <p14:creationId xmlns:p14="http://schemas.microsoft.com/office/powerpoint/2010/main" val="878729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s-419" smtClean="0"/>
              <a:pPr/>
              <a:t>22</a:t>
            </a:fld>
            <a:endParaRPr lang="es-419" dirty="0"/>
          </a:p>
        </p:txBody>
      </p:sp>
      <p:sp>
        <p:nvSpPr>
          <p:cNvPr id="5" name="TextBox 4"/>
          <p:cNvSpPr txBox="1"/>
          <p:nvPr/>
        </p:nvSpPr>
        <p:spPr>
          <a:xfrm>
            <a:off x="143435" y="282388"/>
            <a:ext cx="7010400" cy="7031426"/>
          </a:xfrm>
          <a:prstGeom prst="rect">
            <a:avLst/>
          </a:prstGeom>
          <a:noFill/>
        </p:spPr>
        <p:txBody>
          <a:bodyPr wrap="square" lIns="86055" tIns="43028" rIns="86055" bIns="43028" rtlCol="0">
            <a:spAutoFit/>
          </a:bodyPr>
          <a:lstStyle/>
          <a:p>
            <a:r>
              <a:rPr lang="es-419" sz="1694" u="sng" dirty="0"/>
              <a:t>Instrucciones para el estudiante</a:t>
            </a:r>
            <a:r>
              <a:rPr lang="es-419" sz="1694" dirty="0"/>
              <a:t>:  </a:t>
            </a:r>
          </a:p>
          <a:p>
            <a:endParaRPr lang="es-419" sz="1694" u="sng" dirty="0"/>
          </a:p>
          <a:p>
            <a:r>
              <a:rPr lang="es-419" sz="1694" b="1" u="sng" dirty="0"/>
              <a:t>Parte 1</a:t>
            </a:r>
            <a:r>
              <a:rPr lang="es-419" sz="1694" b="1" dirty="0"/>
              <a:t> </a:t>
            </a:r>
          </a:p>
          <a:p>
            <a:endParaRPr lang="es-419" sz="988" b="1" dirty="0"/>
          </a:p>
          <a:p>
            <a:r>
              <a:rPr lang="es-419" sz="1694" b="1" u="sng" dirty="0"/>
              <a:t>Tu tarea</a:t>
            </a:r>
            <a:r>
              <a:rPr lang="es-419" sz="1694" b="1" dirty="0"/>
              <a:t>:</a:t>
            </a:r>
          </a:p>
          <a:p>
            <a:r>
              <a:rPr lang="es-419" sz="1694" dirty="0" smtClean="0"/>
              <a:t>Vas a leer sobre los símbolos estadounidenses.</a:t>
            </a:r>
            <a:endParaRPr lang="es-419" sz="1694" dirty="0"/>
          </a:p>
          <a:p>
            <a:endParaRPr lang="es-419" sz="847" dirty="0"/>
          </a:p>
          <a:p>
            <a:pPr marL="306181" indent="-306181">
              <a:buAutoNum type="arabicPeriod"/>
            </a:pPr>
            <a:r>
              <a:rPr lang="es-419" sz="1694" dirty="0"/>
              <a:t>Leer todos los textos.</a:t>
            </a:r>
          </a:p>
          <a:p>
            <a:pPr marL="306181" indent="-306181">
              <a:buAutoNum type="arabicPeriod"/>
            </a:pPr>
            <a:endParaRPr lang="es-419" sz="941" dirty="0"/>
          </a:p>
          <a:p>
            <a:pPr marL="306181" indent="-306181">
              <a:buAutoNum type="arabicPeriod" startAt="2"/>
            </a:pPr>
            <a:r>
              <a:rPr lang="es-419" sz="1694" dirty="0"/>
              <a:t>Tomar notas sobre los textos.</a:t>
            </a:r>
          </a:p>
          <a:p>
            <a:pPr marL="306181" indent="-306181">
              <a:buAutoNum type="arabicPeriod" startAt="2"/>
            </a:pPr>
            <a:endParaRPr lang="es-419" sz="941" dirty="0"/>
          </a:p>
          <a:p>
            <a:pPr marL="306181" indent="-306181">
              <a:buAutoNum type="arabicPeriod" startAt="2"/>
            </a:pPr>
            <a:r>
              <a:rPr lang="es-419" sz="1694" dirty="0"/>
              <a:t>Contestar las preguntas.</a:t>
            </a:r>
          </a:p>
          <a:p>
            <a:r>
              <a:rPr lang="es-419" sz="847" b="1" u="sng" dirty="0"/>
              <a:t> </a:t>
            </a:r>
          </a:p>
          <a:p>
            <a:r>
              <a:rPr lang="es-419" sz="1506" b="1" u="sng" dirty="0"/>
              <a:t>Parte 2</a:t>
            </a:r>
            <a:r>
              <a:rPr lang="es-419" sz="1506" b="1" dirty="0"/>
              <a:t> </a:t>
            </a:r>
          </a:p>
          <a:p>
            <a:r>
              <a:rPr lang="es-419" sz="1506" b="1" u="sng" dirty="0"/>
              <a:t>Tu tarea</a:t>
            </a:r>
            <a:r>
              <a:rPr lang="es-419" sz="1506" b="1" dirty="0" smtClean="0"/>
              <a:t>:</a:t>
            </a:r>
          </a:p>
          <a:p>
            <a:endParaRPr lang="es-419" sz="1506" b="1" dirty="0"/>
          </a:p>
          <a:p>
            <a:r>
              <a:rPr lang="es-419" sz="1506" dirty="0"/>
              <a:t>Vas a </a:t>
            </a:r>
            <a:r>
              <a:rPr lang="es-419" sz="1506" dirty="0" smtClean="0"/>
              <a:t>hacer un folleto.  Deberás expresar tu </a:t>
            </a:r>
            <a:r>
              <a:rPr lang="es-419" sz="1506" b="1" dirty="0" smtClean="0"/>
              <a:t>opinión claramente</a:t>
            </a:r>
            <a:r>
              <a:rPr lang="es-419" sz="1506" dirty="0" smtClean="0"/>
              <a:t>.  Esto </a:t>
            </a:r>
            <a:r>
              <a:rPr lang="es-419" sz="1506" dirty="0"/>
              <a:t>significa que  </a:t>
            </a:r>
            <a:r>
              <a:rPr lang="es-419" sz="1506" dirty="0" smtClean="0"/>
              <a:t>dirás </a:t>
            </a:r>
            <a:r>
              <a:rPr lang="es-419" sz="1506" dirty="0"/>
              <a:t>cómo te sientes acerca de algo. Escribirás las </a:t>
            </a:r>
            <a:r>
              <a:rPr lang="es-419" sz="1506" b="1" dirty="0"/>
              <a:t>razones</a:t>
            </a:r>
            <a:r>
              <a:rPr lang="es-419" sz="1506" dirty="0"/>
              <a:t> </a:t>
            </a:r>
            <a:r>
              <a:rPr lang="es-419" sz="1506" dirty="0" smtClean="0"/>
              <a:t>para explicar por qué </a:t>
            </a:r>
            <a:r>
              <a:rPr lang="es-419" sz="1506" dirty="0"/>
              <a:t>te sientes de esa forma</a:t>
            </a:r>
            <a:r>
              <a:rPr lang="es-419" sz="1506" dirty="0" smtClean="0"/>
              <a:t>.  Utiliza la información de los textos que leíste. </a:t>
            </a:r>
            <a:endParaRPr lang="es-419" sz="1506" dirty="0"/>
          </a:p>
          <a:p>
            <a:endParaRPr lang="es-419" sz="988" dirty="0"/>
          </a:p>
          <a:p>
            <a:r>
              <a:rPr lang="es-419" sz="1506" b="1" dirty="0" smtClean="0"/>
              <a:t>Crea un folleto para decirle a los visitantes, según tu opinión, por qué tu piensas que ellos deben visitar la Estatua de la Libertad, el Monumento a Lincoln y el águila calva.  Haz un dibujo de cada uno.  Luego, utiliza todos los detalles que puedas de los textos leídos para dar datos sobre cada símbolo.  </a:t>
            </a:r>
          </a:p>
          <a:p>
            <a:endParaRPr lang="es-419" sz="988" dirty="0"/>
          </a:p>
          <a:p>
            <a:pPr marL="306181" indent="-306181">
              <a:buAutoNum type="arabicPeriod"/>
            </a:pPr>
            <a:r>
              <a:rPr lang="es-419" sz="1506" u="sng" dirty="0" smtClean="0"/>
              <a:t>Planifica </a:t>
            </a:r>
            <a:r>
              <a:rPr lang="es-419" sz="1506" dirty="0"/>
              <a:t>tu escrito. Puedes utilizar tus notas y respuestas.</a:t>
            </a:r>
          </a:p>
          <a:p>
            <a:pPr marL="306181" indent="-306181">
              <a:buAutoNum type="arabicPeriod"/>
            </a:pPr>
            <a:endParaRPr lang="es-419" sz="941" dirty="0"/>
          </a:p>
          <a:p>
            <a:pPr marL="306181" indent="-306181">
              <a:buAutoNum type="arabicPeriod"/>
            </a:pPr>
            <a:r>
              <a:rPr lang="es-419" sz="1506" dirty="0"/>
              <a:t>Escribe – Revisa y Edita tu primer borrador.</a:t>
            </a:r>
          </a:p>
          <a:p>
            <a:pPr marL="322715" indent="-322715">
              <a:buAutoNum type="arabicPeriod"/>
            </a:pPr>
            <a:endParaRPr lang="es-419" sz="753" dirty="0"/>
          </a:p>
          <a:p>
            <a:pPr marL="322715" indent="-322715">
              <a:buAutoNum type="arabicPeriod"/>
            </a:pPr>
            <a:r>
              <a:rPr lang="es-419" sz="1506" dirty="0"/>
              <a:t>Escribe </a:t>
            </a:r>
            <a:r>
              <a:rPr lang="es-419" sz="1506" dirty="0" smtClean="0"/>
              <a:t>la copia final de tu folleto sobre la Estatua de la Libertad, el Monumento a Lincoln, y el águila calva.</a:t>
            </a:r>
            <a:endParaRPr lang="es-419" sz="1506" dirty="0">
              <a:solidFill>
                <a:srgbClr val="FF0000"/>
              </a:solidFill>
            </a:endParaRPr>
          </a:p>
          <a:p>
            <a:pPr marL="322715" indent="-322715">
              <a:buAutoNum type="arabicPeriod"/>
            </a:pPr>
            <a:endParaRPr lang="es-419" sz="753" dirty="0"/>
          </a:p>
          <a:p>
            <a:pPr algn="ctr"/>
            <a:r>
              <a:rPr lang="es-419" sz="1800" i="1" dirty="0"/>
              <a:t>Cómo serás calificado</a:t>
            </a:r>
            <a:endParaRPr lang="es-419" sz="1400" i="1" dirty="0"/>
          </a:p>
        </p:txBody>
      </p:sp>
      <p:graphicFrame>
        <p:nvGraphicFramePr>
          <p:cNvPr id="6" name="Table 5"/>
          <p:cNvGraphicFramePr>
            <a:graphicFrameLocks noGrp="1"/>
          </p:cNvGraphicFramePr>
          <p:nvPr>
            <p:extLst/>
          </p:nvPr>
        </p:nvGraphicFramePr>
        <p:xfrm>
          <a:off x="1434353" y="7343504"/>
          <a:ext cx="4294094" cy="1760155"/>
        </p:xfrm>
        <a:graphic>
          <a:graphicData uri="http://schemas.openxmlformats.org/drawingml/2006/table">
            <a:tbl>
              <a:tblPr firstRow="1" bandRow="1">
                <a:tableStyleId>{5940675A-B579-460E-94D1-54222C63F5DA}</a:tableStyleId>
              </a:tblPr>
              <a:tblGrid>
                <a:gridCol w="1004047"/>
                <a:gridCol w="3290047"/>
              </a:tblGrid>
              <a:tr h="219251">
                <a:tc>
                  <a:txBody>
                    <a:bodyPr/>
                    <a:lstStyle/>
                    <a:p>
                      <a:pPr algn="r"/>
                      <a:r>
                        <a:rPr lang="x-none" sz="800" b="0" noProof="0" dirty="0" smtClean="0"/>
                        <a:t>Propósito</a:t>
                      </a:r>
                      <a:endParaRPr lang="x-none" sz="800" b="0" noProof="0" dirty="0"/>
                    </a:p>
                  </a:txBody>
                  <a:tcPr marL="86061" marR="86061" marT="43031" marB="43031"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419" sz="800" b="1" i="0" u="none" strike="noStrike" kern="1200" cap="none" spc="0" normalizeH="0" baseline="0" noProof="0" dirty="0" smtClean="0">
                          <a:ln>
                            <a:noFill/>
                          </a:ln>
                          <a:solidFill>
                            <a:schemeClr val="tx1"/>
                          </a:solidFill>
                          <a:effectLst/>
                          <a:uLnTx/>
                          <a:uFillTx/>
                          <a:latin typeface="+mn-lt"/>
                          <a:ea typeface="+mn-ea"/>
                          <a:cs typeface="+mn-cs"/>
                        </a:rPr>
                        <a:t>¿Diste tu opinión?   ¿Está todo tu escrito relacionado con el tema?</a:t>
                      </a:r>
                    </a:p>
                  </a:txBody>
                  <a:tcPr marT="45080" marB="45080" anchor="ctr">
                    <a:lnB w="12700" cap="flat" cmpd="sng" algn="ctr">
                      <a:solidFill>
                        <a:schemeClr val="bg1">
                          <a:lumMod val="50000"/>
                        </a:schemeClr>
                      </a:solidFill>
                      <a:prstDash val="solid"/>
                      <a:round/>
                      <a:headEnd type="none" w="med" len="med"/>
                      <a:tailEnd type="none" w="med" len="med"/>
                    </a:lnB>
                    <a:solidFill>
                      <a:schemeClr val="bg2"/>
                    </a:solidFill>
                  </a:tcPr>
                </a:tc>
              </a:tr>
              <a:tr h="358588">
                <a:tc>
                  <a:txBody>
                    <a:bodyPr/>
                    <a:lstStyle/>
                    <a:p>
                      <a:pPr algn="r"/>
                      <a:r>
                        <a:rPr lang="x-none" sz="800" b="0" noProof="0" dirty="0" smtClean="0"/>
                        <a:t>Organización</a:t>
                      </a:r>
                      <a:endParaRPr lang="x-none" sz="800" b="0" noProof="0" dirty="0"/>
                    </a:p>
                  </a:txBody>
                  <a:tcPr marL="86061" marR="86061" marT="43031" marB="43031" anchor="ctr">
                    <a:lnT w="12700" cap="flat" cmpd="sng" algn="ctr">
                      <a:noFill/>
                      <a:prstDash val="solid"/>
                      <a:round/>
                      <a:headEnd type="none" w="med" len="med"/>
                      <a:tailEnd type="none" w="med" len="med"/>
                    </a:lnT>
                    <a:solidFill>
                      <a:schemeClr val="bg2"/>
                    </a:solidFill>
                  </a:tcPr>
                </a:tc>
                <a:tc>
                  <a:txBody>
                    <a:bodyPr/>
                    <a:lstStyle/>
                    <a:p>
                      <a:r>
                        <a:rPr lang="es-419" sz="800" b="1" noProof="0" dirty="0" smtClean="0">
                          <a:solidFill>
                            <a:schemeClr val="tx1"/>
                          </a:solidFill>
                        </a:rPr>
                        <a:t>¿Son tus ideas fácil de entender desde el comienzo hasta el final del escrito?</a:t>
                      </a:r>
                      <a:r>
                        <a:rPr lang="es-419" sz="800" b="1" baseline="0" noProof="0" dirty="0" smtClean="0">
                          <a:solidFill>
                            <a:schemeClr val="tx1"/>
                          </a:solidFill>
                        </a:rPr>
                        <a:t>    ¿Utilizaste palabras como </a:t>
                      </a:r>
                      <a:r>
                        <a:rPr lang="es-419" sz="800" b="1" i="1" baseline="0" noProof="0" dirty="0" smtClean="0">
                          <a:solidFill>
                            <a:schemeClr val="tx1"/>
                          </a:solidFill>
                        </a:rPr>
                        <a:t>porque, y , también</a:t>
                      </a:r>
                      <a:r>
                        <a:rPr lang="es-419" sz="800" b="1" baseline="0" noProof="0" dirty="0" smtClean="0">
                          <a:solidFill>
                            <a:schemeClr val="tx1"/>
                          </a:solidFill>
                        </a:rPr>
                        <a:t>? </a:t>
                      </a:r>
                      <a:endParaRPr lang="es-419" sz="800" b="1" noProof="0" dirty="0" smtClean="0">
                        <a:solidFill>
                          <a:schemeClr val="tx1"/>
                        </a:solidFill>
                      </a:endParaRPr>
                    </a:p>
                  </a:txBody>
                  <a:tcPr marT="45080" marB="45080" anchor="ctr">
                    <a:lnT w="12700" cap="flat" cmpd="sng" algn="ctr">
                      <a:solidFill>
                        <a:schemeClr val="bg1">
                          <a:lumMod val="50000"/>
                        </a:schemeClr>
                      </a:solidFill>
                      <a:prstDash val="solid"/>
                      <a:round/>
                      <a:headEnd type="none" w="med" len="med"/>
                      <a:tailEnd type="none" w="med" len="med"/>
                    </a:lnT>
                    <a:solidFill>
                      <a:schemeClr val="bg2"/>
                    </a:solidFill>
                  </a:tcPr>
                </a:tc>
              </a:tr>
              <a:tr h="360637">
                <a:tc>
                  <a:txBody>
                    <a:bodyPr/>
                    <a:lstStyle/>
                    <a:p>
                      <a:pPr algn="r"/>
                      <a:r>
                        <a:rPr lang="x-none" sz="800" b="0" noProof="0" dirty="0" smtClean="0">
                          <a:solidFill>
                            <a:schemeClr val="tx1"/>
                          </a:solidFill>
                        </a:rPr>
                        <a:t>Elaboración de evidencia</a:t>
                      </a:r>
                    </a:p>
                  </a:txBody>
                  <a:tcPr marL="86061" marR="86061" marT="43031" marB="43031" anchor="ctr">
                    <a:lnB w="12700" cap="flat" cmpd="sng" algn="ctr">
                      <a:noFill/>
                      <a:prstDash val="solid"/>
                      <a:round/>
                      <a:headEnd type="none" w="med" len="med"/>
                      <a:tailEnd type="none" w="med" len="med"/>
                    </a:lnB>
                    <a:solidFill>
                      <a:schemeClr val="bg1">
                        <a:lumMod val="95000"/>
                      </a:schemeClr>
                    </a:solidFill>
                  </a:tcPr>
                </a:tc>
                <a:tc>
                  <a:txBody>
                    <a:bodyPr/>
                    <a:lstStyle/>
                    <a:p>
                      <a:r>
                        <a:rPr lang="es-419" sz="800" b="1" noProof="0" dirty="0" smtClean="0">
                          <a:solidFill>
                            <a:schemeClr val="tx1"/>
                          </a:solidFill>
                        </a:rPr>
                        <a:t>¿Tomaste ideas (evidencia) de los textos para hablar más acerca de tu opinión?  ¿Utilizaste ejemplos?</a:t>
                      </a:r>
                    </a:p>
                  </a:txBody>
                  <a:tcPr marT="45080" marB="45080"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473336">
                <a:tc>
                  <a:txBody>
                    <a:bodyPr/>
                    <a:lstStyle/>
                    <a:p>
                      <a:pPr algn="r"/>
                      <a:r>
                        <a:rPr lang="x-none" sz="800" b="0" noProof="0" dirty="0" smtClean="0"/>
                        <a:t>Elaboración</a:t>
                      </a:r>
                      <a:r>
                        <a:rPr lang="x-none" sz="800" b="0" baseline="0" noProof="0" dirty="0" smtClean="0"/>
                        <a:t> de lenguaje y vocabulario</a:t>
                      </a:r>
                      <a:endParaRPr lang="x-none" sz="800" b="0" noProof="0" dirty="0"/>
                    </a:p>
                  </a:txBody>
                  <a:tcPr marL="86061" marR="86061" marT="43031" marB="43031" anchor="ctr">
                    <a:lnT w="12700" cap="flat" cmpd="sng" algn="ctr">
                      <a:noFill/>
                      <a:prstDash val="solid"/>
                      <a:round/>
                      <a:headEnd type="none" w="med" len="med"/>
                      <a:tailEnd type="none" w="med" len="med"/>
                    </a:lnT>
                    <a:solidFill>
                      <a:schemeClr val="bg1">
                        <a:lumMod val="95000"/>
                      </a:schemeClr>
                    </a:solidFill>
                  </a:tcPr>
                </a:tc>
                <a:tc>
                  <a:txBody>
                    <a:bodyPr/>
                    <a:lstStyle/>
                    <a:p>
                      <a:r>
                        <a:rPr lang="es-419" sz="800" b="1" noProof="0" dirty="0" smtClean="0">
                          <a:solidFill>
                            <a:schemeClr val="tx1"/>
                          </a:solidFill>
                        </a:rPr>
                        <a:t>¿Tienen sentido</a:t>
                      </a:r>
                      <a:r>
                        <a:rPr lang="es-419" sz="800" b="1" baseline="0" noProof="0" dirty="0" smtClean="0">
                          <a:solidFill>
                            <a:schemeClr val="tx1"/>
                          </a:solidFill>
                        </a:rPr>
                        <a:t> tus ideas?  ¿Utilizaste palabras de los textos para ayudarte a escribir sobre tus ideas</a:t>
                      </a:r>
                      <a:r>
                        <a:rPr lang="es-419" sz="800" b="1" noProof="0" dirty="0" smtClean="0">
                          <a:solidFill>
                            <a:schemeClr val="tx1"/>
                          </a:solidFill>
                        </a:rPr>
                        <a:t>?</a:t>
                      </a:r>
                    </a:p>
                  </a:txBody>
                  <a:tcPr marT="45080" marB="45080"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348343">
                <a:tc>
                  <a:txBody>
                    <a:bodyPr/>
                    <a:lstStyle/>
                    <a:p>
                      <a:pPr algn="r"/>
                      <a:r>
                        <a:rPr lang="x-none" sz="800" b="0" noProof="0" dirty="0" smtClean="0"/>
                        <a:t>Convenciones</a:t>
                      </a:r>
                      <a:endParaRPr lang="x-none" sz="800" b="0" noProof="0" dirty="0"/>
                    </a:p>
                  </a:txBody>
                  <a:tcPr marL="86061" marR="86061" marT="43031" marB="43031" anchor="ctr">
                    <a:solidFill>
                      <a:schemeClr val="accent6">
                        <a:lumMod val="20000"/>
                        <a:lumOff val="80000"/>
                      </a:schemeClr>
                    </a:solidFill>
                  </a:tcPr>
                </a:tc>
                <a:tc>
                  <a:txBody>
                    <a:bodyPr/>
                    <a:lstStyle/>
                    <a:p>
                      <a:r>
                        <a:rPr lang="es-419" sz="800" b="1" noProof="0" dirty="0" smtClean="0">
                          <a:solidFill>
                            <a:schemeClr val="tx1"/>
                          </a:solidFill>
                        </a:rPr>
                        <a:t>¿Seguiste las reglas del uso de letras mayúsculas, puntuación y ortografía? </a:t>
                      </a:r>
                    </a:p>
                  </a:txBody>
                  <a:tcPr marT="45080" marB="45080"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2991754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6574" y="1163079"/>
            <a:ext cx="6702426" cy="7273017"/>
          </a:xfrm>
          <a:prstGeom prst="rect">
            <a:avLst/>
          </a:prstGeom>
        </p:spPr>
        <p:txBody>
          <a:bodyPr wrap="square">
            <a:spAutoFit/>
          </a:bodyPr>
          <a:lstStyle/>
          <a:p>
            <a:pPr algn="ctr"/>
            <a:endParaRPr lang="es-MX" sz="1600" b="1" u="sng" dirty="0" smtClean="0"/>
          </a:p>
          <a:p>
            <a:pPr algn="ctr"/>
            <a:r>
              <a:rPr lang="es-MX" sz="1800" i="1" dirty="0" smtClean="0"/>
              <a:t>Nick visita el Monumento a </a:t>
            </a:r>
            <a:r>
              <a:rPr lang="es-MX" sz="1800" i="1" dirty="0"/>
              <a:t>Lincoln </a:t>
            </a:r>
            <a:endParaRPr lang="es-MX" sz="1800" i="1" dirty="0" smtClean="0"/>
          </a:p>
          <a:p>
            <a:pPr algn="ctr"/>
            <a:r>
              <a:rPr lang="es-MX" sz="1200" b="1" i="1" dirty="0" smtClean="0"/>
              <a:t>Por: Elizabeth </a:t>
            </a:r>
            <a:r>
              <a:rPr lang="es-MX" sz="1200" b="1" i="1" dirty="0" err="1" smtClean="0"/>
              <a:t>Yeo</a:t>
            </a:r>
            <a:endParaRPr lang="en-US" sz="1200" i="1" dirty="0"/>
          </a:p>
          <a:p>
            <a:r>
              <a:rPr lang="es-MX" sz="1400" b="1" dirty="0"/>
              <a:t> </a:t>
            </a:r>
            <a:endParaRPr lang="en-US" sz="1400" dirty="0"/>
          </a:p>
          <a:p>
            <a:r>
              <a:rPr lang="es-MX" sz="1400" dirty="0" smtClean="0"/>
              <a:t>Nick y su papá fueron a Washington</a:t>
            </a:r>
            <a:r>
              <a:rPr lang="es-MX" sz="1400" dirty="0"/>
              <a:t>, D. C. </a:t>
            </a:r>
            <a:r>
              <a:rPr lang="es-MX" sz="1400" dirty="0" smtClean="0"/>
              <a:t> </a:t>
            </a:r>
            <a:r>
              <a:rPr lang="es-MX" sz="1400" dirty="0"/>
              <a:t>Ellos vieron muchas cosas. </a:t>
            </a:r>
            <a:endParaRPr lang="es-MX" sz="1400" dirty="0" smtClean="0"/>
          </a:p>
          <a:p>
            <a:endParaRPr lang="en-US" sz="1400" dirty="0"/>
          </a:p>
          <a:p>
            <a:r>
              <a:rPr lang="es-MX" sz="1400" dirty="0"/>
              <a:t>Hoy ellos </a:t>
            </a:r>
            <a:r>
              <a:rPr lang="es-MX" sz="1400" dirty="0" smtClean="0"/>
              <a:t>irán al Monumento a </a:t>
            </a:r>
            <a:r>
              <a:rPr lang="es-MX" sz="1400" dirty="0"/>
              <a:t>Lincoln. Nick leyó acerca de </a:t>
            </a:r>
            <a:r>
              <a:rPr lang="es-MX" sz="1400" dirty="0" smtClean="0"/>
              <a:t>éste </a:t>
            </a:r>
            <a:r>
              <a:rPr lang="es-MX" sz="1400" dirty="0"/>
              <a:t>en la escuela. </a:t>
            </a:r>
            <a:endParaRPr lang="es-MX" sz="1400" dirty="0" smtClean="0"/>
          </a:p>
          <a:p>
            <a:endParaRPr lang="en-US" sz="1400" dirty="0"/>
          </a:p>
          <a:p>
            <a:r>
              <a:rPr lang="es-MX" sz="1400" dirty="0"/>
              <a:t>Él sabía que  fue hecho en honor a Abraham Lincoln. Él  fue presidente </a:t>
            </a:r>
            <a:r>
              <a:rPr lang="es-MX" sz="1400" dirty="0" smtClean="0"/>
              <a:t>de</a:t>
            </a:r>
          </a:p>
          <a:p>
            <a:r>
              <a:rPr lang="es-MX" sz="1400" dirty="0" smtClean="0"/>
              <a:t>los Estados </a:t>
            </a:r>
            <a:r>
              <a:rPr lang="es-MX" sz="1400" dirty="0"/>
              <a:t>U</a:t>
            </a:r>
            <a:r>
              <a:rPr lang="es-MX" sz="1400" dirty="0" smtClean="0"/>
              <a:t>nidos </a:t>
            </a:r>
            <a:r>
              <a:rPr lang="es-MX" sz="1400" dirty="0"/>
              <a:t>hace mucho tiempo.</a:t>
            </a:r>
            <a:endParaRPr lang="en-US" sz="1400" dirty="0"/>
          </a:p>
          <a:p>
            <a:pPr marL="971550" marR="0">
              <a:lnSpc>
                <a:spcPct val="115000"/>
              </a:lnSpc>
              <a:spcBef>
                <a:spcPts val="0"/>
              </a:spcBef>
              <a:spcAft>
                <a:spcPts val="1000"/>
              </a:spcAft>
            </a:pPr>
            <a:endParaRPr lang="en-US" sz="1400" dirty="0">
              <a:ea typeface="Calibri"/>
              <a:cs typeface="Times New Roman"/>
            </a:endParaRPr>
          </a:p>
          <a:p>
            <a:pPr marL="971550" marR="0">
              <a:lnSpc>
                <a:spcPct val="115000"/>
              </a:lnSpc>
              <a:spcBef>
                <a:spcPts val="0"/>
              </a:spcBef>
              <a:spcAft>
                <a:spcPts val="1000"/>
              </a:spcAft>
            </a:pPr>
            <a:endParaRPr lang="en-US" sz="1400" dirty="0" smtClean="0">
              <a:ea typeface="Calibri"/>
              <a:cs typeface="Times New Roman"/>
            </a:endParaRPr>
          </a:p>
          <a:p>
            <a:pPr marL="971550" marR="0">
              <a:lnSpc>
                <a:spcPct val="115000"/>
              </a:lnSpc>
              <a:spcBef>
                <a:spcPts val="0"/>
              </a:spcBef>
              <a:spcAft>
                <a:spcPts val="1000"/>
              </a:spcAft>
            </a:pPr>
            <a:endParaRPr lang="en-US" sz="1400" dirty="0" smtClean="0">
              <a:ea typeface="Calibri"/>
              <a:cs typeface="Times New Roman"/>
            </a:endParaRPr>
          </a:p>
          <a:p>
            <a:pPr marL="971550" marR="0">
              <a:lnSpc>
                <a:spcPct val="115000"/>
              </a:lnSpc>
              <a:spcBef>
                <a:spcPts val="0"/>
              </a:spcBef>
              <a:spcAft>
                <a:spcPts val="1000"/>
              </a:spcAft>
            </a:pPr>
            <a:endParaRPr lang="en-US" sz="1400" dirty="0">
              <a:ea typeface="Calibri"/>
              <a:cs typeface="Times New Roman"/>
            </a:endParaRPr>
          </a:p>
          <a:p>
            <a:pPr marL="971550" marR="0">
              <a:lnSpc>
                <a:spcPct val="115000"/>
              </a:lnSpc>
              <a:spcBef>
                <a:spcPts val="0"/>
              </a:spcBef>
              <a:spcAft>
                <a:spcPts val="1000"/>
              </a:spcAft>
            </a:pPr>
            <a:endParaRPr lang="en-US" sz="1400" dirty="0">
              <a:ea typeface="Calibri"/>
              <a:cs typeface="Times New Roman"/>
            </a:endParaRPr>
          </a:p>
          <a:p>
            <a:pPr marL="971550" marR="0">
              <a:lnSpc>
                <a:spcPct val="115000"/>
              </a:lnSpc>
              <a:spcBef>
                <a:spcPts val="0"/>
              </a:spcBef>
              <a:spcAft>
                <a:spcPts val="1000"/>
              </a:spcAft>
            </a:pPr>
            <a:endParaRPr lang="en-US" sz="1400" dirty="0">
              <a:ea typeface="Calibri"/>
              <a:cs typeface="Times New Roman"/>
            </a:endParaRPr>
          </a:p>
          <a:p>
            <a:pPr marR="0">
              <a:lnSpc>
                <a:spcPct val="115000"/>
              </a:lnSpc>
              <a:spcBef>
                <a:spcPts val="0"/>
              </a:spcBef>
              <a:spcAft>
                <a:spcPts val="1000"/>
              </a:spcAft>
            </a:pPr>
            <a:r>
              <a:rPr lang="es-MX" sz="1400" dirty="0">
                <a:ea typeface="Calibri"/>
                <a:cs typeface="Times New Roman"/>
              </a:rPr>
              <a:t>Nick y su papá </a:t>
            </a:r>
            <a:r>
              <a:rPr lang="es-MX" sz="1400" dirty="0" smtClean="0">
                <a:ea typeface="Calibri"/>
                <a:cs typeface="Times New Roman"/>
              </a:rPr>
              <a:t>suben muchos </a:t>
            </a:r>
            <a:r>
              <a:rPr lang="es-MX" sz="1400" dirty="0">
                <a:ea typeface="Calibri"/>
                <a:cs typeface="Times New Roman"/>
              </a:rPr>
              <a:t>escalones. </a:t>
            </a:r>
            <a:r>
              <a:rPr lang="es-MX" sz="1400" dirty="0" smtClean="0">
                <a:ea typeface="Calibri"/>
                <a:cs typeface="Times New Roman"/>
              </a:rPr>
              <a:t>En lo alto de la escalinata, Nick ve la </a:t>
            </a:r>
            <a:r>
              <a:rPr lang="es-MX" sz="1400" dirty="0">
                <a:ea typeface="Calibri"/>
                <a:cs typeface="Times New Roman"/>
              </a:rPr>
              <a:t>estatua grande. La estatua muestra a Lincoln sentado</a:t>
            </a:r>
            <a:r>
              <a:rPr lang="es-MX" sz="1400" b="1" dirty="0">
                <a:ea typeface="Calibri"/>
                <a:cs typeface="Times New Roman"/>
              </a:rPr>
              <a:t>. </a:t>
            </a:r>
            <a:endParaRPr lang="es-MX" sz="1400" b="1" dirty="0" smtClean="0">
              <a:ea typeface="Calibri"/>
              <a:cs typeface="Times New Roman"/>
            </a:endParaRPr>
          </a:p>
          <a:p>
            <a:pPr marR="0">
              <a:lnSpc>
                <a:spcPct val="115000"/>
              </a:lnSpc>
              <a:spcBef>
                <a:spcPts val="0"/>
              </a:spcBef>
              <a:spcAft>
                <a:spcPts val="1000"/>
              </a:spcAft>
            </a:pPr>
            <a:endParaRPr lang="en-US" sz="1400" dirty="0">
              <a:ea typeface="Calibri"/>
              <a:cs typeface="Times New Roman"/>
            </a:endParaRPr>
          </a:p>
          <a:p>
            <a:endParaRPr lang="es-MX" sz="1400" dirty="0" smtClean="0"/>
          </a:p>
          <a:p>
            <a:pPr marL="1658938"/>
            <a:r>
              <a:rPr lang="es-MX" sz="1400" dirty="0" smtClean="0"/>
              <a:t>El papá de Nick le preguntó</a:t>
            </a:r>
            <a:r>
              <a:rPr lang="es-MX" sz="1400" dirty="0"/>
              <a:t>, — ¿Nick  sabes de qué está hecha </a:t>
            </a:r>
            <a:r>
              <a:rPr lang="en-US" sz="1400" dirty="0"/>
              <a:t> </a:t>
            </a:r>
            <a:r>
              <a:rPr lang="es-MX" sz="1400" dirty="0" smtClean="0"/>
              <a:t>la  estatua</a:t>
            </a:r>
            <a:r>
              <a:rPr lang="es-MX" sz="1400" dirty="0"/>
              <a:t>? </a:t>
            </a:r>
            <a:endParaRPr lang="es-MX" sz="1400" dirty="0" smtClean="0"/>
          </a:p>
          <a:p>
            <a:pPr indent="1658938"/>
            <a:endParaRPr lang="es-MX" sz="1400" dirty="0" smtClean="0"/>
          </a:p>
          <a:p>
            <a:pPr indent="1658938"/>
            <a:r>
              <a:rPr lang="es-MX" sz="1400" dirty="0" smtClean="0"/>
              <a:t>— Está </a:t>
            </a:r>
            <a:r>
              <a:rPr lang="es-MX" sz="1400" dirty="0"/>
              <a:t>hecha de </a:t>
            </a:r>
            <a:r>
              <a:rPr lang="es-MX" sz="1400" dirty="0" smtClean="0"/>
              <a:t>piedra—dijo </a:t>
            </a:r>
            <a:r>
              <a:rPr lang="es-MX" sz="1400" dirty="0"/>
              <a:t>Nick.  </a:t>
            </a:r>
            <a:endParaRPr lang="en-US" sz="1400" dirty="0"/>
          </a:p>
          <a:p>
            <a:pPr indent="1658938"/>
            <a:r>
              <a:rPr lang="es-MX" sz="1400" dirty="0"/>
              <a:t>		                                                                  </a:t>
            </a:r>
            <a:endParaRPr lang="es-MX" sz="1400" dirty="0" smtClean="0"/>
          </a:p>
          <a:p>
            <a:pPr indent="1658938"/>
            <a:r>
              <a:rPr lang="es-MX" sz="1400" dirty="0" smtClean="0"/>
              <a:t>— Ya </a:t>
            </a:r>
            <a:r>
              <a:rPr lang="es-MX" sz="1400" dirty="0"/>
              <a:t>veo que sabes </a:t>
            </a:r>
            <a:r>
              <a:rPr lang="es-MX" sz="1400" dirty="0" smtClean="0"/>
              <a:t>mucho sobre ella —dijo </a:t>
            </a:r>
            <a:r>
              <a:rPr lang="es-MX" sz="1400" dirty="0"/>
              <a:t>su </a:t>
            </a:r>
            <a:r>
              <a:rPr lang="es-MX" sz="1400" dirty="0" smtClean="0"/>
              <a:t>papá.</a:t>
            </a:r>
          </a:p>
          <a:p>
            <a:pPr indent="1658938"/>
            <a:r>
              <a:rPr lang="es-MX" sz="1400" dirty="0" smtClean="0"/>
              <a:t>—¡</a:t>
            </a:r>
            <a:r>
              <a:rPr lang="es-MX" sz="1400" dirty="0"/>
              <a:t>Buen trabajo! </a:t>
            </a:r>
            <a:endParaRPr lang="en-US" sz="1400" dirty="0"/>
          </a:p>
        </p:txBody>
      </p:sp>
      <p:sp>
        <p:nvSpPr>
          <p:cNvPr id="4" name="Slide Number Placeholder 3"/>
          <p:cNvSpPr>
            <a:spLocks noGrp="1"/>
          </p:cNvSpPr>
          <p:nvPr>
            <p:ph type="sldNum" sz="quarter" idx="12"/>
          </p:nvPr>
        </p:nvSpPr>
        <p:spPr>
          <a:xfrm>
            <a:off x="6400800" y="9220200"/>
            <a:ext cx="792480" cy="381000"/>
          </a:xfrm>
        </p:spPr>
        <p:txBody>
          <a:bodyPr/>
          <a:lstStyle/>
          <a:p>
            <a:fld id="{F177B04D-AEB5-43ED-B9BA-B3D1EC9C9067}" type="slidenum">
              <a:rPr lang="en-US" smtClean="0"/>
              <a:pPr/>
              <a:t>23</a:t>
            </a:fld>
            <a:endParaRPr lang="en-US" dirty="0"/>
          </a:p>
        </p:txBody>
      </p:sp>
      <p:sp>
        <p:nvSpPr>
          <p:cNvPr id="5" name="AutoShape 6" descr="Image result for geese flock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geese flocks clip 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Image result for the lincoln memorial"/>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10000"/>
            <a:ext cx="2619375" cy="174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http://www.yeodoug.com/resources/dc_french/lincoln_memorial/lincoln_memorial_03.jpg"/>
          <p:cNvPicPr/>
          <p:nvPr/>
        </p:nvPicPr>
        <p:blipFill>
          <a:blip r:embed="rId3">
            <a:extLst>
              <a:ext uri="{28A0092B-C50C-407E-A947-70E740481C1C}">
                <a14:useLocalDpi xmlns:a14="http://schemas.microsoft.com/office/drawing/2010/main" val="0"/>
              </a:ext>
            </a:extLst>
          </a:blip>
          <a:srcRect/>
          <a:stretch>
            <a:fillRect/>
          </a:stretch>
        </p:blipFill>
        <p:spPr bwMode="auto">
          <a:xfrm>
            <a:off x="614547" y="6477000"/>
            <a:ext cx="1419225" cy="16992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4876800" y="142735"/>
            <a:ext cx="2362200" cy="954107"/>
          </a:xfrm>
          <a:prstGeom prst="rect">
            <a:avLst/>
          </a:prstGeom>
        </p:spPr>
        <p:txBody>
          <a:bodyPr wrap="square">
            <a:spAutoFit/>
          </a:bodyPr>
          <a:lstStyle/>
          <a:p>
            <a:pPr lvl="0" algn="r"/>
            <a:r>
              <a:rPr lang="es-ES" sz="800" dirty="0">
                <a:solidFill>
                  <a:prstClr val="black"/>
                </a:solidFill>
              </a:rPr>
              <a:t>Equivalente de grado </a:t>
            </a:r>
            <a:r>
              <a:rPr lang="es-ES" sz="800" dirty="0" smtClean="0">
                <a:solidFill>
                  <a:prstClr val="black"/>
                </a:solidFill>
              </a:rPr>
              <a:t>2.8</a:t>
            </a:r>
            <a:endParaRPr lang="es-ES" sz="800" dirty="0">
              <a:solidFill>
                <a:prstClr val="black"/>
              </a:solidFill>
            </a:endParaRPr>
          </a:p>
          <a:p>
            <a:pPr lvl="0" algn="r"/>
            <a:r>
              <a:rPr lang="es-ES" sz="800" dirty="0">
                <a:solidFill>
                  <a:srgbClr val="333333"/>
                </a:solidFill>
              </a:rPr>
              <a:t>Escala </a:t>
            </a:r>
            <a:r>
              <a:rPr lang="es-ES" sz="800" i="1" dirty="0" err="1">
                <a:solidFill>
                  <a:srgbClr val="333333"/>
                </a:solidFill>
              </a:rPr>
              <a:t>Lexile</a:t>
            </a:r>
            <a:r>
              <a:rPr lang="es-ES" sz="800" dirty="0">
                <a:solidFill>
                  <a:srgbClr val="333333"/>
                </a:solidFill>
              </a:rPr>
              <a:t>  </a:t>
            </a:r>
            <a:r>
              <a:rPr lang="es-ES" sz="800" dirty="0" smtClean="0">
                <a:solidFill>
                  <a:srgbClr val="333333"/>
                </a:solidFill>
              </a:rPr>
              <a:t>480L</a:t>
            </a:r>
            <a:endParaRPr lang="es-ES" sz="800" dirty="0">
              <a:solidFill>
                <a:srgbClr val="333333"/>
              </a:solidFill>
            </a:endParaRPr>
          </a:p>
          <a:p>
            <a:pPr lvl="0" algn="r"/>
            <a:r>
              <a:rPr lang="es-ES" sz="800" dirty="0">
                <a:solidFill>
                  <a:srgbClr val="333333"/>
                </a:solidFill>
              </a:rPr>
              <a:t>Promedio de  la longitud de la oración  </a:t>
            </a:r>
            <a:r>
              <a:rPr lang="es-ES" sz="800" dirty="0" smtClean="0">
                <a:solidFill>
                  <a:srgbClr val="333333"/>
                </a:solidFill>
              </a:rPr>
              <a:t>8.31</a:t>
            </a:r>
            <a:endParaRPr lang="es-ES" sz="800" dirty="0">
              <a:solidFill>
                <a:srgbClr val="333333"/>
              </a:solidFill>
            </a:endParaRPr>
          </a:p>
          <a:p>
            <a:pPr lvl="0" algn="r"/>
            <a:r>
              <a:rPr lang="es-ES" sz="800" dirty="0">
                <a:solidFill>
                  <a:srgbClr val="333333"/>
                </a:solidFill>
              </a:rPr>
              <a:t>Promedio de la frecuencia de palabras   </a:t>
            </a:r>
            <a:r>
              <a:rPr lang="es-ES" sz="800" dirty="0" smtClean="0">
                <a:solidFill>
                  <a:srgbClr val="333333"/>
                </a:solidFill>
              </a:rPr>
              <a:t>3.68</a:t>
            </a:r>
            <a:endParaRPr lang="es-ES" sz="800" dirty="0">
              <a:solidFill>
                <a:srgbClr val="333333"/>
              </a:solidFill>
            </a:endParaRPr>
          </a:p>
          <a:p>
            <a:pPr lvl="0" algn="r"/>
            <a:r>
              <a:rPr lang="es-ES" sz="800" dirty="0">
                <a:solidFill>
                  <a:srgbClr val="333333"/>
                </a:solidFill>
              </a:rPr>
              <a:t>Número de palabras </a:t>
            </a:r>
            <a:r>
              <a:rPr lang="es-ES" sz="800" dirty="0" smtClean="0">
                <a:solidFill>
                  <a:srgbClr val="333333"/>
                </a:solidFill>
              </a:rPr>
              <a:t>108</a:t>
            </a:r>
          </a:p>
          <a:p>
            <a:pPr lvl="0" algn="r"/>
            <a:r>
              <a:rPr lang="es-419" sz="800" b="1" i="1" dirty="0">
                <a:solidFill>
                  <a:prstClr val="black"/>
                </a:solidFill>
              </a:rPr>
              <a:t>Nota:  Basado en el texto original en inglés</a:t>
            </a:r>
          </a:p>
          <a:p>
            <a:pPr lvl="0" algn="r"/>
            <a:endParaRPr lang="en-US" sz="800" dirty="0">
              <a:solidFill>
                <a:srgbClr val="FF0000"/>
              </a:solidFill>
              <a:ea typeface="Calibri"/>
              <a:cs typeface="Times New Roman"/>
            </a:endParaRPr>
          </a:p>
        </p:txBody>
      </p:sp>
    </p:spTree>
    <p:extLst>
      <p:ext uri="{BB962C8B-B14F-4D97-AF65-F5344CB8AC3E}">
        <p14:creationId xmlns:p14="http://schemas.microsoft.com/office/powerpoint/2010/main" val="12899223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24</a:t>
            </a:fld>
            <a:endParaRPr lang="en-US" dirty="0"/>
          </a:p>
        </p:txBody>
      </p:sp>
      <p:sp>
        <p:nvSpPr>
          <p:cNvPr id="5" name="Rectangle 4"/>
          <p:cNvSpPr/>
          <p:nvPr/>
        </p:nvSpPr>
        <p:spPr>
          <a:xfrm>
            <a:off x="762000" y="1090604"/>
            <a:ext cx="5943600" cy="7032694"/>
          </a:xfrm>
          <a:prstGeom prst="rect">
            <a:avLst/>
          </a:prstGeom>
        </p:spPr>
        <p:txBody>
          <a:bodyPr wrap="square">
            <a:spAutoFit/>
          </a:bodyPr>
          <a:lstStyle/>
          <a:p>
            <a:pPr algn="ctr"/>
            <a:r>
              <a:rPr lang="es-MX" sz="1800" i="1" dirty="0"/>
              <a:t>Andy visita la Estatua de la Libertad  </a:t>
            </a:r>
          </a:p>
          <a:p>
            <a:pPr algn="ctr"/>
            <a:endParaRPr lang="en-US" sz="500" b="1" u="sng" dirty="0"/>
          </a:p>
          <a:p>
            <a:pPr algn="ctr"/>
            <a:r>
              <a:rPr lang="en-US" sz="1200" b="1" dirty="0" smtClean="0"/>
              <a:t>por Elizabeth Yeo</a:t>
            </a:r>
          </a:p>
          <a:p>
            <a:pPr algn="ctr"/>
            <a:endParaRPr lang="en-US" sz="1600" dirty="0"/>
          </a:p>
          <a:p>
            <a:r>
              <a:rPr lang="es-MX" sz="1600" dirty="0"/>
              <a:t>¡Hola!, mi nombre es Andy.  </a:t>
            </a:r>
          </a:p>
          <a:p>
            <a:endParaRPr lang="es-MX" sz="1600" dirty="0"/>
          </a:p>
          <a:p>
            <a:r>
              <a:rPr lang="es-MX" sz="1600" dirty="0"/>
              <a:t>Hoy, mi mamá y yo vamos a ver una estatua grande de una mujer. </a:t>
            </a:r>
          </a:p>
          <a:p>
            <a:endParaRPr lang="en-US" sz="1600" dirty="0"/>
          </a:p>
          <a:p>
            <a:r>
              <a:rPr lang="es-MX" sz="1600" dirty="0"/>
              <a:t>Cuando llegue el momento de ir, tomamos un ferry (lancha) para llegar hasta allí</a:t>
            </a:r>
            <a:r>
              <a:rPr lang="es-MX" sz="1600" dirty="0" smtClean="0"/>
              <a:t>. </a:t>
            </a:r>
            <a:endParaRPr lang="en-US" sz="1600" dirty="0"/>
          </a:p>
          <a:p>
            <a:r>
              <a:rPr lang="es-MX" sz="1600" dirty="0"/>
              <a:t>La estatua está en una isla cerca de la ciudad de Nueva York. Es la Estatua de la Libertad. </a:t>
            </a:r>
          </a:p>
          <a:p>
            <a:endParaRPr lang="en-US" sz="1600" dirty="0"/>
          </a:p>
          <a:p>
            <a:r>
              <a:rPr lang="es-MX" sz="1600" dirty="0"/>
              <a:t>La mujer tiene una corona grande en la cabeza. La corona tiene siete picos. Cada pico  representa a los siete mares  y a los siete continentes del  mundo. </a:t>
            </a:r>
          </a:p>
          <a:p>
            <a:endParaRPr lang="en-US" sz="1600" dirty="0"/>
          </a:p>
          <a:p>
            <a:r>
              <a:rPr lang="es-MX" sz="1600" dirty="0"/>
              <a:t>Ella está sujetando una antorcha. La antorcha representa la libertad.</a:t>
            </a:r>
          </a:p>
          <a:p>
            <a:r>
              <a:rPr lang="es-MX" sz="1600" dirty="0" smtClean="0"/>
              <a:t>Entramos </a:t>
            </a:r>
            <a:r>
              <a:rPr lang="es-MX" sz="1600" dirty="0"/>
              <a:t>en la estatua. ¡Subimos 354 escalones para llegar a la corona! </a:t>
            </a:r>
          </a:p>
          <a:p>
            <a:endParaRPr lang="en-US" sz="1600" dirty="0"/>
          </a:p>
          <a:p>
            <a:r>
              <a:rPr lang="es-MX" sz="1600" dirty="0"/>
              <a:t>Ahora miramos afuera de  las ventanas de una de las estatuas más grandes del mundo.   </a:t>
            </a:r>
            <a:endParaRPr lang="en-US" sz="1600" dirty="0"/>
          </a:p>
          <a:p>
            <a:endParaRPr lang="en-US" sz="1600" dirty="0"/>
          </a:p>
          <a:p>
            <a:endParaRPr lang="en-US" sz="1600" dirty="0" smtClean="0"/>
          </a:p>
          <a:p>
            <a:endParaRPr lang="en-US" sz="1600" dirty="0"/>
          </a:p>
          <a:p>
            <a:endParaRPr lang="en-US" sz="1600" dirty="0" smtClean="0"/>
          </a:p>
          <a:p>
            <a:endParaRPr lang="en-US" sz="1600" dirty="0"/>
          </a:p>
        </p:txBody>
      </p:sp>
      <p:sp>
        <p:nvSpPr>
          <p:cNvPr id="6" name="Rectangle 5"/>
          <p:cNvSpPr/>
          <p:nvPr/>
        </p:nvSpPr>
        <p:spPr>
          <a:xfrm>
            <a:off x="4724400" y="152400"/>
            <a:ext cx="2362200" cy="954107"/>
          </a:xfrm>
          <a:prstGeom prst="rect">
            <a:avLst/>
          </a:prstGeom>
        </p:spPr>
        <p:txBody>
          <a:bodyPr wrap="square">
            <a:spAutoFit/>
          </a:bodyPr>
          <a:lstStyle/>
          <a:p>
            <a:pPr lvl="0" algn="r"/>
            <a:r>
              <a:rPr lang="es-ES" sz="800" dirty="0">
                <a:solidFill>
                  <a:prstClr val="black"/>
                </a:solidFill>
              </a:rPr>
              <a:t>Equivalente de grado </a:t>
            </a:r>
            <a:r>
              <a:rPr lang="es-ES" sz="800" dirty="0" smtClean="0">
                <a:solidFill>
                  <a:prstClr val="black"/>
                </a:solidFill>
              </a:rPr>
              <a:t>2.1</a:t>
            </a:r>
            <a:endParaRPr lang="es-ES" sz="800" dirty="0">
              <a:solidFill>
                <a:prstClr val="black"/>
              </a:solidFill>
            </a:endParaRPr>
          </a:p>
          <a:p>
            <a:pPr lvl="0" algn="r"/>
            <a:r>
              <a:rPr lang="es-ES" sz="800" dirty="0">
                <a:solidFill>
                  <a:srgbClr val="333333"/>
                </a:solidFill>
              </a:rPr>
              <a:t>Escala </a:t>
            </a:r>
            <a:r>
              <a:rPr lang="es-ES" sz="800" i="1" dirty="0" err="1">
                <a:solidFill>
                  <a:srgbClr val="333333"/>
                </a:solidFill>
              </a:rPr>
              <a:t>Lexile</a:t>
            </a:r>
            <a:r>
              <a:rPr lang="es-ES" sz="800" dirty="0">
                <a:solidFill>
                  <a:srgbClr val="333333"/>
                </a:solidFill>
              </a:rPr>
              <a:t>  </a:t>
            </a:r>
            <a:r>
              <a:rPr lang="es-ES" sz="800" dirty="0" smtClean="0">
                <a:solidFill>
                  <a:srgbClr val="333333"/>
                </a:solidFill>
              </a:rPr>
              <a:t>470L</a:t>
            </a:r>
            <a:endParaRPr lang="es-ES" sz="800" dirty="0">
              <a:solidFill>
                <a:srgbClr val="333333"/>
              </a:solidFill>
            </a:endParaRPr>
          </a:p>
          <a:p>
            <a:pPr lvl="0" algn="r"/>
            <a:r>
              <a:rPr lang="es-ES" sz="800" dirty="0">
                <a:solidFill>
                  <a:srgbClr val="333333"/>
                </a:solidFill>
              </a:rPr>
              <a:t>Promedio de  la longitud de la oración  </a:t>
            </a:r>
            <a:r>
              <a:rPr lang="es-ES" sz="800" dirty="0" smtClean="0">
                <a:solidFill>
                  <a:srgbClr val="333333"/>
                </a:solidFill>
              </a:rPr>
              <a:t>8.69</a:t>
            </a:r>
            <a:endParaRPr lang="es-ES" sz="800" dirty="0">
              <a:solidFill>
                <a:srgbClr val="333333"/>
              </a:solidFill>
            </a:endParaRPr>
          </a:p>
          <a:p>
            <a:pPr lvl="0" algn="r"/>
            <a:r>
              <a:rPr lang="es-ES" sz="800" dirty="0">
                <a:solidFill>
                  <a:srgbClr val="333333"/>
                </a:solidFill>
              </a:rPr>
              <a:t>Promedio de la frecuencia de palabras   </a:t>
            </a:r>
            <a:r>
              <a:rPr lang="es-ES" sz="800" dirty="0" smtClean="0">
                <a:solidFill>
                  <a:srgbClr val="333333"/>
                </a:solidFill>
              </a:rPr>
              <a:t>3.79</a:t>
            </a:r>
            <a:endParaRPr lang="es-ES" sz="800" dirty="0">
              <a:solidFill>
                <a:srgbClr val="333333"/>
              </a:solidFill>
            </a:endParaRPr>
          </a:p>
          <a:p>
            <a:pPr lvl="0" algn="r"/>
            <a:r>
              <a:rPr lang="es-ES" sz="800" dirty="0">
                <a:solidFill>
                  <a:srgbClr val="333333"/>
                </a:solidFill>
              </a:rPr>
              <a:t>Número de palabras </a:t>
            </a:r>
            <a:r>
              <a:rPr lang="es-ES" sz="800" dirty="0" smtClean="0">
                <a:solidFill>
                  <a:srgbClr val="333333"/>
                </a:solidFill>
              </a:rPr>
              <a:t>119</a:t>
            </a:r>
          </a:p>
          <a:p>
            <a:pPr lvl="0" algn="r"/>
            <a:r>
              <a:rPr lang="es-419" sz="800" b="1" i="1" dirty="0">
                <a:solidFill>
                  <a:prstClr val="black"/>
                </a:solidFill>
              </a:rPr>
              <a:t>Nota:  Basado en el texto original en inglés</a:t>
            </a:r>
          </a:p>
          <a:p>
            <a:pPr lvl="0" algn="r"/>
            <a:endParaRPr lang="en-US" sz="800" dirty="0">
              <a:solidFill>
                <a:srgbClr val="FF0000"/>
              </a:solidFill>
              <a:ea typeface="Calibri"/>
              <a:cs typeface="Times New Roman"/>
            </a:endParaRPr>
          </a:p>
        </p:txBody>
      </p:sp>
    </p:spTree>
    <p:extLst>
      <p:ext uri="{BB962C8B-B14F-4D97-AF65-F5344CB8AC3E}">
        <p14:creationId xmlns:p14="http://schemas.microsoft.com/office/powerpoint/2010/main" val="2739921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sldNum" sz="quarter" idx="4294967295"/>
          </p:nvPr>
        </p:nvSpPr>
        <p:spPr>
          <a:xfrm>
            <a:off x="6165249" y="9220200"/>
            <a:ext cx="792481" cy="287163"/>
          </a:xfrm>
          <a:prstGeom prst="rect">
            <a:avLst/>
          </a:prstGeom>
          <a:extLst>
            <a:ext uri="{C572A759-6A51-4108-AA02-DFA0A04FC94B}">
              <ma14:wrappingTextBoxFlag xmlns=""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lang="es-419" sz="1200" smtClean="0">
                <a:solidFill>
                  <a:srgbClr val="888888"/>
                </a:solidFill>
              </a:rPr>
              <a:pPr lvl="0">
                <a:defRPr sz="1800">
                  <a:solidFill>
                    <a:srgbClr val="000000"/>
                  </a:solidFill>
                </a:defRPr>
              </a:pPr>
              <a:t>25</a:t>
            </a:fld>
            <a:endParaRPr lang="es-419" sz="1200" dirty="0">
              <a:solidFill>
                <a:srgbClr val="888888"/>
              </a:solidFill>
            </a:endParaRPr>
          </a:p>
        </p:txBody>
      </p:sp>
      <p:sp>
        <p:nvSpPr>
          <p:cNvPr id="72" name="Shape 72"/>
          <p:cNvSpPr/>
          <p:nvPr/>
        </p:nvSpPr>
        <p:spPr>
          <a:xfrm>
            <a:off x="538389" y="4419600"/>
            <a:ext cx="6319611" cy="0"/>
          </a:xfrm>
          <a:prstGeom prst="line">
            <a:avLst/>
          </a:prstGeom>
          <a:ln w="3175">
            <a:solidFill>
              <a:srgbClr val="4A7EBB"/>
            </a:solidFill>
            <a:prstDash val="lgDashDotDot"/>
          </a:ln>
        </p:spPr>
        <p:txBody>
          <a:bodyPr lIns="0" tIns="0" rIns="0" bIns="0"/>
          <a:lstStyle/>
          <a:p>
            <a:pPr lvl="0" defTabSz="457200">
              <a:defRPr sz="1200">
                <a:latin typeface="+mn-lt"/>
                <a:ea typeface="+mn-ea"/>
                <a:cs typeface="+mn-cs"/>
                <a:sym typeface="Helvetica"/>
              </a:defRPr>
            </a:pPr>
            <a:endParaRPr lang="es-419" dirty="0"/>
          </a:p>
        </p:txBody>
      </p:sp>
      <p:sp>
        <p:nvSpPr>
          <p:cNvPr id="77" name="Shape 77"/>
          <p:cNvSpPr/>
          <p:nvPr/>
        </p:nvSpPr>
        <p:spPr>
          <a:xfrm>
            <a:off x="1219200" y="1387092"/>
            <a:ext cx="5130916" cy="2559818"/>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8331" tIns="48331" rIns="48331" bIns="48331" numCol="1" anchor="t">
            <a:spAutoFit/>
          </a:bodyPr>
          <a:lstStyle/>
          <a:p>
            <a:pPr marL="342900" lvl="0" indent="-342900">
              <a:buAutoNum type="arabicPeriod"/>
              <a:defRPr sz="1800"/>
            </a:pPr>
            <a:r>
              <a:rPr lang="es-419" sz="1600" b="1" dirty="0" smtClean="0">
                <a:latin typeface="Helvetica" panose="020B0604020202020204" pitchFamily="34" charset="0"/>
                <a:cs typeface="Helvetica" panose="020B0604020202020204" pitchFamily="34" charset="0"/>
                <a:sym typeface="Helvetica"/>
              </a:rPr>
              <a:t>¿Cómo </a:t>
            </a:r>
            <a:r>
              <a:rPr lang="es-419" sz="1600" b="1" dirty="0">
                <a:latin typeface="Helvetica" panose="020B0604020202020204" pitchFamily="34" charset="0"/>
                <a:cs typeface="Helvetica" panose="020B0604020202020204" pitchFamily="34" charset="0"/>
                <a:sym typeface="Helvetica"/>
              </a:rPr>
              <a:t>Nick sabía de </a:t>
            </a:r>
            <a:r>
              <a:rPr lang="es-419" sz="1600" b="1" dirty="0" smtClean="0">
                <a:latin typeface="Helvetica" panose="020B0604020202020204" pitchFamily="34" charset="0"/>
                <a:cs typeface="Helvetica" panose="020B0604020202020204" pitchFamily="34" charset="0"/>
                <a:sym typeface="Helvetica"/>
              </a:rPr>
              <a:t>qué estaba hecha la estatua? </a:t>
            </a:r>
          </a:p>
          <a:p>
            <a:pPr marL="342900" lvl="0" indent="-342900">
              <a:buAutoNum type="arabicPeriod"/>
              <a:defRPr sz="1800"/>
            </a:pPr>
            <a:endParaRPr lang="es-419" sz="1600" dirty="0" smtClean="0">
              <a:latin typeface="Helvetica" panose="020B0604020202020204" pitchFamily="34" charset="0"/>
              <a:cs typeface="Helvetica" panose="020B0604020202020204" pitchFamily="34" charset="0"/>
              <a:sym typeface="Helvetica"/>
            </a:endParaRPr>
          </a:p>
          <a:p>
            <a:pPr marL="684213" lvl="0" indent="-342900">
              <a:buSzPct val="100000"/>
              <a:buFont typeface="+mj-lt"/>
              <a:buAutoNum type="alphaUcPeriod"/>
              <a:defRPr sz="1800"/>
            </a:pPr>
            <a:r>
              <a:rPr lang="es-419" sz="1600" dirty="0" smtClean="0">
                <a:latin typeface="Helvetica" panose="020B0604020202020204" pitchFamily="34" charset="0"/>
                <a:cs typeface="Helvetica" panose="020B0604020202020204" pitchFamily="34" charset="0"/>
                <a:sym typeface="Helvetica"/>
              </a:rPr>
              <a:t>Él fue a Washington D.C.</a:t>
            </a:r>
          </a:p>
          <a:p>
            <a:pPr marL="684213" lvl="0" indent="-342900">
              <a:buSzPct val="100000"/>
              <a:buFont typeface="+mj-lt"/>
              <a:buAutoNum type="alphaUcPeriod"/>
              <a:defRPr sz="1800"/>
            </a:pPr>
            <a:endParaRPr lang="es-419" sz="1600" dirty="0" smtClean="0">
              <a:latin typeface="Helvetica" panose="020B0604020202020204" pitchFamily="34" charset="0"/>
              <a:cs typeface="Helvetica" panose="020B0604020202020204" pitchFamily="34" charset="0"/>
              <a:sym typeface="Helvetica"/>
            </a:endParaRPr>
          </a:p>
          <a:p>
            <a:pPr marL="684213" lvl="0" indent="-342900">
              <a:buSzPct val="100000"/>
              <a:buFont typeface="+mj-lt"/>
              <a:buAutoNum type="alphaUcPeriod"/>
              <a:defRPr sz="1800"/>
            </a:pPr>
            <a:r>
              <a:rPr lang="es-419" sz="1600" dirty="0" smtClean="0">
                <a:latin typeface="Helvetica" panose="020B0604020202020204" pitchFamily="34" charset="0"/>
                <a:cs typeface="Helvetica" panose="020B0604020202020204" pitchFamily="34" charset="0"/>
                <a:sym typeface="Helvetica"/>
              </a:rPr>
              <a:t>Él leyó sobre ella en la escuela.</a:t>
            </a:r>
          </a:p>
          <a:p>
            <a:pPr marL="684213" lvl="0" indent="-342900">
              <a:buSzPct val="100000"/>
              <a:buFont typeface="+mj-lt"/>
              <a:buAutoNum type="alphaUcPeriod"/>
              <a:defRPr sz="1800"/>
            </a:pPr>
            <a:endParaRPr lang="es-419" sz="1600" dirty="0" smtClean="0">
              <a:latin typeface="Helvetica" panose="020B0604020202020204" pitchFamily="34" charset="0"/>
              <a:cs typeface="Helvetica" panose="020B0604020202020204" pitchFamily="34" charset="0"/>
              <a:sym typeface="Helvetica"/>
            </a:endParaRPr>
          </a:p>
          <a:p>
            <a:pPr marL="684213" lvl="0" indent="-342900">
              <a:buSzPct val="100000"/>
              <a:buFont typeface="+mj-lt"/>
              <a:buAutoNum type="alphaUcPeriod"/>
              <a:defRPr sz="1800"/>
            </a:pPr>
            <a:r>
              <a:rPr lang="es-419" sz="1600" dirty="0" smtClean="0">
                <a:latin typeface="Helvetica" panose="020B0604020202020204" pitchFamily="34" charset="0"/>
                <a:cs typeface="Helvetica" panose="020B0604020202020204" pitchFamily="34" charset="0"/>
                <a:sym typeface="Helvetica"/>
              </a:rPr>
              <a:t>Su papá le dijo.</a:t>
            </a:r>
          </a:p>
          <a:p>
            <a:pPr marL="574655" lvl="0" indent="-342900">
              <a:buSzPct val="100000"/>
              <a:buFont typeface="+mj-lt"/>
              <a:buAutoNum type="alphaUcPeriod"/>
              <a:defRPr sz="1800"/>
            </a:pPr>
            <a:endParaRPr lang="es-419" sz="1600" dirty="0" smtClean="0">
              <a:latin typeface="Helvetica" panose="020B0604020202020204" pitchFamily="34" charset="0"/>
              <a:cs typeface="Helvetica" panose="020B0604020202020204" pitchFamily="34" charset="0"/>
              <a:sym typeface="Helvetica"/>
            </a:endParaRPr>
          </a:p>
          <a:p>
            <a:pPr marL="574655" lvl="0" indent="-342900">
              <a:buSzPct val="100000"/>
              <a:buFont typeface="+mj-lt"/>
              <a:buAutoNum type="alphaUcPeriod"/>
              <a:defRPr sz="1800"/>
            </a:pPr>
            <a:endParaRPr lang="es-419" sz="1600" dirty="0">
              <a:latin typeface="Helvetica" panose="020B0604020202020204" pitchFamily="34" charset="0"/>
              <a:cs typeface="Helvetica" panose="020B0604020202020204" pitchFamily="34" charset="0"/>
              <a:sym typeface="Helvetica"/>
            </a:endParaRPr>
          </a:p>
        </p:txBody>
      </p:sp>
      <p:sp>
        <p:nvSpPr>
          <p:cNvPr id="17" name="Shape 87"/>
          <p:cNvSpPr/>
          <p:nvPr/>
        </p:nvSpPr>
        <p:spPr>
          <a:xfrm>
            <a:off x="1145494" y="5257800"/>
            <a:ext cx="5204622" cy="2067376"/>
          </a:xfrm>
          <a:prstGeom prst="rect">
            <a:avLst/>
          </a:prstGeom>
          <a:noFill/>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8331" tIns="48331" rIns="48331" bIns="48331">
            <a:spAutoFit/>
          </a:bodyPr>
          <a:lstStyle/>
          <a:p>
            <a:pPr marL="396875" lvl="0" indent="-285750">
              <a:buAutoNum type="arabicPeriod" startAt="2"/>
              <a:defRPr sz="1800"/>
            </a:pPr>
            <a:r>
              <a:rPr lang="es-419" sz="1600" b="1" dirty="0" smtClean="0">
                <a:latin typeface="Helvetica" panose="020B0604020202020204" pitchFamily="34" charset="0"/>
                <a:cs typeface="Helvetica" panose="020B0604020202020204" pitchFamily="34" charset="0"/>
              </a:rPr>
              <a:t>¿Cómo llegaron Andy y su mamá hasta la corona de la Estatua de la Libertad?</a:t>
            </a:r>
          </a:p>
          <a:p>
            <a:pPr marL="342900" lvl="0" indent="-342900">
              <a:buAutoNum type="arabicPeriod" startAt="2"/>
              <a:defRPr sz="1800"/>
            </a:pPr>
            <a:endParaRPr lang="es-419" sz="1600" b="1" dirty="0" smtClean="0">
              <a:latin typeface="Helvetica" panose="020B0604020202020204" pitchFamily="34" charset="0"/>
              <a:cs typeface="Helvetica" panose="020B0604020202020204" pitchFamily="34" charset="0"/>
              <a:sym typeface="Helvetica"/>
            </a:endParaRPr>
          </a:p>
          <a:p>
            <a:pPr marL="803275" lvl="0" indent="-406400">
              <a:buAutoNum type="alphaUcPeriod"/>
              <a:defRPr sz="1800"/>
            </a:pPr>
            <a:r>
              <a:rPr lang="es-419" sz="1600" dirty="0" smtClean="0">
                <a:latin typeface="Helvetica" panose="020B0604020202020204" pitchFamily="34" charset="0"/>
                <a:cs typeface="Helvetica" panose="020B0604020202020204" pitchFamily="34" charset="0"/>
                <a:sym typeface="Helvetica"/>
              </a:rPr>
              <a:t>Ellos tomaron una lancha.</a:t>
            </a:r>
          </a:p>
          <a:p>
            <a:pPr marL="803275" lvl="0" indent="-406400">
              <a:buAutoNum type="alphaUcPeriod"/>
              <a:defRPr sz="1800"/>
            </a:pPr>
            <a:endParaRPr lang="es-419" sz="1600" dirty="0" smtClean="0">
              <a:latin typeface="Helvetica" panose="020B0604020202020204" pitchFamily="34" charset="0"/>
              <a:cs typeface="Helvetica" panose="020B0604020202020204" pitchFamily="34" charset="0"/>
              <a:sym typeface="Helvetica"/>
            </a:endParaRPr>
          </a:p>
          <a:p>
            <a:pPr marL="803275" lvl="0" indent="-406400">
              <a:buAutoNum type="alphaUcPeriod"/>
              <a:defRPr sz="1800"/>
            </a:pPr>
            <a:r>
              <a:rPr lang="es-419" sz="1600" dirty="0" smtClean="0">
                <a:latin typeface="Helvetica" panose="020B0604020202020204" pitchFamily="34" charset="0"/>
                <a:cs typeface="Helvetica" panose="020B0604020202020204" pitchFamily="34" charset="0"/>
                <a:sym typeface="Helvetica"/>
              </a:rPr>
              <a:t>Ellos subieron 354 escalones.</a:t>
            </a:r>
          </a:p>
          <a:p>
            <a:pPr marL="803275" lvl="0" indent="-406400">
              <a:buAutoNum type="alphaUcPeriod"/>
              <a:defRPr sz="1800"/>
            </a:pPr>
            <a:endParaRPr lang="es-419" sz="1600" dirty="0" smtClean="0">
              <a:latin typeface="Helvetica" panose="020B0604020202020204" pitchFamily="34" charset="0"/>
              <a:cs typeface="Helvetica" panose="020B0604020202020204" pitchFamily="34" charset="0"/>
              <a:sym typeface="Helvetica"/>
            </a:endParaRPr>
          </a:p>
          <a:p>
            <a:pPr marL="803275" lvl="0" indent="-406400">
              <a:buAutoNum type="alphaUcPeriod"/>
              <a:defRPr sz="1800"/>
            </a:pPr>
            <a:r>
              <a:rPr lang="es-419" sz="1600" dirty="0" smtClean="0">
                <a:latin typeface="Helvetica" panose="020B0604020202020204" pitchFamily="34" charset="0"/>
                <a:cs typeface="Helvetica" panose="020B0604020202020204" pitchFamily="34" charset="0"/>
                <a:sym typeface="Helvetica"/>
              </a:rPr>
              <a:t>Ellos miraron afuera de las ventanas.</a:t>
            </a:r>
            <a:endParaRPr lang="es-419" sz="1600" dirty="0">
              <a:latin typeface="Helvetica" panose="020B0604020202020204" pitchFamily="34" charset="0"/>
              <a:cs typeface="Helvetica" panose="020B0604020202020204" pitchFamily="34" charset="0"/>
              <a:sym typeface="Helvetica"/>
            </a:endParaRPr>
          </a:p>
        </p:txBody>
      </p:sp>
      <p:grpSp>
        <p:nvGrpSpPr>
          <p:cNvPr id="2" name="Group 1"/>
          <p:cNvGrpSpPr/>
          <p:nvPr/>
        </p:nvGrpSpPr>
        <p:grpSpPr>
          <a:xfrm>
            <a:off x="1219200" y="6096000"/>
            <a:ext cx="229754" cy="1141584"/>
            <a:chOff x="864661" y="6087535"/>
            <a:chExt cx="229754" cy="1141584"/>
          </a:xfrm>
        </p:grpSpPr>
        <p:sp>
          <p:nvSpPr>
            <p:cNvPr id="19" name="Shape 90"/>
            <p:cNvSpPr/>
            <p:nvPr/>
          </p:nvSpPr>
          <p:spPr>
            <a:xfrm>
              <a:off x="864661" y="7000518"/>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lang="es-419" dirty="0"/>
            </a:p>
          </p:txBody>
        </p:sp>
        <p:sp>
          <p:nvSpPr>
            <p:cNvPr id="20" name="Shape 91"/>
            <p:cNvSpPr/>
            <p:nvPr/>
          </p:nvSpPr>
          <p:spPr>
            <a:xfrm>
              <a:off x="865812" y="6087535"/>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lang="es-419" dirty="0"/>
            </a:p>
          </p:txBody>
        </p:sp>
        <p:sp>
          <p:nvSpPr>
            <p:cNvPr id="21" name="Shape 92"/>
            <p:cNvSpPr/>
            <p:nvPr/>
          </p:nvSpPr>
          <p:spPr>
            <a:xfrm>
              <a:off x="864661" y="6544026"/>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3A5E8A"/>
              </a:solidFill>
            </a:ln>
          </p:spPr>
          <p:txBody>
            <a:bodyPr lIns="0" tIns="0" rIns="0" bIns="0" anchor="ctr"/>
            <a:lstStyle/>
            <a:p>
              <a:pPr lvl="0" algn="ctr">
                <a:defRPr>
                  <a:solidFill>
                    <a:srgbClr val="FFFFFF"/>
                  </a:solidFill>
                </a:defRPr>
              </a:pPr>
              <a:endParaRPr lang="es-419" dirty="0"/>
            </a:p>
          </p:txBody>
        </p:sp>
      </p:grpSp>
      <p:sp>
        <p:nvSpPr>
          <p:cNvPr id="14" name="Rectangle 13"/>
          <p:cNvSpPr/>
          <p:nvPr/>
        </p:nvSpPr>
        <p:spPr>
          <a:xfrm>
            <a:off x="4900330" y="4096434"/>
            <a:ext cx="2057400" cy="646331"/>
          </a:xfrm>
          <a:prstGeom prst="rect">
            <a:avLst/>
          </a:prstGeom>
          <a:solidFill>
            <a:schemeClr val="bg2"/>
          </a:solidFill>
        </p:spPr>
        <p:txBody>
          <a:bodyPr wrap="square">
            <a:spAutoFit/>
          </a:bodyPr>
          <a:lstStyle/>
          <a:p>
            <a:r>
              <a:rPr lang="es-419" sz="900" dirty="0" smtClean="0"/>
              <a:t>RL.1.3</a:t>
            </a:r>
            <a:br>
              <a:rPr lang="es-419" sz="900" dirty="0" smtClean="0"/>
            </a:br>
            <a:r>
              <a:rPr lang="es-419" sz="900" dirty="0" smtClean="0"/>
              <a:t>Describen personajes, ambientes y acontecimientos importantes en un cuento, usando detalles claves.</a:t>
            </a:r>
            <a:endParaRPr lang="es-419" sz="900" dirty="0"/>
          </a:p>
        </p:txBody>
      </p:sp>
      <p:grpSp>
        <p:nvGrpSpPr>
          <p:cNvPr id="15" name="Group 14"/>
          <p:cNvGrpSpPr/>
          <p:nvPr/>
        </p:nvGrpSpPr>
        <p:grpSpPr>
          <a:xfrm>
            <a:off x="1219200" y="2227540"/>
            <a:ext cx="229754" cy="1141584"/>
            <a:chOff x="864661" y="6087535"/>
            <a:chExt cx="229754" cy="1141584"/>
          </a:xfrm>
        </p:grpSpPr>
        <p:sp>
          <p:nvSpPr>
            <p:cNvPr id="16" name="Shape 90"/>
            <p:cNvSpPr/>
            <p:nvPr/>
          </p:nvSpPr>
          <p:spPr>
            <a:xfrm>
              <a:off x="864661" y="7000518"/>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lang="es-419" dirty="0"/>
            </a:p>
          </p:txBody>
        </p:sp>
        <p:sp>
          <p:nvSpPr>
            <p:cNvPr id="18" name="Shape 91"/>
            <p:cNvSpPr/>
            <p:nvPr/>
          </p:nvSpPr>
          <p:spPr>
            <a:xfrm>
              <a:off x="865812" y="6087535"/>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lang="es-419" dirty="0"/>
            </a:p>
          </p:txBody>
        </p:sp>
        <p:sp>
          <p:nvSpPr>
            <p:cNvPr id="22" name="Shape 92"/>
            <p:cNvSpPr/>
            <p:nvPr/>
          </p:nvSpPr>
          <p:spPr>
            <a:xfrm>
              <a:off x="864661" y="6544026"/>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3A5E8A"/>
              </a:solidFill>
            </a:ln>
          </p:spPr>
          <p:txBody>
            <a:bodyPr lIns="0" tIns="0" rIns="0" bIns="0" anchor="ctr"/>
            <a:lstStyle/>
            <a:p>
              <a:pPr lvl="0" algn="ctr">
                <a:defRPr>
                  <a:solidFill>
                    <a:srgbClr val="FFFFFF"/>
                  </a:solidFill>
                </a:defRPr>
              </a:pPr>
              <a:endParaRPr lang="es-419" dirty="0"/>
            </a:p>
          </p:txBody>
        </p:sp>
      </p:grpSp>
    </p:spTree>
    <p:extLst>
      <p:ext uri="{BB962C8B-B14F-4D97-AF65-F5344CB8AC3E}">
        <p14:creationId xmlns:p14="http://schemas.microsoft.com/office/powerpoint/2010/main" val="882327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93"/>
          <p:cNvSpPr/>
          <p:nvPr/>
        </p:nvSpPr>
        <p:spPr>
          <a:xfrm>
            <a:off x="988668" y="1447800"/>
            <a:ext cx="5185834" cy="2359764"/>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8331" tIns="48331" rIns="48331" bIns="48331" numCol="1" anchor="t">
            <a:spAutoFit/>
          </a:bodyPr>
          <a:lstStyle/>
          <a:p>
            <a:pPr marL="396875" lvl="0" indent="-285750">
              <a:buAutoNum type="arabicPeriod" startAt="3"/>
              <a:defRPr sz="1800"/>
            </a:pPr>
            <a:r>
              <a:rPr lang="es-419" sz="1600" b="1" dirty="0" smtClean="0">
                <a:latin typeface="Helvetica" panose="020B0604020202020204" pitchFamily="34" charset="0"/>
                <a:cs typeface="Helvetica" panose="020B0604020202020204" pitchFamily="34" charset="0"/>
                <a:sym typeface="Helvetica"/>
              </a:rPr>
              <a:t>¿Quién es la persona que narra el cuento en </a:t>
            </a:r>
            <a:r>
              <a:rPr lang="es-419" sz="1600" i="1" dirty="0" smtClean="0">
                <a:latin typeface="Helvetica" panose="020B0604020202020204" pitchFamily="34" charset="0"/>
                <a:cs typeface="Helvetica" panose="020B0604020202020204" pitchFamily="34" charset="0"/>
                <a:sym typeface="Helvetica"/>
              </a:rPr>
              <a:t>La visita de Nick al Monumento de Lincoln</a:t>
            </a:r>
            <a:r>
              <a:rPr lang="es-419" sz="1600" b="1" dirty="0" smtClean="0">
                <a:latin typeface="Helvetica" panose="020B0604020202020204" pitchFamily="34" charset="0"/>
                <a:cs typeface="Helvetica" panose="020B0604020202020204" pitchFamily="34" charset="0"/>
                <a:sym typeface="Helvetica"/>
              </a:rPr>
              <a:t>?</a:t>
            </a:r>
          </a:p>
          <a:p>
            <a:pPr marL="396875" lvl="0" indent="-285750">
              <a:buAutoNum type="arabicPeriod" startAt="3"/>
              <a:defRPr sz="1800"/>
            </a:pPr>
            <a:endParaRPr lang="es-419" sz="1600" b="1" dirty="0" smtClean="0">
              <a:latin typeface="Helvetica" panose="020B0604020202020204" pitchFamily="34" charset="0"/>
              <a:cs typeface="Helvetica" panose="020B0604020202020204" pitchFamily="34" charset="0"/>
              <a:sym typeface="Helvetica"/>
            </a:endParaRPr>
          </a:p>
          <a:p>
            <a:pPr marL="628650" lvl="0" indent="-285750">
              <a:buFont typeface="+mj-lt"/>
              <a:buAutoNum type="alphaUcPeriod"/>
              <a:defRPr sz="1800"/>
            </a:pPr>
            <a:r>
              <a:rPr lang="es-419" sz="1600" dirty="0" smtClean="0">
                <a:latin typeface="Helvetica" panose="020B0604020202020204" pitchFamily="34" charset="0"/>
                <a:cs typeface="Helvetica" panose="020B0604020202020204" pitchFamily="34" charset="0"/>
                <a:sym typeface="Helvetica"/>
              </a:rPr>
              <a:t>Abraham Lincoln</a:t>
            </a:r>
          </a:p>
          <a:p>
            <a:pPr marL="685800" lvl="0" indent="-342900">
              <a:buFont typeface="+mj-lt"/>
              <a:buAutoNum type="alphaUcPeriod"/>
              <a:defRPr sz="1800"/>
            </a:pPr>
            <a:endParaRPr lang="es-419" sz="1600" dirty="0" smtClean="0">
              <a:latin typeface="Helvetica" panose="020B0604020202020204" pitchFamily="34" charset="0"/>
              <a:cs typeface="Helvetica" panose="020B0604020202020204" pitchFamily="34" charset="0"/>
              <a:sym typeface="Helvetica"/>
            </a:endParaRPr>
          </a:p>
          <a:p>
            <a:pPr marL="628650" lvl="0" indent="-285750">
              <a:buFont typeface="+mj-lt"/>
              <a:buAutoNum type="alphaUcPeriod"/>
              <a:defRPr sz="1800"/>
            </a:pPr>
            <a:r>
              <a:rPr lang="es-419" sz="1600" dirty="0" smtClean="0">
                <a:latin typeface="Helvetica" panose="020B0604020202020204" pitchFamily="34" charset="0"/>
                <a:cs typeface="Helvetica" panose="020B0604020202020204" pitchFamily="34" charset="0"/>
                <a:sym typeface="Helvetica"/>
              </a:rPr>
              <a:t>Nick</a:t>
            </a:r>
          </a:p>
          <a:p>
            <a:pPr marL="628650" lvl="0" indent="-285750">
              <a:buFont typeface="+mj-lt"/>
              <a:buAutoNum type="alphaUcPeriod"/>
              <a:defRPr sz="1800"/>
            </a:pPr>
            <a:endParaRPr lang="es-419" sz="1600" dirty="0" smtClean="0">
              <a:latin typeface="Helvetica" panose="020B0604020202020204" pitchFamily="34" charset="0"/>
              <a:cs typeface="Helvetica" panose="020B0604020202020204" pitchFamily="34" charset="0"/>
              <a:sym typeface="Helvetica"/>
            </a:endParaRPr>
          </a:p>
          <a:p>
            <a:pPr marL="628650" lvl="0" indent="-285750">
              <a:buFont typeface="+mj-lt"/>
              <a:buAutoNum type="alphaUcPeriod"/>
              <a:defRPr sz="1800"/>
            </a:pPr>
            <a:r>
              <a:rPr lang="es-419" sz="1600" dirty="0" smtClean="0">
                <a:latin typeface="Helvetica" panose="020B0604020202020204" pitchFamily="34" charset="0"/>
                <a:cs typeface="Helvetica" panose="020B0604020202020204" pitchFamily="34" charset="0"/>
                <a:sym typeface="Helvetica"/>
              </a:rPr>
              <a:t>el autor</a:t>
            </a:r>
          </a:p>
          <a:p>
            <a:pPr marL="742716" lvl="0" indent="-288731">
              <a:buSzPct val="100000"/>
              <a:buFont typeface="Helvetica"/>
              <a:buAutoNum type="alphaUcPeriod"/>
              <a:defRPr sz="1800"/>
            </a:pPr>
            <a:endParaRPr lang="es-419" sz="1600" dirty="0">
              <a:latin typeface="Helvetica" panose="020B0604020202020204" pitchFamily="34" charset="0"/>
              <a:cs typeface="Helvetica" panose="020B0604020202020204" pitchFamily="34" charset="0"/>
              <a:sym typeface="Helvetica"/>
            </a:endParaRPr>
          </a:p>
        </p:txBody>
      </p:sp>
      <p:sp>
        <p:nvSpPr>
          <p:cNvPr id="102" name="Shape 102"/>
          <p:cNvSpPr>
            <a:spLocks noGrp="1"/>
          </p:cNvSpPr>
          <p:nvPr>
            <p:ph type="sldNum" sz="quarter" idx="4294967295"/>
          </p:nvPr>
        </p:nvSpPr>
        <p:spPr>
          <a:xfrm>
            <a:off x="6301638" y="9314037"/>
            <a:ext cx="792481" cy="287163"/>
          </a:xfrm>
          <a:prstGeom prst="rect">
            <a:avLst/>
          </a:prstGeom>
          <a:extLst>
            <a:ext uri="{C572A759-6A51-4108-AA02-DFA0A04FC94B}">
              <ma14:wrappingTextBoxFlag xmlns=""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lang="es-419" sz="1200" smtClean="0">
                <a:solidFill>
                  <a:srgbClr val="888888"/>
                </a:solidFill>
              </a:rPr>
              <a:pPr lvl="0">
                <a:defRPr sz="1800">
                  <a:solidFill>
                    <a:srgbClr val="000000"/>
                  </a:solidFill>
                </a:defRPr>
              </a:pPr>
              <a:t>26</a:t>
            </a:fld>
            <a:endParaRPr lang="es-419" sz="1200" dirty="0">
              <a:solidFill>
                <a:srgbClr val="888888"/>
              </a:solidFill>
            </a:endParaRPr>
          </a:p>
        </p:txBody>
      </p:sp>
      <p:sp>
        <p:nvSpPr>
          <p:cNvPr id="103" name="Shape 103"/>
          <p:cNvSpPr/>
          <p:nvPr/>
        </p:nvSpPr>
        <p:spPr>
          <a:xfrm>
            <a:off x="498986" y="4343400"/>
            <a:ext cx="6319611" cy="0"/>
          </a:xfrm>
          <a:prstGeom prst="line">
            <a:avLst/>
          </a:prstGeom>
          <a:ln w="3175">
            <a:solidFill>
              <a:srgbClr val="4A7EBB"/>
            </a:solidFill>
            <a:prstDash val="lgDashDotDot"/>
          </a:ln>
        </p:spPr>
        <p:txBody>
          <a:bodyPr lIns="0" tIns="0" rIns="0" bIns="0"/>
          <a:lstStyle/>
          <a:p>
            <a:pPr lvl="0" defTabSz="457200">
              <a:defRPr sz="1200">
                <a:latin typeface="+mn-lt"/>
                <a:ea typeface="+mn-ea"/>
                <a:cs typeface="+mn-cs"/>
                <a:sym typeface="Helvetica"/>
              </a:defRPr>
            </a:pPr>
            <a:endParaRPr lang="es-419" dirty="0"/>
          </a:p>
        </p:txBody>
      </p:sp>
      <p:sp>
        <p:nvSpPr>
          <p:cNvPr id="110" name="Shape 110"/>
          <p:cNvSpPr/>
          <p:nvPr/>
        </p:nvSpPr>
        <p:spPr>
          <a:xfrm>
            <a:off x="1095705" y="5161997"/>
            <a:ext cx="5153896" cy="2113542"/>
          </a:xfrm>
          <a:prstGeom prst="rect">
            <a:avLst/>
          </a:prstGeom>
          <a:noFill/>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8331" tIns="48331" rIns="48331" bIns="48331">
            <a:spAutoFit/>
          </a:bodyPr>
          <a:lstStyle/>
          <a:p>
            <a:pPr marL="287338" lvl="0" indent="-287338">
              <a:defRPr sz="1800"/>
            </a:pPr>
            <a:r>
              <a:rPr lang="es-419" sz="1700" b="1" dirty="0" smtClean="0">
                <a:latin typeface="Helvetica" panose="020B0604020202020204" pitchFamily="34" charset="0"/>
                <a:cs typeface="Helvetica" panose="020B0604020202020204" pitchFamily="34" charset="0"/>
                <a:sym typeface="Helvetica"/>
              </a:rPr>
              <a:t>4. </a:t>
            </a:r>
            <a:r>
              <a:rPr lang="es-419" sz="1600" b="1" dirty="0" smtClean="0">
                <a:latin typeface="Helvetica" panose="020B0604020202020204" pitchFamily="34" charset="0"/>
                <a:cs typeface="Helvetica" panose="020B0604020202020204" pitchFamily="34" charset="0"/>
                <a:sym typeface="Helvetica"/>
              </a:rPr>
              <a:t>¿Quién es la persona que narra el cuento en </a:t>
            </a:r>
            <a:r>
              <a:rPr lang="es-419" sz="1600" i="1" dirty="0" smtClean="0">
                <a:latin typeface="Helvetica" panose="020B0604020202020204" pitchFamily="34" charset="0"/>
                <a:cs typeface="Helvetica" panose="020B0604020202020204" pitchFamily="34" charset="0"/>
                <a:sym typeface="Helvetica"/>
              </a:rPr>
              <a:t>La visita de Andy a la Estatua de la Libertad</a:t>
            </a:r>
            <a:r>
              <a:rPr lang="es-419" sz="1600" b="1" i="1" dirty="0" smtClean="0">
                <a:latin typeface="Helvetica" panose="020B0604020202020204" pitchFamily="34" charset="0"/>
                <a:cs typeface="Helvetica" panose="020B0604020202020204" pitchFamily="34" charset="0"/>
                <a:sym typeface="Helvetica"/>
              </a:rPr>
              <a:t>?</a:t>
            </a:r>
          </a:p>
          <a:p>
            <a:pPr marL="287338" lvl="0" indent="-287338">
              <a:defRPr sz="1800"/>
            </a:pPr>
            <a:endParaRPr lang="es-419" sz="1600" b="1" dirty="0" smtClean="0">
              <a:latin typeface="Helvetica" panose="020B0604020202020204" pitchFamily="34" charset="0"/>
              <a:cs typeface="Helvetica" panose="020B0604020202020204" pitchFamily="34" charset="0"/>
              <a:sym typeface="Helvetica"/>
            </a:endParaRPr>
          </a:p>
          <a:p>
            <a:pPr marL="342900" lvl="0" indent="-117475">
              <a:buFont typeface="+mj-lt"/>
              <a:buAutoNum type="alphaUcPeriod"/>
              <a:defRPr sz="1800"/>
            </a:pPr>
            <a:r>
              <a:rPr lang="es-419" sz="1600" dirty="0" smtClean="0">
                <a:latin typeface="Helvetica" panose="020B0604020202020204" pitchFamily="34" charset="0"/>
                <a:cs typeface="Helvetica" panose="020B0604020202020204" pitchFamily="34" charset="0"/>
                <a:sym typeface="Helvetica"/>
              </a:rPr>
              <a:t>  Andy</a:t>
            </a:r>
          </a:p>
          <a:p>
            <a:pPr marL="342900" lvl="0" indent="-117475">
              <a:buFont typeface="+mj-lt"/>
              <a:buAutoNum type="alphaUcPeriod"/>
              <a:defRPr sz="1800"/>
            </a:pPr>
            <a:endParaRPr lang="es-419" sz="1600" dirty="0" smtClean="0">
              <a:latin typeface="Helvetica" panose="020B0604020202020204" pitchFamily="34" charset="0"/>
              <a:cs typeface="Helvetica" panose="020B0604020202020204" pitchFamily="34" charset="0"/>
              <a:sym typeface="Helvetica"/>
            </a:endParaRPr>
          </a:p>
          <a:p>
            <a:pPr marL="342900" lvl="0" indent="-117475">
              <a:buFont typeface="+mj-lt"/>
              <a:buAutoNum type="alphaUcPeriod"/>
              <a:defRPr sz="1800"/>
            </a:pPr>
            <a:r>
              <a:rPr lang="es-419" sz="1600" dirty="0" smtClean="0">
                <a:latin typeface="Helvetica" panose="020B0604020202020204" pitchFamily="34" charset="0"/>
                <a:cs typeface="Helvetica" panose="020B0604020202020204" pitchFamily="34" charset="0"/>
                <a:sym typeface="Helvetica"/>
              </a:rPr>
              <a:t>  Mamá</a:t>
            </a:r>
          </a:p>
          <a:p>
            <a:pPr marL="342900" lvl="0" indent="-117475">
              <a:buFont typeface="+mj-lt"/>
              <a:buAutoNum type="alphaUcPeriod"/>
              <a:defRPr sz="1800"/>
            </a:pPr>
            <a:endParaRPr lang="es-419" sz="1600" dirty="0" smtClean="0">
              <a:latin typeface="Helvetica" panose="020B0604020202020204" pitchFamily="34" charset="0"/>
              <a:cs typeface="Helvetica" panose="020B0604020202020204" pitchFamily="34" charset="0"/>
              <a:sym typeface="Helvetica"/>
            </a:endParaRPr>
          </a:p>
          <a:p>
            <a:pPr marL="342900" lvl="0" indent="-117475">
              <a:buFont typeface="+mj-lt"/>
              <a:buAutoNum type="alphaUcPeriod"/>
              <a:defRPr sz="1800"/>
            </a:pPr>
            <a:r>
              <a:rPr lang="es-419" sz="1600" dirty="0" smtClean="0">
                <a:latin typeface="Helvetica" panose="020B0604020202020204" pitchFamily="34" charset="0"/>
                <a:cs typeface="Helvetica" panose="020B0604020202020204" pitchFamily="34" charset="0"/>
                <a:sym typeface="Helvetica"/>
              </a:rPr>
              <a:t>  el autor</a:t>
            </a:r>
            <a:endParaRPr lang="es-419" sz="1600" dirty="0">
              <a:latin typeface="Helvetica" panose="020B0604020202020204" pitchFamily="34" charset="0"/>
              <a:cs typeface="Helvetica" panose="020B0604020202020204" pitchFamily="34" charset="0"/>
              <a:sym typeface="Helvetica"/>
            </a:endParaRPr>
          </a:p>
        </p:txBody>
      </p:sp>
      <p:sp>
        <p:nvSpPr>
          <p:cNvPr id="14" name="Rectangle 13"/>
          <p:cNvSpPr/>
          <p:nvPr/>
        </p:nvSpPr>
        <p:spPr>
          <a:xfrm>
            <a:off x="4900330" y="4096434"/>
            <a:ext cx="2057400" cy="507831"/>
          </a:xfrm>
          <a:prstGeom prst="rect">
            <a:avLst/>
          </a:prstGeom>
          <a:solidFill>
            <a:schemeClr val="bg2"/>
          </a:solidFill>
        </p:spPr>
        <p:txBody>
          <a:bodyPr wrap="square">
            <a:spAutoFit/>
          </a:bodyPr>
          <a:lstStyle/>
          <a:p>
            <a:r>
              <a:rPr lang="es-419" sz="900" dirty="0" smtClean="0"/>
              <a:t>RL.1.6</a:t>
            </a:r>
            <a:br>
              <a:rPr lang="es-419" sz="900" dirty="0" smtClean="0"/>
            </a:br>
            <a:r>
              <a:rPr lang="es-419" sz="900" dirty="0" smtClean="0"/>
              <a:t>Identifican al narrador del cuento en varios momentos del texto.</a:t>
            </a:r>
            <a:endParaRPr lang="es-419" sz="900" dirty="0"/>
          </a:p>
        </p:txBody>
      </p:sp>
      <p:grpSp>
        <p:nvGrpSpPr>
          <p:cNvPr id="15" name="Group 14"/>
          <p:cNvGrpSpPr/>
          <p:nvPr/>
        </p:nvGrpSpPr>
        <p:grpSpPr>
          <a:xfrm>
            <a:off x="1052459" y="2241522"/>
            <a:ext cx="229754" cy="705245"/>
            <a:chOff x="864661" y="6087535"/>
            <a:chExt cx="229754" cy="705245"/>
          </a:xfrm>
        </p:grpSpPr>
        <p:sp>
          <p:nvSpPr>
            <p:cNvPr id="17" name="Shape 91"/>
            <p:cNvSpPr/>
            <p:nvPr/>
          </p:nvSpPr>
          <p:spPr>
            <a:xfrm>
              <a:off x="865812" y="6087535"/>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lang="es-419" dirty="0"/>
            </a:p>
          </p:txBody>
        </p:sp>
        <p:sp>
          <p:nvSpPr>
            <p:cNvPr id="18" name="Shape 92"/>
            <p:cNvSpPr/>
            <p:nvPr/>
          </p:nvSpPr>
          <p:spPr>
            <a:xfrm>
              <a:off x="864661" y="6564179"/>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3A5E8A"/>
              </a:solidFill>
            </a:ln>
          </p:spPr>
          <p:txBody>
            <a:bodyPr lIns="0" tIns="0" rIns="0" bIns="0" anchor="ctr"/>
            <a:lstStyle/>
            <a:p>
              <a:pPr lvl="0" algn="ctr">
                <a:defRPr>
                  <a:solidFill>
                    <a:srgbClr val="FFFFFF"/>
                  </a:solidFill>
                </a:defRPr>
              </a:pPr>
              <a:endParaRPr lang="es-419" dirty="0"/>
            </a:p>
          </p:txBody>
        </p:sp>
      </p:grpSp>
      <p:grpSp>
        <p:nvGrpSpPr>
          <p:cNvPr id="19" name="Group 18"/>
          <p:cNvGrpSpPr/>
          <p:nvPr/>
        </p:nvGrpSpPr>
        <p:grpSpPr>
          <a:xfrm>
            <a:off x="1069391" y="6019800"/>
            <a:ext cx="229754" cy="1141584"/>
            <a:chOff x="864661" y="6087535"/>
            <a:chExt cx="229754" cy="1141584"/>
          </a:xfrm>
        </p:grpSpPr>
        <p:sp>
          <p:nvSpPr>
            <p:cNvPr id="20" name="Shape 90"/>
            <p:cNvSpPr/>
            <p:nvPr/>
          </p:nvSpPr>
          <p:spPr>
            <a:xfrm>
              <a:off x="864661" y="7000518"/>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lang="es-419" dirty="0"/>
            </a:p>
          </p:txBody>
        </p:sp>
        <p:sp>
          <p:nvSpPr>
            <p:cNvPr id="21" name="Shape 91"/>
            <p:cNvSpPr/>
            <p:nvPr/>
          </p:nvSpPr>
          <p:spPr>
            <a:xfrm>
              <a:off x="865812" y="6087535"/>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lang="es-419" dirty="0"/>
            </a:p>
          </p:txBody>
        </p:sp>
        <p:sp>
          <p:nvSpPr>
            <p:cNvPr id="24" name="Shape 92"/>
            <p:cNvSpPr/>
            <p:nvPr/>
          </p:nvSpPr>
          <p:spPr>
            <a:xfrm>
              <a:off x="865812" y="6518379"/>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3A5E8A"/>
              </a:solidFill>
            </a:ln>
          </p:spPr>
          <p:txBody>
            <a:bodyPr lIns="0" tIns="0" rIns="0" bIns="0" anchor="ctr"/>
            <a:lstStyle/>
            <a:p>
              <a:pPr lvl="0" algn="ctr">
                <a:defRPr>
                  <a:solidFill>
                    <a:srgbClr val="FFFFFF"/>
                  </a:solidFill>
                </a:defRPr>
              </a:pPr>
              <a:endParaRPr lang="es-419" dirty="0"/>
            </a:p>
          </p:txBody>
        </p:sp>
      </p:grpSp>
      <p:sp>
        <p:nvSpPr>
          <p:cNvPr id="22" name="Shape 92"/>
          <p:cNvSpPr/>
          <p:nvPr/>
        </p:nvSpPr>
        <p:spPr>
          <a:xfrm>
            <a:off x="1052458" y="3200305"/>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3A5E8A"/>
            </a:solidFill>
          </a:ln>
        </p:spPr>
        <p:txBody>
          <a:bodyPr lIns="0" tIns="0" rIns="0" bIns="0" anchor="ctr"/>
          <a:lstStyle/>
          <a:p>
            <a:pPr lvl="0" algn="ctr">
              <a:defRPr>
                <a:solidFill>
                  <a:srgbClr val="FFFFFF"/>
                </a:solidFill>
              </a:defRPr>
            </a:pPr>
            <a:endParaRPr lang="es-419" dirty="0"/>
          </a:p>
        </p:txBody>
      </p:sp>
    </p:spTree>
    <p:extLst>
      <p:ext uri="{BB962C8B-B14F-4D97-AF65-F5344CB8AC3E}">
        <p14:creationId xmlns:p14="http://schemas.microsoft.com/office/powerpoint/2010/main" val="345404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sldNum" sz="quarter" idx="4294967295"/>
          </p:nvPr>
        </p:nvSpPr>
        <p:spPr>
          <a:xfrm>
            <a:off x="6165249" y="9314037"/>
            <a:ext cx="792481" cy="287163"/>
          </a:xfrm>
          <a:prstGeom prst="rect">
            <a:avLst/>
          </a:prstGeom>
          <a:extLst>
            <a:ext uri="{C572A759-6A51-4108-AA02-DFA0A04FC94B}">
              <ma14:wrappingTextBoxFlag xmlns=""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lang="es-419" sz="1200" smtClean="0">
                <a:solidFill>
                  <a:srgbClr val="888888"/>
                </a:solidFill>
              </a:rPr>
              <a:pPr lvl="0">
                <a:defRPr sz="1800">
                  <a:solidFill>
                    <a:srgbClr val="000000"/>
                  </a:solidFill>
                </a:defRPr>
              </a:pPr>
              <a:t>27</a:t>
            </a:fld>
            <a:endParaRPr lang="es-419" sz="1200" dirty="0">
              <a:solidFill>
                <a:srgbClr val="888888"/>
              </a:solidFill>
            </a:endParaRPr>
          </a:p>
        </p:txBody>
      </p:sp>
      <p:sp>
        <p:nvSpPr>
          <p:cNvPr id="119" name="Shape 119"/>
          <p:cNvSpPr/>
          <p:nvPr/>
        </p:nvSpPr>
        <p:spPr>
          <a:xfrm>
            <a:off x="385991" y="4419600"/>
            <a:ext cx="6319611" cy="0"/>
          </a:xfrm>
          <a:prstGeom prst="line">
            <a:avLst/>
          </a:prstGeom>
          <a:ln w="3175">
            <a:solidFill>
              <a:srgbClr val="4A7EBB"/>
            </a:solidFill>
            <a:prstDash val="lgDashDotDot"/>
          </a:ln>
        </p:spPr>
        <p:txBody>
          <a:bodyPr lIns="0" tIns="0" rIns="0" bIns="0"/>
          <a:lstStyle/>
          <a:p>
            <a:pPr lvl="0" defTabSz="457200">
              <a:defRPr sz="1200">
                <a:latin typeface="+mn-lt"/>
                <a:ea typeface="+mn-ea"/>
                <a:cs typeface="+mn-cs"/>
                <a:sym typeface="Helvetica"/>
              </a:defRPr>
            </a:pPr>
            <a:endParaRPr lang="es-419" dirty="0"/>
          </a:p>
        </p:txBody>
      </p:sp>
      <p:sp>
        <p:nvSpPr>
          <p:cNvPr id="120" name="Shape 120"/>
          <p:cNvSpPr/>
          <p:nvPr/>
        </p:nvSpPr>
        <p:spPr>
          <a:xfrm>
            <a:off x="863349" y="5198536"/>
            <a:ext cx="5732994" cy="3113816"/>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8331" tIns="48331" rIns="48331" bIns="48331" numCol="1" anchor="t">
            <a:spAutoFit/>
          </a:bodyPr>
          <a:lstStyle/>
          <a:p>
            <a:pPr marL="342900" lvl="0" indent="-342900">
              <a:buAutoNum type="arabicPeriod" startAt="6"/>
              <a:defRPr sz="1800"/>
            </a:pPr>
            <a:r>
              <a:rPr lang="es-419" sz="1600" b="1" dirty="0" smtClean="0">
                <a:latin typeface="Helvetica" panose="020B0604020202020204" pitchFamily="34" charset="0"/>
                <a:cs typeface="Helvetica" panose="020B0604020202020204" pitchFamily="34" charset="0"/>
                <a:sym typeface="Helvetica"/>
              </a:rPr>
              <a:t>En ambos textos, ¿qué es algo que los dos personajes principales hacen cuando visitan las estatuas? </a:t>
            </a:r>
          </a:p>
          <a:p>
            <a:pPr marL="342900" lvl="0" indent="-342900">
              <a:buAutoNum type="arabicPeriod" startAt="6"/>
              <a:defRPr sz="1800"/>
            </a:pPr>
            <a:endParaRPr lang="es-419" sz="1600" b="1" dirty="0" smtClean="0">
              <a:latin typeface="Helvetica" panose="020B0604020202020204" pitchFamily="34" charset="0"/>
              <a:cs typeface="Helvetica" panose="020B0604020202020204" pitchFamily="34" charset="0"/>
              <a:sym typeface="Helvetica"/>
            </a:endParaRPr>
          </a:p>
          <a:p>
            <a:pPr marL="628650" lvl="0" indent="-287338">
              <a:buSzPct val="100000"/>
              <a:buFont typeface="+mj-lt"/>
              <a:buAutoNum type="alphaUcPeriod"/>
              <a:defRPr sz="1800"/>
            </a:pPr>
            <a:r>
              <a:rPr lang="es-419" sz="1600" dirty="0" smtClean="0">
                <a:latin typeface="Helvetica" panose="020B0604020202020204" pitchFamily="34" charset="0"/>
                <a:cs typeface="Helvetica" panose="020B0604020202020204" pitchFamily="34" charset="0"/>
                <a:sym typeface="Helvetica"/>
              </a:rPr>
              <a:t>Ellos subieron muchos escalones.</a:t>
            </a:r>
          </a:p>
          <a:p>
            <a:pPr marL="628650" lvl="0" indent="-287338">
              <a:buSzPct val="100000"/>
              <a:buFont typeface="+mj-lt"/>
              <a:buAutoNum type="alphaUcPeriod"/>
              <a:defRPr sz="1800"/>
            </a:pPr>
            <a:endParaRPr lang="es-419" sz="1600" dirty="0" smtClean="0">
              <a:latin typeface="Helvetica" panose="020B0604020202020204" pitchFamily="34" charset="0"/>
              <a:cs typeface="Helvetica" panose="020B0604020202020204" pitchFamily="34" charset="0"/>
              <a:sym typeface="Helvetica"/>
            </a:endParaRPr>
          </a:p>
          <a:p>
            <a:pPr marL="628650" lvl="0" indent="-287338">
              <a:buSzPct val="100000"/>
              <a:buFont typeface="+mj-lt"/>
              <a:buAutoNum type="alphaUcPeriod"/>
              <a:defRPr sz="1800"/>
            </a:pPr>
            <a:r>
              <a:rPr lang="es-419" sz="1600" dirty="0" smtClean="0">
                <a:latin typeface="Helvetica" panose="020B0604020202020204" pitchFamily="34" charset="0"/>
                <a:cs typeface="Helvetica" panose="020B0604020202020204" pitchFamily="34" charset="0"/>
                <a:sym typeface="Helvetica"/>
              </a:rPr>
              <a:t>Ellos tomaron una lancha.</a:t>
            </a:r>
          </a:p>
          <a:p>
            <a:pPr marL="628650" lvl="0" indent="-287338">
              <a:buSzPct val="100000"/>
              <a:buFont typeface="+mj-lt"/>
              <a:buAutoNum type="alphaUcPeriod"/>
              <a:defRPr sz="1800"/>
            </a:pPr>
            <a:endParaRPr lang="es-419" sz="1600" dirty="0" smtClean="0">
              <a:latin typeface="Helvetica" panose="020B0604020202020204" pitchFamily="34" charset="0"/>
              <a:cs typeface="Helvetica" panose="020B0604020202020204" pitchFamily="34" charset="0"/>
              <a:sym typeface="Helvetica"/>
            </a:endParaRPr>
          </a:p>
          <a:p>
            <a:pPr marL="628650" lvl="0" indent="-287338">
              <a:buSzPct val="100000"/>
              <a:buFont typeface="+mj-lt"/>
              <a:buAutoNum type="alphaUcPeriod"/>
              <a:defRPr sz="1800"/>
            </a:pPr>
            <a:r>
              <a:rPr lang="es-419" sz="1600" dirty="0" smtClean="0">
                <a:latin typeface="Helvetica" panose="020B0604020202020204" pitchFamily="34" charset="0"/>
                <a:cs typeface="Helvetica" panose="020B0604020202020204" pitchFamily="34" charset="0"/>
                <a:sym typeface="Helvetica"/>
              </a:rPr>
              <a:t>Ellos miraron afuera de las ventanas.</a:t>
            </a:r>
          </a:p>
          <a:p>
            <a:pPr marL="796885" lvl="0" indent="-342900">
              <a:buSzPct val="100000"/>
              <a:buFont typeface="+mj-lt"/>
              <a:buAutoNum type="alphaUcPeriod"/>
              <a:defRPr sz="1800"/>
            </a:pPr>
            <a:endParaRPr lang="es-419" sz="1600" dirty="0" smtClean="0">
              <a:latin typeface="Helvetica" panose="020B0604020202020204" pitchFamily="34" charset="0"/>
              <a:cs typeface="Helvetica" panose="020B0604020202020204" pitchFamily="34" charset="0"/>
              <a:sym typeface="Helvetica"/>
            </a:endParaRPr>
          </a:p>
          <a:p>
            <a:pPr marL="796885" lvl="0" indent="-342900">
              <a:buSzPct val="100000"/>
              <a:buFont typeface="+mj-lt"/>
              <a:buAutoNum type="alphaUcPeriod"/>
              <a:defRPr sz="1800"/>
            </a:pPr>
            <a:endParaRPr lang="es-419" sz="1600" dirty="0" smtClean="0">
              <a:latin typeface="Helvetica" panose="020B0604020202020204" pitchFamily="34" charset="0"/>
              <a:cs typeface="Helvetica" panose="020B0604020202020204" pitchFamily="34" charset="0"/>
              <a:sym typeface="Helvetica"/>
            </a:endParaRPr>
          </a:p>
          <a:p>
            <a:pPr marL="453985" lvl="0">
              <a:buSzPct val="100000"/>
              <a:defRPr sz="1800"/>
            </a:pPr>
            <a:endParaRPr lang="es-419" sz="1600" dirty="0">
              <a:latin typeface="Helvetica" panose="020B0604020202020204" pitchFamily="34" charset="0"/>
              <a:cs typeface="Helvetica" panose="020B0604020202020204" pitchFamily="34" charset="0"/>
              <a:sym typeface="Helvetica"/>
            </a:endParaRPr>
          </a:p>
        </p:txBody>
      </p:sp>
      <p:sp>
        <p:nvSpPr>
          <p:cNvPr id="126" name="Shape 126"/>
          <p:cNvSpPr/>
          <p:nvPr/>
        </p:nvSpPr>
        <p:spPr>
          <a:xfrm>
            <a:off x="762000" y="838200"/>
            <a:ext cx="5791199" cy="2806040"/>
          </a:xfrm>
          <a:prstGeom prst="rect">
            <a:avLst/>
          </a:prstGeom>
          <a:noFill/>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8331" tIns="48331" rIns="48331" bIns="48331">
            <a:spAutoFit/>
          </a:bodyPr>
          <a:lstStyle/>
          <a:p>
            <a:pPr marL="396875" lvl="0" indent="-341313">
              <a:buAutoNum type="arabicPeriod" startAt="5"/>
              <a:defRPr sz="1800"/>
            </a:pPr>
            <a:r>
              <a:rPr lang="es-419" sz="1600" b="1" dirty="0" smtClean="0">
                <a:latin typeface="Helvetica" panose="020B0604020202020204" pitchFamily="34" charset="0"/>
                <a:cs typeface="Helvetica" panose="020B0604020202020204" pitchFamily="34" charset="0"/>
                <a:sym typeface="Helvetica"/>
              </a:rPr>
              <a:t>Basado en los dos textos, ¿qué puedes concluir sobre ambas estatuas?</a:t>
            </a:r>
          </a:p>
          <a:p>
            <a:pPr marL="457200" lvl="0" indent="-457200">
              <a:buAutoNum type="arabicPeriod" startAt="5"/>
              <a:defRPr sz="1800"/>
            </a:pPr>
            <a:endParaRPr lang="es-419" sz="1600" dirty="0" smtClean="0">
              <a:latin typeface="Helvetica" panose="020B0604020202020204" pitchFamily="34" charset="0"/>
              <a:cs typeface="Helvetica" panose="020B0604020202020204" pitchFamily="34" charset="0"/>
              <a:sym typeface="Helvetica"/>
            </a:endParaRPr>
          </a:p>
          <a:p>
            <a:pPr marL="739775" lvl="0" indent="-342900">
              <a:buSzPct val="100000"/>
              <a:buFont typeface="Helvetica"/>
              <a:buAutoNum type="alphaUcPeriod"/>
              <a:defRPr sz="1800"/>
            </a:pPr>
            <a:r>
              <a:rPr lang="es-419" sz="1600" dirty="0" smtClean="0">
                <a:latin typeface="Helvetica" panose="020B0604020202020204" pitchFamily="34" charset="0"/>
                <a:cs typeface="Helvetica" panose="020B0604020202020204" pitchFamily="34" charset="0"/>
                <a:sym typeface="Helvetica"/>
              </a:rPr>
              <a:t>Ambas están hechas de piedra. </a:t>
            </a:r>
          </a:p>
          <a:p>
            <a:pPr marL="739775" lvl="0" indent="-342900">
              <a:buSzPct val="100000"/>
              <a:buFont typeface="Helvetica"/>
              <a:buAutoNum type="alphaUcPeriod"/>
              <a:defRPr sz="1800"/>
            </a:pPr>
            <a:endParaRPr lang="es-419" sz="1600" dirty="0" smtClean="0">
              <a:latin typeface="Helvetica" panose="020B0604020202020204" pitchFamily="34" charset="0"/>
              <a:cs typeface="Helvetica" panose="020B0604020202020204" pitchFamily="34" charset="0"/>
              <a:sym typeface="Helvetica"/>
            </a:endParaRPr>
          </a:p>
          <a:p>
            <a:pPr marL="739775" lvl="0" indent="-342900">
              <a:buSzPct val="100000"/>
              <a:buFont typeface="Helvetica"/>
              <a:buAutoNum type="alphaUcPeriod"/>
              <a:defRPr sz="1800"/>
            </a:pPr>
            <a:r>
              <a:rPr lang="es-419" sz="1600" dirty="0" smtClean="0">
                <a:latin typeface="Helvetica" panose="020B0604020202020204" pitchFamily="34" charset="0"/>
                <a:cs typeface="Helvetica" panose="020B0604020202020204" pitchFamily="34" charset="0"/>
                <a:sym typeface="Helvetica"/>
              </a:rPr>
              <a:t>Ambas están en Washington D.C.</a:t>
            </a:r>
          </a:p>
          <a:p>
            <a:pPr marL="739775" lvl="0" indent="-342900">
              <a:buSzPct val="100000"/>
              <a:buFont typeface="Helvetica"/>
              <a:buAutoNum type="alphaUcPeriod"/>
              <a:defRPr sz="1800"/>
            </a:pPr>
            <a:endParaRPr lang="es-419" sz="1600" dirty="0" smtClean="0">
              <a:latin typeface="Helvetica" panose="020B0604020202020204" pitchFamily="34" charset="0"/>
              <a:cs typeface="Helvetica" panose="020B0604020202020204" pitchFamily="34" charset="0"/>
              <a:sym typeface="Helvetica"/>
            </a:endParaRPr>
          </a:p>
          <a:p>
            <a:pPr marL="739775" lvl="0" indent="-342900">
              <a:buSzPct val="100000"/>
              <a:buFont typeface="Helvetica"/>
              <a:buAutoNum type="alphaUcPeriod"/>
              <a:defRPr sz="1800"/>
            </a:pPr>
            <a:r>
              <a:rPr lang="es-419" sz="1600" dirty="0" smtClean="0">
                <a:latin typeface="Helvetica" panose="020B0604020202020204" pitchFamily="34" charset="0"/>
                <a:cs typeface="Helvetica" panose="020B0604020202020204" pitchFamily="34" charset="0"/>
                <a:sym typeface="Helvetica"/>
              </a:rPr>
              <a:t>Ambas representan cosas importantes de los Estados Unidos de América.</a:t>
            </a:r>
          </a:p>
          <a:p>
            <a:pPr marL="576212">
              <a:buSzPct val="100000"/>
              <a:defRPr sz="1800"/>
            </a:pPr>
            <a:endParaRPr lang="es-419" sz="1600" dirty="0" smtClean="0">
              <a:latin typeface="Helvetica" panose="020B0604020202020204" pitchFamily="34" charset="0"/>
              <a:cs typeface="Helvetica" panose="020B0604020202020204" pitchFamily="34" charset="0"/>
              <a:sym typeface="Helvetica"/>
            </a:endParaRPr>
          </a:p>
          <a:p>
            <a:pPr marL="576212" lvl="0">
              <a:buSzPct val="100000"/>
              <a:defRPr sz="1800"/>
            </a:pPr>
            <a:endParaRPr lang="es-419" sz="1600" dirty="0">
              <a:latin typeface="Helvetica" panose="020B0604020202020204" pitchFamily="34" charset="0"/>
              <a:cs typeface="Helvetica" panose="020B0604020202020204" pitchFamily="34" charset="0"/>
              <a:sym typeface="Helvetica"/>
            </a:endParaRPr>
          </a:p>
        </p:txBody>
      </p:sp>
      <p:sp>
        <p:nvSpPr>
          <p:cNvPr id="14" name="Rectangle 13"/>
          <p:cNvSpPr/>
          <p:nvPr/>
        </p:nvSpPr>
        <p:spPr>
          <a:xfrm>
            <a:off x="4900330" y="4096434"/>
            <a:ext cx="2057400" cy="646331"/>
          </a:xfrm>
          <a:prstGeom prst="rect">
            <a:avLst/>
          </a:prstGeom>
          <a:solidFill>
            <a:schemeClr val="bg2"/>
          </a:solidFill>
        </p:spPr>
        <p:txBody>
          <a:bodyPr wrap="square">
            <a:spAutoFit/>
          </a:bodyPr>
          <a:lstStyle/>
          <a:p>
            <a:r>
              <a:rPr lang="es-419" sz="900" dirty="0" smtClean="0"/>
              <a:t>RL.1.9</a:t>
            </a:r>
            <a:br>
              <a:rPr lang="es-419" sz="900" dirty="0" smtClean="0"/>
            </a:br>
            <a:r>
              <a:rPr lang="es-419" sz="900" dirty="0" smtClean="0"/>
              <a:t>Comparan y contrastan las aventuras y experiencias de los personajes en los cuentos..</a:t>
            </a:r>
            <a:endParaRPr lang="es-419" sz="900" dirty="0"/>
          </a:p>
        </p:txBody>
      </p:sp>
      <p:grpSp>
        <p:nvGrpSpPr>
          <p:cNvPr id="15" name="Group 14"/>
          <p:cNvGrpSpPr/>
          <p:nvPr/>
        </p:nvGrpSpPr>
        <p:grpSpPr>
          <a:xfrm>
            <a:off x="863349" y="1670428"/>
            <a:ext cx="229754" cy="1141584"/>
            <a:chOff x="864661" y="6087535"/>
            <a:chExt cx="229754" cy="1141584"/>
          </a:xfrm>
        </p:grpSpPr>
        <p:sp>
          <p:nvSpPr>
            <p:cNvPr id="16" name="Shape 90"/>
            <p:cNvSpPr/>
            <p:nvPr/>
          </p:nvSpPr>
          <p:spPr>
            <a:xfrm>
              <a:off x="864661" y="7000518"/>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lang="es-419" dirty="0"/>
            </a:p>
          </p:txBody>
        </p:sp>
        <p:sp>
          <p:nvSpPr>
            <p:cNvPr id="17" name="Shape 91"/>
            <p:cNvSpPr/>
            <p:nvPr/>
          </p:nvSpPr>
          <p:spPr>
            <a:xfrm>
              <a:off x="865812" y="6087535"/>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lang="es-419" dirty="0"/>
            </a:p>
          </p:txBody>
        </p:sp>
        <p:sp>
          <p:nvSpPr>
            <p:cNvPr id="18" name="Shape 92"/>
            <p:cNvSpPr/>
            <p:nvPr/>
          </p:nvSpPr>
          <p:spPr>
            <a:xfrm>
              <a:off x="865812" y="6518379"/>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3A5E8A"/>
              </a:solidFill>
            </a:ln>
          </p:spPr>
          <p:txBody>
            <a:bodyPr lIns="0" tIns="0" rIns="0" bIns="0" anchor="ctr"/>
            <a:lstStyle/>
            <a:p>
              <a:pPr lvl="0" algn="ctr">
                <a:defRPr>
                  <a:solidFill>
                    <a:srgbClr val="FFFFFF"/>
                  </a:solidFill>
                </a:defRPr>
              </a:pPr>
              <a:endParaRPr lang="es-419" dirty="0"/>
            </a:p>
          </p:txBody>
        </p:sp>
      </p:grpSp>
      <p:grpSp>
        <p:nvGrpSpPr>
          <p:cNvPr id="19" name="Group 18"/>
          <p:cNvGrpSpPr/>
          <p:nvPr/>
        </p:nvGrpSpPr>
        <p:grpSpPr>
          <a:xfrm>
            <a:off x="863349" y="6248400"/>
            <a:ext cx="229754" cy="1141584"/>
            <a:chOff x="864661" y="6087535"/>
            <a:chExt cx="229754" cy="1141584"/>
          </a:xfrm>
        </p:grpSpPr>
        <p:sp>
          <p:nvSpPr>
            <p:cNvPr id="20" name="Shape 90"/>
            <p:cNvSpPr/>
            <p:nvPr/>
          </p:nvSpPr>
          <p:spPr>
            <a:xfrm>
              <a:off x="864661" y="7000518"/>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lang="es-419" dirty="0"/>
            </a:p>
          </p:txBody>
        </p:sp>
        <p:sp>
          <p:nvSpPr>
            <p:cNvPr id="21" name="Shape 91"/>
            <p:cNvSpPr/>
            <p:nvPr/>
          </p:nvSpPr>
          <p:spPr>
            <a:xfrm>
              <a:off x="865812" y="6087535"/>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lang="es-419" dirty="0"/>
            </a:p>
          </p:txBody>
        </p:sp>
        <p:sp>
          <p:nvSpPr>
            <p:cNvPr id="22" name="Shape 92"/>
            <p:cNvSpPr/>
            <p:nvPr/>
          </p:nvSpPr>
          <p:spPr>
            <a:xfrm>
              <a:off x="865812" y="6518379"/>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3A5E8A"/>
              </a:solidFill>
            </a:ln>
          </p:spPr>
          <p:txBody>
            <a:bodyPr lIns="0" tIns="0" rIns="0" bIns="0" anchor="ctr"/>
            <a:lstStyle/>
            <a:p>
              <a:pPr lvl="0" algn="ctr">
                <a:defRPr>
                  <a:solidFill>
                    <a:srgbClr val="FFFFFF"/>
                  </a:solidFill>
                </a:defRPr>
              </a:pPr>
              <a:endParaRPr lang="es-419" dirty="0"/>
            </a:p>
          </p:txBody>
        </p:sp>
      </p:grpSp>
    </p:spTree>
    <p:extLst>
      <p:ext uri="{BB962C8B-B14F-4D97-AF65-F5344CB8AC3E}">
        <p14:creationId xmlns:p14="http://schemas.microsoft.com/office/powerpoint/2010/main" val="3843348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sldNum" sz="quarter" idx="4294967295"/>
          </p:nvPr>
        </p:nvSpPr>
        <p:spPr>
          <a:xfrm>
            <a:off x="6370319" y="9272016"/>
            <a:ext cx="792481" cy="287163"/>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lang="es-HN" sz="1200" smtClean="0">
                <a:solidFill>
                  <a:srgbClr val="888888"/>
                </a:solidFill>
              </a:rPr>
              <a:pPr lvl="0">
                <a:defRPr sz="1800">
                  <a:solidFill>
                    <a:srgbClr val="000000"/>
                  </a:solidFill>
                </a:defRPr>
              </a:pPr>
              <a:t>28</a:t>
            </a:fld>
            <a:endParaRPr lang="es-HN" sz="1200" dirty="0">
              <a:solidFill>
                <a:srgbClr val="888888"/>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45057607"/>
              </p:ext>
            </p:extLst>
          </p:nvPr>
        </p:nvGraphicFramePr>
        <p:xfrm>
          <a:off x="228600" y="585216"/>
          <a:ext cx="6934200" cy="3651504"/>
        </p:xfrm>
        <a:graphic>
          <a:graphicData uri="http://schemas.openxmlformats.org/drawingml/2006/table">
            <a:tbl>
              <a:tblPr firstRow="1" bandRow="1">
                <a:tableStyleId>{5940675A-B579-460E-94D1-54222C63F5DA}</a:tableStyleId>
              </a:tblPr>
              <a:tblGrid>
                <a:gridCol w="6934200"/>
              </a:tblGrid>
              <a:tr h="609600">
                <a:tc>
                  <a:txBody>
                    <a:bodyPr/>
                    <a:lstStyle/>
                    <a:p>
                      <a:pPr marL="342900" marR="0" indent="-342900" algn="l" defTabSz="966612" rtl="0" eaLnBrk="1" fontAlgn="auto" latinLnBrk="0" hangingPunct="1">
                        <a:lnSpc>
                          <a:spcPct val="100000"/>
                        </a:lnSpc>
                        <a:spcBef>
                          <a:spcPts val="0"/>
                        </a:spcBef>
                        <a:spcAft>
                          <a:spcPts val="0"/>
                        </a:spcAft>
                        <a:buClrTx/>
                        <a:buSzTx/>
                        <a:buFontTx/>
                        <a:buAutoNum type="arabicPeriod" startAt="7"/>
                        <a:tabLst/>
                        <a:defRPr/>
                      </a:pPr>
                      <a:r>
                        <a:rPr lang="es-419" sz="1800" b="1" noProof="0" dirty="0" smtClean="0"/>
                        <a:t>¿Qué </a:t>
                      </a:r>
                      <a:r>
                        <a:rPr lang="es-419" sz="1800" b="1" baseline="0" noProof="0" dirty="0" smtClean="0"/>
                        <a:t> </a:t>
                      </a:r>
                      <a:r>
                        <a:rPr lang="es-419" sz="1800" b="1" noProof="0" dirty="0" smtClean="0"/>
                        <a:t>piensas tú</a:t>
                      </a:r>
                      <a:r>
                        <a:rPr lang="es-419" sz="1800" b="1" baseline="0" noProof="0" dirty="0" smtClean="0"/>
                        <a:t> que Nick y Andy aprendieron sobre las estatuas al final de sus paseos?  Utiliza todos los detalles que puedas de los textos que leíste.  </a:t>
                      </a:r>
                      <a:r>
                        <a:rPr lang="es-419" sz="1200" b="1" baseline="0" noProof="0" dirty="0" smtClean="0"/>
                        <a:t>RL.1.6</a:t>
                      </a:r>
                      <a:endParaRPr lang="es-419" sz="1200" i="0" noProof="0" dirty="0" smtClean="0"/>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4">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4">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4">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4">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4">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4">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4">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4">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Shape 119"/>
          <p:cNvSpPr/>
          <p:nvPr/>
        </p:nvSpPr>
        <p:spPr>
          <a:xfrm>
            <a:off x="385991" y="4419600"/>
            <a:ext cx="6319611" cy="0"/>
          </a:xfrm>
          <a:prstGeom prst="line">
            <a:avLst/>
          </a:prstGeom>
          <a:ln w="3175">
            <a:solidFill>
              <a:srgbClr val="4A7EBB"/>
            </a:solidFill>
            <a:prstDash val="lgDashDotDot"/>
          </a:ln>
        </p:spPr>
        <p:txBody>
          <a:bodyPr lIns="0" tIns="0" rIns="0" bIns="0"/>
          <a:lstStyle/>
          <a:p>
            <a:pPr lvl="0" defTabSz="457200">
              <a:defRPr sz="1200">
                <a:latin typeface="+mn-lt"/>
                <a:ea typeface="+mn-ea"/>
                <a:cs typeface="+mn-cs"/>
                <a:sym typeface="Helvetica"/>
              </a:defRPr>
            </a:pPr>
            <a:endParaRPr lang="es-HN" dirty="0"/>
          </a:p>
        </p:txBody>
      </p:sp>
      <p:graphicFrame>
        <p:nvGraphicFramePr>
          <p:cNvPr id="7" name="Table 6"/>
          <p:cNvGraphicFramePr>
            <a:graphicFrameLocks noGrp="1"/>
          </p:cNvGraphicFramePr>
          <p:nvPr>
            <p:extLst>
              <p:ext uri="{D42A27DB-BD31-4B8C-83A1-F6EECF244321}">
                <p14:modId xmlns:p14="http://schemas.microsoft.com/office/powerpoint/2010/main" val="340909005"/>
              </p:ext>
            </p:extLst>
          </p:nvPr>
        </p:nvGraphicFramePr>
        <p:xfrm>
          <a:off x="228600" y="4928616"/>
          <a:ext cx="6934200" cy="3651504"/>
        </p:xfrm>
        <a:graphic>
          <a:graphicData uri="http://schemas.openxmlformats.org/drawingml/2006/table">
            <a:tbl>
              <a:tblPr firstRow="1" bandRow="1">
                <a:tableStyleId>{5940675A-B579-460E-94D1-54222C63F5DA}</a:tableStyleId>
              </a:tblPr>
              <a:tblGrid>
                <a:gridCol w="6934200"/>
              </a:tblGrid>
              <a:tr h="609600">
                <a:tc>
                  <a:txBody>
                    <a:bodyPr/>
                    <a:lstStyle/>
                    <a:p>
                      <a:pPr marL="177800" marR="0" indent="-177800" algn="l" defTabSz="966612" rtl="0" eaLnBrk="1" fontAlgn="auto" latinLnBrk="0" hangingPunct="1">
                        <a:lnSpc>
                          <a:spcPct val="100000"/>
                        </a:lnSpc>
                        <a:spcBef>
                          <a:spcPts val="0"/>
                        </a:spcBef>
                        <a:spcAft>
                          <a:spcPts val="0"/>
                        </a:spcAft>
                        <a:buClrTx/>
                        <a:buSzTx/>
                        <a:buFontTx/>
                        <a:buNone/>
                        <a:tabLst/>
                        <a:defRPr/>
                      </a:pPr>
                      <a:r>
                        <a:rPr lang="en-US" sz="1800" b="1" dirty="0" smtClean="0"/>
                        <a:t>8. </a:t>
                      </a:r>
                      <a:r>
                        <a:rPr lang="es-419" sz="1800" b="1" noProof="0" dirty="0" smtClean="0"/>
                        <a:t>Escribe en</a:t>
                      </a:r>
                      <a:r>
                        <a:rPr lang="es-419" sz="1800" b="1" baseline="0" noProof="0" dirty="0" smtClean="0"/>
                        <a:t> qué forma los paseos de Nick y Andy fueron iguales y en qué forma fueron diferentes. Incluye todos los detalles que puedas de los textos que leíste.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RL.1.9</a:t>
                      </a:r>
                      <a:endParaRPr lang="es-419" sz="1800" i="0" noProof="0" dirty="0" smtClean="0"/>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4">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4">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4">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4">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4">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4">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4">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4">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48632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encrypted-tbn2.gstatic.com/images?q=tbn:ANd9GcRB6MAlJxphuJVnvU7qW3OOBd9Wfg0oZFEXybrCo2W3MOtFoaPM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623" y="2808389"/>
            <a:ext cx="2608729" cy="157292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6416664" y="9220200"/>
            <a:ext cx="792480" cy="381000"/>
          </a:xfrm>
        </p:spPr>
        <p:txBody>
          <a:bodyPr/>
          <a:lstStyle/>
          <a:p>
            <a:fld id="{F177B04D-AEB5-43ED-B9BA-B3D1EC9C9067}" type="slidenum">
              <a:rPr lang="es-MX" smtClean="0"/>
              <a:pPr/>
              <a:t>29</a:t>
            </a:fld>
            <a:endParaRPr lang="es-MX" dirty="0"/>
          </a:p>
        </p:txBody>
      </p:sp>
      <p:pic>
        <p:nvPicPr>
          <p:cNvPr id="5" name="irc_mi" descr="http://www.badiklat.kemhan.go.id/images/bdk/StatueLiberty.jpg"/>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95671" y="6755692"/>
            <a:ext cx="1290918" cy="12698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Rectangle 13"/>
          <p:cNvSpPr>
            <a:spLocks noChangeArrowheads="1"/>
          </p:cNvSpPr>
          <p:nvPr/>
        </p:nvSpPr>
        <p:spPr bwMode="auto">
          <a:xfrm>
            <a:off x="1" y="27248"/>
            <a:ext cx="173864" cy="38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6749" tIns="43375" rIns="86749" bIns="43375" numCol="1" anchor="ctr" anchorCtr="0" compatLnSpc="1">
            <a:prstTxWarp prst="textNoShape">
              <a:avLst/>
            </a:prstTxWarp>
            <a:spAutoFit/>
          </a:bodyPr>
          <a:lstStyle/>
          <a:p>
            <a:endParaRPr lang="es-MX" dirty="0"/>
          </a:p>
        </p:txBody>
      </p:sp>
      <p:pic>
        <p:nvPicPr>
          <p:cNvPr id="2060" name="Picture 3" descr="http://alaskazoo.org/sites/alaskazoo.org/files/bald%20eagle2.jpg"/>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01681" y="1332426"/>
            <a:ext cx="1622613" cy="109559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a:spLocks noChangeArrowheads="1"/>
          </p:cNvSpPr>
          <p:nvPr/>
        </p:nvSpPr>
        <p:spPr bwMode="auto">
          <a:xfrm>
            <a:off x="2801197" y="1219200"/>
            <a:ext cx="3227294" cy="1322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749" tIns="43375" rIns="86749" bIns="43375" numCol="1" anchor="ctr" anchorCtr="0" compatLnSpc="1">
            <a:prstTxWarp prst="textNoShape">
              <a:avLst/>
            </a:prstTxWarp>
            <a:spAutoFit/>
          </a:bodyPr>
          <a:lstStyle/>
          <a:p>
            <a:r>
              <a:rPr lang="es-MX" sz="1600" i="1" dirty="0"/>
              <a:t>El águila calva</a:t>
            </a:r>
          </a:p>
          <a:p>
            <a:r>
              <a:rPr lang="es-MX" sz="1300" dirty="0"/>
              <a:t>El águila </a:t>
            </a:r>
            <a:r>
              <a:rPr lang="es-MX" sz="1300" dirty="0" smtClean="0"/>
              <a:t>calva es un </a:t>
            </a:r>
            <a:r>
              <a:rPr lang="es-MX" sz="1300" dirty="0"/>
              <a:t>símbolo.  Representa la </a:t>
            </a:r>
            <a:r>
              <a:rPr lang="es-MX" sz="1300" dirty="0" smtClean="0"/>
              <a:t>fuerza. Hace  40 </a:t>
            </a:r>
            <a:r>
              <a:rPr lang="es-MX" sz="1300" dirty="0"/>
              <a:t>años, las águilas calvas se estaban muriendo. Las personas trabajaron para ayudar a proteger </a:t>
            </a:r>
            <a:r>
              <a:rPr lang="es-MX" sz="1300" dirty="0" smtClean="0"/>
              <a:t>a esta ave. </a:t>
            </a:r>
            <a:r>
              <a:rPr lang="es-MX" sz="1300" dirty="0"/>
              <a:t>Ahora hay más águilas.  </a:t>
            </a:r>
          </a:p>
        </p:txBody>
      </p:sp>
      <p:sp>
        <p:nvSpPr>
          <p:cNvPr id="16" name="Rectangle 15"/>
          <p:cNvSpPr/>
          <p:nvPr/>
        </p:nvSpPr>
        <p:spPr>
          <a:xfrm>
            <a:off x="2838616" y="3092752"/>
            <a:ext cx="3657600" cy="1334092"/>
          </a:xfrm>
          <a:prstGeom prst="rect">
            <a:avLst/>
          </a:prstGeom>
        </p:spPr>
        <p:txBody>
          <a:bodyPr lIns="86749" tIns="43375" rIns="86749" bIns="43375">
            <a:spAutoFit/>
          </a:bodyPr>
          <a:lstStyle/>
          <a:p>
            <a:r>
              <a:rPr lang="es-MX" sz="1600" i="1" dirty="0"/>
              <a:t>La bandera estadounidense </a:t>
            </a:r>
          </a:p>
          <a:p>
            <a:r>
              <a:rPr lang="es-MX" sz="1300" dirty="0"/>
              <a:t>Nuestra bandera </a:t>
            </a:r>
            <a:r>
              <a:rPr lang="es-MX" sz="1300" dirty="0" smtClean="0"/>
              <a:t>también es un </a:t>
            </a:r>
            <a:r>
              <a:rPr lang="es-MX" sz="1300" dirty="0"/>
              <a:t>símbolo. </a:t>
            </a:r>
            <a:r>
              <a:rPr lang="es-MX" sz="1300" dirty="0" smtClean="0"/>
              <a:t>También le llaman “</a:t>
            </a:r>
            <a:r>
              <a:rPr lang="es-MX" sz="1300" dirty="0"/>
              <a:t>Antigua </a:t>
            </a:r>
            <a:r>
              <a:rPr lang="es-MX" sz="1300" dirty="0" smtClean="0"/>
              <a:t>Gloria</a:t>
            </a:r>
            <a:r>
              <a:rPr lang="es-MX" sz="1300" dirty="0"/>
              <a:t>”. Nuestra bandera tiene 13 </a:t>
            </a:r>
            <a:r>
              <a:rPr lang="es-MX" sz="1300" dirty="0" smtClean="0"/>
              <a:t>franjas. </a:t>
            </a:r>
            <a:r>
              <a:rPr lang="es-MX" sz="1300" dirty="0"/>
              <a:t>Tiene una franja por cada </a:t>
            </a:r>
            <a:r>
              <a:rPr lang="es-MX" sz="1300" dirty="0" smtClean="0"/>
              <a:t>una de las colonias originales. </a:t>
            </a:r>
            <a:r>
              <a:rPr lang="es-MX" sz="1300" dirty="0"/>
              <a:t>Tiene 50 estrellas. Hay una estrella por cada estado. Es roja, blanca y azul.</a:t>
            </a:r>
          </a:p>
        </p:txBody>
      </p:sp>
      <p:sp>
        <p:nvSpPr>
          <p:cNvPr id="17" name="Rectangle 16"/>
          <p:cNvSpPr>
            <a:spLocks noChangeArrowheads="1"/>
          </p:cNvSpPr>
          <p:nvPr/>
        </p:nvSpPr>
        <p:spPr bwMode="auto">
          <a:xfrm>
            <a:off x="1" y="27248"/>
            <a:ext cx="173864" cy="38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6749" tIns="43375" rIns="86749" bIns="43375" numCol="1" anchor="ctr" anchorCtr="0" compatLnSpc="1">
            <a:prstTxWarp prst="textNoShape">
              <a:avLst/>
            </a:prstTxWarp>
            <a:spAutoFit/>
          </a:bodyPr>
          <a:lstStyle/>
          <a:p>
            <a:endParaRPr lang="es-MX" dirty="0"/>
          </a:p>
        </p:txBody>
      </p:sp>
      <p:pic>
        <p:nvPicPr>
          <p:cNvPr id="21" name="irc_mi" descr="http://www.rainn.org/files/WhiteHouse.jpg"/>
          <p:cNvPicPr/>
          <p:nvPr/>
        </p:nvPicPr>
        <p:blipFill rotWithShape="1">
          <a:blip r:embed="rId7" cstate="print">
            <a:extLst>
              <a:ext uri="{28A0092B-C50C-407E-A947-70E740481C1C}">
                <a14:useLocalDpi xmlns:a14="http://schemas.microsoft.com/office/drawing/2010/main" val="0"/>
              </a:ext>
            </a:extLst>
          </a:blip>
          <a:srcRect b="18182"/>
          <a:stretch/>
        </p:blipFill>
        <p:spPr bwMode="auto">
          <a:xfrm>
            <a:off x="934446" y="4985400"/>
            <a:ext cx="1757082" cy="11662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8" name="Rectangle 17"/>
          <p:cNvSpPr>
            <a:spLocks noChangeArrowheads="1"/>
          </p:cNvSpPr>
          <p:nvPr/>
        </p:nvSpPr>
        <p:spPr bwMode="auto">
          <a:xfrm>
            <a:off x="2838616" y="5101511"/>
            <a:ext cx="2545976" cy="933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749" tIns="43375" rIns="86749" bIns="43375" numCol="1" anchor="ctr" anchorCtr="0" compatLnSpc="1">
            <a:prstTxWarp prst="textNoShape">
              <a:avLst/>
            </a:prstTxWarp>
            <a:spAutoFit/>
          </a:bodyPr>
          <a:lstStyle/>
          <a:p>
            <a:r>
              <a:rPr lang="es-MX" sz="1600" i="1" dirty="0"/>
              <a:t>La Casa Blanca</a:t>
            </a:r>
          </a:p>
          <a:p>
            <a:r>
              <a:rPr lang="es-MX" sz="1300" dirty="0"/>
              <a:t>La </a:t>
            </a:r>
            <a:r>
              <a:rPr lang="es-MX" sz="1300" dirty="0" smtClean="0"/>
              <a:t>Casa </a:t>
            </a:r>
            <a:r>
              <a:rPr lang="es-MX" sz="1300" dirty="0"/>
              <a:t>B</a:t>
            </a:r>
            <a:r>
              <a:rPr lang="es-MX" sz="1300" dirty="0" smtClean="0"/>
              <a:t>lanca </a:t>
            </a:r>
            <a:r>
              <a:rPr lang="es-MX" sz="1300" dirty="0"/>
              <a:t>es un símbolo. Representa el liderazgo. Allí es donde vive y </a:t>
            </a:r>
            <a:r>
              <a:rPr lang="es-MX" sz="1300" dirty="0" smtClean="0"/>
              <a:t>trabaja el presidente. </a:t>
            </a:r>
            <a:endParaRPr lang="es-MX" sz="1300" dirty="0"/>
          </a:p>
        </p:txBody>
      </p:sp>
      <p:sp>
        <p:nvSpPr>
          <p:cNvPr id="19" name="Rectangle 18"/>
          <p:cNvSpPr/>
          <p:nvPr/>
        </p:nvSpPr>
        <p:spPr>
          <a:xfrm>
            <a:off x="2786944" y="6755692"/>
            <a:ext cx="3657600" cy="1334092"/>
          </a:xfrm>
          <a:prstGeom prst="rect">
            <a:avLst/>
          </a:prstGeom>
        </p:spPr>
        <p:txBody>
          <a:bodyPr lIns="86749" tIns="43375" rIns="86749" bIns="43375">
            <a:spAutoFit/>
          </a:bodyPr>
          <a:lstStyle/>
          <a:p>
            <a:r>
              <a:rPr lang="es-MX" sz="1600" i="1" dirty="0"/>
              <a:t>La Estatua de la Libertad</a:t>
            </a:r>
          </a:p>
          <a:p>
            <a:r>
              <a:rPr lang="es-MX" sz="1300" dirty="0"/>
              <a:t>La Estatua de la Libertad es un símbolo también. Está en Nueva York. La gente de Francia nos la regaló. Representa la amistad y da la bienvenida a otras personas que vienen a los Estados </a:t>
            </a:r>
            <a:r>
              <a:rPr lang="es-MX" sz="1300" dirty="0" smtClean="0"/>
              <a:t>Unidos de América.</a:t>
            </a:r>
            <a:endParaRPr lang="es-MX" sz="1300" dirty="0"/>
          </a:p>
        </p:txBody>
      </p:sp>
      <p:sp>
        <p:nvSpPr>
          <p:cNvPr id="20" name="Rectangle 19"/>
          <p:cNvSpPr>
            <a:spLocks noChangeArrowheads="1"/>
          </p:cNvSpPr>
          <p:nvPr/>
        </p:nvSpPr>
        <p:spPr bwMode="auto">
          <a:xfrm>
            <a:off x="1" y="27248"/>
            <a:ext cx="173864" cy="38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6749" tIns="43375" rIns="86749" bIns="43375" numCol="1" anchor="ctr" anchorCtr="0" compatLnSpc="1">
            <a:prstTxWarp prst="textNoShape">
              <a:avLst/>
            </a:prstTxWarp>
            <a:spAutoFit/>
          </a:bodyPr>
          <a:lstStyle/>
          <a:p>
            <a:endParaRPr lang="es-MX" dirty="0"/>
          </a:p>
        </p:txBody>
      </p:sp>
      <p:sp>
        <p:nvSpPr>
          <p:cNvPr id="23" name="Rectangle 22"/>
          <p:cNvSpPr/>
          <p:nvPr/>
        </p:nvSpPr>
        <p:spPr>
          <a:xfrm>
            <a:off x="2124323" y="569325"/>
            <a:ext cx="2689727" cy="549262"/>
          </a:xfrm>
          <a:prstGeom prst="rect">
            <a:avLst/>
          </a:prstGeom>
        </p:spPr>
        <p:txBody>
          <a:bodyPr wrap="none" lIns="86749" tIns="43375" rIns="86749" bIns="43375">
            <a:spAutoFit/>
          </a:bodyPr>
          <a:lstStyle/>
          <a:p>
            <a:r>
              <a:rPr lang="es-MX" sz="1800" b="1" i="1" dirty="0" smtClean="0"/>
              <a:t>Símbolos estadounidenses</a:t>
            </a:r>
          </a:p>
          <a:p>
            <a:pPr algn="ctr"/>
            <a:r>
              <a:rPr lang="es-MX" sz="1100" b="1" i="1" dirty="0" smtClean="0"/>
              <a:t>Por Elizabeth </a:t>
            </a:r>
            <a:r>
              <a:rPr lang="es-MX" sz="1100" b="1" i="1" dirty="0" err="1" smtClean="0"/>
              <a:t>Yeo</a:t>
            </a:r>
            <a:endParaRPr lang="es-MX" sz="1100" b="1" i="1" dirty="0"/>
          </a:p>
        </p:txBody>
      </p:sp>
      <p:sp>
        <p:nvSpPr>
          <p:cNvPr id="2" name="AutoShape 2" descr="data:image/jpeg;base64,/9j/4AAQSkZJRgABAQAAAQABAAD/2wCEAAkGBxQTEhUUEhIWFBUXFxsYGRgYFxsaHBocHh4bHBgbHSIfHSgiGhwlHh8YIzEhJyktLi8uHCAzODMsNygtLisBCgoKBQUFDgUFDisZExkrKysrKysrKysrKysrKysrKysrKysrKysrKysrKysrKysrKysrKysrKysrKysrKysrK//AABEIALMBGQMBIgACEQEDEQH/xAAcAAEAAgMBAQEAAAAAAAAAAAAABgcEBQgDAgH/xABJEAACAQMCAwUFBAYGCAYDAAABAgMABBESIQUGMQcTQVFhIjJxgZEUI6GxQlJykrLBJGKCotHSFTM0U2OTwvAXQ3OD4fEIFkT/xAAUAQEAAAAAAAAAAAAAAAAAAAAA/8QAFBEBAAAAAAAAAAAAAAAAAAAAAP/aAAwDAQACEQMRAD8AuprtBIIiwEjKXC+JVSAxHmASufiK96hHamxjt1uEk7qSLUY5CcaW9lsdDnUFZSOhDHINb/lDiz3dnBcSRiNpUDFQQRv0IwTgMMNg7jODuKDcUpSgUpSgUpSgUpSgUpSgUrCveLQRHEs8UZ8nkVT+JrwsuY7SU6Y7mJm8g4z8hnf5UG0pSlApSlApSlApSlApSlApSlApSlApSlApSlApSlApSlB4X9uJIpIznDoynGAdwRtkEVV3IPMP2K5ubPiEiWzErMA4CpqdRnSwYoq4C7Z3YsdtxVsVXvadwKJ5beeZQYn/AKJOf1VlOIZPTRKRv5ORQTiDiUL+5NG37LqfyNZVcfcxcu/YL0wXQcxq25TClk81LArnGCBv1AODnEh575WsFt0vOH3BZZNDm3JQtEjZGT7eoDWNOMHB8elB0TxLmmyg/wBdeQRnc4aVQ23XAzk/IVEuL9s/DIchJJJyPCNDj6tpH0zVPcU4LwluHLcW9zJHdaCBDKw9pkI7wnCtglTlRqGdseVeHJ97wj7M6cRt5TKrBkkjYkvq2K4GkBVwDuxJy2MdCE/vf/yBQEiGwZl8GeYKfmoRv4q179vF3JhLexi7wnYFnkz6BV0kn51DOSucYuH/AGiN7WG7jk3Uum7MrDuydWQEA1NjTnJG9afh/MbwX32yBdBEpk0Eg7FslCdOMeGcetBI7ztf4tK/sXAjzsEjiTHy1KzZ+dZ/FuM8wW6LJPNcxxsqMHIAX2xqCk6fZbwKncEYxUQ5x5nk4jcfaJEVH06cJnTgFiCAScHB38zv417cW5yu7uCK1lYSRx6BGNOWBUFQQ3vFmBwd8HbagnHFJ+YYbNLr7Y7QlCzlXiJjwcDJHXIwds9cHGK1Vla8dv7Y3MdzPLGp04FxoJGNzgMBgeOfOtFZc13UdsbIuUiBcPGVG5b3tefEEfI1kR8RvrFWSN5IBJplONtYKkISSPaQg9M49KDV8Du3MgXd2dsbZZix8B1JzVncG5Du7kEmPulx1lymT5AYz88YqsLHhF7Gq3sUEoVXJEiocBl9rOw2UefTYiujeU+0yzuLSOWe4jim04kjLe1qHUhRuQeowPGgj/B5uKcJbFxE91Z+Pd5kMQ/WTHtaf6hAHljxs7hfEoriNZYJFkjboynPxB8iOhB3FVtxTtWcSkW8Kd2DgGTOph54BGnPzqFdoHMf2xFkjtxb3KHInik0sR4q3sgkf2utB0TSubuXbPjLxq8cl1LEwyGS5Zlx8O8yDnwI8K3cvCeLAaiLvzzrkJ/Bs0F7UrmWXn3i0EhhN5IB0GtULj5shJPxyazF5jvT7Ru59R8e+b8s7D0xQdHUrluLm/iHeFZLy4A8jK6/zFTTlztAntHU3MjzWzEByxLFP6yk7nHiudxnG9BeFK+UcEAg5BGQR4jwr6oFKUoFKUoFKUoFKUoFKUoFKUoFYPG+GJc28sEnuyoyH0yNiPUHBHqKzqUFU8e5e/0vwsF0/p1rqhfpqLxnS49dQw6qTg6huM5rnlrVhJ3ZwG1ad2AGc43YnAHqTjG9dYq32XimnGIr5NXwuIgAf34sfNKrHt45H0t9ugT2WOJVVT75PvbeB88dScncCghPNHZzcWdst2ZYZIGEeCj5Opxuo05U6Tn2g2CBkeVZfCOQ4Lnhpu4rwCaMv3kWhiWITWqKDgmTAb3dQI8sGoiOJ3MkcdsJJGjXKpEpOPabWRpHvZfffO9fXGuC3VowjuYZIdyQGBAJAGSp6NsRuKDe8B4ZwySwlkuLmSK7RiI06K5ZT3a7K5KgqSXwoGrB6g1j8h3nD0klHEoDJG0Z0spbUreQA6k7YORj4GvTj/Z9d2lpHdzd2InC/prqDMThcZ9o4Gds7fCvfh3Z+0vDnvluoSFDnuhqL+woYr09/BBI8AQc0H3wTjtjacVaVLdZbPUQuoSMyoVwSAWGXO4OrI3OMCtRzFxeFr37RYxiGP2GSNo0IjZVAIx7SuNQJyRvncVteQOG8LmSccRuHgf2e7YYAGWG4O5LdQQVwAc58vvkO04a17JFe6u5YSrG5kXSgAbDMQN2wBpK+PgQaDC5156n4i8TSIkZi93Rnc+z7TAnGrIJyAOuPCtlxXtNuLqzW0uFVsAZl3VyVYlSQuFwBtjHhnrWm4zw+zTiPdQyl7MugEiyKW0MBkksqgMDkkEYHTPjWRz9w3h8My/6OuGniYtqBPuENjSCRkjqQxGCCMZoMvhXOdzBZy2aASRSltXeajhWXSUXDDTk+1keI9ajCRtFhtx51Kua77hjQwPZI8dwwQzJqJQDSQyg4CltQBJCgb7Y8Nxx3m2wuLOCNLRUuVRAZANl0t7vtHU2V3zvjOKD75N5cnviBEvsge1IQQi9Ns+J9BvVlJ2Ux6cNcNq9EGPXbP8AOvbsu5uFxBolYCRDgnpnyPzrM5y57WzkWNEWViuonXgKMkAbA5O3pQOWODHhMc3ezo1rnWG0lTGT75PUBPEnO258dtj/APvXD8ZF5E37B1n6KCahUvaozIyvZo4YEEd4cEEYIPsHY1TlvG6zlI43wzEoi5cgZ93plsCg6Pm5h4Xd+w8kEpz7kqgE/AOAT8qzbfhPD7X7xY7eHH6Z0jHwJPs/KudOZuETKgaWGSMbbujLn6jrWr4VK2SD8smg6Vj5jsJLjC3Ns507/eIf51sTxSylUxie2kDDGgPGwPpjO9cocxWbxurMpUHpqBGfUZ6/KtpZAtFigmn/AIm3dvcSWkTxtDC5RCUGoKp93OcEL7oOM4A3J3qU2/bEkSf0u3dj4NDpP1DMMfImtt2ectxJBAZYInfuUYOyKSMjzI8j+FbXm3kC0v00undOOkkQCsPQ7YYfEfSgx+V+0mzvSFXXCT0EukZ9MqzAH41MqqROyB4I/ubkSMN8OmjJ9CCfyqK8U5g4rw6XujLLDH4B1R1/sMyN9AcDPSg6FpVIcG50vA4kaYyeasfZYeWAAF+IFXPw+8WaJJUOVdQw+fh8R0oMilKUClKUClKUClKUClKUEc5/sXks3eH/AF8BFxF+3H7WPXUupcetZ1rLDf2asV1RTxglT5Ebg+TA7ehFbWoVyMRa3N1w3GlY2NxAOgMMh3AHgFY4z4kmg56544BLw29dVLIFbMbrqXwBBU5PnkYY46E5BA/eYOY73iuO8XvRbx6vYTLKoCI7k+8QW0k5JAJ8Kv8A7WuUVvrRmVczRAlcAkkeIwN2I3IG+dwBvVCcj84z8JmkKxhgylWR1Ay2DoJJGoAE50gjNBqrfid46LZLLKUP3SwZOkkuW06ehbWc775rGPCp9aQmKQOzaVRlK+0SBj2sYOcD6VmWvMskd/8AbY8o5mMpUMcHU2p0yckqdxvk/GthztztLxORJJUEZRCmELFN2J1YYkKdwCfHA9KBzryBdcNAacxlHbShVhltsn2eox0Pr8ayL3s9ni4dHfmWLumXLAOGKkvpQKULKxYYPUY3BwRXjxHjXEeJkQF2nGzLEqrt3akZQYznTnOOvrWmFzeYW1BnAIKrCNQ1am1FdI97LYOMHcCgl3Z32ex8Tjm/paRyLjQoBZgAfaZl2BUjoQevWtbyrynFNxE2lxM0akvGraCGL4IQEZ9g5wcHbYjxrB4jw6+4W5SVJbfWMahkBx7LYVhscezkA7eNZdrwi8eIXkcczLqI71VdmBABLE4JAxj2um3WgwOZ+Vnsrz7K8sTE6SJAWVMN7pJZRgY3JGQPPY1lc38nvw2aNJbiJ1kGpXjy2E29ojHr0BOa+uCciXt7DJNBGZEiAA3GWOd1QE9QCWxt9a1dnwm7upWijjlmdASwGW06Rg5PQbKFHwA8qCWdonLdtBb29zZzGWOcA4A2Q43zqOsBiGwCu2k71quVYpJyqIrOxbSAAepOBk9B16mtbwHl+W5vEtHfuHJ0/fELo8hhiCTkj2RvvsDVy9mt3LYTSWF0yCSDTkI2VKuAVPTqP5ig8o+y+8xkmLJ8NZJH93H41kcP7O7+GZJomiR0OQdZx6g4G4PTFWdxPjlvbqrTTLGH93P6XngDc9RWtfnqwGM3Sb7bBj+S7UG3spGkjxNGFfo6Z1L8jj2lPn9QDWNw/gFrA5aG1hjc76kiVT9QM1GeYO0eySNu6kaSQKSmlGxq8ASQMAn41WcvbhdKSDbICD+kzH+QoL84pZJNGVkQOOuCAw+hrCseX7MINNpAAR/uUH12qmE7bbyRSFit0P7Ln83pwXtvnjJWe2jc+asUGfo1BKO1TjF7wyWGe0cC2ZBGYzGGjRlOw2AKhhjGCPdNekXbRCI9cls+cdEcEH6gYrCvO1G1uoTDdwGNH2Yn7xMHzGnUPjg1p7fsrS5gL2d8joSSoZcjHlrVjnHTOKCe8sdqtldj2g9uc4+8Ax9VJx88VNoZkkXKsrqfEEMD9KoOHsxvrWMsY1lA/wB02o489OAT8ADUCv7mSOZgrSR7+0FZk3H6wGN/jQded2PIfSvyKJVGFUKNzgDA36/jXNnLfH7mNcxzyrsNtZP57GpByvzldvxW0Sa4d43ZkKkgL7SMBsAATq04zQXtSlKBSlKBSlKBSlKBSlKBUJ7Q0+zvbcSQHNvIElwcaoZPZbP62CdgfFieoFTasbiNms0UkTjKyKUPwIxQe8UgYBlIIIBBHQg9DXO/bRyWttcLNEMRXBOwAARxuQN/HwGOnw3tXsr4i7Wr2sxzNZytAwxj2VJ7s/DHsj0Xx6nd84cCW9tZISBqI1IT4OPdPp5Z9aCh+B3HBjwzuruPurkOwVmMkh1mMDvSE0sIiQPYyRkePWo72ecz29jJMbm1S5R4mTBXJJ2wvtHSEbxJUnYfA7HgnDrY3SrdCTuw6ghAuc5Hstq/R/WHXB8K9O1rg9ja3ERsBE6an71BMXw4YHQyg5RMbDB8T5Cg8OXefPsl/LcwQDupNWmEqi6Qc6VBA9kA/q4yB61r+deLSX85vBGY30oH0sxUEbBhndM4G2eoO9bftC5j4fcWttHYwrHJDhW+6IOnGrCOWJ0By4IYZJOenXacq842KcKe2kt4/tDqwLdwrISu8Jk9rLNn9IdOtBC+P8w3t/EGn9uK3CKCEH3eVCDLe97ZXJySC3ltXtwPnW8itmsY21RS5UqQzMdeBhTq9n0C43O+ak3JfO8nDoplEffIwBSE4ChtWWYnGcac7Dxxt41COHcZkivRcwhg/elwpw53OSp9nDHG2cUEl5G5subMyJABrkZQwZdRypPs49ScHxrKueDcR4bMt7DF3bzqQuF2VpMgrpbo2egOfCtfzLx26vr0XS2kkWwUIqsQMEnIOkbnO/r8sT2+k4hxG3hjks5CIwMFlfLHGCWLbHNBWPN3B763lS5uomhknbvQQNPt5yf2WBwceGRWPxya+Di4uZZO8kGO8L4YjqV2OcDpjoKsvmTkbi1+IkkjUJCAsZZkGldIHXOs50gnOaw5ex7iTxRxzz26xxZ06SzMMkk/oj4dfAeVBAuGcVkfaSV3I6amLY88ZO3yrdrExUE5xnr4Z/xqR8H7JlVh3t0chh0jGNj4gtv/AIGr/aNNGCF0gdMDTj8gKDm3hHAJ7htMMTyeZA2HxPQfWvnm3sxvo0Mwt2bAy2gq5A8SQDqOPQGulYiuMLjHpjH4V8z3SIMu6oP6zAfnQcwct9md7OVaMwlGGQ3ebEfuk1s+Pdj/ABBPajiSXHhHIM/RgtWxxXj9tZSgmaNY5N1IYYz1IyNh8P8AsbyDnKxZQftkAz0BlQfzoOfYeTb5lKtZz5HX7tv5Ag/Kt32a38ljJcW11qt1x3q94Cg22fGrwxg1fttfRye46v6qwIP0rS888vR3tq0Uig7EqcAlW8GHkQaDH4PzzYPGuLuM42OSRv8AMdPWvi84Jw++mWVoIZ22+8wCGAz4g4bx65quOXOyS6MGXuIUY5wo1N9SMY+Wa1nCuAcW4XOZ4VWVAT3ixsXUgbZZCFPT9IDI86C705WsgMCzgA9IlH8qinEOziFL61u7YlNEyl4jupG+653UjY+Pyrws+1dSuZLUj9mTP4FR+dbngvP1neSRxxSaZM7xSLh/THUHw6E0ExpSlApSlApSlApSlApSlApSlBXvFv6BxiO4zpgvVEcvlrGEVj5Y+69MGUnxNWFUc5/4F9rspEUZkX24/PUAQVB8CyF0z4as178lca+12cUpIL40SY/XXZvgDsw9GFBCOcuR1k4jGyyNEtwSSQjOFcAf1sID8BlnrcWnZPw8Ad8j3DZzl3ZR9EIGPjmpLzLwwTw7DMkZ72I4BKyKDpIztnBI+dV7P22RK3d/ZJGkUYfLqq6vHTjVkevlQTNuQuHacLYwL5ERrn64rTScmWSN7dpAR6xj/DNR287YZipMVtGh8Nbs/wCQWoHxrtR4kzZMkQ8gsQA/Ek/jQX/b8oWC7rZwfNA355ra29jFGMRxIg8lUL+QrnDh/bLxEYXVDj1iJP8AFW1l7R76dcGcpn/dqFP1xkfI0Foc2xIhyxVfHJOPj1rK5f5rtWQI1zCGXzlTf8etc0cxQvI2t5HdierMWP1JrQwjDdcYoO0DxaADUZ4sefeLj861l7zrYRAl7uPb9Ul/4Qc1zzy3DLOPu43kx4ojNj44G1bi45euGGPs83/Lf/CglXHe03h+rMbyNvt92w/iA8a03NXaTDfWscERlEiyhm1ABWXDDB33OSKiV3yHfSf6uznP9gqP72KxY+z7iKNk2zAjfGtM/wAVBs4blwMozL6qSPyrFkmYtliWPqST+NW32XcmqIWa+tD3obAEullKYGCoBIJznJPyqXHkbh+rUbSMkb4OSv7udP4UHOtzwZrlTojZiPFVJwfXAqJyRyQyFHBRgdwQR+ddqxRKoCqoUDoAMAfIVr+NcFiuFGuNGZd1JUH5bjoaDka24i8R1RStGc9Ucqf7pFSq35wvnQ4vZyQP96x/nV28OmtlYxNHEsincaEBHxwNvCtsz2Up0Si2Yn9Fu7JPyNBQfDu1jiFsvdnQ5BPtyKSceRCkDbpmpTyd2x/eabq2GCcF4idvM6T1+RqW85dlNncx5hRLVwdRdFyCPEEZA+HkaweDdjvDyius9y+c76oxuDg7d2aDeXHAOG8TxJFJpYjL9yVVjn9dWU4PrgH41GOL9iwBEtneSLKjBk71VIBByDlVBBB3zg9K/OZOz24tV76yleXSc4G0q+qlff8AgAD6GsXg/a1cRDTdRLNp2JGY3GOuRggn5LQXLAWKrqwGwM43GfHHpmvSoJwTtX4fN7LyNbt5SrpH7wyv1IqdKcjI3BoP2lKUClKUClKUClKUClKUCq+5dH2Di09pjEN0O+h8g25K/E4kGPBYo+md7BqCdrFiwhhvYsCW1kBBOcaWK9cdQHEZP9XX50E7qie0Ps8lm4ofsmn76My4Y6RkEBgDpwTuTgnOB5AVdPBeJJcwRTx+7IgcA9RkbqfUHIPqDWq5ygKrFdIMtbP3hwGJMZGJQAvU6c+B8cDNBVlp2VX4GG7nw/8AMP8AlrZx9iRkH310FPlGmr8WI/KrfhlV1DKQykZBHQg9DXnd3kcS6pZFjXzdgo+poKal7DIUb/bJcZ66FqQcM7HbaMDNzO37g/6TWdzP2l8PhGO9aRv+GjMPrgL+NRKDt2hT2RayuPDLKv8AjQTYdmFgRh1kf4yEZ/dxXsvZ3YRkNHaxgjxYFz9WJNRyx7aIZP8A+WQH9tT/ACrH4x2vOBiC0XOOruT+CgfnQWXwoKq92MDHQCs+uZbrtZ4gGJUQxnO2IycfvMfyr1tO0K/mHt3chJ/V0p/ABQdK1p+LxIDliB8ug8f5VRE/MV5ja6n/AOa/+NQ/jVzPKS0sssh/ryM35k0HTcvHxFbTOF1tFGzhc+9pBOPSqrve1K/bdHjjHksYP11Zqobe8mQ4WSRfAgMwyPHO/TFXl2Z8gQXVmtxcOx7wnSiNgAKdPtbZ1Eg7eWKCJDtg4mjENJEQfOEbfDBAzROfL643a6kHojd2P7mKsHivYnZybpPcRnyyjD8Uz+NevLfZJZxEmSSWcg+6WCD56ACfrQUfzVDLM5nd2kfADFjliB038cVHYtmGRj412RDy1aKukWsOPWNT+JGa0nEOU7dGXECdydimkFV+RGw/L6UHPK3ckkHdmRymNkLsU+nSvDgHM13w+T+jzugJ3QHKH4qQRnpvjNdPWfKdgAClnb/8tf8ACvjjfKFnLGQbSDYbYiUfkKCAcD7XpSB38KSD9ZGKH6EEE/SpOvM/C+Ip3VwFUsOkyhSD0yr9AfIgg1qP/Cy2kXVbO9uw6rnvE+hOpfhqxWi4r2bXcQJVVmH/AAySf3TufgM0GJzd2SPEBNw92uoz1QlS48mUjAdfTr8fDe9mfNE9qq2l/bzxxLtHK8UgEfkjkrhU8m6DYdOnx2L8ZSF57OVwjtIHjViRk6cOoBHXIU467k4q3zQfgNftfiqAMAYA8BX7QKUpQKUpQKUpQKUpQKx+IWaTRSRSDKSIyMPMMMH8KyKUFZ9kd48Et3w2dsyQuXToNQJAkIHgC2mT/wB4VY91brIjI4yrqVYeYIwR9KrTtHj+w8QtOJqMKW7ubGckBW1beJMWs/GGP0xZ0bhgCDkEZB8welByhzBBJY3ctvrZdDbYYjIPQ9ds7nHlivaHiLv77lj5k5P41dXOnKNpccQge6Ris0bR5DsuJFKlDscbjK4xvtnoK9bfsk4chyFlPoZT/wDdBRN/blgajrWDMfYUt+yC35V1rY8l2MQ9m1jb1cd4fq+cVs57FNBVUVR5KAPyoOUeBcKuiwxbzHPlE/8AlqaW/Kt1IP8AZpc48Y2/nVv2F2I5Mf8AfjUlRgRkUFBR9kN5Ng+xEP8AiNv8goP44rY8O7GZlO93Hn/028P7Xxq2uJcxWsGe+uI0I6jUC37oyfwqJ8R7UuFxsD9oJI8opf8AJvQedl2WIBiW4LfsKB+ZOazB2WWJ9/vX+L4/ICv3h3avwuXP9KCkeDJIM/D2d6X/AGpWMfumWX1RMD++VoIxzF2N2Y9qOSZP7Stj6rW14bxOLgnD44izzku/dqcL19pgSM4AznxO9abmLtjtWGkQXIx4kRY/CQ1AObudor2OKONJFZZNXtAAYKkHox3936UFjL2zac97aDH9STcfIrv9RWrfttiRyY7eRj5Myqvl1Gr8qqe5uV3GoZ+NZVpyJxGZRJFZTMjAMracBlIyCM4yCCDQWinbVNJ7tvCnxZn/AByv5Vi3/aXeSIyaowGUjZPPyOcg+tQ/h/ZrxXqLKTbzeNf4nGa2XLXKUk5Yyzw26KpLMxLYx1z0AHxag0drz5xK2cr9slI9SG2+YNb2Hnm+dci8lz+1/Lp+FRbjNtHqcK3eIrEK4GnUoPvAHOAR4VZ3KXZTb3Fsk8N3KBIuoBlVgPjjByDsfhQYnKva+8D6LyPvEPV48Bv3Ts3yIq4eAc0Wt4oa3mVs/ok4cfFTvVDdoHZVd2699EouIxuxjB1AeZQ7n5E/Koby/dMpwc5U/Ag/40F4duvLEb2bXiLiaIrkqPeUkA6vVeoPXaqn5e5uu1XSt1MP/dbb6mtu/O15DGyiUyxkENHL94rA7Eb7gY8j/wDP5yPydb8UZ2tpzaypgvCyd4uD4qcrgZ2wc0H1Dz3fxOGF3IfRzrU+hDZq9uS+YVvrVJhgN7sij9Fx7w+HQj0IqvZexZiNrxc+fdH/AD1uuz7lC74ZOyl0mtpR7RUkFHGdLaT4Y9k4JO48tgsWlKUClKUClKUClKUClKUGh544T9pspo1GXC95GP8AiJ7aD4EjB9Ca0/ZLxgT2QjySYDoXPXuz7UX7q/d/GM1NqqqwT/RnGZExpguCGXHTTM237lxqGOgWbO1BN+dbFpLYtHtJCyzIfZ6ocn3gQNs+XxHWoO/brZDY29xnyHdn6HvMEetWtXJ3aTwB7a+lyrBHkcqTk538yBnIw22cZxnagtWbtxiYHubR8+HeOoHzC6vzqH8wdpnEJwQs3cjyhUL/AHjlvoah/AuAXNwB3FvNIPNEYrt64xn51OrPsv4gyjMKp+3ImfwJoK9m5rvg293Nn1Ymv2Pmm8cgSXc7Kf0TK4X6AgVZQ7DrqQ/eT28Y811yH6FUH41srHsDRT95fsw8kgCH6s7/AJUFb20xIwR1rB4rYkjoav8A4d2S2UeNTTy4/WcKP7ig/jW6HIfD8Y+yqfizk/XVQcjhSrdOlSXh1xrXf/vpXQl52W8LkOTa4/ZkkX8mr9suy/hkXu2xP7Ush/6qDm3itocHArRKSp9RXYMfJHDxj+hwtjwZdY+jZFZDcq2JXSbK2K9MdzHj+Gg49MakZUgHyO1dZ9mNxr4VZHOcQqnXPuex/wBNePEOzThc3vWMS/8Ap5j/AICKkHBeExWsKQW6aIowQq5Jxkknc7kkknPrQZtUH2/8Ikt2jliJFvMx7xRsO9G4z6MNRA6ZVj5Vfla3mLgkV7byW865Rxj1B6hh5EHeg5E+3AR4J3I6damvIXau9hEkBtlkjBOTrKtuxJPQjxraSdgV33uFu7cxZ98hw+P2NJH9+vziXYNdouqG5imYdUIaMn9k7gn44oLg5U52tb9QI20yEbxPgN648GHw/CsG85JsriWTvoF1k5V1yjD5r73zzVDJYT2r6JUeKVN8HYjyIx9QR9a3R7UeIW7qS8coXYGVMkj1KkE/Ggn/ABrsfUqfs1wc+CzAEH01KBj46TUG5Zjm5f4h3t9DIsEqGPWntoSSpBBB3wAduvpU35d7Y0lA+02+jp7Ubav7px+BNbTnySDinDZ0tZUkkC6gucMCDqAKncbjG48aDYWvafwyQArc9fOKUH+CtvwvmyyuGCQ3UTOeiatLn4K2CfkK5S4XE8UhjkRkYdVYYP0NZfE4yMOBupz8+tB15Sq57FubHvLZ4pnLzQt1Y5LI3unPjg5X6edWNQKUpQKUpQKUpQKUpQKhXanwsPbC50km3zrwcEwPhZ8Hw0jEm2/3dTWvOeFXVkcBlYFWB6EEYIPyoNZypxM3FsjscuPYkPTLLsTjwDDDD0YVj3fB4jerM8SSB49J1Ih0upBRhnfJBI29KjnIGq0uJbJ2JCnQpPiUAaJvVnhIyemYTU5vwdOVGWU5A238PH4+Y+IoMhRjYbCv2vmNwwBG4IyPnX1QKUpQKUpQKUpQKUpQKUpQKUpQKUpQanmHl6C8j0ToDjOlx7yHzB/l0NVZzJ2LSv8A7PcRt6SKVOfiNWfpV00oOf7Xsn4jCPchk9El3/vBRUS5p4fcWrZdJIHB9ljqU58dDDrt4g11bWDxrhUV1C8MyK6MCMEdDjYjyI8DQV72S8Vh4rZd3eQwzTWz4y6KxwclHAI9k+8MjHu1OG5UsSNJsbYjy7iP/LXKPBuNXXDp2NtMYpd43wFYHB6EMCDuPEZFTeLn7iEgDNdPn00qPooAoLt4byVaW04uLWLuHxpIjJCMp6gpnT65ABzipFVGcA7Yprdwl8vfxH/zFAWRfUjZXH0PXc1bPAea7S7A7iZWYjOg+y30O/0oN1SlKBSlKBSlKBSlKBSlKCA9odqYZoL2PY5WJ/AalJe2JPgNeuM+YmHlUzs7pLiFZE3jlQMMjB0sPEHod9welfPGuGpcwSQSe7IpXPiD4MPIg4IPmBUV7NuIsFktZiBIjO2MnqGK3AGdyqy5IPTTLH4YoJVwYYhVSSdOUyxBJ0krkkbZOP8A7rNrX8PbTLNGdPvB1GfaKsBkkYG2rUM5PSthQKUpQKUpQKUpQKUpQKUpQKUpQKUpQKUpQKUpQQLmnsmsLyQzYeCVjqZoiAGJOSWUgjJOckYznfNa5OxuBRhLqUftKp/LFWdSgoLmnsjvFVmiCXAHTQ2l9v6rbfIMaiPCWntZVV0khlRgQHUqwI8QDjI/Cuq68LqzjkGJI0kHk6hh+IoPDgl+J4IphtrQMR5HG4+RyKzqxeH8PjhXTEgRc50jOAfHA6D5VlUClKUH4PGv2lKBSlKBSlKBWEnCYRKZRGBIWLlgTkkoEPj0KhdumQD1GaUoMnuF1a8e1gLn0GSB+J+telKUClKUClKUClKUClKUClKUClKUClKUClKUClKUClKUClKUClKUH//Z"/>
          <p:cNvSpPr>
            <a:spLocks noChangeAspect="1" noChangeArrowheads="1"/>
          </p:cNvSpPr>
          <p:nvPr/>
        </p:nvSpPr>
        <p:spPr bwMode="auto">
          <a:xfrm>
            <a:off x="59765" y="-137896"/>
            <a:ext cx="286871" cy="29094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6749" tIns="43375" rIns="86749" bIns="43375" numCol="1" anchor="t" anchorCtr="0" compatLnSpc="1">
            <a:prstTxWarp prst="textNoShape">
              <a:avLst/>
            </a:prstTxWarp>
          </a:bodyPr>
          <a:lstStyle/>
          <a:p>
            <a:endParaRPr lang="es-MX" dirty="0"/>
          </a:p>
        </p:txBody>
      </p:sp>
      <p:sp>
        <p:nvSpPr>
          <p:cNvPr id="24" name="Rectangle 23"/>
          <p:cNvSpPr/>
          <p:nvPr/>
        </p:nvSpPr>
        <p:spPr>
          <a:xfrm>
            <a:off x="4829054" y="81016"/>
            <a:ext cx="2362200" cy="954107"/>
          </a:xfrm>
          <a:prstGeom prst="rect">
            <a:avLst/>
          </a:prstGeom>
        </p:spPr>
        <p:txBody>
          <a:bodyPr wrap="square">
            <a:spAutoFit/>
          </a:bodyPr>
          <a:lstStyle/>
          <a:p>
            <a:pPr lvl="0" algn="r"/>
            <a:r>
              <a:rPr lang="es-ES" sz="800" dirty="0">
                <a:solidFill>
                  <a:prstClr val="black"/>
                </a:solidFill>
              </a:rPr>
              <a:t>Equivalente de grado </a:t>
            </a:r>
            <a:r>
              <a:rPr lang="es-ES" sz="800" dirty="0" smtClean="0">
                <a:solidFill>
                  <a:prstClr val="black"/>
                </a:solidFill>
              </a:rPr>
              <a:t> 2.0</a:t>
            </a:r>
            <a:endParaRPr lang="es-ES" sz="800" dirty="0">
              <a:solidFill>
                <a:prstClr val="black"/>
              </a:solidFill>
            </a:endParaRPr>
          </a:p>
          <a:p>
            <a:pPr lvl="0" algn="r"/>
            <a:r>
              <a:rPr lang="es-ES" sz="800" dirty="0">
                <a:solidFill>
                  <a:srgbClr val="333333"/>
                </a:solidFill>
              </a:rPr>
              <a:t>Escala </a:t>
            </a:r>
            <a:r>
              <a:rPr lang="es-ES" sz="800" i="1" dirty="0" err="1">
                <a:solidFill>
                  <a:srgbClr val="333333"/>
                </a:solidFill>
              </a:rPr>
              <a:t>Lexile</a:t>
            </a:r>
            <a:r>
              <a:rPr lang="es-ES" sz="800" dirty="0">
                <a:solidFill>
                  <a:srgbClr val="333333"/>
                </a:solidFill>
              </a:rPr>
              <a:t>  </a:t>
            </a:r>
            <a:r>
              <a:rPr lang="es-ES" sz="800" dirty="0" smtClean="0">
                <a:solidFill>
                  <a:srgbClr val="333333"/>
                </a:solidFill>
              </a:rPr>
              <a:t>440L</a:t>
            </a:r>
            <a:endParaRPr lang="es-ES" sz="800" dirty="0">
              <a:solidFill>
                <a:srgbClr val="333333"/>
              </a:solidFill>
            </a:endParaRPr>
          </a:p>
          <a:p>
            <a:pPr lvl="0" algn="r"/>
            <a:r>
              <a:rPr lang="es-ES" sz="800" dirty="0">
                <a:solidFill>
                  <a:srgbClr val="333333"/>
                </a:solidFill>
              </a:rPr>
              <a:t>Promedio de  la longitud de la oración  </a:t>
            </a:r>
            <a:r>
              <a:rPr lang="es-ES" sz="800" dirty="0" smtClean="0">
                <a:solidFill>
                  <a:srgbClr val="333333"/>
                </a:solidFill>
              </a:rPr>
              <a:t>7.33</a:t>
            </a:r>
            <a:endParaRPr lang="es-ES" sz="800" dirty="0">
              <a:solidFill>
                <a:srgbClr val="333333"/>
              </a:solidFill>
            </a:endParaRPr>
          </a:p>
          <a:p>
            <a:pPr lvl="0" algn="r"/>
            <a:r>
              <a:rPr lang="es-ES" sz="800" dirty="0">
                <a:solidFill>
                  <a:srgbClr val="333333"/>
                </a:solidFill>
              </a:rPr>
              <a:t>Promedio de la frecuencia de palabras   </a:t>
            </a:r>
            <a:r>
              <a:rPr lang="es-ES" sz="800" dirty="0" smtClean="0">
                <a:solidFill>
                  <a:srgbClr val="333333"/>
                </a:solidFill>
              </a:rPr>
              <a:t>3.55</a:t>
            </a:r>
            <a:endParaRPr lang="es-ES" sz="800" dirty="0">
              <a:solidFill>
                <a:srgbClr val="333333"/>
              </a:solidFill>
            </a:endParaRPr>
          </a:p>
          <a:p>
            <a:pPr lvl="0" algn="r"/>
            <a:r>
              <a:rPr lang="es-ES" sz="800" dirty="0">
                <a:solidFill>
                  <a:srgbClr val="333333"/>
                </a:solidFill>
              </a:rPr>
              <a:t>Número de </a:t>
            </a:r>
            <a:r>
              <a:rPr lang="es-ES" sz="800" dirty="0" smtClean="0">
                <a:solidFill>
                  <a:srgbClr val="333333"/>
                </a:solidFill>
              </a:rPr>
              <a:t>palabras  132</a:t>
            </a:r>
          </a:p>
          <a:p>
            <a:pPr algn="r"/>
            <a:r>
              <a:rPr lang="es-419" sz="800" b="1" i="1" dirty="0">
                <a:solidFill>
                  <a:prstClr val="black"/>
                </a:solidFill>
              </a:rPr>
              <a:t>Nota:  Basado en el texto original en inglés</a:t>
            </a:r>
          </a:p>
          <a:p>
            <a:pPr lvl="0" algn="r"/>
            <a:endParaRPr lang="en-US" sz="800" dirty="0">
              <a:solidFill>
                <a:srgbClr val="FF0000"/>
              </a:solidFill>
              <a:ea typeface="Calibri"/>
              <a:cs typeface="Times New Roman"/>
            </a:endParaRPr>
          </a:p>
        </p:txBody>
      </p:sp>
    </p:spTree>
    <p:extLst>
      <p:ext uri="{BB962C8B-B14F-4D97-AF65-F5344CB8AC3E}">
        <p14:creationId xmlns:p14="http://schemas.microsoft.com/office/powerpoint/2010/main" val="1768208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2635" y="210672"/>
            <a:ext cx="6177280" cy="9330113"/>
          </a:xfrm>
          <a:prstGeom prst="rect">
            <a:avLst/>
          </a:prstGeom>
          <a:noFill/>
        </p:spPr>
        <p:txBody>
          <a:bodyPr wrap="square" lIns="95880" tIns="47940" rIns="95880" bIns="47940" rtlCol="0">
            <a:spAutoFit/>
          </a:bodyPr>
          <a:lstStyle/>
          <a:p>
            <a:endParaRPr lang="es-419" sz="1000" dirty="0" smtClean="0">
              <a:solidFill>
                <a:prstClr val="black"/>
              </a:solidFill>
            </a:endParaRPr>
          </a:p>
          <a:p>
            <a:r>
              <a:rPr lang="es-419" sz="1000" dirty="0" smtClean="0">
                <a:solidFill>
                  <a:prstClr val="black"/>
                </a:solidFill>
              </a:rPr>
              <a:t>Este es un</a:t>
            </a:r>
            <a:r>
              <a:rPr lang="es-419" sz="1000" b="1" dirty="0" smtClean="0">
                <a:solidFill>
                  <a:prstClr val="black"/>
                </a:solidFill>
              </a:rPr>
              <a:t> CFA </a:t>
            </a:r>
            <a:r>
              <a:rPr lang="es-419" sz="1000" dirty="0" smtClean="0">
                <a:solidFill>
                  <a:prstClr val="black"/>
                </a:solidFill>
              </a:rPr>
              <a:t>para medir la tarea de escribir un </a:t>
            </a:r>
            <a:r>
              <a:rPr lang="es-419" sz="1000" b="1" dirty="0" smtClean="0">
                <a:solidFill>
                  <a:prstClr val="black"/>
                </a:solidFill>
              </a:rPr>
              <a:t>texto que exprese una opinión. </a:t>
            </a:r>
            <a:r>
              <a:rPr lang="es-419" sz="1000" dirty="0" smtClean="0">
                <a:solidFill>
                  <a:prstClr val="black"/>
                </a:solidFill>
              </a:rPr>
              <a:t>Las composiciones completas son siempre parte de una tarea de rendimiento. Una tarea de rendimiento completa tendría: </a:t>
            </a:r>
          </a:p>
          <a:p>
            <a:endParaRPr lang="es-419" sz="1000" dirty="0" smtClean="0">
              <a:solidFill>
                <a:prstClr val="black"/>
              </a:solidFill>
            </a:endParaRPr>
          </a:p>
          <a:p>
            <a:r>
              <a:rPr lang="es-419" sz="1000" b="1" i="1" dirty="0" smtClean="0">
                <a:solidFill>
                  <a:prstClr val="black"/>
                </a:solidFill>
              </a:rPr>
              <a:t>Parte 1</a:t>
            </a:r>
          </a:p>
          <a:p>
            <a:pPr marL="162246" indent="-162246">
              <a:buFont typeface="Arial" panose="020B0604020202020204" pitchFamily="34" charset="0"/>
              <a:buChar char="•"/>
            </a:pPr>
            <a:r>
              <a:rPr lang="es-419" sz="1000" dirty="0" smtClean="0">
                <a:solidFill>
                  <a:prstClr val="black"/>
                </a:solidFill>
              </a:rPr>
              <a:t>Actividad para toda la clase (30 minutos) </a:t>
            </a:r>
          </a:p>
          <a:p>
            <a:endParaRPr lang="es-419" sz="1000" b="1" i="1" dirty="0" smtClean="0">
              <a:solidFill>
                <a:prstClr val="black"/>
              </a:solidFill>
            </a:endParaRPr>
          </a:p>
          <a:p>
            <a:r>
              <a:rPr lang="es-419" sz="1000" b="1" i="1" dirty="0" smtClean="0">
                <a:solidFill>
                  <a:prstClr val="black"/>
                </a:solidFill>
              </a:rPr>
              <a:t>La actividad debe incluir :</a:t>
            </a:r>
          </a:p>
          <a:p>
            <a:pPr marL="228584" indent="-228584">
              <a:buFontTx/>
              <a:buAutoNum type="arabicPeriod"/>
            </a:pPr>
            <a:r>
              <a:rPr lang="es-419" sz="1000" i="1" dirty="0" smtClean="0">
                <a:solidFill>
                  <a:prstClr val="black"/>
                </a:solidFill>
              </a:rPr>
              <a:t>Lenguaje y vocabulario nuevo que los estudiantes podrían encontrar en los pasajes (enseñado mediante una fuente que no pre enseñe el contenido de los pasajes como tal).</a:t>
            </a:r>
            <a:r>
              <a:rPr lang="es-419" sz="1000" dirty="0" smtClean="0">
                <a:solidFill>
                  <a:prstClr val="black"/>
                </a:solidFill>
              </a:rPr>
              <a:t> El vocabulario en estos textos que podría ser nuevo para los estudiantes, podría incluir: </a:t>
            </a:r>
            <a:r>
              <a:rPr lang="es-HN" sz="1000" i="1" dirty="0" smtClean="0">
                <a:solidFill>
                  <a:prstClr val="black"/>
                </a:solidFill>
              </a:rPr>
              <a:t>Washington D.C., Monumento a Lincoln, Abraham Lincoln, presidente, Estados Unidos, estatua, ferry (lancha), isla, Ciudad de Nueva York , corona, picos, mares, continentes, antorcha, sujetar*, libertad, águila calva, finca* proteger, símbolo, “Antigua Gloria”, franjas, estrellas, liderazgo, Francia, peligro, DDT, “leyes” de vida silvestre</a:t>
            </a:r>
          </a:p>
          <a:p>
            <a:pPr marL="227013" indent="-227013"/>
            <a:r>
              <a:rPr lang="es-HN" sz="1000" dirty="0" smtClean="0">
                <a:solidFill>
                  <a:prstClr val="black"/>
                </a:solidFill>
              </a:rPr>
              <a:t>2.     Video de 5 minutos sobre los “Símbolos nacionales”</a:t>
            </a:r>
          </a:p>
          <a:p>
            <a:pPr marL="227013"/>
            <a:r>
              <a:rPr lang="es-HN" sz="1000" b="1" dirty="0" smtClean="0">
                <a:solidFill>
                  <a:srgbClr val="F79646">
                    <a:lumMod val="75000"/>
                  </a:srgbClr>
                </a:solidFill>
                <a:hlinkClick r:id="rId2"/>
              </a:rPr>
              <a:t>https://www.youtube.com/watch?v=owNotwe9mlE</a:t>
            </a:r>
            <a:endParaRPr lang="es-HN" sz="1000" b="1" dirty="0" smtClean="0">
              <a:solidFill>
                <a:srgbClr val="F79646">
                  <a:lumMod val="75000"/>
                </a:srgbClr>
              </a:solidFill>
            </a:endParaRPr>
          </a:p>
          <a:p>
            <a:pPr marL="227013"/>
            <a:r>
              <a:rPr lang="es-HN" sz="1000" dirty="0" smtClean="0">
                <a:solidFill>
                  <a:prstClr val="black"/>
                </a:solidFill>
              </a:rPr>
              <a:t>Video de 15 minutos sobre los símbolos de los Estados Unidos de América (muy bueno)</a:t>
            </a:r>
          </a:p>
          <a:p>
            <a:pPr marL="227013" indent="-227013"/>
            <a:r>
              <a:rPr lang="es-HN" sz="1000" b="1" dirty="0" smtClean="0">
                <a:solidFill>
                  <a:srgbClr val="F79646">
                    <a:lumMod val="75000"/>
                  </a:srgbClr>
                </a:solidFill>
              </a:rPr>
              <a:t>        </a:t>
            </a:r>
            <a:r>
              <a:rPr lang="es-HN" sz="1000" b="1" dirty="0" smtClean="0">
                <a:solidFill>
                  <a:srgbClr val="F79646">
                    <a:lumMod val="75000"/>
                  </a:srgbClr>
                </a:solidFill>
                <a:hlinkClick r:id="rId3"/>
              </a:rPr>
              <a:t>https://www.youtube.com/watch?v=ofAcw4839DM</a:t>
            </a:r>
            <a:endParaRPr lang="es-HN" sz="1000" b="1" dirty="0" smtClean="0">
              <a:solidFill>
                <a:srgbClr val="F79646">
                  <a:lumMod val="75000"/>
                </a:srgbClr>
              </a:solidFill>
            </a:endParaRPr>
          </a:p>
          <a:p>
            <a:r>
              <a:rPr lang="es-419" sz="1000" dirty="0" smtClean="0">
                <a:solidFill>
                  <a:prstClr val="black"/>
                </a:solidFill>
              </a:rPr>
              <a:t>3.    (35 minutos – trabajo independiente)</a:t>
            </a:r>
          </a:p>
          <a:p>
            <a:pPr marL="161369" indent="-161369">
              <a:buFont typeface="Arial" panose="020B0604020202020204" pitchFamily="34" charset="0"/>
              <a:buChar char="•"/>
            </a:pPr>
            <a:r>
              <a:rPr lang="es-419" sz="1000" dirty="0" smtClean="0">
                <a:solidFill>
                  <a:prstClr val="black"/>
                </a:solidFill>
              </a:rPr>
              <a:t>Pasajes o cualquier otra fuente de lectura </a:t>
            </a:r>
          </a:p>
          <a:p>
            <a:pPr marL="161369" indent="-161369">
              <a:buFont typeface="Arial" panose="020B0604020202020204" pitchFamily="34" charset="0"/>
              <a:buChar char="•"/>
            </a:pPr>
            <a:r>
              <a:rPr lang="es-419" sz="1000" dirty="0" smtClean="0">
                <a:solidFill>
                  <a:prstClr val="black"/>
                </a:solidFill>
              </a:rPr>
              <a:t>3 preguntas de investigación </a:t>
            </a:r>
          </a:p>
          <a:p>
            <a:pPr marL="161369" indent="-161369">
              <a:buFont typeface="Arial" panose="020B0604020202020204" pitchFamily="34" charset="0"/>
              <a:buChar char="•"/>
            </a:pPr>
            <a:r>
              <a:rPr lang="es-419" sz="1000" dirty="0" smtClean="0">
                <a:solidFill>
                  <a:prstClr val="black"/>
                </a:solidFill>
              </a:rPr>
              <a:t>Podrían haber otras preguntas de respuestas construidas.</a:t>
            </a:r>
          </a:p>
          <a:p>
            <a:r>
              <a:rPr lang="es-419" sz="1000" b="1" i="1" dirty="0" smtClean="0">
                <a:solidFill>
                  <a:prstClr val="black"/>
                </a:solidFill>
              </a:rPr>
              <a:t>Parte 2</a:t>
            </a:r>
          </a:p>
          <a:p>
            <a:pPr marL="161369" indent="-161369">
              <a:buFont typeface="Arial" panose="020B0604020202020204" pitchFamily="34" charset="0"/>
              <a:buChar char="•"/>
            </a:pPr>
            <a:r>
              <a:rPr lang="es-419" sz="1000" dirty="0" smtClean="0">
                <a:solidFill>
                  <a:prstClr val="black"/>
                </a:solidFill>
              </a:rPr>
              <a:t>Una composición completa (70 minutos)</a:t>
            </a:r>
          </a:p>
          <a:p>
            <a:r>
              <a:rPr lang="es-419" sz="1000" dirty="0" smtClean="0">
                <a:solidFill>
                  <a:prstClr val="black"/>
                </a:solidFill>
              </a:rPr>
              <a:t>Los estudiantes deben tener acceso a recursos para revisar la ortografía, pero no para revisar la gramática. Los estudiantes pueden hacer referencia a sus pasajes, notas, las 3 preguntas de investigación y cualquier otra pregunta de respuesta construida, tantas veces como lo deseen. Las hojas para tomar notas en esta pre-evaluación se crearon para el texto informativo. Si usted elige utilizarlas, por favor pida a sus estudiantes que tomen notas durante la lectura de los textos informativos.</a:t>
            </a:r>
          </a:p>
          <a:p>
            <a:endParaRPr lang="es-419" sz="1000" u="sng" dirty="0" smtClean="0">
              <a:solidFill>
                <a:prstClr val="black"/>
              </a:solidFill>
            </a:endParaRPr>
          </a:p>
          <a:p>
            <a:r>
              <a:rPr lang="es-419" sz="1000" u="sng" dirty="0" smtClean="0">
                <a:solidFill>
                  <a:prstClr val="black"/>
                </a:solidFill>
              </a:rPr>
              <a:t>Instrucciones</a:t>
            </a:r>
          </a:p>
          <a:p>
            <a:r>
              <a:rPr lang="es-419" sz="1000" b="1" dirty="0" smtClean="0">
                <a:solidFill>
                  <a:prstClr val="black"/>
                </a:solidFill>
              </a:rPr>
              <a:t>30 minutos</a:t>
            </a:r>
          </a:p>
          <a:p>
            <a:pPr marL="216327" indent="-216327">
              <a:buFontTx/>
              <a:buAutoNum type="arabicPeriod"/>
            </a:pPr>
            <a:r>
              <a:rPr lang="es-419" sz="1000" dirty="0" smtClean="0">
                <a:solidFill>
                  <a:prstClr val="black"/>
                </a:solidFill>
              </a:rPr>
              <a:t>Tal vez desee tener una actividad de 30 minutos para toda la clase. El propósito de una actividad </a:t>
            </a:r>
            <a:r>
              <a:rPr lang="es-419" sz="1000" b="1" dirty="0" smtClean="0">
                <a:solidFill>
                  <a:prstClr val="black"/>
                </a:solidFill>
              </a:rPr>
              <a:t>PT</a:t>
            </a:r>
            <a:r>
              <a:rPr lang="es-419" sz="1000" dirty="0" smtClean="0">
                <a:solidFill>
                  <a:prstClr val="black"/>
                </a:solidFill>
              </a:rPr>
              <a:t> (</a:t>
            </a:r>
            <a:r>
              <a:rPr lang="es-419" sz="1000" i="1" dirty="0" smtClean="0">
                <a:solidFill>
                  <a:prstClr val="black"/>
                </a:solidFill>
              </a:rPr>
              <a:t>Performance </a:t>
            </a:r>
            <a:r>
              <a:rPr lang="es-419" sz="1000" i="1" dirty="0" err="1" smtClean="0">
                <a:solidFill>
                  <a:prstClr val="black"/>
                </a:solidFill>
              </a:rPr>
              <a:t>Task</a:t>
            </a:r>
            <a:r>
              <a:rPr lang="es-419" sz="1000" i="1" dirty="0" smtClean="0">
                <a:solidFill>
                  <a:prstClr val="black"/>
                </a:solidFill>
              </a:rPr>
              <a:t> </a:t>
            </a:r>
            <a:r>
              <a:rPr lang="es-419" sz="1000" dirty="0" smtClean="0">
                <a:solidFill>
                  <a:prstClr val="black"/>
                </a:solidFill>
              </a:rPr>
              <a:t>- </a:t>
            </a:r>
            <a:r>
              <a:rPr lang="es-419" sz="1000" b="1" dirty="0" smtClean="0">
                <a:solidFill>
                  <a:prstClr val="black"/>
                </a:solidFill>
              </a:rPr>
              <a:t>Tarea de Rendimiento</a:t>
            </a:r>
            <a:r>
              <a:rPr lang="es-419" sz="1000" dirty="0" smtClean="0">
                <a:solidFill>
                  <a:prstClr val="black"/>
                </a:solidFill>
              </a:rPr>
              <a:t>) es asegurar que todos los estudiantes estén familiarizados con los conceptos del tema, y que conocen y entienden los términos clave (vocabulario) que están en el nivel más alto de su nivel de grado (palabras que normalmente no saben o que no son familiares dentro de su trasfondo o cultura). ¡La actividad en el salón </a:t>
            </a:r>
            <a:r>
              <a:rPr lang="es-419" sz="1000" b="1" dirty="0" smtClean="0">
                <a:solidFill>
                  <a:prstClr val="black"/>
                </a:solidFill>
              </a:rPr>
              <a:t>NO</a:t>
            </a:r>
            <a:r>
              <a:rPr lang="es-419" sz="1000" dirty="0" smtClean="0">
                <a:solidFill>
                  <a:prstClr val="black"/>
                </a:solidFill>
              </a:rPr>
              <a:t> pre enseña ningún </a:t>
            </a:r>
            <a:r>
              <a:rPr lang="es-419" sz="1000" b="1" dirty="0" smtClean="0">
                <a:solidFill>
                  <a:prstClr val="black"/>
                </a:solidFill>
              </a:rPr>
              <a:t>contenido específico </a:t>
            </a:r>
            <a:r>
              <a:rPr lang="es-419" sz="1000" dirty="0" smtClean="0">
                <a:solidFill>
                  <a:prstClr val="black"/>
                </a:solidFill>
              </a:rPr>
              <a:t>a ser evaluado!</a:t>
            </a:r>
          </a:p>
          <a:p>
            <a:r>
              <a:rPr lang="es-419" sz="1000" b="1" dirty="0" smtClean="0">
                <a:solidFill>
                  <a:prstClr val="black"/>
                </a:solidFill>
              </a:rPr>
              <a:t>35 minutos</a:t>
            </a:r>
          </a:p>
          <a:p>
            <a:pPr marL="216327" indent="-216327">
              <a:buFontTx/>
              <a:buAutoNum type="arabicPeriod" startAt="2"/>
            </a:pPr>
            <a:r>
              <a:rPr lang="es-419" sz="1000" dirty="0" smtClean="0">
                <a:solidFill>
                  <a:prstClr val="black"/>
                </a:solidFill>
              </a:rPr>
              <a:t>Los estudiantes leen los pasajes independientemente.  Si tiene estudiantes que no pueden leer los pasajes, usted se los puede leer, pero por favor tome nota de los acomodos.  Recuerde a los estudiantes tomar notas mientras leen.  Durante la evaluación real de SBAC, a los estudiantes se les permite conservar sus notas como una referencia.  </a:t>
            </a:r>
          </a:p>
          <a:p>
            <a:pPr marL="219332" indent="-219332">
              <a:buFont typeface="+mj-lt"/>
              <a:buAutoNum type="arabicPeriod" startAt="3"/>
            </a:pPr>
            <a:r>
              <a:rPr lang="es-419" sz="1000" dirty="0" smtClean="0">
                <a:solidFill>
                  <a:prstClr val="black"/>
                </a:solidFill>
              </a:rPr>
              <a:t>Los estudiantes contestan las 3 preguntas de investigación o cualquier otra pregunta de respuesta construida.  Los estudiantes deben hacer referencia a sus contestaciones cuando estén escribiendo su propuesta de opinión.  </a:t>
            </a:r>
          </a:p>
          <a:p>
            <a:r>
              <a:rPr lang="es-419" sz="1000" b="1" dirty="0" smtClean="0">
                <a:solidFill>
                  <a:prstClr val="black"/>
                </a:solidFill>
              </a:rPr>
              <a:t>15 minutos de receso</a:t>
            </a:r>
          </a:p>
          <a:p>
            <a:r>
              <a:rPr lang="es-419" sz="1000" b="1" dirty="0" smtClean="0">
                <a:solidFill>
                  <a:prstClr val="black"/>
                </a:solidFill>
              </a:rPr>
              <a:t>70 minutos</a:t>
            </a:r>
          </a:p>
          <a:p>
            <a:pPr marL="215158" indent="-215158">
              <a:buFontTx/>
              <a:buAutoNum type="arabicPeriod" startAt="4"/>
            </a:pPr>
            <a:r>
              <a:rPr lang="es-419" sz="1000" dirty="0" smtClean="0">
                <a:solidFill>
                  <a:prstClr val="black"/>
                </a:solidFill>
              </a:rPr>
              <a:t>Los estudiantes escriben una composición completa (texto de opinión).</a:t>
            </a:r>
          </a:p>
          <a:p>
            <a:endParaRPr lang="es-419" sz="1000" dirty="0" smtClean="0">
              <a:solidFill>
                <a:prstClr val="black"/>
              </a:solidFill>
            </a:endParaRPr>
          </a:p>
          <a:p>
            <a:r>
              <a:rPr lang="es-419" sz="1000" b="1" u="sng" dirty="0" smtClean="0">
                <a:solidFill>
                  <a:prstClr val="black"/>
                </a:solidFill>
              </a:rPr>
              <a:t>Calificación</a:t>
            </a:r>
          </a:p>
          <a:p>
            <a:r>
              <a:rPr lang="es-419" sz="1000" dirty="0" smtClean="0">
                <a:solidFill>
                  <a:prstClr val="black"/>
                </a:solidFill>
              </a:rPr>
              <a:t>Se provee una rúbrica  para el escrito de opinión.  Los estudiantes reciben 3 puntajes:</a:t>
            </a:r>
          </a:p>
          <a:p>
            <a:endParaRPr lang="es-419" sz="1000" dirty="0" smtClean="0">
              <a:solidFill>
                <a:prstClr val="black"/>
              </a:solidFill>
            </a:endParaRPr>
          </a:p>
          <a:p>
            <a:pPr marL="216327" indent="-216327">
              <a:buFontTx/>
              <a:buAutoNum type="arabicPeriod"/>
            </a:pPr>
            <a:r>
              <a:rPr lang="es-419" sz="1000" dirty="0" smtClean="0">
                <a:solidFill>
                  <a:prstClr val="black"/>
                </a:solidFill>
              </a:rPr>
              <a:t>Organización y propósito</a:t>
            </a:r>
          </a:p>
          <a:p>
            <a:pPr marL="216327" indent="-216327">
              <a:buFontTx/>
              <a:buAutoNum type="arabicPeriod"/>
            </a:pPr>
            <a:r>
              <a:rPr lang="es-419" sz="1000" dirty="0" smtClean="0">
                <a:solidFill>
                  <a:prstClr val="black"/>
                </a:solidFill>
              </a:rPr>
              <a:t>Evidencia y elaboración</a:t>
            </a:r>
          </a:p>
          <a:p>
            <a:pPr marL="216327" indent="-216327">
              <a:buFontTx/>
              <a:buAutoNum type="arabicPeriod"/>
            </a:pPr>
            <a:r>
              <a:rPr lang="es-419" sz="1000" dirty="0" smtClean="0">
                <a:solidFill>
                  <a:prstClr val="black"/>
                </a:solidFill>
              </a:rPr>
              <a:t>Convenciones</a:t>
            </a:r>
          </a:p>
          <a:p>
            <a:pPr marL="216327" indent="-216327">
              <a:buFontTx/>
              <a:buAutoNum type="arabicPeriod"/>
            </a:pPr>
            <a:endParaRPr lang="es-419" sz="1000" dirty="0">
              <a:solidFill>
                <a:prstClr val="black"/>
              </a:solidFill>
            </a:endParaRPr>
          </a:p>
          <a:p>
            <a:pPr marL="216327" indent="-216327">
              <a:buFontTx/>
              <a:buAutoNum type="arabicPeriod"/>
            </a:pPr>
            <a:endParaRPr lang="es-419" sz="1000" dirty="0" smtClean="0">
              <a:solidFill>
                <a:prstClr val="black"/>
              </a:solidFill>
            </a:endParaRPr>
          </a:p>
          <a:p>
            <a:pPr marL="216327" indent="-216327">
              <a:buFontTx/>
              <a:buAutoNum type="arabicPeriod"/>
            </a:pPr>
            <a:endParaRPr lang="es-419" sz="1000" dirty="0">
              <a:solidFill>
                <a:prstClr val="black"/>
              </a:solidFill>
            </a:endParaRPr>
          </a:p>
          <a:p>
            <a:endParaRPr lang="es-419" sz="1000" dirty="0">
              <a:solidFill>
                <a:prstClr val="black"/>
              </a:solidFill>
            </a:endParaRPr>
          </a:p>
        </p:txBody>
      </p:sp>
      <p:sp>
        <p:nvSpPr>
          <p:cNvPr id="3" name="Slide Number Placeholder 2"/>
          <p:cNvSpPr>
            <a:spLocks noGrp="1"/>
          </p:cNvSpPr>
          <p:nvPr>
            <p:ph type="sldNum" sz="quarter" idx="12"/>
          </p:nvPr>
        </p:nvSpPr>
        <p:spPr/>
        <p:txBody>
          <a:bodyPr/>
          <a:lstStyle/>
          <a:p>
            <a:fld id="{2A5E9C3D-07D7-45D2-9B6A-FB5CA66A53EB}" type="slidenum">
              <a:rPr lang="es-419" smtClean="0">
                <a:solidFill>
                  <a:prstClr val="black">
                    <a:tint val="75000"/>
                  </a:prstClr>
                </a:solidFill>
              </a:rPr>
              <a:pPr/>
              <a:t>3</a:t>
            </a:fld>
            <a:endParaRPr lang="es-419" dirty="0">
              <a:solidFill>
                <a:prstClr val="black">
                  <a:tint val="75000"/>
                </a:prstClr>
              </a:solidFill>
            </a:endParaRPr>
          </a:p>
        </p:txBody>
      </p:sp>
      <p:sp>
        <p:nvSpPr>
          <p:cNvPr id="2" name="TextBox 1"/>
          <p:cNvSpPr txBox="1"/>
          <p:nvPr/>
        </p:nvSpPr>
        <p:spPr>
          <a:xfrm>
            <a:off x="4876800" y="3048000"/>
            <a:ext cx="1981200" cy="400110"/>
          </a:xfrm>
          <a:prstGeom prst="rect">
            <a:avLst/>
          </a:prstGeom>
          <a:noFill/>
          <a:ln>
            <a:solidFill>
              <a:schemeClr val="tx1"/>
            </a:solidFill>
          </a:ln>
        </p:spPr>
        <p:txBody>
          <a:bodyPr wrap="square" rtlCol="0">
            <a:spAutoFit/>
          </a:bodyPr>
          <a:lstStyle/>
          <a:p>
            <a:pPr lvl="0"/>
            <a:r>
              <a:rPr lang="en-US" sz="1000" b="1" i="1" dirty="0">
                <a:solidFill>
                  <a:prstClr val="black"/>
                </a:solidFill>
              </a:rPr>
              <a:t>*</a:t>
            </a:r>
            <a:r>
              <a:rPr lang="es-CO" sz="1000" b="1" i="1" dirty="0">
                <a:solidFill>
                  <a:prstClr val="black"/>
                </a:solidFill>
              </a:rPr>
              <a:t>Esta palabra no aparece listada en la evaluación en inglés.</a:t>
            </a:r>
          </a:p>
        </p:txBody>
      </p:sp>
    </p:spTree>
    <p:extLst>
      <p:ext uri="{BB962C8B-B14F-4D97-AF65-F5344CB8AC3E}">
        <p14:creationId xmlns:p14="http://schemas.microsoft.com/office/powerpoint/2010/main" val="16583515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53465" y="9220200"/>
            <a:ext cx="792480" cy="381000"/>
          </a:xfrm>
        </p:spPr>
        <p:txBody>
          <a:bodyPr/>
          <a:lstStyle/>
          <a:p>
            <a:fld id="{F177B04D-AEB5-43ED-B9BA-B3D1EC9C9067}" type="slidenum">
              <a:rPr lang="en-US" smtClean="0"/>
              <a:pPr/>
              <a:t>30</a:t>
            </a:fld>
            <a:endParaRPr lang="en-US" dirty="0"/>
          </a:p>
        </p:txBody>
      </p:sp>
      <p:grpSp>
        <p:nvGrpSpPr>
          <p:cNvPr id="9" name="Group 8"/>
          <p:cNvGrpSpPr/>
          <p:nvPr/>
        </p:nvGrpSpPr>
        <p:grpSpPr>
          <a:xfrm>
            <a:off x="660070" y="1595354"/>
            <a:ext cx="5880847" cy="7120823"/>
            <a:chOff x="694765" y="587377"/>
            <a:chExt cx="6248400" cy="7459909"/>
          </a:xfrm>
        </p:grpSpPr>
        <p:sp>
          <p:nvSpPr>
            <p:cNvPr id="7" name="Rectangle 3"/>
            <p:cNvSpPr>
              <a:spLocks noChangeArrowheads="1"/>
            </p:cNvSpPr>
            <p:nvPr/>
          </p:nvSpPr>
          <p:spPr bwMode="auto">
            <a:xfrm>
              <a:off x="694765" y="2033919"/>
              <a:ext cx="6248400" cy="6013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867491" fontAlgn="base">
                <a:spcBef>
                  <a:spcPct val="0"/>
                </a:spcBef>
                <a:spcAft>
                  <a:spcPct val="0"/>
                </a:spcAft>
              </a:pPr>
              <a:r>
                <a:rPr lang="es-MX" altLang="en-US" sz="1500" b="1" u="sng" dirty="0">
                  <a:solidFill>
                    <a:srgbClr val="000000"/>
                  </a:solidFill>
                  <a:ea typeface="Calibri" pitchFamily="34" charset="0"/>
                  <a:cs typeface="Verdana" pitchFamily="34" charset="0"/>
                </a:rPr>
                <a:t>1</a:t>
              </a:r>
            </a:p>
            <a:p>
              <a:pPr defTabSz="867491" fontAlgn="base">
                <a:spcBef>
                  <a:spcPct val="0"/>
                </a:spcBef>
                <a:spcAft>
                  <a:spcPct val="0"/>
                </a:spcAft>
              </a:pPr>
              <a:r>
                <a:rPr lang="es-MX" altLang="en-US" sz="1600" dirty="0" smtClean="0">
                  <a:solidFill>
                    <a:srgbClr val="000000"/>
                  </a:solidFill>
                  <a:ea typeface="Calibri" pitchFamily="34" charset="0"/>
                  <a:cs typeface="Verdana" pitchFamily="34" charset="0"/>
                </a:rPr>
                <a:t>El águila calva está a salvo.  </a:t>
              </a:r>
              <a:r>
                <a:rPr lang="es-MX" altLang="en-US" sz="1600" dirty="0">
                  <a:solidFill>
                    <a:srgbClr val="000000"/>
                  </a:solidFill>
                  <a:ea typeface="Calibri" pitchFamily="34" charset="0"/>
                  <a:cs typeface="Verdana" pitchFamily="34" charset="0"/>
                </a:rPr>
                <a:t>Antes </a:t>
              </a:r>
              <a:r>
                <a:rPr lang="es-MX" altLang="en-US" sz="1600" dirty="0" smtClean="0">
                  <a:solidFill>
                    <a:srgbClr val="000000"/>
                  </a:solidFill>
                  <a:ea typeface="Calibri" pitchFamily="34" charset="0"/>
                  <a:cs typeface="Verdana" pitchFamily="34" charset="0"/>
                </a:rPr>
                <a:t>estaba </a:t>
              </a:r>
              <a:r>
                <a:rPr lang="es-MX" altLang="en-US" sz="1600" dirty="0">
                  <a:solidFill>
                    <a:srgbClr val="000000"/>
                  </a:solidFill>
                  <a:ea typeface="Calibri" pitchFamily="34" charset="0"/>
                  <a:cs typeface="Verdana" pitchFamily="34" charset="0"/>
                </a:rPr>
                <a:t>en peligro. </a:t>
              </a:r>
              <a:r>
                <a:rPr lang="es-MX" altLang="en-US" sz="1600" dirty="0" smtClean="0">
                  <a:solidFill>
                    <a:srgbClr val="000000"/>
                  </a:solidFill>
                  <a:ea typeface="Calibri" pitchFamily="34" charset="0"/>
                  <a:cs typeface="Verdana" pitchFamily="34" charset="0"/>
                </a:rPr>
                <a:t> Ahora el </a:t>
              </a:r>
              <a:r>
                <a:rPr lang="es-MX" altLang="en-US" sz="1600" dirty="0">
                  <a:solidFill>
                    <a:srgbClr val="000000"/>
                  </a:solidFill>
                  <a:ea typeface="Calibri" pitchFamily="34" charset="0"/>
                  <a:cs typeface="Verdana" pitchFamily="34" charset="0"/>
                </a:rPr>
                <a:t>ave </a:t>
              </a:r>
              <a:r>
                <a:rPr lang="es-MX" altLang="en-US" sz="1600" dirty="0" smtClean="0">
                  <a:solidFill>
                    <a:srgbClr val="000000"/>
                  </a:solidFill>
                  <a:ea typeface="Calibri" pitchFamily="34" charset="0"/>
                  <a:cs typeface="Verdana" pitchFamily="34" charset="0"/>
                </a:rPr>
                <a:t>no </a:t>
              </a:r>
              <a:r>
                <a:rPr lang="es-MX" altLang="en-US" sz="1600" dirty="0">
                  <a:solidFill>
                    <a:srgbClr val="000000"/>
                  </a:solidFill>
                  <a:ea typeface="Calibri" pitchFamily="34" charset="0"/>
                  <a:cs typeface="Verdana" pitchFamily="34" charset="0"/>
                </a:rPr>
                <a:t>está en </a:t>
              </a:r>
              <a:r>
                <a:rPr lang="es-MX" altLang="en-US" sz="1600" dirty="0" smtClean="0">
                  <a:solidFill>
                    <a:srgbClr val="000000"/>
                  </a:solidFill>
                  <a:ea typeface="Calibri" pitchFamily="34" charset="0"/>
                  <a:cs typeface="Verdana" pitchFamily="34" charset="0"/>
                </a:rPr>
                <a:t>peligro.</a:t>
              </a:r>
              <a:endParaRPr lang="es-MX" altLang="en-US" sz="1600" dirty="0">
                <a:solidFill>
                  <a:srgbClr val="000000"/>
                </a:solidFill>
                <a:ea typeface="Calibri" pitchFamily="34" charset="0"/>
                <a:cs typeface="Verdana" pitchFamily="34" charset="0"/>
              </a:endParaRPr>
            </a:p>
            <a:p>
              <a:pPr defTabSz="867491" eaLnBrk="0" fontAlgn="base" hangingPunct="0">
                <a:spcBef>
                  <a:spcPct val="0"/>
                </a:spcBef>
                <a:spcAft>
                  <a:spcPct val="0"/>
                </a:spcAft>
              </a:pPr>
              <a:endParaRPr lang="en-US" altLang="en-US" sz="1600" dirty="0">
                <a:cs typeface="Arial" pitchFamily="34" charset="0"/>
              </a:endParaRPr>
            </a:p>
            <a:p>
              <a:pPr defTabSz="867491" fontAlgn="base">
                <a:spcBef>
                  <a:spcPct val="0"/>
                </a:spcBef>
                <a:spcAft>
                  <a:spcPct val="0"/>
                </a:spcAft>
              </a:pPr>
              <a:r>
                <a:rPr lang="en-US" altLang="en-US" sz="1600" b="1" u="sng" dirty="0">
                  <a:solidFill>
                    <a:srgbClr val="000000"/>
                  </a:solidFill>
                  <a:ea typeface="Calibri" pitchFamily="34" charset="0"/>
                  <a:cs typeface="Verdana" pitchFamily="34" charset="0"/>
                </a:rPr>
                <a:t>2</a:t>
              </a:r>
              <a:endParaRPr lang="en-US" altLang="en-US" sz="1600" dirty="0">
                <a:cs typeface="Arial" pitchFamily="34" charset="0"/>
              </a:endParaRPr>
            </a:p>
            <a:p>
              <a:pPr defTabSz="867491" eaLnBrk="0" fontAlgn="base" hangingPunct="0">
                <a:spcBef>
                  <a:spcPct val="0"/>
                </a:spcBef>
                <a:spcAft>
                  <a:spcPct val="0"/>
                </a:spcAft>
              </a:pPr>
              <a:r>
                <a:rPr lang="es-MX" altLang="en-US" sz="1600" dirty="0">
                  <a:solidFill>
                    <a:srgbClr val="000000"/>
                  </a:solidFill>
                  <a:ea typeface="Calibri" pitchFamily="34" charset="0"/>
                  <a:cs typeface="Verdana" pitchFamily="34" charset="0"/>
                </a:rPr>
                <a:t>Es bueno que el águila </a:t>
              </a:r>
              <a:r>
                <a:rPr lang="es-MX" altLang="en-US" sz="1600" dirty="0" smtClean="0">
                  <a:solidFill>
                    <a:srgbClr val="000000"/>
                  </a:solidFill>
                  <a:ea typeface="Calibri" pitchFamily="34" charset="0"/>
                  <a:cs typeface="Verdana" pitchFamily="34" charset="0"/>
                </a:rPr>
                <a:t>esté de regreso.   </a:t>
              </a:r>
              <a:r>
                <a:rPr lang="es-MX" altLang="en-US" sz="1600" dirty="0">
                  <a:solidFill>
                    <a:srgbClr val="000000"/>
                  </a:solidFill>
                  <a:ea typeface="Calibri" pitchFamily="34" charset="0"/>
                  <a:cs typeface="Verdana" pitchFamily="34" charset="0"/>
                </a:rPr>
                <a:t>Es un ave hermosa. Es el símbolo de nuestra nación. Mucha gente trabaja para mantenerla </a:t>
              </a:r>
              <a:r>
                <a:rPr lang="es-MX" altLang="en-US" sz="1600" dirty="0" smtClean="0">
                  <a:solidFill>
                    <a:srgbClr val="000000"/>
                  </a:solidFill>
                  <a:ea typeface="Calibri" pitchFamily="34" charset="0"/>
                  <a:cs typeface="Verdana" pitchFamily="34" charset="0"/>
                </a:rPr>
                <a:t>a salvo. </a:t>
              </a:r>
              <a:endParaRPr lang="en-US" altLang="en-US" sz="1600" dirty="0">
                <a:solidFill>
                  <a:srgbClr val="000000"/>
                </a:solidFill>
                <a:ea typeface="Calibri" pitchFamily="34" charset="0"/>
                <a:cs typeface="Verdana" pitchFamily="34" charset="0"/>
              </a:endParaRPr>
            </a:p>
            <a:p>
              <a:pPr defTabSz="867491" eaLnBrk="0" fontAlgn="base" hangingPunct="0">
                <a:spcBef>
                  <a:spcPct val="0"/>
                </a:spcBef>
                <a:spcAft>
                  <a:spcPct val="0"/>
                </a:spcAft>
              </a:pPr>
              <a:endParaRPr lang="en-US" altLang="en-US" sz="1600" dirty="0">
                <a:cs typeface="Arial" pitchFamily="34" charset="0"/>
              </a:endParaRPr>
            </a:p>
            <a:p>
              <a:pPr defTabSz="867491" eaLnBrk="0" fontAlgn="base" hangingPunct="0">
                <a:spcBef>
                  <a:spcPct val="0"/>
                </a:spcBef>
                <a:spcAft>
                  <a:spcPct val="0"/>
                </a:spcAft>
              </a:pPr>
              <a:r>
                <a:rPr lang="en-US" altLang="en-US" sz="1600" b="1" u="sng" dirty="0">
                  <a:solidFill>
                    <a:srgbClr val="000000"/>
                  </a:solidFill>
                  <a:ea typeface="Calibri" pitchFamily="34" charset="0"/>
                  <a:cs typeface="Verdana" pitchFamily="34" charset="0"/>
                </a:rPr>
                <a:t>3</a:t>
              </a:r>
              <a:endParaRPr lang="en-US" altLang="en-US" sz="1600" dirty="0">
                <a:cs typeface="Arial" pitchFamily="34" charset="0"/>
              </a:endParaRPr>
            </a:p>
            <a:p>
              <a:pPr defTabSz="867491" eaLnBrk="0" fontAlgn="base" hangingPunct="0">
                <a:spcBef>
                  <a:spcPct val="0"/>
                </a:spcBef>
                <a:spcAft>
                  <a:spcPct val="0"/>
                </a:spcAft>
              </a:pPr>
              <a:r>
                <a:rPr lang="es-MX" altLang="en-US" sz="1600" dirty="0">
                  <a:solidFill>
                    <a:srgbClr val="000000"/>
                  </a:solidFill>
                  <a:ea typeface="Calibri" pitchFamily="34" charset="0"/>
                  <a:cs typeface="Verdana" pitchFamily="34" charset="0"/>
                </a:rPr>
                <a:t>Muchas águilas calvas estuvieron en peligro. </a:t>
              </a:r>
              <a:r>
                <a:rPr lang="es-MX" altLang="en-US" sz="1600" dirty="0" smtClean="0">
                  <a:solidFill>
                    <a:srgbClr val="000000"/>
                  </a:solidFill>
                  <a:ea typeface="Calibri" pitchFamily="34" charset="0"/>
                  <a:cs typeface="Verdana" pitchFamily="34" charset="0"/>
                </a:rPr>
                <a:t>Los cazadores las mataban.  También ellas </a:t>
              </a:r>
              <a:r>
                <a:rPr lang="es-MX" altLang="en-US" sz="1600" dirty="0">
                  <a:solidFill>
                    <a:srgbClr val="000000"/>
                  </a:solidFill>
                  <a:ea typeface="Calibri" pitchFamily="34" charset="0"/>
                  <a:cs typeface="Verdana" pitchFamily="34" charset="0"/>
                </a:rPr>
                <a:t>fueron lastimadas por </a:t>
              </a:r>
              <a:r>
                <a:rPr lang="es-MX" altLang="en-US" sz="1600" dirty="0" smtClean="0">
                  <a:solidFill>
                    <a:srgbClr val="000000"/>
                  </a:solidFill>
                  <a:ea typeface="Calibri" pitchFamily="34" charset="0"/>
                  <a:cs typeface="Verdana" pitchFamily="34" charset="0"/>
                </a:rPr>
                <a:t>el DDT</a:t>
              </a:r>
              <a:r>
                <a:rPr lang="es-MX" altLang="en-US" sz="1600" dirty="0">
                  <a:solidFill>
                    <a:srgbClr val="000000"/>
                  </a:solidFill>
                  <a:ea typeface="Calibri" pitchFamily="34" charset="0"/>
                  <a:cs typeface="Verdana" pitchFamily="34" charset="0"/>
                </a:rPr>
                <a:t>. DDT es un aerosol que los </a:t>
              </a:r>
              <a:r>
                <a:rPr lang="es-MX" altLang="en-US" sz="1600" dirty="0" smtClean="0">
                  <a:solidFill>
                    <a:srgbClr val="000000"/>
                  </a:solidFill>
                  <a:ea typeface="Calibri" pitchFamily="34" charset="0"/>
                  <a:cs typeface="Verdana" pitchFamily="34" charset="0"/>
                </a:rPr>
                <a:t>agricultores </a:t>
              </a:r>
              <a:r>
                <a:rPr lang="es-MX" altLang="en-US" sz="1600" dirty="0">
                  <a:solidFill>
                    <a:srgbClr val="000000"/>
                  </a:solidFill>
                  <a:ea typeface="Calibri" pitchFamily="34" charset="0"/>
                  <a:cs typeface="Verdana" pitchFamily="34" charset="0"/>
                </a:rPr>
                <a:t>usaban para matar insectos en las </a:t>
              </a:r>
              <a:r>
                <a:rPr lang="es-MX" altLang="en-US" sz="1600" dirty="0" smtClean="0">
                  <a:solidFill>
                    <a:srgbClr val="000000"/>
                  </a:solidFill>
                  <a:ea typeface="Calibri" pitchFamily="34" charset="0"/>
                  <a:cs typeface="Verdana" pitchFamily="34" charset="0"/>
                </a:rPr>
                <a:t>fincas. </a:t>
              </a:r>
              <a:endParaRPr lang="en-US" altLang="en-US" sz="1600" dirty="0">
                <a:solidFill>
                  <a:srgbClr val="000000"/>
                </a:solidFill>
                <a:ea typeface="Calibri" pitchFamily="34" charset="0"/>
                <a:cs typeface="Verdana" pitchFamily="34" charset="0"/>
              </a:endParaRPr>
            </a:p>
            <a:p>
              <a:pPr defTabSz="867491" eaLnBrk="0" fontAlgn="base" hangingPunct="0">
                <a:spcBef>
                  <a:spcPct val="0"/>
                </a:spcBef>
                <a:spcAft>
                  <a:spcPct val="0"/>
                </a:spcAft>
              </a:pPr>
              <a:endParaRPr lang="en-US" altLang="en-US" sz="1600" dirty="0">
                <a:cs typeface="Arial" pitchFamily="34" charset="0"/>
              </a:endParaRPr>
            </a:p>
            <a:p>
              <a:pPr defTabSz="867491" eaLnBrk="0" fontAlgn="base" hangingPunct="0">
                <a:spcBef>
                  <a:spcPct val="0"/>
                </a:spcBef>
                <a:spcAft>
                  <a:spcPct val="0"/>
                </a:spcAft>
              </a:pPr>
              <a:r>
                <a:rPr lang="en-US" altLang="en-US" sz="1600" b="1" u="sng" dirty="0">
                  <a:solidFill>
                    <a:srgbClr val="000000"/>
                  </a:solidFill>
                  <a:ea typeface="Calibri" pitchFamily="34" charset="0"/>
                  <a:cs typeface="Verdana" pitchFamily="34" charset="0"/>
                </a:rPr>
                <a:t>4</a:t>
              </a:r>
              <a:endParaRPr lang="en-US" altLang="en-US" sz="1600" dirty="0">
                <a:cs typeface="Arial" pitchFamily="34" charset="0"/>
              </a:endParaRPr>
            </a:p>
            <a:p>
              <a:pPr defTabSz="867491" eaLnBrk="0" fontAlgn="base" hangingPunct="0">
                <a:spcBef>
                  <a:spcPct val="0"/>
                </a:spcBef>
                <a:spcAft>
                  <a:spcPct val="0"/>
                </a:spcAft>
              </a:pPr>
              <a:r>
                <a:rPr lang="es-MX" altLang="en-US" sz="1600" dirty="0">
                  <a:solidFill>
                    <a:srgbClr val="000000"/>
                  </a:solidFill>
                  <a:ea typeface="Calibri" pitchFamily="34" charset="0"/>
                  <a:cs typeface="Verdana" pitchFamily="34" charset="0"/>
                </a:rPr>
                <a:t>Algunos años atrás, ya no quedaban muchas águilas calvas. Ahora hay muchas. Los </a:t>
              </a:r>
              <a:r>
                <a:rPr lang="es-MX" altLang="en-US" sz="1600" dirty="0" smtClean="0">
                  <a:solidFill>
                    <a:srgbClr val="000000"/>
                  </a:solidFill>
                  <a:ea typeface="Calibri" pitchFamily="34" charset="0"/>
                  <a:cs typeface="Verdana" pitchFamily="34" charset="0"/>
                </a:rPr>
                <a:t>agricultores </a:t>
              </a:r>
              <a:r>
                <a:rPr lang="es-MX" altLang="en-US" sz="1600" dirty="0">
                  <a:solidFill>
                    <a:srgbClr val="000000"/>
                  </a:solidFill>
                  <a:ea typeface="Calibri" pitchFamily="34" charset="0"/>
                  <a:cs typeface="Verdana" pitchFamily="34" charset="0"/>
                </a:rPr>
                <a:t>ya no usan DDT. Los cazadores ya </a:t>
              </a:r>
              <a:r>
                <a:rPr lang="es-MX" altLang="en-US" sz="1600" dirty="0" smtClean="0">
                  <a:solidFill>
                    <a:srgbClr val="000000"/>
                  </a:solidFill>
                  <a:ea typeface="Calibri" pitchFamily="34" charset="0"/>
                  <a:cs typeface="Verdana" pitchFamily="34" charset="0"/>
                </a:rPr>
                <a:t>no </a:t>
              </a:r>
              <a:r>
                <a:rPr lang="es-MX" altLang="en-US" sz="1600" dirty="0">
                  <a:solidFill>
                    <a:srgbClr val="000000"/>
                  </a:solidFill>
                  <a:ea typeface="Calibri" pitchFamily="34" charset="0"/>
                  <a:cs typeface="Verdana" pitchFamily="34" charset="0"/>
                </a:rPr>
                <a:t>matan a las águilas calvas. Ahora esto es en contra de la ley.</a:t>
              </a:r>
              <a:endParaRPr lang="en-US" altLang="en-US" sz="1600" dirty="0">
                <a:solidFill>
                  <a:srgbClr val="000000"/>
                </a:solidFill>
                <a:ea typeface="Calibri" pitchFamily="34" charset="0"/>
                <a:cs typeface="Verdana" pitchFamily="34" charset="0"/>
              </a:endParaRPr>
            </a:p>
            <a:p>
              <a:pPr defTabSz="867491" eaLnBrk="0" fontAlgn="base" hangingPunct="0">
                <a:spcBef>
                  <a:spcPct val="0"/>
                </a:spcBef>
                <a:spcAft>
                  <a:spcPct val="0"/>
                </a:spcAft>
              </a:pPr>
              <a:endParaRPr lang="en-US" altLang="en-US" sz="1600" dirty="0">
                <a:cs typeface="Arial" pitchFamily="34" charset="0"/>
              </a:endParaRPr>
            </a:p>
            <a:p>
              <a:pPr defTabSz="867491" eaLnBrk="0" fontAlgn="base" hangingPunct="0">
                <a:spcBef>
                  <a:spcPct val="0"/>
                </a:spcBef>
                <a:spcAft>
                  <a:spcPct val="0"/>
                </a:spcAft>
              </a:pPr>
              <a:r>
                <a:rPr lang="en-US" altLang="en-US" sz="1600" b="1" u="sng" dirty="0">
                  <a:solidFill>
                    <a:srgbClr val="000000"/>
                  </a:solidFill>
                  <a:ea typeface="Calibri" pitchFamily="34" charset="0"/>
                  <a:cs typeface="Verdana" pitchFamily="34" charset="0"/>
                </a:rPr>
                <a:t>5</a:t>
              </a:r>
              <a:endParaRPr lang="en-US" altLang="en-US" sz="1600" dirty="0">
                <a:cs typeface="Arial" pitchFamily="34" charset="0"/>
              </a:endParaRPr>
            </a:p>
            <a:p>
              <a:pPr defTabSz="867491" eaLnBrk="0" fontAlgn="base" hangingPunct="0">
                <a:spcBef>
                  <a:spcPct val="0"/>
                </a:spcBef>
                <a:spcAft>
                  <a:spcPct val="0"/>
                </a:spcAft>
              </a:pPr>
              <a:r>
                <a:rPr lang="es-MX" altLang="en-US" sz="1600" dirty="0">
                  <a:solidFill>
                    <a:srgbClr val="000000"/>
                  </a:solidFill>
                  <a:ea typeface="Calibri" pitchFamily="34" charset="0"/>
                  <a:cs typeface="Verdana" pitchFamily="34" charset="0"/>
                </a:rPr>
                <a:t>Las águilas no están en peligro, pero todavía las protegemos. Las nuevas leyes de vida silvestre ayudan a mantener </a:t>
              </a:r>
              <a:r>
                <a:rPr lang="es-MX" altLang="en-US" sz="1600" dirty="0" smtClean="0">
                  <a:solidFill>
                    <a:srgbClr val="000000"/>
                  </a:solidFill>
                  <a:ea typeface="Calibri" pitchFamily="34" charset="0"/>
                  <a:cs typeface="Verdana" pitchFamily="34" charset="0"/>
                </a:rPr>
                <a:t>a salvo a las </a:t>
              </a:r>
              <a:r>
                <a:rPr lang="es-MX" altLang="en-US" sz="1600" dirty="0">
                  <a:solidFill>
                    <a:srgbClr val="000000"/>
                  </a:solidFill>
                  <a:ea typeface="Calibri" pitchFamily="34" charset="0"/>
                  <a:cs typeface="Verdana" pitchFamily="34" charset="0"/>
                </a:rPr>
                <a:t>águilas </a:t>
              </a:r>
              <a:r>
                <a:rPr lang="es-MX" altLang="en-US" sz="1600" dirty="0" smtClean="0">
                  <a:solidFill>
                    <a:srgbClr val="000000"/>
                  </a:solidFill>
                  <a:ea typeface="Calibri" pitchFamily="34" charset="0"/>
                  <a:cs typeface="Verdana" pitchFamily="34" charset="0"/>
                </a:rPr>
                <a:t>calvas.</a:t>
              </a:r>
              <a:endParaRPr lang="en-US" altLang="en-US" sz="1600" dirty="0">
                <a:cs typeface="Arial" pitchFamily="34" charset="0"/>
              </a:endParaRPr>
            </a:p>
          </p:txBody>
        </p:sp>
        <p:pic>
          <p:nvPicPr>
            <p:cNvPr id="8" name="Picture 7" descr="https://encrypted-tbn0.gstatic.com/images?q=tbn:ANd9GcSYEe9UTPO2pr5GRuPVP43xKBrLD31PNEq605Bqgy1NYChrUKWn7A"/>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438400" y="587377"/>
              <a:ext cx="2286000" cy="14931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https://encrypted-tbn1.gstatic.com/images?q=tbn:ANd9GcSgxLDcCM5gjlFUJpoJoLYqr2iGAND4Y81yPbOWsSfqE0vNVHIrjA"/>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495800" y="1076325"/>
              <a:ext cx="1323975" cy="12096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
        <p:nvSpPr>
          <p:cNvPr id="10" name="TextBox 9"/>
          <p:cNvSpPr txBox="1"/>
          <p:nvPr/>
        </p:nvSpPr>
        <p:spPr>
          <a:xfrm>
            <a:off x="1799114" y="1033845"/>
            <a:ext cx="3442447" cy="364596"/>
          </a:xfrm>
          <a:prstGeom prst="rect">
            <a:avLst/>
          </a:prstGeom>
          <a:noFill/>
        </p:spPr>
        <p:txBody>
          <a:bodyPr wrap="square" lIns="86749" tIns="43375" rIns="86749" bIns="43375" rtlCol="0">
            <a:spAutoFit/>
          </a:bodyPr>
          <a:lstStyle/>
          <a:p>
            <a:r>
              <a:rPr lang="es-US" sz="1800" b="1" i="1" dirty="0"/>
              <a:t>Las </a:t>
            </a:r>
            <a:r>
              <a:rPr lang="es-US" sz="1800" b="1" i="1" dirty="0" smtClean="0"/>
              <a:t>águilas </a:t>
            </a:r>
            <a:r>
              <a:rPr lang="es-US" sz="1800" b="1" i="1" dirty="0"/>
              <a:t>c</a:t>
            </a:r>
            <a:r>
              <a:rPr lang="es-US" sz="1800" b="1" i="1" dirty="0" smtClean="0"/>
              <a:t>alvas </a:t>
            </a:r>
            <a:r>
              <a:rPr lang="es-US" sz="1800" b="1" i="1" dirty="0"/>
              <a:t>están </a:t>
            </a:r>
            <a:r>
              <a:rPr lang="es-US" sz="1800" b="1" i="1" dirty="0" smtClean="0"/>
              <a:t>a salvo </a:t>
            </a:r>
            <a:endParaRPr lang="es-MX" sz="1800" i="1" dirty="0"/>
          </a:p>
        </p:txBody>
      </p:sp>
      <p:sp>
        <p:nvSpPr>
          <p:cNvPr id="12" name="Rectangle 11"/>
          <p:cNvSpPr/>
          <p:nvPr/>
        </p:nvSpPr>
        <p:spPr>
          <a:xfrm>
            <a:off x="4827885" y="86562"/>
            <a:ext cx="2362200" cy="954107"/>
          </a:xfrm>
          <a:prstGeom prst="rect">
            <a:avLst/>
          </a:prstGeom>
        </p:spPr>
        <p:txBody>
          <a:bodyPr wrap="square">
            <a:spAutoFit/>
          </a:bodyPr>
          <a:lstStyle/>
          <a:p>
            <a:pPr lvl="0" algn="r"/>
            <a:r>
              <a:rPr lang="es-ES" sz="800" dirty="0">
                <a:solidFill>
                  <a:prstClr val="black"/>
                </a:solidFill>
              </a:rPr>
              <a:t>Equivalente de grado </a:t>
            </a:r>
            <a:r>
              <a:rPr lang="es-ES" sz="800" dirty="0" smtClean="0">
                <a:solidFill>
                  <a:prstClr val="black"/>
                </a:solidFill>
              </a:rPr>
              <a:t>1.5</a:t>
            </a:r>
            <a:endParaRPr lang="es-ES" sz="800" dirty="0">
              <a:solidFill>
                <a:prstClr val="black"/>
              </a:solidFill>
            </a:endParaRPr>
          </a:p>
          <a:p>
            <a:pPr lvl="0" algn="r"/>
            <a:r>
              <a:rPr lang="es-ES" sz="800" dirty="0">
                <a:solidFill>
                  <a:srgbClr val="333333"/>
                </a:solidFill>
              </a:rPr>
              <a:t>Escala </a:t>
            </a:r>
            <a:r>
              <a:rPr lang="es-ES" sz="800" i="1" dirty="0" err="1">
                <a:solidFill>
                  <a:srgbClr val="333333"/>
                </a:solidFill>
              </a:rPr>
              <a:t>Lexile</a:t>
            </a:r>
            <a:r>
              <a:rPr lang="es-ES" sz="800" dirty="0">
                <a:solidFill>
                  <a:srgbClr val="333333"/>
                </a:solidFill>
              </a:rPr>
              <a:t>  </a:t>
            </a:r>
            <a:r>
              <a:rPr lang="es-ES" sz="800" dirty="0" smtClean="0">
                <a:solidFill>
                  <a:srgbClr val="333333"/>
                </a:solidFill>
              </a:rPr>
              <a:t>600L</a:t>
            </a:r>
            <a:endParaRPr lang="es-ES" sz="800" dirty="0">
              <a:solidFill>
                <a:srgbClr val="333333"/>
              </a:solidFill>
            </a:endParaRPr>
          </a:p>
          <a:p>
            <a:pPr lvl="0" algn="r"/>
            <a:r>
              <a:rPr lang="es-ES" sz="800" dirty="0">
                <a:solidFill>
                  <a:srgbClr val="333333"/>
                </a:solidFill>
              </a:rPr>
              <a:t>Promedio de  la longitud de la oración  </a:t>
            </a:r>
            <a:r>
              <a:rPr lang="es-ES" sz="800" dirty="0" smtClean="0">
                <a:solidFill>
                  <a:srgbClr val="333333"/>
                </a:solidFill>
              </a:rPr>
              <a:t>9.20</a:t>
            </a:r>
            <a:endParaRPr lang="es-ES" sz="800" dirty="0">
              <a:solidFill>
                <a:srgbClr val="333333"/>
              </a:solidFill>
            </a:endParaRPr>
          </a:p>
          <a:p>
            <a:pPr lvl="0" algn="r"/>
            <a:r>
              <a:rPr lang="es-ES" sz="800" dirty="0">
                <a:solidFill>
                  <a:srgbClr val="333333"/>
                </a:solidFill>
              </a:rPr>
              <a:t>Promedio de la frecuencia de palabras   </a:t>
            </a:r>
            <a:r>
              <a:rPr lang="es-ES" sz="800" dirty="0" smtClean="0">
                <a:solidFill>
                  <a:srgbClr val="333333"/>
                </a:solidFill>
              </a:rPr>
              <a:t>3.56</a:t>
            </a:r>
            <a:endParaRPr lang="es-ES" sz="800" dirty="0">
              <a:solidFill>
                <a:srgbClr val="333333"/>
              </a:solidFill>
            </a:endParaRPr>
          </a:p>
          <a:p>
            <a:pPr lvl="0" algn="r"/>
            <a:r>
              <a:rPr lang="es-ES" sz="800" dirty="0">
                <a:solidFill>
                  <a:srgbClr val="333333"/>
                </a:solidFill>
              </a:rPr>
              <a:t>Número de palabras </a:t>
            </a:r>
            <a:r>
              <a:rPr lang="es-ES" sz="800" dirty="0" smtClean="0">
                <a:solidFill>
                  <a:srgbClr val="333333"/>
                </a:solidFill>
              </a:rPr>
              <a:t>138</a:t>
            </a:r>
          </a:p>
          <a:p>
            <a:pPr lvl="0" algn="r"/>
            <a:r>
              <a:rPr lang="es-419" sz="800" b="1" i="1" dirty="0">
                <a:solidFill>
                  <a:prstClr val="black"/>
                </a:solidFill>
              </a:rPr>
              <a:t>Nota:  Basado en el texto original en inglés</a:t>
            </a:r>
          </a:p>
          <a:p>
            <a:pPr lvl="0" algn="r"/>
            <a:endParaRPr lang="en-US" sz="800" dirty="0">
              <a:solidFill>
                <a:srgbClr val="FF0000"/>
              </a:solidFill>
              <a:ea typeface="Calibri"/>
              <a:cs typeface="Times New Roman"/>
            </a:endParaRPr>
          </a:p>
        </p:txBody>
      </p:sp>
    </p:spTree>
    <p:extLst>
      <p:ext uri="{BB962C8B-B14F-4D97-AF65-F5344CB8AC3E}">
        <p14:creationId xmlns:p14="http://schemas.microsoft.com/office/powerpoint/2010/main" val="31497605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501613" y="569260"/>
            <a:ext cx="6168128" cy="2066594"/>
          </a:xfrm>
          <a:prstGeom prst="rect">
            <a:avLst/>
          </a:prstGeom>
        </p:spPr>
        <p:txBody>
          <a:bodyPr wrap="square" lIns="95888" tIns="47944" rIns="95888" bIns="47944">
            <a:spAutoFit/>
          </a:bodyPr>
          <a:lstStyle/>
          <a:p>
            <a:pPr marL="268948" indent="-268948"/>
            <a:r>
              <a:rPr lang="es-MX" sz="1600" b="1" dirty="0" smtClean="0">
                <a:latin typeface="Helvetica" panose="020B0604020202020204" pitchFamily="34" charset="0"/>
                <a:cs typeface="Helvetica" pitchFamily="34" charset="0"/>
              </a:rPr>
              <a:t>9. </a:t>
            </a:r>
            <a:r>
              <a:rPr lang="es-MX" sz="1600" b="1" dirty="0">
                <a:latin typeface="Helvetica" pitchFamily="34" charset="0"/>
                <a:cs typeface="Helvetica" pitchFamily="34" charset="0"/>
              </a:rPr>
              <a:t>¿Por qué la bandera estadounidense tiene 50 estrellas? </a:t>
            </a:r>
          </a:p>
          <a:p>
            <a:pPr marL="268948" indent="-268948"/>
            <a:endParaRPr lang="es-MX" sz="1600" dirty="0">
              <a:latin typeface="Helvetica" pitchFamily="34" charset="0"/>
              <a:cs typeface="Helvetica" pitchFamily="34" charset="0"/>
            </a:endParaRPr>
          </a:p>
          <a:p>
            <a:pPr marL="573088" indent="-287338">
              <a:buFont typeface="+mj-lt"/>
              <a:buAutoNum type="alphaUcPeriod"/>
            </a:pPr>
            <a:r>
              <a:rPr lang="es-MX" sz="1600" dirty="0">
                <a:latin typeface="Helvetica" pitchFamily="34" charset="0"/>
                <a:cs typeface="Helvetica" pitchFamily="34" charset="0"/>
              </a:rPr>
              <a:t>Hace 40 años, las águilas calvas estaban muriendo.</a:t>
            </a:r>
          </a:p>
          <a:p>
            <a:pPr marL="573088" indent="-287338">
              <a:buFont typeface="+mj-lt"/>
              <a:buAutoNum type="alphaUcPeriod"/>
            </a:pPr>
            <a:endParaRPr lang="es-MX" sz="1600" dirty="0">
              <a:latin typeface="Helvetica" pitchFamily="34" charset="0"/>
              <a:cs typeface="Helvetica" pitchFamily="34" charset="0"/>
            </a:endParaRPr>
          </a:p>
          <a:p>
            <a:pPr marL="573088" indent="-287338">
              <a:buFont typeface="+mj-lt"/>
              <a:buAutoNum type="alphaUcPeriod"/>
            </a:pPr>
            <a:r>
              <a:rPr lang="es-MX" sz="1600" dirty="0">
                <a:latin typeface="Helvetica" pitchFamily="34" charset="0"/>
                <a:cs typeface="Helvetica" pitchFamily="34" charset="0"/>
              </a:rPr>
              <a:t>Hay una </a:t>
            </a:r>
            <a:r>
              <a:rPr lang="es-MX" sz="1600" dirty="0" smtClean="0">
                <a:latin typeface="Helvetica" pitchFamily="34" charset="0"/>
                <a:cs typeface="Helvetica" pitchFamily="34" charset="0"/>
              </a:rPr>
              <a:t>estrella por </a:t>
            </a:r>
            <a:r>
              <a:rPr lang="es-MX" sz="1600" dirty="0">
                <a:latin typeface="Helvetica" pitchFamily="34" charset="0"/>
                <a:cs typeface="Helvetica" pitchFamily="34" charset="0"/>
              </a:rPr>
              <a:t>cada estado.</a:t>
            </a:r>
          </a:p>
          <a:p>
            <a:pPr marL="573088" indent="-287338">
              <a:buFont typeface="+mj-lt"/>
              <a:buAutoNum type="alphaUcPeriod"/>
            </a:pPr>
            <a:endParaRPr lang="es-MX" sz="1600" dirty="0">
              <a:latin typeface="Helvetica" pitchFamily="34" charset="0"/>
              <a:cs typeface="Helvetica" pitchFamily="34" charset="0"/>
            </a:endParaRPr>
          </a:p>
          <a:p>
            <a:pPr marL="573088" indent="-287338">
              <a:buFont typeface="+mj-lt"/>
              <a:buAutoNum type="alphaUcPeriod"/>
            </a:pPr>
            <a:r>
              <a:rPr lang="es-MX" sz="1600" dirty="0">
                <a:latin typeface="Helvetica" pitchFamily="34" charset="0"/>
                <a:cs typeface="Helvetica" pitchFamily="34" charset="0"/>
              </a:rPr>
              <a:t>Hay una estrella por </a:t>
            </a:r>
            <a:r>
              <a:rPr lang="es-MX" sz="1600" dirty="0" smtClean="0">
                <a:latin typeface="Helvetica" pitchFamily="34" charset="0"/>
                <a:cs typeface="Helvetica" pitchFamily="34" charset="0"/>
              </a:rPr>
              <a:t>cada una de las colonias originales.</a:t>
            </a:r>
            <a:endParaRPr lang="es-MX" sz="1600" dirty="0">
              <a:latin typeface="Helvetica" pitchFamily="34" charset="0"/>
              <a:cs typeface="Helvetica" pitchFamily="34" charset="0"/>
            </a:endParaRPr>
          </a:p>
          <a:p>
            <a:pPr marL="573088" indent="-287338">
              <a:buFont typeface="+mj-lt"/>
              <a:buAutoNum type="alphaUcPeriod"/>
            </a:pPr>
            <a:endParaRPr lang="es-MX" sz="1600"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s-MX" smtClean="0"/>
              <a:pPr/>
              <a:t>31</a:t>
            </a:fld>
            <a:endParaRPr lang="es-MX" dirty="0"/>
          </a:p>
        </p:txBody>
      </p:sp>
      <p:cxnSp>
        <p:nvCxnSpPr>
          <p:cNvPr id="10" name="Straight Connector 9"/>
          <p:cNvCxnSpPr/>
          <p:nvPr/>
        </p:nvCxnSpPr>
        <p:spPr>
          <a:xfrm>
            <a:off x="472479" y="4500069"/>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03385" y="5226433"/>
            <a:ext cx="6311563" cy="2124431"/>
          </a:xfrm>
          <a:prstGeom prst="rect">
            <a:avLst/>
          </a:prstGeom>
        </p:spPr>
        <p:txBody>
          <a:bodyPr wrap="square" lIns="95888" tIns="47944" rIns="95888" bIns="47944">
            <a:spAutoFit/>
          </a:bodyPr>
          <a:lstStyle/>
          <a:p>
            <a:r>
              <a:rPr lang="es-MX" sz="1788" b="1" dirty="0" smtClean="0">
                <a:latin typeface="Helvetica" pitchFamily="34" charset="0"/>
                <a:cs typeface="Helvetica" pitchFamily="34" charset="0"/>
              </a:rPr>
              <a:t>10</a:t>
            </a:r>
            <a:r>
              <a:rPr lang="es-MX" sz="1600" b="1" dirty="0" smtClean="0">
                <a:latin typeface="Helvetica" pitchFamily="34" charset="0"/>
                <a:cs typeface="Helvetica" pitchFamily="34" charset="0"/>
              </a:rPr>
              <a:t>. ¿Por </a:t>
            </a:r>
            <a:r>
              <a:rPr lang="es-MX" sz="1600" b="1" dirty="0">
                <a:latin typeface="Helvetica" pitchFamily="34" charset="0"/>
                <a:cs typeface="Helvetica" pitchFamily="34" charset="0"/>
              </a:rPr>
              <a:t>qué tenemos símbolos estadounidenses?  </a:t>
            </a:r>
          </a:p>
          <a:p>
            <a:endParaRPr lang="es-MX" sz="1600" dirty="0">
              <a:latin typeface="Helvetica" pitchFamily="34" charset="0"/>
              <a:cs typeface="Helvetica" pitchFamily="34" charset="0"/>
            </a:endParaRPr>
          </a:p>
          <a:p>
            <a:pPr marL="574675" indent="-287338">
              <a:buFont typeface="+mj-lt"/>
              <a:buAutoNum type="alphaUcPeriod"/>
            </a:pPr>
            <a:r>
              <a:rPr lang="es-MX" sz="1600" dirty="0">
                <a:latin typeface="Helvetica" pitchFamily="34" charset="0"/>
                <a:cs typeface="Helvetica" pitchFamily="34" charset="0"/>
              </a:rPr>
              <a:t>Ellos nos hablan sobre los Estados Unidos de América.</a:t>
            </a:r>
          </a:p>
          <a:p>
            <a:pPr marL="574675" indent="-287338">
              <a:buFont typeface="+mj-lt"/>
              <a:buAutoNum type="alphaUcPeriod"/>
            </a:pPr>
            <a:endParaRPr lang="es-MX" sz="1600" dirty="0">
              <a:latin typeface="Helvetica" pitchFamily="34" charset="0"/>
              <a:cs typeface="Helvetica" pitchFamily="34" charset="0"/>
            </a:endParaRPr>
          </a:p>
          <a:p>
            <a:pPr marL="574675" indent="-287338">
              <a:buFont typeface="+mj-lt"/>
              <a:buAutoNum type="alphaUcPeriod"/>
            </a:pPr>
            <a:r>
              <a:rPr lang="es-MX" sz="1600" dirty="0">
                <a:latin typeface="Helvetica" pitchFamily="34" charset="0"/>
                <a:cs typeface="Helvetica" pitchFamily="34" charset="0"/>
              </a:rPr>
              <a:t>Ellos son rojos, blancos y azules.</a:t>
            </a:r>
          </a:p>
          <a:p>
            <a:pPr marL="574675" indent="-287338">
              <a:buFont typeface="+mj-lt"/>
              <a:buAutoNum type="alphaUcPeriod"/>
            </a:pPr>
            <a:endParaRPr lang="es-MX" sz="1600" dirty="0">
              <a:latin typeface="Helvetica" pitchFamily="34" charset="0"/>
              <a:cs typeface="Helvetica" pitchFamily="34" charset="0"/>
            </a:endParaRPr>
          </a:p>
          <a:p>
            <a:pPr marL="574675" indent="-287338">
              <a:buFont typeface="+mj-lt"/>
              <a:buAutoNum type="alphaUcPeriod"/>
            </a:pPr>
            <a:r>
              <a:rPr lang="es-MX" sz="1600" dirty="0">
                <a:latin typeface="Helvetica" pitchFamily="34" charset="0"/>
                <a:cs typeface="Helvetica" pitchFamily="34" charset="0"/>
              </a:rPr>
              <a:t>Ellos le dan la bienvenida a otras personas a los Estados Unidos de América</a:t>
            </a:r>
            <a:r>
              <a:rPr lang="es-MX" sz="1600" dirty="0" smtClean="0">
                <a:latin typeface="Helvetica" pitchFamily="34" charset="0"/>
                <a:cs typeface="Helvetica" pitchFamily="34" charset="0"/>
              </a:rPr>
              <a:t>.</a:t>
            </a:r>
            <a:endParaRPr lang="es-MX" sz="1600" dirty="0">
              <a:latin typeface="Helvetica" pitchFamily="34" charset="0"/>
              <a:cs typeface="Helvetica" pitchFamily="34" charset="0"/>
            </a:endParaRPr>
          </a:p>
        </p:txBody>
      </p:sp>
      <p:grpSp>
        <p:nvGrpSpPr>
          <p:cNvPr id="2" name="Group 1"/>
          <p:cNvGrpSpPr/>
          <p:nvPr/>
        </p:nvGrpSpPr>
        <p:grpSpPr>
          <a:xfrm>
            <a:off x="565068" y="1143000"/>
            <a:ext cx="232206" cy="1178219"/>
            <a:chOff x="674824" y="1143000"/>
            <a:chExt cx="246720" cy="1251857"/>
          </a:xfrm>
        </p:grpSpPr>
        <p:sp>
          <p:nvSpPr>
            <p:cNvPr id="33" name="Oval 32"/>
            <p:cNvSpPr/>
            <p:nvPr/>
          </p:nvSpPr>
          <p:spPr>
            <a:xfrm>
              <a:off x="678656" y="11430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0709" tIns="45354" rIns="90709" bIns="45354" rtlCol="0" anchor="ctr"/>
            <a:lstStyle/>
            <a:p>
              <a:pPr algn="ctr"/>
              <a:endParaRPr lang="es-MX" sz="1788" dirty="0"/>
            </a:p>
          </p:txBody>
        </p:sp>
        <p:sp>
          <p:nvSpPr>
            <p:cNvPr id="34" name="Oval 33"/>
            <p:cNvSpPr/>
            <p:nvPr/>
          </p:nvSpPr>
          <p:spPr>
            <a:xfrm>
              <a:off x="674824" y="166753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0709" tIns="45354" rIns="90709" bIns="45354" rtlCol="0" anchor="ctr"/>
            <a:lstStyle/>
            <a:p>
              <a:pPr algn="ctr"/>
              <a:endParaRPr lang="es-MX" sz="1788" dirty="0"/>
            </a:p>
          </p:txBody>
        </p:sp>
        <p:sp>
          <p:nvSpPr>
            <p:cNvPr id="35" name="Oval 34"/>
            <p:cNvSpPr/>
            <p:nvPr/>
          </p:nvSpPr>
          <p:spPr>
            <a:xfrm>
              <a:off x="674825" y="215537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0709" tIns="45354" rIns="90709" bIns="45354" rtlCol="0" anchor="ctr"/>
            <a:lstStyle/>
            <a:p>
              <a:pPr algn="ctr"/>
              <a:endParaRPr lang="es-MX" sz="1788" dirty="0"/>
            </a:p>
          </p:txBody>
        </p:sp>
      </p:grpSp>
      <p:sp>
        <p:nvSpPr>
          <p:cNvPr id="17" name="Rectangle 16"/>
          <p:cNvSpPr/>
          <p:nvPr/>
        </p:nvSpPr>
        <p:spPr>
          <a:xfrm>
            <a:off x="4898666" y="4191836"/>
            <a:ext cx="2057400" cy="646331"/>
          </a:xfrm>
          <a:prstGeom prst="rect">
            <a:avLst/>
          </a:prstGeom>
          <a:solidFill>
            <a:schemeClr val="bg2"/>
          </a:solidFill>
        </p:spPr>
        <p:txBody>
          <a:bodyPr wrap="square">
            <a:spAutoFit/>
          </a:bodyPr>
          <a:lstStyle/>
          <a:p>
            <a:r>
              <a:rPr lang="en-US" sz="900" dirty="0" smtClean="0"/>
              <a:t>RI.1.3</a:t>
            </a:r>
            <a:r>
              <a:rPr lang="en-US" sz="900" dirty="0"/>
              <a:t/>
            </a:r>
            <a:br>
              <a:rPr lang="en-US" sz="900" dirty="0"/>
            </a:br>
            <a:r>
              <a:rPr lang="es-ES" sz="900" dirty="0"/>
              <a:t>Describen la relación entre dos personas, acontecimientos, ideas, o elementos de información en un texto.</a:t>
            </a:r>
          </a:p>
        </p:txBody>
      </p:sp>
      <p:grpSp>
        <p:nvGrpSpPr>
          <p:cNvPr id="19" name="Group 18"/>
          <p:cNvGrpSpPr/>
          <p:nvPr/>
        </p:nvGrpSpPr>
        <p:grpSpPr>
          <a:xfrm>
            <a:off x="565065" y="5798326"/>
            <a:ext cx="228600" cy="1196888"/>
            <a:chOff x="674822" y="1167598"/>
            <a:chExt cx="242889" cy="1271693"/>
          </a:xfrm>
        </p:grpSpPr>
        <p:sp>
          <p:nvSpPr>
            <p:cNvPr id="20" name="Oval 19"/>
            <p:cNvSpPr/>
            <p:nvPr/>
          </p:nvSpPr>
          <p:spPr>
            <a:xfrm>
              <a:off x="674823" y="116759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0709" tIns="45354" rIns="90709" bIns="45354" rtlCol="0" anchor="ctr"/>
            <a:lstStyle/>
            <a:p>
              <a:pPr algn="ctr"/>
              <a:endParaRPr lang="es-MX" sz="1788" dirty="0"/>
            </a:p>
          </p:txBody>
        </p:sp>
        <p:sp>
          <p:nvSpPr>
            <p:cNvPr id="22" name="Oval 21"/>
            <p:cNvSpPr/>
            <p:nvPr/>
          </p:nvSpPr>
          <p:spPr>
            <a:xfrm>
              <a:off x="674822" y="168370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0709" tIns="45354" rIns="90709" bIns="45354" rtlCol="0" anchor="ctr"/>
            <a:lstStyle/>
            <a:p>
              <a:pPr algn="ctr"/>
              <a:endParaRPr lang="es-MX" sz="1788" dirty="0"/>
            </a:p>
          </p:txBody>
        </p:sp>
        <p:sp>
          <p:nvSpPr>
            <p:cNvPr id="23" name="Oval 22"/>
            <p:cNvSpPr/>
            <p:nvPr/>
          </p:nvSpPr>
          <p:spPr>
            <a:xfrm>
              <a:off x="674822" y="219980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0709" tIns="45354" rIns="90709" bIns="45354" rtlCol="0" anchor="ctr"/>
            <a:lstStyle/>
            <a:p>
              <a:pPr algn="ctr"/>
              <a:endParaRPr lang="es-MX" sz="1788" dirty="0"/>
            </a:p>
          </p:txBody>
        </p:sp>
      </p:grpSp>
    </p:spTree>
    <p:extLst>
      <p:ext uri="{BB962C8B-B14F-4D97-AF65-F5344CB8AC3E}">
        <p14:creationId xmlns:p14="http://schemas.microsoft.com/office/powerpoint/2010/main" val="24258938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609600" y="4773776"/>
            <a:ext cx="5297984" cy="2380424"/>
          </a:xfrm>
          <a:prstGeom prst="rect">
            <a:avLst/>
          </a:prstGeom>
        </p:spPr>
        <p:txBody>
          <a:bodyPr wrap="square" lIns="101881" tIns="50941" rIns="101881" bIns="50941">
            <a:spAutoFit/>
          </a:bodyPr>
          <a:lstStyle/>
          <a:p>
            <a:pPr marL="361417" indent="-361417">
              <a:buAutoNum type="arabicPeriod" startAt="6"/>
            </a:pPr>
            <a:endParaRPr lang="es-419" sz="1800" b="1" dirty="0" smtClean="0">
              <a:latin typeface="Helvetica" pitchFamily="34" charset="0"/>
              <a:cs typeface="Helvetica" pitchFamily="34" charset="0"/>
            </a:endParaRPr>
          </a:p>
          <a:p>
            <a:r>
              <a:rPr lang="es-419" sz="1600" b="1" dirty="0" smtClean="0">
                <a:latin typeface="Helvetica" pitchFamily="34" charset="0"/>
                <a:cs typeface="Helvetica" pitchFamily="34" charset="0"/>
              </a:rPr>
              <a:t>12.   ¿Cuál es otro nombre para esta imagen?</a:t>
            </a:r>
          </a:p>
          <a:p>
            <a:r>
              <a:rPr lang="es-419" sz="1600" b="1" dirty="0" smtClean="0">
                <a:latin typeface="Helvetica" pitchFamily="34" charset="0"/>
                <a:cs typeface="Helvetica" pitchFamily="34" charset="0"/>
              </a:rPr>
              <a:t> </a:t>
            </a:r>
            <a:endParaRPr lang="es-419" sz="1600" dirty="0" smtClean="0">
              <a:latin typeface="Helvetica" pitchFamily="34" charset="0"/>
              <a:cs typeface="Helvetica" pitchFamily="34" charset="0"/>
            </a:endParaRPr>
          </a:p>
          <a:p>
            <a:pPr marL="913581" indent="-361417">
              <a:buFont typeface="+mj-lt"/>
              <a:buAutoNum type="alphaUcPeriod"/>
            </a:pPr>
            <a:r>
              <a:rPr lang="es-419" sz="1600" dirty="0" smtClean="0">
                <a:latin typeface="Helvetica" pitchFamily="34" charset="0"/>
                <a:cs typeface="Helvetica" pitchFamily="34" charset="0"/>
              </a:rPr>
              <a:t>Fuerza</a:t>
            </a:r>
          </a:p>
          <a:p>
            <a:pPr marL="913581" indent="-361417">
              <a:buFont typeface="+mj-lt"/>
              <a:buAutoNum type="alphaUcPeriod"/>
            </a:pPr>
            <a:endParaRPr lang="es-419" sz="1600" dirty="0" smtClean="0">
              <a:latin typeface="Helvetica" pitchFamily="34" charset="0"/>
              <a:cs typeface="Helvetica" pitchFamily="34" charset="0"/>
            </a:endParaRPr>
          </a:p>
          <a:p>
            <a:pPr marL="913581" indent="-361417">
              <a:buFont typeface="+mj-lt"/>
              <a:buAutoNum type="alphaUcPeriod"/>
            </a:pPr>
            <a:r>
              <a:rPr lang="es-419" sz="1600" dirty="0" smtClean="0">
                <a:latin typeface="Helvetica" pitchFamily="34" charset="0"/>
                <a:cs typeface="Helvetica" pitchFamily="34" charset="0"/>
              </a:rPr>
              <a:t>Antigua Gloria</a:t>
            </a:r>
          </a:p>
          <a:p>
            <a:pPr marL="913581" indent="-361417">
              <a:buFont typeface="+mj-lt"/>
              <a:buAutoNum type="alphaUcPeriod"/>
            </a:pPr>
            <a:endParaRPr lang="es-419" sz="1600" dirty="0" smtClean="0">
              <a:latin typeface="Helvetica" pitchFamily="34" charset="0"/>
              <a:cs typeface="Helvetica" pitchFamily="34" charset="0"/>
            </a:endParaRPr>
          </a:p>
          <a:p>
            <a:pPr marL="913581" indent="-361417">
              <a:buFont typeface="+mj-lt"/>
              <a:buAutoNum type="alphaUcPeriod"/>
            </a:pPr>
            <a:r>
              <a:rPr lang="es-419" sz="1600" dirty="0" smtClean="0">
                <a:latin typeface="Helvetica" pitchFamily="34" charset="0"/>
                <a:cs typeface="Helvetica" pitchFamily="34" charset="0"/>
              </a:rPr>
              <a:t>Amistad</a:t>
            </a:r>
          </a:p>
          <a:p>
            <a:pPr marL="552164"/>
            <a:endParaRPr lang="es-419" sz="1800" dirty="0">
              <a:latin typeface="Helvetica" pitchFamily="34" charset="0"/>
              <a:cs typeface="Helvetica" pitchFamily="34" charset="0"/>
            </a:endParaRPr>
          </a:p>
        </p:txBody>
      </p:sp>
      <p:sp>
        <p:nvSpPr>
          <p:cNvPr id="20" name="Rectangle 19"/>
          <p:cNvSpPr/>
          <p:nvPr/>
        </p:nvSpPr>
        <p:spPr>
          <a:xfrm>
            <a:off x="609600" y="651748"/>
            <a:ext cx="6348130" cy="2349646"/>
          </a:xfrm>
          <a:prstGeom prst="rect">
            <a:avLst/>
          </a:prstGeom>
        </p:spPr>
        <p:txBody>
          <a:bodyPr wrap="square" lIns="101881" tIns="50941" rIns="101881" bIns="50941">
            <a:spAutoFit/>
          </a:bodyPr>
          <a:lstStyle/>
          <a:p>
            <a:pPr marL="514350" indent="-514350">
              <a:buAutoNum type="arabicPeriod" startAt="11"/>
            </a:pPr>
            <a:r>
              <a:rPr lang="es-419" sz="1600" b="1" dirty="0" smtClean="0">
                <a:latin typeface="Helvetica" pitchFamily="34" charset="0"/>
                <a:cs typeface="Helvetica" pitchFamily="34" charset="0"/>
              </a:rPr>
              <a:t>¿Qué puedes aprender sobre la bandera estadounidense tanto del texto como de la fotografía? </a:t>
            </a:r>
          </a:p>
          <a:p>
            <a:pPr marL="514350" indent="-514350">
              <a:buAutoNum type="arabicPeriod" startAt="11"/>
            </a:pPr>
            <a:endParaRPr lang="es-419" sz="1600" dirty="0" smtClean="0">
              <a:latin typeface="Helvetica" pitchFamily="34" charset="0"/>
              <a:cs typeface="Helvetica" pitchFamily="34" charset="0"/>
            </a:endParaRPr>
          </a:p>
          <a:p>
            <a:pPr marL="912813" indent="-396875">
              <a:buFont typeface="+mj-lt"/>
              <a:buAutoNum type="alphaUcPeriod"/>
            </a:pPr>
            <a:r>
              <a:rPr lang="es-419" sz="1600" dirty="0" smtClean="0">
                <a:latin typeface="Helvetica" pitchFamily="34" charset="0"/>
                <a:cs typeface="Helvetica" pitchFamily="34" charset="0"/>
              </a:rPr>
              <a:t>También le llaman “Antigua Gloria”.</a:t>
            </a:r>
          </a:p>
          <a:p>
            <a:pPr marL="912813" indent="-396875">
              <a:buFont typeface="+mj-lt"/>
              <a:buAutoNum type="alphaUcPeriod"/>
            </a:pPr>
            <a:endParaRPr lang="es-419" sz="1600" dirty="0" smtClean="0">
              <a:latin typeface="Helvetica" pitchFamily="34" charset="0"/>
              <a:cs typeface="Helvetica" pitchFamily="34" charset="0"/>
            </a:endParaRPr>
          </a:p>
          <a:p>
            <a:pPr marL="912813" indent="-396875">
              <a:buFont typeface="+mj-lt"/>
              <a:buAutoNum type="alphaUcPeriod"/>
            </a:pPr>
            <a:r>
              <a:rPr lang="es-419" sz="1600" dirty="0" smtClean="0">
                <a:latin typeface="Helvetica" pitchFamily="34" charset="0"/>
                <a:cs typeface="Helvetica" pitchFamily="34" charset="0"/>
              </a:rPr>
              <a:t>Tiene una franja por cada una de las colonias originales.</a:t>
            </a:r>
          </a:p>
          <a:p>
            <a:pPr marL="912813" indent="-396875">
              <a:buFont typeface="+mj-lt"/>
              <a:buAutoNum type="alphaUcPeriod"/>
            </a:pPr>
            <a:endParaRPr lang="es-419" sz="1600" dirty="0" smtClean="0">
              <a:latin typeface="Helvetica" pitchFamily="34" charset="0"/>
              <a:cs typeface="Helvetica" pitchFamily="34" charset="0"/>
            </a:endParaRPr>
          </a:p>
          <a:p>
            <a:pPr marL="912813" indent="-396875">
              <a:buFont typeface="+mj-lt"/>
              <a:buAutoNum type="alphaUcPeriod"/>
            </a:pPr>
            <a:r>
              <a:rPr lang="es-419" sz="1600" dirty="0" smtClean="0">
                <a:latin typeface="Helvetica" pitchFamily="34" charset="0"/>
                <a:cs typeface="Helvetica" pitchFamily="34" charset="0"/>
              </a:rPr>
              <a:t>Tiene 13 franjas y 50 estrellas.</a:t>
            </a:r>
          </a:p>
          <a:p>
            <a:pPr marL="913581" indent="-361417">
              <a:buFont typeface="+mj-lt"/>
              <a:buAutoNum type="alphaUcPeriod"/>
            </a:pPr>
            <a:endParaRPr lang="es-419" sz="1800"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s-419" smtClean="0"/>
              <a:pPr/>
              <a:t>32</a:t>
            </a:fld>
            <a:endParaRPr lang="es-419" dirty="0"/>
          </a:p>
        </p:txBody>
      </p:sp>
      <p:cxnSp>
        <p:nvCxnSpPr>
          <p:cNvPr id="10" name="Straight Connector 9"/>
          <p:cNvCxnSpPr/>
          <p:nvPr/>
        </p:nvCxnSpPr>
        <p:spPr>
          <a:xfrm>
            <a:off x="309792" y="4362565"/>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900330" y="3970150"/>
            <a:ext cx="2057400" cy="784830"/>
          </a:xfrm>
          <a:prstGeom prst="rect">
            <a:avLst/>
          </a:prstGeom>
          <a:solidFill>
            <a:schemeClr val="bg2"/>
          </a:solidFill>
        </p:spPr>
        <p:txBody>
          <a:bodyPr wrap="square">
            <a:spAutoFit/>
          </a:bodyPr>
          <a:lstStyle/>
          <a:p>
            <a:r>
              <a:rPr lang="es-419" sz="900" dirty="0" smtClean="0"/>
              <a:t>RI.1.6</a:t>
            </a:r>
            <a:br>
              <a:rPr lang="es-419" sz="900" dirty="0" smtClean="0"/>
            </a:br>
            <a:r>
              <a:rPr lang="es-419" sz="900" dirty="0" smtClean="0"/>
              <a:t>Distinguen entre la información proporcionada por imágenes u otras ilustraciones y la información contenida en las palabras de un texto.</a:t>
            </a:r>
            <a:endParaRPr lang="es-419" sz="900" dirty="0"/>
          </a:p>
        </p:txBody>
      </p:sp>
      <p:pic>
        <p:nvPicPr>
          <p:cNvPr id="21" name="Picture 20" descr="https://encrypted-tbn2.gstatic.com/images?q=tbn:ANd9GcRB6MAlJxphuJVnvU7qW3OOBd9Wfg0oZFEXybrCo2W3MOtFoaPM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5600326"/>
            <a:ext cx="2771775" cy="1647825"/>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758111" y="5600326"/>
            <a:ext cx="232207" cy="1164648"/>
            <a:chOff x="674823" y="1143000"/>
            <a:chExt cx="246721" cy="1237438"/>
          </a:xfrm>
        </p:grpSpPr>
        <p:sp>
          <p:nvSpPr>
            <p:cNvPr id="23" name="Oval 22"/>
            <p:cNvSpPr/>
            <p:nvPr/>
          </p:nvSpPr>
          <p:spPr>
            <a:xfrm>
              <a:off x="678656" y="11430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0709" tIns="45354" rIns="90709" bIns="45354" rtlCol="0" anchor="ctr"/>
            <a:lstStyle/>
            <a:p>
              <a:pPr algn="ctr"/>
              <a:endParaRPr lang="es-419" sz="1788" dirty="0"/>
            </a:p>
          </p:txBody>
        </p:sp>
        <p:sp>
          <p:nvSpPr>
            <p:cNvPr id="24" name="Oval 23"/>
            <p:cNvSpPr/>
            <p:nvPr/>
          </p:nvSpPr>
          <p:spPr>
            <a:xfrm>
              <a:off x="674823" y="1641975"/>
              <a:ext cx="242887"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0709" tIns="45354" rIns="90709" bIns="45354" rtlCol="0" anchor="ctr"/>
            <a:lstStyle/>
            <a:p>
              <a:pPr algn="ctr"/>
              <a:endParaRPr lang="es-419" sz="1788" dirty="0"/>
            </a:p>
          </p:txBody>
        </p:sp>
        <p:sp>
          <p:nvSpPr>
            <p:cNvPr id="25" name="Oval 24"/>
            <p:cNvSpPr/>
            <p:nvPr/>
          </p:nvSpPr>
          <p:spPr>
            <a:xfrm>
              <a:off x="674823" y="2140952"/>
              <a:ext cx="242887"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0709" tIns="45354" rIns="90709" bIns="45354" rtlCol="0" anchor="ctr"/>
            <a:lstStyle/>
            <a:p>
              <a:pPr algn="ctr"/>
              <a:endParaRPr lang="es-419" sz="1788" dirty="0"/>
            </a:p>
          </p:txBody>
        </p:sp>
      </p:grpSp>
      <p:grpSp>
        <p:nvGrpSpPr>
          <p:cNvPr id="26" name="Group 25"/>
          <p:cNvGrpSpPr/>
          <p:nvPr/>
        </p:nvGrpSpPr>
        <p:grpSpPr>
          <a:xfrm>
            <a:off x="750895" y="1470872"/>
            <a:ext cx="235815" cy="1147957"/>
            <a:chOff x="674822" y="1170719"/>
            <a:chExt cx="250554" cy="1219704"/>
          </a:xfrm>
        </p:grpSpPr>
        <p:sp>
          <p:nvSpPr>
            <p:cNvPr id="27" name="Oval 26"/>
            <p:cNvSpPr/>
            <p:nvPr/>
          </p:nvSpPr>
          <p:spPr>
            <a:xfrm>
              <a:off x="682489" y="1170719"/>
              <a:ext cx="242887"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0709" tIns="45354" rIns="90709" bIns="45354" rtlCol="0" anchor="ctr"/>
            <a:lstStyle/>
            <a:p>
              <a:pPr algn="ctr"/>
              <a:endParaRPr lang="es-419" sz="1788" dirty="0"/>
            </a:p>
          </p:txBody>
        </p:sp>
        <p:sp>
          <p:nvSpPr>
            <p:cNvPr id="28" name="Oval 27"/>
            <p:cNvSpPr/>
            <p:nvPr/>
          </p:nvSpPr>
          <p:spPr>
            <a:xfrm>
              <a:off x="674822" y="1660828"/>
              <a:ext cx="242887"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0709" tIns="45354" rIns="90709" bIns="45354" rtlCol="0" anchor="ctr"/>
            <a:lstStyle/>
            <a:p>
              <a:pPr algn="ctr"/>
              <a:endParaRPr lang="es-419" sz="1788" dirty="0"/>
            </a:p>
          </p:txBody>
        </p:sp>
        <p:sp>
          <p:nvSpPr>
            <p:cNvPr id="29" name="Oval 28"/>
            <p:cNvSpPr/>
            <p:nvPr/>
          </p:nvSpPr>
          <p:spPr>
            <a:xfrm>
              <a:off x="682489" y="2150937"/>
              <a:ext cx="242887"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0709" tIns="45354" rIns="90709" bIns="45354" rtlCol="0" anchor="ctr"/>
            <a:lstStyle/>
            <a:p>
              <a:pPr algn="ctr"/>
              <a:endParaRPr lang="es-419" sz="1788" dirty="0"/>
            </a:p>
          </p:txBody>
        </p:sp>
      </p:grpSp>
    </p:spTree>
    <p:extLst>
      <p:ext uri="{BB962C8B-B14F-4D97-AF65-F5344CB8AC3E}">
        <p14:creationId xmlns:p14="http://schemas.microsoft.com/office/powerpoint/2010/main" val="27065090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33400" y="914400"/>
            <a:ext cx="6424330" cy="1826426"/>
          </a:xfrm>
          <a:prstGeom prst="rect">
            <a:avLst/>
          </a:prstGeom>
        </p:spPr>
        <p:txBody>
          <a:bodyPr wrap="square" lIns="101881" tIns="50941" rIns="101881" bIns="50941">
            <a:spAutoFit/>
          </a:bodyPr>
          <a:lstStyle/>
          <a:p>
            <a:pPr marL="361417" indent="-361417"/>
            <a:r>
              <a:rPr lang="en-US" sz="1600" b="1" dirty="0" smtClean="0">
                <a:latin typeface="Helvetica" pitchFamily="34" charset="0"/>
                <a:cs typeface="Helvetica" pitchFamily="34" charset="0"/>
              </a:rPr>
              <a:t>13. </a:t>
            </a:r>
            <a:r>
              <a:rPr lang="es-ES" sz="1600" b="1" dirty="0">
                <a:latin typeface="Helvetica" pitchFamily="34" charset="0"/>
                <a:cs typeface="Helvetica" pitchFamily="34" charset="0"/>
              </a:rPr>
              <a:t>¿Qué dicen ambos pasajes sobre las águilas calvas? </a:t>
            </a:r>
          </a:p>
          <a:p>
            <a:pPr marL="478542"/>
            <a:endParaRPr lang="en-US" sz="1600" dirty="0">
              <a:latin typeface="Helvetica" pitchFamily="34" charset="0"/>
              <a:cs typeface="Helvetica" pitchFamily="34" charset="0"/>
            </a:endParaRPr>
          </a:p>
          <a:p>
            <a:pPr marL="839788" indent="-360363">
              <a:buFont typeface="+mj-lt"/>
              <a:buAutoNum type="alphaUcPeriod"/>
            </a:pPr>
            <a:r>
              <a:rPr lang="es-ES" sz="1600" dirty="0" smtClean="0">
                <a:latin typeface="Helvetica" pitchFamily="34" charset="0"/>
                <a:cs typeface="Helvetica" pitchFamily="34" charset="0"/>
              </a:rPr>
              <a:t>Hace </a:t>
            </a:r>
            <a:r>
              <a:rPr lang="es-ES" sz="1600" dirty="0">
                <a:latin typeface="Helvetica" pitchFamily="34" charset="0"/>
                <a:cs typeface="Helvetica" pitchFamily="34" charset="0"/>
              </a:rPr>
              <a:t>40 </a:t>
            </a:r>
            <a:r>
              <a:rPr lang="es-ES" sz="1600" dirty="0" smtClean="0">
                <a:latin typeface="Helvetica" pitchFamily="34" charset="0"/>
                <a:cs typeface="Helvetica" pitchFamily="34" charset="0"/>
              </a:rPr>
              <a:t>años, ellas </a:t>
            </a:r>
            <a:r>
              <a:rPr lang="es-ES" sz="1600" dirty="0">
                <a:latin typeface="Helvetica" pitchFamily="34" charset="0"/>
                <a:cs typeface="Helvetica" pitchFamily="34" charset="0"/>
              </a:rPr>
              <a:t>estaban muriendo.</a:t>
            </a:r>
          </a:p>
          <a:p>
            <a:pPr marL="839959" indent="-361417">
              <a:buFont typeface="+mj-lt"/>
              <a:buAutoNum type="alphaUcPeriod"/>
            </a:pPr>
            <a:endParaRPr lang="es-ES" sz="1600" dirty="0" smtClean="0">
              <a:latin typeface="Helvetica" pitchFamily="34" charset="0"/>
              <a:cs typeface="Helvetica" pitchFamily="34" charset="0"/>
            </a:endParaRPr>
          </a:p>
          <a:p>
            <a:pPr marL="839959" indent="-361417">
              <a:buFont typeface="+mj-lt"/>
              <a:buAutoNum type="alphaUcPeriod"/>
            </a:pPr>
            <a:r>
              <a:rPr lang="es-ES" sz="1600" dirty="0">
                <a:latin typeface="Helvetica" pitchFamily="34" charset="0"/>
                <a:cs typeface="Helvetica" pitchFamily="34" charset="0"/>
              </a:rPr>
              <a:t>La gente trabaja para protegerlas.</a:t>
            </a:r>
          </a:p>
          <a:p>
            <a:pPr marL="839959" indent="-361417">
              <a:buFont typeface="+mj-lt"/>
              <a:buAutoNum type="alphaUcPeriod"/>
            </a:pPr>
            <a:endParaRPr lang="en-US" sz="1600" dirty="0">
              <a:latin typeface="Helvetica" pitchFamily="34" charset="0"/>
              <a:cs typeface="Helvetica" pitchFamily="34" charset="0"/>
            </a:endParaRPr>
          </a:p>
          <a:p>
            <a:pPr marL="839959" indent="-361417">
              <a:buFont typeface="+mj-lt"/>
              <a:buAutoNum type="alphaUcPeriod"/>
            </a:pPr>
            <a:r>
              <a:rPr lang="es-ES" sz="1600" dirty="0">
                <a:latin typeface="Helvetica" pitchFamily="34" charset="0"/>
                <a:cs typeface="Helvetica" pitchFamily="34" charset="0"/>
              </a:rPr>
              <a:t>Ellas fueron lastimadas por el DDT y los cazadores.</a:t>
            </a:r>
          </a:p>
        </p:txBody>
      </p:sp>
      <p:sp>
        <p:nvSpPr>
          <p:cNvPr id="22" name="Rectangle 21"/>
          <p:cNvSpPr/>
          <p:nvPr/>
        </p:nvSpPr>
        <p:spPr>
          <a:xfrm>
            <a:off x="533400" y="5026488"/>
            <a:ext cx="6248400" cy="2103425"/>
          </a:xfrm>
          <a:prstGeom prst="rect">
            <a:avLst/>
          </a:prstGeom>
        </p:spPr>
        <p:txBody>
          <a:bodyPr wrap="square" lIns="101881" tIns="50941" rIns="101881" bIns="50941">
            <a:spAutoFit/>
          </a:bodyPr>
          <a:lstStyle/>
          <a:p>
            <a:pPr marL="419100" indent="-419100"/>
            <a:r>
              <a:rPr lang="en-US" sz="1600" b="1" dirty="0" smtClean="0">
                <a:latin typeface="Helvetica" pitchFamily="34" charset="0"/>
                <a:cs typeface="Helvetica" pitchFamily="34" charset="0"/>
              </a:rPr>
              <a:t>14. </a:t>
            </a:r>
            <a:r>
              <a:rPr lang="es-ES" sz="1600" b="1" dirty="0">
                <a:latin typeface="Helvetica" pitchFamily="34" charset="0"/>
              </a:rPr>
              <a:t>¿Qué puedes aprender de las águilas calvas con tan sólo mirar las fotografías de ambos pasajes? </a:t>
            </a:r>
          </a:p>
          <a:p>
            <a:pPr marL="419980" indent="-419980"/>
            <a:r>
              <a:rPr lang="en-US" sz="1600" b="1" dirty="0" smtClean="0">
                <a:latin typeface="Helvetica" pitchFamily="34" charset="0"/>
              </a:rPr>
              <a:t> </a:t>
            </a:r>
            <a:endParaRPr lang="en-US" sz="1600" dirty="0">
              <a:latin typeface="Helvetica" pitchFamily="34" charset="0"/>
              <a:cs typeface="Helvetica" pitchFamily="34" charset="0"/>
            </a:endParaRPr>
          </a:p>
          <a:p>
            <a:pPr marL="793750" indent="-339725">
              <a:buFont typeface="+mj-lt"/>
              <a:buAutoNum type="alphaUcPeriod"/>
            </a:pPr>
            <a:r>
              <a:rPr lang="es-ES" sz="1600" dirty="0" smtClean="0">
                <a:latin typeface="Helvetica" pitchFamily="34" charset="0"/>
                <a:cs typeface="Helvetica" pitchFamily="34" charset="0"/>
              </a:rPr>
              <a:t>Ellas </a:t>
            </a:r>
            <a:r>
              <a:rPr lang="es-ES" sz="1600" dirty="0">
                <a:latin typeface="Helvetica" pitchFamily="34" charset="0"/>
                <a:cs typeface="Helvetica" pitchFamily="34" charset="0"/>
              </a:rPr>
              <a:t>tienen la cabeza y el pico </a:t>
            </a:r>
            <a:r>
              <a:rPr lang="es-ES" sz="1600" dirty="0" smtClean="0">
                <a:latin typeface="Helvetica" pitchFamily="34" charset="0"/>
                <a:cs typeface="Helvetica" pitchFamily="34" charset="0"/>
              </a:rPr>
              <a:t>blanco.</a:t>
            </a:r>
          </a:p>
          <a:p>
            <a:pPr marL="793750" indent="-339725">
              <a:buFont typeface="+mj-lt"/>
              <a:buAutoNum type="alphaUcPeriod"/>
            </a:pPr>
            <a:endParaRPr lang="en-US" sz="1600" dirty="0">
              <a:latin typeface="Helvetica" pitchFamily="34" charset="0"/>
              <a:cs typeface="Helvetica" pitchFamily="34" charset="0"/>
            </a:endParaRPr>
          </a:p>
          <a:p>
            <a:pPr marL="793750" indent="-339725">
              <a:buFont typeface="+mj-lt"/>
              <a:buAutoNum type="alphaUcPeriod"/>
            </a:pPr>
            <a:r>
              <a:rPr lang="es-MX" sz="1600" dirty="0">
                <a:latin typeface="Helvetica" pitchFamily="34" charset="0"/>
                <a:cs typeface="Helvetica" pitchFamily="34" charset="0"/>
              </a:rPr>
              <a:t>Ellas estaban en peligro.</a:t>
            </a:r>
          </a:p>
          <a:p>
            <a:pPr marL="793750" indent="-339725">
              <a:buFont typeface="+mj-lt"/>
              <a:buAutoNum type="alphaUcPeriod"/>
            </a:pPr>
            <a:endParaRPr lang="en-US" sz="1600" dirty="0">
              <a:latin typeface="Helvetica" pitchFamily="34" charset="0"/>
              <a:cs typeface="Helvetica" pitchFamily="34" charset="0"/>
            </a:endParaRPr>
          </a:p>
          <a:p>
            <a:pPr marL="793750" indent="-339725">
              <a:buFont typeface="+mj-lt"/>
              <a:buAutoNum type="alphaUcPeriod"/>
            </a:pPr>
            <a:r>
              <a:rPr lang="es-MX" sz="1600" dirty="0">
                <a:latin typeface="Helvetica" pitchFamily="34" charset="0"/>
                <a:cs typeface="Helvetica" pitchFamily="34" charset="0"/>
              </a:rPr>
              <a:t>Ahora hay más águil</a:t>
            </a:r>
            <a:r>
              <a:rPr lang="es-MX" sz="1800" dirty="0">
                <a:latin typeface="Helvetica" pitchFamily="34" charset="0"/>
                <a:cs typeface="Helvetica" pitchFamily="34" charset="0"/>
              </a:rPr>
              <a:t>as.</a:t>
            </a:r>
          </a:p>
        </p:txBody>
      </p:sp>
      <p:sp>
        <p:nvSpPr>
          <p:cNvPr id="4" name="Slide Number Placeholder 3"/>
          <p:cNvSpPr>
            <a:spLocks noGrp="1"/>
          </p:cNvSpPr>
          <p:nvPr>
            <p:ph type="sldNum" sz="quarter" idx="12"/>
          </p:nvPr>
        </p:nvSpPr>
        <p:spPr/>
        <p:txBody>
          <a:bodyPr/>
          <a:lstStyle/>
          <a:p>
            <a:fld id="{F177B04D-AEB5-43ED-B9BA-B3D1EC9C9067}" type="slidenum">
              <a:rPr lang="en-US" smtClean="0"/>
              <a:pPr/>
              <a:t>33</a:t>
            </a:fld>
            <a:endParaRPr lang="en-US" dirty="0"/>
          </a:p>
        </p:txBody>
      </p:sp>
      <p:cxnSp>
        <p:nvCxnSpPr>
          <p:cNvPr id="10" name="Straight Connector 9"/>
          <p:cNvCxnSpPr/>
          <p:nvPr/>
        </p:nvCxnSpPr>
        <p:spPr>
          <a:xfrm>
            <a:off x="385996" y="4309137"/>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900330" y="3970150"/>
            <a:ext cx="2057400" cy="784830"/>
          </a:xfrm>
          <a:prstGeom prst="rect">
            <a:avLst/>
          </a:prstGeom>
          <a:solidFill>
            <a:schemeClr val="bg2"/>
          </a:solidFill>
        </p:spPr>
        <p:txBody>
          <a:bodyPr wrap="square">
            <a:spAutoFit/>
          </a:bodyPr>
          <a:lstStyle/>
          <a:p>
            <a:r>
              <a:rPr lang="en-US" sz="900" dirty="0" smtClean="0"/>
              <a:t>RI.1.9</a:t>
            </a:r>
            <a:r>
              <a:rPr lang="en-US" sz="900" dirty="0"/>
              <a:t/>
            </a:r>
            <a:br>
              <a:rPr lang="en-US" sz="900" dirty="0"/>
            </a:br>
            <a:r>
              <a:rPr lang="es-ES" sz="900" dirty="0"/>
              <a:t>Identifican las semejanzas y diferencias básicas entre dos textos sobre el mismo tema (por ejemplo: en las ilustraciones, descripciones o procedimientos).</a:t>
            </a:r>
            <a:endParaRPr lang="en-US" sz="900" dirty="0"/>
          </a:p>
        </p:txBody>
      </p:sp>
      <p:grpSp>
        <p:nvGrpSpPr>
          <p:cNvPr id="16" name="Group 15"/>
          <p:cNvGrpSpPr/>
          <p:nvPr/>
        </p:nvGrpSpPr>
        <p:grpSpPr>
          <a:xfrm>
            <a:off x="662509" y="1459766"/>
            <a:ext cx="238276" cy="1211444"/>
            <a:chOff x="668375" y="1143000"/>
            <a:chExt cx="253169" cy="1287159"/>
          </a:xfrm>
        </p:grpSpPr>
        <p:sp>
          <p:nvSpPr>
            <p:cNvPr id="17" name="Oval 16"/>
            <p:cNvSpPr/>
            <p:nvPr/>
          </p:nvSpPr>
          <p:spPr>
            <a:xfrm>
              <a:off x="678656" y="11430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0709" tIns="45354" rIns="90709" bIns="45354" rtlCol="0" anchor="ctr"/>
            <a:lstStyle/>
            <a:p>
              <a:pPr algn="ctr"/>
              <a:endParaRPr lang="es-419" sz="1788" dirty="0"/>
            </a:p>
          </p:txBody>
        </p:sp>
        <p:sp>
          <p:nvSpPr>
            <p:cNvPr id="18" name="Oval 17"/>
            <p:cNvSpPr/>
            <p:nvPr/>
          </p:nvSpPr>
          <p:spPr>
            <a:xfrm>
              <a:off x="668375" y="1667425"/>
              <a:ext cx="242887"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0709" tIns="45354" rIns="90709" bIns="45354" rtlCol="0" anchor="ctr"/>
            <a:lstStyle/>
            <a:p>
              <a:pPr algn="ctr"/>
              <a:endParaRPr lang="es-419" sz="1788" dirty="0"/>
            </a:p>
          </p:txBody>
        </p:sp>
        <p:sp>
          <p:nvSpPr>
            <p:cNvPr id="19" name="Oval 18"/>
            <p:cNvSpPr/>
            <p:nvPr/>
          </p:nvSpPr>
          <p:spPr>
            <a:xfrm>
              <a:off x="678656" y="2190673"/>
              <a:ext cx="242887"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0709" tIns="45354" rIns="90709" bIns="45354" rtlCol="0" anchor="ctr"/>
            <a:lstStyle/>
            <a:p>
              <a:pPr algn="ctr"/>
              <a:endParaRPr lang="es-419" sz="1788" dirty="0"/>
            </a:p>
          </p:txBody>
        </p:sp>
      </p:grpSp>
      <p:grpSp>
        <p:nvGrpSpPr>
          <p:cNvPr id="21" name="Group 20"/>
          <p:cNvGrpSpPr/>
          <p:nvPr/>
        </p:nvGrpSpPr>
        <p:grpSpPr>
          <a:xfrm>
            <a:off x="692428" y="5832715"/>
            <a:ext cx="232841" cy="1200506"/>
            <a:chOff x="674150" y="1205708"/>
            <a:chExt cx="247394" cy="1275537"/>
          </a:xfrm>
        </p:grpSpPr>
        <p:sp>
          <p:nvSpPr>
            <p:cNvPr id="23" name="Oval 22"/>
            <p:cNvSpPr/>
            <p:nvPr/>
          </p:nvSpPr>
          <p:spPr>
            <a:xfrm>
              <a:off x="678656" y="120570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0709" tIns="45354" rIns="90709" bIns="45354" rtlCol="0" anchor="ctr"/>
            <a:lstStyle/>
            <a:p>
              <a:pPr algn="ctr"/>
              <a:endParaRPr lang="es-419" sz="1788" dirty="0"/>
            </a:p>
          </p:txBody>
        </p:sp>
        <p:sp>
          <p:nvSpPr>
            <p:cNvPr id="24" name="Oval 23"/>
            <p:cNvSpPr/>
            <p:nvPr/>
          </p:nvSpPr>
          <p:spPr>
            <a:xfrm>
              <a:off x="674150" y="1713795"/>
              <a:ext cx="242887"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0709" tIns="45354" rIns="90709" bIns="45354" rtlCol="0" anchor="ctr"/>
            <a:lstStyle/>
            <a:p>
              <a:pPr algn="ctr"/>
              <a:endParaRPr lang="es-419" sz="1788" dirty="0"/>
            </a:p>
          </p:txBody>
        </p:sp>
        <p:sp>
          <p:nvSpPr>
            <p:cNvPr id="25" name="Oval 24"/>
            <p:cNvSpPr/>
            <p:nvPr/>
          </p:nvSpPr>
          <p:spPr>
            <a:xfrm>
              <a:off x="678496" y="2241759"/>
              <a:ext cx="242887"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0709" tIns="45354" rIns="90709" bIns="45354" rtlCol="0" anchor="ctr"/>
            <a:lstStyle/>
            <a:p>
              <a:pPr algn="ctr"/>
              <a:endParaRPr lang="es-419" sz="1788" dirty="0"/>
            </a:p>
          </p:txBody>
        </p:sp>
      </p:grpSp>
    </p:spTree>
    <p:extLst>
      <p:ext uri="{BB962C8B-B14F-4D97-AF65-F5344CB8AC3E}">
        <p14:creationId xmlns:p14="http://schemas.microsoft.com/office/powerpoint/2010/main" val="34643617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34</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237626239"/>
              </p:ext>
            </p:extLst>
          </p:nvPr>
        </p:nvGraphicFramePr>
        <p:xfrm>
          <a:off x="381000" y="533400"/>
          <a:ext cx="6553200" cy="5334000"/>
        </p:xfrm>
        <a:graphic>
          <a:graphicData uri="http://schemas.openxmlformats.org/drawingml/2006/table">
            <a:tbl>
              <a:tblPr firstRow="1" bandRow="1">
                <a:tableStyleId>{5C22544A-7EE6-4342-B048-85BDC9FD1C3A}</a:tableStyleId>
              </a:tblPr>
              <a:tblGrid>
                <a:gridCol w="6553200"/>
              </a:tblGrid>
              <a:tr h="370840">
                <a:tc>
                  <a:txBody>
                    <a:bodyPr/>
                    <a:lstStyle/>
                    <a:p>
                      <a:pPr marL="398435" marR="0" lvl="0" indent="-398435" algn="l" defTabSz="966612"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15. </a:t>
                      </a:r>
                      <a:r>
                        <a:rPr lang="es-ES" sz="1800" b="1" dirty="0" smtClean="0">
                          <a:solidFill>
                            <a:schemeClr val="tx1"/>
                          </a:solidFill>
                        </a:rPr>
                        <a:t>Escoge un símbolo estadounidense. Menciona una cosa que aprendiste del texto acerca de este símbolo</a:t>
                      </a:r>
                      <a:r>
                        <a:rPr lang="es-ES" sz="1800" b="1" baseline="0" dirty="0" smtClean="0">
                          <a:solidFill>
                            <a:schemeClr val="tx1"/>
                          </a:solidFill>
                        </a:rPr>
                        <a:t> </a:t>
                      </a:r>
                      <a:r>
                        <a:rPr lang="es-ES" sz="1800" b="1" dirty="0" smtClean="0">
                          <a:solidFill>
                            <a:schemeClr val="tx1"/>
                          </a:solidFill>
                        </a:rPr>
                        <a:t>y una cosa que aprendiste de este símbolo mirando la fotografía.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RI.1.6</a:t>
                      </a:r>
                    </a:p>
                    <a:p>
                      <a:pPr marL="342900" marR="0" lvl="0" indent="-342900" algn="l" defTabSz="966612" rtl="0" eaLnBrk="1" fontAlgn="auto" latinLnBrk="0" hangingPunct="1">
                        <a:lnSpc>
                          <a:spcPct val="100000"/>
                        </a:lnSpc>
                        <a:spcBef>
                          <a:spcPts val="0"/>
                        </a:spcBef>
                        <a:spcAft>
                          <a:spcPts val="0"/>
                        </a:spcAft>
                        <a:buClrTx/>
                        <a:buSzTx/>
                        <a:buFontTx/>
                        <a:buNone/>
                        <a:tabLst/>
                        <a:defRPr/>
                      </a:pPr>
                      <a:endParaRPr lang="es-ES" sz="1800"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endParaRPr lang="en-US" sz="1400" dirty="0" smtClean="0">
                        <a:solidFill>
                          <a:schemeClr val="tx1"/>
                        </a:solidFill>
                      </a:endParaRPr>
                    </a:p>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endParaRPr lang="en-US" sz="1400" dirty="0" smtClean="0">
                        <a:solidFill>
                          <a:schemeClr val="tx1"/>
                        </a:solidFill>
                      </a:endParaRPr>
                    </a:p>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endParaRPr lang="en-US" sz="1400" dirty="0" smtClean="0">
                        <a:solidFill>
                          <a:schemeClr val="tx1"/>
                        </a:solidFill>
                      </a:endParaRPr>
                    </a:p>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endParaRPr lang="en-US" sz="1400" dirty="0" smtClean="0">
                        <a:solidFill>
                          <a:schemeClr val="tx1"/>
                        </a:solidFill>
                      </a:endParaRPr>
                    </a:p>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endParaRPr lang="en-US" sz="1400" dirty="0" smtClean="0">
                        <a:solidFill>
                          <a:schemeClr val="tx1"/>
                        </a:solidFill>
                      </a:endParaRPr>
                    </a:p>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endParaRPr lang="en-US" sz="1400" dirty="0" smtClean="0">
                        <a:solidFill>
                          <a:schemeClr val="tx1"/>
                        </a:solidFill>
                      </a:endParaRPr>
                    </a:p>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endParaRPr lang="en-US" sz="1400" dirty="0" smtClean="0">
                        <a:solidFill>
                          <a:schemeClr val="tx1"/>
                        </a:solidFill>
                      </a:endParaRPr>
                    </a:p>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endParaRPr lang="en-US" sz="1400" dirty="0" smtClean="0">
                        <a:solidFill>
                          <a:schemeClr val="tx1"/>
                        </a:solidFill>
                      </a:endParaRPr>
                    </a:p>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3419693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35</a:t>
            </a:fld>
            <a:endParaRPr lang="en-US" dirty="0"/>
          </a:p>
        </p:txBody>
      </p:sp>
      <p:graphicFrame>
        <p:nvGraphicFramePr>
          <p:cNvPr id="28" name="Table 27"/>
          <p:cNvGraphicFramePr>
            <a:graphicFrameLocks noGrp="1"/>
          </p:cNvGraphicFramePr>
          <p:nvPr>
            <p:extLst>
              <p:ext uri="{D42A27DB-BD31-4B8C-83A1-F6EECF244321}">
                <p14:modId xmlns:p14="http://schemas.microsoft.com/office/powerpoint/2010/main" val="3502836382"/>
              </p:ext>
            </p:extLst>
          </p:nvPr>
        </p:nvGraphicFramePr>
        <p:xfrm>
          <a:off x="228600" y="457200"/>
          <a:ext cx="6781800" cy="4480563"/>
        </p:xfrm>
        <a:graphic>
          <a:graphicData uri="http://schemas.openxmlformats.org/drawingml/2006/table">
            <a:tbl>
              <a:tblPr firstRow="1" bandRow="1">
                <a:tableStyleId>{5940675A-B579-460E-94D1-54222C63F5DA}</a:tableStyleId>
              </a:tblPr>
              <a:tblGrid>
                <a:gridCol w="6781800"/>
              </a:tblGrid>
              <a:tr h="304800">
                <a:tc>
                  <a:txBody>
                    <a:bodyPr/>
                    <a:lstStyle/>
                    <a:p>
                      <a:pPr marL="568325" marR="0" lvl="0" indent="-45085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n-lt"/>
                          <a:ea typeface="+mn-ea"/>
                          <a:cs typeface="Helvetica" pitchFamily="34" charset="0"/>
                        </a:rPr>
                        <a:t>16. </a:t>
                      </a:r>
                      <a:r>
                        <a:rPr kumimoji="0" lang="es-ES" sz="1800" b="1" i="0" u="none" strike="noStrike" kern="1200" cap="none" spc="0" normalizeH="0" baseline="0" noProof="0" dirty="0" smtClean="0">
                          <a:ln>
                            <a:noFill/>
                          </a:ln>
                          <a:solidFill>
                            <a:prstClr val="black"/>
                          </a:solidFill>
                          <a:effectLst/>
                          <a:uLnTx/>
                          <a:uFillTx/>
                          <a:latin typeface="+mn-lt"/>
                          <a:ea typeface="+mn-ea"/>
                          <a:cs typeface="+mn-cs"/>
                        </a:rPr>
                        <a:t>¿Por qué ahora hay más águilas calvas que antes?  Utiliza información de ambos textos.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RI.1.9</a:t>
                      </a:r>
                      <a:endParaRPr kumimoji="0" lang="en-US" sz="1800" b="0" i="1" u="none" strike="noStrike" kern="1200" cap="none" spc="0" normalizeH="0" baseline="0" noProof="0" dirty="0" smtClean="0">
                        <a:ln>
                          <a:noFill/>
                        </a:ln>
                        <a:solidFill>
                          <a:prstClr val="black"/>
                        </a:solidFill>
                        <a:effectLst/>
                        <a:uLnTx/>
                        <a:uFillTx/>
                        <a:latin typeface="+mn-lt"/>
                        <a:ea typeface="+mn-ea"/>
                        <a:cs typeface="+mn-cs"/>
                      </a:endParaRPr>
                    </a:p>
                    <a:p>
                      <a:pPr marL="568325" lvl="0" indent="-450850" defTabSz="914400" fontAlgn="base">
                        <a:spcBef>
                          <a:spcPct val="0"/>
                        </a:spcBef>
                        <a:spcAft>
                          <a:spcPct val="0"/>
                        </a:spcAft>
                        <a:buNone/>
                      </a:pPr>
                      <a:endParaRPr lang="en-US" sz="1800" i="1" dirty="0" smtClean="0">
                        <a:solidFill>
                          <a:schemeClr val="tx1"/>
                        </a:solidFill>
                        <a:latin typeface="+mn-lt"/>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433896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037347129"/>
              </p:ext>
            </p:extLst>
          </p:nvPr>
        </p:nvGraphicFramePr>
        <p:xfrm>
          <a:off x="304800" y="499872"/>
          <a:ext cx="6629400" cy="6784848"/>
        </p:xfrm>
        <a:graphic>
          <a:graphicData uri="http://schemas.openxmlformats.org/drawingml/2006/table">
            <a:tbl>
              <a:tblPr firstRow="1" bandRow="1">
                <a:tableStyleId>{5940675A-B579-460E-94D1-54222C63F5DA}</a:tableStyleId>
              </a:tblPr>
              <a:tblGrid>
                <a:gridCol w="6629400"/>
              </a:tblGrid>
              <a:tr h="1908464">
                <a:tc>
                  <a:txBody>
                    <a:bodyPr/>
                    <a:lstStyle/>
                    <a:p>
                      <a:pPr marL="401638" marR="0" indent="-346075" algn="l" defTabSz="1018809" rtl="0" eaLnBrk="1" fontAlgn="auto" latinLnBrk="0" hangingPunct="1">
                        <a:lnSpc>
                          <a:spcPct val="100000"/>
                        </a:lnSpc>
                        <a:spcBef>
                          <a:spcPts val="0"/>
                        </a:spcBef>
                        <a:spcAft>
                          <a:spcPts val="0"/>
                        </a:spcAft>
                        <a:buClrTx/>
                        <a:buSzTx/>
                        <a:buFont typeface="+mj-lt"/>
                        <a:buNone/>
                        <a:tabLst/>
                        <a:defRPr/>
                      </a:pPr>
                      <a:r>
                        <a:rPr lang="es-419" sz="1600" b="1" noProof="0" dirty="0" smtClean="0">
                          <a:solidFill>
                            <a:schemeClr val="tx1"/>
                          </a:solidFill>
                          <a:latin typeface="Helvetica" panose="020B0604020202020204" pitchFamily="34" charset="0"/>
                          <a:cs typeface="Helvetica" panose="020B0604020202020204" pitchFamily="34" charset="0"/>
                        </a:rPr>
                        <a:t>17.  Lee</a:t>
                      </a:r>
                      <a:r>
                        <a:rPr lang="es-419" sz="1600" b="1" baseline="0" noProof="0" dirty="0" smtClean="0">
                          <a:solidFill>
                            <a:schemeClr val="tx1"/>
                          </a:solidFill>
                          <a:latin typeface="Helvetica" panose="020B0604020202020204" pitchFamily="34" charset="0"/>
                          <a:cs typeface="Helvetica" panose="020B0604020202020204" pitchFamily="34" charset="0"/>
                        </a:rPr>
                        <a:t> el final del cuento </a:t>
                      </a:r>
                      <a:r>
                        <a:rPr lang="es-419" sz="1600" b="0" i="1" u="none" baseline="0" noProof="0" dirty="0" smtClean="0">
                          <a:solidFill>
                            <a:schemeClr val="tx1"/>
                          </a:solidFill>
                          <a:latin typeface="Helvetica" panose="020B0604020202020204" pitchFamily="34" charset="0"/>
                          <a:cs typeface="Helvetica" panose="020B0604020202020204" pitchFamily="34" charset="0"/>
                        </a:rPr>
                        <a:t>El día divertido</a:t>
                      </a:r>
                      <a:r>
                        <a:rPr lang="es-419" sz="1600" b="1" baseline="0" noProof="0" dirty="0" smtClean="0">
                          <a:solidFill>
                            <a:schemeClr val="tx1"/>
                          </a:solidFill>
                          <a:latin typeface="Helvetica" panose="020B0604020202020204" pitchFamily="34" charset="0"/>
                          <a:cs typeface="Helvetica" panose="020B0604020202020204" pitchFamily="34" charset="0"/>
                        </a:rPr>
                        <a:t>.  Falta la primera parte del cuento.  Escribe la primera parte del cuento.</a:t>
                      </a:r>
                      <a:endParaRPr lang="es-419" sz="1600" b="1" noProof="0" dirty="0" smtClean="0">
                        <a:solidFill>
                          <a:schemeClr val="tx1"/>
                        </a:solidFill>
                        <a:latin typeface="Helvetica" panose="020B0604020202020204" pitchFamily="34" charset="0"/>
                        <a:cs typeface="Helvetica" panose="020B0604020202020204" pitchFamily="34" charset="0"/>
                      </a:endParaRP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s-419" sz="1600" b="1" i="0" u="sng" kern="1200" noProof="0" dirty="0" smtClean="0">
                        <a:solidFill>
                          <a:schemeClr val="tx1"/>
                        </a:solidFill>
                        <a:effectLst/>
                        <a:latin typeface="Helvetica" panose="020B0604020202020204" pitchFamily="34" charset="0"/>
                        <a:ea typeface="Times New Roman"/>
                        <a:cs typeface="Helvetica" panose="020B0604020202020204" pitchFamily="34" charset="0"/>
                      </a:endParaRPr>
                    </a:p>
                    <a:p>
                      <a:pPr marL="0" marR="0" indent="0" algn="ctr" defTabSz="1018809" rtl="0" eaLnBrk="1" fontAlgn="auto" latinLnBrk="0" hangingPunct="1">
                        <a:lnSpc>
                          <a:spcPct val="100000"/>
                        </a:lnSpc>
                        <a:spcBef>
                          <a:spcPts val="0"/>
                        </a:spcBef>
                        <a:spcAft>
                          <a:spcPts val="0"/>
                        </a:spcAft>
                        <a:buClrTx/>
                        <a:buSzTx/>
                        <a:buFont typeface="+mj-lt"/>
                        <a:buNone/>
                        <a:tabLst/>
                        <a:defRPr/>
                      </a:pPr>
                      <a:endParaRPr lang="es-419" sz="1600" b="1" i="1" u="none" kern="1200" noProof="0" dirty="0" smtClean="0">
                        <a:solidFill>
                          <a:schemeClr val="tx1"/>
                        </a:solidFill>
                        <a:effectLst/>
                        <a:latin typeface="Helvetica" panose="020B0604020202020204" pitchFamily="34" charset="0"/>
                        <a:ea typeface="Times New Roman"/>
                        <a:cs typeface="Helvetica" panose="020B0604020202020204" pitchFamily="34" charset="0"/>
                      </a:endParaRP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s-419" sz="2000" b="0" i="1" u="none" kern="1200" noProof="0" dirty="0" smtClean="0">
                          <a:solidFill>
                            <a:schemeClr val="tx1"/>
                          </a:solidFill>
                          <a:effectLst/>
                          <a:latin typeface="Helvetica" panose="020B0604020202020204" pitchFamily="34" charset="0"/>
                          <a:ea typeface="Times New Roman"/>
                          <a:cs typeface="Helvetica" panose="020B0604020202020204" pitchFamily="34" charset="0"/>
                        </a:rPr>
                        <a:t>El día divertido</a:t>
                      </a:r>
                    </a:p>
                    <a:p>
                      <a:pPr marL="0" marR="0" indent="0" algn="ctr" defTabSz="1018809" rtl="0" eaLnBrk="1" fontAlgn="auto" latinLnBrk="0" hangingPunct="1">
                        <a:lnSpc>
                          <a:spcPct val="100000"/>
                        </a:lnSpc>
                        <a:spcBef>
                          <a:spcPts val="0"/>
                        </a:spcBef>
                        <a:spcAft>
                          <a:spcPts val="0"/>
                        </a:spcAft>
                        <a:buClrTx/>
                        <a:buSzTx/>
                        <a:buFont typeface="+mj-lt"/>
                        <a:buNone/>
                        <a:tabLst/>
                        <a:defRPr/>
                      </a:pPr>
                      <a:endParaRPr lang="en-US" sz="800" b="1" i="0" kern="1200" dirty="0" smtClean="0">
                        <a:solidFill>
                          <a:schemeClr val="tx1"/>
                        </a:solidFill>
                        <a:effectLst/>
                        <a:latin typeface="+mn-lt"/>
                        <a:ea typeface="Times New Roman"/>
                        <a:cs typeface="Times New Roman"/>
                      </a:endParaRP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800" b="1" i="0" kern="1200" dirty="0" smtClean="0">
                          <a:solidFill>
                            <a:schemeClr val="tx1"/>
                          </a:solidFill>
                          <a:effectLst/>
                          <a:latin typeface="+mn-lt"/>
                          <a:ea typeface="Times New Roman"/>
                          <a:cs typeface="Times New Roman"/>
                        </a:rPr>
                        <a:t>       </a:t>
                      </a:r>
                    </a:p>
                    <a:p>
                      <a:pPr marL="288925" marR="0" indent="-288925" algn="l" defTabSz="1018809" rtl="0" eaLnBrk="1" fontAlgn="auto" latinLnBrk="0" hangingPunct="1">
                        <a:lnSpc>
                          <a:spcPct val="100000"/>
                        </a:lnSpc>
                        <a:spcBef>
                          <a:spcPts val="0"/>
                        </a:spcBef>
                        <a:spcAft>
                          <a:spcPts val="0"/>
                        </a:spcAft>
                        <a:buClrTx/>
                        <a:buSzTx/>
                        <a:buFont typeface="+mj-lt"/>
                        <a:buNone/>
                        <a:tabLst/>
                        <a:defRPr/>
                      </a:pPr>
                      <a:r>
                        <a:rPr lang="en-US" sz="1600" b="0" i="0" kern="1200" dirty="0" smtClean="0">
                          <a:solidFill>
                            <a:schemeClr val="tx1"/>
                          </a:solidFill>
                          <a:effectLst/>
                          <a:latin typeface="+mn-lt"/>
                          <a:ea typeface="Times New Roman"/>
                          <a:cs typeface="Times New Roman"/>
                        </a:rPr>
                        <a:t> </a:t>
                      </a:r>
                      <a:r>
                        <a:rPr lang="es-NI" sz="1000" b="1" i="1" noProof="0" dirty="0" smtClean="0">
                          <a:solidFill>
                            <a:schemeClr val="tx1"/>
                          </a:solidFill>
                          <a:latin typeface="+mn-lt"/>
                          <a:cs typeface="Helvetica" pitchFamily="34" charset="0"/>
                        </a:rPr>
                        <a:t>                                                         </a:t>
                      </a:r>
                      <a:r>
                        <a:rPr lang="es-NI" sz="1600" b="1" i="0" baseline="0" noProof="0" dirty="0" smtClean="0">
                          <a:solidFill>
                            <a:schemeClr val="tx1"/>
                          </a:solidFill>
                          <a:latin typeface="+mn-lt"/>
                          <a:cs typeface="+mn-cs"/>
                        </a:rPr>
                        <a:t>Escribe la primera parte del cuento aquí</a:t>
                      </a:r>
                    </a:p>
                    <a:p>
                      <a:pPr marL="288925" marR="0" indent="-288925" algn="l" defTabSz="1018809" rtl="0" eaLnBrk="1" fontAlgn="auto" latinLnBrk="0" hangingPunct="1">
                        <a:lnSpc>
                          <a:spcPct val="100000"/>
                        </a:lnSpc>
                        <a:spcBef>
                          <a:spcPts val="0"/>
                        </a:spcBef>
                        <a:spcAft>
                          <a:spcPts val="0"/>
                        </a:spcAft>
                        <a:buClrTx/>
                        <a:buSzTx/>
                        <a:buFont typeface="+mj-lt"/>
                        <a:buNone/>
                        <a:tabLst/>
                        <a:defRPr/>
                      </a:pPr>
                      <a:endParaRPr lang="en-US" sz="1000" b="1" baseline="0" dirty="0" smtClean="0">
                        <a:solidFill>
                          <a:schemeClr val="tx1"/>
                        </a:solidFill>
                      </a:endParaRPr>
                    </a:p>
                  </a:txBody>
                  <a:tcPr marL="96011" marR="96011"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9664">
                <a:tc>
                  <a:txBody>
                    <a:bodyPr/>
                    <a:lstStyle/>
                    <a:p>
                      <a:endParaRPr lang="en-US" sz="1400" dirty="0" smtClean="0">
                        <a:solidFill>
                          <a:schemeClr val="tx1"/>
                        </a:solidFill>
                      </a:endParaRPr>
                    </a:p>
                    <a:p>
                      <a:endParaRPr lang="en-US" sz="1400" dirty="0" smtClean="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808">
                <a:tc>
                  <a:txBody>
                    <a:bodyPr/>
                    <a:lstStyle/>
                    <a:p>
                      <a:endParaRPr lang="en-US" sz="1400" dirty="0" smtClean="0">
                        <a:solidFill>
                          <a:schemeClr val="tx1"/>
                        </a:solidFill>
                      </a:endParaRPr>
                    </a:p>
                    <a:p>
                      <a:endParaRPr lang="en-US" sz="1400" dirty="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1752">
                <a:tc>
                  <a:txBody>
                    <a:bodyPr/>
                    <a:lstStyle/>
                    <a:p>
                      <a:endParaRPr lang="en-US" sz="1400" dirty="0" smtClean="0">
                        <a:solidFill>
                          <a:schemeClr val="tx1"/>
                        </a:solidFill>
                      </a:endParaRPr>
                    </a:p>
                    <a:p>
                      <a:endParaRPr lang="en-US" sz="1400" dirty="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696">
                <a:tc>
                  <a:txBody>
                    <a:bodyPr/>
                    <a:lstStyle/>
                    <a:p>
                      <a:endParaRPr lang="en-US" sz="1400" dirty="0" smtClean="0">
                        <a:solidFill>
                          <a:schemeClr val="tx1"/>
                        </a:solidFill>
                      </a:endParaRPr>
                    </a:p>
                    <a:p>
                      <a:endParaRPr lang="en-US" sz="1400" dirty="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endParaRPr lang="en-US" sz="1400" dirty="0" smtClean="0">
                        <a:solidFill>
                          <a:schemeClr val="tx1"/>
                        </a:solidFill>
                      </a:endParaRPr>
                    </a:p>
                    <a:p>
                      <a:endParaRPr lang="en-US" sz="1400" dirty="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endParaRPr lang="en-US" sz="1400" dirty="0" smtClean="0">
                        <a:solidFill>
                          <a:schemeClr val="tx1"/>
                        </a:solidFill>
                      </a:endParaRPr>
                    </a:p>
                    <a:p>
                      <a:endParaRPr lang="en-US" sz="1400" dirty="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smtClean="0">
                          <a:ln>
                            <a:noFill/>
                          </a:ln>
                          <a:solidFill>
                            <a:prstClr val="black"/>
                          </a:solidFill>
                          <a:effectLst/>
                          <a:uLnTx/>
                          <a:uFillTx/>
                          <a:latin typeface="+mn-lt"/>
                          <a:ea typeface="Times New Roman"/>
                          <a:cs typeface="Times New Roman"/>
                        </a:rPr>
                        <a:t>Después, me sentí triste cuando el paseo estaba llegando a su fin y era tiempo de que nuestra familia regresara a casa.  Sin embargo, tenía muchas fotos hermosas para mostrar a mi maestro.  No puedo esperar para compartir lo que aprendí acerca de los Estados Unidos de América.</a:t>
                      </a: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a:xfrm>
            <a:off x="6400800" y="9220200"/>
            <a:ext cx="792480" cy="381000"/>
          </a:xfrm>
        </p:spPr>
        <p:txBody>
          <a:bodyPr/>
          <a:lstStyle/>
          <a:p>
            <a:fld id="{F177B04D-AEB5-43ED-B9BA-B3D1EC9C9067}" type="slidenum">
              <a:rPr lang="en-US" smtClean="0"/>
              <a:pPr/>
              <a:t>36</a:t>
            </a:fld>
            <a:endParaRPr lang="en-US" dirty="0"/>
          </a:p>
        </p:txBody>
      </p:sp>
      <p:sp>
        <p:nvSpPr>
          <p:cNvPr id="3" name="AutoShape 2" descr="Image result for hungry robin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624891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685800"/>
            <a:ext cx="6122481" cy="4554192"/>
          </a:xfrm>
          <a:prstGeom prst="rect">
            <a:avLst/>
          </a:prstGeom>
          <a:noFill/>
        </p:spPr>
        <p:txBody>
          <a:bodyPr wrap="square" lIns="96643" tIns="48322" rIns="96643" bIns="48322">
            <a:spAutoFit/>
          </a:bodyPr>
          <a:lstStyle/>
          <a:p>
            <a:pPr marL="379527" indent="-379527"/>
            <a:r>
              <a:rPr lang="es-419" sz="1800" b="1" dirty="0" smtClean="0">
                <a:ea typeface="Times New Roman"/>
                <a:cs typeface="Helvetica" panose="020B0604020202020204" pitchFamily="34" charset="0"/>
              </a:rPr>
              <a:t> </a:t>
            </a:r>
            <a:r>
              <a:rPr lang="es-419" sz="1600" b="1" dirty="0" smtClean="0">
                <a:latin typeface="Helvetica" panose="020B0604020202020204" pitchFamily="34" charset="0"/>
                <a:ea typeface="Times New Roman"/>
                <a:cs typeface="Helvetica" panose="020B0604020202020204" pitchFamily="34" charset="0"/>
              </a:rPr>
              <a:t>18. Lee el párrafo que un estudiante escribió sobre el águila calva.  </a:t>
            </a:r>
            <a:endParaRPr lang="es-419" sz="1600" i="1" dirty="0" smtClean="0">
              <a:latin typeface="Helvetica" panose="020B0604020202020204" pitchFamily="34" charset="0"/>
              <a:ea typeface="Times New Roman"/>
              <a:cs typeface="Helvetica" panose="020B0604020202020204" pitchFamily="34" charset="0"/>
            </a:endParaRPr>
          </a:p>
          <a:p>
            <a:pPr marL="379527" indent="-379527" algn="r"/>
            <a:r>
              <a:rPr lang="es-419" sz="900" i="1" dirty="0" smtClean="0">
                <a:latin typeface="Helvetica" panose="020B0604020202020204" pitchFamily="34" charset="0"/>
                <a:cs typeface="Helvetica" panose="020B0604020202020204" pitchFamily="34" charset="0"/>
              </a:rPr>
              <a:t>Revisión del texto W.1.1b establecer una opinión 1b</a:t>
            </a:r>
          </a:p>
          <a:p>
            <a:pPr marL="379527" indent="-379527" algn="r"/>
            <a:endParaRPr lang="es-419" sz="900" b="1" dirty="0" smtClean="0">
              <a:latin typeface="Helvetica" panose="020B0604020202020204" pitchFamily="34" charset="0"/>
              <a:cs typeface="Helvetica" panose="020B0604020202020204" pitchFamily="34" charset="0"/>
            </a:endParaRPr>
          </a:p>
          <a:p>
            <a:pPr marL="287338" indent="-287338"/>
            <a:r>
              <a:rPr lang="es-419" sz="1600" dirty="0" smtClean="0">
                <a:latin typeface="Helvetica" panose="020B0604020202020204" pitchFamily="34" charset="0"/>
                <a:cs typeface="Helvetica" panose="020B0604020202020204" pitchFamily="34" charset="0"/>
              </a:rPr>
              <a:t>     </a:t>
            </a:r>
            <a:r>
              <a:rPr lang="es-ES" sz="1700" dirty="0" smtClean="0">
                <a:cs typeface="Helvetica" panose="020B0604020202020204" pitchFamily="34" charset="0"/>
              </a:rPr>
              <a:t>Ellas son </a:t>
            </a:r>
            <a:r>
              <a:rPr lang="es-ES" sz="1700" dirty="0">
                <a:cs typeface="Helvetica" panose="020B0604020202020204" pitchFamily="34" charset="0"/>
              </a:rPr>
              <a:t>un símbolo de nuestra nación. </a:t>
            </a:r>
            <a:r>
              <a:rPr lang="es-ES" sz="1700" dirty="0" smtClean="0">
                <a:cs typeface="Helvetica" panose="020B0604020202020204" pitchFamily="34" charset="0"/>
              </a:rPr>
              <a:t>Ellas solían </a:t>
            </a:r>
            <a:r>
              <a:rPr lang="es-ES" sz="1700" dirty="0">
                <a:cs typeface="Helvetica" panose="020B0604020202020204" pitchFamily="34" charset="0"/>
              </a:rPr>
              <a:t>estar en peligro. </a:t>
            </a:r>
            <a:r>
              <a:rPr lang="es-ES" sz="1700" dirty="0" smtClean="0">
                <a:cs typeface="Helvetica" panose="020B0604020202020204" pitchFamily="34" charset="0"/>
              </a:rPr>
              <a:t>Incluso, muchas fueron muertas por </a:t>
            </a:r>
            <a:r>
              <a:rPr lang="es-ES" sz="1700" dirty="0">
                <a:cs typeface="Helvetica" panose="020B0604020202020204" pitchFamily="34" charset="0"/>
              </a:rPr>
              <a:t>los cazadores. Ahora hay leyes para asegurarse de que las águilas calvas siempre </a:t>
            </a:r>
            <a:r>
              <a:rPr lang="es-ES" sz="1700" dirty="0" smtClean="0">
                <a:cs typeface="Helvetica" panose="020B0604020202020204" pitchFamily="34" charset="0"/>
              </a:rPr>
              <a:t>estén </a:t>
            </a:r>
            <a:r>
              <a:rPr lang="es-ES" sz="1700" dirty="0">
                <a:cs typeface="Helvetica" panose="020B0604020202020204" pitchFamily="34" charset="0"/>
              </a:rPr>
              <a:t>a salvo.</a:t>
            </a:r>
            <a:endParaRPr lang="es-419" sz="1700" b="1" dirty="0" smtClean="0">
              <a:ea typeface="Times New Roman"/>
              <a:cs typeface="Helvetica" panose="020B0604020202020204" pitchFamily="34" charset="0"/>
            </a:endParaRPr>
          </a:p>
          <a:p>
            <a:pPr marL="231775">
              <a:lnSpc>
                <a:spcPct val="115000"/>
              </a:lnSpc>
            </a:pPr>
            <a:endParaRPr lang="es-419" sz="1600" b="1" dirty="0" smtClean="0">
              <a:latin typeface="Helvetica" panose="020B0604020202020204" pitchFamily="34" charset="0"/>
              <a:ea typeface="Times New Roman"/>
              <a:cs typeface="Helvetica" panose="020B0604020202020204" pitchFamily="34" charset="0"/>
            </a:endParaRPr>
          </a:p>
          <a:p>
            <a:pPr marL="231775">
              <a:lnSpc>
                <a:spcPct val="115000"/>
              </a:lnSpc>
            </a:pPr>
            <a:r>
              <a:rPr lang="es-419" sz="1600" b="1" dirty="0" smtClean="0">
                <a:latin typeface="Helvetica" panose="020B0604020202020204" pitchFamily="34" charset="0"/>
                <a:ea typeface="Times New Roman"/>
                <a:cs typeface="Helvetica" panose="020B0604020202020204" pitchFamily="34" charset="0"/>
              </a:rPr>
              <a:t>¿Qué oración podría comenzar el párrafo, que nos dice la opinión del estudiante acerca del águila calva?</a:t>
            </a:r>
          </a:p>
          <a:p>
            <a:pPr marL="231775">
              <a:lnSpc>
                <a:spcPct val="115000"/>
              </a:lnSpc>
            </a:pPr>
            <a:endParaRPr lang="es-419" sz="1600" b="1" dirty="0" smtClean="0">
              <a:latin typeface="Helvetica" panose="020B0604020202020204" pitchFamily="34" charset="0"/>
              <a:ea typeface="Times New Roman"/>
              <a:cs typeface="Helvetica" panose="020B0604020202020204" pitchFamily="34" charset="0"/>
            </a:endParaRPr>
          </a:p>
          <a:p>
            <a:pPr marL="687388" indent="-347663">
              <a:lnSpc>
                <a:spcPct val="115000"/>
              </a:lnSpc>
              <a:buFont typeface="+mj-lt"/>
              <a:buAutoNum type="alphaUcPeriod"/>
            </a:pPr>
            <a:r>
              <a:rPr lang="es-419" sz="1600" dirty="0" smtClean="0">
                <a:latin typeface="Helvetica" panose="020B0604020202020204" pitchFamily="34" charset="0"/>
                <a:ea typeface="Times New Roman"/>
                <a:cs typeface="Helvetica" panose="020B0604020202020204" pitchFamily="34" charset="0"/>
              </a:rPr>
              <a:t>El águila calva caza para alimentarse.</a:t>
            </a:r>
          </a:p>
          <a:p>
            <a:pPr marL="687388" indent="-347663">
              <a:lnSpc>
                <a:spcPct val="115000"/>
              </a:lnSpc>
              <a:buFont typeface="+mj-lt"/>
              <a:buAutoNum type="alphaUcPeriod"/>
            </a:pPr>
            <a:endParaRPr lang="es-419" sz="1600" dirty="0" smtClean="0">
              <a:latin typeface="Helvetica" panose="020B0604020202020204" pitchFamily="34" charset="0"/>
              <a:ea typeface="Times New Roman"/>
              <a:cs typeface="Helvetica" panose="020B0604020202020204" pitchFamily="34" charset="0"/>
            </a:endParaRPr>
          </a:p>
          <a:p>
            <a:pPr marL="687388" indent="-347663">
              <a:lnSpc>
                <a:spcPct val="115000"/>
              </a:lnSpc>
              <a:buFont typeface="+mj-lt"/>
              <a:buAutoNum type="alphaUcPeriod" startAt="2"/>
            </a:pPr>
            <a:r>
              <a:rPr lang="es-419" sz="1600" dirty="0" smtClean="0">
                <a:latin typeface="Helvetica" panose="020B0604020202020204" pitchFamily="34" charset="0"/>
                <a:ea typeface="Times New Roman"/>
                <a:cs typeface="Helvetica" panose="020B0604020202020204" pitchFamily="34" charset="0"/>
              </a:rPr>
              <a:t>El águila calva es muy especial.</a:t>
            </a:r>
          </a:p>
          <a:p>
            <a:pPr marL="687388" indent="-347663">
              <a:lnSpc>
                <a:spcPct val="115000"/>
              </a:lnSpc>
              <a:buFont typeface="+mj-lt"/>
              <a:buAutoNum type="alphaUcPeriod" startAt="2"/>
            </a:pPr>
            <a:endParaRPr lang="es-419" sz="1600" dirty="0" smtClean="0">
              <a:latin typeface="Helvetica" panose="020B0604020202020204" pitchFamily="34" charset="0"/>
              <a:ea typeface="Times New Roman"/>
              <a:cs typeface="Helvetica" panose="020B0604020202020204" pitchFamily="34" charset="0"/>
            </a:endParaRPr>
          </a:p>
          <a:p>
            <a:pPr marL="687388" indent="-347663">
              <a:lnSpc>
                <a:spcPct val="115000"/>
              </a:lnSpc>
              <a:buFont typeface="+mj-lt"/>
              <a:buAutoNum type="alphaUcPeriod" startAt="2"/>
            </a:pPr>
            <a:r>
              <a:rPr lang="es-419" sz="1600" dirty="0" smtClean="0">
                <a:latin typeface="Helvetica" panose="020B0604020202020204" pitchFamily="34" charset="0"/>
                <a:ea typeface="Times New Roman"/>
                <a:cs typeface="Helvetica" panose="020B0604020202020204" pitchFamily="34" charset="0"/>
              </a:rPr>
              <a:t>Estoy feliz de que ahora el águila calva esté a salvo. </a:t>
            </a:r>
            <a:endParaRPr lang="es-419" sz="1600" dirty="0">
              <a:latin typeface="Helvetica" panose="020B0604020202020204" pitchFamily="34" charset="0"/>
              <a:ea typeface="Times New Roman"/>
              <a:cs typeface="Helvetica" panose="020B0604020202020204" pitchFamily="34" charset="0"/>
            </a:endParaRPr>
          </a:p>
        </p:txBody>
      </p:sp>
      <p:sp>
        <p:nvSpPr>
          <p:cNvPr id="4" name="Slide Number Placeholder 3"/>
          <p:cNvSpPr>
            <a:spLocks noGrp="1"/>
          </p:cNvSpPr>
          <p:nvPr>
            <p:ph type="sldNum" sz="quarter" idx="12"/>
          </p:nvPr>
        </p:nvSpPr>
        <p:spPr>
          <a:xfrm>
            <a:off x="6400800" y="9220200"/>
            <a:ext cx="792480" cy="381000"/>
          </a:xfrm>
        </p:spPr>
        <p:txBody>
          <a:bodyPr/>
          <a:lstStyle/>
          <a:p>
            <a:fld id="{F177B04D-AEB5-43ED-B9BA-B3D1EC9C9067}" type="slidenum">
              <a:rPr lang="es-419" smtClean="0"/>
              <a:pPr/>
              <a:t>37</a:t>
            </a:fld>
            <a:endParaRPr lang="es-419" dirty="0"/>
          </a:p>
        </p:txBody>
      </p:sp>
      <p:sp>
        <p:nvSpPr>
          <p:cNvPr id="3" name="Rectangle 2"/>
          <p:cNvSpPr/>
          <p:nvPr/>
        </p:nvSpPr>
        <p:spPr>
          <a:xfrm>
            <a:off x="685800" y="1447800"/>
            <a:ext cx="59436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grpSp>
        <p:nvGrpSpPr>
          <p:cNvPr id="9" name="Group 8"/>
          <p:cNvGrpSpPr/>
          <p:nvPr/>
        </p:nvGrpSpPr>
        <p:grpSpPr>
          <a:xfrm>
            <a:off x="721601" y="3733800"/>
            <a:ext cx="228601" cy="1346691"/>
            <a:chOff x="678655" y="1143000"/>
            <a:chExt cx="242889" cy="1430859"/>
          </a:xfrm>
        </p:grpSpPr>
        <p:sp>
          <p:nvSpPr>
            <p:cNvPr id="12" name="Oval 11"/>
            <p:cNvSpPr/>
            <p:nvPr/>
          </p:nvSpPr>
          <p:spPr>
            <a:xfrm>
              <a:off x="678656" y="11430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0709" tIns="45354" rIns="90709" bIns="45354" rtlCol="0" anchor="ctr"/>
            <a:lstStyle/>
            <a:p>
              <a:pPr algn="ctr"/>
              <a:endParaRPr lang="es-419" sz="1788" dirty="0"/>
            </a:p>
          </p:txBody>
        </p:sp>
        <p:sp>
          <p:nvSpPr>
            <p:cNvPr id="14" name="Oval 13"/>
            <p:cNvSpPr/>
            <p:nvPr/>
          </p:nvSpPr>
          <p:spPr>
            <a:xfrm>
              <a:off x="678656" y="1738686"/>
              <a:ext cx="242887"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0709" tIns="45354" rIns="90709" bIns="45354" rtlCol="0" anchor="ctr"/>
            <a:lstStyle/>
            <a:p>
              <a:pPr algn="ctr"/>
              <a:endParaRPr lang="es-419" sz="1788" dirty="0"/>
            </a:p>
          </p:txBody>
        </p:sp>
        <p:sp>
          <p:nvSpPr>
            <p:cNvPr id="15" name="Oval 14"/>
            <p:cNvSpPr/>
            <p:nvPr/>
          </p:nvSpPr>
          <p:spPr>
            <a:xfrm>
              <a:off x="678655" y="2334373"/>
              <a:ext cx="242887"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0709" tIns="45354" rIns="90709" bIns="45354" rtlCol="0" anchor="ctr"/>
            <a:lstStyle/>
            <a:p>
              <a:pPr algn="ctr"/>
              <a:endParaRPr lang="es-419" sz="1788" dirty="0"/>
            </a:p>
          </p:txBody>
        </p:sp>
      </p:grpSp>
    </p:spTree>
    <p:extLst>
      <p:ext uri="{BB962C8B-B14F-4D97-AF65-F5344CB8AC3E}">
        <p14:creationId xmlns:p14="http://schemas.microsoft.com/office/powerpoint/2010/main" val="23839185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42497" y="9220200"/>
            <a:ext cx="792480" cy="381000"/>
          </a:xfrm>
        </p:spPr>
        <p:txBody>
          <a:bodyPr/>
          <a:lstStyle/>
          <a:p>
            <a:fld id="{F177B04D-AEB5-43ED-B9BA-B3D1EC9C9067}" type="slidenum">
              <a:rPr lang="es-419" smtClean="0"/>
              <a:pPr/>
              <a:t>38</a:t>
            </a:fld>
            <a:endParaRPr lang="es-419" dirty="0"/>
          </a:p>
        </p:txBody>
      </p:sp>
      <p:sp>
        <p:nvSpPr>
          <p:cNvPr id="25" name="TextBox 24"/>
          <p:cNvSpPr txBox="1"/>
          <p:nvPr/>
        </p:nvSpPr>
        <p:spPr>
          <a:xfrm>
            <a:off x="533400" y="457200"/>
            <a:ext cx="5918622" cy="3354765"/>
          </a:xfrm>
          <a:prstGeom prst="rect">
            <a:avLst/>
          </a:prstGeom>
          <a:noFill/>
        </p:spPr>
        <p:txBody>
          <a:bodyPr wrap="square" rtlCol="0">
            <a:spAutoFit/>
          </a:bodyPr>
          <a:lstStyle/>
          <a:p>
            <a:pPr marL="342900" indent="-342900">
              <a:buAutoNum type="arabicPeriod" startAt="19"/>
            </a:pPr>
            <a:r>
              <a:rPr lang="es-419" sz="1600" b="1" dirty="0" smtClean="0">
                <a:latin typeface="Helvetica" pitchFamily="34" charset="0"/>
              </a:rPr>
              <a:t> Lee las dos oraciones.</a:t>
            </a:r>
          </a:p>
          <a:p>
            <a:pPr marL="342900" indent="-342900">
              <a:buAutoNum type="arabicPeriod" startAt="19"/>
            </a:pPr>
            <a:endParaRPr lang="es-419" sz="1600" b="1" dirty="0" smtClean="0">
              <a:latin typeface="Helvetica" pitchFamily="34" charset="0"/>
            </a:endParaRPr>
          </a:p>
          <a:p>
            <a:pPr algn="ctr"/>
            <a:r>
              <a:rPr lang="es-419" sz="1800" dirty="0" smtClean="0"/>
              <a:t>      </a:t>
            </a:r>
            <a:r>
              <a:rPr lang="es-419" sz="1700" dirty="0" smtClean="0"/>
              <a:t>La estatua es grande.  La estatua está en una isla. </a:t>
            </a:r>
            <a:endParaRPr lang="es-419" sz="1700" b="1" i="1" dirty="0" smtClean="0"/>
          </a:p>
          <a:p>
            <a:pPr marL="342900" indent="-342900">
              <a:buAutoNum type="arabicPeriod" startAt="19"/>
            </a:pPr>
            <a:endParaRPr lang="es-419" sz="1700" b="1" i="1" u="sng" dirty="0" smtClean="0"/>
          </a:p>
          <a:p>
            <a:pPr marL="461963" indent="-461963" algn="r"/>
            <a:r>
              <a:rPr lang="es-419" sz="900" b="1" i="1" dirty="0" smtClean="0">
                <a:latin typeface="Helvetica" pitchFamily="34" charset="0"/>
              </a:rPr>
              <a:t>Lenguaje y Vocabulario L.1.6 Uso del lenguaje - Conjunciones, Objetivo 8</a:t>
            </a:r>
          </a:p>
          <a:p>
            <a:pPr marL="461963" indent="-461963" algn="r"/>
            <a:endParaRPr lang="es-419" sz="900" b="1" i="1" dirty="0" smtClean="0">
              <a:latin typeface="Helvetica" pitchFamily="34" charset="0"/>
            </a:endParaRPr>
          </a:p>
          <a:p>
            <a:pPr marL="400050" lvl="0"/>
            <a:r>
              <a:rPr lang="es-419" sz="1600" b="1" dirty="0" smtClean="0">
                <a:solidFill>
                  <a:prstClr val="black"/>
                </a:solidFill>
                <a:latin typeface="Helvetica" pitchFamily="34" charset="0"/>
              </a:rPr>
              <a:t>¿Cuál es la mejor forma de unir estas dos oraciones?</a:t>
            </a:r>
          </a:p>
          <a:p>
            <a:endParaRPr lang="es-419" sz="1600" b="1" dirty="0" smtClean="0">
              <a:latin typeface="Helvetica" pitchFamily="34" charset="0"/>
            </a:endParaRPr>
          </a:p>
          <a:p>
            <a:pPr marL="741363" indent="-342900">
              <a:buFont typeface="+mj-lt"/>
              <a:buAutoNum type="alphaUcPeriod"/>
            </a:pPr>
            <a:r>
              <a:rPr lang="es-419" sz="1600" dirty="0" smtClean="0">
                <a:latin typeface="Helvetica" pitchFamily="34" charset="0"/>
              </a:rPr>
              <a:t>La estatua es grande </a:t>
            </a:r>
            <a:r>
              <a:rPr lang="es-419" sz="1600" u="sng" dirty="0" smtClean="0">
                <a:latin typeface="Helvetica" pitchFamily="34" charset="0"/>
              </a:rPr>
              <a:t>porque</a:t>
            </a:r>
            <a:r>
              <a:rPr lang="es-419" sz="1600" dirty="0" smtClean="0">
                <a:latin typeface="Helvetica" pitchFamily="34" charset="0"/>
              </a:rPr>
              <a:t> está en una isla.</a:t>
            </a:r>
          </a:p>
          <a:p>
            <a:pPr marL="627063" indent="-228600">
              <a:buFont typeface="+mj-lt"/>
              <a:buAutoNum type="alphaUcPeriod"/>
            </a:pPr>
            <a:endParaRPr lang="es-419" sz="1600" dirty="0" smtClean="0">
              <a:latin typeface="Helvetica" pitchFamily="34" charset="0"/>
            </a:endParaRPr>
          </a:p>
          <a:p>
            <a:pPr marL="741363" indent="-342900">
              <a:buFont typeface="+mj-lt"/>
              <a:buAutoNum type="alphaUcPeriod"/>
            </a:pPr>
            <a:r>
              <a:rPr lang="es-419" sz="1600" dirty="0" smtClean="0">
                <a:latin typeface="Helvetica" pitchFamily="34" charset="0"/>
              </a:rPr>
              <a:t>La estatua es grande, </a:t>
            </a:r>
            <a:r>
              <a:rPr lang="es-419" sz="1600" u="sng" dirty="0" smtClean="0">
                <a:latin typeface="Helvetica" pitchFamily="34" charset="0"/>
              </a:rPr>
              <a:t>así que</a:t>
            </a:r>
            <a:r>
              <a:rPr lang="es-419" sz="1600" dirty="0" smtClean="0">
                <a:latin typeface="Helvetica" pitchFamily="34" charset="0"/>
              </a:rPr>
              <a:t> está en una isla.</a:t>
            </a:r>
          </a:p>
          <a:p>
            <a:pPr marL="627063" indent="-228600">
              <a:buFont typeface="+mj-lt"/>
              <a:buAutoNum type="alphaUcPeriod"/>
            </a:pPr>
            <a:endParaRPr lang="es-419" sz="1600" dirty="0" smtClean="0">
              <a:latin typeface="Helvetica" pitchFamily="34" charset="0"/>
            </a:endParaRPr>
          </a:p>
          <a:p>
            <a:pPr marL="741363" indent="-342900">
              <a:buFont typeface="+mj-lt"/>
              <a:buAutoNum type="alphaUcPeriod"/>
            </a:pPr>
            <a:r>
              <a:rPr lang="es-419" sz="1600" dirty="0" smtClean="0">
                <a:latin typeface="Helvetica" pitchFamily="34" charset="0"/>
              </a:rPr>
              <a:t>La estatua es grande </a:t>
            </a:r>
            <a:r>
              <a:rPr lang="es-419" sz="1600" u="sng" dirty="0" smtClean="0">
                <a:latin typeface="Helvetica" pitchFamily="34" charset="0"/>
              </a:rPr>
              <a:t>y</a:t>
            </a:r>
            <a:r>
              <a:rPr lang="es-419" sz="1600" dirty="0" smtClean="0">
                <a:latin typeface="Helvetica" pitchFamily="34" charset="0"/>
              </a:rPr>
              <a:t> está en una isla.</a:t>
            </a:r>
          </a:p>
          <a:p>
            <a:pPr marL="627063" indent="-228600">
              <a:buFont typeface="+mj-lt"/>
              <a:buAutoNum type="alphaUcPeriod"/>
            </a:pPr>
            <a:endParaRPr lang="es-419" sz="500" dirty="0" smtClean="0">
              <a:solidFill>
                <a:srgbClr val="FF0000"/>
              </a:solidFill>
              <a:latin typeface="Helvetica" pitchFamily="34" charset="0"/>
            </a:endParaRPr>
          </a:p>
          <a:p>
            <a:pPr marL="627063" indent="-228600">
              <a:buFont typeface="+mj-lt"/>
              <a:buAutoNum type="alphaUcPeriod"/>
            </a:pPr>
            <a:endParaRPr lang="es-419" sz="500" dirty="0" smtClean="0">
              <a:solidFill>
                <a:srgbClr val="FF0000"/>
              </a:solidFill>
              <a:latin typeface="Helvetica" pitchFamily="34" charset="0"/>
            </a:endParaRPr>
          </a:p>
          <a:p>
            <a:pPr marL="398463"/>
            <a:endParaRPr lang="es-419" sz="500" dirty="0" smtClean="0">
              <a:solidFill>
                <a:srgbClr val="FF0000"/>
              </a:solidFill>
              <a:latin typeface="Helvetica" pitchFamily="34" charset="0"/>
            </a:endParaRPr>
          </a:p>
        </p:txBody>
      </p:sp>
      <p:cxnSp>
        <p:nvCxnSpPr>
          <p:cNvPr id="16" name="Straight Connector 15"/>
          <p:cNvCxnSpPr/>
          <p:nvPr/>
        </p:nvCxnSpPr>
        <p:spPr>
          <a:xfrm>
            <a:off x="385990" y="42672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400" y="4677013"/>
            <a:ext cx="6400800" cy="3431709"/>
          </a:xfrm>
          <a:prstGeom prst="rect">
            <a:avLst/>
          </a:prstGeom>
          <a:noFill/>
        </p:spPr>
        <p:txBody>
          <a:bodyPr wrap="square" rtlCol="0">
            <a:spAutoFit/>
          </a:bodyPr>
          <a:lstStyle/>
          <a:p>
            <a:pPr marL="461963" lvl="0" indent="-461963"/>
            <a:r>
              <a:rPr lang="es-419" sz="1600" b="1" dirty="0" smtClean="0">
                <a:latin typeface="Helvetica" pitchFamily="34" charset="0"/>
              </a:rPr>
              <a:t>20. Lee la siguiente oración. </a:t>
            </a:r>
          </a:p>
          <a:p>
            <a:pPr marL="461963" lvl="0" indent="-461963" algn="r"/>
            <a:r>
              <a:rPr lang="es-419" sz="900" b="1" i="1" dirty="0" smtClean="0">
                <a:latin typeface="Helvetica" pitchFamily="34" charset="0"/>
              </a:rPr>
              <a:t>Edita y Clarifica L.1.1c  singular-plural con concordancia entre sustantivo y verbo, Objetivo 9</a:t>
            </a:r>
          </a:p>
          <a:p>
            <a:endParaRPr lang="es-419" sz="1600" dirty="0" smtClean="0"/>
          </a:p>
          <a:p>
            <a:pPr marL="398463" algn="ctr"/>
            <a:r>
              <a:rPr lang="es-419" sz="1700" dirty="0" smtClean="0"/>
              <a:t>Fue divertido aprender sobre los _________estadounidenses.</a:t>
            </a:r>
          </a:p>
          <a:p>
            <a:endParaRPr lang="es-419" sz="1600" b="1" dirty="0" smtClean="0">
              <a:latin typeface="Helvetica" pitchFamily="34" charset="0"/>
            </a:endParaRPr>
          </a:p>
          <a:p>
            <a:pPr marL="571500" indent="-57150"/>
            <a:r>
              <a:rPr lang="es-419" sz="1600" b="1" dirty="0" smtClean="0">
                <a:latin typeface="Helvetica" pitchFamily="34" charset="0"/>
              </a:rPr>
              <a:t>¿Qué palabra debe ir en el espacio en blanco para completar la oración?</a:t>
            </a:r>
          </a:p>
          <a:p>
            <a:endParaRPr lang="es-419" sz="1600" b="1" dirty="0" smtClean="0">
              <a:latin typeface="Helvetica" pitchFamily="34" charset="0"/>
            </a:endParaRPr>
          </a:p>
          <a:p>
            <a:r>
              <a:rPr lang="es-419" sz="1600" dirty="0" smtClean="0">
                <a:latin typeface="Helvetica" pitchFamily="34" charset="0"/>
              </a:rPr>
              <a:t>       A. símbolos</a:t>
            </a:r>
          </a:p>
          <a:p>
            <a:endParaRPr lang="es-419" sz="1600" dirty="0" smtClean="0">
              <a:latin typeface="Helvetica" pitchFamily="34" charset="0"/>
            </a:endParaRPr>
          </a:p>
          <a:p>
            <a:r>
              <a:rPr lang="es-419" sz="1600" dirty="0" smtClean="0">
                <a:latin typeface="Helvetica" pitchFamily="34" charset="0"/>
              </a:rPr>
              <a:t>       B. </a:t>
            </a:r>
            <a:r>
              <a:rPr lang="es-419" sz="1600" dirty="0" err="1" smtClean="0">
                <a:latin typeface="Helvetica" pitchFamily="34" charset="0"/>
              </a:rPr>
              <a:t>simboloses</a:t>
            </a:r>
            <a:endParaRPr lang="es-419" sz="1600" dirty="0" smtClean="0">
              <a:latin typeface="Helvetica" pitchFamily="34" charset="0"/>
            </a:endParaRPr>
          </a:p>
          <a:p>
            <a:endParaRPr lang="es-419" sz="1600" dirty="0" smtClean="0">
              <a:latin typeface="Helvetica" pitchFamily="34" charset="0"/>
            </a:endParaRPr>
          </a:p>
          <a:p>
            <a:r>
              <a:rPr lang="es-419" sz="1600" dirty="0" smtClean="0">
                <a:latin typeface="Helvetica" pitchFamily="34" charset="0"/>
              </a:rPr>
              <a:t>       C. símbolo</a:t>
            </a:r>
          </a:p>
          <a:p>
            <a:endParaRPr lang="es-419" sz="1600" dirty="0">
              <a:solidFill>
                <a:srgbClr val="FF0000"/>
              </a:solidFill>
              <a:latin typeface="Helvetica" pitchFamily="34" charset="0"/>
            </a:endParaRPr>
          </a:p>
        </p:txBody>
      </p:sp>
      <p:sp>
        <p:nvSpPr>
          <p:cNvPr id="14" name="Rectangle 13"/>
          <p:cNvSpPr/>
          <p:nvPr/>
        </p:nvSpPr>
        <p:spPr>
          <a:xfrm>
            <a:off x="1295401" y="914400"/>
            <a:ext cx="4648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5" name="Rectangle 14"/>
          <p:cNvSpPr/>
          <p:nvPr/>
        </p:nvSpPr>
        <p:spPr>
          <a:xfrm>
            <a:off x="1143000" y="5257800"/>
            <a:ext cx="5562599"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grpSp>
        <p:nvGrpSpPr>
          <p:cNvPr id="19" name="Group 18"/>
          <p:cNvGrpSpPr/>
          <p:nvPr/>
        </p:nvGrpSpPr>
        <p:grpSpPr>
          <a:xfrm>
            <a:off x="617167" y="2350589"/>
            <a:ext cx="228600" cy="1142396"/>
            <a:chOff x="668376" y="1169220"/>
            <a:chExt cx="242888" cy="1213796"/>
          </a:xfrm>
        </p:grpSpPr>
        <p:sp>
          <p:nvSpPr>
            <p:cNvPr id="20" name="Oval 19"/>
            <p:cNvSpPr/>
            <p:nvPr/>
          </p:nvSpPr>
          <p:spPr>
            <a:xfrm>
              <a:off x="668376" y="116922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0709" tIns="45354" rIns="90709" bIns="45354" rtlCol="0" anchor="ctr"/>
            <a:lstStyle/>
            <a:p>
              <a:pPr algn="ctr"/>
              <a:endParaRPr lang="es-419" sz="1788" dirty="0"/>
            </a:p>
          </p:txBody>
        </p:sp>
        <p:sp>
          <p:nvSpPr>
            <p:cNvPr id="21" name="Oval 20"/>
            <p:cNvSpPr/>
            <p:nvPr/>
          </p:nvSpPr>
          <p:spPr>
            <a:xfrm>
              <a:off x="668376" y="1659462"/>
              <a:ext cx="242887"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0709" tIns="45354" rIns="90709" bIns="45354" rtlCol="0" anchor="ctr"/>
            <a:lstStyle/>
            <a:p>
              <a:pPr algn="ctr"/>
              <a:endParaRPr lang="es-419" sz="1788" dirty="0"/>
            </a:p>
          </p:txBody>
        </p:sp>
        <p:sp>
          <p:nvSpPr>
            <p:cNvPr id="22" name="Oval 21"/>
            <p:cNvSpPr/>
            <p:nvPr/>
          </p:nvSpPr>
          <p:spPr>
            <a:xfrm>
              <a:off x="668376" y="2143530"/>
              <a:ext cx="242887"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0709" tIns="45354" rIns="90709" bIns="45354" rtlCol="0" anchor="ctr"/>
            <a:lstStyle/>
            <a:p>
              <a:pPr algn="ctr"/>
              <a:endParaRPr lang="es-419" sz="1788" dirty="0"/>
            </a:p>
          </p:txBody>
        </p:sp>
      </p:grpSp>
      <p:grpSp>
        <p:nvGrpSpPr>
          <p:cNvPr id="23" name="Group 22"/>
          <p:cNvGrpSpPr/>
          <p:nvPr/>
        </p:nvGrpSpPr>
        <p:grpSpPr>
          <a:xfrm>
            <a:off x="617168" y="6553200"/>
            <a:ext cx="228601" cy="1209314"/>
            <a:chOff x="668375" y="1169220"/>
            <a:chExt cx="242889" cy="1284896"/>
          </a:xfrm>
        </p:grpSpPr>
        <p:sp>
          <p:nvSpPr>
            <p:cNvPr id="24" name="Oval 23"/>
            <p:cNvSpPr/>
            <p:nvPr/>
          </p:nvSpPr>
          <p:spPr>
            <a:xfrm>
              <a:off x="668376" y="116922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0709" tIns="45354" rIns="90709" bIns="45354" rtlCol="0" anchor="ctr"/>
            <a:lstStyle/>
            <a:p>
              <a:pPr algn="ctr"/>
              <a:endParaRPr lang="es-419" sz="1788" dirty="0"/>
            </a:p>
          </p:txBody>
        </p:sp>
        <p:sp>
          <p:nvSpPr>
            <p:cNvPr id="26" name="Oval 25"/>
            <p:cNvSpPr/>
            <p:nvPr/>
          </p:nvSpPr>
          <p:spPr>
            <a:xfrm>
              <a:off x="668375" y="1691831"/>
              <a:ext cx="242887"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0709" tIns="45354" rIns="90709" bIns="45354" rtlCol="0" anchor="ctr"/>
            <a:lstStyle/>
            <a:p>
              <a:pPr algn="ctr"/>
              <a:endParaRPr lang="es-419" sz="1788" dirty="0"/>
            </a:p>
          </p:txBody>
        </p:sp>
        <p:sp>
          <p:nvSpPr>
            <p:cNvPr id="30" name="Oval 29"/>
            <p:cNvSpPr/>
            <p:nvPr/>
          </p:nvSpPr>
          <p:spPr>
            <a:xfrm>
              <a:off x="668376" y="2214630"/>
              <a:ext cx="242887"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0709" tIns="45354" rIns="90709" bIns="45354" rtlCol="0" anchor="ctr"/>
            <a:lstStyle/>
            <a:p>
              <a:pPr algn="ctr"/>
              <a:endParaRPr lang="es-419" sz="1788" dirty="0"/>
            </a:p>
          </p:txBody>
        </p:sp>
      </p:grpSp>
    </p:spTree>
    <p:extLst>
      <p:ext uri="{BB962C8B-B14F-4D97-AF65-F5344CB8AC3E}">
        <p14:creationId xmlns:p14="http://schemas.microsoft.com/office/powerpoint/2010/main" val="30697485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s-419" smtClean="0"/>
              <a:pPr/>
              <a:t>39</a:t>
            </a:fld>
            <a:endParaRPr lang="es-419" dirty="0"/>
          </a:p>
        </p:txBody>
      </p:sp>
      <p:sp>
        <p:nvSpPr>
          <p:cNvPr id="5" name="TextBox 4"/>
          <p:cNvSpPr txBox="1"/>
          <p:nvPr/>
        </p:nvSpPr>
        <p:spPr>
          <a:xfrm>
            <a:off x="143435" y="282388"/>
            <a:ext cx="7010400" cy="4764844"/>
          </a:xfrm>
          <a:prstGeom prst="rect">
            <a:avLst/>
          </a:prstGeom>
          <a:noFill/>
        </p:spPr>
        <p:txBody>
          <a:bodyPr wrap="square" lIns="86055" tIns="43028" rIns="86055" bIns="43028" rtlCol="0">
            <a:spAutoFit/>
          </a:bodyPr>
          <a:lstStyle/>
          <a:p>
            <a:r>
              <a:rPr lang="es-419" sz="1694" u="sng" dirty="0"/>
              <a:t>Instrucciones para el estudiante</a:t>
            </a:r>
            <a:r>
              <a:rPr lang="es-419" sz="1694" dirty="0"/>
              <a:t>:  </a:t>
            </a:r>
          </a:p>
          <a:p>
            <a:endParaRPr lang="es-419" sz="1694" u="sng" dirty="0"/>
          </a:p>
          <a:p>
            <a:r>
              <a:rPr lang="es-419" sz="1506" b="1" u="sng" dirty="0" smtClean="0"/>
              <a:t>Parte </a:t>
            </a:r>
            <a:r>
              <a:rPr lang="es-419" sz="1506" b="1" u="sng" dirty="0"/>
              <a:t>2</a:t>
            </a:r>
            <a:r>
              <a:rPr lang="es-419" sz="1506" b="1" dirty="0"/>
              <a:t> </a:t>
            </a:r>
          </a:p>
          <a:p>
            <a:r>
              <a:rPr lang="es-419" sz="1506" b="1" u="sng" dirty="0"/>
              <a:t>Tu tarea</a:t>
            </a:r>
            <a:r>
              <a:rPr lang="es-419" sz="1506" b="1" dirty="0"/>
              <a:t>:</a:t>
            </a:r>
          </a:p>
          <a:p>
            <a:pPr lvl="0"/>
            <a:r>
              <a:rPr lang="es-419" sz="1506" dirty="0">
                <a:solidFill>
                  <a:prstClr val="black"/>
                </a:solidFill>
              </a:rPr>
              <a:t>Vas a hacer un folleto.  Deberás expresar tu </a:t>
            </a:r>
            <a:r>
              <a:rPr lang="es-419" sz="1506" b="1" dirty="0">
                <a:solidFill>
                  <a:prstClr val="black"/>
                </a:solidFill>
              </a:rPr>
              <a:t>opinión claramente</a:t>
            </a:r>
            <a:r>
              <a:rPr lang="es-419" sz="1506" dirty="0">
                <a:solidFill>
                  <a:prstClr val="black"/>
                </a:solidFill>
              </a:rPr>
              <a:t>.  Esto significa que  dirás cómo te sientes acerca de algo. Escribirás las </a:t>
            </a:r>
            <a:r>
              <a:rPr lang="es-419" sz="1506" b="1" dirty="0">
                <a:solidFill>
                  <a:prstClr val="black"/>
                </a:solidFill>
              </a:rPr>
              <a:t>razones</a:t>
            </a:r>
            <a:r>
              <a:rPr lang="es-419" sz="1506" dirty="0">
                <a:solidFill>
                  <a:prstClr val="black"/>
                </a:solidFill>
              </a:rPr>
              <a:t> para explicar por qué te sientes de esa forma.  Utiliza la información de los textos que leíste. </a:t>
            </a:r>
          </a:p>
          <a:p>
            <a:pPr lvl="0"/>
            <a:endParaRPr lang="es-419" sz="988" dirty="0">
              <a:solidFill>
                <a:prstClr val="black"/>
              </a:solidFill>
            </a:endParaRPr>
          </a:p>
          <a:p>
            <a:pPr lvl="0"/>
            <a:r>
              <a:rPr lang="es-419" sz="1506" b="1" dirty="0">
                <a:solidFill>
                  <a:prstClr val="black"/>
                </a:solidFill>
              </a:rPr>
              <a:t>Crea un folleto para decirle a los visitantes, según tu opinión, por qué tu piensas que ellos deben visitar la Estatua de la Libertad, el Monumento a Lincoln y el águila calva.  Haz un dibujo de cada uno.  Luego, utiliza todos los detalles que puedas de los textos leídos para dar datos sobre cada símbolo.  </a:t>
            </a:r>
          </a:p>
          <a:p>
            <a:endParaRPr lang="es-419" sz="988" dirty="0"/>
          </a:p>
          <a:p>
            <a:pPr marL="306181" indent="-306181">
              <a:buAutoNum type="arabicPeriod"/>
            </a:pPr>
            <a:r>
              <a:rPr lang="es-419" sz="1506" u="sng" dirty="0" smtClean="0"/>
              <a:t>Planifica </a:t>
            </a:r>
            <a:r>
              <a:rPr lang="es-419" sz="1506" dirty="0"/>
              <a:t>tu escrito. Puedes utilizar tus notas y respuestas.</a:t>
            </a:r>
          </a:p>
          <a:p>
            <a:pPr marL="306181" indent="-306181">
              <a:buAutoNum type="arabicPeriod"/>
            </a:pPr>
            <a:endParaRPr lang="es-419" sz="941" dirty="0"/>
          </a:p>
          <a:p>
            <a:pPr marL="306181" indent="-306181">
              <a:buAutoNum type="arabicPeriod"/>
            </a:pPr>
            <a:r>
              <a:rPr lang="es-419" sz="1506" dirty="0"/>
              <a:t>Escribe – Revisa y Edita tu primer borrador.</a:t>
            </a:r>
          </a:p>
          <a:p>
            <a:pPr marL="322715" indent="-322715">
              <a:buAutoNum type="arabicPeriod"/>
            </a:pPr>
            <a:endParaRPr lang="es-419" sz="753" dirty="0"/>
          </a:p>
          <a:p>
            <a:pPr marL="322715" indent="-322715">
              <a:buAutoNum type="arabicPeriod"/>
            </a:pPr>
            <a:r>
              <a:rPr lang="es-419" sz="1506" dirty="0"/>
              <a:t>Escribe </a:t>
            </a:r>
            <a:r>
              <a:rPr lang="es-419" sz="1506" dirty="0" smtClean="0"/>
              <a:t>tu folleto final sobre la Estatua de la Libertad, el Monumento a Lincoln y el águila calva.</a:t>
            </a:r>
            <a:endParaRPr lang="es-419" sz="1506" dirty="0">
              <a:solidFill>
                <a:srgbClr val="FF0000"/>
              </a:solidFill>
            </a:endParaRPr>
          </a:p>
          <a:p>
            <a:pPr marL="322715" indent="-322715">
              <a:buAutoNum type="arabicPeriod"/>
            </a:pPr>
            <a:endParaRPr lang="es-419" sz="753" dirty="0"/>
          </a:p>
          <a:p>
            <a:pPr algn="ctr"/>
            <a:endParaRPr lang="es-419" sz="1506" b="1" u="sng" dirty="0" smtClean="0"/>
          </a:p>
          <a:p>
            <a:pPr algn="ctr"/>
            <a:r>
              <a:rPr lang="es-419" sz="1506" b="1" u="sng" dirty="0" smtClean="0"/>
              <a:t>Cómo </a:t>
            </a:r>
            <a:r>
              <a:rPr lang="es-419" sz="1506" b="1" u="sng" dirty="0"/>
              <a:t>serás calificado</a:t>
            </a:r>
            <a:endParaRPr lang="es-419" sz="1129" b="1" dirty="0"/>
          </a:p>
        </p:txBody>
      </p:sp>
      <p:graphicFrame>
        <p:nvGraphicFramePr>
          <p:cNvPr id="6" name="Table 5"/>
          <p:cNvGraphicFramePr>
            <a:graphicFrameLocks noGrp="1"/>
          </p:cNvGraphicFramePr>
          <p:nvPr>
            <p:extLst/>
          </p:nvPr>
        </p:nvGraphicFramePr>
        <p:xfrm>
          <a:off x="1447800" y="5105400"/>
          <a:ext cx="4294094" cy="1760155"/>
        </p:xfrm>
        <a:graphic>
          <a:graphicData uri="http://schemas.openxmlformats.org/drawingml/2006/table">
            <a:tbl>
              <a:tblPr firstRow="1" bandRow="1">
                <a:tableStyleId>{5940675A-B579-460E-94D1-54222C63F5DA}</a:tableStyleId>
              </a:tblPr>
              <a:tblGrid>
                <a:gridCol w="1004047"/>
                <a:gridCol w="3290047"/>
              </a:tblGrid>
              <a:tr h="219251">
                <a:tc>
                  <a:txBody>
                    <a:bodyPr/>
                    <a:lstStyle/>
                    <a:p>
                      <a:pPr algn="r"/>
                      <a:r>
                        <a:rPr lang="x-none" sz="800" b="0" noProof="0" dirty="0" smtClean="0"/>
                        <a:t>Propósito</a:t>
                      </a:r>
                      <a:endParaRPr lang="x-none" sz="800" b="0" noProof="0" dirty="0"/>
                    </a:p>
                  </a:txBody>
                  <a:tcPr marL="86061" marR="86061" marT="43031" marB="43031"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419" sz="800" b="1" i="0" u="none" strike="noStrike" kern="1200" cap="none" spc="0" normalizeH="0" baseline="0" noProof="0" dirty="0" smtClean="0">
                          <a:ln>
                            <a:noFill/>
                          </a:ln>
                          <a:solidFill>
                            <a:schemeClr val="tx1"/>
                          </a:solidFill>
                          <a:effectLst/>
                          <a:uLnTx/>
                          <a:uFillTx/>
                          <a:latin typeface="+mn-lt"/>
                          <a:ea typeface="+mn-ea"/>
                          <a:cs typeface="+mn-cs"/>
                        </a:rPr>
                        <a:t>¿Diste tu opinión?   ¿Está todo tu escrito relacionado con el tema?</a:t>
                      </a:r>
                    </a:p>
                  </a:txBody>
                  <a:tcPr marT="45080" marB="45080" anchor="ctr">
                    <a:lnB w="12700" cap="flat" cmpd="sng" algn="ctr">
                      <a:solidFill>
                        <a:schemeClr val="bg1">
                          <a:lumMod val="50000"/>
                        </a:schemeClr>
                      </a:solidFill>
                      <a:prstDash val="solid"/>
                      <a:round/>
                      <a:headEnd type="none" w="med" len="med"/>
                      <a:tailEnd type="none" w="med" len="med"/>
                    </a:lnB>
                    <a:solidFill>
                      <a:schemeClr val="bg2"/>
                    </a:solidFill>
                  </a:tcPr>
                </a:tc>
              </a:tr>
              <a:tr h="358588">
                <a:tc>
                  <a:txBody>
                    <a:bodyPr/>
                    <a:lstStyle/>
                    <a:p>
                      <a:pPr algn="r"/>
                      <a:r>
                        <a:rPr lang="x-none" sz="800" b="0" noProof="0" dirty="0" smtClean="0"/>
                        <a:t>Organización</a:t>
                      </a:r>
                      <a:endParaRPr lang="x-none" sz="800" b="0" noProof="0" dirty="0"/>
                    </a:p>
                  </a:txBody>
                  <a:tcPr marL="86061" marR="86061" marT="43031" marB="43031" anchor="ctr">
                    <a:lnT w="12700" cap="flat" cmpd="sng" algn="ctr">
                      <a:noFill/>
                      <a:prstDash val="solid"/>
                      <a:round/>
                      <a:headEnd type="none" w="med" len="med"/>
                      <a:tailEnd type="none" w="med" len="med"/>
                    </a:lnT>
                    <a:solidFill>
                      <a:schemeClr val="bg2"/>
                    </a:solidFill>
                  </a:tcPr>
                </a:tc>
                <a:tc>
                  <a:txBody>
                    <a:bodyPr/>
                    <a:lstStyle/>
                    <a:p>
                      <a:r>
                        <a:rPr lang="es-419" sz="800" b="1" noProof="0" dirty="0" smtClean="0">
                          <a:solidFill>
                            <a:schemeClr val="tx1"/>
                          </a:solidFill>
                        </a:rPr>
                        <a:t>¿Son tus ideas fácil de entender desde el comienzo hasta el final del escrito?</a:t>
                      </a:r>
                      <a:r>
                        <a:rPr lang="es-419" sz="800" b="1" baseline="0" noProof="0" dirty="0" smtClean="0">
                          <a:solidFill>
                            <a:schemeClr val="tx1"/>
                          </a:solidFill>
                        </a:rPr>
                        <a:t>    ¿Utilizaste palabras como </a:t>
                      </a:r>
                      <a:r>
                        <a:rPr lang="es-419" sz="800" b="1" i="1" baseline="0" noProof="0" dirty="0" smtClean="0">
                          <a:solidFill>
                            <a:schemeClr val="tx1"/>
                          </a:solidFill>
                        </a:rPr>
                        <a:t>porque, y , también</a:t>
                      </a:r>
                      <a:r>
                        <a:rPr lang="es-419" sz="800" b="1" baseline="0" noProof="0" dirty="0" smtClean="0">
                          <a:solidFill>
                            <a:schemeClr val="tx1"/>
                          </a:solidFill>
                        </a:rPr>
                        <a:t>? </a:t>
                      </a:r>
                      <a:endParaRPr lang="es-419" sz="800" b="1" noProof="0" dirty="0" smtClean="0">
                        <a:solidFill>
                          <a:schemeClr val="tx1"/>
                        </a:solidFill>
                      </a:endParaRPr>
                    </a:p>
                  </a:txBody>
                  <a:tcPr marT="45080" marB="45080" anchor="ctr">
                    <a:lnT w="12700" cap="flat" cmpd="sng" algn="ctr">
                      <a:solidFill>
                        <a:schemeClr val="bg1">
                          <a:lumMod val="50000"/>
                        </a:schemeClr>
                      </a:solidFill>
                      <a:prstDash val="solid"/>
                      <a:round/>
                      <a:headEnd type="none" w="med" len="med"/>
                      <a:tailEnd type="none" w="med" len="med"/>
                    </a:lnT>
                    <a:solidFill>
                      <a:schemeClr val="bg2"/>
                    </a:solidFill>
                  </a:tcPr>
                </a:tc>
              </a:tr>
              <a:tr h="360637">
                <a:tc>
                  <a:txBody>
                    <a:bodyPr/>
                    <a:lstStyle/>
                    <a:p>
                      <a:pPr algn="r"/>
                      <a:r>
                        <a:rPr lang="x-none" sz="800" b="0" noProof="0" dirty="0" smtClean="0">
                          <a:solidFill>
                            <a:schemeClr val="tx1"/>
                          </a:solidFill>
                        </a:rPr>
                        <a:t>Elaboración de evidencia</a:t>
                      </a:r>
                    </a:p>
                  </a:txBody>
                  <a:tcPr marL="86061" marR="86061" marT="43031" marB="43031" anchor="ctr">
                    <a:lnB w="12700" cap="flat" cmpd="sng" algn="ctr">
                      <a:noFill/>
                      <a:prstDash val="solid"/>
                      <a:round/>
                      <a:headEnd type="none" w="med" len="med"/>
                      <a:tailEnd type="none" w="med" len="med"/>
                    </a:lnB>
                    <a:solidFill>
                      <a:schemeClr val="bg1">
                        <a:lumMod val="95000"/>
                      </a:schemeClr>
                    </a:solidFill>
                  </a:tcPr>
                </a:tc>
                <a:tc>
                  <a:txBody>
                    <a:bodyPr/>
                    <a:lstStyle/>
                    <a:p>
                      <a:r>
                        <a:rPr lang="es-419" sz="800" b="1" noProof="0" dirty="0" smtClean="0">
                          <a:solidFill>
                            <a:schemeClr val="tx1"/>
                          </a:solidFill>
                        </a:rPr>
                        <a:t>¿Tomaste ideas (evidencia) de los textos para hablar más acerca de tu opinión?  ¿Utilizaste ejemplos?</a:t>
                      </a:r>
                    </a:p>
                  </a:txBody>
                  <a:tcPr marT="45080" marB="45080"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473336">
                <a:tc>
                  <a:txBody>
                    <a:bodyPr/>
                    <a:lstStyle/>
                    <a:p>
                      <a:pPr algn="r"/>
                      <a:r>
                        <a:rPr lang="x-none" sz="800" b="0" noProof="0" dirty="0" smtClean="0"/>
                        <a:t>Elaboración</a:t>
                      </a:r>
                      <a:r>
                        <a:rPr lang="x-none" sz="800" b="0" baseline="0" noProof="0" dirty="0" smtClean="0"/>
                        <a:t> de lenguaje y vocabulario</a:t>
                      </a:r>
                      <a:endParaRPr lang="x-none" sz="800" b="0" noProof="0" dirty="0"/>
                    </a:p>
                  </a:txBody>
                  <a:tcPr marL="86061" marR="86061" marT="43031" marB="43031" anchor="ctr">
                    <a:lnT w="12700" cap="flat" cmpd="sng" algn="ctr">
                      <a:noFill/>
                      <a:prstDash val="solid"/>
                      <a:round/>
                      <a:headEnd type="none" w="med" len="med"/>
                      <a:tailEnd type="none" w="med" len="med"/>
                    </a:lnT>
                    <a:solidFill>
                      <a:schemeClr val="bg1">
                        <a:lumMod val="95000"/>
                      </a:schemeClr>
                    </a:solidFill>
                  </a:tcPr>
                </a:tc>
                <a:tc>
                  <a:txBody>
                    <a:bodyPr/>
                    <a:lstStyle/>
                    <a:p>
                      <a:r>
                        <a:rPr lang="es-419" sz="800" b="1" noProof="0" dirty="0" smtClean="0">
                          <a:solidFill>
                            <a:schemeClr val="tx1"/>
                          </a:solidFill>
                        </a:rPr>
                        <a:t>¿Tienen sentido</a:t>
                      </a:r>
                      <a:r>
                        <a:rPr lang="es-419" sz="800" b="1" baseline="0" noProof="0" dirty="0" smtClean="0">
                          <a:solidFill>
                            <a:schemeClr val="tx1"/>
                          </a:solidFill>
                        </a:rPr>
                        <a:t> tus ideas?  ¿Utilizaste palabras de los textos para ayudarte a escribir sobre tus ideas</a:t>
                      </a:r>
                      <a:r>
                        <a:rPr lang="es-419" sz="800" b="1" noProof="0" dirty="0" smtClean="0">
                          <a:solidFill>
                            <a:schemeClr val="tx1"/>
                          </a:solidFill>
                        </a:rPr>
                        <a:t>?</a:t>
                      </a:r>
                    </a:p>
                  </a:txBody>
                  <a:tcPr marT="45080" marB="45080"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348343">
                <a:tc>
                  <a:txBody>
                    <a:bodyPr/>
                    <a:lstStyle/>
                    <a:p>
                      <a:pPr algn="r"/>
                      <a:r>
                        <a:rPr lang="x-none" sz="800" b="0" noProof="0" dirty="0" smtClean="0"/>
                        <a:t>Convenciones</a:t>
                      </a:r>
                      <a:endParaRPr lang="x-none" sz="800" b="0" noProof="0" dirty="0"/>
                    </a:p>
                  </a:txBody>
                  <a:tcPr marL="86061" marR="86061" marT="43031" marB="43031" anchor="ctr">
                    <a:solidFill>
                      <a:schemeClr val="accent6">
                        <a:lumMod val="20000"/>
                        <a:lumOff val="80000"/>
                      </a:schemeClr>
                    </a:solidFill>
                  </a:tcPr>
                </a:tc>
                <a:tc>
                  <a:txBody>
                    <a:bodyPr/>
                    <a:lstStyle/>
                    <a:p>
                      <a:r>
                        <a:rPr lang="es-419" sz="800" b="1" noProof="0" dirty="0" smtClean="0">
                          <a:solidFill>
                            <a:schemeClr val="tx1"/>
                          </a:solidFill>
                        </a:rPr>
                        <a:t>¿Seguiste las reglas del uso de letras mayúsculas, puntuación y ortografía? </a:t>
                      </a:r>
                    </a:p>
                  </a:txBody>
                  <a:tcPr marT="45080" marB="45080"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2770506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4081" y="416382"/>
            <a:ext cx="6569256" cy="7769328"/>
          </a:xfrm>
          <a:prstGeom prst="rect">
            <a:avLst/>
          </a:prstGeom>
          <a:noFill/>
        </p:spPr>
        <p:txBody>
          <a:bodyPr wrap="square" lIns="88984" tIns="44492" rIns="88984" bIns="44492" rtlCol="0">
            <a:spAutoFit/>
          </a:bodyPr>
          <a:lstStyle/>
          <a:p>
            <a:pPr algn="ctr" defTabSz="958903"/>
            <a:r>
              <a:rPr lang="x-none" sz="1397" b="1" dirty="0">
                <a:solidFill>
                  <a:prstClr val="black"/>
                </a:solidFill>
                <a:latin typeface="Calibri"/>
              </a:rPr>
              <a:t>Determinando textos a nivel de grado</a:t>
            </a:r>
          </a:p>
          <a:p>
            <a:pPr algn="ctr" defTabSz="958903"/>
            <a:endParaRPr lang="x-none" sz="743" b="1" dirty="0">
              <a:solidFill>
                <a:prstClr val="black"/>
              </a:solidFill>
              <a:latin typeface="Calibri"/>
            </a:endParaRPr>
          </a:p>
          <a:p>
            <a:pPr defTabSz="958903"/>
            <a:r>
              <a:rPr lang="x-none" sz="1397" dirty="0">
                <a:solidFill>
                  <a:prstClr val="black"/>
                </a:solidFill>
                <a:latin typeface="Calibri"/>
              </a:rPr>
              <a:t>El nivel de grado de un texto se determina utilizando una combinación tanto de las nuevas escalas cuantitativas como de las medidas cualitativas de los CCSS.</a:t>
            </a:r>
          </a:p>
          <a:p>
            <a:pPr defTabSz="958903"/>
            <a:endParaRPr lang="x-none" sz="1397" dirty="0">
              <a:solidFill>
                <a:prstClr val="black"/>
              </a:solidFill>
              <a:latin typeface="Calibri"/>
            </a:endParaRPr>
          </a:p>
          <a:p>
            <a:pPr defTabSz="958903"/>
            <a:r>
              <a:rPr lang="x-none" sz="1397" b="1" dirty="0">
                <a:solidFill>
                  <a:prstClr val="black"/>
                </a:solidFill>
                <a:latin typeface="Calibri"/>
              </a:rPr>
              <a:t>Ejemplo</a:t>
            </a:r>
            <a:r>
              <a:rPr lang="x-none" sz="1397" dirty="0">
                <a:solidFill>
                  <a:prstClr val="black"/>
                </a:solidFill>
                <a:latin typeface="Calibri"/>
              </a:rPr>
              <a:t>:  Si el grado equivalente de un texto es </a:t>
            </a:r>
            <a:r>
              <a:rPr lang="x-none" sz="1659" b="1" dirty="0">
                <a:solidFill>
                  <a:srgbClr val="0070C0"/>
                </a:solidFill>
                <a:latin typeface="Calibri"/>
              </a:rPr>
              <a:t>6.8</a:t>
            </a:r>
            <a:r>
              <a:rPr lang="x-none" sz="1397" dirty="0">
                <a:solidFill>
                  <a:prstClr val="black"/>
                </a:solidFill>
                <a:latin typeface="Calibri"/>
              </a:rPr>
              <a:t> y tiene una medida </a:t>
            </a:r>
            <a:r>
              <a:rPr lang="x-none" sz="1397" i="1" dirty="0" err="1">
                <a:solidFill>
                  <a:prstClr val="black"/>
                </a:solidFill>
                <a:latin typeface="Calibri"/>
              </a:rPr>
              <a:t>lexile</a:t>
            </a:r>
            <a:r>
              <a:rPr lang="x-none" sz="1397" dirty="0">
                <a:solidFill>
                  <a:prstClr val="black"/>
                </a:solidFill>
                <a:latin typeface="Calibri"/>
              </a:rPr>
              <a:t> de </a:t>
            </a:r>
            <a:r>
              <a:rPr lang="x-none" sz="1659" b="1" dirty="0">
                <a:solidFill>
                  <a:srgbClr val="0070C0"/>
                </a:solidFill>
                <a:latin typeface="Calibri"/>
              </a:rPr>
              <a:t>970</a:t>
            </a:r>
            <a:r>
              <a:rPr lang="x-none" sz="1397" dirty="0">
                <a:solidFill>
                  <a:prstClr val="black"/>
                </a:solidFill>
                <a:latin typeface="Calibri"/>
              </a:rPr>
              <a:t>, los datos cuantitativos muestran que la ubicación debe ser </a:t>
            </a:r>
            <a:r>
              <a:rPr lang="x-none" sz="1397" b="1" dirty="0">
                <a:solidFill>
                  <a:prstClr val="black"/>
                </a:solidFill>
                <a:latin typeface="Calibri"/>
              </a:rPr>
              <a:t>entre los grados  4 y 8.</a:t>
            </a:r>
          </a:p>
          <a:p>
            <a:pPr defTabSz="958903"/>
            <a:endParaRPr lang="x-none" sz="1397" dirty="0">
              <a:solidFill>
                <a:prstClr val="black"/>
              </a:solidFill>
              <a:latin typeface="Calibri"/>
            </a:endParaRPr>
          </a:p>
          <a:p>
            <a:pPr defTabSz="958903"/>
            <a:endParaRPr lang="x-none" sz="1397" dirty="0">
              <a:solidFill>
                <a:prstClr val="black"/>
              </a:solidFill>
              <a:latin typeface="Calibri"/>
            </a:endParaRPr>
          </a:p>
          <a:p>
            <a:pPr defTabSz="958903"/>
            <a:endParaRPr lang="x-none" sz="1397" dirty="0">
              <a:solidFill>
                <a:prstClr val="black"/>
              </a:solidFill>
              <a:latin typeface="Calibri"/>
            </a:endParaRPr>
          </a:p>
          <a:p>
            <a:pPr defTabSz="958903"/>
            <a:endParaRPr lang="x-none" sz="1397" dirty="0">
              <a:solidFill>
                <a:prstClr val="black"/>
              </a:solidFill>
              <a:latin typeface="Calibri"/>
            </a:endParaRPr>
          </a:p>
          <a:p>
            <a:pPr defTabSz="958903"/>
            <a:endParaRPr lang="x-none" sz="1397" dirty="0">
              <a:solidFill>
                <a:prstClr val="black"/>
              </a:solidFill>
              <a:latin typeface="Calibri"/>
            </a:endParaRPr>
          </a:p>
          <a:p>
            <a:pPr defTabSz="958903"/>
            <a:endParaRPr lang="x-none" sz="1397" dirty="0">
              <a:solidFill>
                <a:prstClr val="black"/>
              </a:solidFill>
              <a:latin typeface="Calibri"/>
            </a:endParaRPr>
          </a:p>
          <a:p>
            <a:pPr defTabSz="958903"/>
            <a:endParaRPr lang="x-none" sz="1397" dirty="0">
              <a:solidFill>
                <a:prstClr val="black"/>
              </a:solidFill>
              <a:latin typeface="Calibri"/>
            </a:endParaRPr>
          </a:p>
          <a:p>
            <a:pPr defTabSz="958903"/>
            <a:endParaRPr lang="x-none" sz="1397" dirty="0">
              <a:solidFill>
                <a:prstClr val="black"/>
              </a:solidFill>
              <a:latin typeface="Calibri"/>
            </a:endParaRPr>
          </a:p>
          <a:p>
            <a:pPr defTabSz="958903"/>
            <a:endParaRPr lang="x-none" sz="1397" dirty="0">
              <a:solidFill>
                <a:prstClr val="black"/>
              </a:solidFill>
              <a:latin typeface="Calibri"/>
            </a:endParaRPr>
          </a:p>
          <a:p>
            <a:pPr defTabSz="958903"/>
            <a:r>
              <a:rPr lang="x-none" sz="1397" b="1" dirty="0">
                <a:solidFill>
                  <a:prstClr val="black"/>
                </a:solidFill>
                <a:latin typeface="Calibri"/>
              </a:rPr>
              <a:t>Cuatro medidas cualitativas</a:t>
            </a:r>
            <a:r>
              <a:rPr lang="x-none" sz="1397" dirty="0">
                <a:solidFill>
                  <a:prstClr val="black"/>
                </a:solidFill>
                <a:latin typeface="Calibri"/>
              </a:rPr>
              <a:t> pueden examinarse desde la banda inferior de 4</a:t>
            </a:r>
            <a:r>
              <a:rPr lang="x-none" sz="1397" baseline="30000" dirty="0">
                <a:solidFill>
                  <a:prstClr val="black"/>
                </a:solidFill>
                <a:latin typeface="Calibri"/>
              </a:rPr>
              <a:t>to</a:t>
            </a:r>
            <a:r>
              <a:rPr lang="x-none" sz="1397" dirty="0">
                <a:solidFill>
                  <a:prstClr val="black"/>
                </a:solidFill>
                <a:latin typeface="Calibri"/>
              </a:rPr>
              <a:t> grado  hasta la banda superior de 8</a:t>
            </a:r>
            <a:r>
              <a:rPr lang="x-none" sz="1397" baseline="30000" dirty="0">
                <a:solidFill>
                  <a:prstClr val="black"/>
                </a:solidFill>
                <a:latin typeface="Calibri"/>
              </a:rPr>
              <a:t>vo</a:t>
            </a:r>
            <a:r>
              <a:rPr lang="x-none" sz="1397" dirty="0">
                <a:solidFill>
                  <a:prstClr val="black"/>
                </a:solidFill>
                <a:latin typeface="Calibri"/>
              </a:rPr>
              <a:t> grado para determinar la legibilidad a nivel de grado.</a:t>
            </a:r>
          </a:p>
          <a:p>
            <a:pPr defTabSz="958903"/>
            <a:endParaRPr lang="x-none" sz="1397" dirty="0">
              <a:solidFill>
                <a:prstClr val="black"/>
              </a:solidFill>
              <a:latin typeface="Calibri"/>
            </a:endParaRPr>
          </a:p>
          <a:p>
            <a:pPr defTabSz="958903"/>
            <a:endParaRPr lang="x-none" sz="1397" dirty="0">
              <a:solidFill>
                <a:prstClr val="black"/>
              </a:solidFill>
              <a:latin typeface="Calibri"/>
            </a:endParaRPr>
          </a:p>
          <a:p>
            <a:pPr defTabSz="958903"/>
            <a:endParaRPr lang="x-none" sz="1397" dirty="0">
              <a:solidFill>
                <a:prstClr val="black"/>
              </a:solidFill>
              <a:latin typeface="Calibri"/>
            </a:endParaRPr>
          </a:p>
          <a:p>
            <a:pPr defTabSz="958903"/>
            <a:endParaRPr lang="x-none" sz="1397" dirty="0">
              <a:solidFill>
                <a:prstClr val="black"/>
              </a:solidFill>
              <a:latin typeface="Calibri"/>
            </a:endParaRPr>
          </a:p>
          <a:p>
            <a:pPr defTabSz="958903"/>
            <a:endParaRPr lang="x-none" sz="1397" dirty="0">
              <a:solidFill>
                <a:prstClr val="black"/>
              </a:solidFill>
              <a:latin typeface="Calibri"/>
            </a:endParaRPr>
          </a:p>
          <a:p>
            <a:pPr defTabSz="958903"/>
            <a:endParaRPr lang="x-none" sz="1397" dirty="0">
              <a:solidFill>
                <a:prstClr val="black"/>
              </a:solidFill>
              <a:latin typeface="Calibri"/>
            </a:endParaRPr>
          </a:p>
          <a:p>
            <a:pPr defTabSz="958903"/>
            <a:endParaRPr lang="x-none" sz="1397" dirty="0">
              <a:solidFill>
                <a:prstClr val="black"/>
              </a:solidFill>
              <a:latin typeface="Calibri"/>
            </a:endParaRPr>
          </a:p>
          <a:p>
            <a:pPr defTabSz="958903"/>
            <a:endParaRPr lang="x-none" sz="1397" dirty="0">
              <a:solidFill>
                <a:prstClr val="black"/>
              </a:solidFill>
              <a:latin typeface="Calibri"/>
            </a:endParaRPr>
          </a:p>
          <a:p>
            <a:pPr defTabSz="958903"/>
            <a:endParaRPr lang="x-none" sz="1397" dirty="0">
              <a:solidFill>
                <a:prstClr val="black"/>
              </a:solidFill>
              <a:latin typeface="Calibri"/>
            </a:endParaRPr>
          </a:p>
          <a:p>
            <a:pPr defTabSz="958903"/>
            <a:endParaRPr lang="x-none" sz="1397" dirty="0">
              <a:solidFill>
                <a:prstClr val="black"/>
              </a:solidFill>
              <a:latin typeface="Calibri"/>
            </a:endParaRPr>
          </a:p>
          <a:p>
            <a:pPr defTabSz="958903"/>
            <a:endParaRPr lang="x-none" sz="1397" dirty="0">
              <a:solidFill>
                <a:prstClr val="black"/>
              </a:solidFill>
              <a:latin typeface="Calibri"/>
            </a:endParaRPr>
          </a:p>
          <a:p>
            <a:pPr defTabSz="958903"/>
            <a:endParaRPr lang="x-none" sz="1397" dirty="0">
              <a:solidFill>
                <a:prstClr val="black"/>
              </a:solidFill>
              <a:latin typeface="Calibri"/>
            </a:endParaRPr>
          </a:p>
          <a:p>
            <a:pPr defTabSz="958903"/>
            <a:endParaRPr lang="x-none" sz="1397" dirty="0">
              <a:solidFill>
                <a:prstClr val="black"/>
              </a:solidFill>
              <a:latin typeface="Calibri"/>
            </a:endParaRPr>
          </a:p>
          <a:p>
            <a:pPr defTabSz="958903"/>
            <a:endParaRPr lang="x-none" sz="1397" dirty="0">
              <a:solidFill>
                <a:prstClr val="black"/>
              </a:solidFill>
              <a:latin typeface="Calibri"/>
            </a:endParaRPr>
          </a:p>
          <a:p>
            <a:pPr defTabSz="958903"/>
            <a:endParaRPr lang="x-none" sz="1397" dirty="0">
              <a:solidFill>
                <a:prstClr val="black"/>
              </a:solidFill>
              <a:latin typeface="Calibri"/>
            </a:endParaRPr>
          </a:p>
          <a:p>
            <a:pPr defTabSz="958903"/>
            <a:r>
              <a:rPr lang="x-none" sz="1397" dirty="0">
                <a:solidFill>
                  <a:prstClr val="black"/>
                </a:solidFill>
                <a:latin typeface="Calibri"/>
              </a:rPr>
              <a:t>La combinación de la escala </a:t>
            </a:r>
            <a:r>
              <a:rPr lang="x-none" sz="1397" b="1" dirty="0">
                <a:solidFill>
                  <a:prstClr val="black"/>
                </a:solidFill>
                <a:latin typeface="Calibri"/>
              </a:rPr>
              <a:t>cuantitativa</a:t>
            </a:r>
            <a:r>
              <a:rPr lang="x-none" sz="1397" dirty="0">
                <a:solidFill>
                  <a:prstClr val="black"/>
                </a:solidFill>
                <a:latin typeface="Calibri"/>
              </a:rPr>
              <a:t> y las medidas </a:t>
            </a:r>
            <a:r>
              <a:rPr lang="x-none" sz="1397" b="1" dirty="0">
                <a:solidFill>
                  <a:prstClr val="black"/>
                </a:solidFill>
                <a:latin typeface="Calibri"/>
              </a:rPr>
              <a:t>cualitativas</a:t>
            </a:r>
            <a:r>
              <a:rPr lang="x-none" sz="1397" dirty="0">
                <a:solidFill>
                  <a:prstClr val="black"/>
                </a:solidFill>
                <a:latin typeface="Calibri"/>
              </a:rPr>
              <a:t>, para este texto en particular, muestra que el mejor nivel de legibilidad para este texto sería 6</a:t>
            </a:r>
            <a:r>
              <a:rPr lang="x-none" sz="1397" baseline="30000" dirty="0">
                <a:solidFill>
                  <a:prstClr val="black"/>
                </a:solidFill>
                <a:latin typeface="Calibri"/>
              </a:rPr>
              <a:t>to </a:t>
            </a:r>
            <a:r>
              <a:rPr lang="x-none" sz="1397" dirty="0">
                <a:solidFill>
                  <a:prstClr val="black"/>
                </a:solidFill>
                <a:latin typeface="Calibri"/>
              </a:rPr>
              <a:t>grado.</a:t>
            </a:r>
          </a:p>
          <a:p>
            <a:pPr defTabSz="958903"/>
            <a:endParaRPr lang="x-none" sz="1397" dirty="0">
              <a:solidFill>
                <a:prstClr val="black"/>
              </a:solidFill>
              <a:latin typeface="Calibri"/>
            </a:endParaRPr>
          </a:p>
        </p:txBody>
      </p:sp>
      <p:graphicFrame>
        <p:nvGraphicFramePr>
          <p:cNvPr id="10" name="Table 9"/>
          <p:cNvGraphicFramePr>
            <a:graphicFrameLocks noGrp="1"/>
          </p:cNvGraphicFramePr>
          <p:nvPr>
            <p:extLst/>
          </p:nvPr>
        </p:nvGraphicFramePr>
        <p:xfrm>
          <a:off x="546221" y="1931028"/>
          <a:ext cx="5581627" cy="1772269"/>
        </p:xfrm>
        <a:graphic>
          <a:graphicData uri="http://schemas.openxmlformats.org/drawingml/2006/table">
            <a:tbl>
              <a:tblPr/>
              <a:tblGrid>
                <a:gridCol w="1971798"/>
                <a:gridCol w="1804600"/>
                <a:gridCol w="1805229"/>
              </a:tblGrid>
              <a:tr h="445964">
                <a:tc>
                  <a:txBody>
                    <a:bodyPr/>
                    <a:lstStyle/>
                    <a:p>
                      <a:pPr marL="0" marR="0" algn="ctr" fontAlgn="ctr">
                        <a:lnSpc>
                          <a:spcPct val="107000"/>
                        </a:lnSpc>
                        <a:spcBef>
                          <a:spcPts val="0"/>
                        </a:spcBef>
                        <a:spcAft>
                          <a:spcPts val="0"/>
                        </a:spcAft>
                      </a:pPr>
                      <a:r>
                        <a:rPr lang="es-MX" sz="900" b="1" i="1" kern="1200" noProof="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Common</a:t>
                      </a:r>
                      <a:r>
                        <a:rPr lang="es-MX" sz="900" b="1" i="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Core Band</a:t>
                      </a:r>
                    </a:p>
                    <a:p>
                      <a:pPr marL="0" marR="0" algn="ctr" defTabSz="1018809" rtl="0" eaLnBrk="1" fontAlgn="ctr" latinLnBrk="0" hangingPunct="1">
                        <a:lnSpc>
                          <a:spcPct val="107000"/>
                        </a:lnSpc>
                        <a:spcBef>
                          <a:spcPts val="0"/>
                        </a:spcBef>
                        <a:spcAft>
                          <a:spcPts val="0"/>
                        </a:spcAft>
                      </a:pPr>
                      <a:r>
                        <a:rPr lang="es-MX" sz="800" b="1" i="0" kern="1200" noProof="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(Bandas</a:t>
                      </a:r>
                      <a:r>
                        <a:rPr lang="es-MX" sz="800" b="1" i="0" kern="1200" baseline="0" noProof="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basadas en los Estándares Fundamentales Comunes)</a:t>
                      </a:r>
                      <a:endParaRPr lang="es-MX" sz="800" b="1" i="0" kern="1200" baseline="0" noProof="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s-MX" sz="900" b="1" i="1" kern="1200" noProof="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Flesch-Kincaid</a:t>
                      </a:r>
                      <a:r>
                        <a:rPr lang="es-MX" sz="900" b="1" i="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p>
                    <a:p>
                      <a:pPr marL="0" marR="0" algn="ctr" fontAlgn="ctr">
                        <a:lnSpc>
                          <a:spcPct val="107000"/>
                        </a:lnSpc>
                        <a:spcBef>
                          <a:spcPts val="0"/>
                        </a:spcBef>
                        <a:spcAft>
                          <a:spcPts val="0"/>
                        </a:spcAft>
                      </a:pPr>
                      <a:r>
                        <a:rPr lang="es-MX" sz="800" b="1" i="0" kern="1200" noProof="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(Prueba de legibilidad)</a:t>
                      </a:r>
                      <a:endParaRPr lang="es-MX" sz="800" i="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s-MX" sz="900" b="1" i="1" kern="1200" noProof="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a:t>
                      </a:r>
                      <a:r>
                        <a:rPr lang="es-MX" sz="900" b="1" i="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s-MX" sz="900" b="1" i="1" kern="1200" noProof="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Lexile</a:t>
                      </a:r>
                      <a:r>
                        <a:rPr lang="es-MX" sz="900" b="1" i="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Framework®</a:t>
                      </a:r>
                    </a:p>
                    <a:p>
                      <a:pPr marL="0" marR="0" algn="ctr" fontAlgn="ctr">
                        <a:lnSpc>
                          <a:spcPct val="107000"/>
                        </a:lnSpc>
                        <a:spcBef>
                          <a:spcPts val="0"/>
                        </a:spcBef>
                        <a:spcAft>
                          <a:spcPts val="0"/>
                        </a:spcAft>
                      </a:pPr>
                      <a:r>
                        <a:rPr lang="es-MX" sz="800" b="1" i="0" kern="1200" noProof="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(Sistema </a:t>
                      </a:r>
                      <a:r>
                        <a:rPr lang="es-MX" sz="800" b="1" i="0" kern="1200" noProof="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Lexile</a:t>
                      </a:r>
                      <a:r>
                        <a:rPr lang="es-MX" sz="800" b="1" i="0" kern="1200" noProof="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s-MX" sz="800" i="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280024">
                <a:tc>
                  <a:txBody>
                    <a:bodyPr/>
                    <a:lstStyle/>
                    <a:p>
                      <a:pPr marL="0" marR="0" algn="ctr" fontAlgn="ctr">
                        <a:lnSpc>
                          <a:spcPct val="107000"/>
                        </a:lnSpc>
                        <a:spcBef>
                          <a:spcPts val="0"/>
                        </a:spcBef>
                        <a:spcAft>
                          <a:spcPts val="0"/>
                        </a:spcAft>
                      </a:pPr>
                      <a:r>
                        <a:rPr lang="es-MX" sz="11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s-MX" sz="1100" b="1" kern="1200" baseline="300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do</a:t>
                      </a:r>
                      <a:r>
                        <a:rPr lang="es-MX" sz="11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3</a:t>
                      </a:r>
                      <a:r>
                        <a:rPr lang="es-MX" sz="1100" b="1" kern="1200" baseline="300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ro</a:t>
                      </a:r>
                      <a:endParaRPr lang="es-MX"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s-MX" sz="11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1.98 - 5.34</a:t>
                      </a:r>
                      <a:endParaRPr lang="es-MX"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s-MX" sz="11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420 - 820</a:t>
                      </a:r>
                      <a:endParaRPr lang="es-MX"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704">
                <a:tc>
                  <a:txBody>
                    <a:bodyPr/>
                    <a:lstStyle/>
                    <a:p>
                      <a:pPr marL="0" marR="0" algn="ctr" fontAlgn="ctr">
                        <a:lnSpc>
                          <a:spcPct val="107000"/>
                        </a:lnSpc>
                        <a:spcBef>
                          <a:spcPts val="0"/>
                        </a:spcBef>
                        <a:spcAft>
                          <a:spcPts val="0"/>
                        </a:spcAft>
                      </a:pPr>
                      <a:r>
                        <a:rPr lang="es-MX" sz="11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r>
                        <a:rPr lang="es-MX" sz="1100" b="1" kern="1200" baseline="300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r>
                        <a:rPr lang="es-MX" sz="11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5</a:t>
                      </a:r>
                      <a:r>
                        <a:rPr lang="es-MX" sz="1100" b="1" kern="1200" baseline="300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endParaRPr lang="es-MX"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s-MX" sz="11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4.51 - 7.73</a:t>
                      </a:r>
                      <a:endParaRPr lang="es-MX"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s-MX" sz="11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740 - 1010</a:t>
                      </a:r>
                      <a:endParaRPr lang="es-MX"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265384">
                <a:tc>
                  <a:txBody>
                    <a:bodyPr/>
                    <a:lstStyle/>
                    <a:p>
                      <a:pPr marL="0" marR="0" algn="ctr" fontAlgn="ctr">
                        <a:lnSpc>
                          <a:spcPct val="107000"/>
                        </a:lnSpc>
                        <a:spcBef>
                          <a:spcPts val="0"/>
                        </a:spcBef>
                        <a:spcAft>
                          <a:spcPts val="0"/>
                        </a:spcAft>
                      </a:pPr>
                      <a:r>
                        <a:rPr lang="es-MX" sz="11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r>
                        <a:rPr lang="es-MX" sz="1100" b="1" kern="1200" baseline="300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r>
                        <a:rPr lang="es-MX" sz="11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8</a:t>
                      </a:r>
                      <a:r>
                        <a:rPr lang="es-MX" sz="1100" b="1" kern="1200" baseline="300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vo</a:t>
                      </a:r>
                      <a:endParaRPr lang="es-MX"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s-MX" sz="11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6.51 - 10.34</a:t>
                      </a:r>
                      <a:endParaRPr lang="es-MX"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s-MX" sz="11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925 - 1185</a:t>
                      </a:r>
                      <a:endParaRPr lang="es-MX"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062">
                <a:tc>
                  <a:txBody>
                    <a:bodyPr/>
                    <a:lstStyle/>
                    <a:p>
                      <a:pPr marL="0" marR="0" algn="ctr" fontAlgn="ctr">
                        <a:lnSpc>
                          <a:spcPct val="107000"/>
                        </a:lnSpc>
                        <a:spcBef>
                          <a:spcPts val="0"/>
                        </a:spcBef>
                        <a:spcAft>
                          <a:spcPts val="0"/>
                        </a:spcAft>
                      </a:pPr>
                      <a:r>
                        <a:rPr lang="es-MX" sz="11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r>
                        <a:rPr lang="es-MX" sz="1100" b="1" kern="1200" baseline="300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a:t>
                      </a:r>
                      <a:r>
                        <a:rPr lang="es-MX" sz="11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10</a:t>
                      </a:r>
                      <a:r>
                        <a:rPr lang="es-MX" sz="1100" b="1" kern="1200" baseline="300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a:t>
                      </a:r>
                      <a:endParaRPr lang="es-MX"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s-MX" sz="11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8.32 - 12.12</a:t>
                      </a:r>
                      <a:endParaRPr lang="es-MX"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s-MX" sz="11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10.50 - 1335</a:t>
                      </a:r>
                      <a:endParaRPr lang="es-MX"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31">
                <a:tc>
                  <a:txBody>
                    <a:bodyPr/>
                    <a:lstStyle/>
                    <a:p>
                      <a:pPr marL="0" marR="0" algn="ctr" fontAlgn="ctr">
                        <a:lnSpc>
                          <a:spcPct val="107000"/>
                        </a:lnSpc>
                        <a:spcBef>
                          <a:spcPts val="0"/>
                        </a:spcBef>
                        <a:spcAft>
                          <a:spcPts val="0"/>
                        </a:spcAft>
                      </a:pPr>
                      <a:r>
                        <a:rPr lang="es-MX" sz="11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r>
                        <a:rPr lang="es-MX" sz="1100" b="1" kern="1200" baseline="300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vo</a:t>
                      </a:r>
                      <a:r>
                        <a:rPr lang="es-MX" sz="11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CCR</a:t>
                      </a:r>
                      <a:endParaRPr lang="es-MX"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s-MX" sz="11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10.34 - 14.20</a:t>
                      </a:r>
                      <a:endParaRPr lang="es-MX"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s-MX" sz="11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11.85 - 1385</a:t>
                      </a:r>
                      <a:endParaRPr lang="es-MX"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1" name="Group 10"/>
          <p:cNvGrpSpPr/>
          <p:nvPr/>
        </p:nvGrpSpPr>
        <p:grpSpPr>
          <a:xfrm>
            <a:off x="2917470" y="2660602"/>
            <a:ext cx="3017096" cy="512463"/>
            <a:chOff x="3088640" y="2723154"/>
            <a:chExt cx="3251200" cy="552226"/>
          </a:xfrm>
        </p:grpSpPr>
        <p:sp>
          <p:nvSpPr>
            <p:cNvPr id="12" name="Rectangle 11"/>
            <p:cNvSpPr/>
            <p:nvPr/>
          </p:nvSpPr>
          <p:spPr>
            <a:xfrm>
              <a:off x="3088640" y="2723154"/>
              <a:ext cx="1300480" cy="5522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8903"/>
              <a:endParaRPr lang="en-US" sz="1659">
                <a:solidFill>
                  <a:prstClr val="white"/>
                </a:solidFill>
              </a:endParaRPr>
            </a:p>
          </p:txBody>
        </p:sp>
        <p:sp>
          <p:nvSpPr>
            <p:cNvPr id="13" name="Rectangle 12"/>
            <p:cNvSpPr/>
            <p:nvPr/>
          </p:nvSpPr>
          <p:spPr>
            <a:xfrm>
              <a:off x="5039360" y="2723154"/>
              <a:ext cx="1300480" cy="5522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8903"/>
              <a:endParaRPr lang="en-US" sz="1659">
                <a:solidFill>
                  <a:prstClr val="white"/>
                </a:solidFill>
              </a:endParaRPr>
            </a:p>
          </p:txBody>
        </p:sp>
      </p:grpSp>
      <p:graphicFrame>
        <p:nvGraphicFramePr>
          <p:cNvPr id="14" name="Table 13"/>
          <p:cNvGraphicFramePr>
            <a:graphicFrameLocks noGrp="1"/>
          </p:cNvGraphicFramePr>
          <p:nvPr>
            <p:extLst/>
          </p:nvPr>
        </p:nvGraphicFramePr>
        <p:xfrm>
          <a:off x="286937" y="4389050"/>
          <a:ext cx="6411328" cy="2909654"/>
        </p:xfrm>
        <a:graphic>
          <a:graphicData uri="http://schemas.openxmlformats.org/drawingml/2006/table">
            <a:tbl>
              <a:tblPr firstRow="1" bandRow="1">
                <a:tableStyleId>{5940675A-B579-460E-94D1-54222C63F5DA}</a:tableStyleId>
              </a:tblPr>
              <a:tblGrid>
                <a:gridCol w="1282266"/>
                <a:gridCol w="1346601"/>
                <a:gridCol w="1293358"/>
                <a:gridCol w="980556"/>
                <a:gridCol w="801416"/>
                <a:gridCol w="707131"/>
              </a:tblGrid>
              <a:tr h="292837">
                <a:tc rowSpan="2">
                  <a:txBody>
                    <a:bodyPr/>
                    <a:lstStyle/>
                    <a:p>
                      <a:pPr algn="ctr"/>
                      <a:endParaRPr lang="x-none" sz="800" noProof="0" dirty="0" smtClean="0">
                        <a:solidFill>
                          <a:srgbClr val="002060"/>
                        </a:solidFill>
                      </a:endParaRPr>
                    </a:p>
                    <a:p>
                      <a:pPr algn="ctr"/>
                      <a:r>
                        <a:rPr lang="x-none" sz="800" b="1" u="sng" noProof="0" dirty="0" smtClean="0">
                          <a:solidFill>
                            <a:srgbClr val="002060"/>
                          </a:solidFill>
                          <a:effectLst>
                            <a:outerShdw blurRad="38100" dist="38100" dir="2700000" algn="tl">
                              <a:srgbClr val="000000">
                                <a:alpha val="43137"/>
                              </a:srgbClr>
                            </a:outerShdw>
                          </a:effectLst>
                        </a:rPr>
                        <a:t>4 factores cualitativos</a:t>
                      </a:r>
                      <a:endParaRPr lang="x-none" sz="800" b="1" u="sng" noProof="0" dirty="0">
                        <a:solidFill>
                          <a:srgbClr val="002060"/>
                        </a:solidFill>
                        <a:effectLst>
                          <a:outerShdw blurRad="38100" dist="38100" dir="2700000" algn="tl">
                            <a:srgbClr val="000000">
                              <a:alpha val="43137"/>
                            </a:srgbClr>
                          </a:outerShdw>
                        </a:effectLst>
                      </a:endParaRPr>
                    </a:p>
                  </a:txBody>
                  <a:tcPr marL="90513" marR="90513" marT="43926" marB="43926" anchor="ctr"/>
                </a:tc>
                <a:tc gridSpan="5">
                  <a:txBody>
                    <a:bodyPr/>
                    <a:lstStyle/>
                    <a:p>
                      <a:pPr algn="ctr"/>
                      <a:r>
                        <a:rPr lang="x-none" sz="1300" b="1" noProof="0" dirty="0" smtClean="0">
                          <a:solidFill>
                            <a:srgbClr val="002060"/>
                          </a:solidFill>
                        </a:rPr>
                        <a:t>Clasifica el texto desde más</a:t>
                      </a:r>
                      <a:r>
                        <a:rPr lang="x-none" sz="1300" b="1" baseline="0" noProof="0" dirty="0" smtClean="0">
                          <a:solidFill>
                            <a:srgbClr val="002060"/>
                          </a:solidFill>
                        </a:rPr>
                        <a:t> fácil hasta más difícil, </a:t>
                      </a:r>
                      <a:r>
                        <a:rPr lang="x-none" sz="1300" b="1" u="sng" baseline="0" noProof="0" dirty="0" smtClean="0">
                          <a:solidFill>
                            <a:srgbClr val="002060"/>
                          </a:solidFill>
                        </a:rPr>
                        <a:t>entre las bandas</a:t>
                      </a:r>
                      <a:r>
                        <a:rPr lang="x-none" sz="1300" b="1" baseline="0" noProof="0" dirty="0" smtClean="0">
                          <a:solidFill>
                            <a:srgbClr val="002060"/>
                          </a:solidFill>
                        </a:rPr>
                        <a:t>.</a:t>
                      </a:r>
                      <a:endParaRPr lang="x-none" sz="1300" b="1" noProof="0" dirty="0">
                        <a:solidFill>
                          <a:srgbClr val="002060"/>
                        </a:solidFill>
                      </a:endParaRPr>
                    </a:p>
                  </a:txBody>
                  <a:tcPr marL="90513" marR="90513" marT="43926" marB="4392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3557">
                <a:tc vMerge="1">
                  <a:txBody>
                    <a:bodyPr/>
                    <a:lstStyle/>
                    <a:p>
                      <a:endParaRPr lang="en-US" sz="1400" dirty="0"/>
                    </a:p>
                  </a:txBody>
                  <a:tcPr/>
                </a:tc>
                <a:tc>
                  <a:txBody>
                    <a:bodyPr/>
                    <a:lstStyle/>
                    <a:p>
                      <a:pPr algn="ctr"/>
                      <a:r>
                        <a:rPr lang="x-none" sz="800" b="1" noProof="0" dirty="0" smtClean="0">
                          <a:solidFill>
                            <a:srgbClr val="002060"/>
                          </a:solidFill>
                        </a:rPr>
                        <a:t>Principio del grado inferior  (banda)</a:t>
                      </a:r>
                      <a:endParaRPr lang="x-none" sz="800" b="1" noProof="0" dirty="0">
                        <a:solidFill>
                          <a:srgbClr val="002060"/>
                        </a:solidFill>
                      </a:endParaRPr>
                    </a:p>
                  </a:txBody>
                  <a:tcPr marL="90513" marR="90513" marT="43926" marB="43926" anchor="ctr">
                    <a:solidFill>
                      <a:schemeClr val="bg1">
                        <a:lumMod val="95000"/>
                      </a:schemeClr>
                    </a:solidFill>
                  </a:tcPr>
                </a:tc>
                <a:tc>
                  <a:txBody>
                    <a:bodyPr/>
                    <a:lstStyle/>
                    <a:p>
                      <a:pPr algn="ctr"/>
                      <a:r>
                        <a:rPr lang="x-none" sz="800" b="1" noProof="0" dirty="0" smtClean="0">
                          <a:solidFill>
                            <a:srgbClr val="002060"/>
                          </a:solidFill>
                        </a:rPr>
                        <a:t>Fin del grado inferior (banda) </a:t>
                      </a:r>
                      <a:endParaRPr lang="x-none" sz="800" b="1" noProof="0" dirty="0">
                        <a:solidFill>
                          <a:srgbClr val="002060"/>
                        </a:solidFill>
                      </a:endParaRPr>
                    </a:p>
                  </a:txBody>
                  <a:tcPr marL="90513" marR="90513" marT="43926" marB="43926" anchor="ctr">
                    <a:solidFill>
                      <a:schemeClr val="bg1">
                        <a:lumMod val="85000"/>
                      </a:schemeClr>
                    </a:solidFill>
                  </a:tcPr>
                </a:tc>
                <a:tc>
                  <a:txBody>
                    <a:bodyPr/>
                    <a:lstStyle/>
                    <a:p>
                      <a:pPr algn="ctr"/>
                      <a:r>
                        <a:rPr lang="x-none" sz="800" b="1" noProof="0" dirty="0" smtClean="0">
                          <a:solidFill>
                            <a:srgbClr val="002060"/>
                          </a:solidFill>
                        </a:rPr>
                        <a:t>Principio de un grado</a:t>
                      </a:r>
                      <a:r>
                        <a:rPr lang="x-none" sz="800" b="1" baseline="0" noProof="0" dirty="0" smtClean="0">
                          <a:solidFill>
                            <a:srgbClr val="002060"/>
                          </a:solidFill>
                        </a:rPr>
                        <a:t> </a:t>
                      </a:r>
                      <a:r>
                        <a:rPr lang="x-none" sz="800" b="1" noProof="0" dirty="0" smtClean="0">
                          <a:solidFill>
                            <a:srgbClr val="002060"/>
                          </a:solidFill>
                        </a:rPr>
                        <a:t>más alto (banda) hasta la mitad </a:t>
                      </a:r>
                      <a:endParaRPr lang="x-none" sz="800" b="1" noProof="0" dirty="0">
                        <a:solidFill>
                          <a:srgbClr val="002060"/>
                        </a:solidFill>
                      </a:endParaRPr>
                    </a:p>
                  </a:txBody>
                  <a:tcPr marL="90513" marR="90513" marT="43926" marB="43926" anchor="ctr">
                    <a:solidFill>
                      <a:schemeClr val="accent1">
                        <a:lumMod val="20000"/>
                        <a:lumOff val="80000"/>
                      </a:schemeClr>
                    </a:solidFill>
                  </a:tcPr>
                </a:tc>
                <a:tc>
                  <a:txBody>
                    <a:bodyPr/>
                    <a:lstStyle/>
                    <a:p>
                      <a:pPr algn="ctr"/>
                      <a:r>
                        <a:rPr lang="x-none" sz="800" b="1" noProof="0" dirty="0" smtClean="0">
                          <a:solidFill>
                            <a:srgbClr val="002060"/>
                          </a:solidFill>
                        </a:rPr>
                        <a:t>Fin de un   grado (banda) más alto</a:t>
                      </a:r>
                      <a:endParaRPr lang="x-none" sz="800" b="1" noProof="0" dirty="0">
                        <a:solidFill>
                          <a:srgbClr val="002060"/>
                        </a:solidFill>
                      </a:endParaRPr>
                    </a:p>
                  </a:txBody>
                  <a:tcPr marL="90513" marR="90513" marT="43926" marB="43926" anchor="ctr">
                    <a:solidFill>
                      <a:schemeClr val="accent1">
                        <a:lumMod val="40000"/>
                        <a:lumOff val="60000"/>
                      </a:schemeClr>
                    </a:solidFill>
                  </a:tcPr>
                </a:tc>
                <a:tc>
                  <a:txBody>
                    <a:bodyPr/>
                    <a:lstStyle/>
                    <a:p>
                      <a:pPr algn="ctr"/>
                      <a:r>
                        <a:rPr lang="x-none" sz="800" b="1" noProof="0" dirty="0" smtClean="0">
                          <a:solidFill>
                            <a:srgbClr val="002060"/>
                          </a:solidFill>
                        </a:rPr>
                        <a:t>No es adecuado</a:t>
                      </a:r>
                      <a:r>
                        <a:rPr lang="x-none" sz="800" b="1" baseline="0" noProof="0" dirty="0" smtClean="0">
                          <a:solidFill>
                            <a:srgbClr val="002060"/>
                          </a:solidFill>
                        </a:rPr>
                        <a:t> para banda</a:t>
                      </a:r>
                      <a:endParaRPr lang="x-none" sz="800" b="1" noProof="0" dirty="0">
                        <a:solidFill>
                          <a:srgbClr val="002060"/>
                        </a:solidFill>
                      </a:endParaRPr>
                    </a:p>
                  </a:txBody>
                  <a:tcPr marL="90513" marR="90513" marT="43926" marB="43926" anchor="ctr">
                    <a:solidFill>
                      <a:schemeClr val="accent6">
                        <a:lumMod val="20000"/>
                        <a:lumOff val="80000"/>
                      </a:schemeClr>
                    </a:solidFill>
                  </a:tcPr>
                </a:tc>
              </a:tr>
              <a:tr h="389065">
                <a:tc>
                  <a:txBody>
                    <a:bodyPr/>
                    <a:lstStyle/>
                    <a:p>
                      <a:r>
                        <a:rPr lang="x-none" sz="800" noProof="0" dirty="0" smtClean="0">
                          <a:solidFill>
                            <a:srgbClr val="002060"/>
                          </a:solidFill>
                        </a:rPr>
                        <a:t>Propósito/significado</a:t>
                      </a:r>
                      <a:endParaRPr lang="x-none" sz="800" noProof="0" dirty="0">
                        <a:solidFill>
                          <a:srgbClr val="002060"/>
                        </a:solidFill>
                      </a:endParaRPr>
                    </a:p>
                  </a:txBody>
                  <a:tcPr marL="90513" marR="90513" marT="43926" marB="43926"/>
                </a:tc>
                <a:tc gridSpan="5">
                  <a:txBody>
                    <a:bodyPr/>
                    <a:lstStyle/>
                    <a:p>
                      <a:endParaRPr lang="x-none" sz="2000" noProof="0" dirty="0">
                        <a:solidFill>
                          <a:srgbClr val="002060"/>
                        </a:solidFill>
                      </a:endParaRPr>
                    </a:p>
                  </a:txBody>
                  <a:tcPr marL="90513" marR="90513" marT="43926" marB="4392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9065">
                <a:tc>
                  <a:txBody>
                    <a:bodyPr/>
                    <a:lstStyle/>
                    <a:p>
                      <a:r>
                        <a:rPr lang="x-none" sz="800" noProof="0" dirty="0" smtClean="0">
                          <a:solidFill>
                            <a:srgbClr val="002060"/>
                          </a:solidFill>
                        </a:rPr>
                        <a:t>Estructura</a:t>
                      </a:r>
                      <a:endParaRPr lang="x-none" sz="800" noProof="0" dirty="0">
                        <a:solidFill>
                          <a:srgbClr val="002060"/>
                        </a:solidFill>
                      </a:endParaRPr>
                    </a:p>
                  </a:txBody>
                  <a:tcPr marL="90513" marR="90513" marT="43926" marB="43926"/>
                </a:tc>
                <a:tc gridSpan="5">
                  <a:txBody>
                    <a:bodyPr/>
                    <a:lstStyle/>
                    <a:p>
                      <a:endParaRPr lang="x-none" sz="2000" noProof="0" dirty="0">
                        <a:solidFill>
                          <a:srgbClr val="002060"/>
                        </a:solidFill>
                      </a:endParaRPr>
                    </a:p>
                  </a:txBody>
                  <a:tcPr marL="90513" marR="90513" marT="43926" marB="4392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9065">
                <a:tc>
                  <a:txBody>
                    <a:bodyPr/>
                    <a:lstStyle/>
                    <a:p>
                      <a:r>
                        <a:rPr lang="x-none" sz="800" noProof="0" dirty="0" smtClean="0">
                          <a:solidFill>
                            <a:srgbClr val="002060"/>
                          </a:solidFill>
                        </a:rPr>
                        <a:t>Claridad del lenguaje</a:t>
                      </a:r>
                      <a:endParaRPr lang="x-none" sz="800" noProof="0" dirty="0">
                        <a:solidFill>
                          <a:srgbClr val="002060"/>
                        </a:solidFill>
                      </a:endParaRPr>
                    </a:p>
                  </a:txBody>
                  <a:tcPr marL="90513" marR="90513" marT="43926" marB="43926"/>
                </a:tc>
                <a:tc gridSpan="5">
                  <a:txBody>
                    <a:bodyPr/>
                    <a:lstStyle/>
                    <a:p>
                      <a:endParaRPr lang="x-none" sz="2000" noProof="0" dirty="0">
                        <a:solidFill>
                          <a:srgbClr val="002060"/>
                        </a:solidFill>
                      </a:endParaRPr>
                    </a:p>
                  </a:txBody>
                  <a:tcPr marL="90513" marR="90513" marT="43926" marB="4392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9065">
                <a:tc>
                  <a:txBody>
                    <a:bodyPr/>
                    <a:lstStyle/>
                    <a:p>
                      <a:r>
                        <a:rPr lang="x-none" sz="800" noProof="0" dirty="0" smtClean="0">
                          <a:solidFill>
                            <a:srgbClr val="002060"/>
                          </a:solidFill>
                        </a:rPr>
                        <a:t>Lenguaje </a:t>
                      </a:r>
                      <a:endParaRPr lang="x-none" sz="800" noProof="0" dirty="0">
                        <a:solidFill>
                          <a:srgbClr val="002060"/>
                        </a:solidFill>
                      </a:endParaRPr>
                    </a:p>
                  </a:txBody>
                  <a:tcPr marL="90513" marR="90513" marT="43926" marB="43926"/>
                </a:tc>
                <a:tc gridSpan="5">
                  <a:txBody>
                    <a:bodyPr/>
                    <a:lstStyle/>
                    <a:p>
                      <a:endParaRPr lang="x-none" sz="2000" noProof="0" dirty="0">
                        <a:solidFill>
                          <a:srgbClr val="002060"/>
                        </a:solidFill>
                      </a:endParaRPr>
                    </a:p>
                  </a:txBody>
                  <a:tcPr marL="90513" marR="90513" marT="43926" marB="4392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9065">
                <a:tc>
                  <a:txBody>
                    <a:bodyPr/>
                    <a:lstStyle/>
                    <a:p>
                      <a:r>
                        <a:rPr lang="x-none" sz="800" noProof="0" dirty="0" smtClean="0">
                          <a:solidFill>
                            <a:srgbClr val="002060"/>
                          </a:solidFill>
                        </a:rPr>
                        <a:t>Ubicación general</a:t>
                      </a:r>
                      <a:endParaRPr lang="x-none" sz="800" noProof="0" dirty="0">
                        <a:solidFill>
                          <a:srgbClr val="002060"/>
                        </a:solidFill>
                      </a:endParaRPr>
                    </a:p>
                  </a:txBody>
                  <a:tcPr marL="90513" marR="90513" marT="43926" marB="43926"/>
                </a:tc>
                <a:tc gridSpan="5">
                  <a:txBody>
                    <a:bodyPr/>
                    <a:lstStyle/>
                    <a:p>
                      <a:endParaRPr lang="x-none" sz="2000" noProof="0" dirty="0">
                        <a:solidFill>
                          <a:srgbClr val="002060"/>
                        </a:solidFill>
                      </a:endParaRPr>
                    </a:p>
                  </a:txBody>
                  <a:tcPr marL="90513" marR="90513" marT="43926" marB="4392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15" name="Group 14"/>
          <p:cNvGrpSpPr/>
          <p:nvPr/>
        </p:nvGrpSpPr>
        <p:grpSpPr>
          <a:xfrm>
            <a:off x="1823773" y="5437021"/>
            <a:ext cx="4525644" cy="1687132"/>
            <a:chOff x="1752600" y="5922580"/>
            <a:chExt cx="4572000" cy="1756063"/>
          </a:xfrm>
        </p:grpSpPr>
        <p:grpSp>
          <p:nvGrpSpPr>
            <p:cNvPr id="16" name="Group 15"/>
            <p:cNvGrpSpPr/>
            <p:nvPr/>
          </p:nvGrpSpPr>
          <p:grpSpPr>
            <a:xfrm>
              <a:off x="1752600" y="6019800"/>
              <a:ext cx="4572000" cy="1544543"/>
              <a:chOff x="3657600" y="4426548"/>
              <a:chExt cx="3581400" cy="1544543"/>
            </a:xfrm>
          </p:grpSpPr>
          <p:cxnSp>
            <p:nvCxnSpPr>
              <p:cNvPr id="22" name="Straight Arrow Connector 21"/>
              <p:cNvCxnSpPr/>
              <p:nvPr/>
            </p:nvCxnSpPr>
            <p:spPr>
              <a:xfrm>
                <a:off x="3657600" y="4426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657600" y="4800600"/>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657600" y="5188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657600" y="5569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57600" y="5971091"/>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7" name="Oval 16"/>
            <p:cNvSpPr/>
            <p:nvPr/>
          </p:nvSpPr>
          <p:spPr>
            <a:xfrm>
              <a:off x="4490679" y="625891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8903"/>
              <a:endParaRPr lang="en-US" sz="1659">
                <a:solidFill>
                  <a:prstClr val="white"/>
                </a:solidFill>
              </a:endParaRPr>
            </a:p>
          </p:txBody>
        </p:sp>
        <p:sp>
          <p:nvSpPr>
            <p:cNvPr id="18" name="Oval 17"/>
            <p:cNvSpPr/>
            <p:nvPr/>
          </p:nvSpPr>
          <p:spPr>
            <a:xfrm>
              <a:off x="4478248" y="592258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8903"/>
              <a:endParaRPr lang="en-US" sz="1659">
                <a:solidFill>
                  <a:prstClr val="white"/>
                </a:solidFill>
              </a:endParaRPr>
            </a:p>
          </p:txBody>
        </p:sp>
        <p:sp>
          <p:nvSpPr>
            <p:cNvPr id="19" name="Oval 18"/>
            <p:cNvSpPr/>
            <p:nvPr/>
          </p:nvSpPr>
          <p:spPr>
            <a:xfrm>
              <a:off x="5524500" y="6667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8903"/>
              <a:endParaRPr lang="en-US" sz="1659">
                <a:solidFill>
                  <a:prstClr val="white"/>
                </a:solidFill>
              </a:endParaRPr>
            </a:p>
          </p:txBody>
        </p:sp>
        <p:sp>
          <p:nvSpPr>
            <p:cNvPr id="20" name="Oval 19"/>
            <p:cNvSpPr/>
            <p:nvPr/>
          </p:nvSpPr>
          <p:spPr>
            <a:xfrm>
              <a:off x="4464355" y="7048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8903"/>
              <a:endParaRPr lang="en-US" sz="1659">
                <a:solidFill>
                  <a:prstClr val="white"/>
                </a:solidFill>
              </a:endParaRPr>
            </a:p>
          </p:txBody>
        </p:sp>
        <p:sp>
          <p:nvSpPr>
            <p:cNvPr id="21" name="Oval 20"/>
            <p:cNvSpPr/>
            <p:nvPr/>
          </p:nvSpPr>
          <p:spPr>
            <a:xfrm>
              <a:off x="4464355" y="7450043"/>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8903"/>
              <a:endParaRPr lang="en-US" sz="1659">
                <a:solidFill>
                  <a:prstClr val="white"/>
                </a:solidFill>
              </a:endParaRPr>
            </a:p>
          </p:txBody>
        </p:sp>
      </p:grpSp>
      <p:sp>
        <p:nvSpPr>
          <p:cNvPr id="28" name="Rectangle 27"/>
          <p:cNvSpPr/>
          <p:nvPr/>
        </p:nvSpPr>
        <p:spPr>
          <a:xfrm>
            <a:off x="178308" y="8271939"/>
            <a:ext cx="6311153" cy="395749"/>
          </a:xfrm>
          <a:prstGeom prst="rect">
            <a:avLst/>
          </a:prstGeom>
        </p:spPr>
        <p:txBody>
          <a:bodyPr wrap="square">
            <a:spAutoFit/>
          </a:bodyPr>
          <a:lstStyle/>
          <a:p>
            <a:pPr algn="ctr" defTabSz="958903"/>
            <a:r>
              <a:rPr lang="x-none" sz="986" b="1" dirty="0">
                <a:solidFill>
                  <a:srgbClr val="1F497D"/>
                </a:solidFill>
                <a:latin typeface="Calibri"/>
              </a:rPr>
              <a:t>Para ver más detalles sobre cada una de las medidas cualitativas, favor de ir a la diapositiva 6 de:</a:t>
            </a:r>
          </a:p>
          <a:p>
            <a:pPr algn="ctr" defTabSz="958903"/>
            <a:r>
              <a:rPr lang="x-none" sz="986" dirty="0">
                <a:solidFill>
                  <a:prstClr val="black"/>
                </a:solidFill>
                <a:latin typeface="Calibri"/>
              </a:rPr>
              <a:t> </a:t>
            </a:r>
            <a:r>
              <a:rPr lang="x-none" sz="986" b="1" dirty="0">
                <a:solidFill>
                  <a:srgbClr val="002060"/>
                </a:solidFill>
                <a:latin typeface="Calibri"/>
                <a:hlinkClick r:id="rId3"/>
              </a:rPr>
              <a:t>http://www.corestandards.org/assets/Appendix_A.pdf</a:t>
            </a:r>
            <a:endParaRPr lang="x-none" sz="986" dirty="0">
              <a:solidFill>
                <a:prstClr val="black"/>
              </a:solidFill>
              <a:latin typeface="Calibri"/>
            </a:endParaRPr>
          </a:p>
        </p:txBody>
      </p:sp>
      <p:sp>
        <p:nvSpPr>
          <p:cNvPr id="6" name="Footer Placeholder 5"/>
          <p:cNvSpPr>
            <a:spLocks noGrp="1"/>
          </p:cNvSpPr>
          <p:nvPr>
            <p:ph type="ftr" sz="quarter" idx="11"/>
          </p:nvPr>
        </p:nvSpPr>
        <p:spPr>
          <a:xfrm>
            <a:off x="3581400" y="9136907"/>
            <a:ext cx="3082059" cy="504016"/>
          </a:xfrm>
        </p:spPr>
        <p:txBody>
          <a:bodyPr/>
          <a:lstStyle/>
          <a:p>
            <a:r>
              <a:rPr lang="en-US" sz="900" dirty="0">
                <a:solidFill>
                  <a:schemeClr val="tx1"/>
                </a:solidFill>
              </a:rPr>
              <a:t>Rev. Control: </a:t>
            </a:r>
            <a:r>
              <a:rPr lang="en-US" sz="900" dirty="0" smtClean="0">
                <a:solidFill>
                  <a:schemeClr val="tx1"/>
                </a:solidFill>
              </a:rPr>
              <a:t>07/08/2015 </a:t>
            </a:r>
            <a:r>
              <a:rPr lang="en-US" sz="900" dirty="0">
                <a:solidFill>
                  <a:schemeClr val="tx1"/>
                </a:solidFill>
              </a:rPr>
              <a:t>HSD - OSP and Susan Richmond</a:t>
            </a:r>
          </a:p>
        </p:txBody>
      </p:sp>
      <p:sp>
        <p:nvSpPr>
          <p:cNvPr id="7" name="Slide Number Placeholder 6"/>
          <p:cNvSpPr>
            <a:spLocks noGrp="1"/>
          </p:cNvSpPr>
          <p:nvPr>
            <p:ph type="sldNum" sz="quarter" idx="12"/>
          </p:nvPr>
        </p:nvSpPr>
        <p:spPr>
          <a:xfrm>
            <a:off x="5557429" y="9075077"/>
            <a:ext cx="1706880" cy="504016"/>
          </a:xfrm>
        </p:spPr>
        <p:txBody>
          <a:bodyPr/>
          <a:lstStyle/>
          <a:p>
            <a:fld id="{F177B04D-AEB5-43ED-B9BA-B3D1EC9C9067}" type="slidenum">
              <a:rPr lang="en-US" sz="1200">
                <a:solidFill>
                  <a:prstClr val="black">
                    <a:tint val="75000"/>
                  </a:prstClr>
                </a:solidFill>
              </a:rPr>
              <a:pPr/>
              <a:t>4</a:t>
            </a:fld>
            <a:endParaRPr lang="en-US" sz="1200" dirty="0">
              <a:solidFill>
                <a:prstClr val="black">
                  <a:tint val="75000"/>
                </a:prstClr>
              </a:solidFill>
            </a:endParaRPr>
          </a:p>
        </p:txBody>
      </p:sp>
    </p:spTree>
    <p:extLst>
      <p:ext uri="{BB962C8B-B14F-4D97-AF65-F5344CB8AC3E}">
        <p14:creationId xmlns:p14="http://schemas.microsoft.com/office/powerpoint/2010/main" val="9755919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77379765"/>
              </p:ext>
            </p:extLst>
          </p:nvPr>
        </p:nvGraphicFramePr>
        <p:xfrm>
          <a:off x="762000" y="533400"/>
          <a:ext cx="5715000" cy="8351520"/>
        </p:xfrm>
        <a:graphic>
          <a:graphicData uri="http://schemas.openxmlformats.org/drawingml/2006/table">
            <a:tbl>
              <a:tblPr firstRow="1" bandRow="1">
                <a:tableStyleId>{5940675A-B579-460E-94D1-54222C63F5DA}</a:tableStyleId>
              </a:tblPr>
              <a:tblGrid>
                <a:gridCol w="5715000"/>
              </a:tblGrid>
              <a:tr h="370840">
                <a:tc>
                  <a:txBody>
                    <a:bodyPr/>
                    <a:lstStyle/>
                    <a:p>
                      <a:endParaRPr lang="es-419" sz="1400" b="1" dirty="0" smtClean="0"/>
                    </a:p>
                    <a:p>
                      <a:endParaRPr lang="es-419" sz="1400" b="1" dirty="0"/>
                    </a:p>
                  </a:txBody>
                  <a:tcPr>
                    <a:lnB w="12700" cap="flat" cmpd="sng" algn="ctr">
                      <a:noFill/>
                      <a:prstDash val="solid"/>
                      <a:round/>
                      <a:headEnd type="none" w="med" len="med"/>
                      <a:tailEnd type="none" w="med" len="med"/>
                    </a:lnB>
                  </a:tcPr>
                </a:tc>
              </a:tr>
              <a:tr h="741680">
                <a:tc>
                  <a:txBody>
                    <a:bodyPr/>
                    <a:lstStyle/>
                    <a:p>
                      <a:pPr algn="ctr"/>
                      <a:r>
                        <a:rPr lang="es-419" sz="1800" b="0" i="1" u="none" dirty="0" smtClean="0">
                          <a:latin typeface="Helvetica" pitchFamily="34" charset="0"/>
                        </a:rPr>
                        <a:t>Estatua</a:t>
                      </a:r>
                      <a:r>
                        <a:rPr lang="es-419" sz="1800" b="0" i="1" u="none" baseline="0" dirty="0" smtClean="0">
                          <a:latin typeface="Helvetica" pitchFamily="34" charset="0"/>
                        </a:rPr>
                        <a:t> de la Libertad</a:t>
                      </a:r>
                    </a:p>
                    <a:p>
                      <a:pPr algn="ctr"/>
                      <a:r>
                        <a:rPr kumimoji="0" lang="es-419" sz="1000" b="0" i="0" u="none" strike="noStrike" kern="1200" cap="none" spc="0" normalizeH="0" baseline="0" noProof="0" dirty="0" smtClean="0">
                          <a:ln>
                            <a:noFill/>
                          </a:ln>
                          <a:solidFill>
                            <a:prstClr val="black"/>
                          </a:solidFill>
                          <a:effectLst/>
                          <a:uLnTx/>
                          <a:uFillTx/>
                          <a:latin typeface="Helvetica" pitchFamily="34" charset="0"/>
                          <a:ea typeface="+mn-ea"/>
                          <a:cs typeface="+mn-cs"/>
                        </a:rPr>
                        <a:t>(ilustración)</a:t>
                      </a:r>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r>
                        <a:rPr lang="es-419" sz="1600" b="1" dirty="0" smtClean="0">
                          <a:latin typeface="Helvetica" pitchFamily="34" charset="0"/>
                        </a:rPr>
                        <a:t>Debes visitar la Estatua de la Libertad porque </a:t>
                      </a:r>
                    </a:p>
                    <a:p>
                      <a:pPr algn="ctr"/>
                      <a:endParaRPr lang="es-419" sz="1600" b="1" dirty="0" smtClean="0">
                        <a:latin typeface="Helvetica" pitchFamily="34" charset="0"/>
                      </a:endParaRPr>
                    </a:p>
                    <a:p>
                      <a:pPr algn="ctr"/>
                      <a:r>
                        <a:rPr lang="es-419" sz="1600" b="1" dirty="0" smtClean="0">
                          <a:latin typeface="Helvetica" pitchFamily="34" charset="0"/>
                        </a:rPr>
                        <a:t>_____________________________________________.</a:t>
                      </a:r>
                    </a:p>
                    <a:p>
                      <a:pPr algn="ctr"/>
                      <a:endParaRPr lang="es-419" sz="1400" b="1" dirty="0" smtClean="0"/>
                    </a:p>
                    <a:p>
                      <a:pPr algn="ctr"/>
                      <a:endParaRPr lang="es-419" sz="1400" b="1" dirty="0" smtClean="0"/>
                    </a:p>
                    <a:p>
                      <a:pPr algn="ctr"/>
                      <a:r>
                        <a:rPr lang="es-419" sz="1600" b="0" i="1" u="none" dirty="0" smtClean="0">
                          <a:latin typeface="Helvetica" pitchFamily="34" charset="0"/>
                        </a:rPr>
                        <a:t>Datos sobre la Estatua de la Libertad</a:t>
                      </a:r>
                    </a:p>
                    <a:p>
                      <a:pPr algn="ctr"/>
                      <a:r>
                        <a:rPr lang="es-419" sz="1000" b="0" u="none" dirty="0" smtClean="0">
                          <a:latin typeface="Helvetica" pitchFamily="34" charset="0"/>
                        </a:rPr>
                        <a:t>(Escribe un párrafo, no una lista.)</a:t>
                      </a:r>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txBody>
                  <a:tcPr>
                    <a:lnT w="12700" cap="flat" cmpd="sng" algn="ctr">
                      <a:noFill/>
                      <a:prstDash val="solid"/>
                      <a:round/>
                      <a:headEnd type="none" w="med" len="med"/>
                      <a:tailEnd type="none" w="med" len="med"/>
                    </a:lnT>
                  </a:tcPr>
                </a:tc>
              </a:tr>
            </a:tbl>
          </a:graphicData>
        </a:graphic>
      </p:graphicFrame>
      <p:sp>
        <p:nvSpPr>
          <p:cNvPr id="4" name="Slide Number Placeholder 3"/>
          <p:cNvSpPr>
            <a:spLocks noGrp="1"/>
          </p:cNvSpPr>
          <p:nvPr>
            <p:ph type="sldNum" sz="quarter" idx="12"/>
          </p:nvPr>
        </p:nvSpPr>
        <p:spPr>
          <a:xfrm>
            <a:off x="6448425" y="9220200"/>
            <a:ext cx="792480" cy="381000"/>
          </a:xfrm>
        </p:spPr>
        <p:txBody>
          <a:bodyPr/>
          <a:lstStyle/>
          <a:p>
            <a:fld id="{F177B04D-AEB5-43ED-B9BA-B3D1EC9C9067}" type="slidenum">
              <a:rPr lang="en-US" smtClean="0"/>
              <a:pPr/>
              <a:t>40</a:t>
            </a:fld>
            <a:endParaRPr lang="en-US" dirty="0"/>
          </a:p>
        </p:txBody>
      </p:sp>
      <p:sp>
        <p:nvSpPr>
          <p:cNvPr id="6" name="Rectangle 5"/>
          <p:cNvSpPr/>
          <p:nvPr/>
        </p:nvSpPr>
        <p:spPr>
          <a:xfrm>
            <a:off x="1524000" y="1676400"/>
            <a:ext cx="4267200" cy="2895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97264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39181561"/>
              </p:ext>
            </p:extLst>
          </p:nvPr>
        </p:nvGraphicFramePr>
        <p:xfrm>
          <a:off x="762000" y="533400"/>
          <a:ext cx="5715000" cy="8351520"/>
        </p:xfrm>
        <a:graphic>
          <a:graphicData uri="http://schemas.openxmlformats.org/drawingml/2006/table">
            <a:tbl>
              <a:tblPr firstRow="1" bandRow="1">
                <a:tableStyleId>{5940675A-B579-460E-94D1-54222C63F5DA}</a:tableStyleId>
              </a:tblPr>
              <a:tblGrid>
                <a:gridCol w="5715000"/>
              </a:tblGrid>
              <a:tr h="370840">
                <a:tc>
                  <a:txBody>
                    <a:bodyPr/>
                    <a:lstStyle/>
                    <a:p>
                      <a:endParaRPr lang="es-419" sz="1400" b="1" dirty="0" smtClean="0"/>
                    </a:p>
                    <a:p>
                      <a:endParaRPr lang="es-419" sz="1400" b="1" dirty="0"/>
                    </a:p>
                  </a:txBody>
                  <a:tcPr>
                    <a:lnB w="12700" cap="flat" cmpd="sng" algn="ctr">
                      <a:noFill/>
                      <a:prstDash val="solid"/>
                      <a:round/>
                      <a:headEnd type="none" w="med" len="med"/>
                      <a:tailEnd type="none" w="med" len="med"/>
                    </a:lnB>
                  </a:tcPr>
                </a:tc>
              </a:tr>
              <a:tr h="741680">
                <a:tc>
                  <a:txBody>
                    <a:bodyPr/>
                    <a:lstStyle/>
                    <a:p>
                      <a:pPr algn="ctr"/>
                      <a:r>
                        <a:rPr lang="es-419" sz="1800" b="0" i="1" u="none" dirty="0" smtClean="0">
                          <a:latin typeface="Helvetica" pitchFamily="34" charset="0"/>
                        </a:rPr>
                        <a:t>Monumento a Lincoln</a:t>
                      </a:r>
                      <a:endParaRPr lang="es-419" sz="1800" b="0" i="1" u="none" baseline="0" dirty="0" smtClean="0">
                        <a:latin typeface="Helvetica" pitchFamily="34" charset="0"/>
                      </a:endParaRPr>
                    </a:p>
                    <a:p>
                      <a:pPr algn="ctr"/>
                      <a:r>
                        <a:rPr kumimoji="0" lang="es-419" sz="1000" b="0" i="0" u="none" strike="noStrike" kern="1200" cap="none" spc="0" normalizeH="0" baseline="0" noProof="0" dirty="0" smtClean="0">
                          <a:ln>
                            <a:noFill/>
                          </a:ln>
                          <a:solidFill>
                            <a:prstClr val="black"/>
                          </a:solidFill>
                          <a:effectLst/>
                          <a:uLnTx/>
                          <a:uFillTx/>
                          <a:latin typeface="Helvetica" pitchFamily="34" charset="0"/>
                          <a:ea typeface="+mn-ea"/>
                          <a:cs typeface="+mn-cs"/>
                        </a:rPr>
                        <a:t>(ilustración)</a:t>
                      </a:r>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r>
                        <a:rPr lang="es-419" sz="1600" b="1" dirty="0" smtClean="0">
                          <a:latin typeface="Helvetica" pitchFamily="34" charset="0"/>
                        </a:rPr>
                        <a:t>Debes visitar</a:t>
                      </a:r>
                      <a:r>
                        <a:rPr lang="es-419" sz="1600" b="1" baseline="0" dirty="0" smtClean="0">
                          <a:latin typeface="Helvetica" pitchFamily="34" charset="0"/>
                        </a:rPr>
                        <a:t> e</a:t>
                      </a:r>
                      <a:r>
                        <a:rPr lang="es-419" sz="1600" b="1" dirty="0" smtClean="0">
                          <a:latin typeface="Helvetica" pitchFamily="34" charset="0"/>
                        </a:rPr>
                        <a:t>l</a:t>
                      </a:r>
                      <a:r>
                        <a:rPr lang="es-419" sz="1600" b="1" baseline="0" dirty="0" smtClean="0">
                          <a:latin typeface="Helvetica" pitchFamily="34" charset="0"/>
                        </a:rPr>
                        <a:t> Monumento </a:t>
                      </a:r>
                      <a:r>
                        <a:rPr lang="es-419" sz="1600" b="1" dirty="0" smtClean="0">
                          <a:latin typeface="Helvetica" pitchFamily="34" charset="0"/>
                        </a:rPr>
                        <a:t>a Lincoln porque </a:t>
                      </a:r>
                    </a:p>
                    <a:p>
                      <a:pPr algn="ctr"/>
                      <a:endParaRPr lang="es-419" sz="1600" b="1" dirty="0" smtClean="0">
                        <a:latin typeface="Helvetica" pitchFamily="34" charset="0"/>
                      </a:endParaRPr>
                    </a:p>
                    <a:p>
                      <a:pPr algn="ctr"/>
                      <a:r>
                        <a:rPr lang="es-419" sz="1600" b="1" dirty="0" smtClean="0">
                          <a:latin typeface="Helvetica" pitchFamily="34" charset="0"/>
                        </a:rPr>
                        <a:t>_____________________________________________.</a:t>
                      </a:r>
                    </a:p>
                    <a:p>
                      <a:pPr algn="ctr"/>
                      <a:endParaRPr lang="es-419" sz="1400" b="1" dirty="0" smtClean="0"/>
                    </a:p>
                    <a:p>
                      <a:pPr algn="ctr"/>
                      <a:endParaRPr lang="es-419" sz="1400" b="1" dirty="0" smtClean="0"/>
                    </a:p>
                    <a:p>
                      <a:pPr algn="ctr"/>
                      <a:r>
                        <a:rPr lang="es-419" sz="1600" b="0" i="1" u="none" dirty="0" smtClean="0">
                          <a:latin typeface="Helvetica" pitchFamily="34" charset="0"/>
                        </a:rPr>
                        <a:t>Datos sobre el</a:t>
                      </a:r>
                      <a:r>
                        <a:rPr lang="es-419" sz="1600" b="0" i="1" u="none" baseline="0" dirty="0" smtClean="0">
                          <a:latin typeface="Helvetica" pitchFamily="34" charset="0"/>
                        </a:rPr>
                        <a:t> Monumento a </a:t>
                      </a:r>
                      <a:r>
                        <a:rPr lang="es-419" sz="1600" b="0" i="1" u="none" kern="1200" dirty="0" smtClean="0">
                          <a:solidFill>
                            <a:schemeClr val="tx1"/>
                          </a:solidFill>
                          <a:latin typeface="Helvetica" pitchFamily="34" charset="0"/>
                          <a:ea typeface="+mn-ea"/>
                          <a:cs typeface="+mn-cs"/>
                        </a:rPr>
                        <a:t>Lincoln</a:t>
                      </a:r>
                    </a:p>
                    <a:p>
                      <a:pPr algn="ctr"/>
                      <a:r>
                        <a:rPr lang="es-419" sz="1000" b="0" u="none" dirty="0" smtClean="0">
                          <a:latin typeface="Helvetica" pitchFamily="34" charset="0"/>
                        </a:rPr>
                        <a:t>(Escribe un párrafo, no una lista.)</a:t>
                      </a:r>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txBody>
                  <a:tcPr>
                    <a:lnT w="12700" cap="flat" cmpd="sng" algn="ctr">
                      <a:noFill/>
                      <a:prstDash val="solid"/>
                      <a:round/>
                      <a:headEnd type="none" w="med" len="med"/>
                      <a:tailEnd type="none" w="med" len="med"/>
                    </a:lnT>
                  </a:tcPr>
                </a:tc>
              </a:tr>
            </a:tbl>
          </a:graphicData>
        </a:graphic>
      </p:graphicFrame>
      <p:sp>
        <p:nvSpPr>
          <p:cNvPr id="4" name="Slide Number Placeholder 3"/>
          <p:cNvSpPr>
            <a:spLocks noGrp="1"/>
          </p:cNvSpPr>
          <p:nvPr>
            <p:ph type="sldNum" sz="quarter" idx="12"/>
          </p:nvPr>
        </p:nvSpPr>
        <p:spPr>
          <a:xfrm>
            <a:off x="6438900" y="9220200"/>
            <a:ext cx="792480" cy="381000"/>
          </a:xfrm>
        </p:spPr>
        <p:txBody>
          <a:bodyPr/>
          <a:lstStyle/>
          <a:p>
            <a:fld id="{F177B04D-AEB5-43ED-B9BA-B3D1EC9C9067}" type="slidenum">
              <a:rPr lang="en-US" smtClean="0"/>
              <a:pPr/>
              <a:t>41</a:t>
            </a:fld>
            <a:endParaRPr lang="en-US" dirty="0"/>
          </a:p>
        </p:txBody>
      </p:sp>
      <p:sp>
        <p:nvSpPr>
          <p:cNvPr id="6" name="Rectangle 5"/>
          <p:cNvSpPr/>
          <p:nvPr/>
        </p:nvSpPr>
        <p:spPr>
          <a:xfrm>
            <a:off x="1524000" y="1676400"/>
            <a:ext cx="4267200" cy="2895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08671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72821862"/>
              </p:ext>
            </p:extLst>
          </p:nvPr>
        </p:nvGraphicFramePr>
        <p:xfrm>
          <a:off x="762000" y="533400"/>
          <a:ext cx="5715000" cy="8351520"/>
        </p:xfrm>
        <a:graphic>
          <a:graphicData uri="http://schemas.openxmlformats.org/drawingml/2006/table">
            <a:tbl>
              <a:tblPr firstRow="1" bandRow="1">
                <a:tableStyleId>{5940675A-B579-460E-94D1-54222C63F5DA}</a:tableStyleId>
              </a:tblPr>
              <a:tblGrid>
                <a:gridCol w="5715000"/>
              </a:tblGrid>
              <a:tr h="370840">
                <a:tc>
                  <a:txBody>
                    <a:bodyPr/>
                    <a:lstStyle/>
                    <a:p>
                      <a:endParaRPr lang="es-419" sz="1400" b="1" dirty="0" smtClean="0"/>
                    </a:p>
                    <a:p>
                      <a:endParaRPr lang="es-419" sz="1400" b="1" dirty="0"/>
                    </a:p>
                  </a:txBody>
                  <a:tcPr>
                    <a:lnB w="12700" cap="flat" cmpd="sng" algn="ctr">
                      <a:noFill/>
                      <a:prstDash val="solid"/>
                      <a:round/>
                      <a:headEnd type="none" w="med" len="med"/>
                      <a:tailEnd type="none" w="med" len="med"/>
                    </a:lnB>
                  </a:tcPr>
                </a:tc>
              </a:tr>
              <a:tr h="741680">
                <a:tc>
                  <a:txBody>
                    <a:bodyPr/>
                    <a:lstStyle/>
                    <a:p>
                      <a:pPr algn="ctr"/>
                      <a:r>
                        <a:rPr lang="es-419" sz="1800" b="0" i="1" u="none" dirty="0" smtClean="0">
                          <a:latin typeface="Helvetica" pitchFamily="34" charset="0"/>
                        </a:rPr>
                        <a:t>Águila Calva</a:t>
                      </a:r>
                    </a:p>
                    <a:p>
                      <a:pPr algn="ctr"/>
                      <a:r>
                        <a:rPr kumimoji="0" lang="es-419" sz="1000" b="0" i="0" u="none" strike="noStrike" kern="1200" cap="none" spc="0" normalizeH="0" baseline="0" noProof="0" dirty="0" smtClean="0">
                          <a:ln>
                            <a:noFill/>
                          </a:ln>
                          <a:solidFill>
                            <a:prstClr val="black"/>
                          </a:solidFill>
                          <a:effectLst/>
                          <a:uLnTx/>
                          <a:uFillTx/>
                          <a:latin typeface="Helvetica" pitchFamily="34" charset="0"/>
                          <a:ea typeface="+mn-ea"/>
                          <a:cs typeface="+mn-cs"/>
                        </a:rPr>
                        <a:t>(ilustración)</a:t>
                      </a:r>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r>
                        <a:rPr lang="es-419" sz="1600" b="1" dirty="0" smtClean="0">
                          <a:latin typeface="Helvetica" pitchFamily="34" charset="0"/>
                        </a:rPr>
                        <a:t>Debes ir a ver a un águila calva porque </a:t>
                      </a:r>
                    </a:p>
                    <a:p>
                      <a:pPr algn="ctr"/>
                      <a:endParaRPr lang="es-419" sz="1600" b="1" dirty="0" smtClean="0">
                        <a:latin typeface="Helvetica" pitchFamily="34" charset="0"/>
                      </a:endParaRPr>
                    </a:p>
                    <a:p>
                      <a:pPr algn="ctr"/>
                      <a:r>
                        <a:rPr lang="es-419" sz="1600" b="1" dirty="0" smtClean="0">
                          <a:latin typeface="Helvetica" pitchFamily="34" charset="0"/>
                        </a:rPr>
                        <a:t>_____________________________________________.</a:t>
                      </a:r>
                    </a:p>
                    <a:p>
                      <a:pPr algn="ctr"/>
                      <a:endParaRPr lang="es-419" sz="1400" b="1" dirty="0" smtClean="0"/>
                    </a:p>
                    <a:p>
                      <a:pPr algn="ctr"/>
                      <a:endParaRPr lang="es-419" sz="1400" b="1" dirty="0" smtClean="0"/>
                    </a:p>
                    <a:p>
                      <a:pPr marL="0" algn="ctr" defTabSz="966612" rtl="0" eaLnBrk="1" latinLnBrk="0" hangingPunct="1"/>
                      <a:r>
                        <a:rPr lang="es-419" sz="1600" b="0" i="1" u="none" kern="1200" dirty="0" smtClean="0">
                          <a:solidFill>
                            <a:schemeClr val="tx1"/>
                          </a:solidFill>
                          <a:latin typeface="Helvetica" pitchFamily="34" charset="0"/>
                          <a:ea typeface="+mn-ea"/>
                          <a:cs typeface="+mn-cs"/>
                        </a:rPr>
                        <a:t>Datos sobre el águila calva</a:t>
                      </a:r>
                    </a:p>
                    <a:p>
                      <a:pPr algn="ctr"/>
                      <a:r>
                        <a:rPr lang="es-419" sz="1000" b="0" u="none" dirty="0" smtClean="0">
                          <a:latin typeface="Helvetica" pitchFamily="34" charset="0"/>
                        </a:rPr>
                        <a:t>(Escribe un párrafo, no una lista.)</a:t>
                      </a:r>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p>
                      <a:pPr algn="ctr"/>
                      <a:endParaRPr lang="es-419" sz="1400" b="1" dirty="0" smtClean="0"/>
                    </a:p>
                  </a:txBody>
                  <a:tcPr>
                    <a:lnT w="12700" cap="flat" cmpd="sng" algn="ctr">
                      <a:noFill/>
                      <a:prstDash val="solid"/>
                      <a:round/>
                      <a:headEnd type="none" w="med" len="med"/>
                      <a:tailEnd type="none" w="med" len="med"/>
                    </a:lnT>
                  </a:tcPr>
                </a:tc>
              </a:tr>
            </a:tbl>
          </a:graphicData>
        </a:graphic>
      </p:graphicFrame>
      <p:sp>
        <p:nvSpPr>
          <p:cNvPr id="4" name="Slide Number Placeholder 3"/>
          <p:cNvSpPr>
            <a:spLocks noGrp="1"/>
          </p:cNvSpPr>
          <p:nvPr>
            <p:ph type="sldNum" sz="quarter" idx="12"/>
          </p:nvPr>
        </p:nvSpPr>
        <p:spPr>
          <a:xfrm>
            <a:off x="6400800" y="9220200"/>
            <a:ext cx="792480" cy="381000"/>
          </a:xfrm>
        </p:spPr>
        <p:txBody>
          <a:bodyPr/>
          <a:lstStyle/>
          <a:p>
            <a:fld id="{F177B04D-AEB5-43ED-B9BA-B3D1EC9C9067}" type="slidenum">
              <a:rPr lang="en-US" smtClean="0"/>
              <a:pPr/>
              <a:t>42</a:t>
            </a:fld>
            <a:endParaRPr lang="en-US" dirty="0"/>
          </a:p>
        </p:txBody>
      </p:sp>
      <p:sp>
        <p:nvSpPr>
          <p:cNvPr id="6" name="Rectangle 5"/>
          <p:cNvSpPr/>
          <p:nvPr/>
        </p:nvSpPr>
        <p:spPr>
          <a:xfrm>
            <a:off x="1524000" y="1676400"/>
            <a:ext cx="4267200" cy="2895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9778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43</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143000"/>
            <a:ext cx="441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5943600"/>
            <a:ext cx="601662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2083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00800" y="9231042"/>
            <a:ext cx="792480" cy="381000"/>
          </a:xfrm>
        </p:spPr>
        <p:txBody>
          <a:bodyPr/>
          <a:lstStyle/>
          <a:p>
            <a:fld id="{F177B04D-AEB5-43ED-B9BA-B3D1EC9C9067}" type="slidenum">
              <a:rPr lang="en-US" smtClean="0">
                <a:solidFill>
                  <a:prstClr val="black">
                    <a:tint val="75000"/>
                  </a:prstClr>
                </a:solidFill>
              </a:rPr>
              <a:pPr/>
              <a:t>44</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610752182"/>
              </p:ext>
            </p:extLst>
          </p:nvPr>
        </p:nvGraphicFramePr>
        <p:xfrm>
          <a:off x="368300" y="4002699"/>
          <a:ext cx="6537959" cy="3302000"/>
        </p:xfrm>
        <a:graphic>
          <a:graphicData uri="http://schemas.openxmlformats.org/drawingml/2006/table">
            <a:tbl>
              <a:tblPr firstRow="1" bandRow="1">
                <a:tableStyleId>{5940675A-B579-460E-94D1-54222C63F5DA}</a:tableStyleId>
              </a:tblPr>
              <a:tblGrid>
                <a:gridCol w="533400"/>
                <a:gridCol w="4665459"/>
                <a:gridCol w="551394"/>
                <a:gridCol w="393853"/>
                <a:gridCol w="393853"/>
              </a:tblGrid>
              <a:tr h="304800">
                <a:tc gridSpan="5">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dirty="0" smtClean="0"/>
                        <a:t>Texto informativo</a:t>
                      </a:r>
                    </a:p>
                  </a:txBody>
                  <a:tcPr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04800">
                <a:tc>
                  <a:txBody>
                    <a:bodyPr/>
                    <a:lstStyle/>
                    <a:p>
                      <a:pPr algn="ctr">
                        <a:lnSpc>
                          <a:spcPct val="100000"/>
                        </a:lnSpc>
                        <a:spcAft>
                          <a:spcPts val="0"/>
                        </a:spcAft>
                      </a:pPr>
                      <a:r>
                        <a:rPr lang="en-US" sz="1400" b="1" dirty="0" smtClean="0"/>
                        <a:t>9 </a:t>
                      </a:r>
                      <a:endParaRPr lang="en-US" sz="1400" b="1" dirty="0"/>
                    </a:p>
                  </a:txBody>
                  <a:tcPr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smtClean="0">
                          <a:ln>
                            <a:noFill/>
                          </a:ln>
                          <a:solidFill>
                            <a:prstClr val="black"/>
                          </a:solidFill>
                          <a:effectLst/>
                          <a:uLnTx/>
                          <a:uFillTx/>
                          <a:latin typeface="+mn-lt"/>
                          <a:ea typeface="Times New Roman"/>
                          <a:cs typeface="Times New Roman"/>
                        </a:rPr>
                        <a:t>¿Por qué la bandera estadounidense tiene 50 estrellas? RI.1.3</a:t>
                      </a: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04800">
                <a:tc>
                  <a:txBody>
                    <a:bodyPr/>
                    <a:lstStyle/>
                    <a:p>
                      <a:pPr algn="ctr">
                        <a:lnSpc>
                          <a:spcPct val="100000"/>
                        </a:lnSpc>
                        <a:spcAft>
                          <a:spcPts val="0"/>
                        </a:spcAft>
                      </a:pPr>
                      <a:r>
                        <a:rPr lang="en-US" sz="1400" b="1" dirty="0" smtClean="0"/>
                        <a:t>10</a:t>
                      </a:r>
                      <a:endParaRPr lang="en-US" sz="1400" b="1" dirty="0"/>
                    </a:p>
                  </a:txBody>
                  <a:tcPr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smtClean="0">
                          <a:ln>
                            <a:noFill/>
                          </a:ln>
                          <a:solidFill>
                            <a:prstClr val="black"/>
                          </a:solidFill>
                          <a:effectLst/>
                          <a:uLnTx/>
                          <a:uFillTx/>
                          <a:latin typeface="+mn-lt"/>
                          <a:ea typeface="Calibri"/>
                          <a:cs typeface="Calibri"/>
                        </a:rPr>
                        <a:t>¿Por qué tenemos símbolos estadounidenses? RI.1.3</a:t>
                      </a:r>
                      <a:endParaRPr kumimoji="0" lang="en-US" sz="1000" b="0" i="0" u="none" strike="noStrike" kern="1200" cap="none" spc="0" normalizeH="0" baseline="0" noProof="0" dirty="0" smtClean="0">
                        <a:ln>
                          <a:noFill/>
                        </a:ln>
                        <a:solidFill>
                          <a:prstClr val="black"/>
                        </a:solidFill>
                        <a:effectLst/>
                        <a:uLnTx/>
                        <a:uFillTx/>
                        <a:latin typeface="+mn-lt"/>
                        <a:ea typeface="Calibri"/>
                        <a:cs typeface="Calibri"/>
                      </a:endParaRPr>
                    </a:p>
                  </a:txBody>
                  <a:tcPr anchor="ctr">
                    <a:solidFill>
                      <a:schemeClr val="bg1"/>
                    </a:solidFill>
                  </a:tcPr>
                </a:tc>
                <a:tc hMerge="1">
                  <a:txBody>
                    <a:bodyPr/>
                    <a:lstStyle/>
                    <a:p>
                      <a:endParaRPr lang="en-US" dirty="0"/>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11</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0" kern="1200" dirty="0" smtClean="0">
                          <a:solidFill>
                            <a:schemeClr val="tx1"/>
                          </a:solidFill>
                          <a:latin typeface="+mn-lt"/>
                          <a:ea typeface="+mn-ea"/>
                          <a:cs typeface="+mn-cs"/>
                        </a:rPr>
                        <a:t>¿Qué puedes aprender sobre la bandera estadounidense tanto del texto como de la fotografía? RI.1.6</a:t>
                      </a: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299720">
                <a:tc>
                  <a:txBody>
                    <a:bodyPr/>
                    <a:lstStyle/>
                    <a:p>
                      <a:pPr algn="ctr">
                        <a:lnSpc>
                          <a:spcPct val="100000"/>
                        </a:lnSpc>
                        <a:spcAft>
                          <a:spcPts val="0"/>
                        </a:spcAft>
                      </a:pPr>
                      <a:r>
                        <a:rPr lang="en-US" sz="1400" b="1" dirty="0" smtClean="0"/>
                        <a:t>12</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0" dirty="0" smtClean="0">
                          <a:solidFill>
                            <a:srgbClr val="000000"/>
                          </a:solidFill>
                          <a:latin typeface="+mn-lt"/>
                          <a:ea typeface="Times New Roman"/>
                          <a:cs typeface="Times New Roman"/>
                        </a:rPr>
                        <a:t>¿Cuál es otro nombre para esta imagen?  RI.1.6</a:t>
                      </a:r>
                      <a:endParaRPr lang="en-US" sz="1000" b="1" dirty="0">
                        <a:effectLst/>
                        <a:latin typeface="+mn-lt"/>
                        <a:ea typeface="Calibri"/>
                        <a:cs typeface="Times New Roman"/>
                      </a:endParaRP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13</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0" dirty="0" smtClean="0">
                          <a:latin typeface="+mn-lt"/>
                          <a:ea typeface="Calibri"/>
                          <a:cs typeface="Times New Roman"/>
                        </a:rPr>
                        <a:t>¿Qué dicen ambos pasajes sobre las águilas calvas?   RI.1.9</a:t>
                      </a: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198120">
                <a:tc>
                  <a:txBody>
                    <a:bodyPr/>
                    <a:lstStyle/>
                    <a:p>
                      <a:pPr algn="ctr">
                        <a:lnSpc>
                          <a:spcPct val="100000"/>
                        </a:lnSpc>
                        <a:spcAft>
                          <a:spcPts val="0"/>
                        </a:spcAft>
                      </a:pPr>
                      <a:r>
                        <a:rPr lang="en-US" sz="1400" b="1" dirty="0" smtClean="0"/>
                        <a:t>14</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0" dirty="0" smtClean="0">
                          <a:solidFill>
                            <a:srgbClr val="000000"/>
                          </a:solidFill>
                          <a:latin typeface="+mn-lt"/>
                          <a:ea typeface="Times New Roman"/>
                          <a:cs typeface="Times New Roman"/>
                        </a:rPr>
                        <a:t>¿Qué puedes aprender de las águilas calvas con tan sólo mirar las fotografías de ambos pasajes? RI.1.9</a:t>
                      </a: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15</a:t>
                      </a:r>
                      <a:endParaRPr lang="en-US" sz="1400" b="1" dirty="0"/>
                    </a:p>
                  </a:txBody>
                  <a:tcPr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0" i="0" baseline="0" dirty="0" smtClean="0">
                          <a:latin typeface="+mn-lt"/>
                          <a:ea typeface="Times New Roman"/>
                          <a:cs typeface="Times New Roman"/>
                        </a:rPr>
                        <a:t>Escoge un símbolo estadounidense. Menciona una cosa que aprendiste del texto acerca de este símbolo y una cosa que aprendiste de este símbolo mirando la fotografía. </a:t>
                      </a:r>
                    </a:p>
                  </a:txBody>
                  <a:tcPr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i="0" dirty="0" smtClean="0">
                          <a:effectLst>
                            <a:outerShdw blurRad="38100" dist="38100" dir="2700000" algn="tl">
                              <a:srgbClr val="000000">
                                <a:alpha val="43137"/>
                              </a:srgbClr>
                            </a:outerShdw>
                          </a:effectLst>
                          <a:latin typeface="+mn-lt"/>
                          <a:ea typeface="Calibri"/>
                          <a:cs typeface="Times New Roman"/>
                        </a:rPr>
                        <a:t>2</a:t>
                      </a: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anchor="ctr">
                    <a:solidFill>
                      <a:schemeClr val="bg1"/>
                    </a:solidFill>
                  </a:tcPr>
                </a:tc>
              </a:tr>
              <a:tr h="370840">
                <a:tc>
                  <a:txBody>
                    <a:bodyPr/>
                    <a:lstStyle/>
                    <a:p>
                      <a:pPr algn="ctr">
                        <a:lnSpc>
                          <a:spcPct val="100000"/>
                        </a:lnSpc>
                        <a:spcAft>
                          <a:spcPts val="0"/>
                        </a:spcAft>
                      </a:pPr>
                      <a:r>
                        <a:rPr lang="en-US" sz="1400" b="1" dirty="0" smtClean="0"/>
                        <a:t>16</a:t>
                      </a:r>
                      <a:endParaRPr lang="en-US" sz="1400" b="1" dirty="0"/>
                    </a:p>
                  </a:txBody>
                  <a:tcPr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0" i="0" dirty="0" smtClean="0">
                          <a:latin typeface="+mn-lt"/>
                          <a:ea typeface="+mn-ea"/>
                          <a:cs typeface="+mn-cs"/>
                        </a:rPr>
                        <a:t>¿Por qué ahora hay más águilas calvas que antes.  Utiliza información de ambos textos.</a:t>
                      </a:r>
                      <a:endParaRPr lang="en-US" sz="1000" b="0" i="0" dirty="0" smtClean="0">
                        <a:latin typeface="+mn-lt"/>
                        <a:ea typeface="+mn-ea"/>
                        <a:cs typeface="+mn-cs"/>
                      </a:endParaRPr>
                    </a:p>
                  </a:txBody>
                  <a:tcPr anchor="ctr">
                    <a:solidFill>
                      <a:schemeClr val="bg1"/>
                    </a:solidFill>
                  </a:tcPr>
                </a:tc>
                <a:tc>
                  <a:txBody>
                    <a:bodyPr/>
                    <a:lstStyle/>
                    <a:p>
                      <a:pPr algn="ctr"/>
                      <a:r>
                        <a:rPr lang="en-US" sz="1400" b="1" i="0" dirty="0" smtClean="0">
                          <a:effectLst>
                            <a:outerShdw blurRad="38100" dist="38100" dir="2700000" algn="tl">
                              <a:srgbClr val="000000">
                                <a:alpha val="43137"/>
                              </a:srgbClr>
                            </a:outerShdw>
                          </a:effectLst>
                        </a:rPr>
                        <a:t>2</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anchor="ctr">
                    <a:solidFill>
                      <a:schemeClr val="bg1"/>
                    </a:solidFill>
                  </a:tcPr>
                </a:tc>
              </a:tr>
            </a:tbl>
          </a:graphicData>
        </a:graphic>
      </p:graphicFrame>
      <p:graphicFrame>
        <p:nvGraphicFramePr>
          <p:cNvPr id="8" name="Table 7"/>
          <p:cNvGraphicFramePr>
            <a:graphicFrameLocks noGrp="1"/>
          </p:cNvGraphicFramePr>
          <p:nvPr>
            <p:extLst/>
          </p:nvPr>
        </p:nvGraphicFramePr>
        <p:xfrm>
          <a:off x="381000" y="695619"/>
          <a:ext cx="6537961" cy="3307080"/>
        </p:xfrm>
        <a:graphic>
          <a:graphicData uri="http://schemas.openxmlformats.org/drawingml/2006/table">
            <a:tbl>
              <a:tblPr firstRow="1" bandRow="1">
                <a:tableStyleId>{5940675A-B579-460E-94D1-54222C63F5DA}</a:tableStyleId>
              </a:tblPr>
              <a:tblGrid>
                <a:gridCol w="533400"/>
                <a:gridCol w="4192835"/>
                <a:gridCol w="472624"/>
                <a:gridCol w="472624"/>
                <a:gridCol w="472624"/>
                <a:gridCol w="393854"/>
              </a:tblGrid>
              <a:tr h="143806">
                <a:tc gridSpan="6">
                  <a:txBody>
                    <a:bodyPr/>
                    <a:lstStyle/>
                    <a:p>
                      <a:pPr algn="ctr">
                        <a:lnSpc>
                          <a:spcPct val="100000"/>
                        </a:lnSpc>
                        <a:spcAft>
                          <a:spcPts val="0"/>
                        </a:spcAft>
                      </a:pPr>
                      <a:r>
                        <a:rPr lang="en-US" sz="1400" b="1" dirty="0" smtClean="0"/>
                        <a:t>Texto literario</a:t>
                      </a:r>
                      <a:endParaRPr lang="en-US" sz="1400" b="1" dirty="0"/>
                    </a:p>
                  </a:txBody>
                  <a:tcPr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04800">
                <a:tc>
                  <a:txBody>
                    <a:bodyPr/>
                    <a:lstStyle/>
                    <a:p>
                      <a:pPr algn="ctr">
                        <a:lnSpc>
                          <a:spcPct val="100000"/>
                        </a:lnSpc>
                        <a:spcAft>
                          <a:spcPts val="0"/>
                        </a:spcAft>
                      </a:pPr>
                      <a:r>
                        <a:rPr lang="en-US" sz="1400" b="1" dirty="0" smtClean="0"/>
                        <a:t>1</a:t>
                      </a:r>
                      <a:endParaRPr lang="en-US" sz="1400" b="1" dirty="0"/>
                    </a:p>
                  </a:txBody>
                  <a:tcPr anchor="ctr">
                    <a:solidFill>
                      <a:schemeClr val="bg1"/>
                    </a:solidFill>
                  </a:tcPr>
                </a:tc>
                <a:tc gridSpan="3">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ES" sz="1000" b="0" baseline="0" dirty="0" smtClean="0">
                          <a:solidFill>
                            <a:srgbClr val="000000"/>
                          </a:solidFill>
                          <a:effectLst/>
                          <a:latin typeface="+mn-lt"/>
                          <a:ea typeface="Times New Roman"/>
                          <a:cs typeface="Times New Roman"/>
                        </a:rPr>
                        <a:t>¿Cómo Nick sabía de qué estaba hecha la estatua? RL.1.3</a:t>
                      </a:r>
                      <a:endParaRPr lang="en-US" sz="1000" b="0" baseline="0" dirty="0" smtClean="0">
                        <a:solidFill>
                          <a:srgbClr val="000000"/>
                        </a:solidFill>
                        <a:effectLst/>
                        <a:latin typeface="+mn-lt"/>
                        <a:ea typeface="Times New Roman"/>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a:solidFill>
                      <a:schemeClr val="bg1"/>
                    </a:solidFill>
                  </a:tcPr>
                </a:tc>
                <a:tc hMerge="1">
                  <a:txBody>
                    <a:bodyPr/>
                    <a:lstStyle/>
                    <a:p>
                      <a:endParaRPr lang="en-US"/>
                    </a:p>
                  </a:txBody>
                  <a:tcPr/>
                </a:tc>
              </a:tr>
              <a:tr h="280966">
                <a:tc>
                  <a:txBody>
                    <a:bodyPr/>
                    <a:lstStyle/>
                    <a:p>
                      <a:pPr algn="ctr">
                        <a:lnSpc>
                          <a:spcPct val="100000"/>
                        </a:lnSpc>
                        <a:spcAft>
                          <a:spcPts val="0"/>
                        </a:spcAft>
                      </a:pPr>
                      <a:r>
                        <a:rPr lang="en-US" sz="1400" b="1" dirty="0" smtClean="0"/>
                        <a:t>2</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0" baseline="0" dirty="0" smtClean="0">
                          <a:effectLst/>
                          <a:latin typeface="+mn-lt"/>
                          <a:ea typeface="Times New Roman"/>
                          <a:cs typeface="Calibri"/>
                        </a:rPr>
                        <a:t>¿Cómo llegaron Andy y su mamá a la corona de la Estatua de la Libertad? RL.1.3</a:t>
                      </a:r>
                      <a:endParaRPr lang="en-US" sz="1000" b="0" baseline="0" dirty="0" smtClean="0">
                        <a:effectLst/>
                        <a:latin typeface="+mn-lt"/>
                        <a:ea typeface="Times New Roman"/>
                        <a:cs typeface="Calibri"/>
                      </a:endParaRPr>
                    </a:p>
                  </a:txBody>
                  <a:tcPr anchor="ctr">
                    <a:solidFill>
                      <a:schemeClr val="bg1"/>
                    </a:solidFill>
                  </a:tcPr>
                </a:tc>
                <a:tc hMerge="1">
                  <a:txBody>
                    <a:bodyPr/>
                    <a:lstStyle/>
                    <a:p>
                      <a:endParaRPr lang="en-US"/>
                    </a:p>
                  </a:txBody>
                  <a:tcPr/>
                </a:tc>
                <a:tc hMerge="1">
                  <a:txBody>
                    <a:bodyPr/>
                    <a:lstStyle/>
                    <a:p>
                      <a:endParaRPr lang="en-US" dirty="0"/>
                    </a:p>
                  </a:txBody>
                  <a:tcPr/>
                </a:tc>
                <a:tc gridSpan="2">
                  <a:txBody>
                    <a:bodyPr/>
                    <a:lstStyle/>
                    <a:p>
                      <a:pPr>
                        <a:lnSpc>
                          <a:spcPct val="100000"/>
                        </a:lnSpc>
                        <a:spcAft>
                          <a:spcPts val="0"/>
                        </a:spcAft>
                      </a:pPr>
                      <a:endParaRPr lang="en-US" sz="1000" dirty="0" smtClean="0"/>
                    </a:p>
                  </a:txBody>
                  <a:tcPr>
                    <a:solidFill>
                      <a:schemeClr val="bg1"/>
                    </a:solidFill>
                  </a:tcPr>
                </a:tc>
                <a:tc hMerge="1">
                  <a:txBody>
                    <a:bodyPr/>
                    <a:lstStyle/>
                    <a:p>
                      <a:endParaRPr lang="en-US"/>
                    </a:p>
                  </a:txBody>
                  <a:tcPr/>
                </a:tc>
              </a:tr>
              <a:tr h="204766">
                <a:tc>
                  <a:txBody>
                    <a:bodyPr/>
                    <a:lstStyle/>
                    <a:p>
                      <a:pPr algn="ctr">
                        <a:lnSpc>
                          <a:spcPct val="100000"/>
                        </a:lnSpc>
                        <a:spcAft>
                          <a:spcPts val="0"/>
                        </a:spcAft>
                      </a:pPr>
                      <a:r>
                        <a:rPr lang="en-US" sz="1400" b="1" dirty="0" smtClean="0"/>
                        <a:t>3</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0" dirty="0" smtClean="0">
                          <a:solidFill>
                            <a:srgbClr val="000000"/>
                          </a:solidFill>
                          <a:effectLst/>
                          <a:latin typeface="+mn-lt"/>
                          <a:ea typeface="Times New Roman"/>
                          <a:cs typeface="Times New Roman"/>
                        </a:rPr>
                        <a:t>¿Quién es la persona que narra el cuento en </a:t>
                      </a:r>
                      <a:r>
                        <a:rPr lang="es-ES" sz="1000" b="1" i="1" u="none" dirty="0" smtClean="0">
                          <a:solidFill>
                            <a:srgbClr val="000000"/>
                          </a:solidFill>
                          <a:effectLst/>
                          <a:latin typeface="+mn-lt"/>
                          <a:ea typeface="Times New Roman"/>
                          <a:cs typeface="Times New Roman"/>
                        </a:rPr>
                        <a:t>La visita de Nick al Monumento de Lincoln</a:t>
                      </a:r>
                      <a:r>
                        <a:rPr lang="es-ES" sz="1000" b="0" dirty="0" smtClean="0">
                          <a:solidFill>
                            <a:srgbClr val="000000"/>
                          </a:solidFill>
                          <a:effectLst/>
                          <a:latin typeface="+mn-lt"/>
                          <a:ea typeface="Times New Roman"/>
                          <a:cs typeface="Times New Roman"/>
                        </a:rPr>
                        <a:t>? RL.1.6</a:t>
                      </a: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a:p>
                  </a:txBody>
                  <a:tcPr>
                    <a:solidFill>
                      <a:schemeClr val="bg1"/>
                    </a:solidFill>
                  </a:tcPr>
                </a:tc>
                <a:tc hMerge="1">
                  <a:txBody>
                    <a:bodyPr/>
                    <a:lstStyle/>
                    <a:p>
                      <a:endParaRPr lang="en-US"/>
                    </a:p>
                  </a:txBody>
                  <a:tcPr/>
                </a:tc>
              </a:tr>
              <a:tr h="204766">
                <a:tc>
                  <a:txBody>
                    <a:bodyPr/>
                    <a:lstStyle/>
                    <a:p>
                      <a:pPr algn="ctr">
                        <a:lnSpc>
                          <a:spcPct val="100000"/>
                        </a:lnSpc>
                        <a:spcAft>
                          <a:spcPts val="0"/>
                        </a:spcAft>
                      </a:pPr>
                      <a:r>
                        <a:rPr lang="en-US" sz="1400" b="1" dirty="0" smtClean="0"/>
                        <a:t>4</a:t>
                      </a:r>
                      <a:endParaRPr lang="en-US" sz="1400" b="1" dirty="0"/>
                    </a:p>
                  </a:txBody>
                  <a:tcPr anchor="ctr">
                    <a:solidFill>
                      <a:schemeClr val="bg1"/>
                    </a:solidFill>
                  </a:tcPr>
                </a:tc>
                <a:tc gridSpan="3">
                  <a:txBody>
                    <a:bodyPr/>
                    <a:lstStyle/>
                    <a:p>
                      <a:pPr marL="0" marR="0" algn="l">
                        <a:lnSpc>
                          <a:spcPct val="115000"/>
                        </a:lnSpc>
                        <a:spcBef>
                          <a:spcPts val="0"/>
                        </a:spcBef>
                        <a:spcAft>
                          <a:spcPts val="0"/>
                        </a:spcAft>
                      </a:pPr>
                      <a:r>
                        <a:rPr lang="es-ES" sz="1000" b="0" dirty="0" smtClean="0">
                          <a:solidFill>
                            <a:srgbClr val="000000"/>
                          </a:solidFill>
                          <a:effectLst/>
                          <a:latin typeface="+mn-lt"/>
                          <a:ea typeface="Times New Roman"/>
                          <a:cs typeface="Times New Roman"/>
                        </a:rPr>
                        <a:t>¿Quién es la persona que narra el cuento en </a:t>
                      </a:r>
                      <a:r>
                        <a:rPr lang="es-ES" sz="1000" b="1" i="1" u="none" dirty="0" smtClean="0">
                          <a:solidFill>
                            <a:srgbClr val="000000"/>
                          </a:solidFill>
                          <a:effectLst/>
                          <a:latin typeface="+mn-lt"/>
                          <a:ea typeface="Times New Roman"/>
                          <a:cs typeface="Times New Roman"/>
                        </a:rPr>
                        <a:t>La visita de Andy a la Estatua de la Libertad</a:t>
                      </a:r>
                      <a:r>
                        <a:rPr lang="es-ES" sz="1000" b="0" dirty="0" smtClean="0">
                          <a:solidFill>
                            <a:srgbClr val="000000"/>
                          </a:solidFill>
                          <a:effectLst/>
                          <a:latin typeface="+mn-lt"/>
                          <a:ea typeface="Times New Roman"/>
                          <a:cs typeface="Times New Roman"/>
                        </a:rPr>
                        <a:t>?  RL.1.6</a:t>
                      </a: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a:solidFill>
                      <a:schemeClr val="bg1"/>
                    </a:solidFill>
                  </a:tcPr>
                </a:tc>
                <a:tc hMerge="1">
                  <a:txBody>
                    <a:bodyPr/>
                    <a:lstStyle/>
                    <a:p>
                      <a:endParaRPr lang="en-US"/>
                    </a:p>
                  </a:txBody>
                  <a:tcPr/>
                </a:tc>
              </a:tr>
              <a:tr h="204766">
                <a:tc>
                  <a:txBody>
                    <a:bodyPr/>
                    <a:lstStyle/>
                    <a:p>
                      <a:pPr algn="ctr">
                        <a:lnSpc>
                          <a:spcPct val="100000"/>
                        </a:lnSpc>
                        <a:spcAft>
                          <a:spcPts val="0"/>
                        </a:spcAft>
                      </a:pPr>
                      <a:r>
                        <a:rPr lang="en-US" sz="1400" b="1" dirty="0" smtClean="0"/>
                        <a:t>5</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s-ES" sz="1000" b="0" i="0" dirty="0" smtClean="0">
                          <a:solidFill>
                            <a:srgbClr val="000000"/>
                          </a:solidFill>
                          <a:effectLst/>
                          <a:latin typeface="+mn-lt"/>
                          <a:ea typeface="Times New Roman"/>
                          <a:cs typeface="Times New Roman"/>
                        </a:rPr>
                        <a:t>Basado en los dos textos, ¿qué puedes concluir sobre ambas estatuas? RL.1.9</a:t>
                      </a:r>
                      <a:endParaRPr lang="en-US" sz="1000" b="0" i="0" dirty="0" smtClean="0">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a:p>
                  </a:txBody>
                  <a:tcPr>
                    <a:solidFill>
                      <a:schemeClr val="bg1"/>
                    </a:solidFill>
                  </a:tcPr>
                </a:tc>
                <a:tc hMerge="1">
                  <a:txBody>
                    <a:bodyPr/>
                    <a:lstStyle/>
                    <a:p>
                      <a:endParaRPr lang="en-US"/>
                    </a:p>
                  </a:txBody>
                  <a:tcPr/>
                </a:tc>
              </a:tr>
              <a:tr h="280966">
                <a:tc>
                  <a:txBody>
                    <a:bodyPr/>
                    <a:lstStyle/>
                    <a:p>
                      <a:pPr algn="ctr">
                        <a:lnSpc>
                          <a:spcPct val="100000"/>
                        </a:lnSpc>
                        <a:spcAft>
                          <a:spcPts val="0"/>
                        </a:spcAft>
                      </a:pPr>
                      <a:r>
                        <a:rPr lang="en-US" sz="1400" b="1" dirty="0" smtClean="0"/>
                        <a:t>6</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0" i="0" dirty="0" smtClean="0">
                          <a:solidFill>
                            <a:srgbClr val="000000"/>
                          </a:solidFill>
                          <a:effectLst/>
                          <a:latin typeface="+mn-lt"/>
                          <a:ea typeface="Times New Roman"/>
                          <a:cs typeface="Times New Roman"/>
                        </a:rPr>
                        <a:t>En ambos</a:t>
                      </a:r>
                      <a:r>
                        <a:rPr lang="es-ES" sz="1000" b="0" i="0" baseline="0" dirty="0" smtClean="0">
                          <a:solidFill>
                            <a:srgbClr val="000000"/>
                          </a:solidFill>
                          <a:effectLst/>
                          <a:latin typeface="+mn-lt"/>
                          <a:ea typeface="Times New Roman"/>
                          <a:cs typeface="Times New Roman"/>
                        </a:rPr>
                        <a:t> textos</a:t>
                      </a:r>
                      <a:r>
                        <a:rPr lang="es-ES" sz="1000" b="0" i="0" dirty="0" smtClean="0">
                          <a:solidFill>
                            <a:srgbClr val="000000"/>
                          </a:solidFill>
                          <a:effectLst/>
                          <a:latin typeface="+mn-lt"/>
                          <a:ea typeface="Times New Roman"/>
                          <a:cs typeface="Times New Roman"/>
                        </a:rPr>
                        <a:t>, ¿qué es algo que los dos personajes principales hacen cuando visitan las estatuas? RL.1.9</a:t>
                      </a: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7</a:t>
                      </a:r>
                      <a:endParaRPr lang="en-US" sz="1400" b="1" dirty="0"/>
                    </a:p>
                  </a:txBody>
                  <a:tcPr anchor="ctr">
                    <a:solidFill>
                      <a:schemeClr val="bg1"/>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smtClean="0">
                          <a:ln>
                            <a:noFill/>
                          </a:ln>
                          <a:solidFill>
                            <a:srgbClr val="000000"/>
                          </a:solidFill>
                          <a:effectLst/>
                          <a:uLnTx/>
                          <a:uFillTx/>
                          <a:latin typeface="+mn-lt"/>
                          <a:ea typeface="Times New Roman"/>
                          <a:cs typeface="Times New Roman"/>
                        </a:rPr>
                        <a:t>¿Qué piensas tú que Nick y Andy aprendieron sobre las estatuas al final de sus paseos? Utiliza todos los detalles que puedas de los textos que leíste.</a:t>
                      </a:r>
                    </a:p>
                  </a:txBody>
                  <a:tcPr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i="0" dirty="0" smtClean="0">
                          <a:effectLst>
                            <a:outerShdw blurRad="38100" dist="38100" dir="2700000" algn="tl">
                              <a:srgbClr val="000000">
                                <a:alpha val="43137"/>
                              </a:srgbClr>
                            </a:outerShdw>
                          </a:effectLst>
                          <a:latin typeface="+mn-lt"/>
                          <a:ea typeface="Calibri"/>
                          <a:cs typeface="Times New Roman"/>
                        </a:rPr>
                        <a:t>3</a:t>
                      </a:r>
                    </a:p>
                  </a:txBody>
                  <a:tcPr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i="0" dirty="0" smtClean="0">
                          <a:effectLst>
                            <a:outerShdw blurRad="38100" dist="38100" dir="2700000" algn="tl">
                              <a:srgbClr val="000000">
                                <a:alpha val="43137"/>
                              </a:srgbClr>
                            </a:outerShdw>
                          </a:effectLst>
                          <a:latin typeface="+mn-lt"/>
                          <a:ea typeface="Calibri"/>
                          <a:cs typeface="Times New Roman"/>
                        </a:rPr>
                        <a:t>2</a:t>
                      </a: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anchor="ctr">
                    <a:solidFill>
                      <a:schemeClr val="bg1"/>
                    </a:solidFill>
                  </a:tcPr>
                </a:tc>
              </a:tr>
              <a:tr h="370840">
                <a:tc>
                  <a:txBody>
                    <a:bodyPr/>
                    <a:lstStyle/>
                    <a:p>
                      <a:pPr algn="ctr">
                        <a:lnSpc>
                          <a:spcPct val="100000"/>
                        </a:lnSpc>
                        <a:spcAft>
                          <a:spcPts val="0"/>
                        </a:spcAft>
                      </a:pPr>
                      <a:r>
                        <a:rPr lang="en-US" sz="1400" b="1" dirty="0" smtClean="0"/>
                        <a:t>8</a:t>
                      </a:r>
                      <a:endParaRPr lang="en-US" sz="1400" b="1" dirty="0"/>
                    </a:p>
                  </a:txBody>
                  <a:tcPr anchor="ctr">
                    <a:solidFill>
                      <a:schemeClr val="bg1"/>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smtClean="0">
                          <a:ln>
                            <a:noFill/>
                          </a:ln>
                          <a:solidFill>
                            <a:srgbClr val="000000"/>
                          </a:solidFill>
                          <a:effectLst/>
                          <a:uLnTx/>
                          <a:uFillTx/>
                          <a:latin typeface="+mn-lt"/>
                          <a:ea typeface="Times New Roman"/>
                          <a:cs typeface="Times New Roman"/>
                        </a:rPr>
                        <a:t>Escribe en qué forma los paseos de Nick y Andy fueron iguales y en qué forma fueron diferentes. Incluye todos los detalles que puedas de los textos que leíste. </a:t>
                      </a:r>
                    </a:p>
                  </a:txBody>
                  <a:tcPr anchor="ctr">
                    <a:solidFill>
                      <a:schemeClr val="bg1"/>
                    </a:solidFill>
                  </a:tcPr>
                </a:tc>
                <a:tc>
                  <a:txBody>
                    <a:bodyPr/>
                    <a:lstStyle/>
                    <a:p>
                      <a:pPr algn="ctr"/>
                      <a:r>
                        <a:rPr lang="en-US" sz="1400" b="1" dirty="0" smtClean="0">
                          <a:effectLst>
                            <a:outerShdw blurRad="38100" dist="38100" dir="2700000" algn="tl">
                              <a:srgbClr val="000000">
                                <a:alpha val="43137"/>
                              </a:srgbClr>
                            </a:outerShdw>
                          </a:effectLst>
                        </a:rPr>
                        <a:t>3</a:t>
                      </a:r>
                      <a:endParaRPr lang="en-US" sz="1400" b="1" dirty="0">
                        <a:effectLst>
                          <a:outerShdw blurRad="38100" dist="38100" dir="2700000" algn="tl">
                            <a:srgbClr val="000000">
                              <a:alpha val="43137"/>
                            </a:srgbClr>
                          </a:outerShdw>
                        </a:effectLst>
                      </a:endParaRPr>
                    </a:p>
                  </a:txBody>
                  <a:tcPr anchor="ctr">
                    <a:solidFill>
                      <a:schemeClr val="bg1"/>
                    </a:solidFill>
                  </a:tcPr>
                </a:tc>
                <a:tc>
                  <a:txBody>
                    <a:bodyPr/>
                    <a:lstStyle/>
                    <a:p>
                      <a:pPr algn="ctr"/>
                      <a:r>
                        <a:rPr lang="en-US" sz="1400" b="1" dirty="0" smtClean="0">
                          <a:effectLst>
                            <a:outerShdw blurRad="38100" dist="38100" dir="2700000" algn="tl">
                              <a:srgbClr val="000000">
                                <a:alpha val="43137"/>
                              </a:srgbClr>
                            </a:outerShdw>
                          </a:effectLst>
                        </a:rPr>
                        <a:t>2</a:t>
                      </a:r>
                      <a:endParaRPr lang="en-US" sz="1400" b="1"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1</a:t>
                      </a:r>
                      <a:endParaRPr lang="en-US" sz="1400" b="1"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0</a:t>
                      </a:r>
                      <a:endParaRPr lang="en-US" sz="1400" b="1" dirty="0">
                        <a:effectLst>
                          <a:outerShdw blurRad="38100" dist="38100" dir="2700000" algn="tl">
                            <a:srgbClr val="000000">
                              <a:alpha val="43137"/>
                            </a:srgbClr>
                          </a:outerShdw>
                        </a:effectLst>
                      </a:endParaRPr>
                    </a:p>
                  </a:txBody>
                  <a:tcPr anchor="ctr">
                    <a:solidFill>
                      <a:schemeClr val="bg1"/>
                    </a:solidFill>
                  </a:tcPr>
                </a:tc>
              </a:tr>
            </a:tbl>
          </a:graphicData>
        </a:graphic>
      </p:graphicFrame>
      <p:sp>
        <p:nvSpPr>
          <p:cNvPr id="9" name="Curved Down Arrow 8"/>
          <p:cNvSpPr/>
          <p:nvPr/>
        </p:nvSpPr>
        <p:spPr>
          <a:xfrm rot="695241">
            <a:off x="5826429" y="703397"/>
            <a:ext cx="875075" cy="36139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970731867"/>
              </p:ext>
            </p:extLst>
          </p:nvPr>
        </p:nvGraphicFramePr>
        <p:xfrm>
          <a:off x="368300" y="7320442"/>
          <a:ext cx="6537960" cy="1894857"/>
        </p:xfrm>
        <a:graphic>
          <a:graphicData uri="http://schemas.openxmlformats.org/drawingml/2006/table">
            <a:tbl>
              <a:tblPr firstRow="1" bandRow="1">
                <a:tableStyleId>{5940675A-B579-460E-94D1-54222C63F5DA}</a:tableStyleId>
              </a:tblPr>
              <a:tblGrid>
                <a:gridCol w="550014"/>
                <a:gridCol w="4631586"/>
                <a:gridCol w="533400"/>
                <a:gridCol w="457200"/>
                <a:gridCol w="365760"/>
              </a:tblGrid>
              <a:tr h="323746">
                <a:tc gridSpan="5">
                  <a:txBody>
                    <a:bodyPr/>
                    <a:lstStyle/>
                    <a:p>
                      <a:pPr algn="ctr">
                        <a:lnSpc>
                          <a:spcPct val="100000"/>
                        </a:lnSpc>
                        <a:spcAft>
                          <a:spcPts val="0"/>
                        </a:spcAft>
                      </a:pPr>
                      <a:r>
                        <a:rPr lang="en-US" sz="1400" b="1" dirty="0" smtClean="0">
                          <a:solidFill>
                            <a:schemeClr val="tx1"/>
                          </a:solidFill>
                        </a:rPr>
                        <a:t>Escritura</a:t>
                      </a:r>
                      <a:endParaRPr lang="en-US" sz="1400" b="1" dirty="0">
                        <a:solidFill>
                          <a:schemeClr val="tx1"/>
                        </a:solidFill>
                      </a:endParaRPr>
                    </a:p>
                  </a:txBody>
                  <a:tcPr marL="97155" marR="97155" marT="47897" marB="47897"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339706">
                <a:tc>
                  <a:txBody>
                    <a:bodyPr/>
                    <a:lstStyle/>
                    <a:p>
                      <a:pPr algn="ctr">
                        <a:lnSpc>
                          <a:spcPct val="100000"/>
                        </a:lnSpc>
                        <a:spcAft>
                          <a:spcPts val="0"/>
                        </a:spcAft>
                      </a:pPr>
                      <a:r>
                        <a:rPr lang="en-US" sz="1400" b="1" dirty="0" smtClean="0">
                          <a:solidFill>
                            <a:schemeClr val="tx1"/>
                          </a:solidFill>
                        </a:rPr>
                        <a:t>17</a:t>
                      </a:r>
                      <a:endParaRPr lang="en-US" sz="1400" b="1" dirty="0">
                        <a:solidFill>
                          <a:schemeClr val="tx1"/>
                        </a:solidFill>
                      </a:endParaRPr>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419" sz="1000" b="0" i="0" kern="1200" baseline="0" dirty="0" smtClean="0">
                          <a:solidFill>
                            <a:schemeClr val="tx1"/>
                          </a:solidFill>
                          <a:effectLst/>
                          <a:latin typeface="+mn-lt"/>
                          <a:ea typeface="Times New Roman"/>
                          <a:cs typeface="Times New Roman"/>
                        </a:rPr>
                        <a:t>Escribe la primera parte del cuento. W.1.1c  (Escrito breve)</a:t>
                      </a:r>
                      <a:endParaRPr lang="es-419" sz="1000" b="0" dirty="0" smtClean="0">
                        <a:solidFill>
                          <a:schemeClr val="tx1"/>
                        </a:solidFill>
                        <a:latin typeface="+mn-lt"/>
                        <a:ea typeface="Calibri"/>
                        <a:cs typeface="Times New Roman"/>
                      </a:endParaRPr>
                    </a:p>
                  </a:txBody>
                  <a:tcPr marL="97155" marR="97155" marT="47897" marB="47897" anchor="ctr">
                    <a:solidFill>
                      <a:schemeClr val="bg1"/>
                    </a:solidFill>
                  </a:tcPr>
                </a:tc>
                <a:tc>
                  <a:txBody>
                    <a:bodyPr/>
                    <a:lstStyle/>
                    <a:p>
                      <a:pPr algn="ctr"/>
                      <a:r>
                        <a:rPr lang="en-US" sz="1500" b="1" dirty="0" smtClean="0">
                          <a:solidFill>
                            <a:schemeClr val="tx1"/>
                          </a:solidFill>
                          <a:effectLst>
                            <a:outerShdw blurRad="38100" dist="38100" dir="2700000" algn="tl">
                              <a:srgbClr val="000000">
                                <a:alpha val="43137"/>
                              </a:srgbClr>
                            </a:outerShdw>
                          </a:effectLst>
                        </a:rPr>
                        <a:t>2</a:t>
                      </a:r>
                      <a:endParaRPr lang="en-US" sz="15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solidFill>
                            <a:schemeClr val="tx1"/>
                          </a:solidFill>
                          <a:effectLst>
                            <a:outerShdw blurRad="38100" dist="38100" dir="2700000" algn="tl">
                              <a:srgbClr val="000000">
                                <a:alpha val="43137"/>
                              </a:srgbClr>
                            </a:outerShdw>
                          </a:effectLst>
                        </a:rPr>
                        <a:t>1</a:t>
                      </a:r>
                      <a:endParaRPr lang="en-US" sz="15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n-US" sz="1500" b="1" i="0" dirty="0" smtClean="0">
                          <a:solidFill>
                            <a:schemeClr val="tx1"/>
                          </a:solidFill>
                          <a:effectLst>
                            <a:outerShdw blurRad="38100" dist="38100" dir="2700000" algn="tl">
                              <a:srgbClr val="000000">
                                <a:alpha val="43137"/>
                              </a:srgbClr>
                            </a:outerShdw>
                          </a:effectLst>
                        </a:rPr>
                        <a:t>0</a:t>
                      </a:r>
                      <a:endParaRPr lang="en-US" sz="15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r>
              <a:tr h="451421">
                <a:tc>
                  <a:txBody>
                    <a:bodyPr/>
                    <a:lstStyle/>
                    <a:p>
                      <a:pPr algn="ctr">
                        <a:lnSpc>
                          <a:spcPct val="100000"/>
                        </a:lnSpc>
                        <a:spcAft>
                          <a:spcPts val="0"/>
                        </a:spcAft>
                      </a:pPr>
                      <a:r>
                        <a:rPr lang="en-US" sz="1400" b="1" dirty="0" smtClean="0">
                          <a:solidFill>
                            <a:schemeClr val="tx1"/>
                          </a:solidFill>
                        </a:rPr>
                        <a:t>18</a:t>
                      </a:r>
                      <a:endParaRPr lang="en-US" sz="1400" b="1" dirty="0">
                        <a:solidFill>
                          <a:schemeClr val="tx1"/>
                        </a:solidFill>
                      </a:endParaRPr>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419" sz="1000" b="0" dirty="0" smtClean="0">
                          <a:solidFill>
                            <a:schemeClr val="tx1"/>
                          </a:solidFill>
                          <a:latin typeface="+mn-lt"/>
                          <a:cs typeface="Helvetica" panose="020B0604020202020204" pitchFamily="34" charset="0"/>
                        </a:rPr>
                        <a:t>¿Qué oración podría comenzar el párrafo, que nos dice la opinión del estudiante acerca del águila calva? W.1.3b</a:t>
                      </a:r>
                    </a:p>
                  </a:txBody>
                  <a:tcPr marL="97155" marR="97155" marT="47897" marB="47897" anchor="ctr">
                    <a:solidFill>
                      <a:schemeClr val="bg1"/>
                    </a:solidFill>
                  </a:tcPr>
                </a:tc>
                <a:tc>
                  <a:txBody>
                    <a:bodyPr/>
                    <a:lstStyle/>
                    <a:p>
                      <a:endParaRPr lang="en-US"/>
                    </a:p>
                  </a:txBody>
                  <a:tcPr/>
                </a:tc>
                <a:tc gridSpan="2">
                  <a:txBody>
                    <a:bodyPr/>
                    <a:lstStyle/>
                    <a:p>
                      <a:pPr algn="ctr">
                        <a:lnSpc>
                          <a:spcPct val="100000"/>
                        </a:lnSpc>
                        <a:spcAft>
                          <a:spcPts val="0"/>
                        </a:spcAft>
                      </a:pPr>
                      <a:endParaRPr lang="en-US" sz="11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98984">
                <a:tc>
                  <a:txBody>
                    <a:bodyPr/>
                    <a:lstStyle/>
                    <a:p>
                      <a:pPr algn="ctr">
                        <a:lnSpc>
                          <a:spcPct val="100000"/>
                        </a:lnSpc>
                        <a:spcAft>
                          <a:spcPts val="0"/>
                        </a:spcAft>
                      </a:pPr>
                      <a:r>
                        <a:rPr lang="en-US" sz="1400" b="1" dirty="0" smtClean="0">
                          <a:solidFill>
                            <a:schemeClr val="tx1"/>
                          </a:solidFill>
                        </a:rPr>
                        <a:t>19</a:t>
                      </a:r>
                      <a:endParaRPr lang="en-US" sz="1400" b="1" dirty="0">
                        <a:solidFill>
                          <a:schemeClr val="tx1"/>
                        </a:solidFill>
                      </a:endParaRPr>
                    </a:p>
                  </a:txBody>
                  <a:tcPr marL="97155" marR="97155" marT="47897" marB="47897" anchor="ctr">
                    <a:solidFill>
                      <a:schemeClr val="bg1"/>
                    </a:solidFill>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419" sz="1000" b="0" dirty="0" smtClean="0">
                          <a:solidFill>
                            <a:schemeClr val="tx1"/>
                          </a:solidFill>
                          <a:latin typeface="+mn-lt"/>
                          <a:cs typeface="Helvetica" panose="020B0604020202020204" pitchFamily="34" charset="0"/>
                        </a:rPr>
                        <a:t>¿Cuál es la mejor forma de unir estas dos oraciones? L.1.6</a:t>
                      </a:r>
                    </a:p>
                  </a:txBody>
                  <a:tcPr marL="97155" marR="97155" marT="47897" marB="47897" anchor="ctr">
                    <a:solidFill>
                      <a:schemeClr val="bg1"/>
                    </a:solidFill>
                  </a:tcPr>
                </a:tc>
                <a:tc>
                  <a:txBody>
                    <a:bodyPr/>
                    <a:lstStyle/>
                    <a:p>
                      <a:endParaRPr lang="en-US"/>
                    </a:p>
                  </a:txBody>
                  <a:tcPr/>
                </a:tc>
                <a:tc gridSpan="2">
                  <a:txBody>
                    <a:bodyPr/>
                    <a:lstStyle/>
                    <a:p>
                      <a:pPr algn="ctr">
                        <a:lnSpc>
                          <a:spcPct val="100000"/>
                        </a:lnSpc>
                        <a:spcAft>
                          <a:spcPts val="0"/>
                        </a:spcAft>
                      </a:pPr>
                      <a:endParaRPr lang="en-US" sz="11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75221">
                <a:tc>
                  <a:txBody>
                    <a:bodyPr/>
                    <a:lstStyle/>
                    <a:p>
                      <a:pPr algn="ctr">
                        <a:lnSpc>
                          <a:spcPct val="100000"/>
                        </a:lnSpc>
                        <a:spcAft>
                          <a:spcPts val="0"/>
                        </a:spcAft>
                      </a:pPr>
                      <a:r>
                        <a:rPr lang="en-US" sz="1400" b="1" dirty="0" smtClean="0">
                          <a:solidFill>
                            <a:schemeClr val="tx1"/>
                          </a:solidFill>
                        </a:rPr>
                        <a:t>20</a:t>
                      </a:r>
                      <a:endParaRPr lang="en-US" sz="1400" b="1" dirty="0">
                        <a:solidFill>
                          <a:schemeClr val="tx1"/>
                        </a:solidFill>
                      </a:endParaRPr>
                    </a:p>
                  </a:txBody>
                  <a:tcPr marL="97155" marR="97155" marT="47897" marB="47897"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000" b="0" dirty="0" smtClean="0">
                          <a:latin typeface="+mn-lt"/>
                        </a:rPr>
                        <a:t>¿Qué palabra debe ir en el espacio en blanco para completar la oración? </a:t>
                      </a:r>
                      <a:r>
                        <a:rPr lang="es-419" sz="1000" b="0" baseline="0" dirty="0" smtClean="0">
                          <a:latin typeface="+mn-lt"/>
                        </a:rPr>
                        <a:t> </a:t>
                      </a:r>
                      <a:r>
                        <a:rPr kumimoji="0" lang="es-419" sz="1000" b="0" i="0" u="none" strike="noStrike" kern="1200" cap="none" spc="0" normalizeH="0" baseline="0" noProof="0" dirty="0" smtClean="0">
                          <a:ln>
                            <a:noFill/>
                          </a:ln>
                          <a:solidFill>
                            <a:schemeClr val="tx1"/>
                          </a:solidFill>
                          <a:effectLst/>
                          <a:uLnTx/>
                          <a:uFillTx/>
                          <a:latin typeface="+mn-lt"/>
                          <a:ea typeface="+mn-ea"/>
                          <a:cs typeface="Helvetica" panose="020B0604020202020204" pitchFamily="34" charset="0"/>
                        </a:rPr>
                        <a:t>L.1.1C</a:t>
                      </a:r>
                    </a:p>
                  </a:txBody>
                  <a:tcPr marL="97155" marR="97155" marT="47897" marB="47897" anchor="ctr">
                    <a:solidFill>
                      <a:schemeClr val="bg1"/>
                    </a:solidFill>
                  </a:tcPr>
                </a:tc>
                <a:tc>
                  <a:txBody>
                    <a:bodyPr/>
                    <a:lstStyle/>
                    <a:p>
                      <a:endParaRPr lang="en-US"/>
                    </a:p>
                  </a:txBody>
                  <a:tcPr/>
                </a:tc>
                <a:tc gridSpan="2">
                  <a:txBody>
                    <a:bodyPr/>
                    <a:lstStyle/>
                    <a:p>
                      <a:pPr algn="ctr">
                        <a:lnSpc>
                          <a:spcPct val="100000"/>
                        </a:lnSpc>
                        <a:spcAft>
                          <a:spcPts val="0"/>
                        </a:spcAft>
                      </a:pPr>
                      <a:endParaRPr lang="en-US" sz="11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bl>
          </a:graphicData>
        </a:graphic>
      </p:graphicFrame>
      <p:sp>
        <p:nvSpPr>
          <p:cNvPr id="11" name="Curved Down Arrow 10"/>
          <p:cNvSpPr/>
          <p:nvPr/>
        </p:nvSpPr>
        <p:spPr>
          <a:xfrm rot="225482">
            <a:off x="5876509" y="3895180"/>
            <a:ext cx="828355" cy="33257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2" name="TextBox 11"/>
          <p:cNvSpPr txBox="1"/>
          <p:nvPr/>
        </p:nvSpPr>
        <p:spPr>
          <a:xfrm>
            <a:off x="381000" y="269211"/>
            <a:ext cx="6248399" cy="461665"/>
          </a:xfrm>
          <a:prstGeom prst="rect">
            <a:avLst/>
          </a:prstGeom>
          <a:noFill/>
        </p:spPr>
        <p:txBody>
          <a:bodyPr wrap="square" rtlCol="0">
            <a:spAutoFit/>
          </a:bodyPr>
          <a:lstStyle/>
          <a:p>
            <a:r>
              <a:rPr lang="es-419" sz="1200" b="1" dirty="0">
                <a:solidFill>
                  <a:prstClr val="black"/>
                </a:solidFill>
              </a:rPr>
              <a:t>Colorea la casilla de verde si </a:t>
            </a:r>
            <a:r>
              <a:rPr lang="es-419" sz="1200" b="1" dirty="0" smtClean="0">
                <a:solidFill>
                  <a:prstClr val="black"/>
                </a:solidFill>
              </a:rPr>
              <a:t>tu </a:t>
            </a:r>
            <a:r>
              <a:rPr lang="es-419" sz="1200" b="1" dirty="0">
                <a:solidFill>
                  <a:prstClr val="black"/>
                </a:solidFill>
              </a:rPr>
              <a:t>respuesta </a:t>
            </a:r>
            <a:r>
              <a:rPr lang="es-419" sz="1200" b="1" dirty="0" smtClean="0">
                <a:solidFill>
                  <a:prstClr val="black"/>
                </a:solidFill>
              </a:rPr>
              <a:t>estaba </a:t>
            </a:r>
            <a:r>
              <a:rPr lang="es-419" sz="1200" b="1" dirty="0">
                <a:solidFill>
                  <a:prstClr val="black"/>
                </a:solidFill>
              </a:rPr>
              <a:t>correcta. </a:t>
            </a:r>
            <a:endParaRPr lang="es-419" sz="1200" b="1" dirty="0" smtClean="0">
              <a:solidFill>
                <a:prstClr val="black"/>
              </a:solidFill>
            </a:endParaRPr>
          </a:p>
          <a:p>
            <a:r>
              <a:rPr lang="es-419" sz="1200" b="1" dirty="0" smtClean="0">
                <a:solidFill>
                  <a:prstClr val="black"/>
                </a:solidFill>
              </a:rPr>
              <a:t>Colorea </a:t>
            </a:r>
            <a:r>
              <a:rPr lang="es-419" sz="1200" b="1" dirty="0">
                <a:solidFill>
                  <a:prstClr val="black"/>
                </a:solidFill>
              </a:rPr>
              <a:t>de rojo la casilla si tu respuesta </a:t>
            </a:r>
            <a:r>
              <a:rPr lang="es-419" sz="1200" b="1" dirty="0" smtClean="0">
                <a:solidFill>
                  <a:prstClr val="black"/>
                </a:solidFill>
              </a:rPr>
              <a:t>estaba incorrecta</a:t>
            </a:r>
            <a:r>
              <a:rPr lang="es-419" sz="1200" b="1" dirty="0">
                <a:solidFill>
                  <a:prstClr val="black"/>
                </a:solidFill>
              </a:rPr>
              <a:t>. </a:t>
            </a:r>
            <a:r>
              <a:rPr lang="es-419" sz="1200" b="1" dirty="0">
                <a:solidFill>
                  <a:srgbClr val="C00000"/>
                </a:solidFill>
              </a:rPr>
              <a:t>  </a:t>
            </a:r>
          </a:p>
        </p:txBody>
      </p:sp>
    </p:spTree>
    <p:extLst>
      <p:ext uri="{BB962C8B-B14F-4D97-AF65-F5344CB8AC3E}">
        <p14:creationId xmlns:p14="http://schemas.microsoft.com/office/powerpoint/2010/main" val="3926153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363" y="542519"/>
            <a:ext cx="6536552" cy="1719475"/>
          </a:xfrm>
          <a:prstGeom prst="rect">
            <a:avLst/>
          </a:prstGeom>
          <a:noFill/>
        </p:spPr>
        <p:txBody>
          <a:bodyPr wrap="square" lIns="95276" tIns="47640" rIns="95276" bIns="47640" rtlCol="0">
            <a:spAutoFit/>
          </a:bodyPr>
          <a:lstStyle/>
          <a:p>
            <a:pPr defTabSz="958903"/>
            <a:r>
              <a:rPr lang="es-ES" sz="1676" b="1" u="sng" dirty="0">
                <a:solidFill>
                  <a:prstClr val="black"/>
                </a:solidFill>
                <a:latin typeface="Calibri"/>
              </a:rPr>
              <a:t>Instrucciones</a:t>
            </a:r>
            <a:endParaRPr lang="es-ES" sz="1479" dirty="0">
              <a:solidFill>
                <a:prstClr val="black"/>
              </a:solidFill>
              <a:latin typeface="Calibri"/>
            </a:endParaRPr>
          </a:p>
          <a:p>
            <a:pPr defTabSz="958903"/>
            <a:r>
              <a:rPr lang="es-ES" sz="986" dirty="0">
                <a:solidFill>
                  <a:prstClr val="black"/>
                </a:solidFill>
                <a:latin typeface="Calibri"/>
              </a:rPr>
              <a:t>Las evaluaciones del HSD para las escuela primarias no son programadas, ni por tiempo. Son una herramienta que proveen información para la toma de decisiones de instrucción. No es la intención de estas evaluaciones que los estudiantes "adivinen y comprueben" las respuestas sólo para terminar una evaluación.</a:t>
            </a:r>
            <a:br>
              <a:rPr lang="es-ES" sz="986" dirty="0">
                <a:solidFill>
                  <a:prstClr val="black"/>
                </a:solidFill>
                <a:latin typeface="Calibri"/>
              </a:rPr>
            </a:br>
            <a:r>
              <a:rPr lang="es-ES" sz="986" dirty="0">
                <a:solidFill>
                  <a:prstClr val="black"/>
                </a:solidFill>
                <a:latin typeface="Calibri"/>
              </a:rPr>
              <a:t/>
            </a:r>
            <a:br>
              <a:rPr lang="es-ES" sz="986" dirty="0">
                <a:solidFill>
                  <a:prstClr val="black"/>
                </a:solidFill>
                <a:latin typeface="Calibri"/>
              </a:rPr>
            </a:br>
            <a:r>
              <a:rPr lang="es-ES" sz="986" dirty="0">
                <a:solidFill>
                  <a:prstClr val="black"/>
                </a:solidFill>
                <a:latin typeface="Calibri"/>
              </a:rPr>
              <a:t>Todos los estudiantes deben progresar hacia tomar las evaluaciones independientemente, pero muchos necesitarán estrategias que los ayuden a desarrollar académicamente. Si los estudiantes </a:t>
            </a:r>
            <a:r>
              <a:rPr lang="es-ES" sz="986" b="1" dirty="0">
                <a:solidFill>
                  <a:prstClr val="black"/>
                </a:solidFill>
                <a:latin typeface="Calibri"/>
              </a:rPr>
              <a:t>no están </a:t>
            </a:r>
            <a:r>
              <a:rPr lang="es-ES" sz="986" dirty="0">
                <a:solidFill>
                  <a:prstClr val="black"/>
                </a:solidFill>
                <a:latin typeface="Calibri"/>
              </a:rPr>
              <a:t>leyendo al nivel de grado y no pueden leer el texto, </a:t>
            </a:r>
            <a:r>
              <a:rPr lang="es-ES" sz="986" b="1" dirty="0">
                <a:solidFill>
                  <a:prstClr val="black"/>
                </a:solidFill>
                <a:latin typeface="Calibri"/>
              </a:rPr>
              <a:t>por favor, lea los cuentos </a:t>
            </a:r>
            <a:r>
              <a:rPr lang="es-ES" sz="986" dirty="0">
                <a:solidFill>
                  <a:prstClr val="black"/>
                </a:solidFill>
                <a:latin typeface="Calibri"/>
              </a:rPr>
              <a:t>a los estudiantes y haga las preguntas. Permita a los estudiantes leer las partes del texto que puedan. Favor de tomar en cuenta el nivel de diferenciación que un estudiante necesita.</a:t>
            </a:r>
          </a:p>
          <a:p>
            <a:pPr defTabSz="958903"/>
            <a:endParaRPr lang="es-ES" sz="986" dirty="0">
              <a:solidFill>
                <a:prstClr val="black"/>
              </a:solidFill>
              <a:latin typeface="Calibri"/>
            </a:endParaRPr>
          </a:p>
        </p:txBody>
      </p:sp>
      <p:sp>
        <p:nvSpPr>
          <p:cNvPr id="6" name="Rectangle 5"/>
          <p:cNvSpPr/>
          <p:nvPr/>
        </p:nvSpPr>
        <p:spPr>
          <a:xfrm>
            <a:off x="4644344" y="209571"/>
            <a:ext cx="2469364" cy="554305"/>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0424" tIns="50212" rIns="100424" bIns="50212" rtlCol="0" anchor="t"/>
          <a:lstStyle/>
          <a:p>
            <a:pPr defTabSz="958903"/>
            <a:r>
              <a:rPr lang="es-ES" sz="1183" b="1" dirty="0">
                <a:solidFill>
                  <a:prstClr val="black"/>
                </a:solidFill>
              </a:rPr>
              <a:t>Ordenar en la Imprenta de HSD…</a:t>
            </a:r>
          </a:p>
          <a:p>
            <a:pPr defTabSz="958903"/>
            <a:r>
              <a:rPr lang="es-ES" sz="888" dirty="0">
                <a:solidFill>
                  <a:prstClr val="black"/>
                </a:solidFill>
                <a:hlinkClick r:id="rId3"/>
              </a:rPr>
              <a:t>http://www.hsd.k12.or.us/Departments/PrintShop/WebSubmissionForms.aspx</a:t>
            </a:r>
            <a:endParaRPr lang="es-ES" sz="888" dirty="0">
              <a:solidFill>
                <a:prstClr val="black"/>
              </a:solidFill>
            </a:endParaRPr>
          </a:p>
          <a:p>
            <a:pPr defTabSz="958903"/>
            <a:endParaRPr lang="es-ES" sz="888" dirty="0">
              <a:solidFill>
                <a:prstClr val="black"/>
              </a:solidFill>
            </a:endParaRPr>
          </a:p>
        </p:txBody>
      </p:sp>
      <p:sp>
        <p:nvSpPr>
          <p:cNvPr id="2" name="Rectangle 1"/>
          <p:cNvSpPr/>
          <p:nvPr/>
        </p:nvSpPr>
        <p:spPr>
          <a:xfrm>
            <a:off x="577156" y="2772015"/>
            <a:ext cx="6387759" cy="587084"/>
          </a:xfrm>
          <a:prstGeom prst="rect">
            <a:avLst/>
          </a:prstGeom>
        </p:spPr>
        <p:txBody>
          <a:bodyPr wrap="square" lIns="85534" tIns="42767" rIns="85534" bIns="42767">
            <a:spAutoFit/>
          </a:bodyPr>
          <a:lstStyle/>
          <a:p>
            <a:pPr algn="ctr" defTabSz="958903"/>
            <a:r>
              <a:rPr lang="es-ES" sz="1282" b="1">
                <a:solidFill>
                  <a:prstClr val="black"/>
                </a:solidFill>
                <a:latin typeface="Calibri"/>
              </a:rPr>
              <a:t>About this Assessment</a:t>
            </a:r>
          </a:p>
          <a:p>
            <a:pPr defTabSz="958903"/>
            <a:endParaRPr lang="es-ES" sz="986" b="1">
              <a:solidFill>
                <a:prstClr val="black"/>
              </a:solidFill>
              <a:latin typeface="Calibri"/>
            </a:endParaRPr>
          </a:p>
          <a:p>
            <a:pPr defTabSz="958903"/>
            <a:r>
              <a:rPr lang="es-ES" sz="986" b="1">
                <a:solidFill>
                  <a:prstClr val="black"/>
                </a:solidFill>
                <a:latin typeface="Calibri"/>
              </a:rPr>
              <a:t>This assessment includes:  </a:t>
            </a:r>
            <a:r>
              <a:rPr lang="es-ES" sz="986">
                <a:solidFill>
                  <a:prstClr val="black"/>
                </a:solidFill>
                <a:latin typeface="Calibri"/>
              </a:rPr>
              <a:t>Selected-Response, Constructed-Response, and a Performance Task.</a:t>
            </a:r>
          </a:p>
        </p:txBody>
      </p:sp>
      <p:graphicFrame>
        <p:nvGraphicFramePr>
          <p:cNvPr id="3" name="Table 2"/>
          <p:cNvGraphicFramePr>
            <a:graphicFrameLocks noGrp="1"/>
          </p:cNvGraphicFramePr>
          <p:nvPr>
            <p:extLst/>
          </p:nvPr>
        </p:nvGraphicFramePr>
        <p:xfrm>
          <a:off x="472306" y="2471484"/>
          <a:ext cx="6340872" cy="1374930"/>
        </p:xfrm>
        <a:graphic>
          <a:graphicData uri="http://schemas.openxmlformats.org/drawingml/2006/table">
            <a:tbl>
              <a:tblPr firstRow="1" bandRow="1">
                <a:tableStyleId>{5940675A-B579-460E-94D1-54222C63F5DA}</a:tableStyleId>
              </a:tblPr>
              <a:tblGrid>
                <a:gridCol w="1908038"/>
                <a:gridCol w="2855046"/>
                <a:gridCol w="1577788"/>
              </a:tblGrid>
              <a:tr h="387275">
                <a:tc gridSpan="3">
                  <a:txBody>
                    <a:bodyPr/>
                    <a:lstStyle/>
                    <a:p>
                      <a:pPr algn="ctr"/>
                      <a:r>
                        <a:rPr lang="es-ES" sz="1100" b="1" noProof="0" dirty="0" smtClean="0"/>
                        <a:t>Tipos de rúbricas de respuestas construidas de SBAC en esta evaluación</a:t>
                      </a:r>
                      <a:endParaRPr lang="es-ES" sz="1100" b="1" baseline="0" noProof="0" dirty="0" smtClean="0"/>
                    </a:p>
                    <a:p>
                      <a:pPr algn="ctr"/>
                      <a:r>
                        <a:rPr lang="es-ES" sz="800" b="1" baseline="0" noProof="0" dirty="0" smtClean="0">
                          <a:hlinkClick r:id="rId4"/>
                        </a:rPr>
                        <a:t>http://www.livebinders.com/play/play?id=774846</a:t>
                      </a:r>
                      <a:endParaRPr lang="es-ES" sz="800" b="1" baseline="0" noProof="0" dirty="0" smtClean="0"/>
                    </a:p>
                  </a:txBody>
                  <a:tcPr marL="84856" marR="84856" marT="43031" marB="43031" anchor="ctr">
                    <a:solidFill>
                      <a:schemeClr val="bg1"/>
                    </a:solidFill>
                  </a:tcPr>
                </a:tc>
                <a:tc hMerge="1">
                  <a:txBody>
                    <a:bodyPr/>
                    <a:lstStyle/>
                    <a:p>
                      <a:endParaRPr lang="en-US"/>
                    </a:p>
                  </a:txBody>
                  <a:tcPr/>
                </a:tc>
                <a:tc hMerge="1">
                  <a:txBody>
                    <a:bodyPr/>
                    <a:lstStyle/>
                    <a:p>
                      <a:endParaRPr lang="en-US" dirty="0"/>
                    </a:p>
                  </a:txBody>
                  <a:tcPr/>
                </a:tc>
              </a:tr>
              <a:tr h="987655">
                <a:tc>
                  <a:txBody>
                    <a:bodyPr/>
                    <a:lstStyle/>
                    <a:p>
                      <a:pPr algn="l"/>
                      <a:r>
                        <a:rPr lang="es-ES" sz="900" b="1" noProof="0" dirty="0" smtClean="0"/>
                        <a:t>Lectura</a:t>
                      </a:r>
                    </a:p>
                    <a:p>
                      <a:pPr marL="114300" indent="-114300" algn="l">
                        <a:buFont typeface="Arial" panose="020B0604020202020204" pitchFamily="34" charset="0"/>
                        <a:buChar char="•"/>
                      </a:pPr>
                      <a:r>
                        <a:rPr lang="es-ES" sz="900" b="0" noProof="0" dirty="0" smtClean="0"/>
                        <a:t>2 Puntos por respuesta corta</a:t>
                      </a:r>
                    </a:p>
                    <a:p>
                      <a:pPr marL="114300" indent="-114300" algn="l">
                        <a:buFont typeface="Arial" panose="020B0604020202020204" pitchFamily="34" charset="0"/>
                        <a:buChar char="•"/>
                      </a:pPr>
                      <a:r>
                        <a:rPr lang="es-ES" sz="900" b="0" noProof="0" dirty="0" smtClean="0"/>
                        <a:t>3 Puntos por respuesta extendida</a:t>
                      </a:r>
                    </a:p>
                  </a:txBody>
                  <a:tcPr marL="84856" marR="84856" marT="43031" marB="43031">
                    <a:solidFill>
                      <a:schemeClr val="bg1"/>
                    </a:solidFill>
                  </a:tcPr>
                </a:tc>
                <a:tc>
                  <a:txBody>
                    <a:bodyPr/>
                    <a:lstStyle/>
                    <a:p>
                      <a:pPr algn="l"/>
                      <a:r>
                        <a:rPr lang="es-ES" sz="900" b="1" noProof="0" dirty="0" smtClean="0"/>
                        <a:t>Escritura</a:t>
                      </a:r>
                    </a:p>
                    <a:p>
                      <a:pPr marL="114300" indent="-114300" algn="l">
                        <a:buFont typeface="Arial" panose="020B0604020202020204" pitchFamily="34" charset="0"/>
                        <a:buChar char="•"/>
                      </a:pPr>
                      <a:r>
                        <a:rPr lang="es-ES" sz="900" b="0" noProof="0" dirty="0" smtClean="0"/>
                        <a:t>Rúbrica de 4 puntos –</a:t>
                      </a:r>
                      <a:r>
                        <a:rPr lang="es-ES" sz="900" b="0" baseline="0" noProof="0" dirty="0" smtClean="0"/>
                        <a:t> Composición completa (Tarea de Rendimiento)</a:t>
                      </a:r>
                      <a:endParaRPr lang="es-ES" sz="900" b="0" noProof="0" dirty="0" smtClean="0"/>
                    </a:p>
                    <a:p>
                      <a:pPr marL="114300" indent="-114300" algn="l">
                        <a:buFont typeface="Arial" panose="020B0604020202020204" pitchFamily="34" charset="0"/>
                        <a:buChar char="•"/>
                      </a:pPr>
                      <a:r>
                        <a:rPr lang="es-ES" sz="900" b="0" noProof="0" dirty="0" smtClean="0"/>
                        <a:t>Rúbrica de 2-3 puntos –</a:t>
                      </a:r>
                      <a:r>
                        <a:rPr lang="es-ES" sz="900" b="0" baseline="0" noProof="0" dirty="0" smtClean="0"/>
                        <a:t> Escrito breve (1-2 párrafos)</a:t>
                      </a:r>
                    </a:p>
                    <a:p>
                      <a:pPr marL="114300" indent="-114300" algn="l">
                        <a:buFont typeface="Arial" panose="020B0604020202020204" pitchFamily="34" charset="0"/>
                        <a:buChar char="•"/>
                      </a:pPr>
                      <a:r>
                        <a:rPr lang="es-ES" sz="900" b="0" noProof="0" dirty="0" smtClean="0"/>
                        <a:t>Rúbrica de 2-3 puntos</a:t>
                      </a:r>
                      <a:r>
                        <a:rPr lang="es-ES" sz="900" b="0" baseline="0" noProof="0" dirty="0" smtClean="0"/>
                        <a:t> – Escribir para revisar (cuando sea necesario)</a:t>
                      </a:r>
                      <a:endParaRPr lang="es-ES" sz="900" b="0" noProof="0" dirty="0" smtClean="0"/>
                    </a:p>
                  </a:txBody>
                  <a:tcPr marL="84856" marR="84856" marT="43031" marB="43031">
                    <a:solidFill>
                      <a:schemeClr val="bg1"/>
                    </a:solidFill>
                  </a:tcPr>
                </a:tc>
                <a:tc>
                  <a:txBody>
                    <a:bodyPr/>
                    <a:lstStyle/>
                    <a:p>
                      <a:pPr algn="l"/>
                      <a:r>
                        <a:rPr lang="es-ES" sz="900" b="1" noProof="0" dirty="0" smtClean="0"/>
                        <a:t>Investigación</a:t>
                      </a:r>
                    </a:p>
                    <a:p>
                      <a:pPr marL="114300" indent="-114300" algn="l">
                        <a:buFont typeface="Arial" panose="020B0604020202020204" pitchFamily="34" charset="0"/>
                        <a:buChar char="•"/>
                      </a:pPr>
                      <a:r>
                        <a:rPr lang="es-ES" sz="900" b="0" noProof="0" dirty="0" smtClean="0"/>
                        <a:t>Rúbrica de 2</a:t>
                      </a:r>
                      <a:r>
                        <a:rPr lang="es-ES" sz="900" b="0" baseline="0" noProof="0" dirty="0" smtClean="0"/>
                        <a:t> p</a:t>
                      </a:r>
                      <a:r>
                        <a:rPr lang="es-ES" sz="900" b="0" noProof="0" dirty="0" smtClean="0"/>
                        <a:t>untos: Midiendo el uso de la destreza de Investigación</a:t>
                      </a:r>
                      <a:endParaRPr lang="es-ES" sz="900" b="0" noProof="0" dirty="0"/>
                    </a:p>
                  </a:txBody>
                  <a:tcPr marL="84856" marR="84856" marT="43031" marB="43031">
                    <a:solidFill>
                      <a:schemeClr val="bg1"/>
                    </a:solidFill>
                  </a:tcPr>
                </a:tc>
              </a:tr>
            </a:tbl>
          </a:graphicData>
        </a:graphic>
      </p:graphicFrame>
      <p:graphicFrame>
        <p:nvGraphicFramePr>
          <p:cNvPr id="7" name="Table 6"/>
          <p:cNvGraphicFramePr>
            <a:graphicFrameLocks noGrp="1"/>
          </p:cNvGraphicFramePr>
          <p:nvPr>
            <p:extLst/>
          </p:nvPr>
        </p:nvGraphicFramePr>
        <p:xfrm>
          <a:off x="502024" y="3974141"/>
          <a:ext cx="6386286" cy="4562586"/>
        </p:xfrm>
        <a:graphic>
          <a:graphicData uri="http://schemas.openxmlformats.org/drawingml/2006/table">
            <a:tbl>
              <a:tblPr firstRow="1" bandRow="1">
                <a:tableStyleId>{5940675A-B579-460E-94D1-54222C63F5DA}</a:tableStyleId>
              </a:tblPr>
              <a:tblGrid>
                <a:gridCol w="3438770"/>
                <a:gridCol w="2947516"/>
              </a:tblGrid>
              <a:tr h="559398">
                <a:tc gridSpan="2">
                  <a:txBody>
                    <a:bodyPr/>
                    <a:lstStyle/>
                    <a:p>
                      <a:pPr algn="ctr"/>
                      <a:r>
                        <a:rPr lang="es-ES" sz="1300" b="1" noProof="0" dirty="0" smtClean="0"/>
                        <a:t>Trimestre</a:t>
                      </a:r>
                      <a:r>
                        <a:rPr lang="es-ES" sz="1300" b="1" baseline="0" noProof="0" dirty="0" smtClean="0"/>
                        <a:t> 4: Tarea de Rendimiento</a:t>
                      </a:r>
                      <a:endParaRPr lang="es-ES" sz="1300" b="1" noProof="0" dirty="0" smtClean="0"/>
                    </a:p>
                    <a:p>
                      <a:pPr algn="ctr"/>
                      <a:r>
                        <a:rPr lang="es-ES" sz="900" b="1" baseline="0" noProof="0" dirty="0" smtClean="0">
                          <a:solidFill>
                            <a:srgbClr val="C00000"/>
                          </a:solidFill>
                        </a:rPr>
                        <a:t>Las secciones subrayadas son las que SBAC califica.</a:t>
                      </a:r>
                    </a:p>
                    <a:p>
                      <a:pPr algn="ctr"/>
                      <a:r>
                        <a:rPr lang="es-ES" sz="800" b="1" baseline="0" noProof="0" dirty="0" smtClean="0">
                          <a:solidFill>
                            <a:srgbClr val="002060"/>
                          </a:solidFill>
                        </a:rPr>
                        <a:t>Por favor, tome </a:t>
                      </a:r>
                      <a:r>
                        <a:rPr lang="es-ES" sz="800" b="1" u="sng" baseline="0" noProof="0" dirty="0" smtClean="0">
                          <a:solidFill>
                            <a:srgbClr val="002060"/>
                          </a:solidFill>
                          <a:effectLst>
                            <a:outerShdw blurRad="38100" dist="38100" dir="2700000" algn="tl">
                              <a:srgbClr val="000000">
                                <a:alpha val="43137"/>
                              </a:srgbClr>
                            </a:outerShdw>
                          </a:effectLst>
                        </a:rPr>
                        <a:t>2 días</a:t>
                      </a:r>
                      <a:r>
                        <a:rPr lang="es-ES" sz="800" b="1" u="none" baseline="0" noProof="0" dirty="0" smtClean="0">
                          <a:solidFill>
                            <a:srgbClr val="002060"/>
                          </a:solidFill>
                          <a:effectLst>
                            <a:outerShdw blurRad="38100" dist="38100" dir="2700000" algn="tl">
                              <a:srgbClr val="000000">
                                <a:alpha val="43137"/>
                              </a:srgbClr>
                            </a:outerShdw>
                          </a:effectLst>
                        </a:rPr>
                        <a:t> </a:t>
                      </a:r>
                      <a:r>
                        <a:rPr lang="es-ES" sz="800" b="1" baseline="0" noProof="0" dirty="0" smtClean="0">
                          <a:solidFill>
                            <a:srgbClr val="002060"/>
                          </a:solidFill>
                        </a:rPr>
                        <a:t> para completar las tareas de rendimiento.</a:t>
                      </a:r>
                      <a:endParaRPr lang="es-ES" sz="800" b="1" noProof="0" dirty="0">
                        <a:solidFill>
                          <a:srgbClr val="002060"/>
                        </a:solidFill>
                      </a:endParaRPr>
                    </a:p>
                  </a:txBody>
                  <a:tcPr marL="90159" marR="90159" marT="43031" marB="430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1" dirty="0"/>
                    </a:p>
                  </a:txBody>
                  <a:tcPr/>
                </a:tc>
              </a:tr>
              <a:tr h="258184">
                <a:tc>
                  <a:txBody>
                    <a:bodyPr/>
                    <a:lstStyle/>
                    <a:p>
                      <a:pPr algn="ctr"/>
                      <a:r>
                        <a:rPr lang="es-ES" sz="1100" b="1" u="sng" noProof="0" smtClean="0"/>
                        <a:t>Parte 1</a:t>
                      </a:r>
                      <a:endParaRPr lang="es-ES" sz="1100" b="1" u="sng" noProof="0"/>
                    </a:p>
                  </a:txBody>
                  <a:tcPr marL="90159" marR="90159" marT="43031" marB="43031">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u="sng" noProof="0" dirty="0" smtClean="0"/>
                        <a:t>Parte 2</a:t>
                      </a:r>
                      <a:endParaRPr lang="es-ES" sz="1100" b="1" u="sng" noProof="0" dirty="0"/>
                    </a:p>
                  </a:txBody>
                  <a:tcPr marL="90159" marR="90159" marT="43031" marB="43031">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45004">
                <a:tc>
                  <a:txBody>
                    <a:bodyPr/>
                    <a:lstStyle/>
                    <a:p>
                      <a:pPr>
                        <a:buFont typeface="Arial" pitchFamily="34" charset="0"/>
                        <a:buChar char="•"/>
                      </a:pPr>
                      <a:r>
                        <a:rPr lang="es-ES" sz="900" noProof="0" dirty="0" smtClean="0"/>
                        <a:t>     Actividad del salón de clase si lo desea/necesita</a:t>
                      </a:r>
                    </a:p>
                    <a:p>
                      <a:pPr>
                        <a:buFont typeface="Arial" pitchFamily="34" charset="0"/>
                        <a:buChar char="•"/>
                      </a:pPr>
                      <a:r>
                        <a:rPr lang="es-ES" sz="900" noProof="0" dirty="0" smtClean="0"/>
                        <a:t>     Leer</a:t>
                      </a:r>
                      <a:r>
                        <a:rPr lang="es-ES" sz="900" baseline="0" noProof="0" dirty="0" smtClean="0"/>
                        <a:t> dos pasajes relacionados.</a:t>
                      </a:r>
                    </a:p>
                    <a:p>
                      <a:pPr>
                        <a:buFont typeface="Arial" pitchFamily="34" charset="0"/>
                        <a:buChar char="•"/>
                      </a:pPr>
                      <a:r>
                        <a:rPr lang="es-ES" sz="900" baseline="0" noProof="0" dirty="0" smtClean="0"/>
                        <a:t>     Tomar notas mientras leen.</a:t>
                      </a:r>
                    </a:p>
                    <a:p>
                      <a:pPr>
                        <a:buFont typeface="Arial" pitchFamily="34" charset="0"/>
                        <a:buChar char="•"/>
                      </a:pPr>
                      <a:r>
                        <a:rPr lang="es-ES" sz="900" baseline="0" noProof="0" dirty="0" smtClean="0"/>
                        <a:t>     </a:t>
                      </a:r>
                      <a:r>
                        <a:rPr lang="es-ES" sz="900" b="1" u="sng" kern="1200" baseline="0" noProof="0" dirty="0" smtClean="0">
                          <a:solidFill>
                            <a:srgbClr val="C00000"/>
                          </a:solidFill>
                          <a:latin typeface="+mn-lt"/>
                          <a:ea typeface="+mn-ea"/>
                          <a:cs typeface="+mn-cs"/>
                        </a:rPr>
                        <a:t>Contestar peguntas de respuestas múltiples (</a:t>
                      </a:r>
                      <a:r>
                        <a:rPr lang="es-ES" sz="900" b="1" u="sng" baseline="0" noProof="0" dirty="0" smtClean="0">
                          <a:solidFill>
                            <a:srgbClr val="C00000"/>
                          </a:solidFill>
                        </a:rPr>
                        <a:t>SR) y preguntas de investigación de respuestas construidas (CR) sobre las fuentes. </a:t>
                      </a:r>
                    </a:p>
                    <a:p>
                      <a:pPr>
                        <a:buFont typeface="Arial" pitchFamily="34" charset="0"/>
                        <a:buNone/>
                      </a:pPr>
                      <a:endParaRPr lang="es-ES" sz="600" b="1" u="sng" baseline="0" noProof="0" dirty="0" smtClean="0">
                        <a:solidFill>
                          <a:srgbClr val="C00000"/>
                        </a:solidFill>
                      </a:endParaRPr>
                    </a:p>
                    <a:p>
                      <a:pPr>
                        <a:buFont typeface="Arial" pitchFamily="34" charset="0"/>
                        <a:buNone/>
                      </a:pPr>
                      <a:r>
                        <a:rPr lang="es-ES" sz="900" b="1" u="sng" baseline="0" noProof="0" dirty="0" smtClean="0">
                          <a:solidFill>
                            <a:srgbClr val="002060"/>
                          </a:solidFill>
                        </a:rPr>
                        <a:t>Componentes de la parte 1</a:t>
                      </a:r>
                    </a:p>
                    <a:p>
                      <a:pPr marL="182361" indent="-182361"/>
                      <a:r>
                        <a:rPr lang="es-ES" sz="800" b="1" u="sng" noProof="0" dirty="0" smtClean="0">
                          <a:solidFill>
                            <a:srgbClr val="002060"/>
                          </a:solidFill>
                        </a:rPr>
                        <a:t>Toma de nota:</a:t>
                      </a:r>
                      <a:r>
                        <a:rPr lang="es-ES" sz="800" b="1" noProof="0" dirty="0" smtClean="0">
                          <a:solidFill>
                            <a:srgbClr val="002060"/>
                          </a:solidFill>
                        </a:rPr>
                        <a:t> </a:t>
                      </a:r>
                    </a:p>
                    <a:p>
                      <a:pPr marL="182361" marR="0" lvl="0" indent="-182361" algn="l" defTabSz="966612" rtl="0" eaLnBrk="1" fontAlgn="auto" latinLnBrk="0" hangingPunct="1">
                        <a:lnSpc>
                          <a:spcPct val="100000"/>
                        </a:lnSpc>
                        <a:spcBef>
                          <a:spcPts val="0"/>
                        </a:spcBef>
                        <a:spcAft>
                          <a:spcPts val="0"/>
                        </a:spcAft>
                        <a:buClrTx/>
                        <a:buSzTx/>
                        <a:buFontTx/>
                        <a:buNone/>
                        <a:tabLst/>
                        <a:defRPr/>
                      </a:pPr>
                      <a:r>
                        <a:rPr lang="es-ES" sz="800" b="0" noProof="0" dirty="0" smtClean="0">
                          <a:solidFill>
                            <a:schemeClr val="tx1"/>
                          </a:solidFill>
                        </a:rPr>
                        <a:t>       </a:t>
                      </a:r>
                      <a:r>
                        <a:rPr lang="es-ES" sz="800" noProof="0" dirty="0" smtClean="0">
                          <a:solidFill>
                            <a:prstClr val="black"/>
                          </a:solidFill>
                        </a:rPr>
                        <a:t>Los estudiantes toman notas/apuntes mientras leen pasajes para recopilar información sobre sus fuentes. A los estudiantes se les es permitido usar sus notas para más tarde escribir una composición completa (ensayo). Las estrategias de toma de notas deben ser enseñadas como lecciones estructuradas durante el año escolar en los grados K - 6. </a:t>
                      </a:r>
                      <a:r>
                        <a:rPr lang="es-ES" sz="800" b="1" noProof="0" dirty="0" smtClean="0">
                          <a:solidFill>
                            <a:srgbClr val="C00000"/>
                          </a:solidFill>
                          <a:effectLst>
                            <a:outerShdw blurRad="38100" dist="38100" dir="2700000" algn="tl">
                              <a:srgbClr val="000000">
                                <a:alpha val="43137"/>
                              </a:srgbClr>
                            </a:outerShdw>
                          </a:effectLst>
                        </a:rPr>
                        <a:t>En esta evaluación se proporciona una página para tomar notas con instrucciones para los maestros y una página para los estudiantes, o usted puede usar cualquier formato que haya usado con éxito en el pasado</a:t>
                      </a:r>
                      <a:r>
                        <a:rPr lang="es-ES" sz="700" noProof="0" dirty="0" smtClean="0">
                          <a:solidFill>
                            <a:prstClr val="black"/>
                          </a:solidFill>
                        </a:rPr>
                        <a:t>. </a:t>
                      </a:r>
                      <a:r>
                        <a:rPr lang="es-ES" sz="800" noProof="0" dirty="0" smtClean="0">
                          <a:solidFill>
                            <a:prstClr val="black"/>
                          </a:solidFill>
                        </a:rPr>
                        <a:t>Por favor, haga que los estudiantes practiquen usando la página de tomar notas en este</a:t>
                      </a:r>
                      <a:r>
                        <a:rPr lang="es-ES" sz="800" noProof="0" dirty="0" smtClean="0">
                          <a:solidFill>
                            <a:prstClr val="black"/>
                          </a:solidFill>
                          <a:effectLst>
                            <a:outerShdw blurRad="38100" dist="38100" dir="2700000" algn="tl">
                              <a:srgbClr val="000000">
                                <a:alpha val="43137"/>
                              </a:srgbClr>
                            </a:outerShdw>
                          </a:effectLst>
                        </a:rPr>
                        <a:t> </a:t>
                      </a:r>
                      <a:r>
                        <a:rPr lang="es-ES" sz="800" noProof="0" dirty="0" smtClean="0">
                          <a:solidFill>
                            <a:prstClr val="black"/>
                          </a:solidFill>
                        </a:rPr>
                        <a:t>documento</a:t>
                      </a:r>
                      <a:r>
                        <a:rPr lang="es-ES" sz="800" noProof="0" dirty="0" smtClean="0">
                          <a:solidFill>
                            <a:prstClr val="black"/>
                          </a:solidFill>
                          <a:effectLst>
                            <a:outerShdw blurRad="38100" dist="38100" dir="2700000" algn="tl">
                              <a:srgbClr val="000000">
                                <a:alpha val="43137"/>
                              </a:srgbClr>
                            </a:outerShdw>
                          </a:effectLst>
                        </a:rPr>
                        <a:t> </a:t>
                      </a:r>
                      <a:r>
                        <a:rPr lang="es-ES" sz="800" b="1" u="sng" noProof="0" dirty="0" smtClean="0">
                          <a:solidFill>
                            <a:prstClr val="black"/>
                          </a:solidFill>
                          <a:effectLst>
                            <a:outerShdw blurRad="38100" dist="38100" dir="2700000" algn="tl">
                              <a:srgbClr val="000000">
                                <a:alpha val="43137"/>
                              </a:srgbClr>
                            </a:outerShdw>
                          </a:effectLst>
                        </a:rPr>
                        <a:t>antes </a:t>
                      </a:r>
                      <a:r>
                        <a:rPr lang="es-ES" sz="800" noProof="0" dirty="0" smtClean="0">
                          <a:solidFill>
                            <a:prstClr val="black"/>
                          </a:solidFill>
                        </a:rPr>
                        <a:t>de la evaluación, si es que decide usarla.   </a:t>
                      </a:r>
                    </a:p>
                    <a:p>
                      <a:pPr marL="182361" indent="-182361"/>
                      <a:endParaRPr lang="es-ES" sz="300" i="1" noProof="0" dirty="0" smtClean="0"/>
                    </a:p>
                    <a:p>
                      <a:pPr marL="182361" indent="-182361"/>
                      <a:r>
                        <a:rPr lang="es-ES" sz="800" b="1" u="sng" noProof="0" dirty="0" smtClean="0">
                          <a:solidFill>
                            <a:srgbClr val="002060"/>
                          </a:solidFill>
                        </a:rPr>
                        <a:t>Investigación</a:t>
                      </a:r>
                      <a:r>
                        <a:rPr lang="es-ES" sz="800" b="1" noProof="0" dirty="0" smtClean="0">
                          <a:solidFill>
                            <a:srgbClr val="002060"/>
                          </a:solidFill>
                        </a:rPr>
                        <a:t>: </a:t>
                      </a:r>
                    </a:p>
                    <a:p>
                      <a:pPr marL="182361" indent="-182361"/>
                      <a:r>
                        <a:rPr lang="es-ES" sz="800" b="1" noProof="0" dirty="0" smtClean="0">
                          <a:solidFill>
                            <a:srgbClr val="002060"/>
                          </a:solidFill>
                        </a:rPr>
                        <a:t>       </a:t>
                      </a:r>
                      <a:r>
                        <a:rPr lang="es-ES" sz="800" noProof="0" dirty="0" smtClean="0"/>
                        <a:t>En la </a:t>
                      </a:r>
                      <a:r>
                        <a:rPr lang="es-ES" sz="800" b="0" u="none" noProof="0" dirty="0" smtClean="0"/>
                        <a:t>Parte 1 </a:t>
                      </a:r>
                      <a:r>
                        <a:rPr lang="es-ES" sz="800" noProof="0" dirty="0" smtClean="0"/>
                        <a:t>de una tarea de rendimiento los estudiantes contestan por escrito preguntas de respuestas construidas (CR) para medir su habilidad de utilizar las </a:t>
                      </a:r>
                      <a:r>
                        <a:rPr lang="es-ES" sz="800" b="1" u="sng" noProof="0" dirty="0" smtClean="0"/>
                        <a:t>destrezas de investigación </a:t>
                      </a:r>
                      <a:r>
                        <a:rPr lang="es-ES" sz="800" b="0" u="none" noProof="0" dirty="0" smtClean="0"/>
                        <a:t>necesarias para completar dicha tarea de rendimiento.</a:t>
                      </a:r>
                      <a:r>
                        <a:rPr lang="es-ES" sz="800" noProof="0" dirty="0" smtClean="0"/>
                        <a:t> Estas preguntas CR </a:t>
                      </a:r>
                      <a:r>
                        <a:rPr lang="es-ES" sz="800" b="1" u="sng" noProof="0" dirty="0" smtClean="0">
                          <a:solidFill>
                            <a:srgbClr val="C00000"/>
                          </a:solidFill>
                        </a:rPr>
                        <a:t>son calificadas</a:t>
                      </a:r>
                      <a:r>
                        <a:rPr lang="es-ES" sz="800" b="1" noProof="0" dirty="0" smtClean="0">
                          <a:solidFill>
                            <a:srgbClr val="C00000"/>
                          </a:solidFill>
                        </a:rPr>
                        <a:t> </a:t>
                      </a:r>
                      <a:r>
                        <a:rPr lang="es-ES" sz="800" noProof="0" dirty="0" smtClean="0"/>
                        <a:t>usando las Rúbricas de Investigación SBAC, en lugar de las rúbricas de respuestas</a:t>
                      </a:r>
                      <a:r>
                        <a:rPr lang="es-ES" sz="800" baseline="0" noProof="0" dirty="0" smtClean="0"/>
                        <a:t> de lectura.  </a:t>
                      </a:r>
                      <a:endParaRPr lang="es-ES" sz="800" b="1" u="sng" baseline="0" noProof="0" dirty="0" smtClean="0">
                        <a:solidFill>
                          <a:srgbClr val="C00000"/>
                        </a:solidFill>
                      </a:endParaRPr>
                    </a:p>
                  </a:txBody>
                  <a:tcPr marL="90159" marR="90159" marT="43031" marB="43031">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Arial" pitchFamily="34" charset="0"/>
                        <a:buChar char="•"/>
                        <a:tabLst/>
                        <a:defRPr/>
                      </a:pPr>
                      <a:r>
                        <a:rPr lang="es-ES" sz="900" noProof="0" dirty="0" smtClean="0"/>
                        <a:t>     </a:t>
                      </a:r>
                      <a:r>
                        <a:rPr lang="es-ES" sz="900" b="1" u="none" baseline="0" noProof="0" dirty="0" smtClean="0"/>
                        <a:t>Actividad de clase</a:t>
                      </a:r>
                      <a:endParaRPr lang="es-ES" sz="900" b="1" u="none" noProof="0" dirty="0" smtClean="0"/>
                    </a:p>
                    <a:p>
                      <a:pPr marL="168275" indent="-168275">
                        <a:buFont typeface="Arial" pitchFamily="34" charset="0"/>
                        <a:buChar char="•"/>
                      </a:pPr>
                      <a:r>
                        <a:rPr lang="es-ES" sz="900" noProof="0" dirty="0" smtClean="0"/>
                        <a:t> Planifica tu ensayo</a:t>
                      </a:r>
                      <a:r>
                        <a:rPr lang="es-ES" sz="900" baseline="0" noProof="0" dirty="0" smtClean="0"/>
                        <a:t> (escribir las ideas).</a:t>
                      </a:r>
                    </a:p>
                    <a:p>
                      <a:pPr marL="168275" indent="-168275">
                        <a:buFont typeface="Arial" pitchFamily="34" charset="0"/>
                        <a:buChar char="•"/>
                      </a:pPr>
                      <a:r>
                        <a:rPr lang="es-ES" sz="900" baseline="0" noProof="0" dirty="0" smtClean="0"/>
                        <a:t> Escribir, Revisar y Editar (W.2.5)</a:t>
                      </a:r>
                    </a:p>
                    <a:p>
                      <a:pPr>
                        <a:buFont typeface="Arial" pitchFamily="34" charset="0"/>
                        <a:buChar char="•"/>
                      </a:pPr>
                      <a:r>
                        <a:rPr lang="es-ES" sz="900" b="1" u="none" kern="1200" baseline="0" noProof="0" dirty="0" smtClean="0">
                          <a:solidFill>
                            <a:schemeClr val="tx1"/>
                          </a:solidFill>
                          <a:latin typeface="+mn-lt"/>
                          <a:ea typeface="+mn-ea"/>
                          <a:cs typeface="+mn-cs"/>
                        </a:rPr>
                        <a:t>     </a:t>
                      </a:r>
                      <a:r>
                        <a:rPr lang="es-ES" sz="900" b="1" u="sng" kern="1200" baseline="0" noProof="0" dirty="0" smtClean="0">
                          <a:solidFill>
                            <a:srgbClr val="C00000"/>
                          </a:solidFill>
                          <a:latin typeface="+mn-lt"/>
                          <a:ea typeface="+mn-ea"/>
                          <a:cs typeface="+mn-cs"/>
                        </a:rPr>
                        <a:t>Escribir una Composición completa o un Discurso </a:t>
                      </a:r>
                    </a:p>
                    <a:p>
                      <a:pPr>
                        <a:buFont typeface="Arial" pitchFamily="34" charset="0"/>
                        <a:buNone/>
                      </a:pPr>
                      <a:endParaRPr lang="es-ES" sz="900" b="1" u="sng" noProof="0" dirty="0" smtClean="0">
                        <a:solidFill>
                          <a:srgbClr val="C0000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r>
                        <a:rPr lang="es-ES" sz="900" b="1" u="sng" baseline="0" noProof="0" dirty="0" smtClean="0">
                          <a:solidFill>
                            <a:srgbClr val="002060"/>
                          </a:solidFill>
                        </a:rPr>
                        <a:t>Componentes de la parte 2</a:t>
                      </a:r>
                    </a:p>
                    <a:p>
                      <a:pPr>
                        <a:buFont typeface="Arial" pitchFamily="34" charset="0"/>
                        <a:buNone/>
                      </a:pPr>
                      <a:r>
                        <a:rPr lang="es-ES" sz="800" b="1" i="0" u="sng" noProof="0" dirty="0" smtClean="0">
                          <a:solidFill>
                            <a:srgbClr val="002060"/>
                          </a:solidFill>
                          <a:effectLst/>
                        </a:rPr>
                        <a:t>Planificar</a:t>
                      </a:r>
                      <a:endParaRPr lang="es-ES" sz="800" noProof="0" dirty="0" smtClean="0">
                        <a:solidFill>
                          <a:srgbClr val="C00000"/>
                        </a:solidFill>
                      </a:endParaRPr>
                    </a:p>
                    <a:p>
                      <a:pPr marL="171450" indent="0">
                        <a:buFont typeface="Arial" pitchFamily="34" charset="0"/>
                        <a:buNone/>
                      </a:pPr>
                      <a:r>
                        <a:rPr lang="es-ES" sz="800" noProof="0" dirty="0" smtClean="0">
                          <a:solidFill>
                            <a:schemeClr val="tx1"/>
                          </a:solidFill>
                        </a:rPr>
                        <a:t>Los estudiantes revisan notas y fuentes, y planifican su composición. </a:t>
                      </a:r>
                      <a:endParaRPr lang="es-ES" sz="800" noProof="0" dirty="0" smtClean="0">
                        <a:solidFill>
                          <a:srgbClr val="C00000"/>
                        </a:solidFill>
                      </a:endParaRPr>
                    </a:p>
                    <a:p>
                      <a:pPr>
                        <a:buFont typeface="Arial" pitchFamily="34" charset="0"/>
                        <a:buNone/>
                      </a:pPr>
                      <a:r>
                        <a:rPr lang="es-419" sz="800" b="1" u="sng" noProof="0" dirty="0" smtClean="0">
                          <a:solidFill>
                            <a:srgbClr val="002060"/>
                          </a:solidFill>
                        </a:rPr>
                        <a:t>Escribir,</a:t>
                      </a:r>
                      <a:r>
                        <a:rPr lang="es-419" sz="800" b="1" u="sng" baseline="0" noProof="0" dirty="0" smtClean="0">
                          <a:solidFill>
                            <a:srgbClr val="002060"/>
                          </a:solidFill>
                        </a:rPr>
                        <a:t> Revisar, Editar</a:t>
                      </a:r>
                      <a:endParaRPr lang="es-419" sz="800" b="1" u="sng" noProof="0" dirty="0" smtClean="0">
                        <a:solidFill>
                          <a:srgbClr val="002060"/>
                        </a:solidFill>
                      </a:endParaRPr>
                    </a:p>
                    <a:p>
                      <a:pPr marL="169863" indent="-169863">
                        <a:buFont typeface="Arial" pitchFamily="34" charset="0"/>
                        <a:buNone/>
                      </a:pPr>
                      <a:r>
                        <a:rPr lang="es-419" sz="800" b="0" u="none" baseline="0" noProof="0" dirty="0" smtClean="0">
                          <a:solidFill>
                            <a:schemeClr val="tx1"/>
                          </a:solidFill>
                        </a:rPr>
                        <a:t>       Los estudiantes  escriben un borrador, revisan y editan su escrito. </a:t>
                      </a:r>
                    </a:p>
                    <a:p>
                      <a:pPr marL="171450" indent="0">
                        <a:buFont typeface="Arial" pitchFamily="34" charset="0"/>
                        <a:buNone/>
                      </a:pPr>
                      <a:r>
                        <a:rPr lang="es-419" sz="800" b="0" u="none" baseline="0" noProof="0" dirty="0" smtClean="0">
                          <a:solidFill>
                            <a:schemeClr val="tx1"/>
                          </a:solidFill>
                        </a:rPr>
                        <a:t>Las herramientas de procesadores de palabras deben estar disponibles para verificar la ortografía (pero no la gramática).</a:t>
                      </a:r>
                    </a:p>
                    <a:p>
                      <a:pPr marL="171450" indent="0">
                        <a:buFont typeface="Arial" pitchFamily="34" charset="0"/>
                        <a:buNone/>
                      </a:pPr>
                      <a:r>
                        <a:rPr lang="es-ES" sz="800" b="0" u="none" baseline="0" noProof="0" dirty="0" smtClean="0">
                          <a:solidFill>
                            <a:schemeClr val="tx1"/>
                          </a:solidFill>
                        </a:rPr>
                        <a:t>Este protocolo se enfoca en los elementos clave de </a:t>
                      </a:r>
                      <a:r>
                        <a:rPr lang="es-ES" sz="800" b="1" u="none" baseline="0" noProof="0" dirty="0" smtClean="0">
                          <a:solidFill>
                            <a:schemeClr val="tx1"/>
                          </a:solidFill>
                        </a:rPr>
                        <a:t>escribir un artículo de opinión:</a:t>
                      </a:r>
                    </a:p>
                    <a:p>
                      <a:pPr marL="168275" indent="-168275">
                        <a:buFont typeface="+mj-lt"/>
                        <a:buAutoNum type="arabicPeriod"/>
                      </a:pPr>
                      <a:r>
                        <a:rPr lang="es-419" sz="800" b="1" dirty="0" smtClean="0">
                          <a:solidFill>
                            <a:schemeClr val="tx1"/>
                          </a:solidFill>
                          <a:effectLst/>
                          <a:latin typeface="+mn-lt"/>
                          <a:ea typeface="Calibri"/>
                          <a:cs typeface="Times New Roman"/>
                        </a:rPr>
                        <a:t>Establecer</a:t>
                      </a:r>
                      <a:r>
                        <a:rPr lang="es-419" sz="800" b="1" baseline="0" dirty="0" smtClean="0">
                          <a:solidFill>
                            <a:schemeClr val="tx1"/>
                          </a:solidFill>
                          <a:effectLst/>
                          <a:latin typeface="+mn-lt"/>
                          <a:ea typeface="Calibri"/>
                          <a:cs typeface="Times New Roman"/>
                        </a:rPr>
                        <a:t> el propósito/enfoque</a:t>
                      </a:r>
                      <a:r>
                        <a:rPr lang="es-419" sz="800" b="0" dirty="0" smtClean="0">
                          <a:solidFill>
                            <a:schemeClr val="tx1"/>
                          </a:solidFill>
                          <a:effectLst/>
                          <a:latin typeface="+mn-lt"/>
                          <a:ea typeface="Calibri"/>
                          <a:cs typeface="Times New Roman"/>
                        </a:rPr>
                        <a:t>:  ¿Estableces tu opinión claramente?  ¿Te mantienes en el tema?</a:t>
                      </a:r>
                    </a:p>
                    <a:p>
                      <a:pPr marL="168275" indent="-168275">
                        <a:buFont typeface="+mj-lt"/>
                        <a:buAutoNum type="arabicPeriod"/>
                      </a:pPr>
                      <a:r>
                        <a:rPr lang="es-419" sz="800" b="1" dirty="0" smtClean="0">
                          <a:solidFill>
                            <a:schemeClr val="tx1"/>
                          </a:solidFill>
                          <a:effectLst/>
                          <a:latin typeface="+mn-lt"/>
                          <a:ea typeface="Calibri"/>
                          <a:cs typeface="Times New Roman"/>
                        </a:rPr>
                        <a:t>Organización</a:t>
                      </a:r>
                      <a:r>
                        <a:rPr lang="es-419" sz="800" b="0" dirty="0" smtClean="0">
                          <a:solidFill>
                            <a:schemeClr val="tx1"/>
                          </a:solidFill>
                          <a:effectLst/>
                          <a:latin typeface="+mn-lt"/>
                          <a:ea typeface="Calibri"/>
                          <a:cs typeface="Times New Roman"/>
                        </a:rPr>
                        <a:t>:  ¿Fluyen tus ideas lógicamente</a:t>
                      </a:r>
                      <a:r>
                        <a:rPr lang="es-419" sz="800" b="0" baseline="0" dirty="0" smtClean="0">
                          <a:solidFill>
                            <a:schemeClr val="tx1"/>
                          </a:solidFill>
                          <a:effectLst/>
                          <a:latin typeface="+mn-lt"/>
                          <a:ea typeface="Calibri"/>
                          <a:cs typeface="Times New Roman"/>
                        </a:rPr>
                        <a:t> desde la introducción hasta  la conclusión</a:t>
                      </a:r>
                      <a:r>
                        <a:rPr lang="es-419" sz="800" b="0" dirty="0" smtClean="0">
                          <a:solidFill>
                            <a:schemeClr val="tx1"/>
                          </a:solidFill>
                          <a:effectLst/>
                          <a:latin typeface="+mn-lt"/>
                          <a:ea typeface="Calibri"/>
                          <a:cs typeface="Times New Roman"/>
                        </a:rPr>
                        <a:t>?  ¿Utilizas transiciones efectivas?</a:t>
                      </a:r>
                    </a:p>
                    <a:p>
                      <a:pPr marL="168275" indent="-168275">
                        <a:buFont typeface="+mj-lt"/>
                        <a:buAutoNum type="arabicPeriod"/>
                      </a:pPr>
                      <a:r>
                        <a:rPr lang="es-419" sz="800" b="1" dirty="0" smtClean="0">
                          <a:solidFill>
                            <a:schemeClr val="tx1"/>
                          </a:solidFill>
                          <a:effectLst/>
                          <a:latin typeface="+mn-lt"/>
                          <a:ea typeface="Calibri"/>
                          <a:cs typeface="Times New Roman"/>
                        </a:rPr>
                        <a:t>Elaboración</a:t>
                      </a:r>
                      <a:r>
                        <a:rPr lang="es-419" sz="800" b="1" baseline="0" dirty="0" smtClean="0">
                          <a:solidFill>
                            <a:schemeClr val="tx1"/>
                          </a:solidFill>
                          <a:effectLst/>
                          <a:latin typeface="+mn-lt"/>
                          <a:ea typeface="Calibri"/>
                          <a:cs typeface="Times New Roman"/>
                        </a:rPr>
                        <a:t> de evidencia:  </a:t>
                      </a:r>
                      <a:r>
                        <a:rPr lang="es-419" sz="800" b="0" baseline="0" dirty="0" smtClean="0">
                          <a:solidFill>
                            <a:schemeClr val="tx1"/>
                          </a:solidFill>
                          <a:effectLst/>
                          <a:latin typeface="+mn-lt"/>
                          <a:ea typeface="Calibri"/>
                          <a:cs typeface="Times New Roman"/>
                        </a:rPr>
                        <a:t>¿Proporcionas evidencias sobre tus opiniones tomadas de las fuentes de información, y elaboras utilizando información específica?</a:t>
                      </a:r>
                    </a:p>
                    <a:p>
                      <a:pPr marL="168275" indent="-168275">
                        <a:buFont typeface="+mj-lt"/>
                        <a:buAutoNum type="arabicPeriod"/>
                      </a:pPr>
                      <a:r>
                        <a:rPr lang="es-419" sz="800" b="1" baseline="0" dirty="0" smtClean="0">
                          <a:solidFill>
                            <a:schemeClr val="tx1"/>
                          </a:solidFill>
                          <a:effectLst/>
                          <a:latin typeface="+mn-lt"/>
                          <a:ea typeface="Calibri"/>
                          <a:cs typeface="Times New Roman"/>
                        </a:rPr>
                        <a:t>Lenguaje y Vocabulario: </a:t>
                      </a:r>
                      <a:r>
                        <a:rPr lang="es-419" sz="800" b="0" baseline="0" dirty="0" smtClean="0">
                          <a:solidFill>
                            <a:schemeClr val="tx1"/>
                          </a:solidFill>
                          <a:effectLst/>
                          <a:latin typeface="+mn-lt"/>
                          <a:ea typeface="Calibri"/>
                          <a:cs typeface="Times New Roman"/>
                        </a:rPr>
                        <a:t> ¿Expresas tus ideas efectivamente?  ¿Utilizas un lenguaje preciso que es apropiado para tu público y tu propósito?</a:t>
                      </a:r>
                    </a:p>
                    <a:p>
                      <a:pPr marL="168275" indent="-168275">
                        <a:buFont typeface="+mj-lt"/>
                        <a:buAutoNum type="arabicPeriod"/>
                      </a:pPr>
                      <a:r>
                        <a:rPr lang="es-419" sz="800" b="1" baseline="0" dirty="0" smtClean="0">
                          <a:solidFill>
                            <a:schemeClr val="tx1"/>
                          </a:solidFill>
                          <a:effectLst/>
                          <a:latin typeface="+mn-lt"/>
                          <a:ea typeface="Calibri"/>
                          <a:cs typeface="Times New Roman"/>
                        </a:rPr>
                        <a:t>Convenciones: </a:t>
                      </a:r>
                      <a:r>
                        <a:rPr lang="es-419" sz="800" b="0" baseline="0" dirty="0" smtClean="0">
                          <a:solidFill>
                            <a:schemeClr val="tx1"/>
                          </a:solidFill>
                          <a:effectLst/>
                          <a:latin typeface="+mn-lt"/>
                          <a:ea typeface="Calibri"/>
                          <a:cs typeface="Times New Roman"/>
                        </a:rPr>
                        <a:t> ¿Utilizas correctamente los signos de puntuación, letras mayúsculas y la ortografía?</a:t>
                      </a:r>
                    </a:p>
                  </a:txBody>
                  <a:tcPr marL="90159" marR="90159" marT="43031" marB="43031">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Rectangle 7"/>
          <p:cNvSpPr/>
          <p:nvPr/>
        </p:nvSpPr>
        <p:spPr>
          <a:xfrm>
            <a:off x="426891" y="8618793"/>
            <a:ext cx="6686817" cy="496290"/>
          </a:xfrm>
          <a:prstGeom prst="rect">
            <a:avLst/>
          </a:prstGeom>
          <a:noFill/>
        </p:spPr>
        <p:txBody>
          <a:bodyPr wrap="square" lIns="85534" tIns="42767" rIns="85534" bIns="42767">
            <a:spAutoFit/>
          </a:bodyPr>
          <a:lstStyle/>
          <a:p>
            <a:pPr defTabSz="958903"/>
            <a:r>
              <a:rPr lang="es-MX" sz="888" b="1" dirty="0">
                <a:solidFill>
                  <a:prstClr val="black"/>
                </a:solidFill>
                <a:latin typeface="Calibri"/>
              </a:rPr>
              <a:t>No hay preguntas/elementos de tecnología (TE). Nota:  Se </a:t>
            </a:r>
            <a:r>
              <a:rPr lang="es-MX" sz="888" b="1" i="1" u="sng" dirty="0">
                <a:solidFill>
                  <a:prstClr val="black"/>
                </a:solidFill>
                <a:latin typeface="Calibri"/>
              </a:rPr>
              <a:t>recomienda enfáticamente </a:t>
            </a:r>
            <a:r>
              <a:rPr lang="es-MX" sz="888" b="1" dirty="0">
                <a:solidFill>
                  <a:prstClr val="black"/>
                </a:solidFill>
                <a:latin typeface="Calibri"/>
              </a:rPr>
              <a:t>que los estudiantes tengan experiencia con los siguientes tipos de tareas, en varios lugares de práctica educativa en línea (internet), ya que éstas no  están en las evaluaciones de primaria de HSD: </a:t>
            </a:r>
            <a:r>
              <a:rPr lang="es-MX" sz="888" i="1" dirty="0">
                <a:solidFill>
                  <a:prstClr val="black"/>
                </a:solidFill>
                <a:latin typeface="Calibri"/>
              </a:rPr>
              <a:t>reordenar texto, seleccionar y cambiar texto, seleccionar texto, seleccionar de un menú desplegable (</a:t>
            </a:r>
            <a:r>
              <a:rPr lang="es-MX" sz="789" i="1" dirty="0" err="1">
                <a:solidFill>
                  <a:prstClr val="black"/>
                </a:solidFill>
                <a:latin typeface="Calibri"/>
              </a:rPr>
              <a:t>drop-down</a:t>
            </a:r>
            <a:r>
              <a:rPr lang="es-MX" sz="888" i="1" dirty="0">
                <a:solidFill>
                  <a:prstClr val="black"/>
                </a:solidFill>
                <a:latin typeface="Calibri"/>
              </a:rPr>
              <a:t>).</a:t>
            </a:r>
          </a:p>
        </p:txBody>
      </p:sp>
      <p:sp>
        <p:nvSpPr>
          <p:cNvPr id="9" name="Rectangle 8"/>
          <p:cNvSpPr/>
          <p:nvPr/>
        </p:nvSpPr>
        <p:spPr>
          <a:xfrm>
            <a:off x="502024" y="2020687"/>
            <a:ext cx="6387759" cy="465832"/>
          </a:xfrm>
          <a:prstGeom prst="rect">
            <a:avLst/>
          </a:prstGeom>
        </p:spPr>
        <p:txBody>
          <a:bodyPr wrap="square" lIns="85534" tIns="42767" rIns="85534" bIns="42767">
            <a:spAutoFit/>
          </a:bodyPr>
          <a:lstStyle/>
          <a:p>
            <a:pPr algn="ctr" defTabSz="958903"/>
            <a:r>
              <a:rPr lang="es-ES" sz="1282" b="1" dirty="0">
                <a:solidFill>
                  <a:prstClr val="black"/>
                </a:solidFill>
                <a:latin typeface="Calibri"/>
              </a:rPr>
              <a:t>Acerca de esta evaluación</a:t>
            </a:r>
          </a:p>
          <a:p>
            <a:pPr defTabSz="958903"/>
            <a:endParaRPr lang="es-ES" sz="198" b="1" dirty="0">
              <a:solidFill>
                <a:prstClr val="black"/>
              </a:solidFill>
              <a:latin typeface="Calibri"/>
            </a:endParaRPr>
          </a:p>
          <a:p>
            <a:pPr defTabSz="958903"/>
            <a:r>
              <a:rPr lang="es-ES" sz="986" b="1" dirty="0">
                <a:solidFill>
                  <a:prstClr val="black"/>
                </a:solidFill>
                <a:latin typeface="Calibri"/>
              </a:rPr>
              <a:t>Esta evaluación incluye:  </a:t>
            </a:r>
            <a:r>
              <a:rPr lang="es-ES" sz="986" dirty="0">
                <a:solidFill>
                  <a:prstClr val="black"/>
                </a:solidFill>
                <a:latin typeface="Calibri"/>
              </a:rPr>
              <a:t>Respuestas de selección múltiple, Respuesta construida y una Tarea de Rendimiento.</a:t>
            </a:r>
          </a:p>
        </p:txBody>
      </p:sp>
      <p:sp>
        <p:nvSpPr>
          <p:cNvPr id="13" name="Slide Number Placeholder 12"/>
          <p:cNvSpPr>
            <a:spLocks noGrp="1"/>
          </p:cNvSpPr>
          <p:nvPr>
            <p:ph type="sldNum" sz="quarter" idx="12"/>
          </p:nvPr>
        </p:nvSpPr>
        <p:spPr>
          <a:xfrm>
            <a:off x="6416938" y="9138151"/>
            <a:ext cx="792480" cy="504016"/>
          </a:xfrm>
        </p:spPr>
        <p:txBody>
          <a:bodyPr/>
          <a:lstStyle/>
          <a:p>
            <a:fld id="{F177B04D-AEB5-43ED-B9BA-B3D1EC9C9067}" type="slidenum">
              <a:rPr lang="en-US" sz="1129">
                <a:solidFill>
                  <a:prstClr val="black">
                    <a:tint val="75000"/>
                  </a:prstClr>
                </a:solidFill>
              </a:rPr>
              <a:pPr/>
              <a:t>5</a:t>
            </a:fld>
            <a:endParaRPr lang="en-US" sz="1129" dirty="0">
              <a:solidFill>
                <a:prstClr val="black">
                  <a:tint val="75000"/>
                </a:prstClr>
              </a:solidFill>
            </a:endParaRPr>
          </a:p>
        </p:txBody>
      </p:sp>
    </p:spTree>
    <p:extLst>
      <p:ext uri="{BB962C8B-B14F-4D97-AF65-F5344CB8AC3E}">
        <p14:creationId xmlns:p14="http://schemas.microsoft.com/office/powerpoint/2010/main" val="1857292583"/>
      </p:ext>
    </p:extLst>
  </p:cSld>
  <p:clrMapOvr>
    <a:masterClrMapping/>
  </p:clrMapOvr>
  <p:transition advTm="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sldNum" sz="quarter" idx="4294967295"/>
          </p:nvPr>
        </p:nvSpPr>
        <p:spPr>
          <a:xfrm>
            <a:off x="6341660" y="9250174"/>
            <a:ext cx="792481" cy="27411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6</a:t>
            </a:fld>
            <a:endParaRPr sz="1200" dirty="0">
              <a:solidFill>
                <a:srgbClr val="888888"/>
              </a:solidFill>
            </a:endParaRPr>
          </a:p>
        </p:txBody>
      </p:sp>
      <p:sp>
        <p:nvSpPr>
          <p:cNvPr id="66" name="Shape 66"/>
          <p:cNvSpPr/>
          <p:nvPr/>
        </p:nvSpPr>
        <p:spPr>
          <a:xfrm>
            <a:off x="410210" y="795307"/>
            <a:ext cx="6819900" cy="38472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defRPr sz="1800"/>
            </a:pPr>
            <a:r>
              <a:rPr lang="es-MX" sz="1900" dirty="0" smtClean="0"/>
              <a:t>Escribe una nueva </a:t>
            </a:r>
            <a:r>
              <a:rPr lang="es-MX" sz="1900" u="sng" dirty="0" smtClean="0"/>
              <a:t>idea clave</a:t>
            </a:r>
            <a:r>
              <a:rPr lang="es-MX" sz="1900" dirty="0" smtClean="0"/>
              <a:t> que aprendiste sobre el </a:t>
            </a:r>
            <a:r>
              <a:rPr lang="es-MX" sz="1900" u="sng" dirty="0" smtClean="0"/>
              <a:t>tema principal</a:t>
            </a:r>
            <a:r>
              <a:rPr lang="es-MX" sz="1900" dirty="0" smtClean="0"/>
              <a:t>.</a:t>
            </a:r>
            <a:endParaRPr lang="es-MX" sz="1900" dirty="0"/>
          </a:p>
        </p:txBody>
      </p:sp>
      <p:graphicFrame>
        <p:nvGraphicFramePr>
          <p:cNvPr id="67" name="Table 67"/>
          <p:cNvGraphicFramePr/>
          <p:nvPr>
            <p:extLst/>
          </p:nvPr>
        </p:nvGraphicFramePr>
        <p:xfrm>
          <a:off x="457200" y="1381991"/>
          <a:ext cx="6324601" cy="1411087"/>
        </p:xfrm>
        <a:graphic>
          <a:graphicData uri="http://schemas.openxmlformats.org/drawingml/2006/table">
            <a:tbl>
              <a:tblPr/>
              <a:tblGrid>
                <a:gridCol w="6324601"/>
              </a:tblGrid>
              <a:tr h="349135">
                <a:tc>
                  <a:txBody>
                    <a:bodyPr/>
                    <a:lstStyle/>
                    <a:p>
                      <a:pPr lvl="0" algn="l">
                        <a:defRPr sz="1800" b="0" i="0"/>
                      </a:pPr>
                      <a:endParaRPr sz="1700" dirty="0"/>
                    </a:p>
                  </a:txBody>
                  <a:tcPr marL="45720" marR="45720" marT="43642" marB="43642" horzOverflow="overflow">
                    <a:lnL w="12700">
                      <a:miter lim="400000"/>
                    </a:lnL>
                    <a:lnR w="12700">
                      <a:miter lim="400000"/>
                    </a:lnR>
                    <a:lnT w="12700">
                      <a:solidFill>
                        <a:srgbClr val="000000"/>
                      </a:solidFill>
                      <a:round/>
                    </a:lnT>
                    <a:lnB w="12700">
                      <a:solidFill>
                        <a:srgbClr val="000000"/>
                      </a:solidFill>
                      <a:prstDash val="sysDash"/>
                      <a:round/>
                    </a:lnB>
                    <a:solidFill>
                      <a:srgbClr val="FFFFFF"/>
                    </a:solidFill>
                  </a:tcPr>
                </a:tc>
              </a:tr>
              <a:tr h="353984">
                <a:tc>
                  <a:txBody>
                    <a:bodyPr/>
                    <a:lstStyle/>
                    <a:p>
                      <a:pPr lvl="0" algn="l">
                        <a:defRPr sz="1800" b="0" i="0"/>
                      </a:pPr>
                      <a:endParaRPr sz="1700" dirty="0"/>
                    </a:p>
                  </a:txBody>
                  <a:tcPr marL="45720" marR="45720" marT="43642" marB="43642" horzOverflow="overflow">
                    <a:lnL w="12700">
                      <a:miter lim="400000"/>
                    </a:lnL>
                    <a:lnR w="12700">
                      <a:miter lim="400000"/>
                    </a:lnR>
                    <a:lnT w="12700">
                      <a:solidFill>
                        <a:srgbClr val="000000"/>
                      </a:solidFill>
                      <a:prstDash val="sysDash"/>
                      <a:round/>
                    </a:lnT>
                    <a:lnB w="12700">
                      <a:solidFill>
                        <a:srgbClr val="000000"/>
                      </a:solidFill>
                      <a:round/>
                    </a:lnB>
                  </a:tcPr>
                </a:tc>
              </a:tr>
              <a:tr h="353984">
                <a:tc>
                  <a:txBody>
                    <a:bodyPr/>
                    <a:lstStyle/>
                    <a:p>
                      <a:pPr lvl="0" algn="l">
                        <a:defRPr sz="1800" b="0" i="0"/>
                      </a:pPr>
                      <a:endParaRPr sz="1700" dirty="0"/>
                    </a:p>
                  </a:txBody>
                  <a:tcPr marL="45720" marR="45720" marT="43642" marB="43642" horzOverflow="overflow">
                    <a:lnL w="12700">
                      <a:miter lim="400000"/>
                    </a:lnL>
                    <a:lnR w="12700">
                      <a:miter lim="400000"/>
                    </a:lnR>
                    <a:lnT w="12700">
                      <a:solidFill>
                        <a:srgbClr val="000000"/>
                      </a:solidFill>
                      <a:round/>
                    </a:lnT>
                    <a:lnB w="12700">
                      <a:solidFill>
                        <a:srgbClr val="000000"/>
                      </a:solidFill>
                      <a:prstDash val="sysDash"/>
                      <a:round/>
                    </a:lnB>
                  </a:tcPr>
                </a:tc>
              </a:tr>
              <a:tr h="353984">
                <a:tc>
                  <a:txBody>
                    <a:bodyPr/>
                    <a:lstStyle/>
                    <a:p>
                      <a:pPr lvl="0" algn="l">
                        <a:defRPr sz="1800" b="0" i="0"/>
                      </a:pPr>
                      <a:endParaRPr sz="1700" dirty="0"/>
                    </a:p>
                  </a:txBody>
                  <a:tcPr marL="45720" marR="45720" marT="43642" marB="43642" horzOverflow="overflow">
                    <a:lnL w="12700">
                      <a:miter lim="400000"/>
                    </a:lnL>
                    <a:lnR w="12700">
                      <a:miter lim="400000"/>
                    </a:lnR>
                    <a:lnT w="12700">
                      <a:solidFill>
                        <a:srgbClr val="000000"/>
                      </a:solidFill>
                      <a:prstDash val="sysDash"/>
                      <a:round/>
                    </a:lnT>
                    <a:lnB w="12700">
                      <a:solidFill>
                        <a:srgbClr val="000000"/>
                      </a:solidFill>
                      <a:round/>
                    </a:lnB>
                  </a:tcPr>
                </a:tc>
              </a:tr>
            </a:tbl>
          </a:graphicData>
        </a:graphic>
      </p:graphicFrame>
      <p:sp>
        <p:nvSpPr>
          <p:cNvPr id="68" name="Shape 68"/>
          <p:cNvSpPr/>
          <p:nvPr/>
        </p:nvSpPr>
        <p:spPr>
          <a:xfrm>
            <a:off x="533399" y="3910931"/>
            <a:ext cx="6172203" cy="5035642"/>
          </a:xfrm>
          <a:prstGeom prst="rect">
            <a:avLst/>
          </a:prstGeom>
          <a:ln w="25400">
            <a:solidFill>
              <a:srgbClr val="3A5E8A"/>
            </a:solidFill>
          </a:ln>
        </p:spPr>
        <p:txBody>
          <a:bodyPr lIns="0" tIns="0" rIns="0" bIns="0" anchor="ctr"/>
          <a:lstStyle/>
          <a:p>
            <a:pPr lvl="0" algn="ctr">
              <a:defRPr>
                <a:solidFill>
                  <a:srgbClr val="FFFFFF"/>
                </a:solidFill>
              </a:defRPr>
            </a:pPr>
            <a:endParaRPr/>
          </a:p>
        </p:txBody>
      </p:sp>
      <p:sp>
        <p:nvSpPr>
          <p:cNvPr id="69" name="Shape 69"/>
          <p:cNvSpPr/>
          <p:nvPr/>
        </p:nvSpPr>
        <p:spPr>
          <a:xfrm>
            <a:off x="278853" y="1412503"/>
            <a:ext cx="2691374" cy="1692771"/>
          </a:xfrm>
          <a:prstGeom prst="rect">
            <a:avLst/>
          </a:prstGeom>
          <a:solidFill>
            <a:srgbClr val="F2F2F2"/>
          </a:solidFill>
          <a:ln>
            <a:solidFill>
              <a:srgbClr val="4F81BD"/>
            </a:solidFill>
          </a:ln>
          <a:effectLst>
            <a:outerShdw blurRad="152400" dist="250190" dir="8460000" rotWithShape="0">
              <a:srgbClr val="000000">
                <a:alpha val="28000"/>
              </a:srgbClr>
            </a:outerShdw>
          </a:effectLst>
          <a:extLst>
            <a:ext uri="{C572A759-6A51-4108-AA02-DFA0A04FC94B}">
              <ma14:wrappingTextBoxFlag xmlns="" xmlns:ma14="http://schemas.microsoft.com/office/mac/drawingml/2011/main" val="1"/>
            </a:ext>
          </a:extLst>
        </p:spPr>
        <p:txBody>
          <a:bodyPr wrap="square" lIns="0" tIns="0" rIns="0" bIns="0">
            <a:spAutoFit/>
          </a:bodyPr>
          <a:lstStyle/>
          <a:p>
            <a:pPr marL="112713" lvl="0">
              <a:defRPr sz="1800"/>
            </a:pPr>
            <a:r>
              <a:rPr lang="es-MX" sz="1100" b="1" dirty="0" smtClean="0"/>
              <a:t>Instruya a los estudiantes a mirar en una </a:t>
            </a:r>
            <a:r>
              <a:rPr lang="es-MX" sz="1100" b="1" u="sng" dirty="0" smtClean="0">
                <a:solidFill>
                  <a:srgbClr val="C00000"/>
                </a:solidFill>
                <a:effectLst>
                  <a:outerShdw blurRad="38100" dist="38100" dir="2700000" rotWithShape="0">
                    <a:srgbClr val="000000">
                      <a:alpha val="43137"/>
                    </a:srgbClr>
                  </a:outerShdw>
                </a:effectLst>
              </a:rPr>
              <a:t>parte del pasaje </a:t>
            </a:r>
            <a:r>
              <a:rPr lang="es-MX" sz="1100" b="1" dirty="0" smtClean="0"/>
              <a:t>que les gustó o uno que usted haya escogido para ellos (un párrafo o una sección). </a:t>
            </a:r>
          </a:p>
          <a:p>
            <a:pPr lvl="0">
              <a:defRPr sz="1800"/>
            </a:pPr>
            <a:endParaRPr lang="es-MX" sz="1100" b="1" dirty="0" smtClean="0"/>
          </a:p>
          <a:p>
            <a:pPr marL="112713" lvl="0">
              <a:defRPr sz="1800"/>
            </a:pPr>
            <a:r>
              <a:rPr lang="es-MX" sz="1100" b="1" dirty="0" smtClean="0"/>
              <a:t>Pregunte a los estudiantes </a:t>
            </a:r>
            <a:r>
              <a:rPr lang="es-MX" sz="1100" b="1" i="1" dirty="0" smtClean="0"/>
              <a:t>"¿Esta parte del párrafo o sección  dice </a:t>
            </a:r>
            <a:r>
              <a:rPr lang="es-MX" sz="1100" b="1" i="1" u="sng" dirty="0" smtClean="0"/>
              <a:t>algo nuevo </a:t>
            </a:r>
            <a:r>
              <a:rPr lang="es-MX" sz="1100" b="1" i="1" dirty="0" smtClean="0"/>
              <a:t>sobre el </a:t>
            </a:r>
            <a:r>
              <a:rPr lang="es-MX" sz="1100" b="1" i="1" u="sng" dirty="0" smtClean="0">
                <a:solidFill>
                  <a:srgbClr val="C00000"/>
                </a:solidFill>
                <a:effectLst>
                  <a:outerShdw blurRad="38100" dist="38100" dir="2700000" rotWithShape="0">
                    <a:srgbClr val="000000">
                      <a:alpha val="43137"/>
                    </a:srgbClr>
                  </a:outerShdw>
                </a:effectLst>
              </a:rPr>
              <a:t>tema principal</a:t>
            </a:r>
            <a:r>
              <a:rPr lang="es-MX" sz="1100" b="1" i="1" dirty="0" smtClean="0"/>
              <a:t>? </a:t>
            </a:r>
            <a:r>
              <a:rPr lang="es-MX" sz="1100" b="1" dirty="0" smtClean="0"/>
              <a:t>(recuérdeles el tema principal). </a:t>
            </a:r>
            <a:r>
              <a:rPr lang="es-MX" sz="1100" b="1" i="1" dirty="0" smtClean="0"/>
              <a:t>Esta es una </a:t>
            </a:r>
            <a:r>
              <a:rPr lang="es-MX" sz="1100" b="1" i="1" u="sng" dirty="0" smtClean="0">
                <a:solidFill>
                  <a:srgbClr val="C00000"/>
                </a:solidFill>
                <a:effectLst>
                  <a:outerShdw blurRad="38100" dist="38100" dir="2700000" rotWithShape="0">
                    <a:srgbClr val="000000">
                      <a:alpha val="43137"/>
                    </a:srgbClr>
                  </a:outerShdw>
                </a:effectLst>
              </a:rPr>
              <a:t>idea clave </a:t>
            </a:r>
            <a:r>
              <a:rPr lang="es-MX" sz="1100" b="1" i="1" dirty="0" smtClean="0"/>
              <a:t>sobre el </a:t>
            </a:r>
            <a:r>
              <a:rPr lang="es-MX" sz="1100" b="1" i="1" u="sng" dirty="0" smtClean="0">
                <a:solidFill>
                  <a:srgbClr val="C00000"/>
                </a:solidFill>
                <a:effectLst>
                  <a:outerShdw blurRad="38100" dist="38100" dir="2700000" rotWithShape="0">
                    <a:srgbClr val="000000">
                      <a:alpha val="43137"/>
                    </a:srgbClr>
                  </a:outerShdw>
                </a:effectLst>
              </a:rPr>
              <a:t>tema principal</a:t>
            </a:r>
            <a:r>
              <a:rPr lang="es-MX" sz="1100" b="1" i="1" dirty="0" smtClean="0"/>
              <a:t>.”</a:t>
            </a:r>
            <a:endParaRPr lang="es-MX" sz="1100" b="1" i="1" dirty="0"/>
          </a:p>
        </p:txBody>
      </p:sp>
      <p:sp>
        <p:nvSpPr>
          <p:cNvPr id="70" name="Shape 70"/>
          <p:cNvSpPr/>
          <p:nvPr/>
        </p:nvSpPr>
        <p:spPr>
          <a:xfrm>
            <a:off x="4114800" y="4114800"/>
            <a:ext cx="2931160" cy="2200602"/>
          </a:xfrm>
          <a:prstGeom prst="rect">
            <a:avLst/>
          </a:prstGeom>
          <a:solidFill>
            <a:srgbClr val="F2F2F2"/>
          </a:solidFill>
          <a:ln>
            <a:solidFill>
              <a:srgbClr val="4F81BD"/>
            </a:solidFill>
          </a:ln>
          <a:effectLst>
            <a:outerShdw blurRad="152400" dist="250190" dir="8460000" rotWithShape="0">
              <a:srgbClr val="000000">
                <a:alpha val="28000"/>
              </a:srgbClr>
            </a:outerShdw>
          </a:effectLst>
          <a:extLst>
            <a:ext uri="{C572A759-6A51-4108-AA02-DFA0A04FC94B}">
              <ma14:wrappingTextBoxFlag xmlns="" xmlns:ma14="http://schemas.microsoft.com/office/mac/drawingml/2011/main" val="1"/>
            </a:ext>
          </a:extLst>
        </p:spPr>
        <p:txBody>
          <a:bodyPr wrap="square" lIns="0" tIns="0" rIns="0" bIns="0">
            <a:spAutoFit/>
          </a:bodyPr>
          <a:lstStyle/>
          <a:p>
            <a:pPr marL="109538" lvl="0">
              <a:defRPr sz="1800"/>
            </a:pPr>
            <a:r>
              <a:rPr lang="es-MX" sz="1100" b="1" dirty="0" smtClean="0"/>
              <a:t>Pida a los estudiantes que busquen </a:t>
            </a:r>
            <a:r>
              <a:rPr lang="es-MX" sz="1100" b="1" u="sng" dirty="0" smtClean="0">
                <a:solidFill>
                  <a:srgbClr val="C00000"/>
                </a:solidFill>
                <a:effectLst>
                  <a:outerShdw blurRad="38100" dist="38100" dir="2700000" rotWithShape="0">
                    <a:srgbClr val="000000">
                      <a:alpha val="43137"/>
                    </a:srgbClr>
                  </a:outerShdw>
                </a:effectLst>
              </a:rPr>
              <a:t>detalles clave</a:t>
            </a:r>
            <a:r>
              <a:rPr lang="es-MX" sz="1100" b="1" dirty="0" smtClean="0"/>
              <a:t>  que  </a:t>
            </a:r>
            <a:r>
              <a:rPr lang="es-MX" sz="1100" b="1" u="sng" dirty="0" smtClean="0"/>
              <a:t>expliquen más</a:t>
            </a:r>
            <a:r>
              <a:rPr lang="es-MX" sz="1100" b="1" dirty="0" smtClean="0"/>
              <a:t> sobre “lo nuevo que aprendió”  </a:t>
            </a:r>
          </a:p>
          <a:p>
            <a:pPr marL="109538" lvl="0">
              <a:defRPr sz="1800"/>
            </a:pPr>
            <a:endParaRPr lang="es-MX" sz="1100" b="1" dirty="0" smtClean="0"/>
          </a:p>
          <a:p>
            <a:pPr marL="109538" lvl="0">
              <a:defRPr sz="1800"/>
            </a:pPr>
            <a:r>
              <a:rPr lang="es-MX" sz="1100" b="1" u="sng" dirty="0" smtClean="0">
                <a:solidFill>
                  <a:srgbClr val="C00000"/>
                </a:solidFill>
                <a:effectLst>
                  <a:outerShdw blurRad="38100" dist="38100" dir="2700000" rotWithShape="0">
                    <a:srgbClr val="000000">
                      <a:alpha val="43137"/>
                    </a:srgbClr>
                  </a:outerShdw>
                </a:effectLst>
              </a:rPr>
              <a:t>detalles clave</a:t>
            </a:r>
            <a:r>
              <a:rPr lang="es-MX" sz="1100" b="1" dirty="0" smtClean="0">
                <a:solidFill>
                  <a:srgbClr val="C00000"/>
                </a:solidFill>
                <a:effectLst>
                  <a:outerShdw blurRad="38100" dist="38100" dir="2700000" rotWithShape="0">
                    <a:srgbClr val="000000">
                      <a:alpha val="43137"/>
                    </a:srgbClr>
                  </a:outerShdw>
                </a:effectLst>
              </a:rPr>
              <a:t>  </a:t>
            </a:r>
            <a:r>
              <a:rPr lang="es-MX" sz="1100" b="1" dirty="0" smtClean="0"/>
              <a:t>ofrecen evidencia para apoyar una </a:t>
            </a:r>
            <a:r>
              <a:rPr lang="es-MX" sz="1100" b="1" u="sng" dirty="0" smtClean="0">
                <a:solidFill>
                  <a:srgbClr val="C00000"/>
                </a:solidFill>
                <a:effectLst>
                  <a:outerShdw blurRad="38100" dist="38100" dir="2700000" rotWithShape="0">
                    <a:srgbClr val="000000">
                      <a:alpha val="43137"/>
                    </a:srgbClr>
                  </a:outerShdw>
                </a:effectLst>
              </a:rPr>
              <a:t>idea clave</a:t>
            </a:r>
            <a:r>
              <a:rPr lang="es-MX" sz="1100" b="1" dirty="0" smtClean="0">
                <a:solidFill>
                  <a:srgbClr val="C00000"/>
                </a:solidFill>
                <a:effectLst>
                  <a:outerShdw blurRad="38100" dist="38100" dir="2700000" rotWithShape="0">
                    <a:srgbClr val="000000">
                      <a:alpha val="43137"/>
                    </a:srgbClr>
                  </a:outerShdw>
                </a:effectLst>
              </a:rPr>
              <a:t> </a:t>
            </a:r>
            <a:r>
              <a:rPr lang="es-MX" sz="1100" b="1" dirty="0" smtClean="0"/>
              <a:t>(o idea).  </a:t>
            </a:r>
          </a:p>
          <a:p>
            <a:pPr marL="109538" lvl="0">
              <a:defRPr sz="1800"/>
            </a:pPr>
            <a:endParaRPr lang="es-MX" sz="1100" b="1" dirty="0" smtClean="0"/>
          </a:p>
          <a:p>
            <a:pPr marL="109538" lvl="0">
              <a:defRPr sz="1800"/>
            </a:pPr>
            <a:r>
              <a:rPr lang="es-MX" sz="1100" b="1" dirty="0" smtClean="0"/>
              <a:t>Ejemplo: si el tema principal es sobre perros y …</a:t>
            </a:r>
          </a:p>
          <a:p>
            <a:pPr marL="109538" lvl="0">
              <a:defRPr sz="1800"/>
            </a:pPr>
            <a:endParaRPr lang="es-MX" sz="1100" b="1" dirty="0" smtClean="0"/>
          </a:p>
          <a:p>
            <a:pPr marL="109538" lvl="0">
              <a:defRPr sz="1800"/>
            </a:pPr>
            <a:r>
              <a:rPr lang="es-MX" sz="1100" b="1" dirty="0" smtClean="0"/>
              <a:t>“Al perro le gusta jugar,” (es la </a:t>
            </a:r>
            <a:r>
              <a:rPr lang="es-MX" sz="1100" b="1" u="sng" dirty="0" smtClean="0">
                <a:solidFill>
                  <a:srgbClr val="C00000"/>
                </a:solidFill>
                <a:effectLst>
                  <a:outerShdw blurRad="38100" dist="38100" dir="2700000" rotWithShape="0">
                    <a:srgbClr val="000000">
                      <a:alpha val="43137"/>
                    </a:srgbClr>
                  </a:outerShdw>
                </a:effectLst>
              </a:rPr>
              <a:t>idea clave</a:t>
            </a:r>
            <a:r>
              <a:rPr lang="es-MX" sz="1100" b="1" dirty="0" smtClean="0"/>
              <a:t>),</a:t>
            </a:r>
          </a:p>
          <a:p>
            <a:pPr marL="109538" lvl="0">
              <a:defRPr sz="1800"/>
            </a:pPr>
            <a:r>
              <a:rPr lang="es-MX" sz="1100" b="1" dirty="0" smtClean="0"/>
              <a:t>Entonces, algunos </a:t>
            </a:r>
            <a:r>
              <a:rPr lang="es-MX" sz="1100" b="1" u="sng" dirty="0" smtClean="0">
                <a:solidFill>
                  <a:srgbClr val="C00000"/>
                </a:solidFill>
                <a:effectLst>
                  <a:outerShdw blurRad="38100" dist="38100" dir="2700000" rotWithShape="0">
                    <a:srgbClr val="000000">
                      <a:alpha val="43137"/>
                    </a:srgbClr>
                  </a:outerShdw>
                </a:effectLst>
              </a:rPr>
              <a:t>detalles clave </a:t>
            </a:r>
            <a:r>
              <a:rPr lang="es-MX" sz="1100" b="1" dirty="0" smtClean="0"/>
              <a:t>podrían ser:  </a:t>
            </a:r>
          </a:p>
          <a:p>
            <a:pPr marL="284163" lvl="0">
              <a:buSzPct val="100000"/>
              <a:buFont typeface="Arial"/>
              <a:buChar char="•"/>
              <a:defRPr sz="1800"/>
            </a:pPr>
            <a:r>
              <a:rPr lang="es-MX" sz="1100" b="1" dirty="0" smtClean="0"/>
              <a:t>al perro le gusta jugar a buscar cosas.</a:t>
            </a:r>
          </a:p>
          <a:p>
            <a:pPr marL="284163" lvl="0">
              <a:buSzPct val="100000"/>
              <a:buFont typeface="Arial"/>
              <a:buChar char="•"/>
              <a:defRPr sz="1800"/>
            </a:pPr>
            <a:r>
              <a:rPr lang="es-MX" sz="1100" b="1" dirty="0" smtClean="0"/>
              <a:t>al perro le gusta jugar con la pelota.</a:t>
            </a:r>
            <a:endParaRPr lang="es-MX" sz="1100" b="1" dirty="0"/>
          </a:p>
        </p:txBody>
      </p:sp>
      <p:grpSp>
        <p:nvGrpSpPr>
          <p:cNvPr id="2" name="Group 73"/>
          <p:cNvGrpSpPr/>
          <p:nvPr/>
        </p:nvGrpSpPr>
        <p:grpSpPr>
          <a:xfrm>
            <a:off x="2864639" y="1215980"/>
            <a:ext cx="406400" cy="436419"/>
            <a:chOff x="0" y="0"/>
            <a:chExt cx="406400" cy="457200"/>
          </a:xfrm>
        </p:grpSpPr>
        <p:sp>
          <p:nvSpPr>
            <p:cNvPr id="71" name="Shape 71"/>
            <p:cNvSpPr/>
            <p:nvPr/>
          </p:nvSpPr>
          <p:spPr>
            <a:xfrm>
              <a:off x="0" y="0"/>
              <a:ext cx="406400" cy="457200"/>
            </a:xfrm>
            <a:prstGeom prst="roundRect">
              <a:avLst>
                <a:gd name="adj" fmla="val 16667"/>
              </a:avLst>
            </a:prstGeom>
            <a:solidFill>
              <a:srgbClr val="4F81BD"/>
            </a:solidFill>
            <a:ln w="12700" cap="flat">
              <a:noFill/>
              <a:miter lim="400000"/>
            </a:ln>
            <a:effectLst>
              <a:outerShdw blurRad="152400" dist="250190" dir="8460000" rotWithShape="0">
                <a:srgbClr val="000000">
                  <a:alpha val="28000"/>
                </a:srgbClr>
              </a:outerShdw>
            </a:effectLst>
          </p:spPr>
          <p:txBody>
            <a:bodyPr wrap="square" lIns="0" tIns="0" rIns="0" bIns="0" numCol="1" anchor="ctr">
              <a:noAutofit/>
            </a:bodyPr>
            <a:lstStyle/>
            <a:p>
              <a:pPr lvl="0" algn="ctr">
                <a:defRPr b="1">
                  <a:solidFill>
                    <a:srgbClr val="FFFFFF"/>
                  </a:solidFill>
                  <a:effectLst>
                    <a:outerShdw blurRad="38100" dist="38100" dir="2700000" rotWithShape="0">
                      <a:srgbClr val="000000">
                        <a:alpha val="43137"/>
                      </a:srgbClr>
                    </a:outerShdw>
                  </a:effectLst>
                </a:defRPr>
              </a:pPr>
              <a:endParaRPr/>
            </a:p>
          </p:txBody>
        </p:sp>
        <p:sp>
          <p:nvSpPr>
            <p:cNvPr id="72" name="Shape 72"/>
            <p:cNvSpPr/>
            <p:nvPr/>
          </p:nvSpPr>
          <p:spPr>
            <a:xfrm>
              <a:off x="19839" y="75444"/>
              <a:ext cx="366722" cy="30631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b="1">
                  <a:solidFill>
                    <a:srgbClr val="FFFFFF"/>
                  </a:solidFill>
                  <a:effectLst>
                    <a:outerShdw blurRad="38100" dist="38100" dir="2700000" rotWithShape="0">
                      <a:srgbClr val="000000">
                        <a:alpha val="43137"/>
                      </a:srgbClr>
                    </a:outerShdw>
                  </a:effectLst>
                </a:defRPr>
              </a:lvl1pPr>
            </a:lstStyle>
            <a:p>
              <a:pPr lvl="0">
                <a:defRPr sz="1800" b="0">
                  <a:solidFill>
                    <a:srgbClr val="000000"/>
                  </a:solidFill>
                  <a:effectLst/>
                </a:defRPr>
              </a:pPr>
              <a:r>
                <a:rPr sz="1900" b="1">
                  <a:solidFill>
                    <a:srgbClr val="FFFFFF"/>
                  </a:solidFill>
                  <a:effectLst>
                    <a:outerShdw blurRad="38100" dist="38100" dir="2700000" rotWithShape="0">
                      <a:srgbClr val="000000">
                        <a:alpha val="43137"/>
                      </a:srgbClr>
                    </a:outerShdw>
                  </a:effectLst>
                </a:rPr>
                <a:t>1</a:t>
              </a:r>
            </a:p>
          </p:txBody>
        </p:sp>
      </p:grpSp>
      <p:grpSp>
        <p:nvGrpSpPr>
          <p:cNvPr id="3" name="Group 76"/>
          <p:cNvGrpSpPr/>
          <p:nvPr/>
        </p:nvGrpSpPr>
        <p:grpSpPr>
          <a:xfrm>
            <a:off x="6858000" y="4495800"/>
            <a:ext cx="304800" cy="360218"/>
            <a:chOff x="0" y="0"/>
            <a:chExt cx="381001" cy="457200"/>
          </a:xfrm>
        </p:grpSpPr>
        <p:sp>
          <p:nvSpPr>
            <p:cNvPr id="74" name="Shape 74"/>
            <p:cNvSpPr/>
            <p:nvPr/>
          </p:nvSpPr>
          <p:spPr>
            <a:xfrm>
              <a:off x="0" y="0"/>
              <a:ext cx="381001" cy="457200"/>
            </a:xfrm>
            <a:prstGeom prst="roundRect">
              <a:avLst>
                <a:gd name="adj" fmla="val 16667"/>
              </a:avLst>
            </a:prstGeom>
            <a:solidFill>
              <a:srgbClr val="4F81BD"/>
            </a:solidFill>
            <a:ln w="12700" cap="flat">
              <a:noFill/>
              <a:miter lim="400000"/>
            </a:ln>
            <a:effectLst>
              <a:outerShdw blurRad="152400" dist="250190" dir="8460000" rotWithShape="0">
                <a:srgbClr val="000000">
                  <a:alpha val="28000"/>
                </a:srgbClr>
              </a:outerShdw>
            </a:effectLst>
          </p:spPr>
          <p:txBody>
            <a:bodyPr wrap="square" lIns="0" tIns="0" rIns="0" bIns="0" numCol="1" anchor="ctr">
              <a:noAutofit/>
            </a:bodyPr>
            <a:lstStyle/>
            <a:p>
              <a:pPr lvl="0" algn="ctr">
                <a:defRPr b="1">
                  <a:solidFill>
                    <a:srgbClr val="FFFFFF"/>
                  </a:solidFill>
                  <a:effectLst>
                    <a:outerShdw blurRad="38100" dist="38100" dir="2700000" rotWithShape="0">
                      <a:srgbClr val="000000">
                        <a:alpha val="43137"/>
                      </a:srgbClr>
                    </a:outerShdw>
                  </a:effectLst>
                </a:defRPr>
              </a:pPr>
              <a:endParaRPr/>
            </a:p>
          </p:txBody>
        </p:sp>
        <p:sp>
          <p:nvSpPr>
            <p:cNvPr id="75" name="Shape 75"/>
            <p:cNvSpPr/>
            <p:nvPr/>
          </p:nvSpPr>
          <p:spPr>
            <a:xfrm>
              <a:off x="18599" y="75444"/>
              <a:ext cx="343803" cy="30631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b="1">
                  <a:solidFill>
                    <a:srgbClr val="FFFFFF"/>
                  </a:solidFill>
                  <a:effectLst>
                    <a:outerShdw blurRad="38100" dist="38100" dir="2700000" rotWithShape="0">
                      <a:srgbClr val="000000">
                        <a:alpha val="43137"/>
                      </a:srgbClr>
                    </a:outerShdw>
                  </a:effectLst>
                </a:defRPr>
              </a:lvl1pPr>
            </a:lstStyle>
            <a:p>
              <a:pPr lvl="0">
                <a:defRPr sz="1800" b="0">
                  <a:solidFill>
                    <a:srgbClr val="000000"/>
                  </a:solidFill>
                  <a:effectLst/>
                </a:defRPr>
              </a:pPr>
              <a:r>
                <a:rPr sz="1900" b="1" dirty="0">
                  <a:solidFill>
                    <a:srgbClr val="FFFFFF"/>
                  </a:solidFill>
                  <a:effectLst>
                    <a:outerShdw blurRad="38100" dist="38100" dir="2700000" rotWithShape="0">
                      <a:srgbClr val="000000">
                        <a:alpha val="43137"/>
                      </a:srgbClr>
                    </a:outerShdw>
                  </a:effectLst>
                </a:rPr>
                <a:t>2</a:t>
              </a:r>
            </a:p>
          </p:txBody>
        </p:sp>
      </p:grpSp>
      <p:sp>
        <p:nvSpPr>
          <p:cNvPr id="77" name="Shape 77"/>
          <p:cNvSpPr/>
          <p:nvPr/>
        </p:nvSpPr>
        <p:spPr>
          <a:xfrm>
            <a:off x="228601" y="195667"/>
            <a:ext cx="885713" cy="331078"/>
          </a:xfrm>
          <a:prstGeom prst="rect">
            <a:avLst/>
          </a:prstGeom>
          <a:solidFill>
            <a:srgbClr val="DDD9C3"/>
          </a:solidFill>
          <a:ln w="12700">
            <a:miter lim="400000"/>
          </a:ln>
          <a:extLst>
            <a:ext uri="{C572A759-6A51-4108-AA02-DFA0A04FC94B}">
              <ma14:wrappingTextBoxFlag xmlns="" xmlns:ma14="http://schemas.microsoft.com/office/mac/drawingml/2011/main" val="1"/>
            </a:ext>
          </a:extLst>
        </p:spPr>
        <p:txBody>
          <a:bodyPr lIns="49638" tIns="49638" rIns="49638" bIns="49638">
            <a:spAutoFit/>
          </a:bodyPr>
          <a:lstStyle>
            <a:lvl1pPr>
              <a:defRPr sz="1500" b="1"/>
            </a:lvl1pPr>
          </a:lstStyle>
          <a:p>
            <a:pPr lvl="0">
              <a:defRPr sz="1800" b="0"/>
            </a:pPr>
            <a:r>
              <a:rPr sz="1500" b="1" dirty="0" err="1" smtClean="0"/>
              <a:t>Grado</a:t>
            </a:r>
            <a:r>
              <a:rPr lang="en-US" sz="1500" b="1" dirty="0" smtClean="0"/>
              <a:t> 1</a:t>
            </a:r>
            <a:endParaRPr sz="1500" b="1" dirty="0"/>
          </a:p>
        </p:txBody>
      </p:sp>
      <p:sp>
        <p:nvSpPr>
          <p:cNvPr id="78" name="Shape 78"/>
          <p:cNvSpPr/>
          <p:nvPr/>
        </p:nvSpPr>
        <p:spPr>
          <a:xfrm>
            <a:off x="307609" y="3233523"/>
            <a:ext cx="6690907" cy="685021"/>
          </a:xfrm>
          <a:prstGeom prst="rect">
            <a:avLst/>
          </a:prstGeom>
          <a:ln w="12700">
            <a:miter lim="400000"/>
          </a:ln>
          <a:extLst>
            <a:ext uri="{C572A759-6A51-4108-AA02-DFA0A04FC94B}">
              <ma14:wrappingTextBoxFlag xmlns="" xmlns:ma14="http://schemas.microsoft.com/office/mac/drawingml/2011/main" val="1"/>
            </a:ext>
          </a:extLst>
        </p:spPr>
        <p:txBody>
          <a:bodyPr wrap="square" lIns="49638" tIns="49638" rIns="49638" bIns="49638">
            <a:spAutoFit/>
          </a:bodyPr>
          <a:lstStyle/>
          <a:p>
            <a:pPr lvl="0">
              <a:defRPr sz="1800"/>
            </a:pPr>
            <a:r>
              <a:rPr lang="es-MX" sz="1900" dirty="0" smtClean="0"/>
              <a:t>Explica más </a:t>
            </a:r>
            <a:r>
              <a:rPr lang="es-MX" sz="1900" u="sng" dirty="0" smtClean="0"/>
              <a:t>detalles claves</a:t>
            </a:r>
            <a:r>
              <a:rPr lang="es-MX" sz="1900" dirty="0" smtClean="0"/>
              <a:t> sobre la nueva </a:t>
            </a:r>
            <a:r>
              <a:rPr lang="es-MX" sz="1900" u="sng" dirty="0" smtClean="0"/>
              <a:t>idea clave</a:t>
            </a:r>
            <a:r>
              <a:rPr lang="es-MX" sz="1900" dirty="0" smtClean="0"/>
              <a:t> que aprendiste. Puedes usar palabras y dibujos para hablar sobre esto.</a:t>
            </a:r>
            <a:endParaRPr lang="es-MX" sz="1900" dirty="0"/>
          </a:p>
        </p:txBody>
      </p:sp>
      <p:sp>
        <p:nvSpPr>
          <p:cNvPr id="79" name="Shape 79"/>
          <p:cNvSpPr/>
          <p:nvPr/>
        </p:nvSpPr>
        <p:spPr>
          <a:xfrm>
            <a:off x="487680" y="6138073"/>
            <a:ext cx="3332480" cy="3016210"/>
          </a:xfrm>
          <a:prstGeom prst="rect">
            <a:avLst/>
          </a:prstGeom>
          <a:solidFill>
            <a:srgbClr val="F2F2F2"/>
          </a:solidFill>
          <a:ln>
            <a:solidFill>
              <a:srgbClr val="4F81BD"/>
            </a:solidFill>
          </a:ln>
          <a:effectLst>
            <a:outerShdw blurRad="152400" dist="250190" dir="8460000" rotWithShape="0">
              <a:srgbClr val="000000">
                <a:alpha val="28000"/>
              </a:srgbClr>
            </a:outerShdw>
          </a:effectLst>
          <a:extLst>
            <a:ext uri="{C572A759-6A51-4108-AA02-DFA0A04FC94B}">
              <ma14:wrappingTextBoxFlag xmlns="" xmlns:ma14="http://schemas.microsoft.com/office/mac/drawingml/2011/main" val="1"/>
            </a:ext>
          </a:extLst>
        </p:spPr>
        <p:txBody>
          <a:bodyPr lIns="0" tIns="0" rIns="0" bIns="0">
            <a:spAutoFit/>
          </a:bodyPr>
          <a:lstStyle/>
          <a:p>
            <a:pPr marL="112713" lvl="0">
              <a:defRPr sz="1800"/>
            </a:pPr>
            <a:r>
              <a:rPr lang="es-MX" sz="1100" b="1" u="sng" dirty="0" smtClean="0">
                <a:solidFill>
                  <a:srgbClr val="002060"/>
                </a:solidFill>
              </a:rPr>
              <a:t>Diferenciación</a:t>
            </a:r>
            <a:r>
              <a:rPr lang="es-MX" sz="1100" b="1" dirty="0" smtClean="0">
                <a:solidFill>
                  <a:srgbClr val="002060"/>
                </a:solidFill>
              </a:rPr>
              <a:t>:</a:t>
            </a:r>
          </a:p>
          <a:p>
            <a:pPr marL="112713" lvl="0">
              <a:defRPr sz="1800"/>
            </a:pPr>
            <a:endParaRPr lang="es-MX" sz="900" b="1" dirty="0" smtClean="0">
              <a:solidFill>
                <a:srgbClr val="002060"/>
              </a:solidFill>
            </a:endParaRPr>
          </a:p>
          <a:p>
            <a:pPr marL="112713" lvl="0">
              <a:defRPr sz="1800"/>
            </a:pPr>
            <a:r>
              <a:rPr lang="es-MX" sz="1100" b="1" dirty="0" smtClean="0">
                <a:solidFill>
                  <a:srgbClr val="002060"/>
                </a:solidFill>
              </a:rPr>
              <a:t>En primer grado usted puede desarrollar progresivamente al estudiante  empezando solamente escribiendo </a:t>
            </a:r>
            <a:r>
              <a:rPr lang="es-MX" sz="1100" b="1" u="sng" dirty="0" smtClean="0">
                <a:solidFill>
                  <a:srgbClr val="002060"/>
                </a:solidFill>
              </a:rPr>
              <a:t>una idea clave</a:t>
            </a:r>
            <a:r>
              <a:rPr lang="es-MX" sz="1100" b="1" dirty="0" smtClean="0">
                <a:solidFill>
                  <a:srgbClr val="002060"/>
                </a:solidFill>
              </a:rPr>
              <a:t> y luego avanzando a la escritura de </a:t>
            </a:r>
            <a:r>
              <a:rPr lang="es-MX" sz="1100" b="1" u="sng" dirty="0" smtClean="0">
                <a:solidFill>
                  <a:srgbClr val="002060"/>
                </a:solidFill>
              </a:rPr>
              <a:t>detalles clave</a:t>
            </a:r>
            <a:r>
              <a:rPr lang="es-MX" sz="1100" b="1" dirty="0" smtClean="0">
                <a:solidFill>
                  <a:srgbClr val="002060"/>
                </a:solidFill>
              </a:rPr>
              <a:t>.  Los estudiantes que se beneficiarían del enriquecimiento, pueden seguir adelante con más secciones o párrafos.  </a:t>
            </a:r>
          </a:p>
          <a:p>
            <a:pPr marL="112713" lvl="0">
              <a:defRPr sz="1800"/>
            </a:pPr>
            <a:endParaRPr lang="es-MX" sz="1100" b="1" dirty="0" smtClean="0">
              <a:solidFill>
                <a:srgbClr val="002060"/>
              </a:solidFill>
            </a:endParaRPr>
          </a:p>
          <a:p>
            <a:pPr marL="112713" lvl="0">
              <a:defRPr sz="1800"/>
            </a:pPr>
            <a:r>
              <a:rPr lang="es-MX" sz="1100" b="1" dirty="0" smtClean="0">
                <a:solidFill>
                  <a:srgbClr val="002060"/>
                </a:solidFill>
              </a:rPr>
              <a:t>Para los estudiantes que necesitan instrucción más directa, enseñe cada parte en mini lecciones. Estos conceptos pueden enseñarse por separado: </a:t>
            </a:r>
          </a:p>
          <a:p>
            <a:pPr marL="398463" lvl="0">
              <a:buClr>
                <a:srgbClr val="002060"/>
              </a:buClr>
              <a:buSzPct val="100000"/>
              <a:buFont typeface="Arial"/>
              <a:buChar char="•"/>
              <a:defRPr sz="1800"/>
            </a:pPr>
            <a:r>
              <a:rPr lang="es-MX" sz="1100" b="1" dirty="0" smtClean="0">
                <a:solidFill>
                  <a:srgbClr val="002060"/>
                </a:solidFill>
              </a:rPr>
              <a:t>Tema principal </a:t>
            </a:r>
          </a:p>
          <a:p>
            <a:pPr marL="398463" lvl="0">
              <a:buClr>
                <a:srgbClr val="002060"/>
              </a:buClr>
              <a:buSzPct val="100000"/>
              <a:buFont typeface="Arial"/>
              <a:buChar char="•"/>
              <a:defRPr sz="1800"/>
            </a:pPr>
            <a:r>
              <a:rPr lang="es-MX" sz="1100" b="1" dirty="0" smtClean="0">
                <a:solidFill>
                  <a:srgbClr val="002060"/>
                </a:solidFill>
              </a:rPr>
              <a:t>Ideas </a:t>
            </a:r>
          </a:p>
          <a:p>
            <a:pPr marL="398463" lvl="0">
              <a:buClr>
                <a:srgbClr val="002060"/>
              </a:buClr>
              <a:buSzPct val="100000"/>
              <a:buFont typeface="Arial"/>
              <a:buChar char="•"/>
              <a:defRPr sz="1800"/>
            </a:pPr>
            <a:r>
              <a:rPr lang="es-MX" sz="1100" b="1" dirty="0" smtClean="0">
                <a:solidFill>
                  <a:srgbClr val="002060"/>
                </a:solidFill>
              </a:rPr>
              <a:t>Detalles </a:t>
            </a:r>
          </a:p>
          <a:p>
            <a:pPr marL="112713" lvl="0">
              <a:defRPr sz="1800"/>
            </a:pPr>
            <a:r>
              <a:rPr lang="es-MX" sz="1100" b="1" dirty="0" smtClean="0">
                <a:solidFill>
                  <a:srgbClr val="002060"/>
                </a:solidFill>
              </a:rPr>
              <a:t>Los estudiantes ELL pueden necesitar que cada parte sea enseñada usando una estructura del lenguaje (oración) que enfatice palabras de transición. </a:t>
            </a:r>
            <a:endParaRPr lang="es-MX" sz="1100" b="1" dirty="0">
              <a:solidFill>
                <a:srgbClr val="002060"/>
              </a:solidFill>
            </a:endParaRPr>
          </a:p>
        </p:txBody>
      </p:sp>
      <p:grpSp>
        <p:nvGrpSpPr>
          <p:cNvPr id="4" name="Group 82"/>
          <p:cNvGrpSpPr/>
          <p:nvPr/>
        </p:nvGrpSpPr>
        <p:grpSpPr>
          <a:xfrm>
            <a:off x="3576320" y="6058063"/>
            <a:ext cx="381003" cy="436419"/>
            <a:chOff x="0" y="0"/>
            <a:chExt cx="381001" cy="457200"/>
          </a:xfrm>
        </p:grpSpPr>
        <p:sp>
          <p:nvSpPr>
            <p:cNvPr id="80" name="Shape 80"/>
            <p:cNvSpPr/>
            <p:nvPr/>
          </p:nvSpPr>
          <p:spPr>
            <a:xfrm>
              <a:off x="0" y="0"/>
              <a:ext cx="381001" cy="457200"/>
            </a:xfrm>
            <a:prstGeom prst="roundRect">
              <a:avLst>
                <a:gd name="adj" fmla="val 16667"/>
              </a:avLst>
            </a:prstGeom>
            <a:solidFill>
              <a:srgbClr val="4F81BD"/>
            </a:solidFill>
            <a:ln w="12700" cap="flat">
              <a:noFill/>
              <a:miter lim="400000"/>
            </a:ln>
            <a:effectLst>
              <a:outerShdw blurRad="152400" dist="250190" dir="8460000" rotWithShape="0">
                <a:srgbClr val="000000">
                  <a:alpha val="28000"/>
                </a:srgbClr>
              </a:outerShdw>
            </a:effectLst>
          </p:spPr>
          <p:txBody>
            <a:bodyPr wrap="square" lIns="0" tIns="0" rIns="0" bIns="0" numCol="1" anchor="ctr">
              <a:noAutofit/>
            </a:bodyPr>
            <a:lstStyle/>
            <a:p>
              <a:pPr lvl="0" algn="ctr">
                <a:defRPr b="1">
                  <a:solidFill>
                    <a:srgbClr val="FFFFFF"/>
                  </a:solidFill>
                  <a:effectLst>
                    <a:outerShdw blurRad="38100" dist="38100" dir="2700000" rotWithShape="0">
                      <a:srgbClr val="000000">
                        <a:alpha val="43137"/>
                      </a:srgbClr>
                    </a:outerShdw>
                  </a:effectLst>
                </a:defRPr>
              </a:pPr>
              <a:endParaRPr/>
            </a:p>
          </p:txBody>
        </p:sp>
        <p:sp>
          <p:nvSpPr>
            <p:cNvPr id="81" name="Shape 81"/>
            <p:cNvSpPr/>
            <p:nvPr/>
          </p:nvSpPr>
          <p:spPr>
            <a:xfrm>
              <a:off x="18599" y="75444"/>
              <a:ext cx="343803" cy="30631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b="1">
                  <a:solidFill>
                    <a:srgbClr val="FFFFFF"/>
                  </a:solidFill>
                  <a:effectLst>
                    <a:outerShdw blurRad="38100" dist="38100" dir="2700000" rotWithShape="0">
                      <a:srgbClr val="000000">
                        <a:alpha val="43137"/>
                      </a:srgbClr>
                    </a:outerShdw>
                  </a:effectLst>
                </a:defRPr>
              </a:lvl1pPr>
            </a:lstStyle>
            <a:p>
              <a:pPr lvl="0">
                <a:defRPr sz="1800" b="0">
                  <a:solidFill>
                    <a:srgbClr val="000000"/>
                  </a:solidFill>
                  <a:effectLst/>
                </a:defRPr>
              </a:pPr>
              <a:r>
                <a:rPr sz="1900" b="1">
                  <a:solidFill>
                    <a:srgbClr val="FFFFFF"/>
                  </a:solidFill>
                  <a:effectLst>
                    <a:outerShdw blurRad="38100" dist="38100" dir="2700000" rotWithShape="0">
                      <a:srgbClr val="000000">
                        <a:alpha val="43137"/>
                      </a:srgbClr>
                    </a:outerShdw>
                  </a:effectLst>
                </a:rPr>
                <a:t>3</a:t>
              </a:r>
            </a:p>
          </p:txBody>
        </p:sp>
      </p:grpSp>
      <p:sp>
        <p:nvSpPr>
          <p:cNvPr id="83" name="Shape 83"/>
          <p:cNvSpPr/>
          <p:nvPr/>
        </p:nvSpPr>
        <p:spPr>
          <a:xfrm>
            <a:off x="1219201" y="4320541"/>
            <a:ext cx="2763521" cy="1269796"/>
          </a:xfrm>
          <a:prstGeom prst="rect">
            <a:avLst/>
          </a:prstGeom>
          <a:solidFill>
            <a:srgbClr val="EEECE1"/>
          </a:solidFill>
          <a:ln w="12700">
            <a:miter lim="400000"/>
          </a:ln>
          <a:effectLst>
            <a:outerShdw blurRad="152400" dist="250190" dir="8460000" rotWithShape="0">
              <a:srgbClr val="000000">
                <a:alpha val="28000"/>
              </a:srgbClr>
            </a:outerShdw>
          </a:effectLst>
          <a:extLst>
            <a:ext uri="{C572A759-6A51-4108-AA02-DFA0A04FC94B}">
              <ma14:wrappingTextBoxFlag xmlns="" xmlns:ma14="http://schemas.microsoft.com/office/mac/drawingml/2011/main" val="1"/>
            </a:ext>
          </a:extLst>
        </p:spPr>
        <p:txBody>
          <a:bodyPr lIns="49638" tIns="49638" rIns="49638" bIns="49638">
            <a:spAutoFit/>
          </a:bodyPr>
          <a:lstStyle/>
          <a:p>
            <a:pPr lvl="0">
              <a:defRPr sz="1800"/>
            </a:pPr>
            <a:r>
              <a:rPr lang="es-419" sz="1900" dirty="0" smtClean="0"/>
              <a:t>Recuerde que los estudiantes necesitarán tener una forma de toma de notas por </a:t>
            </a:r>
            <a:r>
              <a:rPr lang="es-419" sz="1900" u="sng" dirty="0" smtClean="0"/>
              <a:t>cada</a:t>
            </a:r>
            <a:r>
              <a:rPr lang="es-419" sz="1900" dirty="0" smtClean="0"/>
              <a:t> pasaje.</a:t>
            </a:r>
            <a:endParaRPr lang="es-419" sz="1900" dirty="0"/>
          </a:p>
        </p:txBody>
      </p:sp>
      <p:graphicFrame>
        <p:nvGraphicFramePr>
          <p:cNvPr id="84" name="Table 84"/>
          <p:cNvGraphicFramePr/>
          <p:nvPr>
            <p:extLst/>
          </p:nvPr>
        </p:nvGraphicFramePr>
        <p:xfrm>
          <a:off x="1950722" y="65462"/>
          <a:ext cx="5242563" cy="712816"/>
        </p:xfrm>
        <a:graphic>
          <a:graphicData uri="http://schemas.openxmlformats.org/drawingml/2006/table">
            <a:tbl>
              <a:tblPr/>
              <a:tblGrid>
                <a:gridCol w="533401"/>
                <a:gridCol w="914400"/>
                <a:gridCol w="819150"/>
                <a:gridCol w="685801"/>
                <a:gridCol w="781050"/>
                <a:gridCol w="762000"/>
                <a:gridCol w="746761"/>
              </a:tblGrid>
              <a:tr h="286931">
                <a:tc rowSpan="2">
                  <a:txBody>
                    <a:bodyPr/>
                    <a:lstStyle/>
                    <a:p>
                      <a:pPr lvl="0" algn="ctr">
                        <a:defRPr sz="1800" b="0" i="0"/>
                      </a:pPr>
                      <a:r>
                        <a:rPr sz="1300" b="1" dirty="0"/>
                        <a:t>R E-</a:t>
                      </a:r>
                      <a:endParaRPr sz="1800" dirty="0"/>
                    </a:p>
                    <a:p>
                      <a:pPr lvl="0" algn="ctr">
                        <a:defRPr sz="1800" b="0" i="0"/>
                      </a:pPr>
                      <a:r>
                        <a:rPr sz="1100" b="1" i="1" dirty="0">
                          <a:solidFill>
                            <a:srgbClr val="FF0000"/>
                          </a:solidFill>
                        </a:rPr>
                        <a:t>LEE</a:t>
                      </a:r>
                    </a:p>
                  </a:txBody>
                  <a:tcPr marL="45720" marR="45720" marT="43642" marB="43642" horzOverflow="overflow">
                    <a:lnL w="12700">
                      <a:miter lim="400000"/>
                    </a:lnL>
                    <a:lnR w="6350">
                      <a:solidFill>
                        <a:srgbClr val="BFBFBF"/>
                      </a:solidFill>
                      <a:round/>
                    </a:lnR>
                    <a:lnT w="12700">
                      <a:miter lim="400000"/>
                    </a:lnT>
                    <a:lnB w="12700">
                      <a:miter lim="400000"/>
                    </a:lnB>
                    <a:solidFill>
                      <a:srgbClr val="FFFFFF"/>
                    </a:solidFill>
                  </a:tcPr>
                </a:tc>
                <a:tc>
                  <a:txBody>
                    <a:bodyPr/>
                    <a:lstStyle/>
                    <a:p>
                      <a:pPr lvl="0" algn="ctr">
                        <a:defRPr sz="1800" b="0" i="0"/>
                      </a:pPr>
                      <a:r>
                        <a:rPr sz="1000" b="1"/>
                        <a:t>S</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FFFFF"/>
                    </a:solidFill>
                  </a:tcPr>
                </a:tc>
                <a:tc>
                  <a:txBody>
                    <a:bodyPr/>
                    <a:lstStyle/>
                    <a:p>
                      <a:pPr lvl="0" algn="ctr">
                        <a:defRPr sz="1800" b="0" i="0"/>
                      </a:pPr>
                      <a:r>
                        <a:rPr sz="1000" b="1"/>
                        <a:t>E</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FFFFF"/>
                    </a:solidFill>
                  </a:tcPr>
                </a:tc>
                <a:tc>
                  <a:txBody>
                    <a:bodyPr/>
                    <a:lstStyle/>
                    <a:p>
                      <a:pPr lvl="0" algn="ctr">
                        <a:defRPr sz="1800" b="0" i="0"/>
                      </a:pPr>
                      <a:r>
                        <a:rPr sz="1000" b="1"/>
                        <a:t>A</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FFFFF"/>
                    </a:solidFill>
                  </a:tcPr>
                </a:tc>
                <a:tc>
                  <a:txBody>
                    <a:bodyPr/>
                    <a:lstStyle/>
                    <a:p>
                      <a:pPr lvl="0" algn="ctr">
                        <a:defRPr sz="1800" b="0" i="0"/>
                      </a:pPr>
                      <a:r>
                        <a:rPr sz="1000" b="1"/>
                        <a:t>R</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FFFFF"/>
                    </a:solidFill>
                  </a:tcPr>
                </a:tc>
                <a:tc>
                  <a:txBody>
                    <a:bodyPr/>
                    <a:lstStyle/>
                    <a:p>
                      <a:pPr lvl="0" algn="ctr">
                        <a:defRPr sz="1800" b="0" i="0"/>
                      </a:pPr>
                      <a:r>
                        <a:rPr sz="1000" b="1"/>
                        <a:t>C</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FFFFF"/>
                    </a:solidFill>
                  </a:tcPr>
                </a:tc>
                <a:tc>
                  <a:txBody>
                    <a:bodyPr/>
                    <a:lstStyle/>
                    <a:p>
                      <a:pPr lvl="0" algn="ctr">
                        <a:defRPr sz="1800" b="0" i="0"/>
                      </a:pPr>
                      <a:r>
                        <a:rPr sz="1000" b="1"/>
                        <a:t>H</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FFFFF"/>
                    </a:solidFill>
                  </a:tcPr>
                </a:tc>
              </a:tr>
              <a:tr h="425885">
                <a:tc vMerge="1">
                  <a:txBody>
                    <a:bodyPr/>
                    <a:lstStyle/>
                    <a:p>
                      <a:endParaRPr lang="es-MX"/>
                    </a:p>
                  </a:txBody>
                  <a:tcPr/>
                </a:tc>
                <a:tc>
                  <a:txBody>
                    <a:bodyPr/>
                    <a:lstStyle/>
                    <a:p>
                      <a:pPr lvl="0" algn="ctr">
                        <a:defRPr sz="1800" b="0" i="0"/>
                      </a:pPr>
                      <a:r>
                        <a:rPr sz="900" b="1" dirty="0"/>
                        <a:t>ALGO NUEVO</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2DCDB"/>
                    </a:solidFill>
                  </a:tcPr>
                </a:tc>
                <a:tc>
                  <a:txBody>
                    <a:bodyPr/>
                    <a:lstStyle/>
                    <a:p>
                      <a:pPr lvl="0" algn="ctr">
                        <a:defRPr sz="1800" b="0" i="0"/>
                      </a:pPr>
                      <a:r>
                        <a:rPr sz="900" b="1" dirty="0"/>
                        <a:t>EXPLICA MÁS</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CD5B5"/>
                    </a:solidFill>
                  </a:tcPr>
                </a:tc>
                <a:tc>
                  <a:txBody>
                    <a:bodyPr/>
                    <a:lstStyle/>
                    <a:p>
                      <a:pPr lvl="0" algn="ctr">
                        <a:defRPr sz="1800" b="0" i="0"/>
                      </a:pPr>
                      <a:r>
                        <a:rPr sz="900" b="1" dirty="0"/>
                        <a:t>UNA Y OTRA VEZ</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FFF99"/>
                    </a:solidFill>
                  </a:tcPr>
                </a:tc>
                <a:tc>
                  <a:txBody>
                    <a:bodyPr/>
                    <a:lstStyle/>
                    <a:p>
                      <a:pPr lvl="0" algn="ctr">
                        <a:defRPr sz="1800" b="0" i="0"/>
                      </a:pPr>
                      <a:r>
                        <a:rPr sz="900" b="1" dirty="0"/>
                        <a:t>¿RELEVANTE O NO?</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D7E4BD"/>
                    </a:solidFill>
                  </a:tcPr>
                </a:tc>
                <a:tc>
                  <a:txBody>
                    <a:bodyPr/>
                    <a:lstStyle/>
                    <a:p>
                      <a:pPr lvl="0" algn="ctr">
                        <a:defRPr sz="1800" b="0" i="0"/>
                      </a:pPr>
                      <a:r>
                        <a:rPr sz="900" b="1" dirty="0"/>
                        <a:t>CONCLUYE</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B7DEE8"/>
                    </a:solidFill>
                  </a:tcPr>
                </a:tc>
                <a:tc>
                  <a:txBody>
                    <a:bodyPr/>
                    <a:lstStyle/>
                    <a:p>
                      <a:pPr lvl="0" algn="ctr">
                        <a:defRPr sz="1800" b="0" i="0"/>
                      </a:pPr>
                      <a:r>
                        <a:rPr sz="900" b="1" dirty="0"/>
                        <a:t>TIENE EVIDENCIA</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CCC1DA"/>
                    </a:solidFill>
                  </a:tcPr>
                </a:tc>
              </a:tr>
            </a:tbl>
          </a:graphicData>
        </a:graphic>
      </p:graphicFrame>
    </p:spTree>
    <p:extLst>
      <p:ext uri="{BB962C8B-B14F-4D97-AF65-F5344CB8AC3E}">
        <p14:creationId xmlns:p14="http://schemas.microsoft.com/office/powerpoint/2010/main" val="24047208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sldNum" sz="quarter" idx="4294967295"/>
          </p:nvPr>
        </p:nvSpPr>
        <p:spPr>
          <a:xfrm>
            <a:off x="6309363" y="9235700"/>
            <a:ext cx="792481" cy="27411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lang="es-MX" sz="1200" smtClean="0">
                <a:solidFill>
                  <a:srgbClr val="888888"/>
                </a:solidFill>
              </a:rPr>
              <a:pPr lvl="0">
                <a:defRPr sz="1800">
                  <a:solidFill>
                    <a:srgbClr val="000000"/>
                  </a:solidFill>
                </a:defRPr>
              </a:pPr>
              <a:t>7</a:t>
            </a:fld>
            <a:endParaRPr lang="es-MX" sz="1200" dirty="0">
              <a:solidFill>
                <a:srgbClr val="888888"/>
              </a:solidFill>
            </a:endParaRPr>
          </a:p>
        </p:txBody>
      </p:sp>
      <p:graphicFrame>
        <p:nvGraphicFramePr>
          <p:cNvPr id="87" name="Table 87"/>
          <p:cNvGraphicFramePr/>
          <p:nvPr>
            <p:extLst/>
          </p:nvPr>
        </p:nvGraphicFramePr>
        <p:xfrm>
          <a:off x="502920" y="1784465"/>
          <a:ext cx="6324601" cy="1415936"/>
        </p:xfrm>
        <a:graphic>
          <a:graphicData uri="http://schemas.openxmlformats.org/drawingml/2006/table">
            <a:tbl>
              <a:tblPr/>
              <a:tblGrid>
                <a:gridCol w="6324601"/>
              </a:tblGrid>
              <a:tr h="353984">
                <a:tc>
                  <a:txBody>
                    <a:bodyPr/>
                    <a:lstStyle/>
                    <a:p>
                      <a:pPr lvl="0" algn="l">
                        <a:defRPr sz="1800" b="0" i="0"/>
                      </a:pPr>
                      <a:endParaRPr sz="1700" dirty="0"/>
                    </a:p>
                  </a:txBody>
                  <a:tcPr marL="45720" marR="45720" marT="43642" marB="43642" horzOverflow="overflow">
                    <a:lnL w="12700">
                      <a:miter lim="400000"/>
                    </a:lnL>
                    <a:lnR w="12700">
                      <a:miter lim="400000"/>
                    </a:lnR>
                    <a:lnT w="12700">
                      <a:solidFill>
                        <a:srgbClr val="000000"/>
                      </a:solidFill>
                      <a:round/>
                    </a:lnT>
                    <a:lnB w="12700">
                      <a:solidFill>
                        <a:srgbClr val="000000"/>
                      </a:solidFill>
                      <a:prstDash val="sysDash"/>
                      <a:round/>
                    </a:lnB>
                    <a:solidFill>
                      <a:srgbClr val="FFFFFF"/>
                    </a:solidFill>
                  </a:tcPr>
                </a:tc>
              </a:tr>
              <a:tr h="353984">
                <a:tc>
                  <a:txBody>
                    <a:bodyPr/>
                    <a:lstStyle/>
                    <a:p>
                      <a:pPr lvl="0" algn="l">
                        <a:defRPr sz="1800" b="0" i="0"/>
                      </a:pPr>
                      <a:endParaRPr sz="1700"/>
                    </a:p>
                  </a:txBody>
                  <a:tcPr marL="45720" marR="45720" marT="43642" marB="43642" horzOverflow="overflow">
                    <a:lnL w="12700">
                      <a:miter lim="400000"/>
                    </a:lnL>
                    <a:lnR w="12700">
                      <a:miter lim="400000"/>
                    </a:lnR>
                    <a:lnT w="12700">
                      <a:solidFill>
                        <a:srgbClr val="000000"/>
                      </a:solidFill>
                      <a:prstDash val="sysDash"/>
                      <a:round/>
                    </a:lnT>
                    <a:lnB w="12700">
                      <a:solidFill>
                        <a:srgbClr val="000000"/>
                      </a:solidFill>
                      <a:round/>
                    </a:lnB>
                  </a:tcPr>
                </a:tc>
              </a:tr>
              <a:tr h="353984">
                <a:tc>
                  <a:txBody>
                    <a:bodyPr/>
                    <a:lstStyle/>
                    <a:p>
                      <a:pPr lvl="0" algn="l">
                        <a:defRPr sz="1800" b="0" i="0"/>
                      </a:pPr>
                      <a:endParaRPr sz="1700"/>
                    </a:p>
                  </a:txBody>
                  <a:tcPr marL="45720" marR="45720" marT="43642" marB="43642" horzOverflow="overflow">
                    <a:lnL w="12700">
                      <a:miter lim="400000"/>
                    </a:lnL>
                    <a:lnR w="12700">
                      <a:miter lim="400000"/>
                    </a:lnR>
                    <a:lnT w="12700">
                      <a:solidFill>
                        <a:srgbClr val="000000"/>
                      </a:solidFill>
                      <a:round/>
                    </a:lnT>
                    <a:lnB w="12700">
                      <a:solidFill>
                        <a:srgbClr val="000000"/>
                      </a:solidFill>
                      <a:prstDash val="sysDash"/>
                      <a:round/>
                    </a:lnB>
                  </a:tcPr>
                </a:tc>
              </a:tr>
              <a:tr h="353984">
                <a:tc>
                  <a:txBody>
                    <a:bodyPr/>
                    <a:lstStyle/>
                    <a:p>
                      <a:pPr lvl="0" algn="l">
                        <a:defRPr sz="1800" b="0" i="0"/>
                      </a:pPr>
                      <a:endParaRPr sz="1700" dirty="0"/>
                    </a:p>
                  </a:txBody>
                  <a:tcPr marL="45720" marR="45720" marT="43642" marB="43642" horzOverflow="overflow">
                    <a:lnL w="12700">
                      <a:miter lim="400000"/>
                    </a:lnL>
                    <a:lnR w="12700">
                      <a:miter lim="400000"/>
                    </a:lnR>
                    <a:lnT w="12700">
                      <a:solidFill>
                        <a:srgbClr val="000000"/>
                      </a:solidFill>
                      <a:prstDash val="sysDash"/>
                      <a:round/>
                    </a:lnT>
                    <a:lnB w="12700">
                      <a:solidFill>
                        <a:srgbClr val="000000"/>
                      </a:solidFill>
                      <a:round/>
                    </a:lnB>
                  </a:tcPr>
                </a:tc>
              </a:tr>
            </a:tbl>
          </a:graphicData>
        </a:graphic>
      </p:graphicFrame>
      <p:grpSp>
        <p:nvGrpSpPr>
          <p:cNvPr id="3" name="Group 2"/>
          <p:cNvGrpSpPr/>
          <p:nvPr/>
        </p:nvGrpSpPr>
        <p:grpSpPr>
          <a:xfrm>
            <a:off x="406400" y="240028"/>
            <a:ext cx="6908800" cy="8995672"/>
            <a:chOff x="406400" y="240028"/>
            <a:chExt cx="6908800" cy="8995672"/>
          </a:xfrm>
        </p:grpSpPr>
        <p:sp>
          <p:nvSpPr>
            <p:cNvPr id="88" name="Shape 88"/>
            <p:cNvSpPr/>
            <p:nvPr/>
          </p:nvSpPr>
          <p:spPr>
            <a:xfrm>
              <a:off x="406400" y="240028"/>
              <a:ext cx="6908800" cy="149271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800"/>
              </a:pPr>
              <a:r>
                <a:rPr lang="es-MX" b="1" u="sng" dirty="0"/>
                <a:t>Hoja para </a:t>
              </a:r>
              <a:r>
                <a:rPr lang="es-MX" sz="1800" b="1" u="sng" dirty="0"/>
                <a:t>tomar notas</a:t>
              </a:r>
            </a:p>
            <a:p>
              <a:pPr lvl="0">
                <a:defRPr sz="1800"/>
              </a:pPr>
              <a:endParaRPr lang="es-MX" dirty="0" smtClean="0"/>
            </a:p>
            <a:p>
              <a:pPr lvl="0">
                <a:defRPr sz="1800"/>
              </a:pPr>
              <a:r>
                <a:rPr lang="es-MX" dirty="0" smtClean="0"/>
                <a:t>Nombre_____________________ Pasaje________________________</a:t>
              </a:r>
            </a:p>
            <a:p>
              <a:pPr lvl="0">
                <a:defRPr sz="1800"/>
              </a:pPr>
              <a:endParaRPr lang="es-MX" dirty="0" smtClean="0"/>
            </a:p>
            <a:p>
              <a:pPr lvl="0">
                <a:defRPr sz="1800"/>
              </a:pPr>
              <a:r>
                <a:rPr lang="es-MX" sz="1900" dirty="0" smtClean="0"/>
                <a:t>Escribe una </a:t>
              </a:r>
              <a:r>
                <a:rPr lang="es-MX" sz="1900" u="sng" dirty="0" smtClean="0"/>
                <a:t>idea clave</a:t>
              </a:r>
              <a:r>
                <a:rPr lang="es-MX" sz="1900" dirty="0" smtClean="0"/>
                <a:t> nueva que aprendiste sobre el </a:t>
              </a:r>
              <a:r>
                <a:rPr lang="es-MX" sz="1900" u="sng" dirty="0" smtClean="0"/>
                <a:t>tema principal</a:t>
              </a:r>
              <a:r>
                <a:rPr lang="es-MX" sz="1900" dirty="0" smtClean="0"/>
                <a:t>.</a:t>
              </a:r>
              <a:endParaRPr lang="es-MX" sz="1900" dirty="0"/>
            </a:p>
          </p:txBody>
        </p:sp>
        <p:sp>
          <p:nvSpPr>
            <p:cNvPr id="89" name="Shape 89"/>
            <p:cNvSpPr/>
            <p:nvPr/>
          </p:nvSpPr>
          <p:spPr>
            <a:xfrm>
              <a:off x="429465" y="3418768"/>
              <a:ext cx="6819898" cy="67710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defRPr sz="1800"/>
              </a:pPr>
              <a:r>
                <a:rPr lang="es-MX" sz="1900" dirty="0" smtClean="0"/>
                <a:t> Explica más </a:t>
              </a:r>
              <a:r>
                <a:rPr lang="es-MX" sz="1900" u="sng" dirty="0" smtClean="0"/>
                <a:t>detalles clave</a:t>
              </a:r>
              <a:r>
                <a:rPr lang="es-MX" sz="1900" dirty="0" smtClean="0"/>
                <a:t> sobre la nueva </a:t>
              </a:r>
              <a:r>
                <a:rPr lang="es-MX" sz="1900" u="sng" dirty="0" smtClean="0"/>
                <a:t>idea clave</a:t>
              </a:r>
              <a:r>
                <a:rPr lang="es-MX" sz="1900" dirty="0" smtClean="0"/>
                <a:t> que aprendiste. Puedes usar palabras y dibujos para hablar sobre esto.</a:t>
              </a:r>
              <a:endParaRPr lang="es-MX" sz="1900" dirty="0"/>
            </a:p>
          </p:txBody>
        </p:sp>
        <p:sp>
          <p:nvSpPr>
            <p:cNvPr id="90" name="Shape 90"/>
            <p:cNvSpPr/>
            <p:nvPr/>
          </p:nvSpPr>
          <p:spPr>
            <a:xfrm>
              <a:off x="533401" y="4071416"/>
              <a:ext cx="6172203" cy="5164284"/>
            </a:xfrm>
            <a:prstGeom prst="rect">
              <a:avLst/>
            </a:prstGeom>
            <a:noFill/>
            <a:ln w="254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lang="es-MX" dirty="0"/>
            </a:p>
          </p:txBody>
        </p:sp>
      </p:grpSp>
      <p:sp>
        <p:nvSpPr>
          <p:cNvPr id="92" name="Shape 92"/>
          <p:cNvSpPr/>
          <p:nvPr/>
        </p:nvSpPr>
        <p:spPr>
          <a:xfrm>
            <a:off x="406400" y="256070"/>
            <a:ext cx="841375" cy="331078"/>
          </a:xfrm>
          <a:prstGeom prst="rect">
            <a:avLst/>
          </a:prstGeom>
          <a:solidFill>
            <a:srgbClr val="DDD9C3"/>
          </a:solidFill>
          <a:ln w="12700">
            <a:miter lim="400000"/>
          </a:ln>
          <a:extLst>
            <a:ext uri="{C572A759-6A51-4108-AA02-DFA0A04FC94B}">
              <ma14:wrappingTextBoxFlag xmlns="" xmlns:ma14="http://schemas.microsoft.com/office/mac/drawingml/2011/main" val="1"/>
            </a:ext>
          </a:extLst>
        </p:spPr>
        <p:txBody>
          <a:bodyPr wrap="square" lIns="49638" tIns="49638" rIns="49638" bIns="49638">
            <a:spAutoFit/>
          </a:bodyPr>
          <a:lstStyle>
            <a:lvl1pPr>
              <a:defRPr sz="1500" b="1"/>
            </a:lvl1pPr>
          </a:lstStyle>
          <a:p>
            <a:pPr lvl="0">
              <a:defRPr sz="1800" b="0"/>
            </a:pPr>
            <a:r>
              <a:rPr lang="es-MX" sz="1500" b="1" dirty="0" smtClean="0"/>
              <a:t>Grado 1</a:t>
            </a:r>
            <a:endParaRPr lang="es-MX" sz="1500" b="1" dirty="0"/>
          </a:p>
        </p:txBody>
      </p:sp>
    </p:spTree>
    <p:extLst>
      <p:ext uri="{BB962C8B-B14F-4D97-AF65-F5344CB8AC3E}">
        <p14:creationId xmlns:p14="http://schemas.microsoft.com/office/powerpoint/2010/main" val="357700766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701040" y="2285313"/>
            <a:ext cx="195275" cy="389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spAutoFit/>
          </a:bodyPr>
          <a:lstStyle/>
          <a:p>
            <a:pPr fontAlgn="base">
              <a:spcBef>
                <a:spcPct val="0"/>
              </a:spcBef>
              <a:spcAft>
                <a:spcPct val="0"/>
              </a:spcAft>
            </a:pPr>
            <a:endParaRPr lang="en-US" altLang="en-US" dirty="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94540868"/>
              </p:ext>
            </p:extLst>
          </p:nvPr>
        </p:nvGraphicFramePr>
        <p:xfrm>
          <a:off x="533400" y="669036"/>
          <a:ext cx="6456681" cy="7735316"/>
        </p:xfrm>
        <a:graphic>
          <a:graphicData uri="http://schemas.openxmlformats.org/drawingml/2006/table">
            <a:tbl>
              <a:tblPr firstRow="1" firstCol="1" bandRow="1"/>
              <a:tblGrid>
                <a:gridCol w="609600"/>
                <a:gridCol w="5847081"/>
              </a:tblGrid>
              <a:tr h="224028">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0" i="1" dirty="0" smtClean="0">
                          <a:effectLst/>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 </a:t>
                      </a:r>
                    </a:p>
                    <a:p>
                      <a:pPr marL="0" marR="0" indent="0" algn="l" defTabSz="966612" rtl="0" eaLnBrk="1" fontAlgn="auto" latinLnBrk="0" hangingPunct="1">
                        <a:lnSpc>
                          <a:spcPct val="100000"/>
                        </a:lnSpc>
                        <a:spcBef>
                          <a:spcPts val="0"/>
                        </a:spcBef>
                        <a:spcAft>
                          <a:spcPts val="0"/>
                        </a:spcAft>
                        <a:buClrTx/>
                        <a:buSzTx/>
                        <a:buFontTx/>
                        <a:buNone/>
                        <a:tabLst/>
                        <a:defRPr/>
                      </a:pPr>
                      <a:endParaRPr lang="es-ES" sz="1000" b="0" i="1" dirty="0" smtClean="0">
                        <a:effectLst/>
                      </a:endParaRPr>
                    </a:p>
                  </a:txBody>
                  <a:tcPr marL="51999" marR="5199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r>
              <a:tr h="224028">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ES" sz="1400" b="1" dirty="0" smtClean="0">
                          <a:effectLst>
                            <a:outerShdw blurRad="38100" dist="38100" dir="2700000" algn="tl">
                              <a:srgbClr val="000000">
                                <a:alpha val="43137"/>
                              </a:srgbClr>
                            </a:outerShdw>
                          </a:effectLst>
                        </a:rPr>
                        <a:t>CFA Trimestre 4: Clave para la </a:t>
                      </a:r>
                      <a:r>
                        <a:rPr lang="es-ES" sz="1400" b="1" u="sng" dirty="0" smtClean="0">
                          <a:effectLst>
                            <a:outerShdw blurRad="38100" dist="38100" dir="2700000" algn="tl">
                              <a:srgbClr val="000000">
                                <a:alpha val="43137"/>
                              </a:srgbClr>
                            </a:outerShdw>
                          </a:effectLst>
                        </a:rPr>
                        <a:t>Respuesta Construida</a:t>
                      </a:r>
                    </a:p>
                  </a:txBody>
                  <a:tcPr marL="51999" marR="5199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24028">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400" b="1" kern="1200" dirty="0" smtClean="0">
                          <a:solidFill>
                            <a:srgbClr val="000000"/>
                          </a:solidFill>
                          <a:effectLst/>
                          <a:latin typeface="+mn-lt"/>
                          <a:ea typeface="Times New Roman"/>
                          <a:cs typeface="Times New Roman"/>
                        </a:rPr>
                        <a:t>Estándar RL.1.6:</a:t>
                      </a:r>
                      <a:r>
                        <a:rPr lang="es-ES" sz="1400" b="1" u="none" kern="1200" baseline="0" noProof="0" dirty="0" smtClean="0">
                          <a:solidFill>
                            <a:srgbClr val="000000"/>
                          </a:solidFill>
                          <a:effectLst/>
                          <a:latin typeface="+mn-lt"/>
                          <a:ea typeface="Times New Roman"/>
                          <a:cs typeface="Times New Roman"/>
                        </a:rPr>
                        <a:t> Rúbrica de 3 puntos: </a:t>
                      </a:r>
                      <a:r>
                        <a:rPr lang="es-ES" sz="1400" b="1" u="sng" kern="1200" baseline="0" noProof="0" dirty="0" smtClean="0">
                          <a:solidFill>
                            <a:srgbClr val="000000"/>
                          </a:solidFill>
                          <a:effectLst/>
                          <a:latin typeface="+mn-lt"/>
                          <a:ea typeface="Times New Roman"/>
                          <a:cs typeface="Times New Roman"/>
                        </a:rPr>
                        <a:t>Respuesta Construida – Lectura </a:t>
                      </a:r>
                      <a:endParaRPr lang="es-ES" sz="1400" dirty="0" smtClean="0">
                        <a:effectLst/>
                        <a:latin typeface="+mn-lt"/>
                        <a:ea typeface="Times New Roman"/>
                      </a:endParaRPr>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87096">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sz="1800" b="0" i="0"/>
                      </a:pPr>
                      <a:r>
                        <a:rPr lang="en-US" sz="1400" b="1" kern="1200" dirty="0" smtClean="0">
                          <a:solidFill>
                            <a:srgbClr val="000000"/>
                          </a:solidFill>
                          <a:effectLst/>
                          <a:latin typeface="+mn-lt"/>
                          <a:ea typeface="Times New Roman"/>
                          <a:cs typeface="Arial"/>
                        </a:rPr>
                        <a:t>Pregunta #7: </a:t>
                      </a:r>
                    </a:p>
                    <a:p>
                      <a:pPr marL="0" marR="0" lvl="0" indent="0" algn="l" defTabSz="966612" rtl="0" eaLnBrk="1" fontAlgn="auto" latinLnBrk="0" hangingPunct="1">
                        <a:lnSpc>
                          <a:spcPct val="100000"/>
                        </a:lnSpc>
                        <a:spcBef>
                          <a:spcPts val="0"/>
                        </a:spcBef>
                        <a:spcAft>
                          <a:spcPts val="0"/>
                        </a:spcAft>
                        <a:buClrTx/>
                        <a:buSzTx/>
                        <a:buFontTx/>
                        <a:buNone/>
                        <a:tabLst/>
                        <a:defRPr sz="1800" b="0" i="0"/>
                      </a:pPr>
                      <a:r>
                        <a:rPr lang="es-ES" sz="1400" b="1" dirty="0" smtClean="0">
                          <a:solidFill>
                            <a:schemeClr val="tx1"/>
                          </a:solidFill>
                          <a:effectLst/>
                          <a:latin typeface="Calibri" panose="020F0502020204030204" pitchFamily="34" charset="0"/>
                          <a:ea typeface="Times New Roman"/>
                        </a:rPr>
                        <a:t>¿Qué  piensas tú que Nick y Andy aprendieron sobre las estatuas al final de sus paseos?  Utiliza todos los detalles que puedas de los textos que leíste. </a:t>
                      </a:r>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343727">
                <a:tc gridSpan="2">
                  <a:txBody>
                    <a:bodyPr/>
                    <a:lstStyle/>
                    <a:p>
                      <a:pPr lvl="0" algn="l">
                        <a:lnSpc>
                          <a:spcPct val="100000"/>
                        </a:lnSpc>
                        <a:defRPr sz="1800" b="0" i="0"/>
                      </a:pPr>
                      <a:r>
                        <a:rPr lang="es-SV" sz="1050" b="1" kern="1200" noProof="0" dirty="0" smtClean="0">
                          <a:solidFill>
                            <a:srgbClr val="000000"/>
                          </a:solidFill>
                          <a:effectLst/>
                          <a:latin typeface="+mn-lt"/>
                          <a:ea typeface="Times New Roman"/>
                          <a:cs typeface="Arial"/>
                        </a:rPr>
                        <a:t>Suficiente evidencia: </a:t>
                      </a:r>
                      <a:r>
                        <a:rPr lang="es-SV" sz="1050" b="0" kern="1200" noProof="0" dirty="0" smtClean="0">
                          <a:solidFill>
                            <a:srgbClr val="000000"/>
                          </a:solidFill>
                          <a:effectLst/>
                          <a:latin typeface="+mn-lt"/>
                          <a:ea typeface="Times New Roman"/>
                          <a:cs typeface="Arial"/>
                        </a:rPr>
                        <a:t>Sería</a:t>
                      </a:r>
                      <a:r>
                        <a:rPr lang="es-SV" sz="1050" b="0" kern="1200" baseline="0" noProof="0" dirty="0" smtClean="0">
                          <a:solidFill>
                            <a:srgbClr val="000000"/>
                          </a:solidFill>
                          <a:effectLst/>
                          <a:latin typeface="+mn-lt"/>
                          <a:ea typeface="Times New Roman"/>
                          <a:cs typeface="Arial"/>
                        </a:rPr>
                        <a:t> una respuesta completa con una explicación incluyendo detalles específicos de ambos textos.</a:t>
                      </a:r>
                      <a:endParaRPr lang="es-SV" sz="1050" kern="1200" noProof="0" dirty="0" smtClean="0">
                        <a:solidFill>
                          <a:srgbClr val="000000"/>
                        </a:solidFill>
                        <a:effectLst/>
                        <a:latin typeface="+mn-lt"/>
                        <a:ea typeface="Times New Roman"/>
                        <a:cs typeface="Arial"/>
                      </a:endParaRPr>
                    </a:p>
                    <a:p>
                      <a:pPr lvl="0" algn="l">
                        <a:lnSpc>
                          <a:spcPct val="100000"/>
                        </a:lnSpc>
                        <a:defRPr sz="1800" b="0" i="0"/>
                      </a:pPr>
                      <a:r>
                        <a:rPr lang="es-SV" sz="1050" b="1" kern="1200" noProof="0" dirty="0" smtClean="0">
                          <a:solidFill>
                            <a:srgbClr val="000000"/>
                          </a:solidFill>
                          <a:effectLst/>
                          <a:latin typeface="+mn-lt"/>
                          <a:ea typeface="Times New Roman"/>
                          <a:cs typeface="Arial"/>
                        </a:rPr>
                        <a:t>Identificaciones</a:t>
                      </a:r>
                      <a:r>
                        <a:rPr lang="es-SV" sz="1050" b="1" kern="1200" baseline="0" noProof="0" dirty="0" smtClean="0">
                          <a:solidFill>
                            <a:srgbClr val="000000"/>
                          </a:solidFill>
                          <a:effectLst/>
                          <a:latin typeface="+mn-lt"/>
                          <a:ea typeface="Times New Roman"/>
                          <a:cs typeface="Arial"/>
                        </a:rPr>
                        <a:t> específicas</a:t>
                      </a:r>
                      <a:r>
                        <a:rPr lang="es-SV" sz="1050" b="1" kern="1200" noProof="0" dirty="0" smtClean="0">
                          <a:solidFill>
                            <a:srgbClr val="000000"/>
                          </a:solidFill>
                          <a:effectLst/>
                          <a:latin typeface="+mn-lt"/>
                          <a:ea typeface="Times New Roman"/>
                          <a:cs typeface="Arial"/>
                        </a:rPr>
                        <a:t> (detalles de apoyo): </a:t>
                      </a:r>
                      <a:r>
                        <a:rPr lang="es-SV" sz="1050" b="0" kern="1200" noProof="0" dirty="0" smtClean="0">
                          <a:solidFill>
                            <a:srgbClr val="000000"/>
                          </a:solidFill>
                          <a:effectLst/>
                          <a:latin typeface="+mn-lt"/>
                          <a:ea typeface="Times New Roman"/>
                          <a:cs typeface="Arial"/>
                        </a:rPr>
                        <a:t>Los detalles clave podrían</a:t>
                      </a:r>
                      <a:r>
                        <a:rPr lang="es-SV" sz="1050" b="0" kern="1200" baseline="0" noProof="0" dirty="0" smtClean="0">
                          <a:solidFill>
                            <a:srgbClr val="000000"/>
                          </a:solidFill>
                          <a:effectLst/>
                          <a:latin typeface="+mn-lt"/>
                          <a:ea typeface="Times New Roman"/>
                          <a:cs typeface="Arial"/>
                        </a:rPr>
                        <a:t> incluir</a:t>
                      </a:r>
                      <a:r>
                        <a:rPr lang="es-SV" sz="1050" kern="1200" noProof="0" dirty="0" smtClean="0">
                          <a:solidFill>
                            <a:srgbClr val="000000"/>
                          </a:solidFill>
                          <a:effectLst/>
                          <a:latin typeface="+mn-lt"/>
                          <a:ea typeface="Times New Roman"/>
                          <a:cs typeface="Arial"/>
                        </a:rPr>
                        <a:t>: (1) El Monumento</a:t>
                      </a:r>
                      <a:r>
                        <a:rPr lang="es-SV" sz="1050" kern="1200" baseline="0" noProof="0" dirty="0" smtClean="0">
                          <a:solidFill>
                            <a:srgbClr val="000000"/>
                          </a:solidFill>
                          <a:effectLst/>
                          <a:latin typeface="+mn-lt"/>
                          <a:ea typeface="Times New Roman"/>
                          <a:cs typeface="Arial"/>
                        </a:rPr>
                        <a:t> a </a:t>
                      </a:r>
                      <a:r>
                        <a:rPr lang="es-SV" sz="1050" kern="1200" noProof="0" dirty="0" smtClean="0">
                          <a:solidFill>
                            <a:srgbClr val="000000"/>
                          </a:solidFill>
                          <a:effectLst/>
                          <a:latin typeface="+mn-lt"/>
                          <a:ea typeface="Times New Roman"/>
                          <a:cs typeface="Arial"/>
                        </a:rPr>
                        <a:t>Lincoln está en Washington D.C., (2)</a:t>
                      </a:r>
                      <a:r>
                        <a:rPr lang="es-SV" sz="1050" kern="1200" baseline="0" noProof="0" dirty="0" smtClean="0">
                          <a:solidFill>
                            <a:srgbClr val="000000"/>
                          </a:solidFill>
                          <a:effectLst/>
                          <a:latin typeface="+mn-lt"/>
                          <a:ea typeface="Times New Roman"/>
                          <a:cs typeface="Arial"/>
                        </a:rPr>
                        <a:t> El M</a:t>
                      </a:r>
                      <a:r>
                        <a:rPr lang="es-SV" sz="1050" kern="1200" noProof="0" dirty="0" smtClean="0">
                          <a:solidFill>
                            <a:srgbClr val="000000"/>
                          </a:solidFill>
                          <a:effectLst/>
                          <a:latin typeface="+mn-lt"/>
                          <a:ea typeface="Times New Roman"/>
                          <a:cs typeface="Arial"/>
                        </a:rPr>
                        <a:t>onumento</a:t>
                      </a:r>
                      <a:r>
                        <a:rPr lang="es-SV" sz="1050" kern="1200" baseline="0" noProof="0" dirty="0" smtClean="0">
                          <a:solidFill>
                            <a:srgbClr val="000000"/>
                          </a:solidFill>
                          <a:effectLst/>
                          <a:latin typeface="+mn-lt"/>
                          <a:ea typeface="Times New Roman"/>
                          <a:cs typeface="Arial"/>
                        </a:rPr>
                        <a:t> a L</a:t>
                      </a:r>
                      <a:r>
                        <a:rPr lang="es-SV" sz="1050" kern="1200" noProof="0" dirty="0" smtClean="0">
                          <a:solidFill>
                            <a:srgbClr val="000000"/>
                          </a:solidFill>
                          <a:effectLst/>
                          <a:latin typeface="+mn-lt"/>
                          <a:ea typeface="Times New Roman"/>
                          <a:cs typeface="Arial"/>
                        </a:rPr>
                        <a:t>incoln honra a  Abraham Lincoln, (3) El Monumento </a:t>
                      </a:r>
                      <a:r>
                        <a:rPr lang="es-SV" sz="1050" kern="1200" baseline="0" noProof="0" dirty="0" smtClean="0">
                          <a:solidFill>
                            <a:srgbClr val="000000"/>
                          </a:solidFill>
                          <a:effectLst/>
                          <a:latin typeface="+mn-lt"/>
                          <a:ea typeface="Times New Roman"/>
                          <a:cs typeface="Arial"/>
                        </a:rPr>
                        <a:t>a </a:t>
                      </a:r>
                      <a:r>
                        <a:rPr lang="es-SV" sz="1050" kern="1200" noProof="0" dirty="0" smtClean="0">
                          <a:solidFill>
                            <a:srgbClr val="000000"/>
                          </a:solidFill>
                          <a:effectLst/>
                          <a:latin typeface="+mn-lt"/>
                          <a:ea typeface="Times New Roman"/>
                          <a:cs typeface="Arial"/>
                        </a:rPr>
                        <a:t> Lincoln muestra a Lincoln sentado, (4) hay que subir muchos escalones</a:t>
                      </a:r>
                      <a:r>
                        <a:rPr lang="es-SV" sz="1050" kern="1200" baseline="0" noProof="0" dirty="0" smtClean="0">
                          <a:solidFill>
                            <a:srgbClr val="000000"/>
                          </a:solidFill>
                          <a:effectLst/>
                          <a:latin typeface="+mn-lt"/>
                          <a:ea typeface="Times New Roman"/>
                          <a:cs typeface="Arial"/>
                        </a:rPr>
                        <a:t> para llegar al Monumento a </a:t>
                      </a:r>
                      <a:r>
                        <a:rPr lang="es-SV" sz="1050" kern="1200" noProof="0" dirty="0" smtClean="0">
                          <a:solidFill>
                            <a:srgbClr val="000000"/>
                          </a:solidFill>
                          <a:effectLst/>
                          <a:latin typeface="+mn-lt"/>
                          <a:ea typeface="Times New Roman"/>
                          <a:cs typeface="Arial"/>
                        </a:rPr>
                        <a:t>Lincoln , (5) está</a:t>
                      </a:r>
                      <a:r>
                        <a:rPr lang="es-SV" sz="1050" kern="1200" baseline="0" noProof="0" dirty="0" smtClean="0">
                          <a:solidFill>
                            <a:srgbClr val="000000"/>
                          </a:solidFill>
                          <a:effectLst/>
                          <a:latin typeface="+mn-lt"/>
                          <a:ea typeface="Times New Roman"/>
                          <a:cs typeface="Arial"/>
                        </a:rPr>
                        <a:t> hecha de piedra</a:t>
                      </a:r>
                      <a:r>
                        <a:rPr lang="es-SV" sz="1050" kern="1200" noProof="0" dirty="0" smtClean="0">
                          <a:solidFill>
                            <a:srgbClr val="000000"/>
                          </a:solidFill>
                          <a:effectLst/>
                          <a:latin typeface="+mn-lt"/>
                          <a:ea typeface="Times New Roman"/>
                          <a:cs typeface="Arial"/>
                        </a:rPr>
                        <a:t>, (6) la</a:t>
                      </a:r>
                      <a:r>
                        <a:rPr lang="es-SV" sz="1050" kern="1200" baseline="0" noProof="0" dirty="0" smtClean="0">
                          <a:solidFill>
                            <a:srgbClr val="000000"/>
                          </a:solidFill>
                          <a:effectLst/>
                          <a:latin typeface="+mn-lt"/>
                          <a:ea typeface="Times New Roman"/>
                          <a:cs typeface="Arial"/>
                        </a:rPr>
                        <a:t> estatua</a:t>
                      </a:r>
                      <a:r>
                        <a:rPr lang="es-SV" sz="1050" kern="1200" noProof="0" dirty="0" smtClean="0">
                          <a:solidFill>
                            <a:srgbClr val="000000"/>
                          </a:solidFill>
                          <a:effectLst/>
                          <a:latin typeface="+mn-lt"/>
                          <a:ea typeface="Times New Roman"/>
                          <a:cs typeface="Arial"/>
                        </a:rPr>
                        <a:t> de la Libertad está en una</a:t>
                      </a:r>
                      <a:r>
                        <a:rPr lang="es-SV" sz="1050" kern="1200" baseline="0" noProof="0" dirty="0" smtClean="0">
                          <a:solidFill>
                            <a:srgbClr val="000000"/>
                          </a:solidFill>
                          <a:effectLst/>
                          <a:latin typeface="+mn-lt"/>
                          <a:ea typeface="Times New Roman"/>
                          <a:cs typeface="Arial"/>
                        </a:rPr>
                        <a:t> isla cerca de la Ciudad de Nueva York</a:t>
                      </a:r>
                      <a:r>
                        <a:rPr lang="es-SV" sz="1050" kern="1200" noProof="0" dirty="0" smtClean="0">
                          <a:solidFill>
                            <a:srgbClr val="000000"/>
                          </a:solidFill>
                          <a:effectLst/>
                          <a:latin typeface="+mn-lt"/>
                          <a:ea typeface="Times New Roman"/>
                          <a:cs typeface="Arial"/>
                        </a:rPr>
                        <a:t>, (7)  su corona tiene siete</a:t>
                      </a:r>
                      <a:r>
                        <a:rPr lang="es-SV" sz="1050" kern="1200" baseline="0" noProof="0" dirty="0" smtClean="0">
                          <a:solidFill>
                            <a:srgbClr val="000000"/>
                          </a:solidFill>
                          <a:effectLst/>
                          <a:latin typeface="+mn-lt"/>
                          <a:ea typeface="Times New Roman"/>
                          <a:cs typeface="Arial"/>
                        </a:rPr>
                        <a:t> picos que representan los siete mares y los siete continentes</a:t>
                      </a:r>
                      <a:r>
                        <a:rPr lang="es-SV" sz="1050" kern="1200" noProof="0" dirty="0" smtClean="0">
                          <a:solidFill>
                            <a:srgbClr val="000000"/>
                          </a:solidFill>
                          <a:effectLst/>
                          <a:latin typeface="+mn-lt"/>
                          <a:ea typeface="Times New Roman"/>
                          <a:cs typeface="Arial"/>
                        </a:rPr>
                        <a:t>, (8) Ella sujeta una antorcha</a:t>
                      </a:r>
                      <a:r>
                        <a:rPr lang="es-SV" sz="1050" kern="1200" baseline="0" noProof="0" dirty="0" smtClean="0">
                          <a:solidFill>
                            <a:srgbClr val="000000"/>
                          </a:solidFill>
                          <a:effectLst/>
                          <a:latin typeface="+mn-lt"/>
                          <a:ea typeface="Times New Roman"/>
                          <a:cs typeface="Arial"/>
                        </a:rPr>
                        <a:t> que representa la libertad</a:t>
                      </a:r>
                      <a:r>
                        <a:rPr lang="es-SV" sz="1050" kern="1200" noProof="0" dirty="0" smtClean="0">
                          <a:solidFill>
                            <a:srgbClr val="000000"/>
                          </a:solidFill>
                          <a:effectLst/>
                          <a:latin typeface="+mn-lt"/>
                          <a:ea typeface="Times New Roman"/>
                          <a:cs typeface="Arial"/>
                        </a:rPr>
                        <a:t>, (9) puedes ir</a:t>
                      </a:r>
                      <a:r>
                        <a:rPr lang="es-SV" sz="1050" kern="1200" baseline="0" noProof="0" dirty="0" smtClean="0">
                          <a:solidFill>
                            <a:srgbClr val="000000"/>
                          </a:solidFill>
                          <a:effectLst/>
                          <a:latin typeface="+mn-lt"/>
                          <a:ea typeface="Times New Roman"/>
                          <a:cs typeface="Arial"/>
                        </a:rPr>
                        <a:t> dentro de la estatua y subir </a:t>
                      </a:r>
                      <a:r>
                        <a:rPr lang="es-SV" sz="1050" kern="1200" noProof="0" dirty="0" smtClean="0">
                          <a:solidFill>
                            <a:srgbClr val="000000"/>
                          </a:solidFill>
                          <a:effectLst/>
                          <a:latin typeface="+mn-lt"/>
                          <a:ea typeface="Times New Roman"/>
                          <a:cs typeface="Arial"/>
                        </a:rPr>
                        <a:t>354 escalones</a:t>
                      </a:r>
                      <a:r>
                        <a:rPr lang="es-SV" sz="1050" kern="1200" baseline="0" noProof="0" dirty="0" smtClean="0">
                          <a:solidFill>
                            <a:srgbClr val="000000"/>
                          </a:solidFill>
                          <a:effectLst/>
                          <a:latin typeface="+mn-lt"/>
                          <a:ea typeface="Times New Roman"/>
                          <a:cs typeface="Arial"/>
                        </a:rPr>
                        <a:t> hasta la corona</a:t>
                      </a:r>
                      <a:r>
                        <a:rPr lang="es-SV" sz="1050" kern="1200" noProof="0" dirty="0" smtClean="0">
                          <a:solidFill>
                            <a:srgbClr val="000000"/>
                          </a:solidFill>
                          <a:effectLst/>
                          <a:latin typeface="+mn-lt"/>
                          <a:ea typeface="Times New Roman"/>
                          <a:cs typeface="Arial"/>
                        </a:rPr>
                        <a:t>, (10) puedes mirar por las ventanas de la</a:t>
                      </a:r>
                      <a:r>
                        <a:rPr lang="es-SV" sz="1050" kern="1200" baseline="0" noProof="0" dirty="0" smtClean="0">
                          <a:solidFill>
                            <a:srgbClr val="000000"/>
                          </a:solidFill>
                          <a:effectLst/>
                          <a:latin typeface="+mn-lt"/>
                          <a:ea typeface="Times New Roman"/>
                          <a:cs typeface="Arial"/>
                        </a:rPr>
                        <a:t> corona</a:t>
                      </a:r>
                      <a:r>
                        <a:rPr lang="es-SV" sz="1050" kern="1200" noProof="0" dirty="0" smtClean="0">
                          <a:solidFill>
                            <a:srgbClr val="000000"/>
                          </a:solidFill>
                          <a:effectLst/>
                          <a:latin typeface="+mn-lt"/>
                          <a:ea typeface="Times New Roman"/>
                          <a:cs typeface="Arial"/>
                        </a:rPr>
                        <a:t>n, (11) es una de las estatuas mas grandes del mundo.</a:t>
                      </a:r>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dirty="0"/>
                    </a:p>
                  </a:txBody>
                  <a:tcPr/>
                </a:tc>
              </a:tr>
              <a:tr h="457200">
                <a:tc>
                  <a:txBody>
                    <a:bodyPr/>
                    <a:lstStyle/>
                    <a:p>
                      <a:pPr lvl="0" algn="ctr">
                        <a:lnSpc>
                          <a:spcPct val="100000"/>
                        </a:lnSpc>
                        <a:defRPr sz="1800" b="0" i="0"/>
                      </a:pPr>
                      <a:r>
                        <a:rPr lang="en-US" sz="1400" b="1" dirty="0" smtClean="0"/>
                        <a:t>3</a:t>
                      </a:r>
                      <a:endParaRPr lang="en-US" sz="1400" b="1" dirty="0"/>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0000"/>
                        </a:lnSpc>
                        <a:spcBef>
                          <a:spcPts val="0"/>
                        </a:spcBef>
                        <a:spcAft>
                          <a:spcPts val="0"/>
                        </a:spcAft>
                      </a:pPr>
                      <a:r>
                        <a:rPr lang="es-ES" sz="1000" i="1" dirty="0" smtClean="0">
                          <a:effectLst/>
                          <a:latin typeface="Calibri" panose="020F0502020204030204" pitchFamily="34" charset="0"/>
                          <a:ea typeface="Times New Roman"/>
                          <a:cs typeface="Times New Roman"/>
                        </a:rPr>
                        <a:t>La respuesta del estudiante ofrece detalles o ejemplos suficientes acerca</a:t>
                      </a:r>
                      <a:r>
                        <a:rPr lang="es-ES" sz="1000" i="1" baseline="0" dirty="0" smtClean="0">
                          <a:effectLst/>
                          <a:latin typeface="Calibri" panose="020F0502020204030204" pitchFamily="34" charset="0"/>
                          <a:ea typeface="Times New Roman"/>
                          <a:cs typeface="Times New Roman"/>
                        </a:rPr>
                        <a:t> de lo que </a:t>
                      </a:r>
                      <a:r>
                        <a:rPr lang="es-ES" sz="1000" i="1" dirty="0" smtClean="0">
                          <a:effectLst/>
                          <a:latin typeface="Calibri" panose="020F0502020204030204" pitchFamily="34" charset="0"/>
                          <a:ea typeface="Times New Roman"/>
                          <a:cs typeface="Times New Roman"/>
                        </a:rPr>
                        <a:t> Nick y Andy aprendieron sobre las estatuas.</a:t>
                      </a:r>
                    </a:p>
                    <a:p>
                      <a:pPr marL="0" marR="0" algn="l">
                        <a:lnSpc>
                          <a:spcPct val="100000"/>
                        </a:lnSpc>
                        <a:spcBef>
                          <a:spcPts val="0"/>
                        </a:spcBef>
                        <a:spcAft>
                          <a:spcPts val="0"/>
                        </a:spcAft>
                      </a:pPr>
                      <a:r>
                        <a:rPr lang="es-ES" sz="1100" dirty="0" smtClean="0">
                          <a:effectLst/>
                          <a:latin typeface="Calibri" panose="020F0502020204030204" pitchFamily="34" charset="0"/>
                          <a:ea typeface="Times New Roman"/>
                          <a:cs typeface="Times New Roman"/>
                        </a:rPr>
                        <a:t>Nick aprendió mucho sobre el Monumento a Lincoln. Él</a:t>
                      </a:r>
                      <a:r>
                        <a:rPr lang="es-ES" sz="1100" baseline="0" dirty="0" smtClean="0">
                          <a:effectLst/>
                          <a:latin typeface="Calibri" panose="020F0502020204030204" pitchFamily="34" charset="0"/>
                          <a:ea typeface="Times New Roman"/>
                          <a:cs typeface="Times New Roman"/>
                        </a:rPr>
                        <a:t> aprendió</a:t>
                      </a:r>
                      <a:r>
                        <a:rPr lang="es-ES" sz="1100" dirty="0" smtClean="0">
                          <a:effectLst/>
                          <a:latin typeface="Calibri" panose="020F0502020204030204" pitchFamily="34" charset="0"/>
                          <a:ea typeface="Times New Roman"/>
                          <a:cs typeface="Times New Roman"/>
                        </a:rPr>
                        <a:t> que está en Washington D.C. Está hecho de piedra y es muy grande. Honra a Abraham Lincoln quien fue un presidente</a:t>
                      </a:r>
                      <a:r>
                        <a:rPr lang="es-ES" sz="1100" baseline="0" dirty="0" smtClean="0">
                          <a:effectLst/>
                          <a:latin typeface="Calibri" panose="020F0502020204030204" pitchFamily="34" charset="0"/>
                          <a:ea typeface="Times New Roman"/>
                          <a:cs typeface="Times New Roman"/>
                        </a:rPr>
                        <a:t> </a:t>
                      </a:r>
                      <a:r>
                        <a:rPr lang="es-ES" sz="1100" dirty="0" smtClean="0">
                          <a:effectLst/>
                          <a:latin typeface="Calibri" panose="020F0502020204030204" pitchFamily="34" charset="0"/>
                          <a:ea typeface="Times New Roman"/>
                          <a:cs typeface="Times New Roman"/>
                        </a:rPr>
                        <a:t>y lo muestra sentado. Él</a:t>
                      </a:r>
                      <a:r>
                        <a:rPr lang="es-ES" sz="1100" baseline="0" dirty="0" smtClean="0">
                          <a:effectLst/>
                          <a:latin typeface="Calibri" panose="020F0502020204030204" pitchFamily="34" charset="0"/>
                          <a:ea typeface="Times New Roman"/>
                          <a:cs typeface="Times New Roman"/>
                        </a:rPr>
                        <a:t> tuvo que s</a:t>
                      </a:r>
                      <a:r>
                        <a:rPr lang="es-ES" sz="1100" dirty="0" smtClean="0">
                          <a:effectLst/>
                          <a:latin typeface="Calibri" panose="020F0502020204030204" pitchFamily="34" charset="0"/>
                          <a:ea typeface="Times New Roman"/>
                          <a:cs typeface="Times New Roman"/>
                        </a:rPr>
                        <a:t>ubir muchos escalones</a:t>
                      </a:r>
                      <a:r>
                        <a:rPr lang="es-ES" sz="1100" baseline="0" dirty="0" smtClean="0">
                          <a:effectLst/>
                          <a:latin typeface="Calibri" panose="020F0502020204030204" pitchFamily="34" charset="0"/>
                          <a:ea typeface="Times New Roman"/>
                          <a:cs typeface="Times New Roman"/>
                        </a:rPr>
                        <a:t> </a:t>
                      </a:r>
                      <a:r>
                        <a:rPr lang="es-ES" sz="1100" dirty="0" smtClean="0">
                          <a:effectLst/>
                          <a:latin typeface="Calibri" panose="020F0502020204030204" pitchFamily="34" charset="0"/>
                          <a:ea typeface="Times New Roman"/>
                          <a:cs typeface="Times New Roman"/>
                        </a:rPr>
                        <a:t>para verlo. Andy aprendió mucho, también. Él</a:t>
                      </a:r>
                      <a:r>
                        <a:rPr lang="es-ES" sz="1100" baseline="0" dirty="0" smtClean="0">
                          <a:effectLst/>
                          <a:latin typeface="Calibri" panose="020F0502020204030204" pitchFamily="34" charset="0"/>
                          <a:ea typeface="Times New Roman"/>
                          <a:cs typeface="Times New Roman"/>
                        </a:rPr>
                        <a:t> aprendió</a:t>
                      </a:r>
                      <a:r>
                        <a:rPr lang="es-ES" sz="1100" dirty="0" smtClean="0">
                          <a:effectLst/>
                          <a:latin typeface="Calibri" panose="020F0502020204030204" pitchFamily="34" charset="0"/>
                          <a:ea typeface="Times New Roman"/>
                          <a:cs typeface="Times New Roman"/>
                        </a:rPr>
                        <a:t> que la Estatua de la Libertad estaba en una isla y tuvo que tomar una</a:t>
                      </a:r>
                      <a:r>
                        <a:rPr lang="es-ES" sz="1100" baseline="0" dirty="0" smtClean="0">
                          <a:effectLst/>
                          <a:latin typeface="Calibri" panose="020F0502020204030204" pitchFamily="34" charset="0"/>
                          <a:ea typeface="Times New Roman"/>
                          <a:cs typeface="Times New Roman"/>
                        </a:rPr>
                        <a:t> lancha</a:t>
                      </a:r>
                      <a:r>
                        <a:rPr lang="es-ES" sz="1100" dirty="0" smtClean="0">
                          <a:effectLst/>
                          <a:latin typeface="Calibri" panose="020F0502020204030204" pitchFamily="34" charset="0"/>
                          <a:ea typeface="Times New Roman"/>
                          <a:cs typeface="Times New Roman"/>
                        </a:rPr>
                        <a:t> para verla. Ella sujeta una antorcha y lleva una corona. Tú</a:t>
                      </a:r>
                      <a:r>
                        <a:rPr lang="es-ES" sz="1100" baseline="0" dirty="0" smtClean="0">
                          <a:effectLst/>
                          <a:latin typeface="Calibri" panose="020F0502020204030204" pitchFamily="34" charset="0"/>
                          <a:ea typeface="Times New Roman"/>
                          <a:cs typeface="Times New Roman"/>
                        </a:rPr>
                        <a:t> p</a:t>
                      </a:r>
                      <a:r>
                        <a:rPr lang="es-ES" sz="1100" dirty="0" smtClean="0">
                          <a:effectLst/>
                          <a:latin typeface="Calibri" panose="020F0502020204030204" pitchFamily="34" charset="0"/>
                          <a:ea typeface="Times New Roman"/>
                          <a:cs typeface="Times New Roman"/>
                        </a:rPr>
                        <a:t>uedes subir muchos escalones para llegar hasta la corona y luego cuando llegas</a:t>
                      </a:r>
                      <a:r>
                        <a:rPr lang="es-ES" sz="1100" baseline="0" dirty="0" smtClean="0">
                          <a:effectLst/>
                          <a:latin typeface="Calibri" panose="020F0502020204030204" pitchFamily="34" charset="0"/>
                          <a:ea typeface="Times New Roman"/>
                          <a:cs typeface="Times New Roman"/>
                        </a:rPr>
                        <a:t> </a:t>
                      </a:r>
                      <a:r>
                        <a:rPr lang="es-ES" sz="1100" dirty="0" smtClean="0">
                          <a:effectLst/>
                          <a:latin typeface="Calibri" panose="020F0502020204030204" pitchFamily="34" charset="0"/>
                          <a:ea typeface="Times New Roman"/>
                          <a:cs typeface="Times New Roman"/>
                        </a:rPr>
                        <a:t>allí, puedes mirar hacia afuera por las ventanas. ¡Es realmente una estatua</a:t>
                      </a:r>
                      <a:r>
                        <a:rPr lang="es-ES" sz="1100" baseline="0" dirty="0" smtClean="0">
                          <a:effectLst/>
                          <a:latin typeface="Calibri" panose="020F0502020204030204" pitchFamily="34" charset="0"/>
                          <a:ea typeface="Times New Roman"/>
                          <a:cs typeface="Times New Roman"/>
                        </a:rPr>
                        <a:t> muy grande!</a:t>
                      </a:r>
                      <a:endParaRPr lang="en-US" sz="1100" dirty="0">
                        <a:effectLst/>
                        <a:latin typeface="Calibri" panose="020F0502020204030204" pitchFamily="34" charset="0"/>
                        <a:ea typeface="Calibri"/>
                        <a:cs typeface="Times New Roman"/>
                      </a:endParaRPr>
                    </a:p>
                  </a:txBody>
                  <a:tcPr marL="95885" marR="95885" marT="48895" marB="488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57200">
                <a:tc>
                  <a:txBody>
                    <a:bodyPr/>
                    <a:lstStyle/>
                    <a:p>
                      <a:pPr lvl="0" algn="ctr">
                        <a:lnSpc>
                          <a:spcPct val="100000"/>
                        </a:lnSpc>
                        <a:defRPr sz="1800" b="0" i="0"/>
                      </a:pPr>
                      <a:r>
                        <a:rPr lang="en-US" sz="1400" b="1" dirty="0" smtClean="0"/>
                        <a:t>2</a:t>
                      </a:r>
                      <a:endParaRPr lang="en-US" sz="1400" b="1" dirty="0"/>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ES" sz="1000" b="0" i="1" u="none" strike="noStrike" kern="1200" cap="none" spc="0" normalizeH="0" baseline="0" noProof="0" dirty="0" smtClean="0">
                          <a:ln>
                            <a:noFill/>
                          </a:ln>
                          <a:solidFill>
                            <a:prstClr val="black"/>
                          </a:solidFill>
                          <a:effectLst/>
                          <a:uLnTx/>
                          <a:uFillTx/>
                          <a:latin typeface="Calibri" panose="020F0502020204030204" pitchFamily="34" charset="0"/>
                          <a:ea typeface="Times New Roman"/>
                          <a:cs typeface="Times New Roman"/>
                        </a:rPr>
                        <a:t>La respuesta del estudiante ofrece algunos detalles o ejemplos acerca de lo que  Nick y Andy aprendieron sobre las estatuas.</a:t>
                      </a:r>
                    </a:p>
                    <a:p>
                      <a:pPr marL="0" marR="0" algn="l">
                        <a:lnSpc>
                          <a:spcPct val="100000"/>
                        </a:lnSpc>
                        <a:spcBef>
                          <a:spcPts val="0"/>
                        </a:spcBef>
                        <a:spcAft>
                          <a:spcPts val="0"/>
                        </a:spcAft>
                      </a:pPr>
                      <a:r>
                        <a:rPr lang="es-ES" sz="1100" dirty="0" smtClean="0">
                          <a:effectLst/>
                          <a:latin typeface="Calibri" panose="020F0502020204030204" pitchFamily="34" charset="0"/>
                          <a:ea typeface="Times New Roman"/>
                          <a:cs typeface="Times New Roman"/>
                        </a:rPr>
                        <a:t>Nick aprendió mucho. El Monumento a Lincoln se encuentra en Washington D.C. Es muy grande y está hecho de piedra. Muestra a Abraham Lincoln y está sentado. Andy aprendió mucho, también. La Estatua de la Libertad también es muy grande. Ella tiene una corona y tiene una antorcha en la mano. La antorcha representa la libertad. Puedes subir muchos escalones para llegar hasta arriba.</a:t>
                      </a:r>
                      <a:endParaRPr lang="en-US" sz="1100" dirty="0">
                        <a:effectLst/>
                        <a:latin typeface="Calibri" panose="020F0502020204030204" pitchFamily="34" charset="0"/>
                        <a:ea typeface="Calibri"/>
                        <a:cs typeface="Times New Roman"/>
                      </a:endParaRPr>
                    </a:p>
                  </a:txBody>
                  <a:tcPr marL="95885" marR="95885" marT="48895" marB="488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57200">
                <a:tc>
                  <a:txBody>
                    <a:bodyPr/>
                    <a:lstStyle/>
                    <a:p>
                      <a:pPr lvl="0" algn="ctr">
                        <a:lnSpc>
                          <a:spcPct val="100000"/>
                        </a:lnSpc>
                        <a:defRPr sz="1800" b="0" i="0"/>
                      </a:pPr>
                      <a:r>
                        <a:rPr lang="en-US" sz="1400" b="1" dirty="0" smtClean="0"/>
                        <a:t>1</a:t>
                      </a:r>
                      <a:endParaRPr lang="en-US" sz="1400" b="1" dirty="0"/>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ES" sz="1000" b="0" i="1" u="none" strike="noStrike" kern="1200" cap="none" spc="0" normalizeH="0" baseline="0" noProof="0" dirty="0" smtClean="0">
                          <a:ln>
                            <a:noFill/>
                          </a:ln>
                          <a:solidFill>
                            <a:prstClr val="black"/>
                          </a:solidFill>
                          <a:effectLst/>
                          <a:uLnTx/>
                          <a:uFillTx/>
                          <a:latin typeface="Calibri" panose="020F0502020204030204" pitchFamily="34" charset="0"/>
                          <a:ea typeface="Times New Roman"/>
                          <a:cs typeface="Times New Roman"/>
                        </a:rPr>
                        <a:t>La respuesta del estudiante ofrece detalles o ejemplos limitados acerca de lo que Nick y Andy aprendieron sobre las estatuas.</a:t>
                      </a:r>
                    </a:p>
                    <a:p>
                      <a:pPr marL="0" marR="0" algn="l">
                        <a:lnSpc>
                          <a:spcPct val="100000"/>
                        </a:lnSpc>
                        <a:spcBef>
                          <a:spcPts val="0"/>
                        </a:spcBef>
                        <a:spcAft>
                          <a:spcPts val="0"/>
                        </a:spcAft>
                      </a:pPr>
                      <a:r>
                        <a:rPr lang="es-ES" sz="1100" dirty="0" smtClean="0">
                          <a:effectLst/>
                          <a:latin typeface="Calibri" panose="020F0502020204030204" pitchFamily="34" charset="0"/>
                          <a:ea typeface="Times New Roman"/>
                          <a:cs typeface="Times New Roman"/>
                        </a:rPr>
                        <a:t>Nick tuvo un paseo divertido. Él</a:t>
                      </a:r>
                      <a:r>
                        <a:rPr lang="es-ES" sz="1100" baseline="0" dirty="0" smtClean="0">
                          <a:effectLst/>
                          <a:latin typeface="Calibri" panose="020F0502020204030204" pitchFamily="34" charset="0"/>
                          <a:ea typeface="Times New Roman"/>
                          <a:cs typeface="Times New Roman"/>
                        </a:rPr>
                        <a:t> v</a:t>
                      </a:r>
                      <a:r>
                        <a:rPr lang="es-ES" sz="1100" dirty="0" smtClean="0">
                          <a:effectLst/>
                          <a:latin typeface="Calibri" panose="020F0502020204030204" pitchFamily="34" charset="0"/>
                          <a:ea typeface="Times New Roman"/>
                          <a:cs typeface="Times New Roman"/>
                        </a:rPr>
                        <a:t>io el Monumento a Lincoln. Este es una gran estatua de Abraham Lincoln. Andy también</a:t>
                      </a:r>
                      <a:r>
                        <a:rPr lang="es-ES" sz="1100" baseline="0" dirty="0" smtClean="0">
                          <a:effectLst/>
                          <a:latin typeface="Calibri" panose="020F0502020204030204" pitchFamily="34" charset="0"/>
                          <a:ea typeface="Times New Roman"/>
                          <a:cs typeface="Times New Roman"/>
                        </a:rPr>
                        <a:t> se divirtió.</a:t>
                      </a:r>
                      <a:r>
                        <a:rPr lang="es-ES" sz="1100" dirty="0" smtClean="0">
                          <a:effectLst/>
                          <a:latin typeface="Calibri" panose="020F0502020204030204" pitchFamily="34" charset="0"/>
                          <a:ea typeface="Times New Roman"/>
                          <a:cs typeface="Times New Roman"/>
                        </a:rPr>
                        <a:t> Él viajó</a:t>
                      </a:r>
                      <a:r>
                        <a:rPr lang="es-ES" sz="1100" baseline="0" dirty="0" smtClean="0">
                          <a:effectLst/>
                          <a:latin typeface="Calibri" panose="020F0502020204030204" pitchFamily="34" charset="0"/>
                          <a:ea typeface="Times New Roman"/>
                          <a:cs typeface="Times New Roman"/>
                        </a:rPr>
                        <a:t> en una lancha </a:t>
                      </a:r>
                      <a:r>
                        <a:rPr lang="es-ES" sz="1100" dirty="0" smtClean="0">
                          <a:effectLst/>
                          <a:latin typeface="Calibri" panose="020F0502020204030204" pitchFamily="34" charset="0"/>
                          <a:ea typeface="Times New Roman"/>
                          <a:cs typeface="Times New Roman"/>
                        </a:rPr>
                        <a:t>y vio la Estatua de la Libertad. Ella tiene una gran corona.</a:t>
                      </a:r>
                      <a:endParaRPr lang="en-US" sz="1100" dirty="0">
                        <a:effectLst/>
                        <a:latin typeface="Calibri" panose="020F0502020204030204" pitchFamily="34" charset="0"/>
                        <a:ea typeface="Calibri"/>
                        <a:cs typeface="Times New Roman"/>
                      </a:endParaRPr>
                    </a:p>
                  </a:txBody>
                  <a:tcPr marL="95885" marR="95885" marT="48895" marB="488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57200">
                <a:tc>
                  <a:txBody>
                    <a:bodyPr/>
                    <a:lstStyle/>
                    <a:p>
                      <a:pPr lvl="0" algn="ctr">
                        <a:lnSpc>
                          <a:spcPct val="100000"/>
                        </a:lnSpc>
                        <a:defRPr sz="1800" b="0" i="0"/>
                      </a:pPr>
                      <a:r>
                        <a:rPr lang="en-US" sz="1400" b="1" dirty="0" smtClean="0"/>
                        <a:t>0</a:t>
                      </a:r>
                      <a:endParaRPr lang="en-US" sz="1400" b="1" dirty="0"/>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0000"/>
                        </a:lnSpc>
                        <a:spcBef>
                          <a:spcPts val="0"/>
                        </a:spcBef>
                        <a:spcAft>
                          <a:spcPts val="0"/>
                        </a:spcAft>
                      </a:pPr>
                      <a:r>
                        <a:rPr lang="es-ES" sz="1000" i="1" dirty="0" smtClean="0">
                          <a:effectLst/>
                          <a:latin typeface="Calibri" panose="020F0502020204030204" pitchFamily="34" charset="0"/>
                          <a:ea typeface="Times New Roman"/>
                          <a:cs typeface="Times New Roman"/>
                        </a:rPr>
                        <a:t>La respuesta del estudiante no ofrece detalles o ejemplos suficientes acerca</a:t>
                      </a:r>
                      <a:r>
                        <a:rPr lang="es-ES" sz="1000" i="1" baseline="0" dirty="0" smtClean="0">
                          <a:effectLst/>
                          <a:latin typeface="Calibri" panose="020F0502020204030204" pitchFamily="34" charset="0"/>
                          <a:ea typeface="Times New Roman"/>
                          <a:cs typeface="Times New Roman"/>
                        </a:rPr>
                        <a:t> de lo que </a:t>
                      </a:r>
                      <a:r>
                        <a:rPr lang="es-ES" sz="1000" i="1" dirty="0" smtClean="0">
                          <a:effectLst/>
                          <a:latin typeface="Calibri" panose="020F0502020204030204" pitchFamily="34" charset="0"/>
                          <a:ea typeface="Times New Roman"/>
                          <a:cs typeface="Times New Roman"/>
                        </a:rPr>
                        <a:t> Nick y Andy aprendieron sobre las estatuas.</a:t>
                      </a:r>
                    </a:p>
                    <a:p>
                      <a:pPr marL="0" marR="0" algn="l">
                        <a:lnSpc>
                          <a:spcPct val="100000"/>
                        </a:lnSpc>
                        <a:spcBef>
                          <a:spcPts val="0"/>
                        </a:spcBef>
                        <a:spcAft>
                          <a:spcPts val="0"/>
                        </a:spcAft>
                      </a:pPr>
                      <a:r>
                        <a:rPr lang="es-ES" sz="1100" dirty="0" smtClean="0">
                          <a:effectLst/>
                          <a:latin typeface="Calibri" panose="020F0502020204030204" pitchFamily="34" charset="0"/>
                          <a:ea typeface="Times New Roman"/>
                          <a:cs typeface="Times New Roman"/>
                        </a:rPr>
                        <a:t>Nick y Andy se divirtieron con su mamá y papá. Yo una vez fui de paseo con mi mamá al zoológico. Fue divertido, también.</a:t>
                      </a:r>
                      <a:endParaRPr lang="en-US" sz="1100" dirty="0">
                        <a:effectLst/>
                        <a:latin typeface="Calibri" panose="020F0502020204030204" pitchFamily="34" charset="0"/>
                        <a:ea typeface="Calibri"/>
                        <a:cs typeface="Times New Roman"/>
                      </a:endParaRPr>
                    </a:p>
                  </a:txBody>
                  <a:tcPr marL="95885" marR="95885" marT="48895" marB="488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5" name="Shape 86"/>
          <p:cNvSpPr>
            <a:spLocks noGrp="1"/>
          </p:cNvSpPr>
          <p:nvPr>
            <p:ph type="sldNum" sz="quarter" idx="4294967295"/>
          </p:nvPr>
        </p:nvSpPr>
        <p:spPr>
          <a:xfrm>
            <a:off x="6197600" y="9220200"/>
            <a:ext cx="792481" cy="27411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r>
              <a:rPr lang="es-MX" sz="1200" dirty="0" smtClean="0">
                <a:solidFill>
                  <a:srgbClr val="888888"/>
                </a:solidFill>
              </a:rPr>
              <a:t>8</a:t>
            </a:r>
            <a:endParaRPr lang="es-MX" sz="1200" dirty="0">
              <a:solidFill>
                <a:srgbClr val="888888"/>
              </a:solidFill>
            </a:endParaRPr>
          </a:p>
        </p:txBody>
      </p:sp>
      <p:sp>
        <p:nvSpPr>
          <p:cNvPr id="4" name="Rectangle 3"/>
          <p:cNvSpPr/>
          <p:nvPr/>
        </p:nvSpPr>
        <p:spPr>
          <a:xfrm>
            <a:off x="3538016" y="4608240"/>
            <a:ext cx="239168" cy="384721"/>
          </a:xfrm>
          <a:prstGeom prst="rect">
            <a:avLst/>
          </a:prstGeom>
        </p:spPr>
        <p:txBody>
          <a:bodyPr wrap="none">
            <a:spAutoFit/>
          </a:bodyPr>
          <a:lstStyle/>
          <a:p>
            <a:r>
              <a:rPr lang="en-US" dirty="0"/>
              <a:t> </a:t>
            </a:r>
          </a:p>
        </p:txBody>
      </p:sp>
      <p:sp>
        <p:nvSpPr>
          <p:cNvPr id="6" name="Rectangle 5"/>
          <p:cNvSpPr/>
          <p:nvPr/>
        </p:nvSpPr>
        <p:spPr>
          <a:xfrm>
            <a:off x="3538016" y="4608240"/>
            <a:ext cx="239168" cy="384721"/>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2240543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05880" y="9196251"/>
            <a:ext cx="792480" cy="381000"/>
          </a:xfrm>
        </p:spPr>
        <p:txBody>
          <a:bodyPr/>
          <a:lstStyle/>
          <a:p>
            <a:fld id="{F177B04D-AEB5-43ED-B9BA-B3D1EC9C9067}" type="slidenum">
              <a:rPr lang="en-US" smtClean="0"/>
              <a:pPr/>
              <a:t>9</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712730102"/>
              </p:ext>
            </p:extLst>
          </p:nvPr>
        </p:nvGraphicFramePr>
        <p:xfrm>
          <a:off x="381000" y="381000"/>
          <a:ext cx="6421120" cy="6682232"/>
        </p:xfrm>
        <a:graphic>
          <a:graphicData uri="http://schemas.openxmlformats.org/drawingml/2006/table">
            <a:tbl>
              <a:tblPr firstRow="1" bandRow="1">
                <a:tableStyleId>{5940675A-B579-460E-94D1-54222C63F5DA}</a:tableStyleId>
              </a:tblPr>
              <a:tblGrid>
                <a:gridCol w="508000"/>
                <a:gridCol w="5913120"/>
              </a:tblGrid>
              <a:tr h="686969">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ES" sz="1000" b="0" i="1" u="none" strike="noStrike" kern="1200" cap="none" spc="0" normalizeH="0" baseline="0" noProof="0" dirty="0" smtClean="0">
                          <a:ln>
                            <a:noFill/>
                          </a:ln>
                          <a:solidFill>
                            <a:prstClr val="black"/>
                          </a:solidFill>
                          <a:effectLst/>
                          <a:uLnTx/>
                          <a:uFillTx/>
                          <a:latin typeface="+mn-lt"/>
                          <a:ea typeface="+mn-ea"/>
                          <a:cs typeface="+mn-cs"/>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 </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US"/>
                    </a:p>
                  </a:txBody>
                  <a:tcPr/>
                </a:tc>
              </a:tr>
              <a:tr h="32004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ES" sz="1400" b="1" dirty="0" smtClean="0">
                          <a:solidFill>
                            <a:schemeClr val="tx1"/>
                          </a:solidFill>
                          <a:effectLst/>
                        </a:rPr>
                        <a:t>CFA Trimestre 4: Clave para la </a:t>
                      </a:r>
                      <a:r>
                        <a:rPr lang="es-ES" sz="1400" b="1" u="sng" dirty="0" smtClean="0">
                          <a:solidFill>
                            <a:schemeClr val="tx1"/>
                          </a:solidFill>
                          <a:effectLst/>
                        </a:rPr>
                        <a:t>Respuesta Construida de Investigación</a:t>
                      </a: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a:p>
                  </a:txBody>
                  <a:tcPr/>
                </a:tc>
              </a:tr>
              <a:tr h="50333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rPr>
                        <a:t>Pregunta # 8  RL.1.9:  </a:t>
                      </a:r>
                    </a:p>
                    <a:p>
                      <a:pPr marL="0" marR="0" indent="0" algn="l" defTabSz="966612" rtl="0" eaLnBrk="1" fontAlgn="auto" latinLnBrk="0" hangingPunct="1">
                        <a:lnSpc>
                          <a:spcPct val="100000"/>
                        </a:lnSpc>
                        <a:spcBef>
                          <a:spcPts val="0"/>
                        </a:spcBef>
                        <a:spcAft>
                          <a:spcPts val="0"/>
                        </a:spcAft>
                        <a:buClrTx/>
                        <a:buSzTx/>
                        <a:buFontTx/>
                        <a:buNone/>
                        <a:tabLst/>
                        <a:defRPr/>
                      </a:pPr>
                      <a:r>
                        <a:rPr lang="es-ES" sz="1400" b="1" dirty="0" smtClean="0">
                          <a:effectLst/>
                          <a:latin typeface="+mn-lt"/>
                          <a:ea typeface="Times New Roman"/>
                        </a:rPr>
                        <a:t>Escribe en qué forma los paseos de Nick y Andy fueron iguales y en qué forma fueron diferentes. Incluye todos los detalles que puedas de los textos que leíste. </a:t>
                      </a: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dirty="0"/>
                    </a:p>
                  </a:txBody>
                  <a:tcPr/>
                </a:tc>
              </a:tr>
              <a:tr h="320040">
                <a:tc gridSpan="2">
                  <a:txBody>
                    <a:bodyPr/>
                    <a:lstStyle/>
                    <a:p>
                      <a:pPr marL="0" marR="0" indent="0" algn="ctr" defTabSz="914318" rtl="0" eaLnBrk="1" latinLnBrk="0" hangingPunct="1">
                        <a:lnSpc>
                          <a:spcPct val="100000"/>
                        </a:lnSpc>
                        <a:spcBef>
                          <a:spcPts val="0"/>
                        </a:spcBef>
                        <a:spcAft>
                          <a:spcPts val="0"/>
                        </a:spcAft>
                        <a:buClrTx/>
                        <a:buSzTx/>
                        <a:buFontTx/>
                        <a:buNone/>
                        <a:tabLst/>
                        <a:defRPr/>
                      </a:pPr>
                      <a:r>
                        <a:rPr lang="es-ES" sz="1400" b="1" baseline="0" noProof="0" dirty="0" smtClean="0"/>
                        <a:t>Lenguaje de la respuesta - maestro/rúbrica </a:t>
                      </a:r>
                    </a:p>
                  </a:txBody>
                  <a:tcPr marL="97536" marR="97536" marT="48006" marB="48006">
                    <a:lnL w="12700" cap="flat" cmpd="sng" algn="ctr">
                      <a:solidFill>
                        <a:schemeClr val="tx1"/>
                      </a:solidFill>
                      <a:prstDash val="solid"/>
                      <a:round/>
                      <a:headEnd type="none" w="med" len="med"/>
                      <a:tailEnd type="none" w="med" len="med"/>
                    </a:lnL>
                    <a:solidFill>
                      <a:schemeClr val="bg1">
                        <a:lumMod val="85000"/>
                      </a:schemeClr>
                    </a:solidFill>
                  </a:tcPr>
                </a:tc>
                <a:tc hMerge="1">
                  <a:txBody>
                    <a:bodyPr/>
                    <a:lstStyle/>
                    <a:p>
                      <a:endParaRPr lang="en-US"/>
                    </a:p>
                  </a:txBody>
                  <a:tcPr/>
                </a:tc>
              </a:tr>
              <a:tr h="756034">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s-ES" sz="1050" b="1" u="none" noProof="0" dirty="0" smtClean="0">
                          <a:solidFill>
                            <a:schemeClr val="tx1"/>
                          </a:solidFill>
                        </a:rPr>
                        <a:t>Suficiente</a:t>
                      </a:r>
                      <a:r>
                        <a:rPr lang="es-ES" sz="1050" b="1" u="none" baseline="0" noProof="0" dirty="0" smtClean="0">
                          <a:solidFill>
                            <a:schemeClr val="tx1"/>
                          </a:solidFill>
                        </a:rPr>
                        <a:t> evidencia</a:t>
                      </a:r>
                      <a:r>
                        <a:rPr lang="es-ES" sz="1050" b="1" u="none" noProof="0" dirty="0" smtClean="0">
                          <a:solidFill>
                            <a:schemeClr val="tx1"/>
                          </a:solidFill>
                        </a:rPr>
                        <a:t>: </a:t>
                      </a:r>
                      <a:r>
                        <a:rPr lang="es-ES" sz="1050" b="0" u="none" noProof="0" dirty="0" smtClean="0">
                          <a:solidFill>
                            <a:schemeClr val="tx1"/>
                          </a:solidFill>
                        </a:rPr>
                        <a:t>Sería una respuesta completa con una explicación incluyendo detalles específicos de ambos textos.</a:t>
                      </a:r>
                    </a:p>
                    <a:p>
                      <a:pPr marL="0" marR="0" indent="0" algn="l" defTabSz="914318" rtl="0" eaLnBrk="1" fontAlgn="auto" latinLnBrk="0" hangingPunct="1">
                        <a:lnSpc>
                          <a:spcPct val="100000"/>
                        </a:lnSpc>
                        <a:spcBef>
                          <a:spcPts val="0"/>
                        </a:spcBef>
                        <a:spcAft>
                          <a:spcPts val="0"/>
                        </a:spcAft>
                        <a:buClrTx/>
                        <a:buSzTx/>
                        <a:buFontTx/>
                        <a:buNone/>
                        <a:tabLst/>
                        <a:defRPr/>
                      </a:pPr>
                      <a:r>
                        <a:rPr lang="es-ES" sz="1050" b="1" u="none" noProof="0" dirty="0" smtClean="0">
                          <a:solidFill>
                            <a:schemeClr val="tx1"/>
                          </a:solidFill>
                        </a:rPr>
                        <a:t>Identificaciones específicas (detalles de apoyo): </a:t>
                      </a:r>
                      <a:r>
                        <a:rPr lang="es-ES" sz="1050" b="0" u="none" noProof="0" dirty="0" smtClean="0">
                          <a:solidFill>
                            <a:schemeClr val="tx1"/>
                          </a:solidFill>
                        </a:rPr>
                        <a:t>Detalles que muestran como el paseo de Nick y Andy eran iguales podrían incluir: (1) ambos fueron con uno de sus padres, (2) ambos fueron a ver una estatua, y (3)ambos subieron escaleras. Detalles que muestran cómo el paseo de Nick y Andy fueron diferentes podrían incluir: (1) Andy tomó un bote, pero  Nick no, (2) Nick fue a Washington D.C., pero Andy fue a una isla cerca de la Ciudad de Nueva York, (3) Nick vio El Monumento a Lincoln, pero Andy vio la Estatua de la Libertad, y (7) Nick fue con su papá, pero Andy fue con su mamá.</a:t>
                      </a:r>
                      <a:endParaRPr lang="en-US" sz="1050" b="0" u="none" dirty="0" smtClean="0">
                        <a:solidFill>
                          <a:schemeClr val="tx1"/>
                        </a:solidFill>
                      </a:endParaRPr>
                    </a:p>
                  </a:txBody>
                  <a:tcPr marL="97536" marR="97536" marT="48006" marB="48006">
                    <a:lnL w="12700" cap="flat" cmpd="sng" algn="ctr">
                      <a:solidFill>
                        <a:schemeClr val="tx1"/>
                      </a:solidFill>
                      <a:prstDash val="solid"/>
                      <a:round/>
                      <a:headEnd type="none" w="med" len="med"/>
                      <a:tailEnd type="none" w="med" len="med"/>
                    </a:lnL>
                    <a:noFill/>
                  </a:tcPr>
                </a:tc>
                <a:tc hMerge="1">
                  <a:txBody>
                    <a:bodyPr/>
                    <a:lstStyle/>
                    <a:p>
                      <a:endParaRPr lang="en-US" sz="1200" baseline="0" dirty="0" smtClean="0"/>
                    </a:p>
                  </a:txBody>
                  <a:tcPr marL="97536" marR="97536" marT="50292" marB="50292"/>
                </a:tc>
              </a:tr>
              <a:tr h="288036">
                <a:tc gridSpan="2">
                  <a:txBody>
                    <a:bodyPr/>
                    <a:lstStyle/>
                    <a:p>
                      <a:pPr algn="ctr"/>
                      <a:r>
                        <a:rPr lang="es-ES" sz="1200" b="1" dirty="0" smtClean="0">
                          <a:solidFill>
                            <a:schemeClr val="tx1"/>
                          </a:solidFill>
                        </a:rPr>
                        <a:t>Ejemplo de respuesta en el “lenguaje” del estudiante </a:t>
                      </a:r>
                    </a:p>
                  </a:txBody>
                  <a:tcPr marL="97536" marR="97536" marT="48006" marB="48006">
                    <a:lnL w="12700" cap="flat" cmpd="sng" algn="ctr">
                      <a:solidFill>
                        <a:schemeClr val="tx1"/>
                      </a:solidFill>
                      <a:prstDash val="solid"/>
                      <a:round/>
                      <a:headEnd type="none" w="med" len="med"/>
                      <a:tailEnd type="none" w="med" len="med"/>
                    </a:lnL>
                    <a:solidFill>
                      <a:schemeClr val="bg1">
                        <a:lumMod val="85000"/>
                      </a:schemeClr>
                    </a:solidFill>
                  </a:tcPr>
                </a:tc>
                <a:tc hMerge="1">
                  <a:txBody>
                    <a:bodyPr/>
                    <a:lstStyle/>
                    <a:p>
                      <a:endParaRPr lang="en-US" sz="1000" dirty="0"/>
                    </a:p>
                  </a:txBody>
                  <a:tcPr/>
                </a:tc>
              </a:tr>
              <a:tr h="387226">
                <a:tc>
                  <a:txBody>
                    <a:bodyPr/>
                    <a:lstStyle/>
                    <a:p>
                      <a:pPr algn="ctr"/>
                      <a:r>
                        <a:rPr lang="en-US" sz="1900" b="1" dirty="0" smtClean="0">
                          <a:solidFill>
                            <a:schemeClr val="tx1"/>
                          </a:solidFill>
                        </a:rPr>
                        <a:t>3</a:t>
                      </a:r>
                      <a:endParaRPr lang="en-US" sz="1900" b="1" dirty="0">
                        <a:solidFill>
                          <a:schemeClr val="tx1"/>
                        </a:solidFill>
                      </a:endParaRPr>
                    </a:p>
                  </a:txBody>
                  <a:tcPr marL="97536" marR="97536" marT="48006" marB="48006" anchor="ctr">
                    <a:lnL w="12700" cap="flat" cmpd="sng" algn="ctr">
                      <a:solidFill>
                        <a:schemeClr val="tx1"/>
                      </a:solidFill>
                      <a:prstDash val="solid"/>
                      <a:round/>
                      <a:headEnd type="none" w="med" len="med"/>
                      <a:tailEnd type="none" w="med" len="med"/>
                    </a:lnL>
                  </a:tcPr>
                </a:tc>
                <a:tc>
                  <a:txBody>
                    <a:bodyPr/>
                    <a:lstStyle/>
                    <a:p>
                      <a:pPr marL="0" marR="0" algn="l">
                        <a:lnSpc>
                          <a:spcPct val="100000"/>
                        </a:lnSpc>
                        <a:spcBef>
                          <a:spcPts val="0"/>
                        </a:spcBef>
                        <a:spcAft>
                          <a:spcPts val="0"/>
                        </a:spcAft>
                      </a:pPr>
                      <a:r>
                        <a:rPr kumimoji="0" lang="es-419" sz="1000" b="0" i="1" u="none" strike="noStrike" kern="1200" cap="none" spc="0" normalizeH="0" baseline="0" noProof="0" dirty="0" smtClean="0">
                          <a:ln>
                            <a:noFill/>
                          </a:ln>
                          <a:solidFill>
                            <a:prstClr val="black"/>
                          </a:solidFill>
                          <a:effectLst/>
                          <a:uLnTx/>
                          <a:uFillTx/>
                          <a:latin typeface="Calibri" panose="020F0502020204030204" pitchFamily="34" charset="0"/>
                          <a:ea typeface="Times New Roman"/>
                          <a:cs typeface="Times New Roman"/>
                        </a:rPr>
                        <a:t>La respuesta del estudiante ofrece detalles o ejemplos suficientes sobre los personajes en ambos textos para comparar y contrastar sus experiencias.</a:t>
                      </a:r>
                    </a:p>
                    <a:p>
                      <a:pPr marL="0" marR="0" algn="l">
                        <a:lnSpc>
                          <a:spcPct val="100000"/>
                        </a:lnSpc>
                        <a:spcBef>
                          <a:spcPts val="0"/>
                        </a:spcBef>
                        <a:spcAft>
                          <a:spcPts val="0"/>
                        </a:spcAft>
                      </a:pPr>
                      <a:r>
                        <a:rPr lang="es-419" sz="1100" dirty="0" smtClean="0">
                          <a:effectLst/>
                          <a:latin typeface="Calibri" panose="020F0502020204030204" pitchFamily="34" charset="0"/>
                          <a:ea typeface="Times New Roman"/>
                          <a:cs typeface="Times New Roman"/>
                        </a:rPr>
                        <a:t>Nick y Andy ambos fueron de paseo con uno de sus padres. Ambos vieron estatuas. Nick fue con su papá, pero Andy fue con su mamá. Nick vio el Monumento a Lincoln, y Andy vio la Estatua de la Libertad.</a:t>
                      </a:r>
                      <a:endParaRPr lang="es-419" sz="1100" dirty="0">
                        <a:effectLst/>
                        <a:latin typeface="Calibri" panose="020F0502020204030204" pitchFamily="34" charset="0"/>
                        <a:ea typeface="Calibri"/>
                        <a:cs typeface="Times New Roman"/>
                      </a:endParaRPr>
                    </a:p>
                  </a:txBody>
                  <a:tcPr marL="95885" marR="95885" marT="48895" marB="48895">
                    <a:noFill/>
                  </a:tcPr>
                </a:tc>
              </a:tr>
              <a:tr h="387226">
                <a:tc>
                  <a:txBody>
                    <a:bodyPr/>
                    <a:lstStyle/>
                    <a:p>
                      <a:pPr algn="ctr"/>
                      <a:r>
                        <a:rPr lang="en-US" sz="1900" b="1" dirty="0" smtClean="0">
                          <a:solidFill>
                            <a:schemeClr val="tx1"/>
                          </a:solidFill>
                        </a:rPr>
                        <a:t>2</a:t>
                      </a:r>
                      <a:endParaRPr lang="en-US" sz="1900" b="1" dirty="0">
                        <a:solidFill>
                          <a:schemeClr val="tx1"/>
                        </a:solidFill>
                      </a:endParaRPr>
                    </a:p>
                  </a:txBody>
                  <a:tcPr marL="97536" marR="97536" marT="48006" marB="48006" anchor="ctr">
                    <a:lnL w="12700" cap="flat" cmpd="sng" algn="ctr">
                      <a:solidFill>
                        <a:schemeClr val="tx1"/>
                      </a:solidFill>
                      <a:prstDash val="solid"/>
                      <a:round/>
                      <a:headEnd type="none" w="med" len="med"/>
                      <a:tailEnd type="none" w="med" len="med"/>
                    </a:ln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419" sz="1000" b="0" i="1" u="none" strike="noStrike" kern="1200" cap="none" spc="0" normalizeH="0" baseline="0" noProof="0" dirty="0" smtClean="0">
                          <a:ln>
                            <a:noFill/>
                          </a:ln>
                          <a:solidFill>
                            <a:prstClr val="black"/>
                          </a:solidFill>
                          <a:effectLst/>
                          <a:uLnTx/>
                          <a:uFillTx/>
                          <a:latin typeface="Calibri" panose="020F0502020204030204" pitchFamily="34" charset="0"/>
                          <a:ea typeface="Times New Roman"/>
                          <a:cs typeface="Times New Roman"/>
                        </a:rPr>
                        <a:t>La respuesta del estudiante ofrece algunos detalles o ejemplos sobre los personajes en ambos textos para comparar y contrastar sus experiencias.</a:t>
                      </a:r>
                    </a:p>
                    <a:p>
                      <a:pPr marL="0" marR="0" lvl="0" indent="0" algn="l" defTabSz="966612" rtl="0" eaLnBrk="1" fontAlgn="auto" latinLnBrk="0" hangingPunct="1">
                        <a:lnSpc>
                          <a:spcPct val="100000"/>
                        </a:lnSpc>
                        <a:spcBef>
                          <a:spcPts val="0"/>
                        </a:spcBef>
                        <a:spcAft>
                          <a:spcPts val="0"/>
                        </a:spcAft>
                        <a:buClrTx/>
                        <a:buSzTx/>
                        <a:buFontTx/>
                        <a:buNone/>
                        <a:tabLst/>
                        <a:defRPr/>
                      </a:pPr>
                      <a:r>
                        <a:rPr lang="es-419" sz="1100" dirty="0" smtClean="0">
                          <a:effectLst/>
                          <a:latin typeface="Calibri" panose="020F0502020204030204" pitchFamily="34" charset="0"/>
                          <a:ea typeface="Times New Roman"/>
                          <a:cs typeface="Times New Roman"/>
                        </a:rPr>
                        <a:t>Ambos</a:t>
                      </a:r>
                      <a:r>
                        <a:rPr lang="es-419" sz="1100" baseline="0" dirty="0" smtClean="0">
                          <a:effectLst/>
                          <a:latin typeface="Calibri" panose="020F0502020204030204" pitchFamily="34" charset="0"/>
                          <a:ea typeface="Times New Roman"/>
                          <a:cs typeface="Times New Roman"/>
                        </a:rPr>
                        <a:t> fueron de paseo para ver estatuas y los dos subieron muchos escalones.  Uno fue a  la ciudad de Nueva York y el otro fue a </a:t>
                      </a:r>
                      <a:r>
                        <a:rPr lang="es-419" sz="1100" dirty="0" smtClean="0">
                          <a:effectLst/>
                          <a:latin typeface="Calibri" panose="020F0502020204030204" pitchFamily="34" charset="0"/>
                          <a:ea typeface="Times New Roman"/>
                          <a:cs typeface="Times New Roman"/>
                        </a:rPr>
                        <a:t>Washington D.C.  </a:t>
                      </a:r>
                      <a:endParaRPr lang="es-419" sz="1100" dirty="0">
                        <a:effectLst/>
                        <a:latin typeface="Calibri" panose="020F0502020204030204" pitchFamily="34" charset="0"/>
                        <a:ea typeface="Calibri"/>
                        <a:cs typeface="Times New Roman"/>
                      </a:endParaRPr>
                    </a:p>
                  </a:txBody>
                  <a:tcPr marL="95885" marR="95885" marT="48895" marB="48895">
                    <a:noFill/>
                  </a:tcPr>
                </a:tc>
              </a:tr>
              <a:tr h="272450">
                <a:tc>
                  <a:txBody>
                    <a:bodyPr/>
                    <a:lstStyle/>
                    <a:p>
                      <a:pPr algn="ctr"/>
                      <a:r>
                        <a:rPr lang="en-US" sz="1900" b="1" dirty="0" smtClean="0">
                          <a:solidFill>
                            <a:schemeClr val="tx1"/>
                          </a:solidFill>
                        </a:rPr>
                        <a:t>1</a:t>
                      </a:r>
                      <a:endParaRPr lang="en-US" sz="1900" b="1" dirty="0">
                        <a:solidFill>
                          <a:schemeClr val="tx1"/>
                        </a:solidFill>
                      </a:endParaRPr>
                    </a:p>
                  </a:txBody>
                  <a:tcPr marL="97536" marR="97536" marT="48006" marB="48006" anchor="ctr">
                    <a:lnL w="12700" cap="flat" cmpd="sng" algn="ctr">
                      <a:solidFill>
                        <a:schemeClr val="tx1"/>
                      </a:solidFill>
                      <a:prstDash val="solid"/>
                      <a:round/>
                      <a:headEnd type="none" w="med" len="med"/>
                      <a:tailEnd type="none" w="med" len="med"/>
                    </a:ln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419" sz="1000" b="0" i="1" u="none" strike="noStrike" kern="1200" cap="none" spc="0" normalizeH="0" baseline="0" noProof="0" dirty="0" smtClean="0">
                          <a:ln>
                            <a:noFill/>
                          </a:ln>
                          <a:solidFill>
                            <a:prstClr val="black"/>
                          </a:solidFill>
                          <a:effectLst/>
                          <a:uLnTx/>
                          <a:uFillTx/>
                          <a:latin typeface="Calibri" panose="020F0502020204030204" pitchFamily="34" charset="0"/>
                          <a:ea typeface="Times New Roman"/>
                          <a:cs typeface="Times New Roman"/>
                        </a:rPr>
                        <a:t>La respuesta del estudiante ofrece detalles o ejemplos limitados  sobre los personajes en ambos textos para comparar y contrastar sus experiencias</a:t>
                      </a:r>
                    </a:p>
                    <a:p>
                      <a:pPr marL="0" marR="0" lvl="0" indent="0" algn="l" defTabSz="966612" rtl="0" eaLnBrk="1" fontAlgn="auto" latinLnBrk="0" hangingPunct="1">
                        <a:lnSpc>
                          <a:spcPct val="100000"/>
                        </a:lnSpc>
                        <a:spcBef>
                          <a:spcPts val="0"/>
                        </a:spcBef>
                        <a:spcAft>
                          <a:spcPts val="0"/>
                        </a:spcAft>
                        <a:buClrTx/>
                        <a:buSzTx/>
                        <a:buFontTx/>
                        <a:buNone/>
                        <a:tabLst/>
                        <a:defRPr/>
                      </a:pPr>
                      <a:r>
                        <a:rPr lang="es-419" sz="1100" dirty="0" smtClean="0">
                          <a:effectLst/>
                          <a:latin typeface="Calibri" panose="020F0502020204030204" pitchFamily="34" charset="0"/>
                          <a:ea typeface="Times New Roman"/>
                          <a:cs typeface="Times New Roman"/>
                        </a:rPr>
                        <a:t>Ambos fueron de paseo con sus padres.  Ellos vieron estatuas.</a:t>
                      </a:r>
                      <a:endParaRPr lang="es-419" sz="1100" dirty="0">
                        <a:effectLst/>
                        <a:latin typeface="Calibri" panose="020F0502020204030204" pitchFamily="34" charset="0"/>
                        <a:ea typeface="Calibri"/>
                        <a:cs typeface="Times New Roman"/>
                      </a:endParaRPr>
                    </a:p>
                  </a:txBody>
                  <a:tcPr marL="95885" marR="95885" marT="48895" marB="48895">
                    <a:noFill/>
                  </a:tcPr>
                </a:tc>
              </a:tr>
              <a:tr h="278514">
                <a:tc>
                  <a:txBody>
                    <a:bodyPr/>
                    <a:lstStyle/>
                    <a:p>
                      <a:pPr algn="ctr"/>
                      <a:r>
                        <a:rPr lang="en-US" sz="1900" b="1" dirty="0" smtClean="0">
                          <a:solidFill>
                            <a:schemeClr val="tx1"/>
                          </a:solidFill>
                        </a:rPr>
                        <a:t>0</a:t>
                      </a:r>
                      <a:endParaRPr lang="en-US" sz="1900" b="1" dirty="0">
                        <a:solidFill>
                          <a:schemeClr val="tx1"/>
                        </a:solidFill>
                      </a:endParaRPr>
                    </a:p>
                  </a:txBody>
                  <a:tcPr marL="97536" marR="97536" marT="48006" marB="48006" anchor="ctr">
                    <a:lnL w="12700" cap="flat" cmpd="sng" algn="ctr">
                      <a:solidFill>
                        <a:schemeClr val="tx1"/>
                      </a:solidFill>
                      <a:prstDash val="solid"/>
                      <a:round/>
                      <a:headEnd type="none" w="med" len="med"/>
                      <a:tailEnd type="none" w="med" len="med"/>
                    </a:ln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419" sz="1000" b="0" i="1" u="none" strike="noStrike" kern="1200" cap="none" spc="0" normalizeH="0" baseline="0" noProof="0" dirty="0" smtClean="0">
                          <a:ln>
                            <a:noFill/>
                          </a:ln>
                          <a:solidFill>
                            <a:prstClr val="black"/>
                          </a:solidFill>
                          <a:effectLst/>
                          <a:uLnTx/>
                          <a:uFillTx/>
                          <a:latin typeface="Calibri" panose="020F0502020204030204" pitchFamily="34" charset="0"/>
                          <a:ea typeface="Times New Roman"/>
                          <a:cs typeface="Times New Roman"/>
                        </a:rPr>
                        <a:t>La respuesta del estudiante no ofrece detalles o ejemplos sobre los personajes en ambos textos para comparar y contrastar sus experiencias</a:t>
                      </a:r>
                    </a:p>
                    <a:p>
                      <a:pPr marL="0" marR="0" lvl="0" indent="0" algn="l" defTabSz="966612" rtl="0" eaLnBrk="1" fontAlgn="auto" latinLnBrk="0" hangingPunct="1">
                        <a:lnSpc>
                          <a:spcPct val="100000"/>
                        </a:lnSpc>
                        <a:spcBef>
                          <a:spcPts val="0"/>
                        </a:spcBef>
                        <a:spcAft>
                          <a:spcPts val="0"/>
                        </a:spcAft>
                        <a:buClrTx/>
                        <a:buSzTx/>
                        <a:buFontTx/>
                        <a:buNone/>
                        <a:tabLst/>
                        <a:defRPr/>
                      </a:pPr>
                      <a:r>
                        <a:rPr lang="es-419" sz="1100" dirty="0" smtClean="0">
                          <a:effectLst/>
                          <a:latin typeface="Calibri" panose="020F0502020204030204" pitchFamily="34" charset="0"/>
                          <a:ea typeface="Times New Roman"/>
                          <a:cs typeface="Times New Roman"/>
                        </a:rPr>
                        <a:t>Ambos tuvieron paseos divertidos.</a:t>
                      </a:r>
                      <a:endParaRPr lang="es-419" sz="1100" dirty="0">
                        <a:effectLst/>
                        <a:latin typeface="Calibri" panose="020F0502020204030204" pitchFamily="34" charset="0"/>
                        <a:ea typeface="Calibri"/>
                        <a:cs typeface="Times New Roman"/>
                      </a:endParaRPr>
                    </a:p>
                  </a:txBody>
                  <a:tcPr marL="95885" marR="95885" marT="48895" marB="48895">
                    <a:noFill/>
                  </a:tcPr>
                </a:tc>
              </a:tr>
            </a:tbl>
          </a:graphicData>
        </a:graphic>
      </p:graphicFrame>
    </p:spTree>
    <p:extLst>
      <p:ext uri="{BB962C8B-B14F-4D97-AF65-F5344CB8AC3E}">
        <p14:creationId xmlns:p14="http://schemas.microsoft.com/office/powerpoint/2010/main" val="236973294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7225</TotalTime>
  <Words>10116</Words>
  <Application>Microsoft Office PowerPoint</Application>
  <PresentationFormat>Custom</PresentationFormat>
  <Paragraphs>1557</Paragraphs>
  <Slides>44</Slides>
  <Notes>3</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44</vt:i4>
      </vt:variant>
    </vt:vector>
  </HeadingPairs>
  <TitlesOfParts>
    <vt:vector size="62" baseType="lpstr">
      <vt:lpstr>Arial</vt:lpstr>
      <vt:lpstr>Bookman Old Style</vt:lpstr>
      <vt:lpstr>Cabin</vt:lpstr>
      <vt:lpstr>Calibri</vt:lpstr>
      <vt:lpstr>Dancing Script</vt:lpstr>
      <vt:lpstr>Franklin Gothic Book</vt:lpstr>
      <vt:lpstr>Gill Sans MT</vt:lpstr>
      <vt:lpstr>GillSansMT</vt:lpstr>
      <vt:lpstr>Helvetica</vt:lpstr>
      <vt:lpstr>Lucida Handwriting</vt:lpstr>
      <vt:lpstr>Times New Roman</vt:lpstr>
      <vt:lpstr>Verdana</vt:lpstr>
      <vt:lpstr>Wingdings 2</vt:lpstr>
      <vt:lpstr>Office Theme</vt:lpstr>
      <vt:lpstr>Solstice</vt:lpstr>
      <vt:lpstr>1_Solstice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Richmond, Susan</cp:lastModifiedBy>
  <cp:revision>694</cp:revision>
  <cp:lastPrinted>2015-05-14T19:34:14Z</cp:lastPrinted>
  <dcterms:created xsi:type="dcterms:W3CDTF">2013-06-13T16:49:22Z</dcterms:created>
  <dcterms:modified xsi:type="dcterms:W3CDTF">2016-05-31T19:24:49Z</dcterms:modified>
</cp:coreProperties>
</file>