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42"/>
  </p:notesMasterIdLst>
  <p:handoutMasterIdLst>
    <p:handoutMasterId r:id="rId43"/>
  </p:handoutMasterIdLst>
  <p:sldIdLst>
    <p:sldId id="502" r:id="rId3"/>
    <p:sldId id="532" r:id="rId4"/>
    <p:sldId id="503" r:id="rId5"/>
    <p:sldId id="533" r:id="rId6"/>
    <p:sldId id="426" r:id="rId7"/>
    <p:sldId id="537" r:id="rId8"/>
    <p:sldId id="534" r:id="rId9"/>
    <p:sldId id="535" r:id="rId10"/>
    <p:sldId id="438" r:id="rId11"/>
    <p:sldId id="536" r:id="rId12"/>
    <p:sldId id="508" r:id="rId13"/>
    <p:sldId id="509" r:id="rId14"/>
    <p:sldId id="510" r:id="rId15"/>
    <p:sldId id="538" r:id="rId16"/>
    <p:sldId id="513" r:id="rId17"/>
    <p:sldId id="431" r:id="rId18"/>
    <p:sldId id="514" r:id="rId19"/>
    <p:sldId id="515" r:id="rId20"/>
    <p:sldId id="516" r:id="rId21"/>
    <p:sldId id="539" r:id="rId22"/>
    <p:sldId id="492" r:id="rId23"/>
    <p:sldId id="518" r:id="rId24"/>
    <p:sldId id="540" r:id="rId25"/>
    <p:sldId id="541" r:id="rId26"/>
    <p:sldId id="521" r:id="rId27"/>
    <p:sldId id="522" r:id="rId28"/>
    <p:sldId id="490" r:id="rId29"/>
    <p:sldId id="524" r:id="rId30"/>
    <p:sldId id="542" r:id="rId31"/>
    <p:sldId id="543" r:id="rId32"/>
    <p:sldId id="527" r:id="rId33"/>
    <p:sldId id="544" r:id="rId34"/>
    <p:sldId id="545" r:id="rId35"/>
    <p:sldId id="546" r:id="rId36"/>
    <p:sldId id="547" r:id="rId37"/>
    <p:sldId id="414" r:id="rId38"/>
    <p:sldId id="415" r:id="rId39"/>
    <p:sldId id="302" r:id="rId40"/>
    <p:sldId id="464" r:id="rId41"/>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4" autoAdjust="0"/>
    <p:restoredTop sz="99097" autoAdjust="0"/>
  </p:normalViewPr>
  <p:slideViewPr>
    <p:cSldViewPr>
      <p:cViewPr>
        <p:scale>
          <a:sx n="100" d="100"/>
          <a:sy n="100" d="100"/>
        </p:scale>
        <p:origin x="1116" y="-792"/>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03BBA2A-8788-4E3E-B85C-043146DE5216}" type="datetimeFigureOut">
              <a:rPr lang="en-US" smtClean="0"/>
              <a:pPr/>
              <a:t>5/31/2016</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68E767E-EA66-4DAF-8CE1-1B8D3464DA28}" type="slidenum">
              <a:rPr lang="en-US" smtClean="0"/>
              <a:pPr/>
              <a:t>‹#›</a:t>
            </a:fld>
            <a:endParaRPr lang="en-US" dirty="0"/>
          </a:p>
        </p:txBody>
      </p:sp>
    </p:spTree>
    <p:extLst>
      <p:ext uri="{BB962C8B-B14F-4D97-AF65-F5344CB8AC3E}">
        <p14:creationId xmlns:p14="http://schemas.microsoft.com/office/powerpoint/2010/main" val="304316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5/31/2016</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114" name="Shape 114"/>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217727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25</a:t>
            </a:fld>
            <a:endParaRPr lang="en-US" dirty="0"/>
          </a:p>
        </p:txBody>
      </p:sp>
    </p:spTree>
    <p:extLst>
      <p:ext uri="{BB962C8B-B14F-4D97-AF65-F5344CB8AC3E}">
        <p14:creationId xmlns:p14="http://schemas.microsoft.com/office/powerpoint/2010/main" val="276683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28</a:t>
            </a:fld>
            <a:endParaRPr lang="en-US" dirty="0"/>
          </a:p>
        </p:txBody>
      </p:sp>
    </p:spTree>
    <p:extLst>
      <p:ext uri="{BB962C8B-B14F-4D97-AF65-F5344CB8AC3E}">
        <p14:creationId xmlns:p14="http://schemas.microsoft.com/office/powerpoint/2010/main" val="3955791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F0EC3-FE0B-4500-8F04-EC8B20A7C129}" type="slidenum">
              <a:rPr lang="en-US" smtClean="0"/>
              <a:pPr/>
              <a:t>31</a:t>
            </a:fld>
            <a:endParaRPr lang="en-US" dirty="0"/>
          </a:p>
        </p:txBody>
      </p:sp>
    </p:spTree>
    <p:extLst>
      <p:ext uri="{BB962C8B-B14F-4D97-AF65-F5344CB8AC3E}">
        <p14:creationId xmlns:p14="http://schemas.microsoft.com/office/powerpoint/2010/main" val="3236314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239000" y="9601200"/>
            <a:ext cx="533400" cy="457200"/>
          </a:xfrm>
        </p:spPr>
        <p:txBody>
          <a:bodyPr/>
          <a:lstStyle>
            <a:lvl1pPr>
              <a:defRPr sz="1200"/>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217676" y="527850"/>
            <a:ext cx="6295644" cy="2159203"/>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217676" y="2713427"/>
            <a:ext cx="6295644" cy="257048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8" name="Oval 7"/>
          <p:cNvSpPr/>
          <p:nvPr/>
        </p:nvSpPr>
        <p:spPr>
          <a:xfrm>
            <a:off x="783218" y="2073576"/>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983600" y="1972690"/>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7" name="Rectangle 6"/>
          <p:cNvSpPr/>
          <p:nvPr userDrawn="1"/>
        </p:nvSpPr>
        <p:spPr>
          <a:xfrm>
            <a:off x="3481388" y="9662207"/>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07/08/ 2015 HSD – OSP ,</a:t>
            </a:r>
            <a:r>
              <a:rPr lang="en-US" sz="900" kern="1200" baseline="0" dirty="0" smtClean="0">
                <a:solidFill>
                  <a:schemeClr val="tx1"/>
                </a:solidFill>
                <a:latin typeface="+mn-lt"/>
                <a:ea typeface="+mn-ea"/>
                <a:cs typeface="+mn-cs"/>
              </a:rPr>
              <a:t> Jill Russo, </a:t>
            </a:r>
            <a:r>
              <a:rPr lang="en-US" sz="900" kern="1200" dirty="0" smtClean="0">
                <a:solidFill>
                  <a:schemeClr val="tx1"/>
                </a:solidFill>
                <a:latin typeface="+mn-lt"/>
                <a:ea typeface="+mn-ea"/>
                <a:cs typeface="+mn-cs"/>
              </a:rPr>
              <a:t>Susan Richmond</a:t>
            </a:r>
            <a:endParaRPr lang="en-US" sz="90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940457" y="-79"/>
            <a:ext cx="5829300"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191633" y="3813810"/>
            <a:ext cx="5440680" cy="33528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191633" y="1564640"/>
            <a:ext cx="5440680" cy="221424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10" name="Rectangle 9"/>
          <p:cNvSpPr/>
          <p:nvPr/>
        </p:nvSpPr>
        <p:spPr bwMode="invGray">
          <a:xfrm>
            <a:off x="1943100" y="0"/>
            <a:ext cx="64770"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846473" y="4128162"/>
            <a:ext cx="178765" cy="308458"/>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046854" y="4027276"/>
            <a:ext cx="54407" cy="9387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20267"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484675" y="2235200"/>
            <a:ext cx="3108960" cy="683971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7568493"/>
            <a:ext cx="6995160" cy="16764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88620"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963924" y="481474"/>
            <a:ext cx="3419856" cy="938784"/>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8620"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963924" y="1421693"/>
            <a:ext cx="3419856" cy="603504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0267" y="402336"/>
            <a:ext cx="6373368" cy="16764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62736" y="0"/>
            <a:ext cx="6909664" cy="100584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6" name="Rectangle 5"/>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317941"/>
            <a:ext cx="3238500" cy="170434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88620" y="2063547"/>
            <a:ext cx="3238500" cy="1024467"/>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8620" y="3129281"/>
            <a:ext cx="6930390" cy="5855759"/>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7162800" y="9601200"/>
            <a:ext cx="609600" cy="457200"/>
          </a:xfrm>
        </p:spPr>
        <p:txBody>
          <a:bodyPr/>
          <a:lstStyle>
            <a:lvl1pPr algn="r">
              <a:defRPr sz="1200"/>
            </a:lvl1pPr>
          </a:lstStyle>
          <a:p>
            <a:fld id="{F177B04D-AEB5-43ED-B9BA-B3D1EC9C9067}" type="slidenum">
              <a:rPr lang="en-US" smtClean="0"/>
              <a:pPr/>
              <a:t>‹#›</a:t>
            </a:fld>
            <a:endParaRPr lang="en-US" dirty="0"/>
          </a:p>
        </p:txBody>
      </p:sp>
      <p:sp>
        <p:nvSpPr>
          <p:cNvPr id="7" name="Rectangle 6"/>
          <p:cNvSpPr/>
          <p:nvPr userDrawn="1"/>
        </p:nvSpPr>
        <p:spPr>
          <a:xfrm>
            <a:off x="3481388" y="9662207"/>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07/08/ 2015 HSD – OSP ,</a:t>
            </a:r>
            <a:r>
              <a:rPr lang="en-US" sz="900" kern="1200" baseline="0" dirty="0" smtClean="0">
                <a:solidFill>
                  <a:schemeClr val="tx1"/>
                </a:solidFill>
                <a:latin typeface="+mn-lt"/>
                <a:ea typeface="+mn-ea"/>
                <a:cs typeface="+mn-cs"/>
              </a:rPr>
              <a:t> Jill Russo, </a:t>
            </a:r>
            <a:r>
              <a:rPr lang="en-US" sz="900" kern="1200" dirty="0" smtClean="0">
                <a:solidFill>
                  <a:schemeClr val="tx1"/>
                </a:solidFill>
                <a:latin typeface="+mn-lt"/>
                <a:ea typeface="+mn-ea"/>
                <a:cs typeface="+mn-cs"/>
              </a:rPr>
              <a:t>Susan Richmond</a:t>
            </a:r>
            <a:endParaRPr lang="en-US" sz="900" dirty="0"/>
          </a:p>
        </p:txBody>
      </p:sp>
    </p:spTree>
    <p:extLst>
      <p:ext uri="{BB962C8B-B14F-4D97-AF65-F5344CB8AC3E}">
        <p14:creationId xmlns:p14="http://schemas.microsoft.com/office/powerpoint/2010/main" val="22011983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03862" y="1564640"/>
            <a:ext cx="2331720" cy="290576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77B04D-AEB5-43ED-B9BA-B3D1EC9C9067}" type="slidenum">
              <a:rPr lang="en-US" smtClean="0"/>
              <a:pPr/>
              <a:t>‹#›</a:t>
            </a:fld>
            <a:endParaRPr lang="en-US" dirty="0"/>
          </a:p>
        </p:txBody>
      </p:sp>
      <p:sp>
        <p:nvSpPr>
          <p:cNvPr id="8" name="Rectangle 7"/>
          <p:cNvSpPr/>
          <p:nvPr/>
        </p:nvSpPr>
        <p:spPr>
          <a:xfrm>
            <a:off x="647700" y="1564640"/>
            <a:ext cx="3886200" cy="67056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712470" y="1676405"/>
            <a:ext cx="3756660" cy="5154645"/>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37216" y="1399700"/>
            <a:ext cx="58293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4253117" y="1373953"/>
            <a:ext cx="551840" cy="299655"/>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712470" y="7040880"/>
            <a:ext cx="3756660" cy="11176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402804"/>
            <a:ext cx="1554480" cy="8582237"/>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71550" y="402806"/>
            <a:ext cx="4728210" cy="8582237"/>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77B04D-AEB5-43ED-B9BA-B3D1EC9C906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693538" y="-1196685"/>
            <a:ext cx="1393054" cy="2403701"/>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43494" y="30950"/>
            <a:ext cx="1446862" cy="249654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55450" y="1547446"/>
            <a:ext cx="956859" cy="1617182"/>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860942" y="-79"/>
            <a:ext cx="6911458" cy="10058479"/>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220267" y="402802"/>
            <a:ext cx="6373368" cy="16764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220267" y="2123440"/>
            <a:ext cx="6373368" cy="70408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044190" y="9248140"/>
            <a:ext cx="1813560" cy="69850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dirty="0"/>
          </a:p>
        </p:txBody>
      </p:sp>
      <p:sp>
        <p:nvSpPr>
          <p:cNvPr id="10" name="Footer Placeholder 9"/>
          <p:cNvSpPr>
            <a:spLocks noGrp="1"/>
          </p:cNvSpPr>
          <p:nvPr>
            <p:ph type="ftr" sz="quarter" idx="3"/>
          </p:nvPr>
        </p:nvSpPr>
        <p:spPr>
          <a:xfrm>
            <a:off x="4857750" y="9248140"/>
            <a:ext cx="2461260" cy="69850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7321601" y="9248140"/>
            <a:ext cx="388620" cy="69850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177B04D-AEB5-43ED-B9BA-B3D1EC9C9067}" type="slidenum">
              <a:rPr lang="en-US" smtClean="0"/>
              <a:pPr/>
              <a:t>‹#›</a:t>
            </a:fld>
            <a:endParaRPr lang="en-US" dirty="0"/>
          </a:p>
        </p:txBody>
      </p:sp>
      <p:sp>
        <p:nvSpPr>
          <p:cNvPr id="15" name="Rectangle 14"/>
          <p:cNvSpPr/>
          <p:nvPr/>
        </p:nvSpPr>
        <p:spPr bwMode="invGray">
          <a:xfrm>
            <a:off x="862737" y="-79"/>
            <a:ext cx="62179" cy="10058479"/>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qfGZ9Rk72zI"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livebinders.com/play/play?id=774846" TargetMode="External"/><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481962" y="990600"/>
            <a:ext cx="2853400" cy="2362540"/>
            <a:chOff x="3962400" y="28651"/>
            <a:chExt cx="2685553" cy="2255152"/>
          </a:xfrm>
        </p:grpSpPr>
        <p:sp>
          <p:nvSpPr>
            <p:cNvPr id="19" name="Trapezoid 18"/>
            <p:cNvSpPr/>
            <p:nvPr/>
          </p:nvSpPr>
          <p:spPr>
            <a:xfrm>
              <a:off x="5009653" y="192137"/>
              <a:ext cx="1638300" cy="17526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4267200" y="28651"/>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3962400" y="152400"/>
              <a:ext cx="1143000" cy="923330"/>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700" b="1" dirty="0">
                  <a:ln w="11430"/>
                  <a:effectLst>
                    <a:outerShdw blurRad="80000" dist="40000" dir="5040000" algn="tl">
                      <a:srgbClr val="000000">
                        <a:alpha val="30000"/>
                      </a:srgbClr>
                    </a:outerShdw>
                  </a:effectLst>
                </a:rPr>
                <a:t>2</a:t>
              </a:r>
              <a:r>
                <a:rPr lang="en-US" sz="5700" b="1" baseline="30000" dirty="0">
                  <a:ln w="11430"/>
                  <a:effectLst>
                    <a:outerShdw blurRad="80000" dist="40000" dir="5040000" algn="tl">
                      <a:srgbClr val="000000">
                        <a:alpha val="30000"/>
                      </a:srgbClr>
                    </a:outerShdw>
                  </a:effectLst>
                </a:rPr>
                <a:t>nd</a:t>
              </a:r>
              <a:endParaRPr lang="en-US" sz="5700" b="1" dirty="0">
                <a:ln w="11430"/>
                <a:effectLst>
                  <a:outerShdw blurRad="80000" dist="40000" dir="5040000" algn="tl">
                    <a:srgbClr val="000000">
                      <a:alpha val="30000"/>
                    </a:srgbClr>
                  </a:outerShdw>
                </a:effectLst>
              </a:endParaRPr>
            </a:p>
          </p:txBody>
        </p:sp>
      </p:grpSp>
      <p:graphicFrame>
        <p:nvGraphicFramePr>
          <p:cNvPr id="26" name="Table 25"/>
          <p:cNvGraphicFramePr>
            <a:graphicFrameLocks noGrp="1"/>
          </p:cNvGraphicFramePr>
          <p:nvPr>
            <p:extLst>
              <p:ext uri="{D42A27DB-BD31-4B8C-83A1-F6EECF244321}">
                <p14:modId xmlns:p14="http://schemas.microsoft.com/office/powerpoint/2010/main" val="1687058519"/>
              </p:ext>
            </p:extLst>
          </p:nvPr>
        </p:nvGraphicFramePr>
        <p:xfrm>
          <a:off x="1209042" y="6441948"/>
          <a:ext cx="5705113" cy="221437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245359"/>
                <a:gridCol w="2418080"/>
                <a:gridCol w="609873"/>
              </a:tblGrid>
              <a:tr h="284988">
                <a:tc gridSpan="4">
                  <a:txBody>
                    <a:bodyPr/>
                    <a:lstStyle/>
                    <a:p>
                      <a:pPr algn="ctr"/>
                      <a:r>
                        <a:rPr lang="en-US" sz="1200" b="1" dirty="0" smtClean="0">
                          <a:solidFill>
                            <a:schemeClr val="tx1"/>
                          </a:solidFill>
                        </a:rPr>
                        <a:t>Opinion Writing and Language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304800">
                <a:tc>
                  <a:txBody>
                    <a:bodyPr/>
                    <a:lstStyle/>
                    <a:p>
                      <a:r>
                        <a:rPr lang="en-US" sz="1200" b="1" dirty="0" smtClean="0">
                          <a:solidFill>
                            <a:schemeClr val="tx1"/>
                          </a:solidFill>
                        </a:rPr>
                        <a:t>1a</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Brief Opinion</a:t>
                      </a:r>
                      <a:r>
                        <a:rPr lang="en-US" sz="1200" b="1" baseline="0" dirty="0" smtClean="0">
                          <a:solidFill>
                            <a:schemeClr val="tx1"/>
                          </a:solidFill>
                        </a:rPr>
                        <a:t> </a:t>
                      </a:r>
                      <a:r>
                        <a:rPr lang="en-US" sz="1200" b="1" dirty="0" smtClean="0">
                          <a:solidFill>
                            <a:schemeClr val="tx1"/>
                          </a:solidFill>
                        </a:rPr>
                        <a:t>Write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W.1a, W.1b,</a:t>
                      </a:r>
                      <a:r>
                        <a:rPr lang="en-US" sz="1200" b="1" baseline="0" dirty="0" smtClean="0">
                          <a:solidFill>
                            <a:schemeClr val="tx1"/>
                          </a:solidFill>
                        </a:rPr>
                        <a:t> W.1c, W.1.d, W.1e</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304800">
                <a:tc>
                  <a:txBody>
                    <a:bodyPr/>
                    <a:lstStyle/>
                    <a:p>
                      <a:r>
                        <a:rPr lang="en-US" sz="1200" b="1" dirty="0" smtClean="0">
                          <a:solidFill>
                            <a:schemeClr val="tx1"/>
                          </a:solidFill>
                        </a:rPr>
                        <a:t>1b</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Write-Revise </a:t>
                      </a:r>
                      <a:r>
                        <a:rPr lang="en-US" sz="1200" b="1" dirty="0" smtClean="0">
                          <a:solidFill>
                            <a:schemeClr val="tx1"/>
                          </a:solidFill>
                        </a:rPr>
                        <a:t>Opinion</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W.1a, W.1b, W.1c, W.1.d, W.1e</a:t>
                      </a: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228600">
                <a:tc>
                  <a:txBody>
                    <a:bodyPr/>
                    <a:lstStyle/>
                    <a:p>
                      <a:r>
                        <a:rPr lang="en-US" sz="1200" b="1" dirty="0" smtClean="0">
                          <a:solidFill>
                            <a:schemeClr val="tx1"/>
                          </a:solidFill>
                        </a:rPr>
                        <a:t>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Full Opinion Composition</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W.1a, W.1b, W.1c, W.1.d, W.1e, W.5, W.8</a:t>
                      </a: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Language-Vocabulary Use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L.2.6</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9</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Edit and Clarify</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L2..1e</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7" name="TextBox 6"/>
          <p:cNvSpPr txBox="1"/>
          <p:nvPr/>
        </p:nvSpPr>
        <p:spPr>
          <a:xfrm>
            <a:off x="3794105" y="1696450"/>
            <a:ext cx="2840064" cy="872312"/>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74" tIns="50938" rIns="101874" bIns="50938" rtlCol="0">
            <a:spAutoFit/>
          </a:bodyPr>
          <a:lstStyle/>
          <a:p>
            <a:r>
              <a:rPr lang="en-US" sz="2600" b="1" dirty="0">
                <a:solidFill>
                  <a:schemeClr val="accent1">
                    <a:lumMod val="75000"/>
                  </a:schemeClr>
                </a:solidFill>
                <a:latin typeface="Bookman Old Style" pitchFamily="18" charset="0"/>
              </a:rPr>
              <a:t>Quarter </a:t>
            </a:r>
            <a:r>
              <a:rPr lang="en-US" sz="2600" b="1" dirty="0" smtClean="0">
                <a:solidFill>
                  <a:schemeClr val="accent1">
                    <a:lumMod val="75000"/>
                  </a:schemeClr>
                </a:solidFill>
                <a:latin typeface="Bookman Old Style" pitchFamily="18" charset="0"/>
              </a:rPr>
              <a:t>Four </a:t>
            </a:r>
            <a:r>
              <a:rPr lang="en-US" sz="2400" b="1" dirty="0" smtClean="0">
                <a:latin typeface="Bookman Old Style" pitchFamily="18" charset="0"/>
              </a:rPr>
              <a:t>CFA</a:t>
            </a:r>
            <a:endParaRPr lang="en-US" b="1" dirty="0" smtClean="0">
              <a:latin typeface="Bookman Old Style" pitchFamily="18" charset="0"/>
            </a:endParaRPr>
          </a:p>
        </p:txBody>
      </p:sp>
      <p:sp>
        <p:nvSpPr>
          <p:cNvPr id="25" name="TextBox 24"/>
          <p:cNvSpPr txBox="1"/>
          <p:nvPr/>
        </p:nvSpPr>
        <p:spPr>
          <a:xfrm>
            <a:off x="1150206" y="5987143"/>
            <a:ext cx="5718863" cy="392437"/>
          </a:xfrm>
          <a:prstGeom prst="rect">
            <a:avLst/>
          </a:prstGeom>
          <a:noFill/>
        </p:spPr>
        <p:txBody>
          <a:bodyPr wrap="square" lIns="101874" tIns="50938" rIns="101874" bIns="50938" rtlCol="0">
            <a:spAutoFit/>
          </a:bodyPr>
          <a:lstStyle/>
          <a:p>
            <a:pPr algn="ctr"/>
            <a:r>
              <a:rPr lang="en-US" sz="900" b="1" i="1" dirty="0">
                <a:latin typeface="Calibri" panose="020F0502020204030204" pitchFamily="34" charset="0"/>
              </a:rPr>
              <a:t>Note:  There may be more than one standard per target. Standards can have different DOKs per target.</a:t>
            </a:r>
          </a:p>
          <a:p>
            <a:pPr algn="ctr"/>
            <a:r>
              <a:rPr lang="en-US" sz="900" b="1" i="1" dirty="0">
                <a:latin typeface="Calibri" panose="020F0502020204030204" pitchFamily="34" charset="0"/>
              </a:rPr>
              <a:t>  </a:t>
            </a:r>
            <a:r>
              <a:rPr lang="en-US" sz="900" b="1" i="1" dirty="0" smtClean="0">
                <a:latin typeface="Calibri" panose="020F0502020204030204" pitchFamily="34" charset="0"/>
              </a:rPr>
              <a:t>Writing standards assessed are boxed.</a:t>
            </a:r>
            <a:endParaRPr lang="en-US" sz="900" b="1" i="1" dirty="0">
              <a:latin typeface="Calibri" panose="020F0502020204030204" pitchFamily="34" charset="0"/>
            </a:endParaRPr>
          </a:p>
        </p:txBody>
      </p:sp>
      <p:graphicFrame>
        <p:nvGraphicFramePr>
          <p:cNvPr id="27" name="Table 26"/>
          <p:cNvGraphicFramePr>
            <a:graphicFrameLocks noGrp="1"/>
          </p:cNvGraphicFramePr>
          <p:nvPr>
            <p:extLst>
              <p:ext uri="{D42A27DB-BD31-4B8C-83A1-F6EECF244321}">
                <p14:modId xmlns:p14="http://schemas.microsoft.com/office/powerpoint/2010/main" val="615509847"/>
              </p:ext>
            </p:extLst>
          </p:nvPr>
        </p:nvGraphicFramePr>
        <p:xfrm>
          <a:off x="1642041" y="2992388"/>
          <a:ext cx="4759958"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2665835"/>
                <a:gridCol w="1051558"/>
                <a:gridCol w="685800"/>
              </a:tblGrid>
              <a:tr h="284988">
                <a:tc gridSpan="4">
                  <a:txBody>
                    <a:bodyPr/>
                    <a:lstStyle/>
                    <a:p>
                      <a:pPr algn="ctr"/>
                      <a:r>
                        <a:rPr lang="en-US" sz="1200" b="1" dirty="0" smtClean="0">
                          <a:solidFill>
                            <a:schemeClr val="tx1"/>
                          </a:solidFill>
                        </a:rPr>
                        <a:t>Reading: Literature Grade Two</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4</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a:t>
                      </a:r>
                      <a:r>
                        <a:rPr lang="en-US" sz="1200" b="1" baseline="0" dirty="0" smtClean="0">
                          <a:solidFill>
                            <a:schemeClr val="tx1"/>
                          </a:solidFill>
                        </a:rPr>
                        <a:t>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RL.2.3</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3464">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Text Structures/Features</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RL.2.6</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t>5</a:t>
                      </a:r>
                      <a:endParaRPr lang="en-US" sz="1200" b="1" dirty="0"/>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RL.2.9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2569405698"/>
              </p:ext>
            </p:extLst>
          </p:nvPr>
        </p:nvGraphicFramePr>
        <p:xfrm>
          <a:off x="1640842" y="4483899"/>
          <a:ext cx="4759958" cy="14234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4183"/>
                <a:gridCol w="2558417"/>
                <a:gridCol w="1051558"/>
                <a:gridCol w="685800"/>
              </a:tblGrid>
              <a:tr h="284988">
                <a:tc gridSpan="4">
                  <a:txBody>
                    <a:bodyPr/>
                    <a:lstStyle/>
                    <a:p>
                      <a:pPr algn="ctr"/>
                      <a:r>
                        <a:rPr lang="en-US" sz="1200" b="1" dirty="0" smtClean="0">
                          <a:solidFill>
                            <a:schemeClr val="tx1"/>
                          </a:solidFill>
                        </a:rPr>
                        <a:t>Reading: Informational Grade Two</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10</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a:t>
                      </a:r>
                      <a:r>
                        <a:rPr lang="en-US" sz="1200" b="1" baseline="0" dirty="0" smtClean="0">
                          <a:solidFill>
                            <a:schemeClr val="tx1"/>
                          </a:solidFill>
                        </a:rPr>
                        <a:t>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RI.2.3</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11</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R.2I.6</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smtClean="0">
                          <a:solidFill>
                            <a:schemeClr val="tx1"/>
                          </a:solidFill>
                        </a:rPr>
                        <a:t>RI.2.9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3-4</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2" name="Rectangle 1"/>
          <p:cNvSpPr/>
          <p:nvPr/>
        </p:nvSpPr>
        <p:spPr>
          <a:xfrm>
            <a:off x="5214138" y="7038158"/>
            <a:ext cx="444822"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en-US" dirty="0"/>
          </a:p>
        </p:txBody>
      </p:sp>
      <p:sp>
        <p:nvSpPr>
          <p:cNvPr id="24" name="Rectangle 23"/>
          <p:cNvSpPr/>
          <p:nvPr/>
        </p:nvSpPr>
        <p:spPr>
          <a:xfrm>
            <a:off x="4800600" y="7323080"/>
            <a:ext cx="444822" cy="28115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en-US" dirty="0"/>
          </a:p>
        </p:txBody>
      </p:sp>
      <p:sp>
        <p:nvSpPr>
          <p:cNvPr id="29" name="Rectangle 28"/>
          <p:cNvSpPr/>
          <p:nvPr/>
        </p:nvSpPr>
        <p:spPr>
          <a:xfrm>
            <a:off x="3886200" y="7604230"/>
            <a:ext cx="2335823" cy="4572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en-US" dirty="0"/>
          </a:p>
        </p:txBody>
      </p:sp>
    </p:spTree>
    <p:extLst>
      <p:ext uri="{BB962C8B-B14F-4D97-AF65-F5344CB8AC3E}">
        <p14:creationId xmlns:p14="http://schemas.microsoft.com/office/powerpoint/2010/main" val="1357156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80064777"/>
              </p:ext>
            </p:extLst>
          </p:nvPr>
        </p:nvGraphicFramePr>
        <p:xfrm>
          <a:off x="261862" y="90782"/>
          <a:ext cx="7325784" cy="9340540"/>
        </p:xfrm>
        <a:graphic>
          <a:graphicData uri="http://schemas.openxmlformats.org/drawingml/2006/table">
            <a:tbl>
              <a:tblPr/>
              <a:tblGrid>
                <a:gridCol w="385570"/>
                <a:gridCol w="483655"/>
                <a:gridCol w="2799189"/>
                <a:gridCol w="913422"/>
                <a:gridCol w="913422"/>
                <a:gridCol w="828709"/>
                <a:gridCol w="559839"/>
                <a:gridCol w="441978"/>
              </a:tblGrid>
              <a:tr h="240076">
                <a:tc gridSpan="8">
                  <a:txBody>
                    <a:bodyPr/>
                    <a:lstStyle/>
                    <a:p>
                      <a:pPr algn="l" fontAlgn="ctr"/>
                      <a:r>
                        <a:rPr lang="en-US" sz="1400" b="1" i="0" u="none" strike="noStrike" dirty="0" smtClean="0">
                          <a:solidFill>
                            <a:srgbClr val="000000"/>
                          </a:solidFill>
                          <a:latin typeface="Calibri"/>
                        </a:rPr>
                        <a:t> Opinion Writing </a:t>
                      </a:r>
                      <a:r>
                        <a:rPr lang="en-US" sz="1400" b="1" i="0" u="none" strike="noStrike" dirty="0" smtClean="0">
                          <a:solidFill>
                            <a:srgbClr val="000000"/>
                          </a:solidFill>
                          <a:latin typeface="Calibri"/>
                        </a:rPr>
                        <a:t>CFA</a:t>
                      </a:r>
                      <a:endParaRPr lang="en-US" sz="1400" b="1" i="0" u="none" strike="noStrike"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0876">
                <a:tc gridSpan="3">
                  <a:txBody>
                    <a:bodyPr/>
                    <a:lstStyle/>
                    <a:p>
                      <a:pPr algn="l" fontAlgn="t"/>
                      <a:r>
                        <a:rPr lang="en-US" sz="1200" b="1" i="0" u="none" strike="noStrike" dirty="0" smtClean="0">
                          <a:solidFill>
                            <a:srgbClr val="000000"/>
                          </a:solidFill>
                          <a:latin typeface="Calibri"/>
                        </a:rPr>
                        <a:t> Student </a:t>
                      </a:r>
                      <a:r>
                        <a:rPr lang="en-US" sz="1200" b="1" i="0" u="none" strike="noStrike" dirty="0">
                          <a:solidFill>
                            <a:srgbClr val="000000"/>
                          </a:solidFill>
                          <a:latin typeface="Calibri"/>
                        </a:rPr>
                        <a:t>and Class Scoring:</a:t>
                      </a: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 Year: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1000" b="0" i="0" u="none" strike="noStrike" dirty="0">
                        <a:solidFill>
                          <a:srgbClr val="FF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1" i="0" u="none" strike="noStrike" dirty="0">
                          <a:solidFill>
                            <a:srgbClr val="000000"/>
                          </a:solidFill>
                          <a:latin typeface="Calibri"/>
                        </a:rPr>
                        <a:t>Grade: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4707">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Teachers Name: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6242">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a:solidFill>
                            <a:srgbClr val="000000"/>
                          </a:solidFill>
                          <a:latin typeface="Calibri"/>
                        </a:rPr>
                        <a:t>School: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9657">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n-US" sz="1000" b="1"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915">
                <a:tc rowSpan="2" gridSpan="3">
                  <a:txBody>
                    <a:bodyPr/>
                    <a:lstStyle/>
                    <a:p>
                      <a:pPr algn="ctr" fontAlgn="ctr"/>
                      <a:r>
                        <a:rPr lang="en-US" sz="1000" b="1" i="0" u="none" strike="noStrike">
                          <a:solidFill>
                            <a:srgbClr val="FFFFFF"/>
                          </a:solidFill>
                          <a:latin typeface="Calibri"/>
                        </a:rPr>
                        <a:t>Student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a:solidFill>
                            <a:srgbClr val="FFFFFF"/>
                          </a:solidFill>
                          <a:latin typeface="Calibri"/>
                        </a:rPr>
                        <a:t>Focus and Organization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Elaboration and Evidence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a:solidFill>
                            <a:srgbClr val="FFFFFF"/>
                          </a:solidFill>
                          <a:latin typeface="Calibri"/>
                        </a:rPr>
                        <a:t>Conventions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Student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a:solidFill>
                            <a:srgbClr val="FFFFFF"/>
                          </a:solidFill>
                          <a:latin typeface="Calibri"/>
                        </a:rPr>
                        <a:t>ELP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9657">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10526">
                <a:tc>
                  <a:txBody>
                    <a:bodyPr/>
                    <a:lstStyle/>
                    <a:p>
                      <a:pPr algn="ctr" fontAlgn="ctr"/>
                      <a:r>
                        <a:rPr lang="en-US" sz="10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32703" y="708350"/>
            <a:ext cx="154222" cy="138428"/>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1</a:t>
            </a:r>
          </a:p>
        </p:txBody>
      </p:sp>
      <p:sp>
        <p:nvSpPr>
          <p:cNvPr id="6" name="TextBox 2"/>
          <p:cNvSpPr txBox="1"/>
          <p:nvPr/>
        </p:nvSpPr>
        <p:spPr>
          <a:xfrm>
            <a:off x="431263" y="874176"/>
            <a:ext cx="164446" cy="139800"/>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2</a:t>
            </a:r>
          </a:p>
        </p:txBody>
      </p:sp>
      <p:sp>
        <p:nvSpPr>
          <p:cNvPr id="7" name="TextBox 3"/>
          <p:cNvSpPr txBox="1"/>
          <p:nvPr/>
        </p:nvSpPr>
        <p:spPr>
          <a:xfrm>
            <a:off x="432252" y="1027246"/>
            <a:ext cx="159620" cy="133103"/>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3</a:t>
            </a:r>
          </a:p>
        </p:txBody>
      </p:sp>
      <p:sp>
        <p:nvSpPr>
          <p:cNvPr id="8" name="TextBox 4"/>
          <p:cNvSpPr txBox="1"/>
          <p:nvPr/>
        </p:nvSpPr>
        <p:spPr>
          <a:xfrm>
            <a:off x="432445" y="1181053"/>
            <a:ext cx="159620" cy="135322"/>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4</a:t>
            </a:r>
          </a:p>
        </p:txBody>
      </p:sp>
      <p:sp>
        <p:nvSpPr>
          <p:cNvPr id="9" name="TextBox 5"/>
          <p:cNvSpPr txBox="1"/>
          <p:nvPr/>
        </p:nvSpPr>
        <p:spPr>
          <a:xfrm>
            <a:off x="611858" y="731446"/>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Emerging</a:t>
            </a:r>
          </a:p>
        </p:txBody>
      </p:sp>
      <p:sp>
        <p:nvSpPr>
          <p:cNvPr id="10" name="TextBox 6"/>
          <p:cNvSpPr txBox="1"/>
          <p:nvPr/>
        </p:nvSpPr>
        <p:spPr>
          <a:xfrm>
            <a:off x="612051" y="885254"/>
            <a:ext cx="578693" cy="13170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Developing</a:t>
            </a:r>
          </a:p>
        </p:txBody>
      </p:sp>
      <p:sp>
        <p:nvSpPr>
          <p:cNvPr id="11" name="TextBox 7"/>
          <p:cNvSpPr txBox="1"/>
          <p:nvPr/>
        </p:nvSpPr>
        <p:spPr>
          <a:xfrm>
            <a:off x="614347" y="1036291"/>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Proficient</a:t>
            </a:r>
          </a:p>
        </p:txBody>
      </p:sp>
      <p:sp>
        <p:nvSpPr>
          <p:cNvPr id="12" name="TextBox 8"/>
          <p:cNvSpPr txBox="1"/>
          <p:nvPr/>
        </p:nvSpPr>
        <p:spPr>
          <a:xfrm>
            <a:off x="619508" y="1190100"/>
            <a:ext cx="578693" cy="12736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a:t>= Exemplary</a:t>
            </a:r>
          </a:p>
        </p:txBody>
      </p:sp>
      <p:sp>
        <p:nvSpPr>
          <p:cNvPr id="13" name="TextBox 9"/>
          <p:cNvSpPr txBox="1"/>
          <p:nvPr/>
        </p:nvSpPr>
        <p:spPr>
          <a:xfrm>
            <a:off x="416092" y="566368"/>
            <a:ext cx="604747" cy="13330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Scoring Key:</a:t>
            </a:r>
          </a:p>
        </p:txBody>
      </p:sp>
      <p:sp>
        <p:nvSpPr>
          <p:cNvPr id="14" name="TextBox 10"/>
          <p:cNvSpPr txBox="1"/>
          <p:nvPr/>
        </p:nvSpPr>
        <p:spPr>
          <a:xfrm>
            <a:off x="1261536" y="713776"/>
            <a:ext cx="327182" cy="137512"/>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0 - 4</a:t>
            </a:r>
          </a:p>
        </p:txBody>
      </p:sp>
      <p:sp>
        <p:nvSpPr>
          <p:cNvPr id="15" name="TextBox 11"/>
          <p:cNvSpPr txBox="1"/>
          <p:nvPr/>
        </p:nvSpPr>
        <p:spPr>
          <a:xfrm>
            <a:off x="1254706" y="879697"/>
            <a:ext cx="330518" cy="140058"/>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5 - 7</a:t>
            </a:r>
          </a:p>
        </p:txBody>
      </p:sp>
      <p:sp>
        <p:nvSpPr>
          <p:cNvPr id="16" name="TextBox 12"/>
          <p:cNvSpPr txBox="1"/>
          <p:nvPr/>
        </p:nvSpPr>
        <p:spPr>
          <a:xfrm>
            <a:off x="1255696" y="1031584"/>
            <a:ext cx="327286" cy="143164"/>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t>8 - 10</a:t>
            </a:r>
          </a:p>
        </p:txBody>
      </p:sp>
      <p:sp>
        <p:nvSpPr>
          <p:cNvPr id="17" name="TextBox 13"/>
          <p:cNvSpPr txBox="1"/>
          <p:nvPr/>
        </p:nvSpPr>
        <p:spPr>
          <a:xfrm>
            <a:off x="1255888" y="1186573"/>
            <a:ext cx="327286" cy="140058"/>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a:solidFill>
                  <a:schemeClr val="bg1"/>
                </a:solidFill>
              </a:rPr>
              <a:t>11 - 12</a:t>
            </a:r>
          </a:p>
        </p:txBody>
      </p:sp>
      <p:sp>
        <p:nvSpPr>
          <p:cNvPr id="18" name="TextBox 14"/>
          <p:cNvSpPr txBox="1"/>
          <p:nvPr/>
        </p:nvSpPr>
        <p:spPr>
          <a:xfrm>
            <a:off x="1126038" y="568769"/>
            <a:ext cx="701140" cy="12048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Total # Correct</a:t>
            </a:r>
          </a:p>
        </p:txBody>
      </p:sp>
    </p:spTree>
    <p:extLst>
      <p:ext uri="{BB962C8B-B14F-4D97-AF65-F5344CB8AC3E}">
        <p14:creationId xmlns:p14="http://schemas.microsoft.com/office/powerpoint/2010/main" val="2431574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633091717"/>
              </p:ext>
            </p:extLst>
          </p:nvPr>
        </p:nvGraphicFramePr>
        <p:xfrm>
          <a:off x="385434" y="423318"/>
          <a:ext cx="6822440" cy="6756991"/>
        </p:xfrm>
        <a:graphic>
          <a:graphicData uri="http://schemas.openxmlformats.org/drawingml/2006/table">
            <a:tbl>
              <a:tblPr firstRow="1" bandRow="1">
                <a:tableStyleId>{5940675A-B579-460E-94D1-54222C63F5DA}</a:tableStyleId>
              </a:tblPr>
              <a:tblGrid>
                <a:gridCol w="539750"/>
                <a:gridCol w="6282690"/>
              </a:tblGrid>
              <a:tr h="749691">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4926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rPr>
                        <a:t>Quarter 4 CFA</a:t>
                      </a:r>
                      <a:r>
                        <a:rPr lang="en-US" sz="1500" b="1" baseline="0" dirty="0" smtClean="0">
                          <a:solidFill>
                            <a:schemeClr val="tx1"/>
                          </a:solidFill>
                          <a:effectLst/>
                        </a:rPr>
                        <a:t> </a:t>
                      </a:r>
                      <a:r>
                        <a:rPr lang="en-US" sz="1500" b="1" u="sng" dirty="0" smtClean="0">
                          <a:solidFill>
                            <a:schemeClr val="tx1"/>
                          </a:solidFill>
                          <a:effectLst/>
                        </a:rPr>
                        <a:t>Research Constructed Response</a:t>
                      </a:r>
                      <a:r>
                        <a:rPr lang="en-US" sz="1500" b="1" dirty="0" smtClean="0">
                          <a:solidFill>
                            <a:schemeClr val="tx1"/>
                          </a:solidFill>
                          <a:effectLst/>
                        </a:rPr>
                        <a:t> Answer Key</a:t>
                      </a:r>
                    </a:p>
                  </a:txBody>
                  <a:tcPr marL="103632" marR="103632" marT="50292" marB="50292">
                    <a:lnL w="12700" cap="flat" cmpd="sng" algn="ctr">
                      <a:solidFill>
                        <a:schemeClr val="tx1"/>
                      </a:solidFill>
                      <a:prstDash val="solid"/>
                      <a:round/>
                      <a:headEnd type="none" w="med" len="med"/>
                      <a:tailEnd type="none" w="med" len="med"/>
                    </a:lnL>
                  </a:tcPr>
                </a:tc>
                <a:tc hMerge="1">
                  <a:txBody>
                    <a:bodyPr/>
                    <a:lstStyle/>
                    <a:p>
                      <a:endParaRPr lang="en-US"/>
                    </a:p>
                  </a:txBody>
                  <a:tcPr/>
                </a:tc>
              </a:tr>
              <a:tr h="611331">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600" b="1" u="none" dirty="0" smtClean="0">
                          <a:solidFill>
                            <a:schemeClr val="tx1"/>
                          </a:solidFill>
                        </a:rPr>
                        <a:t>Constructed Response Research Rubrics Target 3:</a:t>
                      </a:r>
                    </a:p>
                    <a:p>
                      <a:pPr marL="0" marR="0" indent="0" algn="ctr" defTabSz="966612" rtl="0" eaLnBrk="1" fontAlgn="auto" latinLnBrk="0" hangingPunct="1">
                        <a:lnSpc>
                          <a:spcPct val="100000"/>
                        </a:lnSpc>
                        <a:spcBef>
                          <a:spcPts val="0"/>
                        </a:spcBef>
                        <a:spcAft>
                          <a:spcPts val="0"/>
                        </a:spcAft>
                        <a:buClrTx/>
                        <a:buSzTx/>
                        <a:buFontTx/>
                        <a:buNone/>
                        <a:tabLst/>
                        <a:defRPr/>
                      </a:pPr>
                      <a:r>
                        <a:rPr lang="en-US" sz="1200" b="0" u="none" dirty="0" smtClean="0">
                          <a:solidFill>
                            <a:schemeClr val="tx1"/>
                          </a:solidFill>
                        </a:rPr>
                        <a:t>Evidence of the ability to distinguish relevant from irrelevant information such as fact from opinion.</a:t>
                      </a:r>
                    </a:p>
                  </a:txBody>
                  <a:tcPr marL="103632" marR="103632" marT="50292" marB="50292">
                    <a:lnL w="12700" cap="flat" cmpd="sng" algn="ctr">
                      <a:solidFill>
                        <a:schemeClr val="tx1"/>
                      </a:solidFill>
                      <a:prstDash val="solid"/>
                      <a:round/>
                      <a:headEnd type="none" w="med" len="med"/>
                      <a:tailEnd type="none" w="med" len="med"/>
                    </a:lnL>
                  </a:tcPr>
                </a:tc>
                <a:tc hMerge="1">
                  <a:txBody>
                    <a:bodyPr/>
                    <a:lstStyle/>
                    <a:p>
                      <a:endParaRPr lang="en-US"/>
                    </a:p>
                  </a:txBody>
                  <a:tcPr/>
                </a:tc>
              </a:tr>
              <a:tr h="38100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600" b="1" u="none" dirty="0" smtClean="0">
                          <a:solidFill>
                            <a:schemeClr val="tx1"/>
                          </a:solidFill>
                        </a:rPr>
                        <a:t>Standard RL.2.6: 2 Point Research Constructed Response Rubric</a:t>
                      </a:r>
                    </a:p>
                  </a:txBody>
                  <a:tcPr marL="103632" marR="103632" marT="50292" marB="50292">
                    <a:lnL w="12700" cap="flat" cmpd="sng" algn="ctr">
                      <a:solidFill>
                        <a:schemeClr val="tx1"/>
                      </a:solidFill>
                      <a:prstDash val="solid"/>
                      <a:round/>
                      <a:headEnd type="none" w="med" len="med"/>
                      <a:tailEnd type="none" w="med" len="med"/>
                    </a:lnL>
                  </a:tcPr>
                </a:tc>
                <a:tc hMerge="1">
                  <a:txBody>
                    <a:bodyPr/>
                    <a:lstStyle/>
                    <a:p>
                      <a:endParaRPr lang="en-US"/>
                    </a:p>
                  </a:txBody>
                  <a:tcPr/>
                </a:tc>
              </a:tr>
              <a:tr h="549291">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Question # 7 RL.2.6  Prompt: In the story </a:t>
                      </a:r>
                      <a:r>
                        <a:rPr kumimoji="0" lang="en-US" sz="1400" b="1" i="1" u="sng" strike="noStrike" kern="1200" cap="none" spc="0" normalizeH="0" baseline="0" noProof="0" dirty="0" smtClean="0">
                          <a:ln>
                            <a:noFill/>
                          </a:ln>
                          <a:solidFill>
                            <a:prstClr val="black"/>
                          </a:solidFill>
                          <a:effectLst/>
                          <a:uLnTx/>
                          <a:uFillTx/>
                          <a:latin typeface="+mn-lt"/>
                          <a:ea typeface="+mn-ea"/>
                          <a:cs typeface="+mn-cs"/>
                        </a:rPr>
                        <a:t>My Great Idea</a:t>
                      </a:r>
                      <a:r>
                        <a:rPr kumimoji="0" lang="en-US" sz="1400" b="1" i="0" u="none" strike="noStrike" kern="1200" cap="none" spc="0" normalizeH="0" baseline="0" noProof="0" dirty="0" smtClean="0">
                          <a:ln>
                            <a:noFill/>
                          </a:ln>
                          <a:solidFill>
                            <a:prstClr val="black"/>
                          </a:solidFill>
                          <a:effectLst/>
                          <a:uLnTx/>
                          <a:uFillTx/>
                          <a:latin typeface="+mn-lt"/>
                          <a:ea typeface="+mn-ea"/>
                          <a:cs typeface="+mn-cs"/>
                        </a:rPr>
                        <a:t>,  how did mom feel about using Band-Aids instead of  tape?  How did dad feel about the Band-Aids?</a:t>
                      </a:r>
                    </a:p>
                    <a:p>
                      <a:pPr marL="0" marR="0" lvl="0" indent="0" algn="l" defTabSz="966612" rtl="0" eaLnBrk="1" fontAlgn="auto" latinLnBrk="0" hangingPunct="1">
                        <a:lnSpc>
                          <a:spcPct val="100000"/>
                        </a:lnSpc>
                        <a:spcBef>
                          <a:spcPts val="0"/>
                        </a:spcBef>
                        <a:spcAft>
                          <a:spcPts val="0"/>
                        </a:spcAft>
                        <a:buClrTx/>
                        <a:buSzTx/>
                        <a:buFontTx/>
                        <a:buNone/>
                        <a:tabLst/>
                        <a:defRPr/>
                      </a:pPr>
                      <a:endParaRPr kumimoji="0" lang="en-US" sz="1400" b="1" i="0" u="sng"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lnL w="12700" cap="flat" cmpd="sng" algn="ctr">
                      <a:solidFill>
                        <a:schemeClr val="tx1"/>
                      </a:solidFill>
                      <a:prstDash val="solid"/>
                      <a:round/>
                      <a:headEnd type="none" w="med" len="med"/>
                      <a:tailEnd type="none" w="med" len="med"/>
                    </a:lnL>
                  </a:tcPr>
                </a:tc>
                <a:tc hMerge="1">
                  <a:txBody>
                    <a:bodyPr/>
                    <a:lstStyle/>
                    <a:p>
                      <a:endParaRPr lang="en-US" dirty="0"/>
                    </a:p>
                  </a:txBody>
                  <a:tcPr/>
                </a:tc>
              </a:tr>
              <a:tr h="34926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chemeClr val="accent6"/>
                        </a:solidFill>
                      </a:endParaRPr>
                    </a:p>
                  </a:txBody>
                  <a:tcPr marL="103632" marR="103632" marT="50292" marB="50292">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lang="en-US"/>
                    </a:p>
                  </a:txBody>
                  <a:tcPr/>
                </a:tc>
              </a:tr>
              <a:tr h="1204948">
                <a:tc gridSpan="2">
                  <a:txBody>
                    <a:bodyPr/>
                    <a:lstStyle/>
                    <a:p>
                      <a:pPr marL="0" marR="0" lvl="0" indent="0" algn="l" defTabSz="1018809" rtl="0" eaLnBrk="1" fontAlgn="auto" latinLnBrk="0" hangingPunct="1">
                        <a:lnSpc>
                          <a:spcPct val="115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srgbClr val="000000"/>
                          </a:solidFill>
                          <a:effectLst/>
                          <a:uLnTx/>
                          <a:uFillTx/>
                          <a:latin typeface="+mn-lt"/>
                          <a:ea typeface="Times New Roman"/>
                          <a:cs typeface="Times New Roman"/>
                        </a:rPr>
                        <a:t>The response</a:t>
                      </a:r>
                      <a:r>
                        <a:rPr kumimoji="0" lang="en-US" sz="1100" b="1" i="0" u="none" strike="noStrike" kern="1200" cap="none" spc="0" normalizeH="0" baseline="0" noProof="0" dirty="0" smtClean="0">
                          <a:ln>
                            <a:noFill/>
                          </a:ln>
                          <a:solidFill>
                            <a:srgbClr val="000000"/>
                          </a:solidFill>
                          <a:effectLst/>
                          <a:uLnTx/>
                          <a:uFillTx/>
                          <a:latin typeface="+mn-lt"/>
                          <a:ea typeface="Times New Roman"/>
                          <a:cs typeface="Times New Roman"/>
                        </a:rPr>
                        <a:t>: </a:t>
                      </a:r>
                      <a:r>
                        <a:rPr kumimoji="0" lang="en-US" sz="1100" b="0" i="0" u="none" strike="noStrike" kern="1200" cap="none" spc="0" normalizeH="0" baseline="0" noProof="0" dirty="0" smtClean="0">
                          <a:ln>
                            <a:noFill/>
                          </a:ln>
                          <a:solidFill>
                            <a:srgbClr val="000000"/>
                          </a:solidFill>
                          <a:effectLst/>
                          <a:uLnTx/>
                          <a:uFillTx/>
                          <a:latin typeface="+mn-lt"/>
                          <a:ea typeface="Times New Roman"/>
                          <a:cs typeface="Times New Roman"/>
                        </a:rPr>
                        <a:t>gives sufficient evidence of the ability to distinguish relevant from irrelevant information about how mom and dad felt about using Band-Aids instead of tape in the story </a:t>
                      </a:r>
                      <a:r>
                        <a:rPr kumimoji="0" lang="en-US" sz="1100" b="1" i="1" u="sng" strike="noStrike" kern="1200" cap="none" spc="0" normalizeH="0" baseline="0" noProof="0" dirty="0" smtClean="0">
                          <a:ln>
                            <a:noFill/>
                          </a:ln>
                          <a:solidFill>
                            <a:srgbClr val="000000"/>
                          </a:solidFill>
                          <a:effectLst/>
                          <a:uLnTx/>
                          <a:uFillTx/>
                          <a:latin typeface="+mn-lt"/>
                          <a:ea typeface="Times New Roman"/>
                          <a:cs typeface="Times New Roman"/>
                        </a:rPr>
                        <a:t>My Great Idea</a:t>
                      </a:r>
                      <a:r>
                        <a:rPr kumimoji="0" lang="en-US" sz="1100" b="0" i="0" u="none" strike="noStrike" kern="1200" cap="none" spc="0" normalizeH="0" baseline="0" noProof="0" dirty="0" smtClean="0">
                          <a:ln>
                            <a:noFill/>
                          </a:ln>
                          <a:solidFill>
                            <a:srgbClr val="000000"/>
                          </a:solidFill>
                          <a:effectLst/>
                          <a:uLnTx/>
                          <a:uFillTx/>
                          <a:latin typeface="+mn-lt"/>
                          <a:ea typeface="Times New Roman"/>
                          <a:cs typeface="Times New Roman"/>
                        </a:rPr>
                        <a:t>.</a:t>
                      </a:r>
                      <a:endPar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endParaRP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Times New Roman"/>
                          <a:cs typeface="+mn-cs"/>
                        </a:rPr>
                        <a:t>Relevant evidence to show how Mom felt about using Band-Aids should include (1) </a:t>
                      </a:r>
                      <a:r>
                        <a:rPr kumimoji="0" lang="en-US" sz="1100" b="0" i="0" u="none" strike="noStrike" kern="1200" cap="none" spc="0" normalizeH="0" baseline="0" noProof="0" dirty="0" smtClean="0">
                          <a:ln>
                            <a:noFill/>
                          </a:ln>
                          <a:solidFill>
                            <a:prstClr val="black"/>
                          </a:solidFill>
                          <a:effectLst/>
                          <a:uLnTx/>
                          <a:uFillTx/>
                          <a:latin typeface="+mn-lt"/>
                          <a:ea typeface="Times New Roman"/>
                          <a:cs typeface="Arial"/>
                        </a:rPr>
                        <a:t>Mom did not like the idea because she wasn’t too sure about using Band-Aids to wrap a gift and (2) she also thought they might look funny.</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Arial"/>
                        </a:rPr>
                        <a:t>Relevant evidence to show how dad felt about the Band-Aids should include (1) he laughed and thought the Band-Aids were a great idea.</a:t>
                      </a:r>
                      <a:endParaRPr kumimoji="0" lang="en-US" sz="1100" b="0"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lnL w="12700" cap="flat" cmpd="sng" algn="ctr">
                      <a:solidFill>
                        <a:schemeClr val="tx1"/>
                      </a:solidFill>
                      <a:prstDash val="solid"/>
                      <a:round/>
                      <a:headEnd type="none" w="med" len="med"/>
                      <a:tailEnd type="none" w="med" len="med"/>
                    </a:lnL>
                  </a:tcPr>
                </a:tc>
                <a:tc hMerge="1">
                  <a:txBody>
                    <a:bodyPr/>
                    <a:lstStyle/>
                    <a:p>
                      <a:endParaRPr lang="en-US" sz="1200" baseline="0" dirty="0" smtClean="0"/>
                    </a:p>
                  </a:txBody>
                  <a:tcPr marL="97536" marR="97536" marT="50292" marB="50292"/>
                </a:tc>
              </a:tr>
              <a:tr h="314334">
                <a:tc gridSpan="2">
                  <a:txBody>
                    <a:bodyPr/>
                    <a:lstStyle/>
                    <a:p>
                      <a:pPr algn="ctr">
                        <a:lnSpc>
                          <a:spcPct val="100000"/>
                        </a:lnSpc>
                        <a:spcBef>
                          <a:spcPts val="0"/>
                        </a:spcBef>
                        <a:spcAft>
                          <a:spcPts val="0"/>
                        </a:spcAft>
                      </a:pPr>
                      <a:r>
                        <a:rPr lang="en-US" sz="1300" b="1" dirty="0" smtClean="0">
                          <a:solidFill>
                            <a:schemeClr val="tx1"/>
                          </a:solidFill>
                        </a:rPr>
                        <a:t>Student Language Response Examples</a:t>
                      </a:r>
                      <a:endParaRPr lang="en-US" sz="1300" b="1" dirty="0">
                        <a:solidFill>
                          <a:schemeClr val="tx1"/>
                        </a:solidFill>
                      </a:endParaRPr>
                    </a:p>
                  </a:txBody>
                  <a:tcPr marL="103632" marR="103632" marT="50292" marB="50292">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lang="en-US" sz="1000" dirty="0"/>
                    </a:p>
                  </a:txBody>
                  <a:tcPr/>
                </a:tc>
              </a:tr>
              <a:tr h="808062">
                <a:tc>
                  <a:txBody>
                    <a:bodyPr/>
                    <a:lstStyle/>
                    <a:p>
                      <a:pPr algn="ctr">
                        <a:lnSpc>
                          <a:spcPct val="100000"/>
                        </a:lnSpc>
                        <a:spcBef>
                          <a:spcPts val="0"/>
                        </a:spcBef>
                        <a:spcAft>
                          <a:spcPts val="0"/>
                        </a:spcAft>
                      </a:pPr>
                      <a:r>
                        <a:rPr lang="en-US" sz="2000" b="1" dirty="0" smtClean="0">
                          <a:solidFill>
                            <a:schemeClr val="tx1"/>
                          </a:solidFill>
                        </a:rPr>
                        <a:t>2</a:t>
                      </a:r>
                      <a:endParaRPr lang="en-US"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pPr>
                        <a:lnSpc>
                          <a:spcPct val="100000"/>
                        </a:lnSpc>
                        <a:spcBef>
                          <a:spcPts val="0"/>
                        </a:spcBef>
                        <a:spcAft>
                          <a:spcPts val="0"/>
                        </a:spcAft>
                      </a:pPr>
                      <a:r>
                        <a:rPr lang="en-US" sz="1000" b="0" i="1" baseline="0" dirty="0" smtClean="0">
                          <a:solidFill>
                            <a:schemeClr val="tx1"/>
                          </a:solidFill>
                        </a:rPr>
                        <a:t>Student response gives relevant evidence of how both mom and dad felt about using Band-Aids instead of tape.</a:t>
                      </a:r>
                    </a:p>
                    <a:p>
                      <a:pPr>
                        <a:lnSpc>
                          <a:spcPct val="100000"/>
                        </a:lnSpc>
                        <a:spcBef>
                          <a:spcPts val="0"/>
                        </a:spcBef>
                        <a:spcAft>
                          <a:spcPts val="0"/>
                        </a:spcAft>
                      </a:pPr>
                      <a:r>
                        <a:rPr lang="en-US" sz="1100" b="0" i="0" u="none" baseline="0" dirty="0" smtClean="0">
                          <a:solidFill>
                            <a:schemeClr val="tx1"/>
                          </a:solidFill>
                        </a:rPr>
                        <a:t>Mom did not like the idea because she didn’t think the Band-Aids would hold the paper together.  She also thought they might look funny.  Dad laughed when he got his present and thought using Band-Aids was a great idea!</a:t>
                      </a:r>
                    </a:p>
                  </a:txBody>
                  <a:tcPr marL="103632" marR="103632" marT="50292" marB="50292"/>
                </a:tc>
              </a:tr>
              <a:tr h="438163">
                <a:tc>
                  <a:txBody>
                    <a:bodyPr/>
                    <a:lstStyle/>
                    <a:p>
                      <a:pPr algn="ctr">
                        <a:lnSpc>
                          <a:spcPct val="100000"/>
                        </a:lnSpc>
                        <a:spcBef>
                          <a:spcPts val="0"/>
                        </a:spcBef>
                        <a:spcAft>
                          <a:spcPts val="0"/>
                        </a:spcAft>
                      </a:pPr>
                      <a:r>
                        <a:rPr lang="en-US" sz="2000" b="1" dirty="0" smtClean="0">
                          <a:solidFill>
                            <a:schemeClr val="tx1"/>
                          </a:solidFill>
                        </a:rPr>
                        <a:t>1</a:t>
                      </a:r>
                      <a:endParaRPr lang="en-US"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i="1" dirty="0" smtClean="0">
                          <a:solidFill>
                            <a:schemeClr val="tx1"/>
                          </a:solidFill>
                        </a:rPr>
                        <a:t>Student response gives some evidence of how both mom and dad felt about using Band-Aids instead of tape.</a:t>
                      </a:r>
                    </a:p>
                    <a:p>
                      <a:pPr marL="0" marR="0" indent="0" algn="l" defTabSz="1018809" rtl="0" eaLnBrk="1" fontAlgn="auto" latinLnBrk="0" hangingPunct="1">
                        <a:lnSpc>
                          <a:spcPct val="100000"/>
                        </a:lnSpc>
                        <a:spcBef>
                          <a:spcPts val="0"/>
                        </a:spcBef>
                        <a:spcAft>
                          <a:spcPts val="0"/>
                        </a:spcAft>
                        <a:buClrTx/>
                        <a:buSzTx/>
                        <a:buFontTx/>
                        <a:buNone/>
                        <a:tabLst/>
                        <a:defRPr/>
                      </a:pPr>
                      <a:r>
                        <a:rPr lang="en-US" sz="1100" b="0" i="0" dirty="0" smtClean="0">
                          <a:solidFill>
                            <a:schemeClr val="tx1"/>
                          </a:solidFill>
                        </a:rPr>
                        <a:t>Mom did not like the idea of using Band-Aids to wrap the present.   Dad liked it.</a:t>
                      </a:r>
                    </a:p>
                  </a:txBody>
                  <a:tcPr marL="103632" marR="103632" marT="50292" marB="50292"/>
                </a:tc>
              </a:tr>
              <a:tr h="596918">
                <a:tc>
                  <a:txBody>
                    <a:bodyPr/>
                    <a:lstStyle/>
                    <a:p>
                      <a:pPr algn="ctr">
                        <a:lnSpc>
                          <a:spcPct val="100000"/>
                        </a:lnSpc>
                        <a:spcBef>
                          <a:spcPts val="0"/>
                        </a:spcBef>
                        <a:spcAft>
                          <a:spcPts val="0"/>
                        </a:spcAft>
                      </a:pPr>
                      <a:r>
                        <a:rPr lang="en-US" sz="2000" b="1" dirty="0" smtClean="0">
                          <a:solidFill>
                            <a:schemeClr val="tx1"/>
                          </a:solidFill>
                        </a:rPr>
                        <a:t>0</a:t>
                      </a:r>
                      <a:endParaRPr lang="en-US"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pPr>
                        <a:lnSpc>
                          <a:spcPct val="100000"/>
                        </a:lnSpc>
                        <a:spcBef>
                          <a:spcPts val="0"/>
                        </a:spcBef>
                        <a:spcAft>
                          <a:spcPts val="0"/>
                        </a:spcAft>
                      </a:pPr>
                      <a:r>
                        <a:rPr lang="en-US" sz="1000" i="1" baseline="0" dirty="0" smtClean="0">
                          <a:solidFill>
                            <a:schemeClr val="tx1"/>
                          </a:solidFill>
                        </a:rPr>
                        <a:t>Students response gives no or very vague evidence of how both mom and dad felt about using Band-Aids instead of tape.</a:t>
                      </a:r>
                    </a:p>
                    <a:p>
                      <a:pPr>
                        <a:lnSpc>
                          <a:spcPct val="100000"/>
                        </a:lnSpc>
                        <a:spcBef>
                          <a:spcPts val="0"/>
                        </a:spcBef>
                        <a:spcAft>
                          <a:spcPts val="0"/>
                        </a:spcAft>
                      </a:pPr>
                      <a:r>
                        <a:rPr lang="en-US" sz="1100" i="0" baseline="0" dirty="0" smtClean="0">
                          <a:solidFill>
                            <a:schemeClr val="tx1"/>
                          </a:solidFill>
                        </a:rPr>
                        <a:t>Mom forgot to buy tape. Mom wanted to wrap the present with string.   </a:t>
                      </a:r>
                    </a:p>
                  </a:txBody>
                  <a:tcPr marL="103632" marR="103632" marT="50292" marB="50292"/>
                </a:tc>
              </a:tr>
            </a:tbl>
          </a:graphicData>
        </a:graphic>
      </p:graphicFrame>
      <p:sp>
        <p:nvSpPr>
          <p:cNvPr id="5" name="Rectangle 4"/>
          <p:cNvSpPr/>
          <p:nvPr/>
        </p:nvSpPr>
        <p:spPr>
          <a:xfrm>
            <a:off x="5105400" y="7315200"/>
            <a:ext cx="2057400" cy="784830"/>
          </a:xfrm>
          <a:prstGeom prst="rect">
            <a:avLst/>
          </a:prstGeom>
          <a:solidFill>
            <a:schemeClr val="bg2"/>
          </a:solidFill>
        </p:spPr>
        <p:txBody>
          <a:bodyPr wrap="square">
            <a:spAutoFit/>
          </a:bodyPr>
          <a:lstStyle/>
          <a:p>
            <a:r>
              <a:rPr lang="en-US" sz="900" dirty="0" smtClean="0"/>
              <a:t>RL.2.6</a:t>
            </a:r>
            <a:r>
              <a:rPr lang="en-US" sz="900" dirty="0"/>
              <a:t/>
            </a:r>
            <a:br>
              <a:rPr lang="en-US" sz="900" dirty="0"/>
            </a:br>
            <a:r>
              <a:rPr lang="en-US" sz="900" dirty="0"/>
              <a:t>Acknowledge differences in the points of view of characters, including by speaking in a different voice for each character when reading dialogue aloud.</a:t>
            </a:r>
          </a:p>
        </p:txBody>
      </p:sp>
    </p:spTree>
    <p:extLst>
      <p:ext uri="{BB962C8B-B14F-4D97-AF65-F5344CB8AC3E}">
        <p14:creationId xmlns:p14="http://schemas.microsoft.com/office/powerpoint/2010/main" val="39195259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44855" y="2394138"/>
            <a:ext cx="207480" cy="408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1" tIns="50941" rIns="101881" bIns="50941" numCol="1" anchor="ctr" anchorCtr="0" compatLnSpc="1">
            <a:prstTxWarp prst="textNoShape">
              <a:avLst/>
            </a:prstTxWarp>
            <a:spAutoFit/>
          </a:bodyPr>
          <a:lstStyle/>
          <a:p>
            <a:pPr fontAlgn="base">
              <a:spcBef>
                <a:spcPct val="0"/>
              </a:spcBef>
              <a:spcAft>
                <a:spcPct val="0"/>
              </a:spcAft>
            </a:pPr>
            <a:endParaRPr lang="en-US" altLang="en-US"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116520432"/>
              </p:ext>
            </p:extLst>
          </p:nvPr>
        </p:nvGraphicFramePr>
        <p:xfrm>
          <a:off x="604521" y="700895"/>
          <a:ext cx="6822440" cy="7743081"/>
        </p:xfrm>
        <a:graphic>
          <a:graphicData uri="http://schemas.openxmlformats.org/drawingml/2006/table">
            <a:tbl>
              <a:tblPr firstRow="1" firstCol="1" bandRow="1"/>
              <a:tblGrid>
                <a:gridCol w="528954"/>
                <a:gridCol w="6293486"/>
              </a:tblGrid>
              <a:tr h="594505">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1" dirty="0" smtClean="0">
                          <a:effectLst/>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students’ responses can guide you. </a:t>
                      </a:r>
                    </a:p>
                  </a:txBody>
                  <a:tcPr marL="55249" marR="55249"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r>
              <a:tr h="365905">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700" b="1" dirty="0" smtClean="0">
                          <a:effectLst>
                            <a:outerShdw blurRad="38100" dist="38100" dir="2700000" algn="tl">
                              <a:srgbClr val="000000">
                                <a:alpha val="43137"/>
                              </a:srgbClr>
                            </a:outerShdw>
                          </a:effectLst>
                        </a:rPr>
                        <a:t>Quarter 4 CFA </a:t>
                      </a:r>
                      <a:r>
                        <a:rPr lang="en-US" sz="1700" b="1" u="sng" dirty="0" smtClean="0">
                          <a:effectLst>
                            <a:outerShdw blurRad="38100" dist="38100" dir="2700000" algn="tl">
                              <a:srgbClr val="000000">
                                <a:alpha val="43137"/>
                              </a:srgbClr>
                            </a:outerShdw>
                          </a:effectLst>
                        </a:rPr>
                        <a:t>Constructed Response</a:t>
                      </a:r>
                      <a:r>
                        <a:rPr lang="en-US" sz="1700" b="1" dirty="0" smtClean="0">
                          <a:effectLst>
                            <a:outerShdw blurRad="38100" dist="38100" dir="2700000" algn="tl">
                              <a:srgbClr val="000000">
                                <a:alpha val="43137"/>
                              </a:srgbClr>
                            </a:outerShdw>
                          </a:effectLst>
                        </a:rPr>
                        <a:t> Answer Key</a:t>
                      </a:r>
                    </a:p>
                  </a:txBody>
                  <a:tcPr marL="55249" marR="5524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34696">
                <a:tc gridSpan="2">
                  <a:txBody>
                    <a:bodyPr/>
                    <a:lstStyle/>
                    <a:p>
                      <a:pPr marL="0" marR="0" algn="l">
                        <a:lnSpc>
                          <a:spcPct val="100000"/>
                        </a:lnSpc>
                        <a:spcBef>
                          <a:spcPts val="0"/>
                        </a:spcBef>
                        <a:spcAft>
                          <a:spcPts val="0"/>
                        </a:spcAft>
                      </a:pPr>
                      <a:r>
                        <a:rPr lang="en-US" sz="1500" b="1" kern="1200" dirty="0">
                          <a:solidFill>
                            <a:srgbClr val="000000"/>
                          </a:solidFill>
                          <a:effectLst/>
                          <a:latin typeface="+mn-lt"/>
                          <a:ea typeface="Times New Roman"/>
                          <a:cs typeface="Times New Roman"/>
                        </a:rPr>
                        <a:t>Standard </a:t>
                      </a:r>
                      <a:r>
                        <a:rPr lang="en-US" sz="1500" b="1" kern="1200" dirty="0" smtClean="0">
                          <a:solidFill>
                            <a:srgbClr val="000000"/>
                          </a:solidFill>
                          <a:effectLst/>
                          <a:latin typeface="+mn-lt"/>
                          <a:ea typeface="Times New Roman"/>
                          <a:cs typeface="Times New Roman"/>
                        </a:rPr>
                        <a:t>RL.2.9:</a:t>
                      </a:r>
                      <a:r>
                        <a:rPr lang="en-US" sz="1500" b="1" u="none" kern="1200" baseline="0" dirty="0" smtClean="0">
                          <a:solidFill>
                            <a:srgbClr val="000000"/>
                          </a:solidFill>
                          <a:effectLst/>
                          <a:latin typeface="+mn-lt"/>
                          <a:ea typeface="Times New Roman"/>
                          <a:cs typeface="Times New Roman"/>
                        </a:rPr>
                        <a:t>   3</a:t>
                      </a:r>
                      <a:r>
                        <a:rPr lang="en-US" sz="1500" b="1" u="none" kern="1200" dirty="0" smtClean="0">
                          <a:solidFill>
                            <a:srgbClr val="000000"/>
                          </a:solidFill>
                          <a:effectLst/>
                          <a:latin typeface="+mn-lt"/>
                          <a:ea typeface="Times New Roman"/>
                          <a:cs typeface="Times New Roman"/>
                        </a:rPr>
                        <a:t> </a:t>
                      </a:r>
                      <a:r>
                        <a:rPr lang="en-US" sz="1500" b="1" u="none" kern="1200" dirty="0">
                          <a:solidFill>
                            <a:srgbClr val="000000"/>
                          </a:solidFill>
                          <a:effectLst/>
                          <a:latin typeface="+mn-lt"/>
                          <a:ea typeface="Times New Roman"/>
                          <a:cs typeface="Times New Roman"/>
                        </a:rPr>
                        <a:t>Point </a:t>
                      </a:r>
                      <a:r>
                        <a:rPr lang="en-US" sz="1500" b="1" u="sng" kern="1200" dirty="0">
                          <a:solidFill>
                            <a:srgbClr val="000000"/>
                          </a:solidFill>
                          <a:effectLst/>
                          <a:latin typeface="+mn-lt"/>
                          <a:ea typeface="Times New Roman"/>
                          <a:cs typeface="Times New Roman"/>
                        </a:rPr>
                        <a:t>Reading Constructed</a:t>
                      </a:r>
                      <a:r>
                        <a:rPr lang="en-US" sz="1500" b="1" u="none" kern="1200" dirty="0">
                          <a:solidFill>
                            <a:srgbClr val="000000"/>
                          </a:solidFill>
                          <a:effectLst/>
                          <a:latin typeface="+mn-lt"/>
                          <a:ea typeface="Times New Roman"/>
                          <a:cs typeface="Times New Roman"/>
                        </a:rPr>
                        <a:t> </a:t>
                      </a:r>
                      <a:r>
                        <a:rPr lang="en-US" sz="1500" b="1" kern="1200" dirty="0">
                          <a:solidFill>
                            <a:srgbClr val="000000"/>
                          </a:solidFill>
                          <a:effectLst/>
                          <a:latin typeface="+mn-lt"/>
                          <a:ea typeface="Times New Roman"/>
                          <a:cs typeface="Times New Roman"/>
                        </a:rPr>
                        <a:t>Response Rubric</a:t>
                      </a:r>
                      <a:endParaRPr lang="en-US" sz="1500" dirty="0">
                        <a:effectLst/>
                        <a:latin typeface="+mn-lt"/>
                        <a:ea typeface="Times New Roman"/>
                      </a:endParaRP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040">
                <a:tc gridSpan="2">
                  <a:txBody>
                    <a:bodyPr/>
                    <a:lstStyle/>
                    <a:p>
                      <a:pPr lvl="0" algn="l">
                        <a:defRPr sz="1800" b="0" i="0"/>
                      </a:pPr>
                      <a:endParaRPr lang="en-US" sz="1500" b="1" kern="1200" dirty="0" smtClean="0">
                        <a:solidFill>
                          <a:srgbClr val="000000"/>
                        </a:solidFill>
                        <a:effectLst/>
                        <a:latin typeface="+mn-lt"/>
                        <a:ea typeface="Times New Roman"/>
                        <a:cs typeface="Arial"/>
                      </a:endParaRPr>
                    </a:p>
                    <a:p>
                      <a:pPr lvl="0" algn="l">
                        <a:defRPr sz="1800" b="0" i="0"/>
                      </a:pPr>
                      <a:r>
                        <a:rPr lang="en-US" sz="1500" b="1" kern="1200" dirty="0" smtClean="0">
                          <a:solidFill>
                            <a:srgbClr val="000000"/>
                          </a:solidFill>
                          <a:effectLst/>
                          <a:latin typeface="+mn-lt"/>
                          <a:ea typeface="Times New Roman"/>
                          <a:cs typeface="Arial"/>
                        </a:rPr>
                        <a:t>Question #8 Prompt: What</a:t>
                      </a:r>
                      <a:r>
                        <a:rPr lang="en-US" sz="1500" b="1" kern="1200" baseline="0" dirty="0" smtClean="0">
                          <a:solidFill>
                            <a:srgbClr val="000000"/>
                          </a:solidFill>
                          <a:effectLst/>
                          <a:latin typeface="+mn-lt"/>
                          <a:ea typeface="Times New Roman"/>
                          <a:cs typeface="Arial"/>
                        </a:rPr>
                        <a:t> was</a:t>
                      </a:r>
                      <a:r>
                        <a:rPr lang="en-US" sz="1500" b="1" kern="1200" dirty="0" smtClean="0">
                          <a:solidFill>
                            <a:srgbClr val="000000"/>
                          </a:solidFill>
                          <a:effectLst/>
                          <a:latin typeface="+mn-lt"/>
                          <a:ea typeface="Times New Roman"/>
                          <a:cs typeface="Arial"/>
                        </a:rPr>
                        <a:t> the problem in the story </a:t>
                      </a:r>
                      <a:r>
                        <a:rPr lang="en-US" sz="1500" b="1" i="1" u="sng" kern="1200" dirty="0" smtClean="0">
                          <a:solidFill>
                            <a:srgbClr val="000000"/>
                          </a:solidFill>
                          <a:effectLst/>
                          <a:latin typeface="+mn-lt"/>
                          <a:ea typeface="Times New Roman"/>
                          <a:cs typeface="Arial"/>
                        </a:rPr>
                        <a:t>My Great Idea</a:t>
                      </a:r>
                      <a:r>
                        <a:rPr lang="en-US" sz="1500" b="1" i="1" u="none" kern="1200" dirty="0" smtClean="0">
                          <a:solidFill>
                            <a:srgbClr val="000000"/>
                          </a:solidFill>
                          <a:effectLst/>
                          <a:latin typeface="+mn-lt"/>
                          <a:ea typeface="Times New Roman"/>
                          <a:cs typeface="Arial"/>
                        </a:rPr>
                        <a:t> </a:t>
                      </a:r>
                      <a:r>
                        <a:rPr lang="en-US" sz="1500" b="1" kern="1200" dirty="0" smtClean="0">
                          <a:solidFill>
                            <a:srgbClr val="000000"/>
                          </a:solidFill>
                          <a:effectLst/>
                          <a:latin typeface="+mn-lt"/>
                          <a:ea typeface="Times New Roman"/>
                          <a:cs typeface="Arial"/>
                        </a:rPr>
                        <a:t>and in the poem </a:t>
                      </a:r>
                      <a:r>
                        <a:rPr lang="en-US" sz="1500" b="1" i="1" u="sng" kern="1200" dirty="0" smtClean="0">
                          <a:solidFill>
                            <a:srgbClr val="000000"/>
                          </a:solidFill>
                          <a:effectLst/>
                          <a:latin typeface="+mn-lt"/>
                          <a:ea typeface="Times New Roman"/>
                          <a:cs typeface="Arial"/>
                        </a:rPr>
                        <a:t>Band-Aid Baby</a:t>
                      </a:r>
                      <a:r>
                        <a:rPr lang="en-US" sz="1500" b="1" i="1" u="none" kern="1200" dirty="0" smtClean="0">
                          <a:solidFill>
                            <a:srgbClr val="000000"/>
                          </a:solidFill>
                          <a:effectLst/>
                          <a:latin typeface="+mn-lt"/>
                          <a:ea typeface="Times New Roman"/>
                          <a:cs typeface="Arial"/>
                        </a:rPr>
                        <a:t>?</a:t>
                      </a:r>
                      <a:r>
                        <a:rPr lang="en-US" sz="1500" b="1" i="1" u="none" kern="1200" baseline="0" dirty="0" smtClean="0">
                          <a:solidFill>
                            <a:srgbClr val="000000"/>
                          </a:solidFill>
                          <a:effectLst/>
                          <a:latin typeface="+mn-lt"/>
                          <a:ea typeface="Times New Roman"/>
                          <a:cs typeface="Arial"/>
                        </a:rPr>
                        <a:t> </a:t>
                      </a:r>
                      <a:r>
                        <a:rPr lang="en-US" sz="1500" b="1" kern="1200" dirty="0" smtClean="0">
                          <a:solidFill>
                            <a:srgbClr val="000000"/>
                          </a:solidFill>
                          <a:effectLst/>
                          <a:latin typeface="+mn-lt"/>
                          <a:ea typeface="Times New Roman"/>
                          <a:cs typeface="Arial"/>
                        </a:rPr>
                        <a:t>Explain how and if each</a:t>
                      </a:r>
                      <a:r>
                        <a:rPr lang="en-US" sz="1500" b="1" kern="1200" baseline="0" dirty="0" smtClean="0">
                          <a:solidFill>
                            <a:srgbClr val="000000"/>
                          </a:solidFill>
                          <a:effectLst/>
                          <a:latin typeface="+mn-lt"/>
                          <a:ea typeface="Times New Roman"/>
                          <a:cs typeface="Arial"/>
                        </a:rPr>
                        <a:t> problem was solved.</a:t>
                      </a:r>
                    </a:p>
                    <a:p>
                      <a:pPr lvl="0" algn="l">
                        <a:defRPr sz="1800" b="0" i="0"/>
                      </a:pPr>
                      <a:endParaRPr lang="en-US" sz="1500" b="1" kern="1200" dirty="0" smtClean="0">
                        <a:solidFill>
                          <a:srgbClr val="000000"/>
                        </a:solidFill>
                        <a:effectLst/>
                        <a:latin typeface="+mn-lt"/>
                        <a:ea typeface="Times New Roman"/>
                        <a:cs typeface="Arial"/>
                      </a:endParaRP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3803">
                <a:tc gridSpan="2">
                  <a:txBody>
                    <a:bodyPr/>
                    <a:lstStyle/>
                    <a:p>
                      <a:pPr lvl="0" algn="l">
                        <a:defRPr sz="1800" b="0" i="0"/>
                      </a:pPr>
                      <a:r>
                        <a:rPr lang="en-US" sz="1000" b="1" baseline="0" dirty="0" smtClean="0"/>
                        <a:t>Sufficient Evidence</a:t>
                      </a:r>
                      <a:r>
                        <a:rPr lang="en-US" sz="1000" b="0" baseline="0" dirty="0" smtClean="0"/>
                        <a:t>:  Students are able to identify the problems in both texts and supply sufficient details to prove how and if the problems were solved.</a:t>
                      </a:r>
                    </a:p>
                    <a:p>
                      <a:pPr lvl="0" algn="l">
                        <a:defRPr sz="1800" b="0" i="0"/>
                      </a:pPr>
                      <a:r>
                        <a:rPr lang="en-US" sz="1000" b="1" baseline="0" dirty="0" smtClean="0"/>
                        <a:t>Specific Identifications (supporting details): </a:t>
                      </a:r>
                      <a:r>
                        <a:rPr lang="en-US" sz="1000" b="0" baseline="0" dirty="0" smtClean="0"/>
                        <a:t>Students are able to identify key details or examples from both passages to identify the problem and explain how and if the problem in either text was solved.  From the story </a:t>
                      </a:r>
                      <a:r>
                        <a:rPr lang="en-US" sz="1000" b="1" i="1" u="sng" baseline="0" dirty="0" smtClean="0"/>
                        <a:t>My Great Idea</a:t>
                      </a:r>
                      <a:r>
                        <a:rPr lang="en-US" sz="1000" b="1" i="1" u="none" baseline="0" dirty="0" smtClean="0"/>
                        <a:t> </a:t>
                      </a:r>
                      <a:r>
                        <a:rPr lang="en-US" sz="1000" b="0" baseline="0" dirty="0" smtClean="0"/>
                        <a:t> students should identify the problem as not having tape to wrap dad’s birthday present.  Details to support how the problem was solved could include (1) string was too loose, (2) glue was too wet and drippy, (3) the neighbors were not home to borrow tape from, (4)  the character in the story thought of using a band aid after cutting him/her self.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From the story </a:t>
                      </a:r>
                      <a:r>
                        <a:rPr kumimoji="0" lang="en-US" sz="1000" b="1" i="1" u="sng" strike="noStrike" kern="1200" cap="none" spc="0" normalizeH="0" baseline="0" noProof="0" dirty="0" smtClean="0">
                          <a:ln>
                            <a:noFill/>
                          </a:ln>
                          <a:solidFill>
                            <a:prstClr val="black"/>
                          </a:solidFill>
                          <a:effectLst/>
                          <a:uLnTx/>
                          <a:uFillTx/>
                          <a:latin typeface="+mn-lt"/>
                          <a:ea typeface="+mn-ea"/>
                          <a:cs typeface="+mn-cs"/>
                        </a:rPr>
                        <a:t>Band Aid Baby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students should identify the problem as the baby being covered with too many band aids.  Details to support how the problem was solved could include that (1) when the characters in the poem tried to remove the band aids the baby just stuck it somewhere else, and (2) at the end of the story the baby demanded that the band aids be removed.</a:t>
                      </a:r>
                      <a:endParaRPr lang="en-US" sz="1000" b="0" baseline="0" dirty="0" smtClean="0"/>
                    </a:p>
                    <a:p>
                      <a:pPr lvl="0" algn="l">
                        <a:defRPr sz="1800" b="0" i="0"/>
                      </a:pPr>
                      <a:r>
                        <a:rPr lang="en-US" sz="1000" b="1" baseline="0" dirty="0" smtClean="0"/>
                        <a:t>Full Support (other details):  </a:t>
                      </a:r>
                      <a:r>
                        <a:rPr lang="en-US" sz="1000" b="0" baseline="0" dirty="0" smtClean="0"/>
                        <a:t>Students are able to identify key details in the passage that support their response.  This could be a detailed explanation with text evidence of how the characters solved the problem in each text.</a:t>
                      </a:r>
                    </a:p>
                  </a:txBody>
                  <a:tcPr marL="55249" marR="55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3</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000" i="1" dirty="0" smtClean="0">
                          <a:effectLst/>
                          <a:latin typeface="Calibri"/>
                          <a:ea typeface="Calibri"/>
                          <a:cs typeface="Times New Roman"/>
                        </a:rPr>
                        <a:t>Student</a:t>
                      </a:r>
                      <a:r>
                        <a:rPr lang="en-US" sz="1000" i="1" baseline="0" dirty="0" smtClean="0">
                          <a:effectLst/>
                          <a:latin typeface="Calibri"/>
                          <a:ea typeface="Calibri"/>
                          <a:cs typeface="Times New Roman"/>
                        </a:rPr>
                        <a:t> response identifies the problem in both texts and gives sufficient details or examples to support how  and if the problems were solved.</a:t>
                      </a:r>
                    </a:p>
                    <a:p>
                      <a:pPr marL="0" marR="0" algn="l">
                        <a:lnSpc>
                          <a:spcPct val="100000"/>
                        </a:lnSpc>
                        <a:spcBef>
                          <a:spcPts val="0"/>
                        </a:spcBef>
                        <a:spcAft>
                          <a:spcPts val="0"/>
                        </a:spcAft>
                      </a:pPr>
                      <a:r>
                        <a:rPr lang="en-US" sz="1100" i="0" dirty="0" smtClean="0">
                          <a:effectLst/>
                          <a:latin typeface="Calibri"/>
                          <a:ea typeface="Calibri"/>
                          <a:cs typeface="Times New Roman"/>
                        </a:rPr>
                        <a:t>In the</a:t>
                      </a:r>
                      <a:r>
                        <a:rPr lang="en-US" sz="1100" i="0" baseline="0" dirty="0" smtClean="0">
                          <a:effectLst/>
                          <a:latin typeface="Calibri"/>
                          <a:ea typeface="Calibri"/>
                          <a:cs typeface="Times New Roman"/>
                        </a:rPr>
                        <a:t> story </a:t>
                      </a:r>
                      <a:r>
                        <a:rPr lang="en-US" sz="1100" b="1" i="1" u="sng" baseline="0" dirty="0" smtClean="0">
                          <a:effectLst/>
                          <a:latin typeface="Calibri"/>
                          <a:ea typeface="Calibri"/>
                          <a:cs typeface="Times New Roman"/>
                        </a:rPr>
                        <a:t>My Great Idea</a:t>
                      </a:r>
                      <a:r>
                        <a:rPr lang="en-US" sz="1100" b="1" i="1" u="none" baseline="0" dirty="0" smtClean="0">
                          <a:effectLst/>
                          <a:latin typeface="Calibri"/>
                          <a:ea typeface="Calibri"/>
                          <a:cs typeface="Times New Roman"/>
                        </a:rPr>
                        <a:t> </a:t>
                      </a:r>
                      <a:r>
                        <a:rPr lang="en-US" sz="1100" i="0" u="none" baseline="0" dirty="0" smtClean="0">
                          <a:effectLst/>
                          <a:latin typeface="Calibri"/>
                          <a:ea typeface="Calibri"/>
                          <a:cs typeface="Times New Roman"/>
                        </a:rPr>
                        <a:t>they </a:t>
                      </a:r>
                      <a:r>
                        <a:rPr lang="en-US" sz="1100" i="0" baseline="0" dirty="0" smtClean="0">
                          <a:effectLst/>
                          <a:latin typeface="Calibri"/>
                          <a:ea typeface="Calibri"/>
                          <a:cs typeface="Times New Roman"/>
                        </a:rPr>
                        <a:t>did not have anything to tape the wrapping paper on to dad’s birthday present.  That was the problem.  In the poem </a:t>
                      </a:r>
                      <a:r>
                        <a:rPr lang="en-US" sz="1100" b="1" i="1" u="sng" baseline="0" dirty="0" smtClean="0">
                          <a:effectLst/>
                          <a:latin typeface="Calibri"/>
                          <a:ea typeface="Calibri"/>
                          <a:cs typeface="Times New Roman"/>
                        </a:rPr>
                        <a:t>Band Aid Baby</a:t>
                      </a:r>
                      <a:r>
                        <a:rPr lang="en-US" sz="1100" b="1" i="1" u="none" baseline="0" dirty="0" smtClean="0">
                          <a:effectLst/>
                          <a:latin typeface="Calibri"/>
                          <a:ea typeface="Calibri"/>
                          <a:cs typeface="Times New Roman"/>
                        </a:rPr>
                        <a:t> </a:t>
                      </a:r>
                      <a:r>
                        <a:rPr lang="en-US" sz="1100" i="0" baseline="0" dirty="0" smtClean="0">
                          <a:effectLst/>
                          <a:latin typeface="Calibri"/>
                          <a:ea typeface="Calibri"/>
                          <a:cs typeface="Times New Roman"/>
                        </a:rPr>
                        <a:t>the baby was covered in band aids.  That was the problem.  In the story the boy used band aids to tape on the wrapping paper and solved the problem.  They tried string and glue but it didn’t work.  In the poem they couldn’t get the band aids off because the baby kept sticking them back on.  I think at the end when the baby cried they probably got them off because she wanted them off!</a:t>
                      </a:r>
                      <a:endParaRPr lang="en-US" sz="1100" i="0" dirty="0">
                        <a:effectLst/>
                        <a:latin typeface="Calibri"/>
                        <a:ea typeface="Calibri"/>
                        <a:cs typeface="Times New Roman"/>
                      </a:endParaRPr>
                    </a:p>
                  </a:txBody>
                  <a:tcPr marL="95885" marR="95885" marT="48895" marB="488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701">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2</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Times New Roman"/>
                        </a:rPr>
                        <a:t>Student response identifies the problem in both texts and gives some details or examples to support how  and if the problems were solved.</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The story was about dad’s birthday present.  He got a fishing pole and they didn’t have any tape to make the wrapping paper stay on.  Then he used band aids and it worked.  The baby in the poem was stuck all over with band aids.  That was a big problem.</a:t>
                      </a:r>
                    </a:p>
                  </a:txBody>
                  <a:tcPr marL="95885" marR="95885" marT="48895" marB="488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904">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1</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Times New Roman"/>
                        </a:rPr>
                        <a:t>Student response identifies the problem in one  or both texts and gives limited details or examples to support how  and if the problems were solved.</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There are two problems.  First there was no tape.  Second the baby was covered up in band aids.  They fixed the problems with band aids.</a:t>
                      </a:r>
                    </a:p>
                  </a:txBody>
                  <a:tcPr marL="95885" marR="95885" marT="48895" marB="488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143">
                <a:tc>
                  <a:txBody>
                    <a:bodyPr/>
                    <a:lstStyle/>
                    <a:p>
                      <a:pPr marL="0" marR="0" algn="ctr">
                        <a:lnSpc>
                          <a:spcPct val="100000"/>
                        </a:lnSpc>
                        <a:spcBef>
                          <a:spcPts val="0"/>
                        </a:spcBef>
                        <a:spcAft>
                          <a:spcPts val="0"/>
                        </a:spcAft>
                      </a:pPr>
                      <a:r>
                        <a:rPr lang="en-US" sz="2600" b="1" dirty="0" smtClean="0">
                          <a:effectLst/>
                          <a:latin typeface="+mn-lt"/>
                          <a:ea typeface="Calibri"/>
                          <a:cs typeface="Times New Roman"/>
                        </a:rPr>
                        <a:t>0</a:t>
                      </a:r>
                      <a:endParaRPr lang="en-US" sz="2600" b="1" dirty="0">
                        <a:effectLst/>
                        <a:latin typeface="+mn-lt"/>
                        <a:ea typeface="Calibri"/>
                        <a:cs typeface="Times New Roman"/>
                      </a:endParaRPr>
                    </a:p>
                  </a:txBody>
                  <a:tcPr marL="55249" marR="552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Calibri"/>
                          <a:cs typeface="Times New Roman"/>
                        </a:rPr>
                        <a:t>Student response does not identify  the problem in either texts or give sufficient details or examples to support how  and if the problems were solved.</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Calibri"/>
                          <a:cs typeface="Times New Roman"/>
                        </a:rPr>
                        <a:t>Band aids are for putting on cuts and things.  There are lots of different kinds.  I like how the story was about band aids.</a:t>
                      </a:r>
                    </a:p>
                  </a:txBody>
                  <a:tcPr marL="95885" marR="95885" marT="48895" marB="488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5334000" y="8763000"/>
            <a:ext cx="2057400" cy="784830"/>
          </a:xfrm>
          <a:prstGeom prst="rect">
            <a:avLst/>
          </a:prstGeom>
          <a:solidFill>
            <a:schemeClr val="bg2"/>
          </a:solidFill>
        </p:spPr>
        <p:txBody>
          <a:bodyPr wrap="square">
            <a:spAutoFit/>
          </a:bodyPr>
          <a:lstStyle/>
          <a:p>
            <a:r>
              <a:rPr lang="en-US" sz="900" dirty="0" smtClean="0"/>
              <a:t>RL.2.9</a:t>
            </a:r>
            <a:r>
              <a:rPr lang="en-US" sz="900" dirty="0"/>
              <a:t/>
            </a:r>
            <a:br>
              <a:rPr lang="en-US" sz="900" dirty="0"/>
            </a:br>
            <a:r>
              <a:rPr lang="en-US" sz="900" dirty="0"/>
              <a:t>Compare and contrast two or more versions of the same story (e.g., Cinderella stories) by different authors or from different cultures.</a:t>
            </a:r>
          </a:p>
        </p:txBody>
      </p:sp>
      <p:sp>
        <p:nvSpPr>
          <p:cNvPr id="5" name="Slide Number Placeholder 4"/>
          <p:cNvSpPr>
            <a:spLocks noGrp="1"/>
          </p:cNvSpPr>
          <p:nvPr>
            <p:ph type="sldNum" sz="quarter" idx="12"/>
          </p:nvPr>
        </p:nvSpPr>
        <p:spPr/>
        <p:txBody>
          <a:bodyPr/>
          <a:lstStyle/>
          <a:p>
            <a:fld id="{F177B04D-AEB5-43ED-B9BA-B3D1EC9C9067}" type="slidenum">
              <a:rPr lang="en-US" smtClean="0"/>
              <a:pPr/>
              <a:t>12</a:t>
            </a:fld>
            <a:endParaRPr lang="en-US" dirty="0"/>
          </a:p>
        </p:txBody>
      </p:sp>
    </p:spTree>
    <p:extLst>
      <p:ext uri="{BB962C8B-B14F-4D97-AF65-F5344CB8AC3E}">
        <p14:creationId xmlns:p14="http://schemas.microsoft.com/office/powerpoint/2010/main" val="1656186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608388928"/>
              </p:ext>
            </p:extLst>
          </p:nvPr>
        </p:nvGraphicFramePr>
        <p:xfrm>
          <a:off x="533400" y="76200"/>
          <a:ext cx="6822440" cy="6876869"/>
        </p:xfrm>
        <a:graphic>
          <a:graphicData uri="http://schemas.openxmlformats.org/drawingml/2006/table">
            <a:tbl>
              <a:tblPr firstRow="1" bandRow="1">
                <a:tableStyleId>{5940675A-B579-460E-94D1-54222C63F5DA}</a:tableStyleId>
              </a:tblPr>
              <a:tblGrid>
                <a:gridCol w="539750"/>
                <a:gridCol w="6282690"/>
              </a:tblGrid>
              <a:tr h="83820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rPr>
                        <a:t>Quarter 4 CFA </a:t>
                      </a:r>
                      <a:r>
                        <a:rPr lang="en-US" sz="1500" b="1" u="sng" dirty="0" smtClean="0">
                          <a:solidFill>
                            <a:schemeClr val="tx1"/>
                          </a:solidFill>
                          <a:effectLst/>
                        </a:rPr>
                        <a:t>Research Constructed Response</a:t>
                      </a:r>
                      <a:r>
                        <a:rPr lang="en-US" sz="1500" b="1" dirty="0" smtClean="0">
                          <a:solidFill>
                            <a:schemeClr val="tx1"/>
                          </a:solidFill>
                          <a:effectLst/>
                        </a:rPr>
                        <a:t> Answer Key</a:t>
                      </a:r>
                    </a:p>
                  </a:txBody>
                  <a:tcPr marL="103632" marR="103632" marT="50292" marB="50292"/>
                </a:tc>
                <a:tc hMerge="1">
                  <a:txBody>
                    <a:bodyPr/>
                    <a:lstStyle/>
                    <a:p>
                      <a:endParaRPr lang="en-US"/>
                    </a:p>
                  </a:txBody>
                  <a:tcPr/>
                </a:tc>
              </a:tr>
              <a:tr h="4815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rPr>
                        <a:t>Constructed Response</a:t>
                      </a:r>
                      <a:r>
                        <a:rPr lang="en-US" sz="1300" b="1" u="sng" baseline="0" dirty="0" smtClean="0">
                          <a:solidFill>
                            <a:schemeClr val="tx1"/>
                          </a:solidFill>
                        </a:rPr>
                        <a:t> </a:t>
                      </a:r>
                      <a:r>
                        <a:rPr lang="en-US" sz="1300" b="1" u="sng" dirty="0" smtClean="0">
                          <a:solidFill>
                            <a:schemeClr val="tx1"/>
                          </a:solidFill>
                        </a:rPr>
                        <a:t>Research Rubrics</a:t>
                      </a:r>
                      <a:r>
                        <a:rPr lang="en-US" sz="1300" b="1" u="sng" baseline="0" dirty="0" smtClean="0">
                          <a:solidFill>
                            <a:schemeClr val="tx1"/>
                          </a:solidFill>
                        </a:rPr>
                        <a:t> </a:t>
                      </a:r>
                      <a:r>
                        <a:rPr lang="en-US" sz="1300" b="1" u="sng" dirty="0" smtClean="0">
                          <a:solidFill>
                            <a:schemeClr val="tx1"/>
                          </a:solidFill>
                        </a:rPr>
                        <a:t>Target</a:t>
                      </a:r>
                      <a:r>
                        <a:rPr lang="en-US" sz="1300" b="1" u="sng" baseline="0" dirty="0" smtClean="0">
                          <a:solidFill>
                            <a:schemeClr val="tx1"/>
                          </a:solidFill>
                        </a:rPr>
                        <a:t> 3:</a:t>
                      </a:r>
                      <a:endParaRPr lang="en-US" sz="1300" b="1" u="sng" dirty="0" smtClean="0">
                        <a:solidFill>
                          <a:schemeClr val="tx1"/>
                        </a:solidFill>
                      </a:endParaRPr>
                    </a:p>
                    <a:p>
                      <a:pPr marL="231775" indent="-231775" algn="ctr"/>
                      <a:r>
                        <a:rPr lang="en-US" sz="1200" b="0" baseline="0" dirty="0" smtClean="0">
                          <a:solidFill>
                            <a:schemeClr val="tx1"/>
                          </a:solidFill>
                        </a:rPr>
                        <a:t>evidence of the ability to distinguish </a:t>
                      </a:r>
                      <a:r>
                        <a:rPr lang="en-US" sz="1200" b="0" u="sng" baseline="0" dirty="0" smtClean="0">
                          <a:solidFill>
                            <a:schemeClr val="tx1"/>
                          </a:solidFill>
                        </a:rPr>
                        <a:t>relevant</a:t>
                      </a:r>
                      <a:r>
                        <a:rPr lang="en-US" sz="1200" b="0" baseline="0" dirty="0" smtClean="0">
                          <a:solidFill>
                            <a:schemeClr val="tx1"/>
                          </a:solidFill>
                        </a:rPr>
                        <a:t> from irrelevant information such as fact from opinion</a:t>
                      </a:r>
                      <a:endParaRPr lang="en-US" sz="1200" b="0" dirty="0" smtClean="0">
                        <a:solidFill>
                          <a:schemeClr val="tx1"/>
                        </a:solidFill>
                      </a:endParaRPr>
                    </a:p>
                  </a:txBody>
                  <a:tcPr marL="103632" marR="103632" marT="50292" marB="50292"/>
                </a:tc>
                <a:tc hMerge="1">
                  <a:txBody>
                    <a:bodyPr/>
                    <a:lstStyle/>
                    <a:p>
                      <a:endParaRPr lang="en-US"/>
                    </a:p>
                  </a:txBody>
                  <a:tcPr/>
                </a:tc>
              </a:tr>
              <a:tr h="32613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Standard RI.2.6: 2 Point Constructed Response Research Rubric</a:t>
                      </a:r>
                    </a:p>
                  </a:txBody>
                  <a:tcPr marL="103632" marR="103632" marT="50292" marB="50292"/>
                </a:tc>
                <a:tc hMerge="1">
                  <a:txBody>
                    <a:bodyPr/>
                    <a:lstStyle/>
                    <a:p>
                      <a:endParaRPr lang="en-US"/>
                    </a:p>
                  </a:txBody>
                  <a:tcPr/>
                </a:tc>
              </a:tr>
              <a:tr h="494066">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Question #15 Prompt: Tell how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Band-Aids </a:t>
                      </a:r>
                      <a:r>
                        <a:rPr kumimoji="0" lang="en-US" sz="1400" b="1" i="0" u="none" strike="noStrike" kern="1200" cap="none" spc="0" normalizeH="0" baseline="0" noProof="0" dirty="0" smtClean="0">
                          <a:ln>
                            <a:noFill/>
                          </a:ln>
                          <a:solidFill>
                            <a:prstClr val="black"/>
                          </a:solidFill>
                          <a:effectLst/>
                          <a:uLnTx/>
                          <a:uFillTx/>
                          <a:latin typeface="+mn-lt"/>
                          <a:ea typeface="+mn-ea"/>
                          <a:cs typeface="+mn-cs"/>
                        </a:rPr>
                        <a:t>help keep people safe.  Use information from both texts. </a:t>
                      </a:r>
                    </a:p>
                    <a:p>
                      <a:pPr marL="0" marR="0" lvl="0" indent="0" algn="l" defTabSz="966612"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chemeClr val="tx1"/>
                        </a:solidFill>
                      </a:endParaRPr>
                    </a:p>
                  </a:txBody>
                  <a:tcPr marL="103632" marR="103632" marT="50292" marB="50292">
                    <a:solidFill>
                      <a:schemeClr val="bg1">
                        <a:lumMod val="85000"/>
                      </a:schemeClr>
                    </a:solidFill>
                  </a:tcPr>
                </a:tc>
                <a:tc hMerge="1">
                  <a:txBody>
                    <a:bodyPr/>
                    <a:lstStyle/>
                    <a:p>
                      <a:endParaRPr lang="en-US"/>
                    </a:p>
                  </a:txBody>
                  <a:tcPr/>
                </a:tc>
              </a:tr>
              <a:tr h="1292352">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prstClr val="black"/>
                          </a:solidFill>
                          <a:effectLst/>
                          <a:uLnTx/>
                          <a:uFillTx/>
                          <a:latin typeface="+mn-lt"/>
                          <a:ea typeface="+mn-ea"/>
                          <a:cs typeface="+mn-cs"/>
                        </a:rPr>
                        <a:t>The response</a:t>
                      </a:r>
                      <a:r>
                        <a:rPr kumimoji="0" lang="en-US" sz="1100" b="1" i="0" u="none" strike="noStrike" kern="1200" cap="none" spc="0" normalizeH="0" baseline="0" noProof="0" dirty="0" smtClean="0">
                          <a:ln>
                            <a:noFill/>
                          </a:ln>
                          <a:solidFill>
                            <a:prstClr val="black"/>
                          </a:solidFill>
                          <a:effectLst/>
                          <a:uLnTx/>
                          <a:uFillTx/>
                          <a:latin typeface="+mn-lt"/>
                          <a:ea typeface="+mn-ea"/>
                          <a:cs typeface="+mn-cs"/>
                        </a:rPr>
                        <a:t>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gives sufficient evidence of the ability to distinguish </a:t>
                      </a:r>
                      <a:r>
                        <a:rPr kumimoji="0" lang="en-US" sz="1100" b="0" i="0" u="sng" strike="noStrike" kern="1200" cap="none" spc="0" normalizeH="0" baseline="0" noProof="0" dirty="0" smtClean="0">
                          <a:ln>
                            <a:noFill/>
                          </a:ln>
                          <a:solidFill>
                            <a:prstClr val="black"/>
                          </a:solidFill>
                          <a:effectLst/>
                          <a:uLnTx/>
                          <a:uFillTx/>
                          <a:latin typeface="+mn-lt"/>
                          <a:ea typeface="+mn-ea"/>
                          <a:cs typeface="+mn-cs"/>
                        </a:rPr>
                        <a:t>relevant from irrelevant</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 information about the prompt.   Students select information that is relevant about how Band-Aids help keep people safe.  Relevant information from </a:t>
                      </a:r>
                      <a:r>
                        <a:rPr kumimoji="0" lang="en-US" sz="1100" b="1" i="1" u="sng" strike="noStrike" kern="1200" cap="none" spc="0" normalizeH="0" baseline="0" noProof="0" dirty="0" smtClean="0">
                          <a:ln>
                            <a:noFill/>
                          </a:ln>
                          <a:solidFill>
                            <a:prstClr val="black"/>
                          </a:solidFill>
                          <a:effectLst/>
                          <a:uLnTx/>
                          <a:uFillTx/>
                          <a:latin typeface="+mn-lt"/>
                          <a:ea typeface="+mn-ea"/>
                          <a:cs typeface="+mn-cs"/>
                        </a:rPr>
                        <a:t>The Band-Aid Inventor</a:t>
                      </a:r>
                      <a:r>
                        <a:rPr kumimoji="0" lang="en-US" sz="1100" b="1" i="1" u="none" strike="noStrike" kern="1200" cap="none" spc="0" normalizeH="0" baseline="0" noProof="0" dirty="0" smtClean="0">
                          <a:ln>
                            <a:noFill/>
                          </a:ln>
                          <a:solidFill>
                            <a:prstClr val="black"/>
                          </a:solidFill>
                          <a:effectLst/>
                          <a:uLnTx/>
                          <a:uFillTx/>
                          <a:latin typeface="+mn-lt"/>
                          <a:ea typeface="+mn-ea"/>
                          <a:cs typeface="+mn-cs"/>
                        </a:rPr>
                        <a:t> </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could include: (1) Earle put medicine on the gauze so germs could not get into the cuts, and (2) Earle’s invention stayed on better than the old way of protecting cuts.  Relevant information from </a:t>
                      </a:r>
                      <a:r>
                        <a:rPr kumimoji="0" lang="en-US" sz="1100" b="1" i="1" u="sng" strike="noStrike" kern="1200" cap="none" spc="0" normalizeH="0" baseline="0" noProof="0" dirty="0" smtClean="0">
                          <a:ln>
                            <a:noFill/>
                          </a:ln>
                          <a:solidFill>
                            <a:prstClr val="black"/>
                          </a:solidFill>
                          <a:effectLst/>
                          <a:uLnTx/>
                          <a:uFillTx/>
                          <a:latin typeface="+mn-lt"/>
                          <a:ea typeface="+mn-ea"/>
                          <a:cs typeface="+mn-cs"/>
                        </a:rPr>
                        <a:t>Band-Aids</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 could include: (1) Band-Aids protected soldiers fighting in wars, (2) Band-Aids stick better to skin, (3) Band-Aids have medicine on them, (4) Band-Aids keep us healthy from germs, and (5) people don’t have to go to hospitals like they did long ago when they got a cut. </a:t>
                      </a: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solidFill>
                            <a:schemeClr val="tx1"/>
                          </a:solidFill>
                        </a:rPr>
                        <a:t>Student Language Response Example</a:t>
                      </a:r>
                      <a:endParaRPr lang="en-US" sz="1300" b="1" dirty="0">
                        <a:solidFill>
                          <a:schemeClr val="tx1"/>
                        </a:solidFill>
                      </a:endParaRPr>
                    </a:p>
                  </a:txBody>
                  <a:tcPr marL="103632" marR="103632" marT="50292" marB="50292">
                    <a:solidFill>
                      <a:schemeClr val="bg1">
                        <a:lumMod val="85000"/>
                      </a:schemeClr>
                    </a:solidFill>
                  </a:tcPr>
                </a:tc>
                <a:tc hMerge="1">
                  <a:txBody>
                    <a:bodyPr/>
                    <a:lstStyle/>
                    <a:p>
                      <a:endParaRPr lang="en-US" sz="1000" dirty="0"/>
                    </a:p>
                  </a:txBody>
                  <a:tcPr/>
                </a:tc>
              </a:tr>
              <a:tr h="844586">
                <a:tc>
                  <a:txBody>
                    <a:bodyPr/>
                    <a:lstStyle/>
                    <a:p>
                      <a:pPr algn="ctr"/>
                      <a:r>
                        <a:rPr lang="en-US" sz="1400" b="1" dirty="0" smtClean="0">
                          <a:solidFill>
                            <a:schemeClr val="tx1"/>
                          </a:solidFill>
                        </a:rPr>
                        <a:t>2</a:t>
                      </a:r>
                      <a:endParaRPr lang="en-US" sz="1400" b="1" dirty="0">
                        <a:solidFill>
                          <a:schemeClr val="tx1"/>
                        </a:solidFill>
                      </a:endParaRPr>
                    </a:p>
                  </a:txBody>
                  <a:tcPr marL="103632" marR="103632" marT="50292" marB="50292" anchor="ctr"/>
                </a:tc>
                <a:tc>
                  <a:txBody>
                    <a:bodyPr/>
                    <a:lstStyle/>
                    <a:p>
                      <a:r>
                        <a:rPr lang="en-US" sz="1000" i="1" dirty="0" smtClean="0">
                          <a:solidFill>
                            <a:schemeClr val="tx1"/>
                          </a:solidFill>
                        </a:rPr>
                        <a:t>Student presents </a:t>
                      </a:r>
                      <a:r>
                        <a:rPr lang="en-US" sz="1000" b="1" i="1" u="none" dirty="0" smtClean="0">
                          <a:solidFill>
                            <a:schemeClr val="tx1"/>
                          </a:solidFill>
                        </a:rPr>
                        <a:t>sufficient</a:t>
                      </a:r>
                      <a:r>
                        <a:rPr lang="en-US" sz="1000" b="1" i="1" u="none" baseline="0" dirty="0" smtClean="0">
                          <a:solidFill>
                            <a:schemeClr val="tx1"/>
                          </a:solidFill>
                        </a:rPr>
                        <a:t> relevant details </a:t>
                      </a:r>
                      <a:r>
                        <a:rPr lang="en-US" sz="1000" i="1" u="none" baseline="0" dirty="0" smtClean="0">
                          <a:solidFill>
                            <a:schemeClr val="tx1"/>
                          </a:solidFill>
                        </a:rPr>
                        <a:t>from </a:t>
                      </a:r>
                      <a:r>
                        <a:rPr lang="en-US" sz="1000" i="1" baseline="0" dirty="0" smtClean="0">
                          <a:solidFill>
                            <a:schemeClr val="tx1"/>
                          </a:solidFill>
                        </a:rPr>
                        <a:t>both passages.</a:t>
                      </a:r>
                    </a:p>
                    <a:p>
                      <a:r>
                        <a:rPr lang="en-US" sz="1100" i="0" baseline="0" dirty="0" smtClean="0">
                          <a:solidFill>
                            <a:schemeClr val="tx1"/>
                          </a:solidFill>
                        </a:rPr>
                        <a:t>Band-Aids help keep people safe from germs. Earle put medicine on the gauze so germs would not get into Josephine’s cut.  The Band-Aid he invented did not fall off like the old ones so the germs stayed out too.  The Band-Aids in the story helped soldiers not get germs.  Now Band-Aids have medicine on them so people don’t get as sick as they used to.  </a:t>
                      </a:r>
                    </a:p>
                  </a:txBody>
                  <a:tcPr marL="103632" marR="103632" marT="50292" marB="50292"/>
                </a:tc>
              </a:tr>
              <a:tr h="616277">
                <a:tc>
                  <a:txBody>
                    <a:bodyPr/>
                    <a:lstStyle/>
                    <a:p>
                      <a:pPr algn="ctr"/>
                      <a:r>
                        <a:rPr lang="en-US" sz="1400" b="1" dirty="0" smtClean="0">
                          <a:solidFill>
                            <a:schemeClr val="tx1"/>
                          </a:solidFill>
                        </a:rPr>
                        <a:t>1</a:t>
                      </a:r>
                      <a:endParaRPr lang="en-US" sz="1400" b="1" dirty="0">
                        <a:solidFill>
                          <a:schemeClr val="tx1"/>
                        </a:solidFill>
                      </a:endParaRPr>
                    </a:p>
                  </a:txBody>
                  <a:tcPr marL="103632" marR="103632" marT="50292" marB="50292" anchor="ct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i="1" dirty="0" smtClean="0">
                          <a:solidFill>
                            <a:schemeClr val="tx1"/>
                          </a:solidFill>
                        </a:rPr>
                        <a:t>Student presents </a:t>
                      </a:r>
                      <a:r>
                        <a:rPr lang="en-US" sz="1000" b="1" i="1" u="none" dirty="0" smtClean="0">
                          <a:solidFill>
                            <a:schemeClr val="tx1"/>
                          </a:solidFill>
                        </a:rPr>
                        <a:t>limited</a:t>
                      </a:r>
                      <a:r>
                        <a:rPr lang="en-US" sz="1000" b="1" i="1" u="none" baseline="0" dirty="0" smtClean="0">
                          <a:solidFill>
                            <a:schemeClr val="tx1"/>
                          </a:solidFill>
                        </a:rPr>
                        <a:t>  relevant details </a:t>
                      </a:r>
                      <a:r>
                        <a:rPr lang="en-US" sz="1000" i="1" baseline="0" dirty="0" smtClean="0">
                          <a:solidFill>
                            <a:schemeClr val="tx1"/>
                          </a:solidFill>
                        </a:rPr>
                        <a:t>from both passages.</a:t>
                      </a:r>
                    </a:p>
                    <a:p>
                      <a:pPr marL="0" marR="0" indent="0" algn="l" defTabSz="966612" rtl="0" eaLnBrk="1" fontAlgn="auto" latinLnBrk="0" hangingPunct="1">
                        <a:lnSpc>
                          <a:spcPct val="100000"/>
                        </a:lnSpc>
                        <a:spcBef>
                          <a:spcPts val="0"/>
                        </a:spcBef>
                        <a:spcAft>
                          <a:spcPts val="0"/>
                        </a:spcAft>
                        <a:buClrTx/>
                        <a:buSzTx/>
                        <a:buFontTx/>
                        <a:buNone/>
                        <a:tabLst/>
                        <a:defRPr/>
                      </a:pPr>
                      <a:r>
                        <a:rPr lang="en-US" sz="1100" i="0" baseline="0" dirty="0" smtClean="0">
                          <a:solidFill>
                            <a:schemeClr val="tx1"/>
                          </a:solidFill>
                        </a:rPr>
                        <a:t>If germs get in your cut you can get sick.  The man in the story invented Band-Aids so germs could not get in the cut and you can’t get sick.</a:t>
                      </a:r>
                      <a:endParaRPr lang="en-US" sz="1100" i="0" dirty="0" smtClean="0">
                        <a:solidFill>
                          <a:schemeClr val="tx1"/>
                        </a:solidFill>
                      </a:endParaRPr>
                    </a:p>
                  </a:txBody>
                  <a:tcPr marL="103632" marR="103632" marT="50292" marB="50292"/>
                </a:tc>
              </a:tr>
              <a:tr h="472440">
                <a:tc>
                  <a:txBody>
                    <a:bodyPr/>
                    <a:lstStyle/>
                    <a:p>
                      <a:pPr algn="ctr"/>
                      <a:r>
                        <a:rPr lang="en-US" sz="1400" b="1" dirty="0" smtClean="0">
                          <a:solidFill>
                            <a:schemeClr val="tx1"/>
                          </a:solidFill>
                        </a:rPr>
                        <a:t>0</a:t>
                      </a:r>
                      <a:endParaRPr lang="en-US" sz="1400" b="1" dirty="0">
                        <a:solidFill>
                          <a:schemeClr val="tx1"/>
                        </a:solidFill>
                      </a:endParaRPr>
                    </a:p>
                  </a:txBody>
                  <a:tcPr marL="103632" marR="103632" marT="50292" marB="50292" anchor="ctr"/>
                </a:tc>
                <a:tc>
                  <a:txBody>
                    <a:bodyPr/>
                    <a:lstStyle/>
                    <a:p>
                      <a:r>
                        <a:rPr lang="en-US" sz="1000" i="1" dirty="0" smtClean="0">
                          <a:solidFill>
                            <a:schemeClr val="tx1"/>
                          </a:solidFill>
                        </a:rPr>
                        <a:t>Student</a:t>
                      </a:r>
                      <a:r>
                        <a:rPr lang="en-US" sz="1000" i="1" baseline="0" dirty="0" smtClean="0">
                          <a:solidFill>
                            <a:schemeClr val="tx1"/>
                          </a:solidFill>
                        </a:rPr>
                        <a:t> presents no evidence to distinguish relevant from irrelevant information about the prompt.</a:t>
                      </a:r>
                    </a:p>
                    <a:p>
                      <a:r>
                        <a:rPr lang="en-US" sz="1100" i="0" baseline="0" dirty="0" smtClean="0">
                          <a:solidFill>
                            <a:schemeClr val="tx1"/>
                          </a:solidFill>
                        </a:rPr>
                        <a:t>I like pink Band-Aids but not green.</a:t>
                      </a:r>
                      <a:endParaRPr lang="en-US" sz="1100" i="0" dirty="0" smtClean="0">
                        <a:solidFill>
                          <a:schemeClr val="tx1"/>
                        </a:solidFill>
                      </a:endParaRPr>
                    </a:p>
                  </a:txBody>
                  <a:tcPr marL="103632" marR="103632" marT="50292" marB="50292"/>
                </a:tc>
              </a:tr>
            </a:tbl>
          </a:graphicData>
        </a:graphic>
      </p:graphicFrame>
      <p:sp>
        <p:nvSpPr>
          <p:cNvPr id="6" name="Rectangle 5"/>
          <p:cNvSpPr/>
          <p:nvPr/>
        </p:nvSpPr>
        <p:spPr>
          <a:xfrm>
            <a:off x="5257800" y="7086600"/>
            <a:ext cx="2057400" cy="584775"/>
          </a:xfrm>
          <a:prstGeom prst="rect">
            <a:avLst/>
          </a:prstGeom>
          <a:solidFill>
            <a:schemeClr val="bg2"/>
          </a:solidFill>
        </p:spPr>
        <p:txBody>
          <a:bodyPr wrap="square">
            <a:spAutoFit/>
          </a:bodyPr>
          <a:lstStyle/>
          <a:p>
            <a:r>
              <a:rPr lang="en-US" sz="800" dirty="0" smtClean="0"/>
              <a:t>RI.2.6</a:t>
            </a:r>
            <a:r>
              <a:rPr lang="en-US" sz="800" dirty="0"/>
              <a:t/>
            </a:r>
            <a:br>
              <a:rPr lang="en-US" sz="800" dirty="0"/>
            </a:br>
            <a:r>
              <a:rPr lang="en-US" sz="800" dirty="0"/>
              <a:t>Identify the main purpose of a text, including what the author wants to answer, explain, or describe.</a:t>
            </a:r>
          </a:p>
        </p:txBody>
      </p:sp>
    </p:spTree>
    <p:extLst>
      <p:ext uri="{BB962C8B-B14F-4D97-AF65-F5344CB8AC3E}">
        <p14:creationId xmlns:p14="http://schemas.microsoft.com/office/powerpoint/2010/main" val="1367153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377139753"/>
              </p:ext>
            </p:extLst>
          </p:nvPr>
        </p:nvGraphicFramePr>
        <p:xfrm>
          <a:off x="404813" y="96812"/>
          <a:ext cx="6822440" cy="7100532"/>
        </p:xfrm>
        <a:graphic>
          <a:graphicData uri="http://schemas.openxmlformats.org/drawingml/2006/table">
            <a:tbl>
              <a:tblPr firstRow="1" bandRow="1">
                <a:tableStyleId>{5940675A-B579-460E-94D1-54222C63F5DA}</a:tableStyleId>
              </a:tblPr>
              <a:tblGrid>
                <a:gridCol w="539750"/>
                <a:gridCol w="6282690"/>
              </a:tblGrid>
              <a:tr h="747485">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ea typeface="+mn-ea"/>
                          <a:cs typeface="+mn-cs"/>
                        </a:rPr>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 </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rPr>
                        <a:t>Quarter 4 CFA</a:t>
                      </a:r>
                      <a:r>
                        <a:rPr lang="en-US" sz="1500" b="1" baseline="0" dirty="0" smtClean="0">
                          <a:solidFill>
                            <a:schemeClr val="tx1"/>
                          </a:solidFill>
                          <a:effectLst/>
                        </a:rPr>
                        <a:t> </a:t>
                      </a:r>
                      <a:r>
                        <a:rPr lang="en-US" sz="1500" b="1" u="sng" dirty="0" smtClean="0">
                          <a:solidFill>
                            <a:schemeClr val="tx1"/>
                          </a:solidFill>
                          <a:effectLst/>
                        </a:rPr>
                        <a:t>Research Constructed Response</a:t>
                      </a:r>
                      <a:r>
                        <a:rPr lang="en-US" sz="1500" b="1" dirty="0" smtClean="0">
                          <a:solidFill>
                            <a:schemeClr val="tx1"/>
                          </a:solidFill>
                          <a:effectLst/>
                        </a:rPr>
                        <a:t> Answer Key</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r>
              <a:tr h="519684">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a:pPr>
                      <a:r>
                        <a:rPr kumimoji="0" lang="en-US" sz="1500" b="1" i="0" u="sng" strike="noStrike" kern="1200" cap="none" spc="0" normalizeH="0" baseline="0" noProof="0" dirty="0" smtClean="0">
                          <a:ln>
                            <a:noFill/>
                          </a:ln>
                          <a:solidFill>
                            <a:schemeClr val="tx1"/>
                          </a:solidFill>
                          <a:effectLst/>
                          <a:uLnTx/>
                          <a:uFillTx/>
                          <a:latin typeface="+mn-lt"/>
                          <a:ea typeface="+mn-ea"/>
                          <a:cs typeface="+mn-cs"/>
                        </a:rPr>
                        <a:t>Constructed Response Research Rubrics Target 2</a:t>
                      </a: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Locate, Select, Interpret and Integrate Information.</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r>
              <a:tr h="441451">
                <a:tc gridSpan="2">
                  <a:txBody>
                    <a:bodyPr/>
                    <a:lstStyle/>
                    <a:p>
                      <a:pPr marL="5715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smtClean="0">
                          <a:ln>
                            <a:noFill/>
                          </a:ln>
                          <a:solidFill>
                            <a:schemeClr val="tx1"/>
                          </a:solidFill>
                          <a:effectLst/>
                          <a:uLnTx/>
                          <a:uFillTx/>
                          <a:latin typeface="+mn-lt"/>
                          <a:ea typeface="+mn-ea"/>
                          <a:cs typeface="+mn-cs"/>
                        </a:rPr>
                        <a:t>Standard RI.2.9: 2 Point Constructed Response Research Rubric</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r>
              <a:tr h="441451">
                <a:tc gridSpan="2">
                  <a:txBody>
                    <a:bodyPr/>
                    <a:lstStyle/>
                    <a:p>
                      <a:pPr marL="57150" marR="0" lvl="0" indent="0" algn="l" defTabSz="914400" rtl="0" eaLnBrk="1" fontAlgn="base" latinLnBrk="0" hangingPunct="1">
                        <a:lnSpc>
                          <a:spcPct val="100000"/>
                        </a:lnSpc>
                        <a:spcBef>
                          <a:spcPct val="0"/>
                        </a:spcBef>
                        <a:spcAft>
                          <a:spcPct val="0"/>
                        </a:spcAft>
                        <a:buClrTx/>
                        <a:buSzTx/>
                        <a:buFontTx/>
                        <a:buNone/>
                        <a:tabLst/>
                        <a:defRPr/>
                      </a:pPr>
                      <a:r>
                        <a:rPr lang="en-US" sz="1400" b="1" dirty="0" smtClean="0">
                          <a:solidFill>
                            <a:schemeClr val="tx1"/>
                          </a:solidFill>
                        </a:rPr>
                        <a:t>Question # 16  RI.2.9  Prompt: </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What information about Band-Aids is found in the text </a:t>
                      </a:r>
                      <a:r>
                        <a:rPr kumimoji="0" lang="en-US" sz="1400" b="1" i="1" u="sng" strike="noStrike" kern="1200" cap="none" spc="0" normalizeH="0" baseline="0" noProof="0" dirty="0" smtClean="0">
                          <a:ln>
                            <a:noFill/>
                          </a:ln>
                          <a:solidFill>
                            <a:schemeClr val="tx1"/>
                          </a:solidFill>
                          <a:effectLst/>
                          <a:uLnTx/>
                          <a:uFillTx/>
                          <a:latin typeface="+mn-lt"/>
                          <a:ea typeface="+mn-ea"/>
                          <a:cs typeface="+mn-cs"/>
                        </a:rPr>
                        <a:t>Band-Aids</a:t>
                      </a:r>
                      <a:r>
                        <a:rPr kumimoji="0" lang="en-US" sz="1400" b="1" i="0" u="none" strike="noStrike" kern="1200" cap="none" spc="0" normalizeH="0" baseline="0" noProof="0" dirty="0" smtClean="0">
                          <a:ln>
                            <a:noFill/>
                          </a:ln>
                          <a:solidFill>
                            <a:schemeClr val="tx1"/>
                          </a:solidFill>
                          <a:effectLst/>
                          <a:uLnTx/>
                          <a:uFillTx/>
                          <a:latin typeface="+mn-lt"/>
                          <a:ea typeface="+mn-ea"/>
                          <a:cs typeface="+mn-cs"/>
                        </a:rPr>
                        <a:t> that is not found in the text </a:t>
                      </a:r>
                      <a:r>
                        <a:rPr kumimoji="0" lang="en-US" sz="1400" b="1" i="1" u="sng" strike="noStrike" kern="1200" cap="none" spc="0" normalizeH="0" baseline="0" noProof="0" dirty="0" smtClean="0">
                          <a:ln>
                            <a:noFill/>
                          </a:ln>
                          <a:solidFill>
                            <a:schemeClr val="tx1"/>
                          </a:solidFill>
                          <a:effectLst/>
                          <a:uLnTx/>
                          <a:uFillTx/>
                          <a:latin typeface="+mn-lt"/>
                          <a:ea typeface="+mn-ea"/>
                          <a:cs typeface="+mn-cs"/>
                        </a:rPr>
                        <a:t>The Band-Aid Inventor</a:t>
                      </a:r>
                      <a:r>
                        <a:rPr kumimoji="0" lang="en-US" sz="1600" b="1" i="0" u="none" strike="noStrike" kern="1200" cap="none" spc="0" normalizeH="0" baseline="0" noProof="0" dirty="0" smtClean="0">
                          <a:ln>
                            <a:noFill/>
                          </a:ln>
                          <a:solidFill>
                            <a:schemeClr val="tx1"/>
                          </a:solidFill>
                          <a:effectLst/>
                          <a:uLnTx/>
                          <a:uFillTx/>
                          <a:latin typeface="+mn-lt"/>
                          <a:ea typeface="+mn-ea"/>
                          <a:cs typeface="+mn-cs"/>
                        </a:rPr>
                        <a:t>?</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chemeClr val="accent6"/>
                        </a:solidFill>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lang="en-US"/>
                    </a:p>
                  </a:txBody>
                  <a:tcPr/>
                </a:tc>
              </a:tr>
              <a:tr h="1339595">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schemeClr val="tx1"/>
                          </a:solidFill>
                          <a:effectLst/>
                          <a:uLnTx/>
                          <a:uFillTx/>
                          <a:latin typeface="+mn-lt"/>
                          <a:ea typeface="+mn-ea"/>
                          <a:cs typeface="+mn-cs"/>
                        </a:rPr>
                        <a:t>The response</a:t>
                      </a:r>
                      <a:r>
                        <a:rPr kumimoji="0" lang="en-US" sz="11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gives sufficient evidence of the ability to locate, and select information within and among sources of information.  Students show evidence of the ability to locate information from both texts and select information relevant to the prompt: “ What information about Band-Aids is found in the text </a:t>
                      </a:r>
                      <a:r>
                        <a:rPr kumimoji="0" lang="en-US" sz="1100" b="1" i="1" u="sng" strike="noStrike" kern="1200" cap="none" spc="0" normalizeH="0" baseline="0" noProof="0" dirty="0" smtClean="0">
                          <a:ln>
                            <a:noFill/>
                          </a:ln>
                          <a:solidFill>
                            <a:schemeClr val="tx1"/>
                          </a:solidFill>
                          <a:effectLst/>
                          <a:uLnTx/>
                          <a:uFillTx/>
                          <a:latin typeface="+mn-lt"/>
                          <a:ea typeface="+mn-ea"/>
                          <a:cs typeface="+mn-cs"/>
                        </a:rPr>
                        <a:t>Band-Aid</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s that is not found in the text </a:t>
                      </a:r>
                      <a:r>
                        <a:rPr kumimoji="0" lang="en-US" sz="1100" b="1" i="1" u="sng" strike="noStrike" kern="1200" cap="none" spc="0" normalizeH="0" baseline="0" noProof="0" dirty="0" smtClean="0">
                          <a:ln>
                            <a:noFill/>
                          </a:ln>
                          <a:solidFill>
                            <a:schemeClr val="tx1"/>
                          </a:solidFill>
                          <a:effectLst/>
                          <a:uLnTx/>
                          <a:uFillTx/>
                          <a:latin typeface="+mn-lt"/>
                          <a:ea typeface="+mn-ea"/>
                          <a:cs typeface="+mn-cs"/>
                        </a:rPr>
                        <a:t>The Band-Aid Inventor</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schemeClr val="tx1"/>
                          </a:solidFill>
                          <a:effectLst/>
                          <a:uLnTx/>
                          <a:uFillTx/>
                          <a:latin typeface="+mn-lt"/>
                          <a:ea typeface="+mn-ea"/>
                          <a:cs typeface="+mn-cs"/>
                        </a:rPr>
                        <a:t>The response</a:t>
                      </a:r>
                      <a:r>
                        <a:rPr kumimoji="0" lang="en-US" sz="11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gives sufficient evidence of the ability to interpret and integrate the selected information.  Students interpret differences in text and then integrate the information into one response.  Information found in </a:t>
                      </a:r>
                      <a:r>
                        <a:rPr kumimoji="0" lang="en-US" sz="1100" b="1" i="1" u="sng" strike="noStrike" kern="1200" cap="none" spc="0" normalizeH="0" baseline="0" noProof="0" dirty="0" smtClean="0">
                          <a:ln>
                            <a:noFill/>
                          </a:ln>
                          <a:solidFill>
                            <a:schemeClr val="tx1"/>
                          </a:solidFill>
                          <a:effectLst/>
                          <a:uLnTx/>
                          <a:uFillTx/>
                          <a:latin typeface="+mn-lt"/>
                          <a:ea typeface="+mn-ea"/>
                          <a:cs typeface="+mn-cs"/>
                        </a:rPr>
                        <a:t>Band-Aids</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 that is not found in </a:t>
                      </a:r>
                      <a:r>
                        <a:rPr kumimoji="0" lang="en-US" sz="1100" b="1" i="1" u="sng" strike="noStrike" kern="1200" cap="none" spc="0" normalizeH="0" baseline="0" noProof="0" dirty="0" smtClean="0">
                          <a:ln>
                            <a:noFill/>
                          </a:ln>
                          <a:solidFill>
                            <a:schemeClr val="tx1"/>
                          </a:solidFill>
                          <a:effectLst/>
                          <a:uLnTx/>
                          <a:uFillTx/>
                          <a:latin typeface="+mn-lt"/>
                          <a:ea typeface="+mn-ea"/>
                          <a:cs typeface="+mn-cs"/>
                        </a:rPr>
                        <a:t>The Band-Aid Invento</a:t>
                      </a:r>
                      <a:r>
                        <a:rPr kumimoji="0" lang="en-US" sz="1100" b="1" i="1" u="none" strike="noStrike" kern="1200" cap="none" spc="0" normalizeH="0" baseline="0" noProof="0" dirty="0" smtClean="0">
                          <a:ln>
                            <a:noFill/>
                          </a:ln>
                          <a:solidFill>
                            <a:schemeClr val="tx1"/>
                          </a:solidFill>
                          <a:effectLst/>
                          <a:uLnTx/>
                          <a:uFillTx/>
                          <a:latin typeface="+mn-lt"/>
                          <a:ea typeface="+mn-ea"/>
                          <a:cs typeface="+mn-cs"/>
                        </a:rPr>
                        <a:t>r </a:t>
                      </a:r>
                      <a:r>
                        <a:rPr kumimoji="0" lang="en-US" sz="1100" b="0" i="0" u="none" strike="noStrike" kern="1200" cap="none" spc="0" normalizeH="0" baseline="0" noProof="0" dirty="0" smtClean="0">
                          <a:ln>
                            <a:noFill/>
                          </a:ln>
                          <a:solidFill>
                            <a:schemeClr val="tx1"/>
                          </a:solidFill>
                          <a:effectLst/>
                          <a:uLnTx/>
                          <a:uFillTx/>
                          <a:latin typeface="+mn-lt"/>
                          <a:ea typeface="+mn-ea"/>
                          <a:cs typeface="+mn-cs"/>
                        </a:rPr>
                        <a:t>could include:  (1) information about the Boy Scouts, </a:t>
                      </a:r>
                    </a:p>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mn-cs"/>
                        </a:rPr>
                        <a:t>(2) using machines to make Band-Aids and, (3) how Band-Aids are different today.  Other differences students state are acceptable if they in the texts.</a:t>
                      </a:r>
                      <a:endParaRPr kumimoji="0" lang="en-US" sz="1100" b="0" i="0" u="none" strike="noStrike" kern="1200" cap="none" spc="0" normalizeH="0" baseline="0" noProof="0" dirty="0">
                        <a:ln>
                          <a:noFill/>
                        </a:ln>
                        <a:solidFill>
                          <a:schemeClr val="tx1"/>
                        </a:solidFill>
                        <a:effectLst/>
                        <a:uLnTx/>
                        <a:uFillTx/>
                        <a:latin typeface="+mn-lt"/>
                        <a:ea typeface="+mn-ea"/>
                        <a:cs typeface="+mn-cs"/>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sz="1200" baseline="0" dirty="0" smtClean="0"/>
                    </a:p>
                  </a:txBody>
                  <a:tcPr marL="97536" marR="97536" marT="50292" marB="50292"/>
                </a:tc>
              </a:tr>
              <a:tr h="301752">
                <a:tc gridSpan="2">
                  <a:txBody>
                    <a:bodyPr/>
                    <a:lstStyle/>
                    <a:p>
                      <a:pPr algn="ctr">
                        <a:spcBef>
                          <a:spcPts val="0"/>
                        </a:spcBef>
                        <a:spcAft>
                          <a:spcPts val="0"/>
                        </a:spcAft>
                      </a:pPr>
                      <a:r>
                        <a:rPr lang="en-US" sz="1300" b="1" dirty="0" smtClean="0">
                          <a:solidFill>
                            <a:schemeClr val="tx1"/>
                          </a:solidFill>
                        </a:rPr>
                        <a:t>Student “Language” Response Example</a:t>
                      </a:r>
                      <a:endParaRPr lang="en-US" sz="1300" b="1" dirty="0">
                        <a:solidFill>
                          <a:schemeClr val="tx1"/>
                        </a:solidFill>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lang="en-US" sz="1000" dirty="0"/>
                    </a:p>
                  </a:txBody>
                  <a:tcPr/>
                </a:tc>
              </a:tr>
              <a:tr h="384048">
                <a:tc>
                  <a:txBody>
                    <a:bodyPr/>
                    <a:lstStyle/>
                    <a:p>
                      <a:pPr algn="ctr">
                        <a:spcBef>
                          <a:spcPts val="0"/>
                        </a:spcBef>
                        <a:spcAft>
                          <a:spcPts val="0"/>
                        </a:spcAft>
                      </a:pPr>
                      <a:r>
                        <a:rPr lang="en-US" sz="2000" b="1" dirty="0" smtClean="0">
                          <a:solidFill>
                            <a:schemeClr val="tx1"/>
                          </a:solidFill>
                        </a:rPr>
                        <a:t>2</a:t>
                      </a:r>
                      <a:endParaRPr lang="en-US"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r>
                        <a:rPr lang="en-US" sz="1000" b="0" i="1" baseline="0" dirty="0" smtClean="0">
                          <a:solidFill>
                            <a:schemeClr val="tx1"/>
                          </a:solidFill>
                        </a:rPr>
                        <a:t>Student gives </a:t>
                      </a:r>
                      <a:r>
                        <a:rPr lang="en-US" sz="1000" b="1" i="1" u="none" baseline="0" dirty="0" smtClean="0">
                          <a:solidFill>
                            <a:schemeClr val="tx1"/>
                          </a:solidFill>
                        </a:rPr>
                        <a:t>sufficient examples </a:t>
                      </a:r>
                      <a:r>
                        <a:rPr lang="en-US" sz="1000" b="0" i="1" u="none" baseline="0" dirty="0" smtClean="0">
                          <a:solidFill>
                            <a:schemeClr val="tx1"/>
                          </a:solidFill>
                        </a:rPr>
                        <a:t>of information found in </a:t>
                      </a:r>
                      <a:r>
                        <a:rPr lang="en-US" sz="1000" b="1" i="1" u="sng" baseline="0" dirty="0" smtClean="0">
                          <a:solidFill>
                            <a:schemeClr val="tx1"/>
                          </a:solidFill>
                        </a:rPr>
                        <a:t>Band-Aids</a:t>
                      </a:r>
                      <a:r>
                        <a:rPr lang="en-US" sz="1000" b="0" i="1" u="none" baseline="0" dirty="0" smtClean="0">
                          <a:solidFill>
                            <a:schemeClr val="tx1"/>
                          </a:solidFill>
                        </a:rPr>
                        <a:t> that is not in </a:t>
                      </a:r>
                      <a:r>
                        <a:rPr lang="en-US" sz="1000" b="1" i="1" u="sng" baseline="0" dirty="0" smtClean="0">
                          <a:solidFill>
                            <a:schemeClr val="tx1"/>
                          </a:solidFill>
                        </a:rPr>
                        <a:t>The Band-Aid Invento</a:t>
                      </a:r>
                      <a:r>
                        <a:rPr lang="en-US" sz="1000" b="1" i="1" u="none" baseline="0" dirty="0" smtClean="0">
                          <a:solidFill>
                            <a:schemeClr val="tx1"/>
                          </a:solidFill>
                        </a:rPr>
                        <a:t>r.</a:t>
                      </a:r>
                    </a:p>
                    <a:p>
                      <a:r>
                        <a:rPr lang="en-US" sz="1100" b="1" i="1" u="sng" baseline="0" dirty="0" smtClean="0">
                          <a:solidFill>
                            <a:schemeClr val="tx1"/>
                          </a:solidFill>
                        </a:rPr>
                        <a:t>Band-Aid</a:t>
                      </a:r>
                      <a:r>
                        <a:rPr lang="en-US" sz="1100" i="0" baseline="0" dirty="0" smtClean="0">
                          <a:solidFill>
                            <a:schemeClr val="tx1"/>
                          </a:solidFill>
                        </a:rPr>
                        <a:t>s has different information than The </a:t>
                      </a:r>
                      <a:r>
                        <a:rPr lang="en-US" sz="1100" b="1" i="1" u="sng" baseline="0" dirty="0" smtClean="0">
                          <a:solidFill>
                            <a:schemeClr val="tx1"/>
                          </a:solidFill>
                        </a:rPr>
                        <a:t>Band-Aid inventor</a:t>
                      </a:r>
                      <a:r>
                        <a:rPr lang="en-US" sz="1100" i="0" baseline="0" dirty="0" smtClean="0">
                          <a:solidFill>
                            <a:schemeClr val="tx1"/>
                          </a:solidFill>
                        </a:rPr>
                        <a:t>.  The text </a:t>
                      </a:r>
                      <a:r>
                        <a:rPr lang="en-US" sz="1100" b="1" i="1" u="sng" baseline="0" dirty="0" smtClean="0">
                          <a:solidFill>
                            <a:schemeClr val="tx1"/>
                          </a:solidFill>
                        </a:rPr>
                        <a:t>Band-Aid</a:t>
                      </a:r>
                      <a:r>
                        <a:rPr lang="en-US" sz="1100" i="0" baseline="0" dirty="0" smtClean="0">
                          <a:solidFill>
                            <a:schemeClr val="tx1"/>
                          </a:solidFill>
                        </a:rPr>
                        <a:t>s explains how Johnson and Johnson gave the Boy Scouts free Band-Aids.  This helped Band-Aids sell better.  </a:t>
                      </a:r>
                      <a:r>
                        <a:rPr lang="en-US" sz="1100" b="1" i="1" u="sng" baseline="0" dirty="0" smtClean="0">
                          <a:solidFill>
                            <a:schemeClr val="tx1"/>
                          </a:solidFill>
                        </a:rPr>
                        <a:t>Band-Aid</a:t>
                      </a:r>
                      <a:r>
                        <a:rPr lang="en-US" sz="1100" i="0" baseline="0" dirty="0" smtClean="0">
                          <a:solidFill>
                            <a:schemeClr val="tx1"/>
                          </a:solidFill>
                        </a:rPr>
                        <a:t>s also tell show machines were used so they could make more Band-Aids and make them even faster.  This helped the soldiers in the war.  The second text tells how Band-Aids have changed too.  Now they come in more colors and cartoons for kids.  None of this information is in the text </a:t>
                      </a:r>
                      <a:r>
                        <a:rPr lang="en-US" sz="1100" b="1" i="1" u="sng" baseline="0" dirty="0" smtClean="0">
                          <a:solidFill>
                            <a:schemeClr val="tx1"/>
                          </a:solidFill>
                        </a:rPr>
                        <a:t>The Band-Aid Inventor</a:t>
                      </a:r>
                      <a:r>
                        <a:rPr lang="en-US" sz="1100" i="0" baseline="0" dirty="0" smtClean="0">
                          <a:solidFill>
                            <a:schemeClr val="tx1"/>
                          </a:solidFill>
                        </a:rPr>
                        <a:t>.</a:t>
                      </a:r>
                    </a:p>
                  </a:txBody>
                  <a:tcPr marL="103632" marR="103632" marT="50292" marB="50292">
                    <a:lnR w="12700" cap="flat" cmpd="sng" algn="ctr">
                      <a:solidFill>
                        <a:schemeClr val="tx1"/>
                      </a:solidFill>
                      <a:prstDash val="solid"/>
                      <a:round/>
                      <a:headEnd type="none" w="med" len="med"/>
                      <a:tailEnd type="none" w="med" len="med"/>
                    </a:lnR>
                  </a:tcPr>
                </a:tc>
              </a:tr>
              <a:tr h="359664">
                <a:tc>
                  <a:txBody>
                    <a:bodyPr/>
                    <a:lstStyle/>
                    <a:p>
                      <a:pPr algn="ctr">
                        <a:spcBef>
                          <a:spcPts val="0"/>
                        </a:spcBef>
                        <a:spcAft>
                          <a:spcPts val="0"/>
                        </a:spcAft>
                      </a:pPr>
                      <a:r>
                        <a:rPr lang="en-US" sz="2000" b="1" dirty="0" smtClean="0">
                          <a:solidFill>
                            <a:schemeClr val="tx1"/>
                          </a:solidFill>
                        </a:rPr>
                        <a:t>1</a:t>
                      </a:r>
                      <a:endParaRPr lang="en-US"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tcPr>
                </a:tc>
                <a:tc>
                  <a:txBody>
                    <a:bodyPr/>
                    <a:lstStyle/>
                    <a:p>
                      <a:r>
                        <a:rPr lang="en-US" sz="1000" i="1" u="none" baseline="0" dirty="0" smtClean="0">
                          <a:solidFill>
                            <a:schemeClr val="tx1"/>
                          </a:solidFill>
                        </a:rPr>
                        <a:t>Student gives </a:t>
                      </a:r>
                      <a:r>
                        <a:rPr lang="en-US" sz="1000" b="1" i="1" u="none" baseline="0" dirty="0" smtClean="0">
                          <a:solidFill>
                            <a:schemeClr val="tx1"/>
                          </a:solidFill>
                        </a:rPr>
                        <a:t> limited examples </a:t>
                      </a:r>
                      <a:r>
                        <a:rPr lang="en-US" sz="1000" b="0" i="1" u="none" baseline="0" dirty="0" smtClean="0">
                          <a:solidFill>
                            <a:schemeClr val="tx1"/>
                          </a:solidFill>
                        </a:rPr>
                        <a:t>of information found in </a:t>
                      </a:r>
                      <a:r>
                        <a:rPr lang="en-US" sz="1000" b="1" i="1" u="sng" baseline="0" dirty="0" smtClean="0">
                          <a:solidFill>
                            <a:schemeClr val="tx1"/>
                          </a:solidFill>
                        </a:rPr>
                        <a:t>Band-Aids</a:t>
                      </a:r>
                      <a:r>
                        <a:rPr lang="en-US" sz="1000" b="0" i="1" u="none" baseline="0" dirty="0" smtClean="0">
                          <a:solidFill>
                            <a:schemeClr val="tx1"/>
                          </a:solidFill>
                        </a:rPr>
                        <a:t> that is not in </a:t>
                      </a:r>
                      <a:r>
                        <a:rPr lang="en-US" sz="1000" b="1" i="1" u="sng" baseline="0" dirty="0" smtClean="0">
                          <a:solidFill>
                            <a:schemeClr val="tx1"/>
                          </a:solidFill>
                        </a:rPr>
                        <a:t>The Band-Aid Invento</a:t>
                      </a:r>
                      <a:r>
                        <a:rPr lang="en-US" sz="1000" b="1" i="1" u="none" baseline="0" dirty="0" smtClean="0">
                          <a:solidFill>
                            <a:schemeClr val="tx1"/>
                          </a:solidFill>
                        </a:rPr>
                        <a:t>r </a:t>
                      </a:r>
                      <a:r>
                        <a:rPr lang="en-US" sz="1000" b="0" i="1" u="none" baseline="0" dirty="0" smtClean="0">
                          <a:solidFill>
                            <a:schemeClr val="tx1"/>
                          </a:solidFill>
                        </a:rPr>
                        <a:t>but with little detail.</a:t>
                      </a:r>
                      <a:endParaRPr lang="en-US" sz="1000" b="0" i="1" baseline="0" dirty="0" smtClean="0">
                        <a:solidFill>
                          <a:schemeClr val="tx1"/>
                        </a:solidFill>
                      </a:endParaRPr>
                    </a:p>
                    <a:p>
                      <a:r>
                        <a:rPr lang="en-US" sz="1100" b="1" i="1" u="sng" baseline="0" dirty="0" smtClean="0">
                          <a:solidFill>
                            <a:schemeClr val="tx1"/>
                          </a:solidFill>
                        </a:rPr>
                        <a:t>Band-Aids</a:t>
                      </a:r>
                      <a:r>
                        <a:rPr lang="en-US" sz="1100" i="0" baseline="0" dirty="0" smtClean="0">
                          <a:solidFill>
                            <a:schemeClr val="tx1"/>
                          </a:solidFill>
                        </a:rPr>
                        <a:t> is a longer text than the inventor story.  It has more information.  It tells about the Boy Scouts and how Band-Aids are made today.</a:t>
                      </a:r>
                    </a:p>
                  </a:txBody>
                  <a:tcPr marL="103632" marR="103632" marT="50292" marB="50292">
                    <a:lnR w="12700" cap="flat" cmpd="sng" algn="ctr">
                      <a:solidFill>
                        <a:schemeClr val="tx1"/>
                      </a:solidFill>
                      <a:prstDash val="solid"/>
                      <a:round/>
                      <a:headEnd type="none" w="med" len="med"/>
                      <a:tailEnd type="none" w="med" len="med"/>
                    </a:lnR>
                  </a:tcPr>
                </a:tc>
              </a:tr>
              <a:tr h="182880">
                <a:tc>
                  <a:txBody>
                    <a:bodyPr/>
                    <a:lstStyle/>
                    <a:p>
                      <a:pPr algn="ctr">
                        <a:spcBef>
                          <a:spcPts val="0"/>
                        </a:spcBef>
                        <a:spcAft>
                          <a:spcPts val="0"/>
                        </a:spcAft>
                      </a:pPr>
                      <a:r>
                        <a:rPr lang="en-US" sz="2000" b="1" dirty="0" smtClean="0">
                          <a:solidFill>
                            <a:schemeClr val="tx1"/>
                          </a:solidFill>
                        </a:rPr>
                        <a:t>0</a:t>
                      </a:r>
                      <a:endParaRPr lang="en-US" sz="2000" b="1" dirty="0">
                        <a:solidFill>
                          <a:schemeClr val="tx1"/>
                        </a:solidFill>
                      </a:endParaRPr>
                    </a:p>
                  </a:txBody>
                  <a:tcPr marL="103632" marR="103632" marT="50292" marB="50292"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000" i="1" dirty="0" smtClean="0">
                          <a:solidFill>
                            <a:schemeClr val="tx1"/>
                          </a:solidFill>
                        </a:rPr>
                        <a:t>Student does not answer the prompt.</a:t>
                      </a:r>
                    </a:p>
                    <a:p>
                      <a:r>
                        <a:rPr lang="en-US" sz="1100" i="0" dirty="0" smtClean="0">
                          <a:solidFill>
                            <a:schemeClr val="tx1"/>
                          </a:solidFill>
                        </a:rPr>
                        <a:t>Band-Aids</a:t>
                      </a:r>
                      <a:r>
                        <a:rPr lang="en-US" sz="1100" i="0" baseline="0" dirty="0" smtClean="0">
                          <a:solidFill>
                            <a:schemeClr val="tx1"/>
                          </a:solidFill>
                        </a:rPr>
                        <a:t> are for kids and big and little cuts too.</a:t>
                      </a:r>
                      <a:endParaRPr lang="en-US" sz="1100" i="0" dirty="0" smtClean="0">
                        <a:solidFill>
                          <a:schemeClr val="tx1"/>
                        </a:solidFill>
                      </a:endParaRPr>
                    </a:p>
                  </a:txBody>
                  <a:tcPr marL="103632" marR="103632" marT="50292" marB="50292">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5193527" y="7239000"/>
            <a:ext cx="2057400" cy="646331"/>
          </a:xfrm>
          <a:prstGeom prst="rect">
            <a:avLst/>
          </a:prstGeom>
          <a:solidFill>
            <a:schemeClr val="bg2"/>
          </a:solidFill>
        </p:spPr>
        <p:txBody>
          <a:bodyPr wrap="square">
            <a:spAutoFit/>
          </a:bodyPr>
          <a:lstStyle/>
          <a:p>
            <a:r>
              <a:rPr lang="en-US" sz="900" dirty="0" smtClean="0"/>
              <a:t>RL.2.9</a:t>
            </a:r>
            <a:r>
              <a:rPr lang="en-US" sz="900" dirty="0"/>
              <a:t/>
            </a:r>
            <a:br>
              <a:rPr lang="en-US" sz="900" dirty="0"/>
            </a:br>
            <a:r>
              <a:rPr lang="en-US" sz="900" dirty="0"/>
              <a:t>Compare and contrast the most important points presented by two texts on the same topic.</a:t>
            </a:r>
          </a:p>
        </p:txBody>
      </p:sp>
    </p:spTree>
    <p:extLst>
      <p:ext uri="{BB962C8B-B14F-4D97-AF65-F5344CB8AC3E}">
        <p14:creationId xmlns:p14="http://schemas.microsoft.com/office/powerpoint/2010/main" val="2602913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85672556"/>
              </p:ext>
            </p:extLst>
          </p:nvPr>
        </p:nvGraphicFramePr>
        <p:xfrm>
          <a:off x="323850" y="383905"/>
          <a:ext cx="7043738" cy="8318136"/>
        </p:xfrm>
        <a:graphic>
          <a:graphicData uri="http://schemas.openxmlformats.org/drawingml/2006/table">
            <a:tbl>
              <a:tblPr firstRow="1" bandRow="1">
                <a:tableStyleId>{5940675A-B579-460E-94D1-54222C63F5DA}</a:tableStyleId>
              </a:tblPr>
              <a:tblGrid>
                <a:gridCol w="566738"/>
                <a:gridCol w="6477000"/>
              </a:tblGrid>
              <a:tr h="515257">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mn-lt"/>
                          <a:ea typeface="Calibri"/>
                          <a:cs typeface="Times New Roman"/>
                        </a:rPr>
                        <a:t>Note:  “Brief Writes” should take no longer than 10 minutes.   Brief writes are scored with a 2-3 point rubric. Full compositions are scored with a 4 point rubric.   The difference between this rubric and the constructed response reading rubrics, is that the </a:t>
                      </a:r>
                      <a:r>
                        <a:rPr kumimoji="0" lang="en-US" sz="1000" b="1" i="0" u="none" strike="noStrike" kern="1200" cap="none" spc="0" normalizeH="0" baseline="0" noProof="0" dirty="0" smtClean="0">
                          <a:ln>
                            <a:noFill/>
                          </a:ln>
                          <a:solidFill>
                            <a:schemeClr val="tx1"/>
                          </a:solidFill>
                          <a:effectLst/>
                          <a:uLnTx/>
                          <a:uFillTx/>
                          <a:latin typeface="+mn-lt"/>
                          <a:ea typeface="Calibri"/>
                          <a:cs typeface="Times New Roman"/>
                        </a:rPr>
                        <a:t>Brief Write Rubric is assessing writing proficiency </a:t>
                      </a:r>
                      <a:r>
                        <a:rPr kumimoji="0" lang="en-US" sz="1000" b="0" i="0" u="none" strike="noStrike" kern="1200" cap="none" spc="0" normalizeH="0" baseline="0" noProof="0" dirty="0" smtClean="0">
                          <a:ln>
                            <a:noFill/>
                          </a:ln>
                          <a:solidFill>
                            <a:schemeClr val="tx1"/>
                          </a:solidFill>
                          <a:effectLst/>
                          <a:uLnTx/>
                          <a:uFillTx/>
                          <a:latin typeface="+mn-lt"/>
                          <a:ea typeface="Calibri"/>
                          <a:cs typeface="Times New Roman"/>
                        </a:rPr>
                        <a:t>in a specific area, while the reading rubrics are assessing comprehension.  </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324104">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smtClean="0">
                          <a:ln>
                            <a:noFill/>
                          </a:ln>
                          <a:solidFill>
                            <a:schemeClr val="tx1"/>
                          </a:solidFill>
                          <a:effectLst/>
                          <a:uLnTx/>
                          <a:uFillTx/>
                          <a:latin typeface="+mn-lt"/>
                          <a:ea typeface="+mn-ea"/>
                          <a:cs typeface="+mn-cs"/>
                        </a:rPr>
                        <a:t>Quarter 4 CFA  </a:t>
                      </a:r>
                      <a:r>
                        <a:rPr kumimoji="0" lang="en-US" sz="1500" b="1" i="0" u="sng" strike="noStrike" kern="1200" cap="none" spc="0" normalizeH="0" baseline="0" noProof="0" dirty="0" smtClean="0">
                          <a:ln>
                            <a:noFill/>
                          </a:ln>
                          <a:solidFill>
                            <a:schemeClr val="tx1"/>
                          </a:solidFill>
                          <a:effectLst/>
                          <a:uLnTx/>
                          <a:uFillTx/>
                          <a:latin typeface="+mn-lt"/>
                          <a:ea typeface="+mn-ea"/>
                          <a:cs typeface="+mn-cs"/>
                        </a:rPr>
                        <a:t>Brief Write Constructed Response</a:t>
                      </a:r>
                      <a:r>
                        <a:rPr kumimoji="0" lang="en-US" sz="1500" b="1" i="0" u="none" strike="noStrike" kern="1200" cap="none" spc="0" normalizeH="0" baseline="0" noProof="0" dirty="0" smtClean="0">
                          <a:ln>
                            <a:noFill/>
                          </a:ln>
                          <a:solidFill>
                            <a:schemeClr val="tx1"/>
                          </a:solidFill>
                          <a:effectLst/>
                          <a:uLnTx/>
                          <a:uFillTx/>
                          <a:latin typeface="+mn-lt"/>
                          <a:ea typeface="+mn-ea"/>
                          <a:cs typeface="+mn-cs"/>
                        </a:rPr>
                        <a:t> Answer Key </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627453">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rPr>
                        <a:t>Organization:  Conclusion</a:t>
                      </a:r>
                    </a:p>
                    <a:p>
                      <a:pPr marL="0" marR="0" indent="0" algn="ctr" defTabSz="966612"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W.2.1.c  Target: 6a</a:t>
                      </a:r>
                      <a:br>
                        <a:rPr lang="en-US" sz="1200" dirty="0" smtClean="0">
                          <a:solidFill>
                            <a:schemeClr val="tx1"/>
                          </a:solidFill>
                        </a:rPr>
                      </a:br>
                      <a:r>
                        <a:rPr lang="en-US" sz="1200" dirty="0" smtClean="0">
                          <a:solidFill>
                            <a:schemeClr val="tx1"/>
                          </a:solidFill>
                        </a:rPr>
                        <a:t>….connect opinion and reasons</a:t>
                      </a:r>
                      <a:endParaRPr lang="en-US" sz="1200" b="1" dirty="0" smtClean="0">
                        <a:solidFill>
                          <a:schemeClr val="tx1"/>
                        </a:solidFill>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451830">
                <a:tc gridSpan="2">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200" b="1" kern="1200" dirty="0" smtClean="0">
                          <a:solidFill>
                            <a:schemeClr val="tx1"/>
                          </a:solidFill>
                          <a:effectLst/>
                          <a:latin typeface="+mn-lt"/>
                          <a:ea typeface="+mn-ea"/>
                          <a:cs typeface="+mn-cs"/>
                        </a:rPr>
                        <a:t>W.2.1</a:t>
                      </a:r>
                    </a:p>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Write opinion pieces in which they introduce the topic or book they are writing about, state an opinion, supply reasons that support the opinion, use linking words (e.g., because, and, also) </a:t>
                      </a:r>
                      <a:r>
                        <a:rPr lang="en-US" sz="1200" b="1" u="sng" kern="1200" dirty="0" smtClean="0">
                          <a:solidFill>
                            <a:schemeClr val="tx1"/>
                          </a:solidFill>
                          <a:effectLst/>
                          <a:latin typeface="+mn-lt"/>
                          <a:ea typeface="+mn-ea"/>
                          <a:cs typeface="+mn-cs"/>
                        </a:rPr>
                        <a:t>to connect opinion and reasons</a:t>
                      </a:r>
                      <a:r>
                        <a:rPr lang="en-US" sz="1200" kern="1200" dirty="0" smtClean="0">
                          <a:solidFill>
                            <a:schemeClr val="tx1"/>
                          </a:solidFill>
                          <a:effectLst/>
                          <a:latin typeface="+mn-lt"/>
                          <a:ea typeface="+mn-ea"/>
                          <a:cs typeface="+mn-cs"/>
                        </a:rPr>
                        <a:t>, and provide a concluding statement or section.</a:t>
                      </a:r>
                      <a:endParaRPr lang="en-US" sz="1200" b="1" kern="1200" dirty="0" smtClean="0">
                        <a:solidFill>
                          <a:schemeClr val="tx1"/>
                        </a:solidFill>
                        <a:effectLst/>
                        <a:latin typeface="+mn-lt"/>
                        <a:ea typeface="+mn-ea"/>
                        <a:cs typeface="+mn-cs"/>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1315575">
                <a:tc gridSpan="2">
                  <a:txBody>
                    <a:bodyPr/>
                    <a:lstStyle/>
                    <a:p>
                      <a:pPr marL="401638" marR="0" lvl="0" indent="-346075" algn="l" defTabSz="1018809" rtl="0" eaLnBrk="1" fontAlgn="auto" latinLnBrk="0" hangingPunct="1">
                        <a:lnSpc>
                          <a:spcPct val="100000"/>
                        </a:lnSpc>
                        <a:spcBef>
                          <a:spcPts val="0"/>
                        </a:spcBef>
                        <a:spcAft>
                          <a:spcPts val="0"/>
                        </a:spcAft>
                        <a:buClrTx/>
                        <a:buSzTx/>
                        <a:buFont typeface="+mj-lt"/>
                        <a:buAutoNum type="arabicPeriod" startAt="17"/>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A student is writing an opinion piece for his class about Band-Aids.</a:t>
                      </a:r>
                    </a:p>
                    <a:p>
                      <a:pPr marL="55563" marR="0" lvl="0" indent="0" algn="l" defTabSz="1018809" rtl="0" eaLnBrk="1" fontAlgn="auto" latinLnBrk="0" hangingPunct="1">
                        <a:lnSpc>
                          <a:spcPct val="100000"/>
                        </a:lnSpc>
                        <a:spcBef>
                          <a:spcPts val="0"/>
                        </a:spcBef>
                        <a:spcAft>
                          <a:spcPts val="0"/>
                        </a:spcAft>
                        <a:buClrTx/>
                        <a:buSzTx/>
                        <a:buFont typeface="+mj-lt"/>
                        <a:buNone/>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         Read the draft of the writing piece and complete the task that follows.</a:t>
                      </a:r>
                    </a:p>
                    <a:p>
                      <a:pPr marL="55563" marR="0" lvl="0" indent="0" algn="l" defTabSz="1018809" rtl="0" eaLnBrk="1" fontAlgn="auto" latinLnBrk="0" hangingPunct="1">
                        <a:lnSpc>
                          <a:spcPct val="100000"/>
                        </a:lnSpc>
                        <a:spcBef>
                          <a:spcPts val="0"/>
                        </a:spcBef>
                        <a:spcAft>
                          <a:spcPts val="0"/>
                        </a:spcAft>
                        <a:buClrTx/>
                        <a:buSzTx/>
                        <a:buFont typeface="+mj-lt"/>
                        <a:buNone/>
                        <a:tabLst/>
                        <a:defRPr/>
                      </a:pPr>
                      <a:endParaRPr kumimoji="0" lang="en-US" sz="1400" b="1" i="0" u="none" strike="noStrike" kern="1200" cap="none" spc="0" normalizeH="0" baseline="0" noProof="0" dirty="0" smtClean="0">
                        <a:ln>
                          <a:noFill/>
                        </a:ln>
                        <a:solidFill>
                          <a:schemeClr val="tx1"/>
                        </a:solidFill>
                        <a:effectLst/>
                        <a:uLnTx/>
                        <a:uFillTx/>
                        <a:latin typeface="+mn-lt"/>
                        <a:ea typeface="+mn-ea"/>
                        <a:cs typeface="+mn-cs"/>
                      </a:endParaRPr>
                    </a:p>
                    <a:p>
                      <a:pPr marL="55563" marR="0" lvl="0" indent="0" algn="l" defTabSz="1018809" rtl="0" eaLnBrk="1" fontAlgn="auto" latinLnBrk="0" hangingPunct="1">
                        <a:lnSpc>
                          <a:spcPct val="100000"/>
                        </a:lnSpc>
                        <a:spcBef>
                          <a:spcPts val="0"/>
                        </a:spcBef>
                        <a:spcAft>
                          <a:spcPts val="0"/>
                        </a:spcAft>
                        <a:buClrTx/>
                        <a:buSzTx/>
                        <a:buFont typeface="+mj-lt"/>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Earle Dickson’s wife often cut herself and gauze and tape wouldn’t stay on so he invented a Band-Aid. Since they are small, people like to carry them in their  pockets. They are very easy to put on by yourself. They even come in fun colors. That is why I think everyone should use Band-Aids.</a:t>
                      </a:r>
                    </a:p>
                    <a:p>
                      <a:pPr marL="401638" marR="0" lvl="0" indent="-346075" algn="l" defTabSz="1018809" rtl="0" eaLnBrk="1" fontAlgn="auto" latinLnBrk="0" hangingPunct="1">
                        <a:lnSpc>
                          <a:spcPct val="100000"/>
                        </a:lnSpc>
                        <a:spcBef>
                          <a:spcPts val="0"/>
                        </a:spcBef>
                        <a:spcAft>
                          <a:spcPts val="0"/>
                        </a:spcAft>
                        <a:buClrTx/>
                        <a:buSzTx/>
                        <a:buFont typeface="+mj-lt"/>
                        <a:buNone/>
                        <a:tabLst/>
                        <a:defRPr/>
                      </a:pPr>
                      <a:endParaRPr kumimoji="0" lang="en-US" sz="1400" b="1" i="0" u="none" strike="noStrike" kern="1200" cap="none" spc="0" normalizeH="0" baseline="0" noProof="0" dirty="0" smtClean="0">
                        <a:ln>
                          <a:noFill/>
                        </a:ln>
                        <a:solidFill>
                          <a:schemeClr val="tx1"/>
                        </a:solidFill>
                        <a:effectLst/>
                        <a:uLnTx/>
                        <a:uFillTx/>
                        <a:latin typeface="+mn-lt"/>
                        <a:ea typeface="+mn-ea"/>
                        <a:cs typeface="+mn-cs"/>
                      </a:endParaRPr>
                    </a:p>
                    <a:p>
                      <a:pPr marL="401638" marR="0" lvl="0" indent="-401638" algn="l" defTabSz="1018809" rtl="0" eaLnBrk="1" fontAlgn="auto" latinLnBrk="0" hangingPunct="1">
                        <a:lnSpc>
                          <a:spcPct val="100000"/>
                        </a:lnSpc>
                        <a:spcBef>
                          <a:spcPts val="0"/>
                        </a:spcBef>
                        <a:spcAft>
                          <a:spcPts val="0"/>
                        </a:spcAft>
                        <a:buClrTx/>
                        <a:buSzTx/>
                        <a:buFont typeface="+mj-lt"/>
                        <a:buNone/>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The beginning of the student’s writing piece does not state his opinion. </a:t>
                      </a:r>
                    </a:p>
                    <a:p>
                      <a:pPr marL="401638" marR="0" lvl="0" indent="-401638" algn="l" defTabSz="1018809" rtl="0" eaLnBrk="1" fontAlgn="auto" latinLnBrk="0" hangingPunct="1">
                        <a:lnSpc>
                          <a:spcPct val="100000"/>
                        </a:lnSpc>
                        <a:spcBef>
                          <a:spcPts val="0"/>
                        </a:spcBef>
                        <a:spcAft>
                          <a:spcPts val="0"/>
                        </a:spcAft>
                        <a:buClrTx/>
                        <a:buSzTx/>
                        <a:buFont typeface="+mj-lt"/>
                        <a:buNone/>
                        <a:tabLst/>
                        <a:defRPr/>
                      </a:pPr>
                      <a:r>
                        <a:rPr kumimoji="0" lang="en-US" sz="1400" b="1" i="0" u="none" strike="noStrike" kern="1200" cap="none" spc="0" normalizeH="0" baseline="0" noProof="0" dirty="0" smtClean="0">
                          <a:ln>
                            <a:noFill/>
                          </a:ln>
                          <a:solidFill>
                            <a:schemeClr val="tx1"/>
                          </a:solidFill>
                          <a:effectLst/>
                          <a:uLnTx/>
                          <a:uFillTx/>
                          <a:latin typeface="+mn-lt"/>
                          <a:ea typeface="+mn-ea"/>
                          <a:cs typeface="+mn-cs"/>
                        </a:rPr>
                        <a:t>Write an opening paragraph that states the opinion and explains what the topic is about.</a:t>
                      </a:r>
                    </a:p>
                    <a:p>
                      <a:pPr marL="0" marR="0" lvl="0" indent="0" algn="r" defTabSz="1018809" rtl="0" eaLnBrk="1" fontAlgn="auto" latinLnBrk="0" hangingPunct="1">
                        <a:lnSpc>
                          <a:spcPct val="100000"/>
                        </a:lnSpc>
                        <a:spcBef>
                          <a:spcPts val="0"/>
                        </a:spcBef>
                        <a:spcAft>
                          <a:spcPts val="0"/>
                        </a:spcAft>
                        <a:buClrTx/>
                        <a:buSzTx/>
                        <a:buFont typeface="+mj-lt"/>
                        <a:buNone/>
                        <a:tabLst/>
                        <a:defRPr/>
                      </a:pPr>
                      <a:endParaRPr kumimoji="0" lang="en-US" sz="1000" b="1" i="1" u="none" strike="noStrike" kern="1200" cap="none" spc="0" normalizeH="0" baseline="0" noProof="0" dirty="0" smtClean="0">
                        <a:ln>
                          <a:noFill/>
                        </a:ln>
                        <a:solidFill>
                          <a:schemeClr val="tx1"/>
                        </a:solidFill>
                        <a:effectLst/>
                        <a:uLnTx/>
                        <a:uFillTx/>
                        <a:latin typeface="+mn-lt"/>
                        <a:ea typeface="+mn-ea"/>
                        <a:cs typeface="Helvetica" pitchFamily="34" charset="0"/>
                      </a:endParaRP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n-US" sz="1000" b="1" i="1" u="none" strike="noStrike" kern="1200" cap="none" spc="0" normalizeH="0" baseline="0" noProof="0" dirty="0" smtClean="0">
                          <a:ln>
                            <a:noFill/>
                          </a:ln>
                          <a:solidFill>
                            <a:schemeClr val="tx1"/>
                          </a:solidFill>
                          <a:effectLst/>
                          <a:uLnTx/>
                          <a:uFillTx/>
                          <a:latin typeface="+mn-lt"/>
                          <a:ea typeface="+mn-ea"/>
                          <a:cs typeface="Helvetica" pitchFamily="34" charset="0"/>
                        </a:rPr>
                        <a:t> Write a Brief Text, W.1d Use linking words to connect opinion and reasons, Target 6a </a:t>
                      </a: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92173">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Teacher</a:t>
                      </a:r>
                      <a:r>
                        <a:rPr lang="en-US" sz="1300" b="1" baseline="0" dirty="0" smtClean="0">
                          <a:solidFill>
                            <a:schemeClr val="tx1"/>
                          </a:solidFill>
                        </a:rPr>
                        <a:t> /Rubric Language Response</a:t>
                      </a:r>
                      <a:endParaRPr lang="en-US" sz="1300" b="1" dirty="0" smtClean="0">
                        <a:solidFill>
                          <a:schemeClr val="tx1"/>
                        </a:solidFill>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992195">
                <a:tc gridSpan="2">
                  <a:txBody>
                    <a:bodyPr/>
                    <a:lstStyle/>
                    <a:p>
                      <a:pPr lvl="0" algn="l">
                        <a:defRPr sz="1800" b="0" i="0"/>
                      </a:pPr>
                      <a:r>
                        <a:rPr lang="en-US" sz="1200" u="sng" dirty="0" smtClean="0">
                          <a:solidFill>
                            <a:schemeClr val="tx1"/>
                          </a:solidFill>
                        </a:rPr>
                        <a:t>T</a:t>
                      </a:r>
                      <a:r>
                        <a:rPr lang="en-US" sz="1200" u="sng" dirty="0" smtClean="0">
                          <a:solidFill>
                            <a:schemeClr val="tx1"/>
                          </a:solidFill>
                          <a:latin typeface="+mn-lt"/>
                        </a:rPr>
                        <a:t>eacher Language and Scoring Notes</a:t>
                      </a:r>
                      <a:r>
                        <a:rPr lang="en-US" sz="1200" dirty="0" smtClean="0">
                          <a:solidFill>
                            <a:schemeClr val="tx1"/>
                          </a:solidFill>
                          <a:latin typeface="+mn-lt"/>
                        </a:rPr>
                        <a:t>:</a:t>
                      </a:r>
                      <a:endParaRPr lang="en-US" sz="1200" b="1" dirty="0" smtClean="0">
                        <a:solidFill>
                          <a:schemeClr val="tx1"/>
                        </a:solidFill>
                        <a:latin typeface="+mn-lt"/>
                      </a:endParaRPr>
                    </a:p>
                    <a:p>
                      <a:pPr lvl="0" algn="l">
                        <a:defRPr sz="1800" b="0" i="0"/>
                      </a:pPr>
                      <a:r>
                        <a:rPr lang="en-US" sz="1200" b="1" dirty="0" smtClean="0">
                          <a:solidFill>
                            <a:schemeClr val="tx1"/>
                          </a:solidFill>
                          <a:latin typeface="+mn-lt"/>
                        </a:rPr>
                        <a:t>The student response </a:t>
                      </a:r>
                      <a:r>
                        <a:rPr lang="en-US" sz="1200" b="0" dirty="0" smtClean="0">
                          <a:solidFill>
                            <a:schemeClr val="tx1"/>
                          </a:solidFill>
                          <a:latin typeface="+mn-lt"/>
                        </a:rPr>
                        <a:t>should include an opening paragraph that states the opinion of the writer based on the reasons the writer gives about </a:t>
                      </a:r>
                      <a:r>
                        <a:rPr lang="en-US" sz="1200" b="0" dirty="0" smtClean="0">
                          <a:solidFill>
                            <a:schemeClr val="tx1"/>
                          </a:solidFill>
                          <a:latin typeface="+mn-lt"/>
                        </a:rPr>
                        <a:t>Band-Aids,</a:t>
                      </a:r>
                      <a:r>
                        <a:rPr lang="en-US" sz="1200" b="0" baseline="0" dirty="0" smtClean="0">
                          <a:solidFill>
                            <a:schemeClr val="tx1"/>
                          </a:solidFill>
                          <a:latin typeface="+mn-lt"/>
                        </a:rPr>
                        <a:t> using the texts as resources. </a:t>
                      </a:r>
                      <a:r>
                        <a:rPr lang="en-US" sz="1200" b="0" dirty="0" smtClean="0">
                          <a:solidFill>
                            <a:schemeClr val="tx1"/>
                          </a:solidFill>
                          <a:latin typeface="+mn-lt"/>
                        </a:rPr>
                        <a:t>Some </a:t>
                      </a:r>
                      <a:r>
                        <a:rPr lang="en-US" sz="1200" b="0" dirty="0" smtClean="0">
                          <a:solidFill>
                            <a:schemeClr val="tx1"/>
                          </a:solidFill>
                          <a:latin typeface="+mn-lt"/>
                        </a:rPr>
                        <a:t>of the reasons the writer states are (1</a:t>
                      </a:r>
                      <a:r>
                        <a:rPr lang="en-US" sz="1200" b="0" dirty="0" smtClean="0">
                          <a:solidFill>
                            <a:schemeClr val="tx1"/>
                          </a:solidFill>
                          <a:latin typeface="+mn-lt"/>
                        </a:rPr>
                        <a:t>) they keep germs away from the cut, (2) they are easy to use, (3) they stay on and don’t fall off (4) any other reasons</a:t>
                      </a:r>
                      <a:r>
                        <a:rPr lang="en-US" sz="1200" b="0" baseline="0" dirty="0" smtClean="0">
                          <a:solidFill>
                            <a:schemeClr val="tx1"/>
                          </a:solidFill>
                          <a:latin typeface="+mn-lt"/>
                        </a:rPr>
                        <a:t> from the text that are reasonable. </a:t>
                      </a:r>
                      <a:r>
                        <a:rPr lang="en-US" sz="1200" b="0" dirty="0" smtClean="0">
                          <a:solidFill>
                            <a:schemeClr val="tx1"/>
                          </a:solidFill>
                          <a:uFill>
                            <a:solidFill/>
                          </a:uFill>
                          <a:latin typeface="+mn-lt"/>
                        </a:rPr>
                        <a:t>The </a:t>
                      </a:r>
                      <a:r>
                        <a:rPr lang="en-US" sz="1200" b="0" dirty="0" smtClean="0">
                          <a:solidFill>
                            <a:schemeClr val="tx1"/>
                          </a:solidFill>
                          <a:uFill>
                            <a:solidFill/>
                          </a:uFill>
                          <a:latin typeface="+mn-lt"/>
                        </a:rPr>
                        <a:t>student response should connect these reasons to an opening paragraph that support these reasons by stating</a:t>
                      </a:r>
                      <a:r>
                        <a:rPr lang="en-US" sz="1200" b="0" baseline="0" dirty="0" smtClean="0">
                          <a:solidFill>
                            <a:schemeClr val="tx1"/>
                          </a:solidFill>
                          <a:uFill>
                            <a:solidFill/>
                          </a:uFill>
                          <a:latin typeface="+mn-lt"/>
                        </a:rPr>
                        <a:t> a specific opinion.</a:t>
                      </a:r>
                      <a:endParaRPr lang="en-US" sz="1200" b="0" dirty="0" smtClean="0">
                        <a:solidFill>
                          <a:schemeClr val="tx1"/>
                        </a:solidFill>
                        <a:uFill>
                          <a:solidFill/>
                        </a:uFill>
                        <a:latin typeface="+mn-lt"/>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93769">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Student Language</a:t>
                      </a:r>
                      <a:r>
                        <a:rPr lang="en-US" sz="1300" b="1" baseline="0" dirty="0" smtClean="0">
                          <a:solidFill>
                            <a:schemeClr val="tx1"/>
                          </a:solidFill>
                        </a:rPr>
                        <a:t> </a:t>
                      </a:r>
                      <a:r>
                        <a:rPr lang="en-US" sz="1300" b="1" dirty="0" smtClean="0">
                          <a:solidFill>
                            <a:schemeClr val="tx1"/>
                          </a:solidFill>
                        </a:rPr>
                        <a:t>Response Examples for a Brief</a:t>
                      </a:r>
                      <a:r>
                        <a:rPr lang="en-US" sz="1300" b="1" baseline="0" dirty="0" smtClean="0">
                          <a:solidFill>
                            <a:schemeClr val="tx1"/>
                          </a:solidFill>
                        </a:rPr>
                        <a:t> Write</a:t>
                      </a:r>
                      <a:endParaRPr lang="en-US" sz="1300" b="1" dirty="0" smtClean="0">
                        <a:solidFill>
                          <a:schemeClr val="tx1"/>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393193">
                <a:tc>
                  <a:txBody>
                    <a:bodyPr/>
                    <a:lstStyle/>
                    <a:p>
                      <a:pPr algn="ctr"/>
                      <a:r>
                        <a:rPr lang="en-US" sz="1500" b="1" i="0" baseline="0" dirty="0" smtClean="0">
                          <a:solidFill>
                            <a:schemeClr val="tx1"/>
                          </a:solidFill>
                        </a:rPr>
                        <a:t>2</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1" dirty="0" smtClean="0">
                          <a:solidFill>
                            <a:schemeClr val="tx1"/>
                          </a:solidFill>
                        </a:rPr>
                        <a:t>Student provides an opening paragraph with an opinion statement(s) which</a:t>
                      </a:r>
                      <a:r>
                        <a:rPr lang="en-US" sz="1000" b="0" i="1" baseline="0" dirty="0" smtClean="0">
                          <a:solidFill>
                            <a:schemeClr val="tx1"/>
                          </a:solidFill>
                        </a:rPr>
                        <a:t> sufficiently support the </a:t>
                      </a:r>
                      <a:r>
                        <a:rPr lang="en-US" sz="1000" b="1" i="1" baseline="0" dirty="0" smtClean="0">
                          <a:solidFill>
                            <a:schemeClr val="tx1"/>
                          </a:solidFill>
                        </a:rPr>
                        <a:t>opinion</a:t>
                      </a:r>
                      <a:r>
                        <a:rPr lang="en-US" sz="1000" b="0" i="1" baseline="0" dirty="0" smtClean="0">
                          <a:solidFill>
                            <a:schemeClr val="tx1"/>
                          </a:solidFill>
                        </a:rPr>
                        <a:t>.</a:t>
                      </a:r>
                      <a:endParaRPr lang="en-US" sz="1000" b="0" i="1" dirty="0" smtClean="0">
                        <a:solidFill>
                          <a:schemeClr val="tx1"/>
                        </a:solidFill>
                      </a:endParaRPr>
                    </a:p>
                    <a:p>
                      <a:pPr marL="0" marR="0" indent="0" algn="l" defTabSz="966612" rtl="0" eaLnBrk="1" fontAlgn="auto" latinLnBrk="0" hangingPunct="1">
                        <a:lnSpc>
                          <a:spcPct val="100000"/>
                        </a:lnSpc>
                        <a:spcBef>
                          <a:spcPts val="0"/>
                        </a:spcBef>
                        <a:spcAft>
                          <a:spcPts val="0"/>
                        </a:spcAft>
                        <a:buClrTx/>
                        <a:buSzTx/>
                        <a:buFontTx/>
                        <a:buNone/>
                        <a:tabLst/>
                        <a:defRPr/>
                      </a:pPr>
                      <a:r>
                        <a:rPr lang="en-US" sz="1200" b="0" i="0" dirty="0" smtClean="0">
                          <a:solidFill>
                            <a:schemeClr val="tx1"/>
                          </a:solidFill>
                        </a:rPr>
                        <a:t>I think everyone should use Band-Aids to keep germs away.  The inventor of Band-Aids thought so too!  His name was Earle Dickson.</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929">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solidFill>
                            <a:schemeClr val="tx1"/>
                          </a:solidFill>
                        </a:rPr>
                        <a:t>1</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i="1" dirty="0" smtClean="0">
                          <a:solidFill>
                            <a:schemeClr val="tx1"/>
                          </a:solidFill>
                        </a:rPr>
                        <a:t>Student provides an opening paragraph with a</a:t>
                      </a:r>
                      <a:r>
                        <a:rPr lang="en-US" sz="1000" b="0" i="1" baseline="0" dirty="0" smtClean="0">
                          <a:solidFill>
                            <a:schemeClr val="tx1"/>
                          </a:solidFill>
                        </a:rPr>
                        <a:t> minimal opinion statement partially supporting the opinion.</a:t>
                      </a:r>
                    </a:p>
                    <a:p>
                      <a:pPr marL="0" marR="0" indent="0" algn="l" defTabSz="966612" rtl="0" eaLnBrk="1" fontAlgn="auto" latinLnBrk="0" hangingPunct="1">
                        <a:lnSpc>
                          <a:spcPct val="100000"/>
                        </a:lnSpc>
                        <a:spcBef>
                          <a:spcPts val="0"/>
                        </a:spcBef>
                        <a:spcAft>
                          <a:spcPts val="0"/>
                        </a:spcAft>
                        <a:buClrTx/>
                        <a:buSzTx/>
                        <a:buFontTx/>
                        <a:buNone/>
                        <a:tabLst/>
                        <a:defRPr/>
                      </a:pPr>
                      <a:r>
                        <a:rPr lang="en-US" sz="1200" b="0" i="0" baseline="0" dirty="0" smtClean="0">
                          <a:solidFill>
                            <a:schemeClr val="tx1"/>
                          </a:solidFill>
                        </a:rPr>
                        <a:t>Mrs. Dickson was the wife of the man who invented Band-Aids.  His name was Earl.</a:t>
                      </a:r>
                      <a:endParaRPr lang="en-US" sz="1200" b="0" i="0" dirty="0" smtClean="0">
                        <a:solidFill>
                          <a:schemeClr val="tx1"/>
                        </a:solidFill>
                      </a:endParaRP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3945">
                <a:tc>
                  <a:txBody>
                    <a:bodyPr/>
                    <a:lstStyle/>
                    <a:p>
                      <a:pPr algn="ctr"/>
                      <a:r>
                        <a:rPr lang="en-US" sz="1500" b="1" i="0" dirty="0" smtClean="0">
                          <a:solidFill>
                            <a:schemeClr val="tx1"/>
                          </a:solidFill>
                        </a:rPr>
                        <a:t>0</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1000" b="0" i="1" u="none" strike="noStrike" kern="1200" cap="none" spc="0" normalizeH="0" baseline="0" noProof="0" dirty="0" smtClean="0">
                          <a:ln>
                            <a:noFill/>
                          </a:ln>
                          <a:solidFill>
                            <a:schemeClr val="tx1"/>
                          </a:solidFill>
                          <a:effectLst/>
                          <a:uLnTx/>
                          <a:uFillTx/>
                          <a:latin typeface="+mn-lt"/>
                          <a:ea typeface="+mn-ea"/>
                          <a:cs typeface="+mn-cs"/>
                        </a:rPr>
                        <a:t>Student does not provide an opening paragraph stating an opinion supporting the reasons given.</a:t>
                      </a:r>
                    </a:p>
                    <a:p>
                      <a:r>
                        <a:rPr kumimoji="0" lang="en-US" sz="1200" b="0" i="0" u="none" strike="noStrike" kern="1200" cap="none" spc="0" normalizeH="0" baseline="0" noProof="0" dirty="0" smtClean="0">
                          <a:ln>
                            <a:noFill/>
                          </a:ln>
                          <a:solidFill>
                            <a:schemeClr val="tx1"/>
                          </a:solidFill>
                          <a:effectLst/>
                          <a:uLnTx/>
                          <a:uFillTx/>
                          <a:latin typeface="+mn-lt"/>
                          <a:ea typeface="+mn-ea"/>
                          <a:cs typeface="+mn-cs"/>
                        </a:rPr>
                        <a:t>Band-Aids are really good.  I had one once on my knee.  </a:t>
                      </a:r>
                    </a:p>
                  </a:txBody>
                  <a:tcPr marL="103632" marR="103632"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767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06159929"/>
              </p:ext>
            </p:extLst>
          </p:nvPr>
        </p:nvGraphicFramePr>
        <p:xfrm>
          <a:off x="161925" y="158089"/>
          <a:ext cx="7305676" cy="4727407"/>
        </p:xfrm>
        <a:graphic>
          <a:graphicData uri="http://schemas.openxmlformats.org/drawingml/2006/table">
            <a:tbl>
              <a:tblPr firstRow="1" bandRow="1">
                <a:tableStyleId>{5940675A-B579-460E-94D1-54222C63F5DA}</a:tableStyleId>
              </a:tblPr>
              <a:tblGrid>
                <a:gridCol w="793030"/>
                <a:gridCol w="1268848"/>
                <a:gridCol w="1189545"/>
                <a:gridCol w="1335300"/>
                <a:gridCol w="1392398"/>
                <a:gridCol w="1326555"/>
              </a:tblGrid>
              <a:tr h="489135">
                <a:tc gridSpan="6">
                  <a:txBody>
                    <a:bodyPr/>
                    <a:lstStyle/>
                    <a:p>
                      <a:pPr marL="0" marR="0" algn="l">
                        <a:lnSpc>
                          <a:spcPct val="100000"/>
                        </a:lnSpc>
                        <a:spcBef>
                          <a:spcPts val="0"/>
                        </a:spcBef>
                        <a:spcAft>
                          <a:spcPts val="0"/>
                        </a:spcAft>
                      </a:pPr>
                      <a:r>
                        <a:rPr lang="en-US" sz="900" b="1" dirty="0" smtClean="0"/>
                        <a:t>W..2.1</a:t>
                      </a:r>
                    </a:p>
                    <a:p>
                      <a:pPr marL="0" marR="0" algn="l">
                        <a:lnSpc>
                          <a:spcPct val="100000"/>
                        </a:lnSpc>
                        <a:spcBef>
                          <a:spcPts val="0"/>
                        </a:spcBef>
                        <a:spcAft>
                          <a:spcPts val="0"/>
                        </a:spcAft>
                      </a:pPr>
                      <a:r>
                        <a:rPr lang="en-US" sz="900" b="1" dirty="0" smtClean="0"/>
                        <a:t>Write opinion pieces in which they introduce the topic or book they are writing about, state an opinion, supply reasons that support the opinion, use linking words (e.g., because, and, also) to connect opinion and reasons, and provide a concluding statement or section.</a:t>
                      </a: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6428">
                <a:tc gridSpan="6">
                  <a:txBody>
                    <a:bodyPr/>
                    <a:lstStyle/>
                    <a:p>
                      <a:pPr marL="0" marR="0" algn="ctr">
                        <a:lnSpc>
                          <a:spcPct val="100000"/>
                        </a:lnSpc>
                        <a:spcBef>
                          <a:spcPts val="0"/>
                        </a:spcBef>
                        <a:spcAft>
                          <a:spcPts val="0"/>
                        </a:spcAft>
                      </a:pPr>
                      <a:r>
                        <a:rPr lang="en-US" sz="1300" kern="1200" dirty="0" smtClean="0">
                          <a:effectLst/>
                        </a:rPr>
                        <a:t>Opinion Full </a:t>
                      </a:r>
                      <a:r>
                        <a:rPr lang="en-US" sz="1300" kern="1200" dirty="0">
                          <a:effectLst/>
                        </a:rPr>
                        <a:t>Composition </a:t>
                      </a:r>
                      <a:r>
                        <a:rPr lang="en-US" sz="1300" kern="1200" dirty="0" smtClean="0">
                          <a:effectLst/>
                        </a:rPr>
                        <a:t>Performance Task Score 4 Example</a:t>
                      </a:r>
                      <a:endParaRPr lang="en-US" sz="900" dirty="0">
                        <a:effectLst/>
                        <a:latin typeface="Calibri"/>
                        <a:ea typeface="Calibri"/>
                        <a:cs typeface="Times New Roman"/>
                      </a:endParaRP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5145">
                <a:tc rowSpan="2">
                  <a:txBody>
                    <a:bodyPr/>
                    <a:lstStyle/>
                    <a:p>
                      <a:pPr marL="0" marR="0" algn="ctr">
                        <a:lnSpc>
                          <a:spcPct val="100000"/>
                        </a:lnSpc>
                        <a:spcBef>
                          <a:spcPts val="0"/>
                        </a:spcBef>
                        <a:spcAft>
                          <a:spcPts val="0"/>
                        </a:spcAft>
                      </a:pPr>
                      <a:r>
                        <a:rPr lang="en-US" sz="1500" b="1" kern="1200" dirty="0">
                          <a:effectLst/>
                        </a:rPr>
                        <a:t>score</a:t>
                      </a:r>
                      <a:endParaRPr lang="en-US" sz="900" b="1" dirty="0">
                        <a:effectLst/>
                        <a:latin typeface="Calibri"/>
                        <a:ea typeface="Calibri"/>
                        <a:cs typeface="Times New Roman"/>
                      </a:endParaRPr>
                    </a:p>
                  </a:txBody>
                  <a:tcPr marL="97155" marR="77004" marT="38502" marB="38502" anchor="ctr"/>
                </a:tc>
                <a:tc gridSpan="2">
                  <a:txBody>
                    <a:bodyPr/>
                    <a:lstStyle/>
                    <a:p>
                      <a:pPr marL="0" marR="0" algn="ctr">
                        <a:lnSpc>
                          <a:spcPct val="100000"/>
                        </a:lnSpc>
                        <a:spcBef>
                          <a:spcPts val="0"/>
                        </a:spcBef>
                        <a:spcAft>
                          <a:spcPts val="0"/>
                        </a:spcAft>
                      </a:pPr>
                      <a:r>
                        <a:rPr lang="en-US" sz="1000" b="1" kern="1200" dirty="0">
                          <a:effectLst/>
                        </a:rPr>
                        <a:t>Statement of Purpose/Focus and Organization</a:t>
                      </a:r>
                      <a:endParaRPr lang="en-US" sz="900" b="1" dirty="0">
                        <a:effectLst/>
                        <a:latin typeface="Calibri"/>
                        <a:ea typeface="Calibri"/>
                        <a:cs typeface="Times New Roman"/>
                      </a:endParaRPr>
                    </a:p>
                  </a:txBody>
                  <a:tcPr marL="97155" marR="77004" marT="38502" marB="38502" anchor="ctr">
                    <a:solidFill>
                      <a:schemeClr val="accent1">
                        <a:lumMod val="60000"/>
                        <a:lumOff val="40000"/>
                      </a:schemeClr>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1000" b="1" kern="1200" dirty="0">
                          <a:effectLst/>
                        </a:rPr>
                        <a:t>Development: Language and Elaboration</a:t>
                      </a:r>
                      <a:endParaRPr lang="en-US" sz="900" b="1" dirty="0">
                        <a:effectLst/>
                      </a:endParaRPr>
                    </a:p>
                    <a:p>
                      <a:pPr marL="0" marR="0" algn="ctr">
                        <a:lnSpc>
                          <a:spcPct val="100000"/>
                        </a:lnSpc>
                        <a:spcBef>
                          <a:spcPts val="0"/>
                        </a:spcBef>
                        <a:spcAft>
                          <a:spcPts val="0"/>
                        </a:spcAft>
                      </a:pPr>
                      <a:r>
                        <a:rPr lang="en-US" sz="1000" b="1" kern="1200" dirty="0">
                          <a:effectLst/>
                        </a:rPr>
                        <a:t>of Evidence</a:t>
                      </a:r>
                      <a:endParaRPr lang="en-US" sz="900" b="1" dirty="0">
                        <a:effectLst/>
                        <a:latin typeface="Calibri"/>
                        <a:ea typeface="Calibri"/>
                        <a:cs typeface="Times New Roman"/>
                      </a:endParaRPr>
                    </a:p>
                  </a:txBody>
                  <a:tcPr marL="97155" marR="77004" marT="38502" marB="38502" anchor="ctr">
                    <a:solidFill>
                      <a:schemeClr val="accent3">
                        <a:lumMod val="40000"/>
                        <a:lumOff val="60000"/>
                      </a:schemeClr>
                    </a:solidFill>
                  </a:tcPr>
                </a:tc>
                <a:tc hMerge="1">
                  <a:txBody>
                    <a:bodyPr/>
                    <a:lstStyle/>
                    <a:p>
                      <a:endParaRPr lang="en-US"/>
                    </a:p>
                  </a:txBody>
                  <a:tcPr/>
                </a:tc>
                <a:tc rowSpan="2">
                  <a:txBody>
                    <a:bodyPr/>
                    <a:lstStyle/>
                    <a:p>
                      <a:pPr marL="0" marR="0" algn="ctr">
                        <a:lnSpc>
                          <a:spcPct val="100000"/>
                        </a:lnSpc>
                        <a:spcBef>
                          <a:spcPts val="0"/>
                        </a:spcBef>
                        <a:spcAft>
                          <a:spcPts val="0"/>
                        </a:spcAft>
                      </a:pPr>
                      <a:r>
                        <a:rPr lang="en-US" sz="900" b="1" dirty="0" smtClean="0">
                          <a:effectLst/>
                          <a:latin typeface="Calibri"/>
                          <a:ea typeface="Calibri"/>
                          <a:cs typeface="Times New Roman"/>
                        </a:rPr>
                        <a:t>Conventions</a:t>
                      </a:r>
                      <a:endParaRPr lang="en-US" sz="900" b="1" dirty="0">
                        <a:effectLst/>
                        <a:latin typeface="Calibri"/>
                        <a:ea typeface="Calibri"/>
                        <a:cs typeface="Times New Roman"/>
                      </a:endParaRPr>
                    </a:p>
                  </a:txBody>
                  <a:tcPr marL="97155" marR="77004" marT="38502" marB="38502" anchor="ctr">
                    <a:solidFill>
                      <a:schemeClr val="accent6">
                        <a:lumMod val="40000"/>
                        <a:lumOff val="60000"/>
                      </a:schemeClr>
                    </a:solidFill>
                  </a:tcPr>
                </a:tc>
              </a:tr>
              <a:tr h="415145">
                <a:tc vMerge="1">
                  <a:txBody>
                    <a:bodyPr/>
                    <a:lstStyle/>
                    <a:p>
                      <a:endParaRPr lang="en-US"/>
                    </a:p>
                  </a:txBody>
                  <a:tcPr/>
                </a:tc>
                <a:tc>
                  <a:txBody>
                    <a:bodyPr/>
                    <a:lstStyle/>
                    <a:p>
                      <a:pPr marL="0" marR="0" algn="ctr">
                        <a:lnSpc>
                          <a:spcPct val="100000"/>
                        </a:lnSpc>
                        <a:spcBef>
                          <a:spcPts val="0"/>
                        </a:spcBef>
                        <a:spcAft>
                          <a:spcPts val="0"/>
                        </a:spcAft>
                      </a:pPr>
                      <a:r>
                        <a:rPr lang="en-US" sz="1000" kern="1200" dirty="0">
                          <a:effectLst/>
                        </a:rPr>
                        <a:t>Statement of</a:t>
                      </a:r>
                      <a:endParaRPr lang="en-US" sz="900" dirty="0">
                        <a:effectLst/>
                      </a:endParaRPr>
                    </a:p>
                    <a:p>
                      <a:pPr marL="0" marR="0" algn="ctr">
                        <a:lnSpc>
                          <a:spcPct val="100000"/>
                        </a:lnSpc>
                        <a:spcBef>
                          <a:spcPts val="0"/>
                        </a:spcBef>
                        <a:spcAft>
                          <a:spcPts val="0"/>
                        </a:spcAft>
                      </a:pPr>
                      <a:r>
                        <a:rPr lang="en-US" sz="1000" kern="1200" dirty="0">
                          <a:effectLst/>
                        </a:rPr>
                        <a:t>Purpose/Focus</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Organization</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Elaboration of</a:t>
                      </a:r>
                      <a:endParaRPr lang="en-US" sz="900" dirty="0">
                        <a:effectLst/>
                      </a:endParaRPr>
                    </a:p>
                    <a:p>
                      <a:pPr marL="0" marR="0" algn="ctr">
                        <a:lnSpc>
                          <a:spcPct val="100000"/>
                        </a:lnSpc>
                        <a:spcBef>
                          <a:spcPts val="0"/>
                        </a:spcBef>
                        <a:spcAft>
                          <a:spcPts val="0"/>
                        </a:spcAft>
                      </a:pPr>
                      <a:r>
                        <a:rPr lang="en-US" sz="1000" kern="1200" dirty="0">
                          <a:effectLst/>
                        </a:rPr>
                        <a:t>Evidence</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a:txBody>
                    <a:bodyPr/>
                    <a:lstStyle/>
                    <a:p>
                      <a:pPr marL="0" marR="0" algn="ctr">
                        <a:lnSpc>
                          <a:spcPct val="100000"/>
                        </a:lnSpc>
                        <a:spcBef>
                          <a:spcPts val="0"/>
                        </a:spcBef>
                        <a:spcAft>
                          <a:spcPts val="0"/>
                        </a:spcAft>
                      </a:pPr>
                      <a:r>
                        <a:rPr lang="en-US" sz="1000" kern="1200" dirty="0">
                          <a:effectLst/>
                        </a:rPr>
                        <a:t>Language and</a:t>
                      </a:r>
                      <a:endParaRPr lang="en-US" sz="900" dirty="0">
                        <a:effectLst/>
                      </a:endParaRPr>
                    </a:p>
                    <a:p>
                      <a:pPr marL="0" marR="0" algn="ctr">
                        <a:lnSpc>
                          <a:spcPct val="100000"/>
                        </a:lnSpc>
                        <a:spcBef>
                          <a:spcPts val="0"/>
                        </a:spcBef>
                        <a:spcAft>
                          <a:spcPts val="0"/>
                        </a:spcAft>
                      </a:pPr>
                      <a:r>
                        <a:rPr lang="en-US" sz="1000" kern="1200" dirty="0">
                          <a:effectLst/>
                        </a:rPr>
                        <a:t>Vocabulary</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vMerge="1">
                  <a:txBody>
                    <a:bodyPr/>
                    <a:lstStyle/>
                    <a:p>
                      <a:pPr marL="0" marR="0" algn="ctr">
                        <a:lnSpc>
                          <a:spcPct val="100000"/>
                        </a:lnSpc>
                        <a:spcBef>
                          <a:spcPts val="0"/>
                        </a:spcBef>
                        <a:spcAft>
                          <a:spcPts val="0"/>
                        </a:spcAft>
                      </a:pPr>
                      <a:endParaRPr lang="en-US" sz="900" dirty="0">
                        <a:effectLst/>
                        <a:latin typeface="Calibri"/>
                        <a:ea typeface="Calibri"/>
                        <a:cs typeface="Times New Roman"/>
                      </a:endParaRPr>
                    </a:p>
                  </a:txBody>
                  <a:tcPr marR="72474" marT="36752" marB="36752" anchor="ctr">
                    <a:solidFill>
                      <a:schemeClr val="accent6">
                        <a:lumMod val="20000"/>
                        <a:lumOff val="80000"/>
                      </a:schemeClr>
                    </a:solidFill>
                  </a:tcPr>
                </a:tc>
              </a:tr>
              <a:tr h="1521677">
                <a:tc>
                  <a:txBody>
                    <a:bodyPr/>
                    <a:lstStyle/>
                    <a:p>
                      <a:pPr marL="0" marR="0" algn="ctr">
                        <a:lnSpc>
                          <a:spcPct val="100000"/>
                        </a:lnSpc>
                        <a:spcBef>
                          <a:spcPts val="0"/>
                        </a:spcBef>
                        <a:spcAft>
                          <a:spcPts val="0"/>
                        </a:spcAft>
                      </a:pPr>
                      <a:r>
                        <a:rPr lang="en-US" sz="1700" b="1" dirty="0" smtClean="0">
                          <a:effectLst/>
                          <a:latin typeface="Calibri"/>
                          <a:ea typeface="Calibri"/>
                          <a:cs typeface="Times New Roman"/>
                        </a:rPr>
                        <a:t>4</a:t>
                      </a:r>
                    </a:p>
                    <a:p>
                      <a:pPr marL="0" marR="0" algn="ctr">
                        <a:lnSpc>
                          <a:spcPct val="100000"/>
                        </a:lnSpc>
                        <a:spcBef>
                          <a:spcPts val="0"/>
                        </a:spcBef>
                        <a:spcAft>
                          <a:spcPts val="0"/>
                        </a:spcAft>
                      </a:pPr>
                      <a:r>
                        <a:rPr lang="en-US" sz="1700" b="1" dirty="0" smtClean="0">
                          <a:effectLst/>
                          <a:latin typeface="Calibri"/>
                          <a:ea typeface="Calibri"/>
                          <a:cs typeface="Times New Roman"/>
                        </a:rPr>
                        <a:t>Rubric</a:t>
                      </a:r>
                    </a:p>
                    <a:p>
                      <a:pPr marL="0" marR="0" algn="ctr">
                        <a:lnSpc>
                          <a:spcPct val="100000"/>
                        </a:lnSpc>
                        <a:spcBef>
                          <a:spcPts val="0"/>
                        </a:spcBef>
                        <a:spcAft>
                          <a:spcPts val="0"/>
                        </a:spcAft>
                      </a:pPr>
                      <a:endParaRPr lang="en-US" sz="1700" b="1" dirty="0">
                        <a:effectLst/>
                        <a:latin typeface="Calibri"/>
                        <a:ea typeface="Calibri"/>
                        <a:cs typeface="Times New Roman"/>
                      </a:endParaRPr>
                    </a:p>
                  </a:txBody>
                  <a:tcPr marL="97155" marR="77004" marT="38502" marB="38502" anchor="ctr"/>
                </a:tc>
                <a:tc>
                  <a:txBody>
                    <a:bodyPr/>
                    <a:lstStyle/>
                    <a:p>
                      <a:pPr marL="53975" indent="0" algn="l"/>
                      <a:r>
                        <a:rPr lang="en-US" sz="900" baseline="0" dirty="0" smtClean="0">
                          <a:latin typeface="+mn-lt"/>
                        </a:rPr>
                        <a:t>Uses a combination of</a:t>
                      </a:r>
                    </a:p>
                    <a:p>
                      <a:pPr marL="53975" indent="0" algn="l"/>
                      <a:r>
                        <a:rPr lang="en-US" sz="900" baseline="0" dirty="0" smtClean="0">
                          <a:latin typeface="+mn-lt"/>
                        </a:rPr>
                        <a:t>drawing, dictation, &amp;</a:t>
                      </a:r>
                    </a:p>
                    <a:p>
                      <a:pPr marL="53975" indent="0" algn="l"/>
                      <a:r>
                        <a:rPr lang="en-US" sz="900" baseline="0" dirty="0" smtClean="0">
                          <a:latin typeface="+mn-lt"/>
                        </a:rPr>
                        <a:t>writing (K) to compose</a:t>
                      </a:r>
                    </a:p>
                    <a:p>
                      <a:pPr marL="53975" indent="0" algn="l"/>
                      <a:r>
                        <a:rPr lang="en-US" sz="900" baseline="0" dirty="0" smtClean="0">
                          <a:latin typeface="+mn-lt"/>
                        </a:rPr>
                        <a:t>Explains something</a:t>
                      </a:r>
                    </a:p>
                    <a:p>
                      <a:pPr marL="53975" indent="0" algn="l"/>
                      <a:r>
                        <a:rPr lang="en-US" sz="900" baseline="0" dirty="0" smtClean="0">
                          <a:latin typeface="+mn-lt"/>
                        </a:rPr>
                        <a:t>more about the topic</a:t>
                      </a:r>
                    </a:p>
                    <a:p>
                      <a:pPr marL="53975" indent="0" algn="l"/>
                      <a:r>
                        <a:rPr lang="en-US" sz="900" baseline="0" dirty="0" smtClean="0">
                          <a:latin typeface="+mn-lt"/>
                        </a:rPr>
                        <a:t>OR</a:t>
                      </a:r>
                    </a:p>
                    <a:p>
                      <a:pPr marL="53975" indent="0" algn="l"/>
                      <a:r>
                        <a:rPr lang="en-US" sz="900" baseline="0" dirty="0" smtClean="0">
                          <a:latin typeface="+mn-lt"/>
                        </a:rPr>
                        <a:t>A connection is made</a:t>
                      </a:r>
                    </a:p>
                    <a:p>
                      <a:pPr marL="53975" indent="0" algn="l"/>
                      <a:r>
                        <a:rPr lang="en-US" sz="900" baseline="0" dirty="0" smtClean="0">
                          <a:latin typeface="+mn-lt"/>
                        </a:rPr>
                        <a:t>between topic &amp;</a:t>
                      </a:r>
                    </a:p>
                    <a:p>
                      <a:pPr marL="53975" indent="0" algn="l"/>
                      <a:r>
                        <a:rPr lang="en-US" sz="900" baseline="0" dirty="0" smtClean="0">
                          <a:latin typeface="+mn-lt"/>
                        </a:rPr>
                        <a:t>broader idea(s)</a:t>
                      </a:r>
                      <a:endParaRPr lang="en-US" sz="900" b="0" i="0" u="none" strike="noStrike" dirty="0">
                        <a:solidFill>
                          <a:srgbClr val="000000"/>
                        </a:solidFill>
                        <a:latin typeface="+mn-lt"/>
                      </a:endParaRPr>
                    </a:p>
                  </a:txBody>
                  <a:tcPr marL="92536" marR="10516" marT="9793" marB="0"/>
                </a:tc>
                <a:tc>
                  <a:txBody>
                    <a:bodyPr/>
                    <a:lstStyle/>
                    <a:p>
                      <a:pPr algn="l"/>
                      <a:r>
                        <a:rPr lang="en-US" sz="900" baseline="0" dirty="0" smtClean="0">
                          <a:latin typeface="+mn-lt"/>
                        </a:rPr>
                        <a:t>Intro, body, and</a:t>
                      </a:r>
                    </a:p>
                    <a:p>
                      <a:pPr algn="l"/>
                      <a:r>
                        <a:rPr lang="en-US" sz="900" baseline="0" dirty="0" smtClean="0">
                          <a:latin typeface="+mn-lt"/>
                        </a:rPr>
                        <a:t>conclusion support</a:t>
                      </a:r>
                    </a:p>
                    <a:p>
                      <a:pPr algn="l"/>
                      <a:r>
                        <a:rPr lang="en-US" sz="900" baseline="0" dirty="0" smtClean="0">
                          <a:latin typeface="+mn-lt"/>
                        </a:rPr>
                        <a:t>focus and reason(s)</a:t>
                      </a:r>
                    </a:p>
                    <a:p>
                      <a:pPr algn="l"/>
                      <a:r>
                        <a:rPr lang="en-US" sz="900" baseline="0" dirty="0" smtClean="0">
                          <a:latin typeface="+mn-lt"/>
                        </a:rPr>
                        <a:t>Uses several transitions</a:t>
                      </a:r>
                    </a:p>
                    <a:p>
                      <a:pPr algn="l"/>
                      <a:r>
                        <a:rPr lang="en-US" sz="900" baseline="0" dirty="0" smtClean="0">
                          <a:latin typeface="+mn-lt"/>
                        </a:rPr>
                        <a:t>appropriately (e.g.,</a:t>
                      </a:r>
                    </a:p>
                    <a:p>
                      <a:pPr algn="l"/>
                      <a:r>
                        <a:rPr lang="en-US" sz="900" baseline="0" dirty="0" smtClean="0">
                          <a:latin typeface="+mn-lt"/>
                        </a:rPr>
                        <a:t>because, since, and,</a:t>
                      </a:r>
                    </a:p>
                    <a:p>
                      <a:pPr algn="l"/>
                      <a:r>
                        <a:rPr lang="en-US" sz="900" baseline="0" dirty="0" smtClean="0">
                          <a:latin typeface="+mn-lt"/>
                        </a:rPr>
                        <a:t>also, for example,</a:t>
                      </a:r>
                    </a:p>
                    <a:p>
                      <a:pPr algn="l"/>
                      <a:r>
                        <a:rPr lang="en-US" sz="900" baseline="0" dirty="0" smtClean="0">
                          <a:latin typeface="+mn-lt"/>
                        </a:rPr>
                        <a:t>since) to connect ideas</a:t>
                      </a:r>
                      <a:endParaRPr lang="en-US" sz="900" dirty="0">
                        <a:latin typeface="+mn-lt"/>
                      </a:endParaRPr>
                    </a:p>
                  </a:txBody>
                  <a:tcPr marL="92536" marR="10516" marT="9793" marB="0"/>
                </a:tc>
                <a:tc>
                  <a:txBody>
                    <a:bodyPr/>
                    <a:lstStyle/>
                    <a:p>
                      <a:pPr algn="l"/>
                      <a:r>
                        <a:rPr lang="en-US" sz="900" baseline="0" dirty="0" smtClean="0">
                          <a:latin typeface="+mn-lt"/>
                        </a:rPr>
                        <a:t>Elaborates using a</a:t>
                      </a:r>
                    </a:p>
                    <a:p>
                      <a:pPr algn="l"/>
                      <a:r>
                        <a:rPr lang="en-US" sz="900" baseline="0" dirty="0" smtClean="0">
                          <a:latin typeface="+mn-lt"/>
                        </a:rPr>
                        <a:t>variety of relevant</a:t>
                      </a:r>
                    </a:p>
                    <a:p>
                      <a:pPr algn="l"/>
                      <a:r>
                        <a:rPr lang="en-US" sz="900" baseline="0" dirty="0" smtClean="0">
                          <a:latin typeface="+mn-lt"/>
                        </a:rPr>
                        <a:t>details, examples,</a:t>
                      </a:r>
                    </a:p>
                    <a:p>
                      <a:pPr algn="l"/>
                      <a:r>
                        <a:rPr lang="en-US" sz="900" baseline="0" dirty="0" smtClean="0">
                          <a:latin typeface="+mn-lt"/>
                        </a:rPr>
                        <a:t>quotes, etc. to support</a:t>
                      </a:r>
                    </a:p>
                    <a:p>
                      <a:pPr algn="l"/>
                      <a:r>
                        <a:rPr lang="en-US" sz="900" baseline="0" dirty="0" smtClean="0">
                          <a:latin typeface="+mn-lt"/>
                        </a:rPr>
                        <a:t>focus (opinion) or</a:t>
                      </a:r>
                    </a:p>
                    <a:p>
                      <a:pPr algn="l"/>
                      <a:r>
                        <a:rPr lang="en-US" sz="900" baseline="0" dirty="0" smtClean="0">
                          <a:latin typeface="+mn-lt"/>
                        </a:rPr>
                        <a:t>explain reasons</a:t>
                      </a:r>
                    </a:p>
                    <a:p>
                      <a:pPr algn="l"/>
                      <a:r>
                        <a:rPr lang="en-US" sz="900" baseline="0" dirty="0" smtClean="0">
                          <a:latin typeface="+mn-lt"/>
                        </a:rPr>
                        <a:t>May use figurative</a:t>
                      </a:r>
                    </a:p>
                    <a:p>
                      <a:pPr algn="l"/>
                      <a:r>
                        <a:rPr lang="en-US" sz="900" baseline="0" dirty="0" smtClean="0">
                          <a:latin typeface="+mn-lt"/>
                        </a:rPr>
                        <a:t>language (e.g., imagery,</a:t>
                      </a:r>
                    </a:p>
                    <a:p>
                      <a:pPr algn="l"/>
                      <a:r>
                        <a:rPr lang="en-US" sz="900" baseline="0" dirty="0" smtClean="0">
                          <a:latin typeface="+mn-lt"/>
                        </a:rPr>
                        <a:t>simile, exaggeration)</a:t>
                      </a:r>
                      <a:endParaRPr lang="en-US" sz="900" b="0" i="0" u="none" strike="noStrike" kern="1200" baseline="0" dirty="0" smtClean="0">
                        <a:solidFill>
                          <a:schemeClr val="tx1"/>
                        </a:solidFill>
                        <a:latin typeface="+mn-lt"/>
                        <a:ea typeface="+mn-ea"/>
                        <a:cs typeface="+mn-cs"/>
                      </a:endParaRPr>
                    </a:p>
                  </a:txBody>
                  <a:tcPr marL="92536" marR="10516" marT="9793" marB="0"/>
                </a:tc>
                <a:tc>
                  <a:txBody>
                    <a:bodyPr/>
                    <a:lstStyle/>
                    <a:p>
                      <a:pPr algn="l"/>
                      <a:r>
                        <a:rPr lang="en-US" sz="900" baseline="0" dirty="0" smtClean="0">
                          <a:latin typeface="+mn-lt"/>
                        </a:rPr>
                        <a:t>Chooses words and</a:t>
                      </a:r>
                    </a:p>
                    <a:p>
                      <a:pPr algn="l"/>
                      <a:r>
                        <a:rPr lang="en-US" sz="900" baseline="0" dirty="0" smtClean="0">
                          <a:latin typeface="+mn-lt"/>
                        </a:rPr>
                        <a:t>phrases for effect (e.g.,</a:t>
                      </a:r>
                    </a:p>
                    <a:p>
                      <a:pPr algn="l"/>
                      <a:r>
                        <a:rPr lang="en-US" sz="900" baseline="0" dirty="0" smtClean="0">
                          <a:latin typeface="+mn-lt"/>
                        </a:rPr>
                        <a:t>precise, concrete, or</a:t>
                      </a:r>
                    </a:p>
                    <a:p>
                      <a:pPr algn="l"/>
                      <a:r>
                        <a:rPr lang="en-US" sz="900" baseline="0" dirty="0" smtClean="0">
                          <a:latin typeface="+mn-lt"/>
                        </a:rPr>
                        <a:t>sensory vocabulary)</a:t>
                      </a:r>
                    </a:p>
                    <a:p>
                      <a:pPr algn="l"/>
                      <a:r>
                        <a:rPr lang="en-US" sz="900" baseline="0" dirty="0" smtClean="0">
                          <a:latin typeface="+mn-lt"/>
                        </a:rPr>
                        <a:t>Uses variety of</a:t>
                      </a:r>
                    </a:p>
                    <a:p>
                      <a:pPr algn="l"/>
                      <a:r>
                        <a:rPr lang="en-US" sz="900" baseline="0" dirty="0" smtClean="0">
                          <a:latin typeface="+mn-lt"/>
                        </a:rPr>
                        <a:t>sentences (simple,</a:t>
                      </a:r>
                    </a:p>
                    <a:p>
                      <a:pPr algn="l"/>
                      <a:r>
                        <a:rPr lang="en-US" sz="900" baseline="0" dirty="0" smtClean="0">
                          <a:latin typeface="+mn-lt"/>
                        </a:rPr>
                        <a:t>compound, with</a:t>
                      </a:r>
                    </a:p>
                    <a:p>
                      <a:pPr algn="l"/>
                      <a:r>
                        <a:rPr lang="en-US" sz="900" baseline="0" dirty="0" smtClean="0">
                          <a:latin typeface="+mn-lt"/>
                        </a:rPr>
                        <a:t>prepositional phrases)</a:t>
                      </a:r>
                      <a:endParaRPr lang="en-US" sz="900" dirty="0">
                        <a:latin typeface="+mn-lt"/>
                      </a:endParaRPr>
                    </a:p>
                  </a:txBody>
                  <a:tcPr marL="92536" marR="10516" marT="9793" marB="0"/>
                </a:tc>
                <a:tc>
                  <a:txBody>
                    <a:bodyPr/>
                    <a:lstStyle/>
                    <a:p>
                      <a:pPr algn="l"/>
                      <a:r>
                        <a:rPr lang="en-US" sz="900" baseline="0" dirty="0" smtClean="0">
                          <a:latin typeface="+mn-lt"/>
                        </a:rPr>
                        <a:t>Edits with support/</a:t>
                      </a:r>
                    </a:p>
                    <a:p>
                      <a:pPr algn="l"/>
                      <a:r>
                        <a:rPr lang="en-US" sz="900" baseline="0" dirty="0" smtClean="0">
                          <a:latin typeface="+mn-lt"/>
                        </a:rPr>
                        <a:t>resources</a:t>
                      </a:r>
                    </a:p>
                    <a:p>
                      <a:pPr algn="l"/>
                      <a:r>
                        <a:rPr lang="en-US" sz="900" baseline="0" dirty="0" smtClean="0">
                          <a:latin typeface="+mn-lt"/>
                        </a:rPr>
                        <a:t>Has few or no errors in</a:t>
                      </a:r>
                    </a:p>
                    <a:p>
                      <a:pPr algn="l"/>
                      <a:r>
                        <a:rPr lang="en-US" sz="900" baseline="0" dirty="0" smtClean="0">
                          <a:latin typeface="+mn-lt"/>
                        </a:rPr>
                        <a:t>grammar, word usage,</a:t>
                      </a:r>
                    </a:p>
                    <a:p>
                      <a:pPr algn="l"/>
                      <a:r>
                        <a:rPr lang="en-US" sz="900" baseline="0" dirty="0" smtClean="0">
                          <a:latin typeface="+mn-lt"/>
                        </a:rPr>
                        <a:t>or mechanics as</a:t>
                      </a:r>
                    </a:p>
                    <a:p>
                      <a:pPr algn="l"/>
                      <a:r>
                        <a:rPr lang="en-US" sz="900" baseline="0" dirty="0" smtClean="0">
                          <a:latin typeface="+mn-lt"/>
                        </a:rPr>
                        <a:t>appropriate to grade</a:t>
                      </a:r>
                      <a:endParaRPr lang="en-US" sz="900" b="0" i="0" u="none" strike="noStrike" kern="1200" baseline="0" dirty="0" smtClean="0">
                        <a:solidFill>
                          <a:schemeClr val="tx1"/>
                        </a:solidFill>
                        <a:latin typeface="+mn-lt"/>
                        <a:ea typeface="+mn-ea"/>
                        <a:cs typeface="+mn-cs"/>
                      </a:endParaRPr>
                    </a:p>
                  </a:txBody>
                  <a:tcPr marL="92536" marR="10516" marT="9793" marB="0"/>
                </a:tc>
              </a:tr>
              <a:tr h="1611181">
                <a:tc>
                  <a:txBody>
                    <a:bodyPr/>
                    <a:lstStyle/>
                    <a:p>
                      <a:pPr marL="0" marR="0" algn="ctr">
                        <a:lnSpc>
                          <a:spcPct val="100000"/>
                        </a:lnSpc>
                        <a:spcBef>
                          <a:spcPts val="0"/>
                        </a:spcBef>
                        <a:spcAft>
                          <a:spcPts val="0"/>
                        </a:spcAft>
                      </a:pPr>
                      <a:r>
                        <a:rPr lang="en-US" sz="900" b="1" kern="1200" dirty="0" smtClean="0">
                          <a:effectLst>
                            <a:outerShdw blurRad="38100" dist="38100" dir="2700000" algn="tl">
                              <a:srgbClr val="000000">
                                <a:alpha val="43137"/>
                              </a:srgbClr>
                            </a:outerShdw>
                          </a:effectLst>
                        </a:rPr>
                        <a:t>Student Scoring</a:t>
                      </a:r>
                    </a:p>
                    <a:p>
                      <a:pPr marL="0" marR="0" algn="ctr">
                        <a:lnSpc>
                          <a:spcPct val="100000"/>
                        </a:lnSpc>
                        <a:spcBef>
                          <a:spcPts val="0"/>
                        </a:spcBef>
                        <a:spcAft>
                          <a:spcPts val="0"/>
                        </a:spcAft>
                      </a:pPr>
                      <a:r>
                        <a:rPr lang="en-US" sz="900" b="1" kern="1200" dirty="0" smtClean="0">
                          <a:effectLst>
                            <a:outerShdw blurRad="38100" dist="38100" dir="2700000" algn="tl">
                              <a:srgbClr val="000000">
                                <a:alpha val="43137"/>
                              </a:srgbClr>
                            </a:outerShdw>
                          </a:effectLst>
                        </a:rPr>
                        <a:t>Explanation</a:t>
                      </a:r>
                      <a:endParaRPr lang="en-US" sz="900" b="1" dirty="0">
                        <a:effectLst>
                          <a:outerShdw blurRad="38100" dist="38100" dir="2700000" algn="tl">
                            <a:srgbClr val="000000">
                              <a:alpha val="43137"/>
                            </a:srgbClr>
                          </a:outerShdw>
                        </a:effectLst>
                        <a:latin typeface="Calibri"/>
                        <a:ea typeface="Calibri"/>
                        <a:cs typeface="Times New Roman"/>
                      </a:endParaRPr>
                    </a:p>
                  </a:txBody>
                  <a:tcPr marL="97155" marR="77004" marT="38502" marB="38502" anchor="ctr"/>
                </a:tc>
                <a:tc>
                  <a:txBody>
                    <a:bodyPr/>
                    <a:lstStyle/>
                    <a:p>
                      <a:pPr marL="0" marR="0">
                        <a:lnSpc>
                          <a:spcPct val="100000"/>
                        </a:lnSpc>
                        <a:spcBef>
                          <a:spcPts val="0"/>
                        </a:spcBef>
                        <a:spcAft>
                          <a:spcPts val="0"/>
                        </a:spcAft>
                      </a:pPr>
                      <a:r>
                        <a:rPr lang="en-US" sz="1000" dirty="0">
                          <a:solidFill>
                            <a:schemeClr val="tx1"/>
                          </a:solidFill>
                          <a:effectLst/>
                        </a:rPr>
                        <a:t>The </a:t>
                      </a:r>
                      <a:r>
                        <a:rPr lang="en-US" sz="1000" dirty="0" smtClean="0">
                          <a:solidFill>
                            <a:schemeClr val="tx1"/>
                          </a:solidFill>
                          <a:effectLst/>
                        </a:rPr>
                        <a:t>student</a:t>
                      </a:r>
                      <a:r>
                        <a:rPr lang="en-US" sz="1000" baseline="0" dirty="0" smtClean="0">
                          <a:solidFill>
                            <a:schemeClr val="tx1"/>
                          </a:solidFill>
                          <a:effectLst/>
                        </a:rPr>
                        <a:t> states an opinion and connects the opinion to the topic:  Are Band-Aids the best way to keep cuts free from germs?</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1000" dirty="0">
                          <a:solidFill>
                            <a:schemeClr val="tx1"/>
                          </a:solidFill>
                          <a:effectLst/>
                        </a:rPr>
                        <a:t>The student </a:t>
                      </a:r>
                      <a:r>
                        <a:rPr lang="en-US" sz="1000" baseline="0" dirty="0" smtClean="0">
                          <a:solidFill>
                            <a:schemeClr val="tx1"/>
                          </a:solidFill>
                          <a:effectLst/>
                        </a:rPr>
                        <a:t>moves the opinion piece forward with supportive reasons and transitions.</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1000" dirty="0">
                          <a:solidFill>
                            <a:schemeClr val="tx1"/>
                          </a:solidFill>
                          <a:effectLst/>
                        </a:rPr>
                        <a:t>The </a:t>
                      </a:r>
                      <a:r>
                        <a:rPr lang="en-US" sz="1000" dirty="0" smtClean="0">
                          <a:solidFill>
                            <a:schemeClr val="tx1"/>
                          </a:solidFill>
                          <a:effectLst/>
                        </a:rPr>
                        <a:t>student elaborates on the topic of why Band-Aids are the best way to keep cuts free from germs with</a:t>
                      </a:r>
                      <a:r>
                        <a:rPr lang="en-US" sz="1000" baseline="0" dirty="0" smtClean="0">
                          <a:solidFill>
                            <a:schemeClr val="tx1"/>
                          </a:solidFill>
                          <a:effectLst/>
                        </a:rPr>
                        <a:t> varied reasons from the texts.</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1000" dirty="0">
                          <a:solidFill>
                            <a:schemeClr val="tx1"/>
                          </a:solidFill>
                          <a:effectLst/>
                        </a:rPr>
                        <a:t>The student’s voice is knowledgeable about the information.  The student </a:t>
                      </a:r>
                      <a:r>
                        <a:rPr lang="en-US" sz="1000" dirty="0" smtClean="0">
                          <a:solidFill>
                            <a:schemeClr val="tx1"/>
                          </a:solidFill>
                          <a:effectLst/>
                        </a:rPr>
                        <a:t>uses </a:t>
                      </a:r>
                      <a:r>
                        <a:rPr lang="en-US" sz="1000" b="1" dirty="0" smtClean="0">
                          <a:solidFill>
                            <a:schemeClr val="tx1"/>
                          </a:solidFill>
                          <a:effectLst/>
                        </a:rPr>
                        <a:t>precise vocabulary </a:t>
                      </a:r>
                      <a:r>
                        <a:rPr lang="en-US" sz="1000" b="0" dirty="0" smtClean="0">
                          <a:solidFill>
                            <a:schemeClr val="tx1"/>
                          </a:solidFill>
                          <a:effectLst/>
                        </a:rPr>
                        <a:t>( gauze, tape, Dickson, salve, germs, sticky, infected) </a:t>
                      </a:r>
                      <a:r>
                        <a:rPr lang="en-US" sz="1000" b="0" baseline="0" dirty="0" smtClean="0">
                          <a:solidFill>
                            <a:schemeClr val="tx1"/>
                          </a:solidFill>
                          <a:effectLst/>
                        </a:rPr>
                        <a:t>and a </a:t>
                      </a:r>
                      <a:r>
                        <a:rPr lang="en-US" sz="1000" b="1" dirty="0" smtClean="0">
                          <a:solidFill>
                            <a:schemeClr val="tx1"/>
                          </a:solidFill>
                          <a:effectLst/>
                        </a:rPr>
                        <a:t>variety </a:t>
                      </a:r>
                      <a:r>
                        <a:rPr lang="en-US" sz="1000" b="1" dirty="0">
                          <a:solidFill>
                            <a:schemeClr val="tx1"/>
                          </a:solidFill>
                          <a:effectLst/>
                        </a:rPr>
                        <a:t>of sentence structures</a:t>
                      </a:r>
                      <a:r>
                        <a:rPr lang="en-US" sz="1000" dirty="0">
                          <a:solidFill>
                            <a:schemeClr val="tx1"/>
                          </a:solidFill>
                          <a:effectLst/>
                        </a:rPr>
                        <a:t>.</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1000" dirty="0">
                          <a:solidFill>
                            <a:schemeClr val="tx1"/>
                          </a:solidFill>
                          <a:effectLst/>
                        </a:rPr>
                        <a:t>The student has </a:t>
                      </a:r>
                      <a:r>
                        <a:rPr lang="en-US" sz="1000" dirty="0" smtClean="0">
                          <a:solidFill>
                            <a:schemeClr val="tx1"/>
                          </a:solidFill>
                          <a:effectLst/>
                        </a:rPr>
                        <a:t> few </a:t>
                      </a:r>
                      <a:r>
                        <a:rPr lang="en-US" sz="1000" dirty="0">
                          <a:solidFill>
                            <a:schemeClr val="tx1"/>
                          </a:solidFill>
                          <a:effectLst/>
                        </a:rPr>
                        <a:t>or no errors in grammar, word usage, or mechanics as appropriate to grade</a:t>
                      </a:r>
                      <a:r>
                        <a:rPr lang="en-US" sz="1000" dirty="0" smtClean="0">
                          <a:solidFill>
                            <a:schemeClr val="tx1"/>
                          </a:solidFill>
                          <a:effectLst/>
                        </a:rPr>
                        <a:t>.  </a:t>
                      </a:r>
                      <a:endParaRPr lang="en-US" sz="900" b="1" dirty="0">
                        <a:solidFill>
                          <a:schemeClr val="tx1"/>
                        </a:solidFill>
                        <a:effectLst/>
                        <a:latin typeface="Calibri"/>
                        <a:ea typeface="Calibri"/>
                        <a:cs typeface="Times New Roman"/>
                      </a:endParaRPr>
                    </a:p>
                  </a:txBody>
                  <a:tcPr marL="97155" marR="77004" marT="38502" marB="38502"/>
                </a:tc>
              </a:tr>
            </a:tbl>
          </a:graphicData>
        </a:graphic>
      </p:graphicFrame>
      <p:grpSp>
        <p:nvGrpSpPr>
          <p:cNvPr id="3" name="Group 2"/>
          <p:cNvGrpSpPr/>
          <p:nvPr/>
        </p:nvGrpSpPr>
        <p:grpSpPr>
          <a:xfrm>
            <a:off x="228600" y="5029200"/>
            <a:ext cx="7239000" cy="4606646"/>
            <a:chOff x="209470" y="5185350"/>
            <a:chExt cx="7239000" cy="4606646"/>
          </a:xfrm>
        </p:grpSpPr>
        <p:sp>
          <p:nvSpPr>
            <p:cNvPr id="6" name="Rectangle 5"/>
            <p:cNvSpPr/>
            <p:nvPr/>
          </p:nvSpPr>
          <p:spPr>
            <a:xfrm>
              <a:off x="209470" y="5185350"/>
              <a:ext cx="7239000" cy="4606646"/>
            </a:xfrm>
            <a:prstGeom prst="rect">
              <a:avLst/>
            </a:prstGeom>
          </p:spPr>
          <p:txBody>
            <a:bodyPr wrap="square">
              <a:spAutoFit/>
            </a:bodyPr>
            <a:lstStyle/>
            <a:p>
              <a:r>
                <a:rPr lang="en-US" sz="1200" b="1" u="sng" dirty="0"/>
                <a:t>Performance </a:t>
              </a:r>
              <a:r>
                <a:rPr lang="en-US" sz="1200" b="1" u="sng" dirty="0" smtClean="0"/>
                <a:t>Task</a:t>
              </a:r>
            </a:p>
            <a:p>
              <a:r>
                <a:rPr lang="en-US" sz="1200" dirty="0" smtClean="0"/>
                <a:t>Do you think Band-Aids are the best way to keep cuts free from germs?  Why?</a:t>
              </a:r>
            </a:p>
            <a:p>
              <a:pPr algn="ctr"/>
              <a:r>
                <a:rPr lang="en-US" sz="1200" b="1" u="sng" dirty="0" smtClean="0"/>
                <a:t>Band-Aids are Best!</a:t>
              </a:r>
            </a:p>
            <a:p>
              <a:pPr algn="ctr"/>
              <a:endParaRPr lang="en-US" sz="500" b="1" u="sng" dirty="0"/>
            </a:p>
            <a:p>
              <a:pPr>
                <a:lnSpc>
                  <a:spcPct val="115000"/>
                </a:lnSpc>
              </a:pPr>
              <a:r>
                <a:rPr lang="en-US" sz="1200" dirty="0">
                  <a:ea typeface="Calibri"/>
                  <a:cs typeface="Times New Roman"/>
                </a:rPr>
                <a:t>I think Band-Aids are the best way to keep cuts free from germs.  </a:t>
              </a:r>
              <a:endParaRPr lang="en-US" sz="1050" dirty="0">
                <a:ea typeface="Calibri"/>
                <a:cs typeface="Times New Roman"/>
              </a:endParaRPr>
            </a:p>
            <a:p>
              <a:pPr>
                <a:lnSpc>
                  <a:spcPct val="115000"/>
                </a:lnSpc>
              </a:pPr>
              <a:r>
                <a:rPr lang="en-US" sz="500" dirty="0">
                  <a:ea typeface="Calibri"/>
                  <a:cs typeface="Times New Roman"/>
                </a:rPr>
                <a:t> </a:t>
              </a:r>
            </a:p>
            <a:p>
              <a:pPr>
                <a:lnSpc>
                  <a:spcPct val="115000"/>
                </a:lnSpc>
              </a:pPr>
              <a:r>
                <a:rPr lang="en-US" sz="1200" dirty="0">
                  <a:ea typeface="Calibri"/>
                  <a:cs typeface="Times New Roman"/>
                </a:rPr>
                <a:t>Cuts need to be protected from germs.  That is why long ago people tried to cover up their cuts with large pieces of gauze.   They tried to keep the gauze on their cuts with tape but it just kept falling on.  </a:t>
              </a:r>
              <a:endParaRPr lang="en-US" sz="1200" dirty="0" smtClean="0">
                <a:ea typeface="Calibri"/>
                <a:cs typeface="Times New Roman"/>
              </a:endParaRPr>
            </a:p>
            <a:p>
              <a:pPr>
                <a:lnSpc>
                  <a:spcPct val="115000"/>
                </a:lnSpc>
              </a:pPr>
              <a:endParaRPr lang="en-US" sz="1200" dirty="0">
                <a:ea typeface="Calibri"/>
                <a:cs typeface="Times New Roman"/>
              </a:endParaRPr>
            </a:p>
            <a:p>
              <a:pPr>
                <a:lnSpc>
                  <a:spcPct val="115000"/>
                </a:lnSpc>
              </a:pPr>
              <a:endParaRPr lang="en-US" sz="1050" dirty="0" smtClean="0">
                <a:ea typeface="Calibri"/>
                <a:cs typeface="Times New Roman"/>
              </a:endParaRPr>
            </a:p>
            <a:p>
              <a:pPr>
                <a:lnSpc>
                  <a:spcPct val="115000"/>
                </a:lnSpc>
              </a:pPr>
              <a:r>
                <a:rPr lang="en-US" sz="1200" dirty="0" smtClean="0">
                  <a:ea typeface="Calibri"/>
                  <a:cs typeface="Times New Roman"/>
                </a:rPr>
                <a:t>Earl </a:t>
              </a:r>
              <a:r>
                <a:rPr lang="en-US" sz="1200" dirty="0">
                  <a:ea typeface="Calibri"/>
                  <a:cs typeface="Times New Roman"/>
                </a:rPr>
                <a:t>Dickson figured out how to keep germs out of cuts.  His wife kept cutting her fingers when she chopped food and the gauze kept falling off.</a:t>
              </a:r>
              <a:endParaRPr lang="en-US" sz="1050" dirty="0">
                <a:ea typeface="Calibri"/>
                <a:cs typeface="Times New Roman"/>
              </a:endParaRPr>
            </a:p>
            <a:p>
              <a:pPr>
                <a:lnSpc>
                  <a:spcPct val="115000"/>
                </a:lnSpc>
              </a:pPr>
              <a:r>
                <a:rPr lang="en-US" sz="500" dirty="0">
                  <a:ea typeface="Calibri"/>
                  <a:cs typeface="Times New Roman"/>
                </a:rPr>
                <a:t> </a:t>
              </a:r>
            </a:p>
            <a:p>
              <a:pPr>
                <a:lnSpc>
                  <a:spcPct val="115000"/>
                </a:lnSpc>
              </a:pPr>
              <a:r>
                <a:rPr lang="en-US" sz="1200" dirty="0">
                  <a:ea typeface="Calibri"/>
                  <a:cs typeface="Times New Roman"/>
                </a:rPr>
                <a:t>Earle put the gauze in the middle of a piece of tape.  Then he put medicine or salve on it.  Now, no germs could get in and it didn’t keep falling off.   Because the tape was sticky it helped the gauze stay on the cut and keep germs from getting in.  Today Band-Aids are really sticky which shows how important it is that they stick to your cut!</a:t>
              </a:r>
              <a:endParaRPr lang="en-US" sz="1050" dirty="0">
                <a:ea typeface="Calibri"/>
                <a:cs typeface="Times New Roman"/>
              </a:endParaRPr>
            </a:p>
            <a:p>
              <a:pPr>
                <a:lnSpc>
                  <a:spcPct val="115000"/>
                </a:lnSpc>
              </a:pPr>
              <a:r>
                <a:rPr lang="en-US" sz="500" dirty="0">
                  <a:ea typeface="Calibri"/>
                  <a:cs typeface="Times New Roman"/>
                </a:rPr>
                <a:t> </a:t>
              </a:r>
            </a:p>
            <a:p>
              <a:pPr>
                <a:lnSpc>
                  <a:spcPct val="115000"/>
                </a:lnSpc>
              </a:pPr>
              <a:r>
                <a:rPr lang="en-US" sz="1200" dirty="0">
                  <a:ea typeface="Calibri"/>
                  <a:cs typeface="Times New Roman"/>
                </a:rPr>
                <a:t>Band-Aids were so good at keeping germs away that soldiers in wars liked them too.</a:t>
              </a:r>
              <a:endParaRPr lang="en-US" sz="1050" dirty="0">
                <a:ea typeface="Calibri"/>
                <a:cs typeface="Times New Roman"/>
              </a:endParaRPr>
            </a:p>
            <a:p>
              <a:pPr>
                <a:lnSpc>
                  <a:spcPct val="115000"/>
                </a:lnSpc>
              </a:pPr>
              <a:r>
                <a:rPr lang="en-US" sz="500" dirty="0">
                  <a:ea typeface="Calibri"/>
                  <a:cs typeface="Times New Roman"/>
                </a:rPr>
                <a:t> </a:t>
              </a:r>
            </a:p>
            <a:p>
              <a:pPr>
                <a:lnSpc>
                  <a:spcPct val="115000"/>
                </a:lnSpc>
              </a:pPr>
              <a:r>
                <a:rPr lang="en-US" sz="1200" dirty="0">
                  <a:ea typeface="Calibri"/>
                  <a:cs typeface="Times New Roman"/>
                </a:rPr>
                <a:t>Long ago people had to go to hospitals because cuts got infected.  Germs got into the cuts and people were very sick.  Today people don’t have to get really sick from cuts. </a:t>
              </a:r>
              <a:r>
                <a:rPr lang="en-US" sz="1200" dirty="0" smtClean="0">
                  <a:ea typeface="Calibri"/>
                  <a:cs typeface="Times New Roman"/>
                </a:rPr>
                <a:t>So, yes! Band-Aids </a:t>
              </a:r>
              <a:r>
                <a:rPr lang="en-US" sz="1200" dirty="0">
                  <a:ea typeface="Calibri"/>
                  <a:cs typeface="Times New Roman"/>
                </a:rPr>
                <a:t>are the best way to keep germs away</a:t>
              </a:r>
              <a:r>
                <a:rPr lang="en-US" sz="1200" dirty="0" smtClean="0">
                  <a:ea typeface="Calibri"/>
                  <a:cs typeface="Times New Roman"/>
                </a:rPr>
                <a:t>.</a:t>
              </a:r>
            </a:p>
            <a:p>
              <a:pPr>
                <a:lnSpc>
                  <a:spcPct val="115000"/>
                </a:lnSpc>
              </a:pPr>
              <a:endParaRPr lang="en-US" sz="1050" dirty="0">
                <a:ea typeface="Calibri"/>
                <a:cs typeface="Times New Roman"/>
              </a:endParaRPr>
            </a:p>
            <a:p>
              <a:endParaRPr lang="en-US" sz="1200" b="1" u="sng" dirty="0"/>
            </a:p>
          </p:txBody>
        </p:sp>
        <p:sp>
          <p:nvSpPr>
            <p:cNvPr id="7" name="TextBox 6"/>
            <p:cNvSpPr txBox="1"/>
            <p:nvPr/>
          </p:nvSpPr>
          <p:spPr>
            <a:xfrm>
              <a:off x="4705270" y="5794950"/>
              <a:ext cx="1371600" cy="230832"/>
            </a:xfrm>
            <a:prstGeom prst="rect">
              <a:avLst/>
            </a:prstGeom>
            <a:solidFill>
              <a:schemeClr val="bg2"/>
            </a:solidFill>
            <a:ln w="9525">
              <a:solidFill>
                <a:schemeClr val="tx1"/>
              </a:solidFill>
            </a:ln>
          </p:spPr>
          <p:txBody>
            <a:bodyPr wrap="square" rtlCol="0">
              <a:spAutoFit/>
            </a:bodyPr>
            <a:lstStyle/>
            <a:p>
              <a:r>
                <a:rPr lang="en-US" sz="900" b="1" i="1" dirty="0" smtClean="0"/>
                <a:t>States opinion </a:t>
              </a:r>
              <a:endParaRPr lang="en-US" sz="900" b="1" i="1" dirty="0"/>
            </a:p>
          </p:txBody>
        </p:sp>
        <p:sp>
          <p:nvSpPr>
            <p:cNvPr id="11" name="TextBox 10"/>
            <p:cNvSpPr txBox="1"/>
            <p:nvPr/>
          </p:nvSpPr>
          <p:spPr>
            <a:xfrm>
              <a:off x="242600" y="6668616"/>
              <a:ext cx="3407125" cy="230832"/>
            </a:xfrm>
            <a:prstGeom prst="rect">
              <a:avLst/>
            </a:prstGeom>
            <a:solidFill>
              <a:schemeClr val="bg2"/>
            </a:solidFill>
            <a:ln w="9525">
              <a:solidFill>
                <a:schemeClr val="tx1"/>
              </a:solidFill>
            </a:ln>
          </p:spPr>
          <p:txBody>
            <a:bodyPr wrap="square" rtlCol="0">
              <a:spAutoFit/>
            </a:bodyPr>
            <a:lstStyle/>
            <a:p>
              <a:r>
                <a:rPr lang="en-US" sz="900" b="1" i="1" dirty="0"/>
                <a:t>Uses topic vocabulary from </a:t>
              </a:r>
              <a:r>
                <a:rPr lang="en-US" sz="900" b="1" i="1" dirty="0" smtClean="0"/>
                <a:t>texts and a variety of sentence types.</a:t>
              </a:r>
              <a:endParaRPr lang="en-US" sz="900" b="1" i="1" dirty="0"/>
            </a:p>
          </p:txBody>
        </p:sp>
        <p:sp>
          <p:nvSpPr>
            <p:cNvPr id="9" name="TextBox 8"/>
            <p:cNvSpPr txBox="1"/>
            <p:nvPr/>
          </p:nvSpPr>
          <p:spPr>
            <a:xfrm>
              <a:off x="2216426" y="7218085"/>
              <a:ext cx="4430140" cy="230832"/>
            </a:xfrm>
            <a:prstGeom prst="rect">
              <a:avLst/>
            </a:prstGeom>
            <a:solidFill>
              <a:schemeClr val="bg2"/>
            </a:solidFill>
            <a:ln w="9525">
              <a:solidFill>
                <a:schemeClr val="tx1"/>
              </a:solidFill>
            </a:ln>
          </p:spPr>
          <p:txBody>
            <a:bodyPr wrap="square" rtlCol="0">
              <a:spAutoFit/>
            </a:bodyPr>
            <a:lstStyle/>
            <a:p>
              <a:r>
                <a:rPr lang="en-US" sz="900" b="1" i="1" dirty="0"/>
                <a:t>A connection is </a:t>
              </a:r>
              <a:r>
                <a:rPr lang="en-US" sz="900" b="1" i="1" dirty="0" smtClean="0"/>
                <a:t>made between </a:t>
              </a:r>
              <a:r>
                <a:rPr lang="en-US" sz="900" b="1" i="1" dirty="0"/>
                <a:t>topic </a:t>
              </a:r>
              <a:r>
                <a:rPr lang="en-US" sz="900" b="1" i="1" dirty="0" smtClean="0"/>
                <a:t>of Band-Aids  &amp; and supportive reasons or details.</a:t>
              </a:r>
              <a:endParaRPr lang="en-US" sz="900" b="1" i="1" dirty="0"/>
            </a:p>
          </p:txBody>
        </p:sp>
        <p:sp>
          <p:nvSpPr>
            <p:cNvPr id="21" name="TextBox 20"/>
            <p:cNvSpPr txBox="1"/>
            <p:nvPr/>
          </p:nvSpPr>
          <p:spPr>
            <a:xfrm>
              <a:off x="242600" y="9372600"/>
              <a:ext cx="2877197" cy="374318"/>
            </a:xfrm>
            <a:prstGeom prst="rect">
              <a:avLst/>
            </a:prstGeom>
            <a:solidFill>
              <a:schemeClr val="bg2"/>
            </a:solidFill>
            <a:ln w="9525">
              <a:solidFill>
                <a:schemeClr val="tx1"/>
              </a:solidFill>
            </a:ln>
          </p:spPr>
          <p:txBody>
            <a:bodyPr wrap="square" lIns="96378" tIns="48189" rIns="96378" bIns="48189" rtlCol="0">
              <a:spAutoFit/>
            </a:bodyPr>
            <a:lstStyle/>
            <a:p>
              <a:r>
                <a:rPr lang="en-US" sz="900" b="1" i="1" dirty="0"/>
                <a:t>Conventions for grammar and mechanics are </a:t>
              </a:r>
              <a:r>
                <a:rPr lang="en-US" sz="900" b="1" i="1" dirty="0" smtClean="0"/>
                <a:t>used </a:t>
              </a:r>
              <a:r>
                <a:rPr lang="en-US" sz="900" b="1" i="1" dirty="0"/>
                <a:t>appropriately throughout.  </a:t>
              </a:r>
            </a:p>
          </p:txBody>
        </p:sp>
      </p:grpSp>
    </p:spTree>
    <p:extLst>
      <p:ext uri="{BB962C8B-B14F-4D97-AF65-F5344CB8AC3E}">
        <p14:creationId xmlns:p14="http://schemas.microsoft.com/office/powerpoint/2010/main" val="2676859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sp>
        <p:nvSpPr>
          <p:cNvPr id="2" name="Rectangle 1"/>
          <p:cNvSpPr/>
          <p:nvPr/>
        </p:nvSpPr>
        <p:spPr>
          <a:xfrm>
            <a:off x="323850" y="319315"/>
            <a:ext cx="7043738" cy="403033"/>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6369" tIns="48185" rIns="96369" bIns="48185">
            <a:spAutoFit/>
          </a:bodyPr>
          <a:lstStyle/>
          <a:p>
            <a:pPr algn="ctr"/>
            <a:r>
              <a:rPr lang="en-US" b="1" dirty="0" smtClean="0">
                <a:effectLst>
                  <a:outerShdw blurRad="38100" dist="38100" dir="2700000" algn="tl">
                    <a:srgbClr val="000000">
                      <a:alpha val="43137"/>
                    </a:srgbClr>
                  </a:outerShdw>
                </a:effectLst>
              </a:rPr>
              <a:t>Grade Two: Quarter </a:t>
            </a:r>
            <a:r>
              <a:rPr lang="en-US" b="1" dirty="0" smtClean="0">
                <a:effectLst>
                  <a:outerShdw blurRad="38100" dist="38100" dir="2700000" algn="tl">
                    <a:srgbClr val="000000">
                      <a:alpha val="43137"/>
                    </a:srgbClr>
                  </a:outerShdw>
                </a:effectLst>
              </a:rPr>
              <a:t>4 CFA Selected </a:t>
            </a:r>
            <a:r>
              <a:rPr lang="en-US" b="1" dirty="0">
                <a:effectLst>
                  <a:outerShdw blurRad="38100" dist="38100" dir="2700000" algn="tl">
                    <a:srgbClr val="000000">
                      <a:alpha val="43137"/>
                    </a:srgbClr>
                  </a:outerShdw>
                </a:effectLst>
              </a:rPr>
              <a:t>Response </a:t>
            </a:r>
            <a:r>
              <a:rPr lang="en-US" b="1" dirty="0" smtClean="0">
                <a:effectLst>
                  <a:outerShdw blurRad="38100" dist="38100" dir="2700000" algn="tl">
                    <a:srgbClr val="000000">
                      <a:alpha val="43137"/>
                    </a:srgbClr>
                  </a:outerShdw>
                </a:effectLst>
              </a:rPr>
              <a:t>Answer/Points Key</a:t>
            </a:r>
          </a:p>
        </p:txBody>
      </p:sp>
      <p:graphicFrame>
        <p:nvGraphicFramePr>
          <p:cNvPr id="3" name="Table 2"/>
          <p:cNvGraphicFramePr>
            <a:graphicFrameLocks noGrp="1"/>
          </p:cNvGraphicFramePr>
          <p:nvPr>
            <p:extLst>
              <p:ext uri="{D42A27DB-BD31-4B8C-83A1-F6EECF244321}">
                <p14:modId xmlns:p14="http://schemas.microsoft.com/office/powerpoint/2010/main" val="120574209"/>
              </p:ext>
            </p:extLst>
          </p:nvPr>
        </p:nvGraphicFramePr>
        <p:xfrm>
          <a:off x="323850" y="909250"/>
          <a:ext cx="7043739" cy="8670577"/>
        </p:xfrm>
        <a:graphic>
          <a:graphicData uri="http://schemas.openxmlformats.org/drawingml/2006/table">
            <a:tbl>
              <a:tblPr firstRow="1" bandRow="1">
                <a:effectLst>
                  <a:innerShdw blurRad="114300">
                    <a:prstClr val="black"/>
                  </a:innerShdw>
                </a:effectLst>
                <a:tableStyleId>{5C22544A-7EE6-4342-B048-85BDC9FD1C3A}</a:tableStyleId>
              </a:tblPr>
              <a:tblGrid>
                <a:gridCol w="5600109"/>
                <a:gridCol w="721815"/>
                <a:gridCol w="721815"/>
              </a:tblGrid>
              <a:tr h="31931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a:t>
                      </a:r>
                      <a:r>
                        <a:rPr lang="en-US" sz="1300" b="1" u="sng" baseline="0" dirty="0" smtClean="0">
                          <a:solidFill>
                            <a:schemeClr val="tx1"/>
                          </a:solidFill>
                          <a:effectLst>
                            <a:outerShdw blurRad="38100" dist="38100" dir="2700000" algn="tl">
                              <a:srgbClr val="000000">
                                <a:alpha val="43137"/>
                              </a:srgbClr>
                            </a:outerShdw>
                          </a:effectLst>
                        </a:rPr>
                        <a:t> </a:t>
                      </a:r>
                      <a:r>
                        <a:rPr lang="en-US" sz="1300" b="1" u="none" baseline="0" dirty="0" smtClean="0">
                          <a:solidFill>
                            <a:schemeClr val="tx1"/>
                          </a:solidFill>
                          <a:effectLst>
                            <a:outerShdw blurRad="38100" dist="38100" dir="2700000" algn="tl">
                              <a:srgbClr val="000000">
                                <a:alpha val="43137"/>
                              </a:srgbClr>
                            </a:outerShdw>
                          </a:effectLst>
                        </a:rPr>
                        <a:t>1  </a:t>
                      </a:r>
                      <a:r>
                        <a:rPr lang="en-US" sz="1300" b="0" u="none" baseline="0" dirty="0" smtClean="0">
                          <a:solidFill>
                            <a:schemeClr val="tx1"/>
                          </a:solidFill>
                          <a:effectLst/>
                        </a:rPr>
                        <a:t>In the story, </a:t>
                      </a:r>
                      <a:r>
                        <a:rPr lang="en-US" sz="1300" b="0" i="1" u="sng" baseline="0" dirty="0" smtClean="0">
                          <a:solidFill>
                            <a:schemeClr val="tx1"/>
                          </a:solidFill>
                          <a:effectLst/>
                        </a:rPr>
                        <a:t>My Great Idea</a:t>
                      </a:r>
                      <a:r>
                        <a:rPr lang="en-US" sz="1300" b="0" u="none" baseline="0" dirty="0" smtClean="0">
                          <a:solidFill>
                            <a:schemeClr val="tx1"/>
                          </a:solidFill>
                          <a:effectLst/>
                        </a:rPr>
                        <a:t>, what idea worked to hold the wrapping paper together? </a:t>
                      </a:r>
                      <a:r>
                        <a:rPr lang="en-US" sz="1200" b="0" dirty="0" smtClean="0">
                          <a:solidFill>
                            <a:schemeClr val="tx1"/>
                          </a:solidFill>
                          <a:effectLst/>
                          <a:latin typeface="+mn-lt"/>
                        </a:rPr>
                        <a:t>RL.2.3</a:t>
                      </a:r>
                      <a:endParaRPr lang="en-US" sz="1200" b="0"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D</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2</a:t>
                      </a:r>
                      <a:r>
                        <a:rPr lang="en-US" sz="1300" b="1" u="none" dirty="0" smtClean="0">
                          <a:solidFill>
                            <a:schemeClr val="tx1"/>
                          </a:solidFill>
                          <a:effectLst>
                            <a:outerShdw blurRad="38100" dist="38100" dir="2700000" algn="tl">
                              <a:srgbClr val="000000">
                                <a:alpha val="43137"/>
                              </a:srgbClr>
                            </a:outerShdw>
                          </a:effectLst>
                        </a:rPr>
                        <a:t>  </a:t>
                      </a:r>
                      <a:r>
                        <a:rPr lang="en-US" sz="1300" b="0" u="none" dirty="0" smtClean="0">
                          <a:solidFill>
                            <a:schemeClr val="tx1"/>
                          </a:solidFill>
                          <a:effectLst/>
                        </a:rPr>
                        <a:t>In the poem, </a:t>
                      </a:r>
                      <a:r>
                        <a:rPr lang="en-US" sz="1300" b="0" i="1" u="sng" dirty="0" smtClean="0">
                          <a:solidFill>
                            <a:schemeClr val="tx1"/>
                          </a:solidFill>
                          <a:effectLst/>
                        </a:rPr>
                        <a:t>Band Aid Baby</a:t>
                      </a:r>
                      <a:r>
                        <a:rPr lang="en-US" sz="1300" b="0" u="none" dirty="0" smtClean="0">
                          <a:solidFill>
                            <a:schemeClr val="tx1"/>
                          </a:solidFill>
                          <a:effectLst/>
                        </a:rPr>
                        <a:t>, what did the mom and dad do when they found the baby with Band-Aids everywhere?</a:t>
                      </a:r>
                      <a:r>
                        <a:rPr lang="en-US" sz="1300" b="0" u="none" baseline="0" dirty="0" smtClean="0">
                          <a:solidFill>
                            <a:schemeClr val="tx1"/>
                          </a:solidFill>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RL.2.3</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C</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3</a:t>
                      </a:r>
                      <a:r>
                        <a:rPr lang="en-US" sz="1300" b="0" i="0" u="none" dirty="0" smtClean="0">
                          <a:solidFill>
                            <a:schemeClr val="tx1"/>
                          </a:solidFill>
                          <a:effectLst>
                            <a:outerShdw blurRad="38100" dist="38100" dir="2700000" algn="tl">
                              <a:srgbClr val="000000">
                                <a:alpha val="43137"/>
                              </a:srgbClr>
                            </a:outerShdw>
                          </a:effectLst>
                        </a:rPr>
                        <a:t>   </a:t>
                      </a:r>
                      <a:r>
                        <a:rPr lang="en-US" sz="1300" b="0" i="0" u="none" dirty="0" smtClean="0">
                          <a:solidFill>
                            <a:schemeClr val="tx1"/>
                          </a:solidFill>
                          <a:effectLst/>
                        </a:rPr>
                        <a:t>Which two answers describe mom’s point of view about using the Band-Aids to wrap a gift?</a:t>
                      </a:r>
                      <a:r>
                        <a:rPr lang="en-US" sz="1300" b="0" i="0" u="none" baseline="0" dirty="0" smtClean="0">
                          <a:solidFill>
                            <a:schemeClr val="tx1"/>
                          </a:solidFill>
                          <a:effectLst/>
                        </a:rPr>
                        <a:t> </a:t>
                      </a:r>
                      <a:r>
                        <a:rPr lang="en-US" sz="1200" b="0" dirty="0" smtClean="0">
                          <a:effectLst/>
                          <a:latin typeface="+mn-lt"/>
                        </a:rPr>
                        <a:t>RL.2.6 (Both must be correct)</a:t>
                      </a: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B,D</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03349">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4</a:t>
                      </a:r>
                      <a:r>
                        <a:rPr lang="en-US" sz="1300" b="1" u="none" baseline="0" dirty="0" smtClean="0">
                          <a:solidFill>
                            <a:schemeClr val="tx1"/>
                          </a:solidFill>
                          <a:effectLst>
                            <a:outerShdw blurRad="38100" dist="38100" dir="2700000" algn="tl">
                              <a:srgbClr val="000000">
                                <a:alpha val="43137"/>
                              </a:srgbClr>
                            </a:outerShdw>
                          </a:effectLst>
                        </a:rPr>
                        <a:t>   </a:t>
                      </a:r>
                      <a:r>
                        <a:rPr lang="en-US" sz="1300" b="0" u="none" baseline="0" dirty="0" smtClean="0">
                          <a:solidFill>
                            <a:schemeClr val="tx1"/>
                          </a:solidFill>
                          <a:effectLst/>
                        </a:rPr>
                        <a:t>In </a:t>
                      </a:r>
                      <a:r>
                        <a:rPr lang="en-US" sz="1300" b="0" i="1" u="sng" baseline="0" dirty="0" smtClean="0">
                          <a:solidFill>
                            <a:schemeClr val="tx1"/>
                          </a:solidFill>
                          <a:effectLst/>
                        </a:rPr>
                        <a:t>Band-Aid Baby</a:t>
                      </a:r>
                      <a:r>
                        <a:rPr lang="en-US" sz="1300" b="0" u="none" baseline="0" dirty="0" smtClean="0">
                          <a:solidFill>
                            <a:schemeClr val="tx1"/>
                          </a:solidFill>
                          <a:effectLst/>
                        </a:rPr>
                        <a:t>, how did the baby seem to feel about all the Band-Aids on her?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RL.2.6</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A</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6121">
                <a:tc>
                  <a:txBody>
                    <a:bodyPr/>
                    <a:lstStyle/>
                    <a:p>
                      <a:pPr marL="0" marR="0" lvl="0" indent="0" algn="l" defTabSz="966612" rtl="0" eaLnBrk="1" fontAlgn="auto" latinLnBrk="0" hangingPunct="1">
                        <a:lnSpc>
                          <a:spcPct val="115000"/>
                        </a:lnSpc>
                        <a:spcBef>
                          <a:spcPts val="0"/>
                        </a:spcBef>
                        <a:spcAft>
                          <a:spcPts val="0"/>
                        </a:spcAft>
                        <a:buClrTx/>
                        <a:buSzTx/>
                        <a:buFontTx/>
                        <a:buNone/>
                        <a:tabLst/>
                        <a:defRPr sz="1800" b="0" i="0"/>
                      </a:pPr>
                      <a:r>
                        <a:rPr lang="en-US" sz="1300" b="1" u="sng" dirty="0" smtClean="0">
                          <a:solidFill>
                            <a:schemeClr val="tx1"/>
                          </a:solidFill>
                          <a:effectLst>
                            <a:outerShdw blurRad="38100" dist="38100" dir="2700000" algn="tl">
                              <a:srgbClr val="000000">
                                <a:alpha val="43137"/>
                              </a:srgbClr>
                            </a:outerShdw>
                          </a:effectLst>
                        </a:rPr>
                        <a:t>Question 5</a:t>
                      </a:r>
                      <a:r>
                        <a:rPr lang="en-US" sz="1300" b="1" u="none" dirty="0" smtClean="0">
                          <a:solidFill>
                            <a:schemeClr val="tx1"/>
                          </a:solidFill>
                          <a:effectLst>
                            <a:outerShdw blurRad="38100" dist="38100" dir="2700000" algn="tl">
                              <a:srgbClr val="000000">
                                <a:alpha val="43137"/>
                              </a:srgbClr>
                            </a:outerShdw>
                          </a:effectLst>
                        </a:rPr>
                        <a:t>  </a:t>
                      </a:r>
                      <a:r>
                        <a:rPr lang="en-US" sz="1300" b="0" u="none" dirty="0" smtClean="0">
                          <a:solidFill>
                            <a:schemeClr val="tx1"/>
                          </a:solidFill>
                          <a:effectLst/>
                        </a:rPr>
                        <a:t>According to both texts, how are the main characters the same?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RL.2.9</a:t>
                      </a: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D</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lvl="0" indent="0">
                        <a:buNone/>
                        <a:defRPr sz="1800"/>
                      </a:pPr>
                      <a:r>
                        <a:rPr lang="en-US" sz="1300" b="1" u="sng" dirty="0" smtClean="0">
                          <a:solidFill>
                            <a:schemeClr val="tx1"/>
                          </a:solidFill>
                          <a:effectLst>
                            <a:outerShdw blurRad="38100" dist="38100" dir="2700000" algn="tl">
                              <a:srgbClr val="000000">
                                <a:alpha val="43137"/>
                              </a:srgbClr>
                            </a:outerShdw>
                          </a:effectLst>
                        </a:rPr>
                        <a:t>Question 6</a:t>
                      </a:r>
                      <a:r>
                        <a:rPr lang="en-US" sz="1300" b="1" u="none" dirty="0" smtClean="0">
                          <a:solidFill>
                            <a:schemeClr val="tx1"/>
                          </a:solidFill>
                          <a:effectLst>
                            <a:outerShdw blurRad="38100" dist="38100" dir="2700000" algn="tl">
                              <a:srgbClr val="000000">
                                <a:alpha val="43137"/>
                              </a:srgbClr>
                            </a:outerShdw>
                          </a:effectLst>
                        </a:rPr>
                        <a:t>  </a:t>
                      </a:r>
                      <a:r>
                        <a:rPr lang="en-US" sz="1300" b="0" u="none" dirty="0" smtClean="0">
                          <a:solidFill>
                            <a:schemeClr val="tx1"/>
                          </a:solidFill>
                          <a:effectLst/>
                        </a:rPr>
                        <a:t>Which detail is only included in the text, </a:t>
                      </a:r>
                      <a:r>
                        <a:rPr lang="en-US" sz="1300" b="0" i="1" u="sng" dirty="0" smtClean="0">
                          <a:solidFill>
                            <a:schemeClr val="tx1"/>
                          </a:solidFill>
                          <a:effectLst/>
                        </a:rPr>
                        <a:t>My Great Idea</a:t>
                      </a:r>
                      <a:r>
                        <a:rPr lang="en-US" sz="1300" b="0" u="none" dirty="0" smtClean="0">
                          <a:solidFill>
                            <a:schemeClr val="tx1"/>
                          </a:solidFill>
                          <a:effectLst/>
                        </a:rPr>
                        <a:t>?</a:t>
                      </a:r>
                      <a:r>
                        <a:rPr lang="en-US" sz="1300" b="0" u="none" baseline="0" dirty="0" smtClean="0">
                          <a:solidFill>
                            <a:schemeClr val="tx1"/>
                          </a:solidFill>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RL.2.9</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C</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5124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7</a:t>
                      </a:r>
                      <a:r>
                        <a:rPr lang="en-US" sz="1300" b="1" u="none" dirty="0" smtClean="0">
                          <a:solidFill>
                            <a:schemeClr val="tx1"/>
                          </a:solidFill>
                          <a:effectLst>
                            <a:outerShdw blurRad="38100" dist="38100" dir="2700000" algn="tl">
                              <a:srgbClr val="000000">
                                <a:alpha val="43137"/>
                              </a:srgbClr>
                            </a:outerShdw>
                          </a:effectLst>
                        </a:rPr>
                        <a:t>                                        </a:t>
                      </a:r>
                      <a:r>
                        <a:rPr lang="en-US" sz="1300" b="1" u="sng" dirty="0" smtClean="0">
                          <a:solidFill>
                            <a:schemeClr val="tx1"/>
                          </a:solidFill>
                          <a:effectLst>
                            <a:outerShdw blurRad="38100" dist="38100" dir="2700000" algn="tl">
                              <a:srgbClr val="000000">
                                <a:alpha val="43137"/>
                              </a:srgbClr>
                            </a:outerShdw>
                          </a:effectLst>
                        </a:rPr>
                        <a:t>Literature</a:t>
                      </a:r>
                      <a:r>
                        <a:rPr lang="en-US" sz="1300" b="1" u="sng" baseline="0" dirty="0" smtClean="0">
                          <a:solidFill>
                            <a:schemeClr val="tx1"/>
                          </a:solidFill>
                          <a:effectLst>
                            <a:outerShdw blurRad="38100" dist="38100" dir="2700000" algn="tl">
                              <a:srgbClr val="000000">
                                <a:alpha val="43137"/>
                              </a:srgbClr>
                            </a:outerShdw>
                          </a:effectLst>
                        </a:rPr>
                        <a:t> Text Constructed Response</a:t>
                      </a:r>
                      <a:endParaRPr lang="en-US" sz="1300" b="0" u="none" baseline="0"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RL.2.6</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5124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8</a:t>
                      </a:r>
                      <a:r>
                        <a:rPr lang="en-US" sz="1300" b="1" u="none" dirty="0" smtClean="0">
                          <a:solidFill>
                            <a:schemeClr val="tx1"/>
                          </a:solidFill>
                          <a:effectLst>
                            <a:outerShdw blurRad="38100" dist="38100" dir="2700000" algn="tl">
                              <a:srgbClr val="000000">
                                <a:alpha val="43137"/>
                              </a:srgbClr>
                            </a:outerShdw>
                          </a:effectLst>
                        </a:rPr>
                        <a:t>                                        </a:t>
                      </a:r>
                      <a:r>
                        <a:rPr lang="en-US" sz="1300" b="1" u="sng" dirty="0" smtClean="0">
                          <a:solidFill>
                            <a:schemeClr val="tx1"/>
                          </a:solidFill>
                          <a:effectLst>
                            <a:outerShdw blurRad="38100" dist="38100" dir="2700000" algn="tl">
                              <a:srgbClr val="000000">
                                <a:alpha val="43137"/>
                              </a:srgbClr>
                            </a:outerShdw>
                          </a:effectLst>
                        </a:rPr>
                        <a:t>Literature</a:t>
                      </a:r>
                      <a:r>
                        <a:rPr lang="en-US" sz="1300" b="1" u="sng" baseline="0" dirty="0" smtClean="0">
                          <a:solidFill>
                            <a:schemeClr val="tx1"/>
                          </a:solidFill>
                          <a:effectLst>
                            <a:outerShdw blurRad="38100" dist="38100" dir="2700000" algn="tl">
                              <a:srgbClr val="000000">
                                <a:alpha val="43137"/>
                              </a:srgbClr>
                            </a:outerShdw>
                          </a:effectLst>
                        </a:rPr>
                        <a:t> Text Constructed Response</a:t>
                      </a:r>
                      <a:endParaRPr lang="en-US" sz="1300" b="0" u="none" dirty="0" smtClean="0">
                        <a:solidFill>
                          <a:schemeClr val="tx1"/>
                        </a:solidFill>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RL.2.9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3</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402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9</a:t>
                      </a:r>
                      <a:r>
                        <a:rPr lang="en-US" sz="1200" b="0" u="none" dirty="0" smtClean="0">
                          <a:solidFill>
                            <a:schemeClr val="tx1"/>
                          </a:solidFill>
                          <a:effectLst/>
                        </a:rPr>
                        <a:t>  According to the text, why did Earle Dickson invent Band-Aids?  Choose the </a:t>
                      </a:r>
                      <a:r>
                        <a:rPr lang="en-US" sz="1200" b="1" u="none" dirty="0" smtClean="0">
                          <a:solidFill>
                            <a:schemeClr val="tx1"/>
                          </a:solidFill>
                          <a:effectLst/>
                        </a:rPr>
                        <a:t>two </a:t>
                      </a:r>
                      <a:r>
                        <a:rPr lang="en-US" sz="1200" b="0" u="none" dirty="0" smtClean="0">
                          <a:solidFill>
                            <a:schemeClr val="tx1"/>
                          </a:solidFill>
                          <a:effectLst/>
                        </a:rPr>
                        <a:t>best answers.</a:t>
                      </a:r>
                      <a:r>
                        <a:rPr lang="en-US" sz="1200" b="0" u="none" baseline="0" dirty="0" smtClean="0">
                          <a:solidFill>
                            <a:schemeClr val="tx1"/>
                          </a:solidFill>
                          <a:effectLst/>
                        </a:rPr>
                        <a:t> </a:t>
                      </a:r>
                      <a:r>
                        <a:rPr lang="en-US" sz="1200" b="0" u="none" dirty="0" smtClean="0">
                          <a:solidFill>
                            <a:schemeClr val="tx1"/>
                          </a:solidFill>
                          <a:effectLst/>
                        </a:rPr>
                        <a:t>RI.2.3  (Both must be correct)</a:t>
                      </a:r>
                      <a:endParaRPr lang="en-US" sz="1200" b="0" u="none" dirty="0" smtClean="0">
                        <a:effectLst/>
                        <a:latin typeface="+mn-lt"/>
                        <a:ea typeface="Calibri"/>
                        <a:cs typeface="Times New Roman"/>
                      </a:endParaRPr>
                    </a:p>
                  </a:txBody>
                  <a:tcPr marL="97155" marR="97155" marT="47897" marB="47897">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C,D</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342900" marR="0" indent="-34290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10 </a:t>
                      </a:r>
                      <a:r>
                        <a:rPr lang="en-US" sz="1300" b="1" u="none" dirty="0" smtClean="0">
                          <a:solidFill>
                            <a:schemeClr val="tx1"/>
                          </a:solidFill>
                          <a:effectLst>
                            <a:outerShdw blurRad="38100" dist="38100" dir="2700000" algn="tl">
                              <a:srgbClr val="000000">
                                <a:alpha val="43137"/>
                              </a:srgbClr>
                            </a:outerShdw>
                          </a:effectLst>
                        </a:rPr>
                        <a:t> </a:t>
                      </a:r>
                      <a:r>
                        <a:rPr lang="en-US" sz="1200" b="0" u="none" dirty="0" smtClean="0">
                          <a:solidFill>
                            <a:schemeClr val="tx1"/>
                          </a:solidFill>
                          <a:effectLst/>
                        </a:rPr>
                        <a:t>How did working at the Johnson and Johnson factory help Earle Dickson</a:t>
                      </a:r>
                    </a:p>
                    <a:p>
                      <a:pPr marL="342900" marR="0" indent="-342900" algn="l" defTabSz="966612" rtl="0" eaLnBrk="1" fontAlgn="auto" latinLnBrk="0" hangingPunct="1">
                        <a:lnSpc>
                          <a:spcPct val="100000"/>
                        </a:lnSpc>
                        <a:spcBef>
                          <a:spcPts val="0"/>
                        </a:spcBef>
                        <a:spcAft>
                          <a:spcPts val="0"/>
                        </a:spcAft>
                        <a:buClrTx/>
                        <a:buSzTx/>
                        <a:buFontTx/>
                        <a:buNone/>
                        <a:tabLst/>
                        <a:defRPr/>
                      </a:pPr>
                      <a:r>
                        <a:rPr lang="en-US" sz="1200" b="0" u="none" dirty="0" smtClean="0">
                          <a:solidFill>
                            <a:schemeClr val="tx1"/>
                          </a:solidFill>
                          <a:effectLst/>
                        </a:rPr>
                        <a:t>think of his idea?</a:t>
                      </a:r>
                      <a:r>
                        <a:rPr lang="en-US" sz="1200" b="0" u="none" baseline="0" dirty="0" smtClean="0">
                          <a:solidFill>
                            <a:schemeClr val="tx1"/>
                          </a:solidFill>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RI.2.3 </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B</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13291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11</a:t>
                      </a:r>
                      <a:r>
                        <a:rPr lang="en-US" sz="1300" b="1" u="none" dirty="0" smtClean="0">
                          <a:solidFill>
                            <a:schemeClr val="tx1"/>
                          </a:solidFill>
                          <a:effectLst>
                            <a:outerShdw blurRad="38100" dist="38100" dir="2700000" algn="tl">
                              <a:srgbClr val="000000">
                                <a:alpha val="43137"/>
                              </a:srgbClr>
                            </a:outerShdw>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According to the text, </a:t>
                      </a:r>
                      <a:r>
                        <a:rPr kumimoji="0" lang="en-US" sz="1200" b="0" i="1" u="sng" strike="noStrike" kern="1200" cap="none" spc="0" normalizeH="0" baseline="0" noProof="0" dirty="0" smtClean="0">
                          <a:ln>
                            <a:noFill/>
                          </a:ln>
                          <a:solidFill>
                            <a:prstClr val="black"/>
                          </a:solidFill>
                          <a:effectLst/>
                          <a:uLnTx/>
                          <a:uFillTx/>
                          <a:latin typeface="+mn-lt"/>
                          <a:ea typeface="+mn-ea"/>
                          <a:cs typeface="+mn-cs"/>
                        </a:rPr>
                        <a:t>Band-Aids,</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what questions does the author  answer?  Choose the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two</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best answers. RI.2.6  (Both must be correct)</a:t>
                      </a:r>
                      <a:endParaRPr lang="en-US" sz="1100" b="0" dirty="0" smtClean="0">
                        <a:latin typeface="+mn-lt"/>
                        <a:ea typeface="Calibri"/>
                        <a:cs typeface="Times New Roman"/>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A,B</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095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12</a:t>
                      </a:r>
                      <a:r>
                        <a:rPr lang="en-US" sz="1300" b="1" u="none" dirty="0" smtClean="0">
                          <a:solidFill>
                            <a:schemeClr val="tx1"/>
                          </a:solidFill>
                          <a:effectLst>
                            <a:outerShdw blurRad="38100" dist="38100" dir="2700000" algn="tl">
                              <a:srgbClr val="000000">
                                <a:alpha val="43137"/>
                              </a:srgbClr>
                            </a:outerShdw>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Why does the author tell the reader what happened with the Boy Scouts? RI.2.6</a:t>
                      </a:r>
                      <a:endParaRPr lang="en-US" sz="1100" b="0" dirty="0" smtClean="0">
                        <a:latin typeface="+mn-lt"/>
                        <a:ea typeface="Calibri"/>
                        <a:cs typeface="Times New Roman"/>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D</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36077">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a:t>
                      </a:r>
                      <a:r>
                        <a:rPr lang="en-US" sz="1300" b="1" u="sng" baseline="0" dirty="0" smtClean="0">
                          <a:solidFill>
                            <a:schemeClr val="tx1"/>
                          </a:solidFill>
                          <a:effectLst>
                            <a:outerShdw blurRad="38100" dist="38100" dir="2700000" algn="tl">
                              <a:srgbClr val="000000">
                                <a:alpha val="43137"/>
                              </a:srgbClr>
                            </a:outerShdw>
                          </a:effectLst>
                        </a:rPr>
                        <a:t> 13</a:t>
                      </a:r>
                      <a:r>
                        <a:rPr lang="en-US" sz="1300" b="1" u="none" baseline="0" dirty="0" smtClean="0">
                          <a:solidFill>
                            <a:schemeClr val="tx1"/>
                          </a:solidFill>
                          <a:effectLst>
                            <a:outerShdw blurRad="38100" dist="38100" dir="2700000" algn="tl">
                              <a:srgbClr val="000000">
                                <a:alpha val="43137"/>
                              </a:srgbClr>
                            </a:outerShdw>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What can we learn from both texts about Band-Aids? RI.2.9</a:t>
                      </a:r>
                      <a:endParaRPr lang="en-US" sz="1100" b="0" dirty="0" smtClean="0">
                        <a:latin typeface="+mn-lt"/>
                        <a:cs typeface="Helvetica" pitchFamily="34" charset="0"/>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B</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36077">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a:t>
                      </a:r>
                      <a:r>
                        <a:rPr lang="en-US" sz="1300" b="1" u="sng" baseline="0" dirty="0" smtClean="0">
                          <a:solidFill>
                            <a:schemeClr val="tx1"/>
                          </a:solidFill>
                          <a:effectLst>
                            <a:outerShdw blurRad="38100" dist="38100" dir="2700000" algn="tl">
                              <a:srgbClr val="000000">
                                <a:alpha val="43137"/>
                              </a:srgbClr>
                            </a:outerShdw>
                          </a:effectLst>
                        </a:rPr>
                        <a:t> 14</a:t>
                      </a:r>
                      <a:r>
                        <a:rPr lang="en-US" sz="1300" b="1" u="none" baseline="0" dirty="0" smtClean="0">
                          <a:solidFill>
                            <a:schemeClr val="tx1"/>
                          </a:solidFill>
                          <a:effectLst>
                            <a:outerShdw blurRad="38100" dist="38100" dir="2700000" algn="tl">
                              <a:srgbClr val="000000">
                                <a:alpha val="43137"/>
                              </a:srgbClr>
                            </a:outerShdw>
                          </a:effectLst>
                        </a:rPr>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Which list could go in the middle to show information both texts have the same? RI.2.9</a:t>
                      </a:r>
                      <a:endParaRPr lang="en-US" sz="1100" b="0" dirty="0" smtClean="0">
                        <a:latin typeface="+mn-lt"/>
                        <a:cs typeface="Helvetica" pitchFamily="34" charset="0"/>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C</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8317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15</a:t>
                      </a:r>
                      <a:r>
                        <a:rPr lang="en-US" sz="1300" b="1" u="none" dirty="0" smtClean="0">
                          <a:solidFill>
                            <a:schemeClr val="tx1"/>
                          </a:solidFill>
                          <a:effectLst>
                            <a:outerShdw blurRad="38100" dist="38100" dir="2700000" algn="tl">
                              <a:srgbClr val="000000">
                                <a:alpha val="43137"/>
                              </a:srgbClr>
                            </a:outerShdw>
                          </a:effectLst>
                        </a:rPr>
                        <a:t>                                </a:t>
                      </a:r>
                      <a:r>
                        <a:rPr lang="en-US" sz="1300" b="1" u="none" dirty="0" smtClean="0">
                          <a:solidFill>
                            <a:schemeClr val="tx1"/>
                          </a:solidFill>
                          <a:effectLst/>
                        </a:rPr>
                        <a:t>  </a:t>
                      </a:r>
                      <a:r>
                        <a:rPr lang="en-US" sz="1300" b="1" u="sng" dirty="0" smtClean="0">
                          <a:solidFill>
                            <a:schemeClr val="tx1"/>
                          </a:solidFill>
                          <a:effectLst>
                            <a:outerShdw blurRad="38100" dist="38100" dir="2700000" algn="tl">
                              <a:srgbClr val="000000">
                                <a:alpha val="43137"/>
                              </a:srgbClr>
                            </a:outerShdw>
                          </a:effectLst>
                        </a:rPr>
                        <a:t>Informational Text Constructed</a:t>
                      </a:r>
                      <a:r>
                        <a:rPr lang="en-US" sz="1300" b="1" u="sng" baseline="0" dirty="0" smtClean="0">
                          <a:solidFill>
                            <a:schemeClr val="tx1"/>
                          </a:solidFill>
                          <a:effectLst>
                            <a:outerShdw blurRad="38100" dist="38100" dir="2700000" algn="tl">
                              <a:srgbClr val="000000">
                                <a:alpha val="43137"/>
                              </a:srgbClr>
                            </a:outerShdw>
                          </a:effectLst>
                        </a:rPr>
                        <a:t> Response</a:t>
                      </a:r>
                      <a:r>
                        <a:rPr lang="en-US" sz="1300" b="0" i="1" u="none" baseline="0" dirty="0" smtClean="0">
                          <a:solidFill>
                            <a:schemeClr val="tx1"/>
                          </a:solidFill>
                          <a:effectLst/>
                        </a:rPr>
                        <a:t>          </a:t>
                      </a:r>
                      <a:endParaRPr lang="en-US" sz="130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RI.2.6</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8317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16</a:t>
                      </a:r>
                      <a:r>
                        <a:rPr lang="en-US" sz="1300" b="1" u="none" dirty="0" smtClean="0">
                          <a:solidFill>
                            <a:schemeClr val="tx1"/>
                          </a:solidFill>
                          <a:effectLst>
                            <a:outerShdw blurRad="38100" dist="38100" dir="2700000" algn="tl">
                              <a:srgbClr val="000000">
                                <a:alpha val="43137"/>
                              </a:srgbClr>
                            </a:outerShdw>
                          </a:effectLst>
                        </a:rPr>
                        <a:t>                                  </a:t>
                      </a:r>
                      <a:r>
                        <a:rPr lang="en-US" sz="1300" b="1" u="sng" dirty="0" smtClean="0">
                          <a:solidFill>
                            <a:schemeClr val="tx1"/>
                          </a:solidFill>
                          <a:effectLst>
                            <a:outerShdw blurRad="38100" dist="38100" dir="2700000" algn="tl">
                              <a:srgbClr val="000000">
                                <a:alpha val="43137"/>
                              </a:srgbClr>
                            </a:outerShdw>
                          </a:effectLst>
                        </a:rPr>
                        <a:t>Informational Text Constructed Response</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RI.2.9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Write</a:t>
                      </a:r>
                      <a:r>
                        <a:rPr lang="en-US" sz="1300" b="1" u="sng" baseline="0" dirty="0" smtClean="0">
                          <a:solidFill>
                            <a:schemeClr val="tx1"/>
                          </a:solidFill>
                          <a:effectLst>
                            <a:outerShdw blurRad="38100" dist="38100" dir="2700000" algn="tl">
                              <a:srgbClr val="000000">
                                <a:alpha val="43137"/>
                              </a:srgbClr>
                            </a:outerShdw>
                          </a:effectLst>
                        </a:rPr>
                        <a:t> and Revise</a:t>
                      </a:r>
                      <a:endParaRPr lang="en-US" sz="13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17</a:t>
                      </a:r>
                      <a:r>
                        <a:rPr lang="en-US" sz="1300" b="1" u="none" dirty="0" smtClean="0">
                          <a:solidFill>
                            <a:schemeClr val="tx1"/>
                          </a:solidFill>
                          <a:effectLst>
                            <a:outerShdw blurRad="38100" dist="38100" dir="2700000" algn="tl">
                              <a:srgbClr val="000000">
                                <a:alpha val="43137"/>
                              </a:srgbClr>
                            </a:outerShdw>
                          </a:effectLst>
                        </a:rPr>
                        <a:t>                                                     </a:t>
                      </a:r>
                      <a:r>
                        <a:rPr lang="en-US" sz="1300" b="1" u="sng" baseline="0" dirty="0" smtClean="0">
                          <a:solidFill>
                            <a:schemeClr val="tx1"/>
                          </a:solidFill>
                          <a:effectLst>
                            <a:outerShdw blurRad="38100" dist="38100" dir="2700000" algn="tl">
                              <a:srgbClr val="000000">
                                <a:alpha val="43137"/>
                              </a:srgbClr>
                            </a:outerShdw>
                          </a:effectLst>
                        </a:rPr>
                        <a:t>Brief Write</a:t>
                      </a:r>
                      <a:endParaRPr lang="en-US" sz="13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2</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1931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18</a:t>
                      </a:r>
                      <a:r>
                        <a:rPr lang="en-US" sz="1300" b="1" u="none" dirty="0" smtClean="0">
                          <a:solidFill>
                            <a:schemeClr val="tx1"/>
                          </a:solidFill>
                          <a:effectLst>
                            <a:outerShdw blurRad="38100" dist="38100" dir="2700000" algn="tl">
                              <a:srgbClr val="000000">
                                <a:alpha val="43137"/>
                              </a:srgbClr>
                            </a:outerShdw>
                          </a:effectLst>
                        </a:rPr>
                        <a:t> </a:t>
                      </a:r>
                      <a:r>
                        <a:rPr lang="en-US" sz="1300" b="1" u="none" baseline="0" dirty="0" smtClean="0">
                          <a:solidFill>
                            <a:schemeClr val="tx1"/>
                          </a:solidFill>
                          <a:effectLst>
                            <a:outerShdw blurRad="38100" dist="38100" dir="2700000" algn="tl">
                              <a:srgbClr val="000000">
                                <a:alpha val="43137"/>
                              </a:srgbClr>
                            </a:outerShdw>
                          </a:effectLst>
                        </a:rPr>
                        <a:t> </a:t>
                      </a:r>
                      <a:r>
                        <a:rPr lang="en-US" sz="1200" b="0" u="none" baseline="0" dirty="0" smtClean="0">
                          <a:solidFill>
                            <a:schemeClr val="tx1"/>
                          </a:solidFill>
                          <a:effectLst/>
                        </a:rPr>
                        <a:t>Which sentence should she add to the end of her article to best explain her opinion? </a:t>
                      </a:r>
                      <a:r>
                        <a:rPr lang="en-US" sz="1200" b="0" u="none" dirty="0" smtClean="0">
                          <a:solidFill>
                            <a:schemeClr val="tx1"/>
                          </a:solidFill>
                          <a:effectLst/>
                          <a:latin typeface="+mn-lt"/>
                        </a:rPr>
                        <a:t>W.2.1C</a:t>
                      </a:r>
                      <a:endParaRPr lang="en-US" sz="1200" b="0" u="sng"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C</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19</a:t>
                      </a:r>
                      <a:r>
                        <a:rPr lang="en-US" sz="1300" b="0" u="none" dirty="0" smtClean="0">
                          <a:solidFill>
                            <a:schemeClr val="tx1"/>
                          </a:solidFill>
                          <a:effectLst/>
                        </a:rPr>
                        <a:t>  </a:t>
                      </a:r>
                      <a:r>
                        <a:rPr lang="en-US" sz="1200" b="0" dirty="0" smtClean="0">
                          <a:solidFill>
                            <a:schemeClr val="tx1"/>
                          </a:solidFill>
                          <a:latin typeface="+mn-lt"/>
                          <a:cs typeface="Helvetica" pitchFamily="34" charset="0"/>
                        </a:rPr>
                        <a:t>Which sentence tells how gauze feels? L.2.6</a:t>
                      </a: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D</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effectLst>
                            <a:outerShdw blurRad="38100" dist="38100" dir="2700000" algn="tl">
                              <a:srgbClr val="000000">
                                <a:alpha val="43137"/>
                              </a:srgbClr>
                            </a:outerShdw>
                          </a:effectLst>
                        </a:rPr>
                        <a:t>Question 20</a:t>
                      </a:r>
                      <a:r>
                        <a:rPr lang="en-US" sz="1300" b="0" u="none" dirty="0" smtClean="0">
                          <a:solidFill>
                            <a:schemeClr val="tx1"/>
                          </a:solidFill>
                          <a:effectLst/>
                        </a:rPr>
                        <a:t>  </a:t>
                      </a:r>
                      <a:r>
                        <a:rPr lang="en-US" sz="1200" b="0" u="none" dirty="0" smtClean="0">
                          <a:solidFill>
                            <a:schemeClr val="tx1"/>
                          </a:solidFill>
                          <a:effectLst/>
                        </a:rPr>
                        <a:t>Which word describes how liquid Band-Aids cover cuts?</a:t>
                      </a:r>
                      <a:r>
                        <a:rPr lang="en-US" sz="1200" b="0" u="none" baseline="0" dirty="0" smtClean="0">
                          <a:solidFill>
                            <a:schemeClr val="tx1"/>
                          </a:solidFill>
                          <a:effectLst/>
                        </a:rPr>
                        <a:t> </a:t>
                      </a:r>
                      <a:r>
                        <a:rPr lang="en-US" sz="1200" b="0" u="none" baseline="0" dirty="0" smtClean="0">
                          <a:solidFill>
                            <a:schemeClr val="tx1"/>
                          </a:solidFill>
                          <a:latin typeface="+mn-lt"/>
                        </a:rPr>
                        <a:t>L.2.1e</a:t>
                      </a:r>
                      <a:endParaRPr lang="en-US" sz="1200" b="1" dirty="0" smtClean="0">
                        <a:solidFill>
                          <a:schemeClr val="tx1"/>
                        </a:solidFill>
                        <a:latin typeface="Helvetica" pitchFamily="34" charset="0"/>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A</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300" b="1" dirty="0" smtClean="0">
                          <a:solidFill>
                            <a:schemeClr val="tx1"/>
                          </a:solidFill>
                          <a:effectLst>
                            <a:outerShdw blurRad="38100" dist="38100" dir="2700000" algn="tl">
                              <a:srgbClr val="000000">
                                <a:alpha val="43137"/>
                              </a:srgbClr>
                            </a:outerShdw>
                          </a:effectLst>
                        </a:rPr>
                        <a:t>1</a:t>
                      </a:r>
                      <a:endParaRPr lang="en-US" sz="13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40084902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27222" y="733063"/>
            <a:ext cx="8146930" cy="8780509"/>
            <a:chOff x="-127134" y="171118"/>
            <a:chExt cx="7188468" cy="7982282"/>
          </a:xfrm>
        </p:grpSpPr>
        <p:sp>
          <p:nvSpPr>
            <p:cNvPr id="6" name="Rectangle 5"/>
            <p:cNvSpPr/>
            <p:nvPr/>
          </p:nvSpPr>
          <p:spPr>
            <a:xfrm>
              <a:off x="381000" y="228600"/>
              <a:ext cx="6172200" cy="7924800"/>
            </a:xfrm>
            <a:prstGeom prst="rect">
              <a:avLst/>
            </a:prstGeom>
            <a:solidFill>
              <a:srgbClr val="BCE29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127134" y="171118"/>
              <a:ext cx="7188468" cy="6351172"/>
              <a:chOff x="119309" y="23913"/>
              <a:chExt cx="7188468" cy="6351172"/>
            </a:xfrm>
          </p:grpSpPr>
          <p:sp>
            <p:nvSpPr>
              <p:cNvPr id="2" name="Diamond 1"/>
              <p:cNvSpPr/>
              <p:nvPr/>
            </p:nvSpPr>
            <p:spPr>
              <a:xfrm rot="2132198">
                <a:off x="119309" y="23913"/>
                <a:ext cx="7188468" cy="6351172"/>
              </a:xfrm>
              <a:prstGeom prst="diamond">
                <a:avLst/>
              </a:prstGeom>
              <a:gradFill>
                <a:gsLst>
                  <a:gs pos="0">
                    <a:srgbClr val="920000"/>
                  </a:gs>
                  <a:gs pos="50000">
                    <a:schemeClr val="accent1">
                      <a:tint val="44500"/>
                      <a:satMod val="160000"/>
                    </a:schemeClr>
                  </a:gs>
                  <a:gs pos="100000">
                    <a:schemeClr val="accent1">
                      <a:tint val="23500"/>
                      <a:satMod val="160000"/>
                    </a:schemeClr>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785944" y="2858541"/>
                <a:ext cx="4162221" cy="1384995"/>
              </a:xfrm>
              <a:prstGeom prst="rect">
                <a:avLst/>
              </a:prstGeom>
              <a:solidFill>
                <a:srgbClr val="FFFF8B"/>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4500" b="1" dirty="0">
                    <a:effectLst>
                      <a:outerShdw blurRad="38100" dist="38100" dir="2700000" algn="tl">
                        <a:srgbClr val="000000">
                          <a:alpha val="43137"/>
                        </a:srgbClr>
                      </a:outerShdw>
                    </a:effectLst>
                  </a:rPr>
                  <a:t>Quarter </a:t>
                </a:r>
                <a:r>
                  <a:rPr lang="en-US" sz="4500" b="1" dirty="0" smtClean="0">
                    <a:effectLst>
                      <a:outerShdw blurRad="38100" dist="38100" dir="2700000" algn="tl">
                        <a:srgbClr val="000000">
                          <a:alpha val="43137"/>
                        </a:srgbClr>
                      </a:outerShdw>
                    </a:effectLst>
                  </a:rPr>
                  <a:t>Four </a:t>
                </a:r>
                <a:endParaRPr lang="en-US" sz="4500" b="1" dirty="0">
                  <a:effectLst>
                    <a:outerShdw blurRad="38100" dist="38100" dir="2700000" algn="tl">
                      <a:srgbClr val="000000">
                        <a:alpha val="43137"/>
                      </a:srgbClr>
                    </a:outerShdw>
                  </a:effectLst>
                </a:endParaRPr>
              </a:p>
              <a:p>
                <a:pPr algn="ctr"/>
                <a:r>
                  <a:rPr lang="en-US" sz="2300" b="1" dirty="0" smtClean="0">
                    <a:effectLst>
                      <a:outerShdw blurRad="38100" dist="38100" dir="2700000" algn="tl">
                        <a:srgbClr val="000000">
                          <a:alpha val="43137"/>
                        </a:srgbClr>
                      </a:outerShdw>
                    </a:effectLst>
                  </a:rPr>
                  <a:t> CFA</a:t>
                </a:r>
                <a:endParaRPr lang="en-US" sz="2300" b="1" dirty="0">
                  <a:solidFill>
                    <a:schemeClr val="accent6"/>
                  </a:solidFill>
                  <a:effectLst>
                    <a:outerShdw blurRad="38100" dist="38100" dir="2700000" algn="tl">
                      <a:srgbClr val="000000">
                        <a:alpha val="43137"/>
                      </a:srgbClr>
                    </a:outerShdw>
                  </a:effectLst>
                </a:endParaRPr>
              </a:p>
              <a:p>
                <a:pPr algn="ctr"/>
                <a:r>
                  <a:rPr lang="en-US" sz="2500" b="1" dirty="0">
                    <a:effectLst>
                      <a:outerShdw blurRad="38100" dist="38100" dir="2700000" algn="tl">
                        <a:srgbClr val="000000">
                          <a:alpha val="43137"/>
                        </a:srgbClr>
                      </a:outerShdw>
                    </a:effectLst>
                  </a:rPr>
                  <a:t>Student Copy</a:t>
                </a:r>
              </a:p>
            </p:txBody>
          </p:sp>
        </p:grpSp>
        <p:sp>
          <p:nvSpPr>
            <p:cNvPr id="11" name="Rectangle 10"/>
            <p:cNvSpPr/>
            <p:nvPr/>
          </p:nvSpPr>
          <p:spPr>
            <a:xfrm>
              <a:off x="877411" y="6057900"/>
              <a:ext cx="5486400" cy="1961972"/>
            </a:xfrm>
            <a:prstGeom prst="rect">
              <a:avLst/>
            </a:prstGeom>
            <a:solidFill>
              <a:srgbClr val="FFFFE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Student Name</a:t>
              </a:r>
            </a:p>
            <a:p>
              <a:pPr algn="ctr"/>
              <a:r>
                <a:rPr lang="en-US" sz="3600" b="1" dirty="0">
                  <a:solidFill>
                    <a:schemeClr val="tx1"/>
                  </a:solidFill>
                </a:rPr>
                <a:t>_______________________</a:t>
              </a:r>
            </a:p>
          </p:txBody>
        </p:sp>
      </p:grpSp>
      <p:grpSp>
        <p:nvGrpSpPr>
          <p:cNvPr id="3" name="Group 2"/>
          <p:cNvGrpSpPr/>
          <p:nvPr/>
        </p:nvGrpSpPr>
        <p:grpSpPr>
          <a:xfrm>
            <a:off x="4404363" y="796291"/>
            <a:ext cx="2824821" cy="2480667"/>
            <a:chOff x="3886200" y="723900"/>
            <a:chExt cx="2492489" cy="2255152"/>
          </a:xfrm>
        </p:grpSpPr>
        <p:sp>
          <p:nvSpPr>
            <p:cNvPr id="31" name="Trapezoid 30"/>
            <p:cNvSpPr/>
            <p:nvPr/>
          </p:nvSpPr>
          <p:spPr>
            <a:xfrm rot="20940163">
              <a:off x="4714129" y="809356"/>
              <a:ext cx="1638300" cy="1752600"/>
            </a:xfrm>
            <a:prstGeom prst="trapezoid">
              <a:avLst/>
            </a:prstGeom>
            <a:solidFill>
              <a:srgbClr val="9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4016489" y="723900"/>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3886200" y="762327"/>
              <a:ext cx="1143000" cy="923330"/>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6000" b="1" dirty="0">
                  <a:ln w="11430"/>
                  <a:effectLst>
                    <a:outerShdw blurRad="80000" dist="40000" dir="5040000" algn="tl">
                      <a:srgbClr val="000000">
                        <a:alpha val="30000"/>
                      </a:srgbClr>
                    </a:outerShdw>
                  </a:effectLst>
                </a:rPr>
                <a:t>2</a:t>
              </a:r>
              <a:r>
                <a:rPr lang="en-US" sz="6000" b="1" baseline="30000" dirty="0">
                  <a:ln w="11430"/>
                  <a:effectLst>
                    <a:outerShdw blurRad="80000" dist="40000" dir="5040000" algn="tl">
                      <a:srgbClr val="000000">
                        <a:alpha val="30000"/>
                      </a:srgbClr>
                    </a:outerShdw>
                  </a:effectLst>
                </a:rPr>
                <a:t>nd</a:t>
              </a:r>
              <a:endParaRPr lang="en-US" sz="6000" b="1" dirty="0">
                <a:ln w="11430"/>
                <a:effectLst>
                  <a:outerShdw blurRad="80000" dist="40000" dir="5040000" algn="tl">
                    <a:srgbClr val="000000">
                      <a:alpha val="30000"/>
                    </a:srgbClr>
                  </a:outerShdw>
                </a:effectLst>
              </a:endParaRPr>
            </a:p>
          </p:txBody>
        </p:sp>
      </p:grpSp>
    </p:spTree>
    <p:extLst>
      <p:ext uri="{BB962C8B-B14F-4D97-AF65-F5344CB8AC3E}">
        <p14:creationId xmlns:p14="http://schemas.microsoft.com/office/powerpoint/2010/main" val="1459721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sp>
        <p:nvSpPr>
          <p:cNvPr id="5" name="TextBox 4"/>
          <p:cNvSpPr txBox="1"/>
          <p:nvPr/>
        </p:nvSpPr>
        <p:spPr>
          <a:xfrm>
            <a:off x="243840" y="154577"/>
            <a:ext cx="7086601" cy="3585591"/>
          </a:xfrm>
          <a:prstGeom prst="rect">
            <a:avLst/>
          </a:prstGeom>
          <a:noFill/>
        </p:spPr>
        <p:txBody>
          <a:bodyPr wrap="square" lIns="91433" tIns="45717" rIns="91433" bIns="45717" rtlCol="0">
            <a:spAutoFit/>
          </a:bodyPr>
          <a:lstStyle/>
          <a:p>
            <a:endParaRPr lang="en-US" sz="1400" b="1" u="sng" dirty="0">
              <a:latin typeface="Helvetica" pitchFamily="34" charset="0"/>
            </a:endParaRPr>
          </a:p>
          <a:p>
            <a:pPr lvl="0"/>
            <a:r>
              <a:rPr lang="en-US" sz="1400" b="1" u="sng" dirty="0" smtClean="0">
                <a:latin typeface="Helvetica" pitchFamily="34" charset="0"/>
              </a:rPr>
              <a:t>Student Directions</a:t>
            </a:r>
            <a:r>
              <a:rPr lang="en-US" sz="1400" b="1" dirty="0" smtClean="0">
                <a:latin typeface="Helvetica" pitchFamily="34" charset="0"/>
              </a:rPr>
              <a:t> (2 Parts)</a:t>
            </a:r>
          </a:p>
          <a:p>
            <a:pPr lvl="0"/>
            <a:endParaRPr lang="en-US" sz="1400" b="1" dirty="0" smtClean="0">
              <a:latin typeface="Helvetica" pitchFamily="34" charset="0"/>
            </a:endParaRPr>
          </a:p>
          <a:p>
            <a:pPr lvl="0"/>
            <a:r>
              <a:rPr lang="en-US" sz="1400" b="1" u="sng" dirty="0" smtClean="0">
                <a:latin typeface="Helvetica" pitchFamily="34" charset="0"/>
              </a:rPr>
              <a:t>Part </a:t>
            </a:r>
            <a:r>
              <a:rPr lang="en-US" sz="1400" b="1" u="sng" dirty="0">
                <a:latin typeface="Helvetica" pitchFamily="34" charset="0"/>
              </a:rPr>
              <a:t>1</a:t>
            </a:r>
            <a:r>
              <a:rPr lang="en-US" sz="1400" b="1" dirty="0">
                <a:latin typeface="Helvetica" pitchFamily="34" charset="0"/>
              </a:rPr>
              <a:t> </a:t>
            </a:r>
          </a:p>
          <a:p>
            <a:pPr lvl="0"/>
            <a:endParaRPr lang="en-US" sz="1400" b="1" dirty="0" smtClean="0">
              <a:latin typeface="Helvetica" pitchFamily="34" charset="0"/>
            </a:endParaRPr>
          </a:p>
          <a:p>
            <a:pPr lvl="0"/>
            <a:r>
              <a:rPr lang="en-US" sz="1400" b="1" u="sng" dirty="0" smtClean="0">
                <a:latin typeface="Helvetica" pitchFamily="34" charset="0"/>
              </a:rPr>
              <a:t>Your assignment</a:t>
            </a:r>
            <a:r>
              <a:rPr lang="en-US" sz="1400" b="1" dirty="0" smtClean="0">
                <a:latin typeface="Helvetica" pitchFamily="34" charset="0"/>
              </a:rPr>
              <a:t>:</a:t>
            </a:r>
          </a:p>
          <a:p>
            <a:pPr lvl="0"/>
            <a:endParaRPr lang="en-US" sz="1400" b="1" dirty="0">
              <a:latin typeface="Helvetica" pitchFamily="34" charset="0"/>
            </a:endParaRPr>
          </a:p>
          <a:p>
            <a:pPr lvl="0"/>
            <a:r>
              <a:rPr lang="en-US" sz="1400" dirty="0">
                <a:latin typeface="Helvetica" pitchFamily="34" charset="0"/>
              </a:rPr>
              <a:t>You will read several literary and informational  texts about </a:t>
            </a:r>
            <a:r>
              <a:rPr lang="en-US" sz="1400" dirty="0" smtClean="0">
                <a:latin typeface="Helvetica" pitchFamily="34" charset="0"/>
              </a:rPr>
              <a:t>Band-Aids.</a:t>
            </a:r>
            <a:endParaRPr lang="en-US" sz="1400" dirty="0">
              <a:latin typeface="Helvetica" pitchFamily="34" charset="0"/>
            </a:endParaRPr>
          </a:p>
          <a:p>
            <a:pPr lvl="0"/>
            <a:r>
              <a:rPr lang="en-US" sz="1400" dirty="0" smtClean="0">
                <a:latin typeface="Helvetica" pitchFamily="34" charset="0"/>
              </a:rPr>
              <a:t>1.     Read </a:t>
            </a:r>
            <a:r>
              <a:rPr lang="en-US" sz="1400" dirty="0">
                <a:latin typeface="Helvetica" pitchFamily="34" charset="0"/>
              </a:rPr>
              <a:t>all of the texts.</a:t>
            </a:r>
          </a:p>
          <a:p>
            <a:pPr marL="342876" lvl="0" indent="-342876">
              <a:buFontTx/>
              <a:buAutoNum type="arabicPeriod"/>
            </a:pPr>
            <a:endParaRPr lang="en-US" sz="1400" dirty="0" smtClean="0">
              <a:latin typeface="Helvetica" pitchFamily="34" charset="0"/>
            </a:endParaRPr>
          </a:p>
          <a:p>
            <a:pPr marL="342876" lvl="0" indent="-342876">
              <a:buFontTx/>
              <a:buAutoNum type="arabicPeriod" startAt="2"/>
            </a:pPr>
            <a:r>
              <a:rPr lang="en-US" sz="1400" dirty="0" smtClean="0">
                <a:latin typeface="Helvetica" pitchFamily="34" charset="0"/>
              </a:rPr>
              <a:t> Take notes about the texts as you read.</a:t>
            </a:r>
          </a:p>
          <a:p>
            <a:pPr lvl="0"/>
            <a:endParaRPr lang="en-US" sz="1400" dirty="0">
              <a:latin typeface="Helvetica" pitchFamily="34" charset="0"/>
            </a:endParaRPr>
          </a:p>
          <a:p>
            <a:pPr lvl="0"/>
            <a:r>
              <a:rPr lang="en-US" sz="1400" dirty="0" smtClean="0">
                <a:latin typeface="Helvetica" pitchFamily="34" charset="0"/>
              </a:rPr>
              <a:t>3.      Answer </a:t>
            </a:r>
            <a:r>
              <a:rPr lang="en-US" sz="1400" dirty="0">
                <a:latin typeface="Helvetica" pitchFamily="34" charset="0"/>
              </a:rPr>
              <a:t>the questions.</a:t>
            </a:r>
          </a:p>
          <a:p>
            <a:endParaRPr lang="en-US" sz="800" b="1" u="sng" dirty="0"/>
          </a:p>
          <a:p>
            <a:pPr lvl="0"/>
            <a:endParaRPr lang="en-US" sz="900" b="1" u="sng" dirty="0">
              <a:latin typeface="Helvetica" pitchFamily="34" charset="0"/>
            </a:endParaRPr>
          </a:p>
          <a:p>
            <a:pPr marL="342876" indent="-342876">
              <a:buAutoNum type="arabicPeriod"/>
            </a:pPr>
            <a:endParaRPr lang="en-US" sz="1400" dirty="0"/>
          </a:p>
          <a:p>
            <a:r>
              <a:rPr lang="en-US" sz="1400" b="1" dirty="0"/>
              <a:t>	</a:t>
            </a:r>
          </a:p>
        </p:txBody>
      </p:sp>
    </p:spTree>
    <p:extLst>
      <p:ext uri="{BB962C8B-B14F-4D97-AF65-F5344CB8AC3E}">
        <p14:creationId xmlns:p14="http://schemas.microsoft.com/office/powerpoint/2010/main" val="3795840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7772400" cy="1005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1874" tIns="50937" rIns="101874" bIns="50937" rtlCol="0" anchor="ctr"/>
          <a:lstStyle/>
          <a:p>
            <a:pPr algn="ctr"/>
            <a:endParaRPr lang="en-US" dirty="0"/>
          </a:p>
        </p:txBody>
      </p:sp>
      <p:sp>
        <p:nvSpPr>
          <p:cNvPr id="9" name="Rectangle 8"/>
          <p:cNvSpPr/>
          <p:nvPr/>
        </p:nvSpPr>
        <p:spPr>
          <a:xfrm>
            <a:off x="107950" y="586740"/>
            <a:ext cx="7599680" cy="8633460"/>
          </a:xfrm>
          <a:prstGeom prst="rect">
            <a:avLst/>
          </a:prstGeom>
          <a:gradFill>
            <a:gsLst>
              <a:gs pos="0">
                <a:srgbClr val="00206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1874" tIns="50937" rIns="101874" bIns="50937" rtlCol="0" anchor="ctr"/>
          <a:lstStyle/>
          <a:p>
            <a:pPr algn="ctr"/>
            <a:endParaRPr lang="en-US" dirty="0"/>
          </a:p>
        </p:txBody>
      </p:sp>
      <p:sp>
        <p:nvSpPr>
          <p:cNvPr id="4" name="Slide Number Placeholder 3"/>
          <p:cNvSpPr>
            <a:spLocks noGrp="1"/>
          </p:cNvSpPr>
          <p:nvPr>
            <p:ph type="sldNum" sz="quarter" idx="12"/>
          </p:nvPr>
        </p:nvSpPr>
        <p:spPr/>
        <p:txBody>
          <a:bodyPr lIns="101882" tIns="50941" rIns="101882" bIns="50941"/>
          <a:lstStyle/>
          <a:p>
            <a:fld id="{F177B04D-AEB5-43ED-B9BA-B3D1EC9C9067}" type="slidenum">
              <a:rPr lang="en-US" smtClean="0"/>
              <a:pPr/>
              <a:t>2</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533342429"/>
              </p:ext>
            </p:extLst>
          </p:nvPr>
        </p:nvGraphicFramePr>
        <p:xfrm>
          <a:off x="356870" y="5280660"/>
          <a:ext cx="7101841" cy="3233929"/>
        </p:xfrm>
        <a:graphic>
          <a:graphicData uri="http://schemas.openxmlformats.org/drawingml/2006/table">
            <a:tbl>
              <a:tblPr firstRow="1" bandRow="1">
                <a:tableStyleId>{5940675A-B579-460E-94D1-54222C63F5DA}</a:tableStyleId>
              </a:tblPr>
              <a:tblGrid>
                <a:gridCol w="2544346"/>
                <a:gridCol w="2042895"/>
                <a:gridCol w="2514600"/>
              </a:tblGrid>
              <a:tr h="460249">
                <a:tc gridSpan="3">
                  <a:txBody>
                    <a:bodyPr/>
                    <a:lstStyle/>
                    <a:p>
                      <a:pPr algn="ctr"/>
                      <a:r>
                        <a:rPr kumimoji="0" lang="en-US" sz="12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2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 grade teachers.</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sz="1000" b="0" dirty="0">
                        <a:latin typeface="Lucida Handwriting" panose="03010101010101010101" pitchFamily="66" charset="0"/>
                      </a:endParaRPr>
                    </a:p>
                  </a:txBody>
                  <a:tcPr/>
                </a:tc>
                <a:tc hMerge="1">
                  <a:txBody>
                    <a:bodyPr/>
                    <a:lstStyle/>
                    <a:p>
                      <a:pPr algn="l"/>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a:t>
                      </a: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Orchards</a:t>
                      </a:r>
                      <a:endPar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962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
        <p:nvSpPr>
          <p:cNvPr id="12" name="TextBox 11"/>
          <p:cNvSpPr txBox="1"/>
          <p:nvPr/>
        </p:nvSpPr>
        <p:spPr>
          <a:xfrm>
            <a:off x="354584" y="910622"/>
            <a:ext cx="7120382" cy="4417290"/>
          </a:xfrm>
          <a:prstGeom prst="rect">
            <a:avLst/>
          </a:prstGeom>
          <a:solidFill>
            <a:schemeClr val="bg1"/>
          </a:solidFill>
        </p:spPr>
        <p:txBody>
          <a:bodyPr wrap="square" lIns="107371" tIns="53685" rIns="107371" bIns="53685" rtlCol="0">
            <a:spAutoFit/>
          </a:bodyPr>
          <a:lstStyle/>
          <a:p>
            <a:pPr algn="ctr"/>
            <a:r>
              <a:rPr lang="en-US" sz="1700" b="1" u="sng" dirty="0"/>
              <a:t>Quarter Four English Language Arts Common Formative Assessments</a:t>
            </a:r>
          </a:p>
          <a:p>
            <a:pPr algn="ctr"/>
            <a:r>
              <a:rPr lang="en-US" sz="1700" b="1" u="sng" dirty="0"/>
              <a:t>Team Members and Writers</a:t>
            </a:r>
          </a:p>
          <a:p>
            <a:pPr algn="ctr"/>
            <a:endParaRPr lang="en-US" sz="800" b="1" u="sng" dirty="0"/>
          </a:p>
          <a:p>
            <a:pPr algn="ctr"/>
            <a:r>
              <a:rPr lang="en-US" sz="1300" dirty="0"/>
              <a:t>This assessment was developed working backwards by identifying the deep understanding of the two passages.  Key Ideas were identified to support constructed responses and key details were aligned with the selected response questions.  All questions support students’ background knowledge of a central insight or message.</a:t>
            </a:r>
          </a:p>
          <a:p>
            <a:pPr algn="ctr"/>
            <a:endParaRPr lang="en-US" sz="1300" dirty="0"/>
          </a:p>
          <a:p>
            <a:pPr algn="ctr"/>
            <a:endParaRPr lang="en-US" sz="1300" dirty="0"/>
          </a:p>
          <a:p>
            <a:pPr algn="ctr"/>
            <a:endParaRPr lang="en-US" sz="1300" dirty="0"/>
          </a:p>
          <a:p>
            <a:pPr algn="ctr"/>
            <a:endParaRPr lang="en-US" sz="1300" dirty="0"/>
          </a:p>
          <a:p>
            <a:pPr algn="ctr"/>
            <a:endParaRPr lang="en-US" sz="1300" dirty="0"/>
          </a:p>
          <a:p>
            <a:pPr algn="ctr"/>
            <a:endParaRPr lang="en-US" sz="1300" dirty="0"/>
          </a:p>
          <a:p>
            <a:pPr algn="ctr"/>
            <a:endParaRPr lang="en-US" sz="1300" dirty="0"/>
          </a:p>
          <a:p>
            <a:pPr algn="ctr"/>
            <a:endParaRPr lang="en-US" sz="1300" dirty="0"/>
          </a:p>
          <a:p>
            <a:pPr algn="ctr"/>
            <a:endParaRPr lang="en-US" sz="1300" dirty="0"/>
          </a:p>
          <a:p>
            <a:pPr algn="ctr"/>
            <a:endParaRPr lang="en-US" sz="1300" dirty="0"/>
          </a:p>
          <a:p>
            <a:pPr algn="ctr"/>
            <a:endParaRPr lang="en-US" sz="1300" dirty="0"/>
          </a:p>
          <a:p>
            <a:r>
              <a:rPr lang="en-US" sz="1300" b="1" i="1" dirty="0"/>
              <a:t>Thank you to all of those who reviewed and edited and a special appreciation to Vicki Daniels and her amazing editing skills and our “in-house” writer Ginger Jay.</a:t>
            </a:r>
          </a:p>
        </p:txBody>
      </p:sp>
      <p:graphicFrame>
        <p:nvGraphicFramePr>
          <p:cNvPr id="13" name="Table 12"/>
          <p:cNvGraphicFramePr>
            <a:graphicFrameLocks noGrp="1"/>
          </p:cNvGraphicFramePr>
          <p:nvPr>
            <p:extLst>
              <p:ext uri="{D42A27DB-BD31-4B8C-83A1-F6EECF244321}">
                <p14:modId xmlns:p14="http://schemas.microsoft.com/office/powerpoint/2010/main" val="798455621"/>
              </p:ext>
            </p:extLst>
          </p:nvPr>
        </p:nvGraphicFramePr>
        <p:xfrm>
          <a:off x="376175" y="2701497"/>
          <a:ext cx="7079361" cy="1980503"/>
        </p:xfrm>
        <a:graphic>
          <a:graphicData uri="http://schemas.openxmlformats.org/drawingml/2006/table">
            <a:tbl>
              <a:tblPr firstRow="1" bandRow="1">
                <a:tableStyleId>{5940675A-B579-460E-94D1-54222C63F5DA}</a:tableStyleId>
              </a:tblPr>
              <a:tblGrid>
                <a:gridCol w="2255493"/>
                <a:gridCol w="1651635"/>
                <a:gridCol w="1584097"/>
                <a:gridCol w="1588136"/>
              </a:tblGrid>
              <a:tr h="422703">
                <a:tc>
                  <a:txBody>
                    <a:bodyPr/>
                    <a:lstStyle/>
                    <a:p>
                      <a:pPr algn="l"/>
                      <a:r>
                        <a:rPr lang="en-US" sz="1300" b="1" dirty="0" smtClean="0">
                          <a:solidFill>
                            <a:schemeClr val="tx1"/>
                          </a:solidFill>
                        </a:rPr>
                        <a:t>Deborah</a:t>
                      </a:r>
                      <a:r>
                        <a:rPr lang="en-US" sz="1300" b="1" baseline="0" dirty="0" smtClean="0">
                          <a:solidFill>
                            <a:schemeClr val="tx1"/>
                          </a:solidFill>
                        </a:rPr>
                        <a:t> Alvarado</a:t>
                      </a:r>
                      <a:endParaRPr lang="en-US" sz="1300" b="1" dirty="0">
                        <a:solidFill>
                          <a:schemeClr val="tx1"/>
                        </a:solidFill>
                      </a:endParaRPr>
                    </a:p>
                  </a:txBody>
                  <a:tcPr marL="116991" marR="116991" marT="55196" marB="5519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ea typeface="+mn-ea"/>
                          <a:cs typeface="+mn-cs"/>
                        </a:rPr>
                        <a:t>Patty Gallardo</a:t>
                      </a:r>
                    </a:p>
                  </a:txBody>
                  <a:tcPr marL="116991" marR="116991" marT="55196" marB="55196" anchor="ctr">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Sandra Maines</a:t>
                      </a:r>
                    </a:p>
                  </a:txBody>
                  <a:tcPr marL="116991" marR="116991" marT="55196" marB="55196" anchor="ctr">
                    <a:lnT w="12700" cap="flat" cmpd="sng" algn="ctr">
                      <a:solidFill>
                        <a:schemeClr val="tx1"/>
                      </a:solidFill>
                      <a:prstDash val="solid"/>
                      <a:round/>
                      <a:headEnd type="none" w="med" len="med"/>
                      <a:tailEnd type="none" w="med" len="med"/>
                    </a:lnT>
                    <a:solidFill>
                      <a:schemeClr val="accent4">
                        <a:lumMod val="20000"/>
                        <a:lumOff val="80000"/>
                      </a:schemeClr>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Jennifer</a:t>
                      </a:r>
                      <a:r>
                        <a:rPr lang="en-US" sz="1300" b="1" baseline="0" dirty="0" smtClean="0">
                          <a:solidFill>
                            <a:schemeClr val="tx1"/>
                          </a:solidFill>
                        </a:rPr>
                        <a:t> Robbins</a:t>
                      </a:r>
                      <a:endParaRPr lang="en-US" sz="1300" b="1" dirty="0" smtClean="0">
                        <a:solidFill>
                          <a:schemeClr val="tx1"/>
                        </a:solidFill>
                      </a:endParaRPr>
                    </a:p>
                  </a:txBody>
                  <a:tcPr marL="116991" marR="116991" marT="55196" marB="5519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4">
                        <a:lumMod val="20000"/>
                        <a:lumOff val="80000"/>
                      </a:schemeClr>
                    </a:solidFill>
                  </a:tcPr>
                </a:tc>
              </a:tr>
              <a:tr h="3115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Aliceson Brandt</a:t>
                      </a:r>
                    </a:p>
                  </a:txBody>
                  <a:tcPr marL="116991" marR="116991" marT="55196" marB="55196" anchor="ctr">
                    <a:lnL w="12700" cap="flat" cmpd="sng" algn="ctr">
                      <a:solidFill>
                        <a:schemeClr val="tx1"/>
                      </a:solidFill>
                      <a:prstDash val="solid"/>
                      <a:round/>
                      <a:headEnd type="none" w="med" len="med"/>
                      <a:tailEnd type="none" w="med" len="med"/>
                    </a:lnL>
                    <a:solidFill>
                      <a:schemeClr val="accent4">
                        <a:lumMod val="20000"/>
                        <a:lumOff val="80000"/>
                      </a:schemeClr>
                    </a:solidFill>
                  </a:tcPr>
                </a:tc>
                <a:tc>
                  <a:txBody>
                    <a:bodyPr/>
                    <a:lstStyle/>
                    <a:p>
                      <a:r>
                        <a:rPr lang="en-US" sz="1300" b="1" dirty="0" smtClean="0"/>
                        <a:t>Dori George</a:t>
                      </a:r>
                      <a:endParaRPr lang="en-US" sz="1300" b="1" dirty="0"/>
                    </a:p>
                  </a:txBody>
                  <a:tcPr marL="116991" marR="116991" marT="55196" marB="55196" anchor="ctr">
                    <a:solidFill>
                      <a:schemeClr val="accent4">
                        <a:lumMod val="20000"/>
                        <a:lumOff val="80000"/>
                      </a:schemeClr>
                    </a:solidFill>
                  </a:tcPr>
                </a:tc>
                <a:tc>
                  <a:txBody>
                    <a:bodyPr/>
                    <a:lstStyle/>
                    <a:p>
                      <a:pPr algn="l"/>
                      <a:r>
                        <a:rPr lang="en-US" sz="1300" b="1" smtClean="0">
                          <a:solidFill>
                            <a:schemeClr val="tx1"/>
                          </a:solidFill>
                        </a:rPr>
                        <a:t>Gina McLain</a:t>
                      </a:r>
                      <a:endParaRPr lang="en-US" sz="1300" b="1" dirty="0">
                        <a:solidFill>
                          <a:schemeClr val="tx1"/>
                        </a:solidFill>
                      </a:endParaRPr>
                    </a:p>
                  </a:txBody>
                  <a:tcPr marL="116991" marR="116991" marT="55196" marB="55196" anchor="ctr">
                    <a:solidFill>
                      <a:schemeClr val="accent4">
                        <a:lumMod val="20000"/>
                        <a:lumOff val="80000"/>
                      </a:schemeClr>
                    </a:solidFill>
                  </a:tcPr>
                </a:tc>
                <a:tc>
                  <a:txBody>
                    <a:bodyPr/>
                    <a:lstStyle/>
                    <a:p>
                      <a:pPr algn="l"/>
                      <a:r>
                        <a:rPr lang="en-US" sz="1300" b="1" dirty="0" smtClean="0">
                          <a:solidFill>
                            <a:schemeClr val="tx1"/>
                          </a:solidFill>
                        </a:rPr>
                        <a:t>Kelly Rooke</a:t>
                      </a:r>
                      <a:endParaRPr lang="en-US" sz="1300" b="1" dirty="0">
                        <a:solidFill>
                          <a:schemeClr val="tx1"/>
                        </a:solidFill>
                      </a:endParaRPr>
                    </a:p>
                  </a:txBody>
                  <a:tcPr marL="116991" marR="116991" marT="55196" marB="55196" anchor="ctr">
                    <a:lnR w="12700" cap="flat" cmpd="sng" algn="ctr">
                      <a:solidFill>
                        <a:schemeClr val="tx1"/>
                      </a:solidFill>
                      <a:prstDash val="solid"/>
                      <a:round/>
                      <a:headEnd type="none" w="med" len="med"/>
                      <a:tailEnd type="none" w="med" len="med"/>
                    </a:lnR>
                    <a:solidFill>
                      <a:schemeClr val="accent4">
                        <a:lumMod val="20000"/>
                        <a:lumOff val="80000"/>
                      </a:schemeClr>
                    </a:solidFill>
                  </a:tcPr>
                </a:tc>
              </a:tr>
              <a:tr h="311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Linda Benson</a:t>
                      </a:r>
                    </a:p>
                  </a:txBody>
                  <a:tcPr marL="116991" marR="116991" marT="55196" marB="55196" anchor="ctr">
                    <a:lnL w="12700" cap="flat" cmpd="sng" algn="ctr">
                      <a:solidFill>
                        <a:schemeClr val="tx1"/>
                      </a:solidFill>
                      <a:prstDash val="solid"/>
                      <a:round/>
                      <a:headEnd type="none" w="med" len="med"/>
                      <a:tailEnd type="none" w="med" len="med"/>
                    </a:lnL>
                    <a:solidFill>
                      <a:schemeClr val="accent4">
                        <a:lumMod val="20000"/>
                        <a:lumOff val="80000"/>
                      </a:schemeClr>
                    </a:solidFill>
                  </a:tcPr>
                </a:tc>
                <a:tc>
                  <a:txBody>
                    <a:bodyPr/>
                    <a:lstStyle/>
                    <a:p>
                      <a:r>
                        <a:rPr lang="en-US" sz="1300" b="1" dirty="0" smtClean="0"/>
                        <a:t>Heather Giard</a:t>
                      </a:r>
                      <a:endParaRPr lang="en-US" sz="1300" b="1" dirty="0"/>
                    </a:p>
                  </a:txBody>
                  <a:tcPr marL="116991" marR="116991" marT="55196" marB="55196" anchor="ctr">
                    <a:solidFill>
                      <a:schemeClr val="accent4">
                        <a:lumMod val="20000"/>
                        <a:lumOff val="80000"/>
                      </a:schemeClr>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Christina Orozco</a:t>
                      </a:r>
                    </a:p>
                  </a:txBody>
                  <a:tcPr marL="116991" marR="116991" marT="55196" marB="55196" anchor="ctr">
                    <a:lnR w="12700" cap="flat" cmpd="sng" algn="ctr">
                      <a:solidFill>
                        <a:schemeClr val="tx1"/>
                      </a:solidFill>
                      <a:prstDash val="solid"/>
                      <a:round/>
                      <a:headEnd type="none" w="med" len="med"/>
                      <a:tailEnd type="none" w="med" len="med"/>
                    </a:lnR>
                    <a:solidFill>
                      <a:schemeClr val="accent4">
                        <a:lumMod val="20000"/>
                        <a:lumOff val="8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300" b="1" dirty="0" smtClean="0">
                        <a:solidFill>
                          <a:schemeClr val="tx1"/>
                        </a:solidFill>
                      </a:endParaRPr>
                    </a:p>
                  </a:txBody>
                  <a:tcPr marL="97155" marR="97155" marT="47897" marB="47897" anchor="ctr">
                    <a:solidFill>
                      <a:schemeClr val="bg1"/>
                    </a:solidFill>
                  </a:tcPr>
                </a:tc>
              </a:tr>
              <a:tr h="311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chemeClr val="tx1"/>
                          </a:solidFill>
                        </a:rPr>
                        <a:t>Hailey Christenson</a:t>
                      </a:r>
                    </a:p>
                  </a:txBody>
                  <a:tcPr marL="116991" marR="116991" marT="55196" marB="55196" anchor="ctr">
                    <a:lnL w="12700" cap="flat" cmpd="sng" algn="ctr">
                      <a:solidFill>
                        <a:schemeClr val="tx1"/>
                      </a:solidFill>
                      <a:prstDash val="solid"/>
                      <a:round/>
                      <a:headEnd type="none" w="med" len="med"/>
                      <a:tailEnd type="none" w="med" len="med"/>
                    </a:lnL>
                    <a:solidFill>
                      <a:schemeClr val="accent4">
                        <a:lumMod val="20000"/>
                        <a:lumOff val="80000"/>
                      </a:schemeClr>
                    </a:solidFill>
                  </a:tcPr>
                </a:tc>
                <a:tc>
                  <a:txBody>
                    <a:bodyPr/>
                    <a:lstStyle/>
                    <a:p>
                      <a:r>
                        <a:rPr lang="en-US" sz="1300" b="1" dirty="0" smtClean="0"/>
                        <a:t>Sonja Grabel</a:t>
                      </a:r>
                      <a:endParaRPr lang="en-US" sz="1300" b="1" dirty="0"/>
                    </a:p>
                  </a:txBody>
                  <a:tcPr marL="116991" marR="116991" marT="55196" marB="55196" anchor="ctr">
                    <a:solidFill>
                      <a:schemeClr val="accent4">
                        <a:lumMod val="20000"/>
                        <a:lumOff val="80000"/>
                      </a:schemeClr>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mn-lt"/>
                        </a:rPr>
                        <a:t>Teresa Portinga</a:t>
                      </a:r>
                    </a:p>
                  </a:txBody>
                  <a:tcPr marL="116991" marR="116991" marT="55196" marB="55196" anchor="ctr">
                    <a:lnR w="12700" cap="flat" cmpd="sng" algn="ctr">
                      <a:solidFill>
                        <a:schemeClr val="tx1"/>
                      </a:solidFill>
                      <a:prstDash val="solid"/>
                      <a:round/>
                      <a:headEnd type="none" w="med" len="med"/>
                      <a:tailEnd type="none" w="med" len="med"/>
                    </a:lnR>
                    <a:solidFill>
                      <a:schemeClr val="accent4">
                        <a:lumMod val="20000"/>
                        <a:lumOff val="80000"/>
                      </a:schemeClr>
                    </a:solidFill>
                  </a:tcPr>
                </a:tc>
                <a:tc hMerge="1">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endParaRPr kumimoji="0" lang="en-US" sz="1300" b="1" i="0" u="none" strike="noStrike" kern="1200" cap="none" spc="0" normalizeH="0" baseline="0" noProof="0" dirty="0" smtClean="0">
                        <a:ln>
                          <a:noFill/>
                        </a:ln>
                        <a:solidFill>
                          <a:schemeClr val="tx1"/>
                        </a:solidFill>
                        <a:effectLst/>
                        <a:uLnTx/>
                        <a:uFillTx/>
                        <a:latin typeface="+mn-lt"/>
                      </a:endParaRPr>
                    </a:p>
                  </a:txBody>
                  <a:tcPr marL="97155" marR="97155" marT="47897" marB="47897" anchor="ctr">
                    <a:solidFill>
                      <a:schemeClr val="bg1"/>
                    </a:solidFill>
                  </a:tcPr>
                </a:tc>
              </a:tr>
              <a:tr h="311560">
                <a:tc>
                  <a:txBody>
                    <a:bodyPr/>
                    <a:lstStyle/>
                    <a:p>
                      <a:pPr algn="l"/>
                      <a:r>
                        <a:rPr lang="en-US" sz="1300" b="1" dirty="0" smtClean="0">
                          <a:solidFill>
                            <a:schemeClr val="tx1"/>
                          </a:solidFill>
                        </a:rPr>
                        <a:t>Tammy Cole</a:t>
                      </a:r>
                      <a:endParaRPr lang="en-US" sz="1300" b="1" dirty="0">
                        <a:solidFill>
                          <a:schemeClr val="tx1"/>
                        </a:solidFill>
                      </a:endParaRPr>
                    </a:p>
                  </a:txBody>
                  <a:tcPr marL="116991" marR="116991" marT="55196" marB="55196" anchor="ctr">
                    <a:lnL w="12700" cap="flat" cmpd="sng" algn="ctr">
                      <a:solidFill>
                        <a:schemeClr val="tx1"/>
                      </a:solidFill>
                      <a:prstDash val="solid"/>
                      <a:round/>
                      <a:headEnd type="none" w="med" len="med"/>
                      <a:tailEnd type="none" w="med" len="med"/>
                    </a:lnL>
                    <a:solidFill>
                      <a:schemeClr val="accent4">
                        <a:lumMod val="20000"/>
                        <a:lumOff val="80000"/>
                      </a:schemeClr>
                    </a:solidFill>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smtClean="0">
                          <a:ln>
                            <a:noFill/>
                          </a:ln>
                          <a:solidFill>
                            <a:prstClr val="black"/>
                          </a:solidFill>
                          <a:effectLst/>
                          <a:uLnTx/>
                          <a:uFillTx/>
                          <a:latin typeface="+mn-lt"/>
                        </a:rPr>
                        <a:t>Dovina Greco</a:t>
                      </a:r>
                    </a:p>
                  </a:txBody>
                  <a:tcPr marL="116991" marR="116991" marT="55196" marB="55196" anchor="ctr">
                    <a:solidFill>
                      <a:schemeClr val="accent4">
                        <a:lumMod val="20000"/>
                        <a:lumOff val="80000"/>
                      </a:schemeClr>
                    </a:solidFill>
                  </a:tcPr>
                </a:tc>
                <a:tc gridSpan="2">
                  <a:txBody>
                    <a:bodyPr/>
                    <a:lstStyle/>
                    <a:p>
                      <a:pPr algn="l"/>
                      <a:r>
                        <a:rPr lang="en-US" sz="1300" b="1" dirty="0" smtClean="0">
                          <a:solidFill>
                            <a:schemeClr val="tx1"/>
                          </a:solidFill>
                        </a:rPr>
                        <a:t>Judy Ramer</a:t>
                      </a:r>
                      <a:endParaRPr lang="en-US" sz="1300" b="1" dirty="0">
                        <a:solidFill>
                          <a:schemeClr val="tx1"/>
                        </a:solidFill>
                      </a:endParaRPr>
                    </a:p>
                  </a:txBody>
                  <a:tcPr marL="116991" marR="116991" marT="55196" marB="55196" anchor="ctr">
                    <a:lnR w="12700" cap="flat" cmpd="sng" algn="ctr">
                      <a:solidFill>
                        <a:schemeClr val="tx1"/>
                      </a:solidFill>
                      <a:prstDash val="solid"/>
                      <a:round/>
                      <a:headEnd type="none" w="med" len="med"/>
                      <a:tailEnd type="none" w="med" len="med"/>
                    </a:lnR>
                    <a:solidFill>
                      <a:schemeClr val="accent4">
                        <a:lumMod val="20000"/>
                        <a:lumOff val="80000"/>
                      </a:schemeClr>
                    </a:solidFill>
                  </a:tcPr>
                </a:tc>
                <a:tc hMerge="1">
                  <a:txBody>
                    <a:bodyPr/>
                    <a:lstStyle/>
                    <a:p>
                      <a:pPr algn="l"/>
                      <a:endParaRPr lang="en-US" sz="1300" b="1" dirty="0">
                        <a:solidFill>
                          <a:schemeClr val="tx1"/>
                        </a:solidFill>
                      </a:endParaRPr>
                    </a:p>
                  </a:txBody>
                  <a:tcPr marL="97155" marR="97155" marT="47897" marB="47897" anchor="ctr">
                    <a:solidFill>
                      <a:schemeClr val="bg1"/>
                    </a:solidFill>
                  </a:tcPr>
                </a:tc>
              </a:tr>
              <a:tr h="311560">
                <a:tc gridSpan="2">
                  <a:txBody>
                    <a:bodyPr/>
                    <a:lstStyle/>
                    <a:p>
                      <a:pPr algn="l"/>
                      <a:r>
                        <a:rPr lang="en-US" sz="1300" b="1" dirty="0" smtClean="0">
                          <a:solidFill>
                            <a:schemeClr val="tx1"/>
                          </a:solidFill>
                        </a:rPr>
                        <a:t>Translator:  Zaida Rosa</a:t>
                      </a:r>
                      <a:endParaRPr lang="en-US" sz="1300" b="1" dirty="0">
                        <a:solidFill>
                          <a:schemeClr val="tx1"/>
                        </a:solidFill>
                      </a:endParaRPr>
                    </a:p>
                  </a:txBody>
                  <a:tcPr marL="116991" marR="116991" marT="55196" marB="5519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endParaRPr kumimoji="0" lang="en-US" sz="1300" b="1" i="0" u="none" strike="noStrike" kern="1200" cap="none" spc="0" normalizeH="0" baseline="0" noProof="0" dirty="0" smtClean="0">
                        <a:ln>
                          <a:noFill/>
                        </a:ln>
                        <a:solidFill>
                          <a:prstClr val="black"/>
                        </a:solidFill>
                        <a:effectLst/>
                        <a:uLnTx/>
                        <a:uFillTx/>
                        <a:latin typeface="+mn-lt"/>
                      </a:endParaRPr>
                    </a:p>
                  </a:txBody>
                  <a:tcPr marL="97155" marR="97155" marT="47897" marB="47897" anchor="ctr">
                    <a:solidFill>
                      <a:schemeClr val="bg1"/>
                    </a:solidFill>
                  </a:tcPr>
                </a:tc>
                <a:tc gridSpan="2">
                  <a:txBody>
                    <a:bodyPr/>
                    <a:lstStyle/>
                    <a:p>
                      <a:pPr algn="l"/>
                      <a:r>
                        <a:rPr lang="en-US" sz="1300" b="1" dirty="0" smtClean="0">
                          <a:solidFill>
                            <a:schemeClr val="tx1"/>
                          </a:solidFill>
                        </a:rPr>
                        <a:t>Translator:</a:t>
                      </a:r>
                      <a:r>
                        <a:rPr lang="en-US" sz="1300" b="1" baseline="0" dirty="0" smtClean="0">
                          <a:solidFill>
                            <a:schemeClr val="tx1"/>
                          </a:solidFill>
                        </a:rPr>
                        <a:t>  </a:t>
                      </a:r>
                      <a:r>
                        <a:rPr lang="en-US" sz="1300" b="1" baseline="0" dirty="0" smtClean="0">
                          <a:solidFill>
                            <a:schemeClr val="tx1"/>
                          </a:solidFill>
                        </a:rPr>
                        <a:t>Martha Mendez</a:t>
                      </a:r>
                      <a:endParaRPr lang="en-US" sz="1300" b="1" dirty="0">
                        <a:solidFill>
                          <a:schemeClr val="tx1"/>
                        </a:solidFill>
                      </a:endParaRPr>
                    </a:p>
                  </a:txBody>
                  <a:tcPr marL="116991" marR="116991" marT="55196" marB="55196"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algn="l"/>
                      <a:endParaRPr lang="en-US" sz="1300" b="1" dirty="0">
                        <a:solidFill>
                          <a:schemeClr val="tx1"/>
                        </a:solidFill>
                      </a:endParaRPr>
                    </a:p>
                  </a:txBody>
                  <a:tcPr marL="97155" marR="97155" marT="47897" marB="47897" anchor="ctr">
                    <a:solidFill>
                      <a:schemeClr val="bg1"/>
                    </a:solidFill>
                  </a:tcPr>
                </a:tc>
              </a:tr>
            </a:tbl>
          </a:graphicData>
        </a:graphic>
      </p:graphicFrame>
    </p:spTree>
    <p:extLst>
      <p:ext uri="{BB962C8B-B14F-4D97-AF65-F5344CB8AC3E}">
        <p14:creationId xmlns:p14="http://schemas.microsoft.com/office/powerpoint/2010/main" val="2790277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sp>
        <p:nvSpPr>
          <p:cNvPr id="5" name="Rectangle 4"/>
          <p:cNvSpPr/>
          <p:nvPr/>
        </p:nvSpPr>
        <p:spPr>
          <a:xfrm>
            <a:off x="542925" y="533400"/>
            <a:ext cx="6557963" cy="6604885"/>
          </a:xfrm>
          <a:prstGeom prst="rect">
            <a:avLst/>
          </a:prstGeom>
        </p:spPr>
        <p:txBody>
          <a:bodyPr wrap="square">
            <a:spAutoFit/>
          </a:bodyPr>
          <a:lstStyle/>
          <a:p>
            <a:pPr algn="ctr">
              <a:lnSpc>
                <a:spcPct val="115000"/>
              </a:lnSpc>
            </a:pPr>
            <a:endParaRPr lang="en-US" sz="1600" b="1" u="sng" dirty="0" smtClean="0">
              <a:ea typeface="Times New Roman"/>
              <a:cs typeface="Times New Roman"/>
            </a:endParaRPr>
          </a:p>
          <a:p>
            <a:pPr algn="ctr">
              <a:lnSpc>
                <a:spcPct val="115000"/>
              </a:lnSpc>
            </a:pPr>
            <a:endParaRPr lang="en-US" sz="1600" b="1" u="sng" dirty="0">
              <a:ea typeface="Times New Roman"/>
              <a:cs typeface="Times New Roman"/>
            </a:endParaRPr>
          </a:p>
          <a:p>
            <a:pPr algn="ctr">
              <a:lnSpc>
                <a:spcPct val="115000"/>
              </a:lnSpc>
            </a:pPr>
            <a:r>
              <a:rPr lang="en-US" sz="1600" b="1" u="sng" dirty="0" smtClean="0">
                <a:ea typeface="Times New Roman"/>
                <a:cs typeface="Times New Roman"/>
              </a:rPr>
              <a:t>My </a:t>
            </a:r>
            <a:r>
              <a:rPr lang="en-US" sz="1600" b="1" u="sng" dirty="0">
                <a:ea typeface="Times New Roman"/>
                <a:cs typeface="Times New Roman"/>
              </a:rPr>
              <a:t>Great </a:t>
            </a:r>
            <a:r>
              <a:rPr lang="en-US" sz="1600" b="1" u="sng" dirty="0" smtClean="0">
                <a:ea typeface="Times New Roman"/>
                <a:cs typeface="Times New Roman"/>
              </a:rPr>
              <a:t>Idea</a:t>
            </a:r>
          </a:p>
          <a:p>
            <a:pPr algn="ctr">
              <a:lnSpc>
                <a:spcPct val="115000"/>
              </a:lnSpc>
            </a:pPr>
            <a:r>
              <a:rPr lang="en-US" sz="1200" i="1" dirty="0" smtClean="0">
                <a:ea typeface="Calibri"/>
                <a:cs typeface="Times New Roman"/>
              </a:rPr>
              <a:t>Ginger Jay</a:t>
            </a:r>
            <a:endParaRPr lang="en-US" sz="1200" i="1" dirty="0">
              <a:ea typeface="Calibri"/>
              <a:cs typeface="Times New Roman"/>
            </a:endParaRPr>
          </a:p>
          <a:p>
            <a:pPr>
              <a:lnSpc>
                <a:spcPct val="115000"/>
              </a:lnSpc>
            </a:pPr>
            <a:r>
              <a:rPr lang="en-US" sz="1400" dirty="0">
                <a:ea typeface="Times New Roman"/>
                <a:cs typeface="Times New Roman"/>
              </a:rPr>
              <a:t> </a:t>
            </a:r>
            <a:endParaRPr lang="en-US" sz="1400" dirty="0">
              <a:ea typeface="Calibri"/>
              <a:cs typeface="Times New Roman"/>
            </a:endParaRPr>
          </a:p>
          <a:p>
            <a:pPr>
              <a:lnSpc>
                <a:spcPct val="115000"/>
              </a:lnSpc>
            </a:pPr>
            <a:r>
              <a:rPr lang="en-US" sz="1400" dirty="0">
                <a:ea typeface="Times New Roman"/>
                <a:cs typeface="Times New Roman"/>
              </a:rPr>
              <a:t>Have you ever wrapped a present using </a:t>
            </a:r>
            <a:r>
              <a:rPr lang="en-US" sz="1400" dirty="0" smtClean="0">
                <a:ea typeface="Times New Roman"/>
                <a:cs typeface="Times New Roman"/>
              </a:rPr>
              <a:t>Band-</a:t>
            </a:r>
            <a:r>
              <a:rPr lang="en-US" sz="1400" dirty="0">
                <a:ea typeface="Times New Roman"/>
                <a:cs typeface="Times New Roman"/>
              </a:rPr>
              <a:t>A</a:t>
            </a:r>
            <a:r>
              <a:rPr lang="en-US" sz="1400" dirty="0" smtClean="0">
                <a:ea typeface="Times New Roman"/>
                <a:cs typeface="Times New Roman"/>
              </a:rPr>
              <a:t>ids</a:t>
            </a:r>
            <a:r>
              <a:rPr lang="en-US" sz="1400" dirty="0">
                <a:ea typeface="Times New Roman"/>
                <a:cs typeface="Times New Roman"/>
              </a:rPr>
              <a:t>?  I have.  It all happened because my mom forgot to buy tape at the store.  </a:t>
            </a:r>
            <a:endParaRPr lang="en-US" sz="1400" dirty="0">
              <a:ea typeface="Calibri"/>
              <a:cs typeface="Times New Roman"/>
            </a:endParaRPr>
          </a:p>
          <a:p>
            <a:pPr>
              <a:lnSpc>
                <a:spcPct val="115000"/>
              </a:lnSpc>
            </a:pPr>
            <a:r>
              <a:rPr lang="en-US" sz="1400" dirty="0">
                <a:ea typeface="Times New Roman"/>
                <a:cs typeface="Times New Roman"/>
              </a:rPr>
              <a:t> </a:t>
            </a:r>
            <a:endParaRPr lang="en-US" sz="1400" dirty="0">
              <a:ea typeface="Calibri"/>
              <a:cs typeface="Times New Roman"/>
            </a:endParaRPr>
          </a:p>
          <a:p>
            <a:pPr>
              <a:lnSpc>
                <a:spcPct val="115000"/>
              </a:lnSpc>
            </a:pPr>
            <a:r>
              <a:rPr lang="en-US" sz="1400" dirty="0">
                <a:ea typeface="Times New Roman"/>
                <a:cs typeface="Times New Roman"/>
              </a:rPr>
              <a:t>It was my dad's birthday and he wanted a new fishing pole.  We got the pole and a few other things at the store.  When we got home and started to wrap the gift, there was no tape.  It was too late to go back to the store, so we looked around the house for something that would work.  We tried tying the paper on to the gift with string.  It was too loose.  We tried to glue the ends of the paper together, but it was too wet and drippy.  We even went next door to see if our neighbors had tape.  No one was home.  </a:t>
            </a:r>
            <a:endParaRPr lang="en-US" sz="1400" dirty="0">
              <a:ea typeface="Calibri"/>
              <a:cs typeface="Times New Roman"/>
            </a:endParaRPr>
          </a:p>
          <a:p>
            <a:pPr>
              <a:lnSpc>
                <a:spcPct val="115000"/>
              </a:lnSpc>
            </a:pPr>
            <a:r>
              <a:rPr lang="en-US" sz="1400" dirty="0">
                <a:ea typeface="Times New Roman"/>
                <a:cs typeface="Times New Roman"/>
              </a:rPr>
              <a:t> </a:t>
            </a:r>
            <a:endParaRPr lang="en-US" sz="1400" dirty="0">
              <a:ea typeface="Calibri"/>
              <a:cs typeface="Times New Roman"/>
            </a:endParaRPr>
          </a:p>
          <a:p>
            <a:pPr>
              <a:lnSpc>
                <a:spcPct val="115000"/>
              </a:lnSpc>
            </a:pPr>
            <a:r>
              <a:rPr lang="en-US" sz="1400" dirty="0">
                <a:ea typeface="Times New Roman"/>
                <a:cs typeface="Times New Roman"/>
              </a:rPr>
              <a:t>We had no choice but to give the gift to my dad without the fancy wrapping.  As I was putting the fishing pole back in the bag, I got a paper cut on my finger.  I went to the bathroom for a </a:t>
            </a:r>
            <a:r>
              <a:rPr lang="en-US" sz="1400" dirty="0" smtClean="0">
                <a:solidFill>
                  <a:prstClr val="black"/>
                </a:solidFill>
                <a:ea typeface="Times New Roman"/>
                <a:cs typeface="Times New Roman"/>
              </a:rPr>
              <a:t>Band-Aid. </a:t>
            </a:r>
            <a:r>
              <a:rPr lang="en-US" sz="1400" dirty="0" smtClean="0">
                <a:ea typeface="Times New Roman"/>
                <a:cs typeface="Times New Roman"/>
              </a:rPr>
              <a:t>That's </a:t>
            </a:r>
            <a:r>
              <a:rPr lang="en-US" sz="1400" dirty="0">
                <a:ea typeface="Times New Roman"/>
                <a:cs typeface="Times New Roman"/>
              </a:rPr>
              <a:t>when I got my great idea. </a:t>
            </a:r>
            <a:r>
              <a:rPr lang="en-US" sz="1400" dirty="0" smtClean="0">
                <a:solidFill>
                  <a:prstClr val="black"/>
                </a:solidFill>
                <a:ea typeface="Times New Roman"/>
                <a:cs typeface="Times New Roman"/>
              </a:rPr>
              <a:t>Band-Aids</a:t>
            </a:r>
            <a:r>
              <a:rPr lang="en-US" sz="1400" dirty="0" smtClean="0">
                <a:ea typeface="Times New Roman"/>
                <a:cs typeface="Times New Roman"/>
              </a:rPr>
              <a:t> are </a:t>
            </a:r>
            <a:r>
              <a:rPr lang="en-US" sz="1400" dirty="0">
                <a:ea typeface="Times New Roman"/>
                <a:cs typeface="Times New Roman"/>
              </a:rPr>
              <a:t>sticky!  They could hold the wrapping paper together.  My mom wasn't too sure about using </a:t>
            </a:r>
            <a:r>
              <a:rPr lang="en-US" sz="1400" dirty="0" smtClean="0">
                <a:ea typeface="Times New Roman"/>
                <a:cs typeface="Times New Roman"/>
              </a:rPr>
              <a:t>Band </a:t>
            </a:r>
            <a:r>
              <a:rPr lang="en-US" sz="1400" dirty="0">
                <a:ea typeface="Times New Roman"/>
                <a:cs typeface="Times New Roman"/>
              </a:rPr>
              <a:t>A</a:t>
            </a:r>
            <a:r>
              <a:rPr lang="en-US" sz="1400" dirty="0" smtClean="0">
                <a:ea typeface="Times New Roman"/>
                <a:cs typeface="Times New Roman"/>
              </a:rPr>
              <a:t>ids </a:t>
            </a:r>
            <a:r>
              <a:rPr lang="en-US" sz="1400" dirty="0">
                <a:ea typeface="Times New Roman"/>
                <a:cs typeface="Times New Roman"/>
              </a:rPr>
              <a:t>to wrap a gift.  She thought they might look funny.  But we had no other ideas and dad was on his way home.</a:t>
            </a:r>
            <a:endParaRPr lang="en-US" sz="1400" dirty="0">
              <a:ea typeface="Calibri"/>
              <a:cs typeface="Times New Roman"/>
            </a:endParaRPr>
          </a:p>
          <a:p>
            <a:pPr>
              <a:lnSpc>
                <a:spcPct val="115000"/>
              </a:lnSpc>
            </a:pPr>
            <a:r>
              <a:rPr lang="en-US" sz="1400" dirty="0">
                <a:ea typeface="Times New Roman"/>
                <a:cs typeface="Times New Roman"/>
              </a:rPr>
              <a:t> </a:t>
            </a:r>
            <a:endParaRPr lang="en-US" sz="1400" dirty="0">
              <a:ea typeface="Calibri"/>
              <a:cs typeface="Times New Roman"/>
            </a:endParaRPr>
          </a:p>
          <a:p>
            <a:pPr>
              <a:lnSpc>
                <a:spcPct val="115000"/>
              </a:lnSpc>
            </a:pPr>
            <a:r>
              <a:rPr lang="en-US" sz="1400" dirty="0">
                <a:ea typeface="Times New Roman"/>
                <a:cs typeface="Times New Roman"/>
              </a:rPr>
              <a:t>In the end, my idea worked perfectly.  The </a:t>
            </a:r>
            <a:r>
              <a:rPr lang="en-US" sz="1400" dirty="0" smtClean="0">
                <a:solidFill>
                  <a:prstClr val="black"/>
                </a:solidFill>
                <a:ea typeface="Times New Roman"/>
                <a:cs typeface="Times New Roman"/>
              </a:rPr>
              <a:t>Band-Aids</a:t>
            </a:r>
            <a:r>
              <a:rPr lang="en-US" sz="1400" dirty="0" smtClean="0">
                <a:ea typeface="Times New Roman"/>
                <a:cs typeface="Times New Roman"/>
              </a:rPr>
              <a:t> were </a:t>
            </a:r>
            <a:r>
              <a:rPr lang="en-US" sz="1400" dirty="0">
                <a:ea typeface="Times New Roman"/>
                <a:cs typeface="Times New Roman"/>
              </a:rPr>
              <a:t>sticky and they did hold the paper together.  My mom was right too though- they did look funny!  However, my dad loved his new fishing pole and the laugh he got from my great idea!</a:t>
            </a:r>
            <a:endParaRPr lang="en-US" sz="1400" dirty="0">
              <a:ea typeface="Calibri"/>
              <a:cs typeface="Times New Roman"/>
            </a:endParaRPr>
          </a:p>
          <a:p>
            <a:pPr algn="ctr">
              <a:lnSpc>
                <a:spcPct val="115000"/>
              </a:lnSpc>
              <a:spcAft>
                <a:spcPts val="1000"/>
              </a:spcAft>
            </a:pPr>
            <a:r>
              <a:rPr lang="en-US" sz="1400" dirty="0">
                <a:ea typeface="Calibri"/>
                <a:cs typeface="Times New Roman"/>
              </a:rPr>
              <a:t> </a:t>
            </a:r>
          </a:p>
        </p:txBody>
      </p:sp>
      <p:sp>
        <p:nvSpPr>
          <p:cNvPr id="2" name="Rectangle 1"/>
          <p:cNvSpPr/>
          <p:nvPr/>
        </p:nvSpPr>
        <p:spPr>
          <a:xfrm>
            <a:off x="5562600" y="133290"/>
            <a:ext cx="2007394" cy="800219"/>
          </a:xfrm>
          <a:prstGeom prst="rect">
            <a:avLst/>
          </a:prstGeom>
        </p:spPr>
        <p:txBody>
          <a:bodyPr wrap="square">
            <a:spAutoFit/>
          </a:bodyPr>
          <a:lstStyle/>
          <a:p>
            <a:pPr lvl="0" algn="r">
              <a:lnSpc>
                <a:spcPct val="115000"/>
              </a:lnSpc>
            </a:pPr>
            <a:r>
              <a:rPr lang="en-US" sz="800" dirty="0">
                <a:solidFill>
                  <a:prstClr val="black"/>
                </a:solidFill>
                <a:ea typeface="Times New Roman"/>
                <a:cs typeface="Times New Roman"/>
              </a:rPr>
              <a:t>Grade Equivalent 2.7</a:t>
            </a:r>
          </a:p>
          <a:p>
            <a:pPr lvl="0" algn="r">
              <a:lnSpc>
                <a:spcPct val="115000"/>
              </a:lnSpc>
            </a:pPr>
            <a:r>
              <a:rPr lang="en-US" sz="800" dirty="0">
                <a:solidFill>
                  <a:prstClr val="black"/>
                </a:solidFill>
                <a:ea typeface="Calibri"/>
                <a:cs typeface="Times New Roman"/>
              </a:rPr>
              <a:t>Lexile Measure 710L</a:t>
            </a:r>
          </a:p>
          <a:p>
            <a:pPr lvl="0" algn="r">
              <a:lnSpc>
                <a:spcPct val="115000"/>
              </a:lnSpc>
            </a:pPr>
            <a:r>
              <a:rPr lang="en-US" sz="800" dirty="0">
                <a:solidFill>
                  <a:prstClr val="black"/>
                </a:solidFill>
                <a:ea typeface="Calibri"/>
                <a:cs typeface="Times New Roman"/>
              </a:rPr>
              <a:t>Mean Sentence Length 11.80</a:t>
            </a:r>
          </a:p>
          <a:p>
            <a:pPr lvl="0" algn="r">
              <a:lnSpc>
                <a:spcPct val="115000"/>
              </a:lnSpc>
            </a:pPr>
            <a:r>
              <a:rPr lang="en-US" sz="800" dirty="0">
                <a:solidFill>
                  <a:prstClr val="black"/>
                </a:solidFill>
                <a:ea typeface="Calibri"/>
                <a:cs typeface="Times New Roman"/>
              </a:rPr>
              <a:t>Mean Log Word Frequency 3.75</a:t>
            </a:r>
          </a:p>
          <a:p>
            <a:pPr lvl="0" algn="r">
              <a:lnSpc>
                <a:spcPct val="115000"/>
              </a:lnSpc>
            </a:pPr>
            <a:r>
              <a:rPr lang="en-US" sz="800" dirty="0">
                <a:solidFill>
                  <a:prstClr val="black"/>
                </a:solidFill>
                <a:ea typeface="Calibri"/>
                <a:cs typeface="Times New Roman"/>
              </a:rPr>
              <a:t>Word Count 413</a:t>
            </a:r>
          </a:p>
        </p:txBody>
      </p:sp>
      <p:sp>
        <p:nvSpPr>
          <p:cNvPr id="6" name="TextBox 5"/>
          <p:cNvSpPr txBox="1"/>
          <p:nvPr/>
        </p:nvSpPr>
        <p:spPr>
          <a:xfrm>
            <a:off x="542925" y="630942"/>
            <a:ext cx="732060" cy="338554"/>
          </a:xfrm>
          <a:prstGeom prst="rect">
            <a:avLst/>
          </a:prstGeom>
          <a:noFill/>
        </p:spPr>
        <p:txBody>
          <a:bodyPr wrap="none" rtlCol="0">
            <a:spAutoFit/>
          </a:bodyPr>
          <a:lstStyle/>
          <a:p>
            <a:r>
              <a:rPr lang="en-US" sz="1600" b="1" dirty="0" smtClean="0"/>
              <a:t>Part  1</a:t>
            </a:r>
            <a:endParaRPr lang="en-US" sz="1600" b="1" dirty="0"/>
          </a:p>
        </p:txBody>
      </p:sp>
    </p:spTree>
    <p:extLst>
      <p:ext uri="{BB962C8B-B14F-4D97-AF65-F5344CB8AC3E}">
        <p14:creationId xmlns:p14="http://schemas.microsoft.com/office/powerpoint/2010/main" val="2730722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sp>
        <p:nvSpPr>
          <p:cNvPr id="5" name="Rectangle 4"/>
          <p:cNvSpPr/>
          <p:nvPr/>
        </p:nvSpPr>
        <p:spPr>
          <a:xfrm>
            <a:off x="1133475" y="990600"/>
            <a:ext cx="5748338" cy="7879080"/>
          </a:xfrm>
          <a:prstGeom prst="rect">
            <a:avLst/>
          </a:prstGeom>
        </p:spPr>
        <p:txBody>
          <a:bodyPr wrap="square">
            <a:spAutoFit/>
          </a:bodyPr>
          <a:lstStyle/>
          <a:p>
            <a:pPr algn="ctr"/>
            <a:r>
              <a:rPr lang="en-US" sz="1400" dirty="0"/>
              <a:t> </a:t>
            </a:r>
          </a:p>
          <a:p>
            <a:pPr algn="ctr"/>
            <a:r>
              <a:rPr lang="en-US" sz="1600" b="1" u="sng" dirty="0" smtClean="0"/>
              <a:t>Band-Aid Baby</a:t>
            </a:r>
          </a:p>
          <a:p>
            <a:pPr algn="ctr"/>
            <a:r>
              <a:rPr lang="en-US" sz="1200" i="1" dirty="0" smtClean="0"/>
              <a:t>Ginger Jay</a:t>
            </a:r>
          </a:p>
          <a:p>
            <a:pPr algn="ctr"/>
            <a:endParaRPr lang="en-US" sz="1400" dirty="0"/>
          </a:p>
          <a:p>
            <a:pPr algn="ctr"/>
            <a:r>
              <a:rPr lang="en-US" sz="1400" dirty="0"/>
              <a:t>The baby got away from us,</a:t>
            </a:r>
          </a:p>
          <a:p>
            <a:pPr algn="ctr"/>
            <a:r>
              <a:rPr lang="en-US" sz="1400" dirty="0"/>
              <a:t>She crawled right down the stairs.</a:t>
            </a:r>
          </a:p>
          <a:p>
            <a:pPr algn="ctr"/>
            <a:r>
              <a:rPr lang="en-US" sz="1400" dirty="0"/>
              <a:t> </a:t>
            </a:r>
          </a:p>
          <a:p>
            <a:pPr algn="ctr"/>
            <a:r>
              <a:rPr lang="en-US" sz="1400" dirty="0"/>
              <a:t>And when we finally found her,</a:t>
            </a:r>
          </a:p>
          <a:p>
            <a:pPr algn="ctr"/>
            <a:r>
              <a:rPr lang="en-US" sz="1400" dirty="0"/>
              <a:t>She had </a:t>
            </a:r>
            <a:r>
              <a:rPr lang="en-US" sz="1400" dirty="0" smtClean="0"/>
              <a:t>Band-Aids everywhere</a:t>
            </a:r>
            <a:r>
              <a:rPr lang="en-US" sz="1400" dirty="0"/>
              <a:t>!</a:t>
            </a:r>
          </a:p>
          <a:p>
            <a:pPr algn="ctr"/>
            <a:r>
              <a:rPr lang="en-US" sz="1400" dirty="0"/>
              <a:t> </a:t>
            </a:r>
          </a:p>
          <a:p>
            <a:pPr algn="ctr"/>
            <a:r>
              <a:rPr lang="en-US" sz="1400" dirty="0"/>
              <a:t>She had </a:t>
            </a:r>
            <a:r>
              <a:rPr lang="en-US" sz="1400" dirty="0" smtClean="0"/>
              <a:t>Band-Aids on </a:t>
            </a:r>
            <a:r>
              <a:rPr lang="en-US" sz="1400" dirty="0"/>
              <a:t>her hands and arms</a:t>
            </a:r>
          </a:p>
          <a:p>
            <a:pPr algn="ctr"/>
            <a:r>
              <a:rPr lang="en-US" sz="1400" dirty="0"/>
              <a:t>And </a:t>
            </a:r>
            <a:r>
              <a:rPr lang="en-US" sz="1400" dirty="0" smtClean="0"/>
              <a:t>Band-Aids on </a:t>
            </a:r>
            <a:r>
              <a:rPr lang="en-US" sz="1400" dirty="0"/>
              <a:t>her toes.</a:t>
            </a:r>
          </a:p>
          <a:p>
            <a:pPr algn="ctr"/>
            <a:r>
              <a:rPr lang="en-US" sz="1400" dirty="0"/>
              <a:t> </a:t>
            </a:r>
          </a:p>
          <a:p>
            <a:pPr algn="ctr"/>
            <a:r>
              <a:rPr lang="en-US" sz="1400" dirty="0"/>
              <a:t>She had a purple Hello Kitty one</a:t>
            </a:r>
          </a:p>
          <a:p>
            <a:pPr algn="ctr"/>
            <a:r>
              <a:rPr lang="en-US" sz="1400" dirty="0"/>
              <a:t>in the middle of her nose!</a:t>
            </a:r>
          </a:p>
          <a:p>
            <a:pPr algn="ctr"/>
            <a:r>
              <a:rPr lang="en-US" sz="1400" dirty="0"/>
              <a:t> </a:t>
            </a:r>
          </a:p>
          <a:p>
            <a:pPr algn="ctr"/>
            <a:r>
              <a:rPr lang="en-US" sz="1400" dirty="0"/>
              <a:t>She had </a:t>
            </a:r>
            <a:r>
              <a:rPr lang="en-US" sz="1400" dirty="0" smtClean="0"/>
              <a:t>Band-Aids on </a:t>
            </a:r>
            <a:r>
              <a:rPr lang="en-US" sz="1400" dirty="0"/>
              <a:t>her belly,</a:t>
            </a:r>
          </a:p>
          <a:p>
            <a:pPr algn="ctr"/>
            <a:r>
              <a:rPr lang="en-US" sz="1400" dirty="0"/>
              <a:t>And some </a:t>
            </a:r>
            <a:r>
              <a:rPr lang="en-US" sz="1400" dirty="0" smtClean="0"/>
              <a:t>Band-Aids in </a:t>
            </a:r>
            <a:r>
              <a:rPr lang="en-US" sz="1400" dirty="0"/>
              <a:t>her hair.</a:t>
            </a:r>
          </a:p>
          <a:p>
            <a:pPr algn="ctr"/>
            <a:r>
              <a:rPr lang="en-US" sz="1400" dirty="0"/>
              <a:t> </a:t>
            </a:r>
          </a:p>
          <a:p>
            <a:pPr algn="ctr"/>
            <a:r>
              <a:rPr lang="en-US" sz="1400" dirty="0"/>
              <a:t>There must have been a hundred,</a:t>
            </a:r>
          </a:p>
          <a:p>
            <a:pPr algn="ctr"/>
            <a:r>
              <a:rPr lang="en-US" sz="1400" dirty="0"/>
              <a:t>And she didn’t seem to care.</a:t>
            </a:r>
          </a:p>
          <a:p>
            <a:pPr algn="ctr"/>
            <a:r>
              <a:rPr lang="en-US" sz="1400" dirty="0"/>
              <a:t> </a:t>
            </a:r>
          </a:p>
          <a:p>
            <a:pPr algn="ctr"/>
            <a:r>
              <a:rPr lang="en-US" sz="1400" dirty="0"/>
              <a:t>We tried to take them off of her,</a:t>
            </a:r>
          </a:p>
          <a:p>
            <a:pPr algn="ctr"/>
            <a:r>
              <a:rPr lang="en-US" sz="1400" dirty="0"/>
              <a:t>But they were all stuck tight.</a:t>
            </a:r>
          </a:p>
          <a:p>
            <a:pPr algn="ctr"/>
            <a:r>
              <a:rPr lang="en-US" sz="1400" dirty="0"/>
              <a:t> </a:t>
            </a:r>
          </a:p>
          <a:p>
            <a:pPr algn="ctr"/>
            <a:r>
              <a:rPr lang="en-US" sz="1400" dirty="0"/>
              <a:t>When we took one off her left hand,</a:t>
            </a:r>
          </a:p>
          <a:p>
            <a:pPr algn="ctr"/>
            <a:r>
              <a:rPr lang="en-US" sz="1400" dirty="0"/>
              <a:t>She would put one on her right.</a:t>
            </a:r>
          </a:p>
          <a:p>
            <a:pPr algn="ctr"/>
            <a:r>
              <a:rPr lang="en-US" sz="1400" dirty="0"/>
              <a:t> </a:t>
            </a:r>
          </a:p>
          <a:p>
            <a:pPr algn="ctr"/>
            <a:r>
              <a:rPr lang="en-US" sz="1400" dirty="0"/>
              <a:t>At last, my mom and dad said</a:t>
            </a:r>
          </a:p>
          <a:p>
            <a:pPr algn="ctr"/>
            <a:r>
              <a:rPr lang="en-US" sz="1400" dirty="0"/>
              <a:t>that she could let them stay.</a:t>
            </a:r>
          </a:p>
          <a:p>
            <a:pPr algn="ctr"/>
            <a:r>
              <a:rPr lang="en-US" sz="1400" dirty="0"/>
              <a:t> </a:t>
            </a:r>
          </a:p>
          <a:p>
            <a:pPr algn="ctr"/>
            <a:r>
              <a:rPr lang="en-US" sz="1400" dirty="0"/>
              <a:t>Then the baby started yelling-</a:t>
            </a:r>
          </a:p>
          <a:p>
            <a:pPr algn="ctr"/>
            <a:r>
              <a:rPr lang="en-US" sz="1400" dirty="0"/>
              <a:t>Take these </a:t>
            </a:r>
            <a:r>
              <a:rPr lang="en-US" sz="1400" dirty="0" smtClean="0"/>
              <a:t>Band-Aids all </a:t>
            </a:r>
            <a:r>
              <a:rPr lang="en-US" sz="1400" dirty="0"/>
              <a:t>away!</a:t>
            </a:r>
          </a:p>
          <a:p>
            <a:pPr algn="ctr"/>
            <a:r>
              <a:rPr lang="en-US" sz="1400" dirty="0"/>
              <a:t> </a:t>
            </a:r>
          </a:p>
          <a:p>
            <a:pPr algn="ctr"/>
            <a:r>
              <a:rPr lang="en-US" sz="1400" dirty="0"/>
              <a:t> </a:t>
            </a:r>
          </a:p>
          <a:p>
            <a:pPr algn="ctr"/>
            <a:r>
              <a:rPr lang="en-US" sz="1400" dirty="0"/>
              <a:t> </a:t>
            </a:r>
          </a:p>
        </p:txBody>
      </p:sp>
      <p:sp>
        <p:nvSpPr>
          <p:cNvPr id="2" name="Rectangle 1"/>
          <p:cNvSpPr/>
          <p:nvPr/>
        </p:nvSpPr>
        <p:spPr>
          <a:xfrm>
            <a:off x="5715000" y="152400"/>
            <a:ext cx="1821656" cy="707886"/>
          </a:xfrm>
          <a:prstGeom prst="rect">
            <a:avLst/>
          </a:prstGeom>
        </p:spPr>
        <p:txBody>
          <a:bodyPr wrap="square">
            <a:spAutoFit/>
          </a:bodyPr>
          <a:lstStyle/>
          <a:p>
            <a:pPr lvl="0" algn="r"/>
            <a:r>
              <a:rPr lang="en-US" sz="800" dirty="0">
                <a:solidFill>
                  <a:prstClr val="black"/>
                </a:solidFill>
              </a:rPr>
              <a:t>Grade Equivalency 2.8</a:t>
            </a:r>
          </a:p>
          <a:p>
            <a:pPr lvl="0" algn="r"/>
            <a:r>
              <a:rPr lang="en-US" sz="800" dirty="0">
                <a:solidFill>
                  <a:prstClr val="black"/>
                </a:solidFill>
              </a:rPr>
              <a:t>Lexile Measure 790L</a:t>
            </a:r>
          </a:p>
          <a:p>
            <a:pPr lvl="0" algn="r"/>
            <a:r>
              <a:rPr lang="en-US" sz="800" dirty="0">
                <a:solidFill>
                  <a:prstClr val="black"/>
                </a:solidFill>
              </a:rPr>
              <a:t>Mean Sentence Length 13.70</a:t>
            </a:r>
          </a:p>
          <a:p>
            <a:pPr lvl="0" algn="r"/>
            <a:r>
              <a:rPr lang="en-US" sz="800" dirty="0">
                <a:solidFill>
                  <a:prstClr val="black"/>
                </a:solidFill>
              </a:rPr>
              <a:t>Mean Log Word Frequency 3.82</a:t>
            </a:r>
          </a:p>
          <a:p>
            <a:pPr lvl="0" algn="r"/>
            <a:r>
              <a:rPr lang="en-US" sz="800" dirty="0">
                <a:solidFill>
                  <a:prstClr val="black"/>
                </a:solidFill>
              </a:rPr>
              <a:t>Word Count 137</a:t>
            </a:r>
          </a:p>
        </p:txBody>
      </p:sp>
    </p:spTree>
    <p:extLst>
      <p:ext uri="{BB962C8B-B14F-4D97-AF65-F5344CB8AC3E}">
        <p14:creationId xmlns:p14="http://schemas.microsoft.com/office/powerpoint/2010/main" val="314626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sldNum" sz="quarter" idx="4294967295"/>
          </p:nvPr>
        </p:nvSpPr>
        <p:spPr>
          <a:xfrm>
            <a:off x="6557963" y="9372466"/>
            <a:ext cx="842011" cy="30083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pPr lvl="0">
                <a:defRPr sz="1800">
                  <a:solidFill>
                    <a:srgbClr val="000000"/>
                  </a:solidFill>
                </a:defRPr>
              </a:pPr>
              <a:t>22</a:t>
            </a:fld>
            <a:endParaRPr dirty="0">
              <a:solidFill>
                <a:srgbClr val="888888"/>
              </a:solidFill>
            </a:endParaRPr>
          </a:p>
        </p:txBody>
      </p:sp>
      <p:sp>
        <p:nvSpPr>
          <p:cNvPr id="72" name="Shape 72"/>
          <p:cNvSpPr/>
          <p:nvPr/>
        </p:nvSpPr>
        <p:spPr>
          <a:xfrm>
            <a:off x="572038" y="4724400"/>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dirty="0"/>
          </a:p>
        </p:txBody>
      </p:sp>
      <p:sp>
        <p:nvSpPr>
          <p:cNvPr id="77" name="Shape 77"/>
          <p:cNvSpPr/>
          <p:nvPr/>
        </p:nvSpPr>
        <p:spPr>
          <a:xfrm>
            <a:off x="762000" y="1066800"/>
            <a:ext cx="6571876" cy="2811311"/>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50941" tIns="50941" rIns="50941" bIns="50941" numCol="1" anchor="t">
            <a:spAutoFit/>
          </a:bodyPr>
          <a:lstStyle/>
          <a:p>
            <a:pPr marL="342900" lvl="0" indent="-342900">
              <a:buAutoNum type="arabicPeriod"/>
              <a:defRPr sz="1800"/>
            </a:pPr>
            <a:r>
              <a:rPr lang="en-US" sz="1600" b="1" dirty="0">
                <a:latin typeface="Helvetica" panose="020B0604020202020204" pitchFamily="34" charset="0"/>
                <a:cs typeface="Helvetica" panose="020B0604020202020204" pitchFamily="34" charset="0"/>
                <a:sym typeface="Helvetica"/>
              </a:rPr>
              <a:t>In the story, </a:t>
            </a:r>
            <a:r>
              <a:rPr lang="en-US" sz="1600" b="1" i="1" u="sng" dirty="0">
                <a:latin typeface="Helvetica" panose="020B0604020202020204" pitchFamily="34" charset="0"/>
                <a:cs typeface="Helvetica" panose="020B0604020202020204" pitchFamily="34" charset="0"/>
                <a:sym typeface="Helvetica"/>
              </a:rPr>
              <a:t>My Great </a:t>
            </a:r>
            <a:r>
              <a:rPr lang="en-US" sz="1600" b="1" i="1" u="sng" dirty="0" smtClean="0">
                <a:latin typeface="Helvetica" panose="020B0604020202020204" pitchFamily="34" charset="0"/>
                <a:cs typeface="Helvetica" panose="020B0604020202020204" pitchFamily="34" charset="0"/>
                <a:sym typeface="Helvetica"/>
              </a:rPr>
              <a:t>Idea</a:t>
            </a:r>
            <a:r>
              <a:rPr lang="en-US" sz="1600" b="1" dirty="0" smtClean="0">
                <a:latin typeface="Helvetica" panose="020B0604020202020204" pitchFamily="34" charset="0"/>
                <a:cs typeface="Helvetica" panose="020B0604020202020204" pitchFamily="34" charset="0"/>
                <a:sym typeface="Helvetica"/>
              </a:rPr>
              <a:t>, which idea </a:t>
            </a:r>
            <a:r>
              <a:rPr lang="en-US" sz="1600" b="1" dirty="0">
                <a:latin typeface="Helvetica" panose="020B0604020202020204" pitchFamily="34" charset="0"/>
                <a:cs typeface="Helvetica" panose="020B0604020202020204" pitchFamily="34" charset="0"/>
                <a:sym typeface="Helvetica"/>
              </a:rPr>
              <a:t>worked to hold the wrapping paper together</a:t>
            </a:r>
            <a:r>
              <a:rPr lang="en-US" sz="1600" b="1" dirty="0" smtClean="0">
                <a:latin typeface="Helvetica" panose="020B0604020202020204" pitchFamily="34" charset="0"/>
                <a:cs typeface="Helvetica" panose="020B0604020202020204" pitchFamily="34" charset="0"/>
                <a:sym typeface="Helvetica"/>
              </a:rPr>
              <a:t>?</a:t>
            </a:r>
          </a:p>
          <a:p>
            <a:pPr marL="342900" lvl="0" indent="-342900">
              <a:buAutoNum type="arabicPeriod"/>
              <a:defRPr sz="1800"/>
            </a:pPr>
            <a:endParaRPr sz="1600" b="1" dirty="0" smtClean="0">
              <a:solidFill>
                <a:srgbClr val="FF0000"/>
              </a:solidFill>
              <a:latin typeface="Helvetica" panose="020B0604020202020204" pitchFamily="34" charset="0"/>
              <a:cs typeface="Helvetica" panose="020B0604020202020204" pitchFamily="34" charset="0"/>
              <a:sym typeface="Helvetica"/>
            </a:endParaRPr>
          </a:p>
          <a:p>
            <a:pPr marL="548592" indent="-304322">
              <a:buSzPct val="100000"/>
              <a:buFont typeface="Helvetica"/>
              <a:buAutoNum type="alphaUcPeriod"/>
              <a:defRPr sz="1800"/>
            </a:pPr>
            <a:r>
              <a:rPr lang="en-US" sz="1600" dirty="0">
                <a:latin typeface="Helvetica" panose="020B0604020202020204" pitchFamily="34" charset="0"/>
                <a:cs typeface="Helvetica" panose="020B0604020202020204" pitchFamily="34" charset="0"/>
                <a:sym typeface="Helvetica"/>
              </a:rPr>
              <a:t>The child used tape to hold the wrapping paper together</a:t>
            </a:r>
            <a:r>
              <a:rPr lang="en-US" sz="1600" dirty="0" smtClean="0">
                <a:latin typeface="Helvetica" panose="020B0604020202020204" pitchFamily="34" charset="0"/>
                <a:cs typeface="Helvetica" panose="020B0604020202020204" pitchFamily="34" charset="0"/>
                <a:sym typeface="Helvetica"/>
              </a:rPr>
              <a:t>.</a:t>
            </a:r>
          </a:p>
          <a:p>
            <a:pPr marL="548592"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548592" indent="-304322">
              <a:buSzPct val="100000"/>
              <a:buFont typeface="Helvetica"/>
              <a:buAutoNum type="alphaUcPeriod"/>
              <a:defRPr sz="1800"/>
            </a:pPr>
            <a:r>
              <a:rPr lang="en-US" sz="1600" dirty="0">
                <a:latin typeface="Helvetica" panose="020B0604020202020204" pitchFamily="34" charset="0"/>
                <a:cs typeface="Helvetica" panose="020B0604020202020204" pitchFamily="34" charset="0"/>
                <a:sym typeface="Helvetica"/>
              </a:rPr>
              <a:t>The child used string to hold the wrapping paper together</a:t>
            </a:r>
            <a:r>
              <a:rPr lang="en-US" sz="1600" dirty="0" smtClean="0">
                <a:latin typeface="Helvetica" panose="020B0604020202020204" pitchFamily="34" charset="0"/>
                <a:cs typeface="Helvetica" panose="020B0604020202020204" pitchFamily="34" charset="0"/>
                <a:sym typeface="Helvetica"/>
              </a:rPr>
              <a:t>.</a:t>
            </a:r>
          </a:p>
          <a:p>
            <a:pPr marL="548592"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548592" indent="-304322">
              <a:buSzPct val="100000"/>
              <a:buFont typeface="Helvetica"/>
              <a:buAutoNum type="alphaUcPeriod"/>
              <a:defRPr sz="1800"/>
            </a:pPr>
            <a:r>
              <a:rPr lang="en-US" sz="1600" dirty="0">
                <a:latin typeface="Helvetica" panose="020B0604020202020204" pitchFamily="34" charset="0"/>
                <a:cs typeface="Helvetica" panose="020B0604020202020204" pitchFamily="34" charset="0"/>
                <a:sym typeface="Helvetica"/>
              </a:rPr>
              <a:t>The child used glue to hold the wrapping paper together</a:t>
            </a:r>
            <a:r>
              <a:rPr lang="en-US" sz="1600" dirty="0" smtClean="0">
                <a:latin typeface="Helvetica" panose="020B0604020202020204" pitchFamily="34" charset="0"/>
                <a:cs typeface="Helvetica" panose="020B0604020202020204" pitchFamily="34" charset="0"/>
                <a:sym typeface="Helvetica"/>
              </a:rPr>
              <a:t>.</a:t>
            </a:r>
          </a:p>
          <a:p>
            <a:pPr marL="548592"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548592" indent="-304322">
              <a:buSzPct val="100000"/>
              <a:buFont typeface="Helvetica"/>
              <a:buAutoNum type="alphaUcPeriod"/>
              <a:defRPr sz="1800"/>
            </a:pPr>
            <a:r>
              <a:rPr lang="en-US" sz="1600" dirty="0">
                <a:latin typeface="Helvetica" panose="020B0604020202020204" pitchFamily="34" charset="0"/>
                <a:cs typeface="Helvetica" panose="020B0604020202020204" pitchFamily="34" charset="0"/>
                <a:sym typeface="Helvetica"/>
              </a:rPr>
              <a:t>The child used </a:t>
            </a:r>
            <a:r>
              <a:rPr lang="en-US" sz="1600" dirty="0" smtClean="0">
                <a:latin typeface="Helvetica" panose="020B0604020202020204" pitchFamily="34" charset="0"/>
                <a:cs typeface="Helvetica" panose="020B0604020202020204" pitchFamily="34" charset="0"/>
                <a:sym typeface="Helvetica"/>
              </a:rPr>
              <a:t>Band </a:t>
            </a:r>
            <a:r>
              <a:rPr lang="en-US" sz="1600" dirty="0">
                <a:latin typeface="Helvetica" panose="020B0604020202020204" pitchFamily="34" charset="0"/>
                <a:cs typeface="Helvetica" panose="020B0604020202020204" pitchFamily="34" charset="0"/>
                <a:sym typeface="Helvetica"/>
              </a:rPr>
              <a:t>A</a:t>
            </a:r>
            <a:r>
              <a:rPr lang="en-US" sz="1600" dirty="0" smtClean="0">
                <a:latin typeface="Helvetica" panose="020B0604020202020204" pitchFamily="34" charset="0"/>
                <a:cs typeface="Helvetica" panose="020B0604020202020204" pitchFamily="34" charset="0"/>
                <a:sym typeface="Helvetica"/>
              </a:rPr>
              <a:t>ids </a:t>
            </a:r>
            <a:r>
              <a:rPr lang="en-US" sz="1600" dirty="0">
                <a:latin typeface="Helvetica" panose="020B0604020202020204" pitchFamily="34" charset="0"/>
                <a:cs typeface="Helvetica" panose="020B0604020202020204" pitchFamily="34" charset="0"/>
                <a:sym typeface="Helvetica"/>
              </a:rPr>
              <a:t>to hold the wrapping paper together.</a:t>
            </a:r>
            <a:endParaRPr lang="en-US" sz="1600" dirty="0" smtClean="0">
              <a:solidFill>
                <a:srgbClr val="FF0000"/>
              </a:solidFill>
              <a:latin typeface="Helvetica" panose="020B0604020202020204" pitchFamily="34" charset="0"/>
              <a:cs typeface="Helvetica" panose="020B0604020202020204" pitchFamily="34" charset="0"/>
              <a:sym typeface="Helvetica"/>
            </a:endParaRPr>
          </a:p>
          <a:p>
            <a:pPr marL="548592" indent="-304322">
              <a:buSzPct val="100000"/>
              <a:buFont typeface="Helvetica"/>
              <a:buAutoNum type="alphaUcPeriod"/>
              <a:defRPr sz="1800"/>
            </a:pPr>
            <a:endParaRPr sz="1600" dirty="0">
              <a:solidFill>
                <a:srgbClr val="FF0000"/>
              </a:solidFill>
              <a:latin typeface="Helvetica" panose="020B0604020202020204" pitchFamily="34" charset="0"/>
              <a:cs typeface="Helvetica" panose="020B0604020202020204" pitchFamily="34" charset="0"/>
              <a:sym typeface="Helvetica"/>
            </a:endParaRPr>
          </a:p>
        </p:txBody>
      </p:sp>
      <p:sp>
        <p:nvSpPr>
          <p:cNvPr id="78" name="Shape 78"/>
          <p:cNvSpPr/>
          <p:nvPr/>
        </p:nvSpPr>
        <p:spPr>
          <a:xfrm>
            <a:off x="644549" y="1828800"/>
            <a:ext cx="275106"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p>
        </p:txBody>
      </p:sp>
      <p:sp>
        <p:nvSpPr>
          <p:cNvPr id="79" name="Shape 79"/>
          <p:cNvSpPr/>
          <p:nvPr/>
        </p:nvSpPr>
        <p:spPr>
          <a:xfrm>
            <a:off x="639294" y="2347070"/>
            <a:ext cx="275106"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p>
        </p:txBody>
      </p:sp>
      <p:sp>
        <p:nvSpPr>
          <p:cNvPr id="80" name="Shape 80"/>
          <p:cNvSpPr/>
          <p:nvPr/>
        </p:nvSpPr>
        <p:spPr>
          <a:xfrm>
            <a:off x="644549" y="2819400"/>
            <a:ext cx="275106"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p>
        </p:txBody>
      </p:sp>
      <p:sp>
        <p:nvSpPr>
          <p:cNvPr id="81" name="Shape 81"/>
          <p:cNvSpPr/>
          <p:nvPr/>
        </p:nvSpPr>
        <p:spPr>
          <a:xfrm>
            <a:off x="644549" y="3237129"/>
            <a:ext cx="275106"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p>
        </p:txBody>
      </p:sp>
      <p:sp>
        <p:nvSpPr>
          <p:cNvPr id="17" name="Shape 87"/>
          <p:cNvSpPr/>
          <p:nvPr/>
        </p:nvSpPr>
        <p:spPr>
          <a:xfrm>
            <a:off x="766089" y="5463231"/>
            <a:ext cx="6622330" cy="2811311"/>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50941" tIns="50941" rIns="50941" bIns="50941">
            <a:spAutoFit/>
          </a:bodyPr>
          <a:lstStyle/>
          <a:p>
            <a:pPr marL="401638" lvl="0" indent="-401638">
              <a:buAutoNum type="arabicPeriod" startAt="2"/>
              <a:defRPr sz="1800"/>
            </a:pPr>
            <a:r>
              <a:rPr lang="en-US" sz="1600" b="1" dirty="0">
                <a:latin typeface="Helvetica" panose="020B0604020202020204" pitchFamily="34" charset="0"/>
                <a:cs typeface="Helvetica" panose="020B0604020202020204" pitchFamily="34" charset="0"/>
                <a:sym typeface="Helvetica"/>
              </a:rPr>
              <a:t>In the poem, </a:t>
            </a:r>
            <a:r>
              <a:rPr lang="en-US" sz="1600" b="1" i="1" u="sng" dirty="0" smtClean="0">
                <a:latin typeface="Helvetica" panose="020B0604020202020204" pitchFamily="34" charset="0"/>
                <a:cs typeface="Helvetica" panose="020B0604020202020204" pitchFamily="34" charset="0"/>
                <a:sym typeface="Helvetica"/>
              </a:rPr>
              <a:t>Band-Aid </a:t>
            </a:r>
            <a:r>
              <a:rPr lang="en-US" sz="1600" b="1" i="1" u="sng" dirty="0">
                <a:latin typeface="Helvetica" panose="020B0604020202020204" pitchFamily="34" charset="0"/>
                <a:cs typeface="Helvetica" panose="020B0604020202020204" pitchFamily="34" charset="0"/>
                <a:sym typeface="Helvetica"/>
              </a:rPr>
              <a:t>Baby</a:t>
            </a:r>
            <a:r>
              <a:rPr lang="en-US" sz="1600" b="1" i="1" dirty="0">
                <a:latin typeface="Helvetica" panose="020B0604020202020204" pitchFamily="34" charset="0"/>
                <a:cs typeface="Helvetica" panose="020B0604020202020204" pitchFamily="34" charset="0"/>
                <a:sym typeface="Helvetica"/>
              </a:rPr>
              <a:t>, </a:t>
            </a:r>
            <a:r>
              <a:rPr lang="en-US" sz="1600" b="1" dirty="0">
                <a:latin typeface="Helvetica" panose="020B0604020202020204" pitchFamily="34" charset="0"/>
                <a:cs typeface="Helvetica" panose="020B0604020202020204" pitchFamily="34" charset="0"/>
                <a:sym typeface="Helvetica"/>
              </a:rPr>
              <a:t>what did the mom and dad do when they found the baby with band aids </a:t>
            </a:r>
            <a:r>
              <a:rPr lang="en-US" sz="1600" b="1" dirty="0" smtClean="0">
                <a:latin typeface="Helvetica" panose="020B0604020202020204" pitchFamily="34" charset="0"/>
                <a:cs typeface="Helvetica" panose="020B0604020202020204" pitchFamily="34" charset="0"/>
                <a:sym typeface="Helvetica"/>
              </a:rPr>
              <a:t>everywhere?</a:t>
            </a:r>
            <a:endParaRPr lang="en-US" sz="1600" b="1" dirty="0" smtClean="0">
              <a:solidFill>
                <a:srgbClr val="FF0000"/>
              </a:solidFill>
              <a:latin typeface="Helvetica" panose="020B0604020202020204" pitchFamily="34" charset="0"/>
              <a:cs typeface="Helvetica" panose="020B0604020202020204" pitchFamily="34" charset="0"/>
              <a:sym typeface="Helvetica"/>
            </a:endParaRPr>
          </a:p>
          <a:p>
            <a:pPr marL="401638" lvl="0" indent="-401638">
              <a:buAutoNum type="arabicPeriod" startAt="2"/>
              <a:defRPr sz="1800"/>
            </a:pPr>
            <a:endParaRPr sz="1600" dirty="0" smtClean="0">
              <a:solidFill>
                <a:srgbClr val="FF0000"/>
              </a:solidFill>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600" dirty="0">
                <a:latin typeface="Helvetica" panose="020B0604020202020204" pitchFamily="34" charset="0"/>
                <a:cs typeface="Helvetica" panose="020B0604020202020204" pitchFamily="34" charset="0"/>
                <a:sym typeface="Helvetica"/>
              </a:rPr>
              <a:t>They put </a:t>
            </a:r>
            <a:r>
              <a:rPr lang="en-US" sz="1600" dirty="0" smtClean="0">
                <a:latin typeface="Helvetica" panose="020B0604020202020204" pitchFamily="34" charset="0"/>
                <a:cs typeface="Helvetica" panose="020B0604020202020204" pitchFamily="34" charset="0"/>
                <a:sym typeface="Helvetica"/>
              </a:rPr>
              <a:t>Band-Aids on her belly.</a:t>
            </a:r>
          </a:p>
          <a:p>
            <a:pPr marL="911650"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600" dirty="0">
                <a:latin typeface="Helvetica" panose="020B0604020202020204" pitchFamily="34" charset="0"/>
                <a:cs typeface="Helvetica" panose="020B0604020202020204" pitchFamily="34" charset="0"/>
                <a:sym typeface="Helvetica"/>
              </a:rPr>
              <a:t>They put </a:t>
            </a:r>
            <a:r>
              <a:rPr lang="en-US" sz="1600" dirty="0" smtClean="0">
                <a:latin typeface="Helvetica" panose="020B0604020202020204" pitchFamily="34" charset="0"/>
                <a:cs typeface="Helvetica" panose="020B0604020202020204" pitchFamily="34" charset="0"/>
                <a:sym typeface="Helvetica"/>
              </a:rPr>
              <a:t>Band-Aids in </a:t>
            </a:r>
            <a:r>
              <a:rPr lang="en-US" sz="1600" dirty="0">
                <a:latin typeface="Helvetica" panose="020B0604020202020204" pitchFamily="34" charset="0"/>
                <a:cs typeface="Helvetica" panose="020B0604020202020204" pitchFamily="34" charset="0"/>
                <a:sym typeface="Helvetica"/>
              </a:rPr>
              <a:t>her </a:t>
            </a:r>
            <a:r>
              <a:rPr lang="en-US" sz="1600" dirty="0" smtClean="0">
                <a:latin typeface="Helvetica" panose="020B0604020202020204" pitchFamily="34" charset="0"/>
                <a:cs typeface="Helvetica" panose="020B0604020202020204" pitchFamily="34" charset="0"/>
                <a:sym typeface="Helvetica"/>
              </a:rPr>
              <a:t>hair.</a:t>
            </a:r>
          </a:p>
          <a:p>
            <a:pPr marL="911650"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600" dirty="0">
                <a:latin typeface="Helvetica" panose="020B0604020202020204" pitchFamily="34" charset="0"/>
                <a:cs typeface="Helvetica" panose="020B0604020202020204" pitchFamily="34" charset="0"/>
                <a:sym typeface="Helvetica"/>
              </a:rPr>
              <a:t>They tried to take them off of her</a:t>
            </a:r>
            <a:r>
              <a:rPr lang="en-US" sz="1600" dirty="0" smtClean="0">
                <a:latin typeface="Helvetica" panose="020B0604020202020204" pitchFamily="34" charset="0"/>
                <a:cs typeface="Helvetica" panose="020B0604020202020204" pitchFamily="34" charset="0"/>
                <a:sym typeface="Helvetica"/>
              </a:rPr>
              <a:t>.</a:t>
            </a:r>
          </a:p>
          <a:p>
            <a:pPr marL="911650"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600" dirty="0">
                <a:latin typeface="Helvetica" panose="020B0604020202020204" pitchFamily="34" charset="0"/>
                <a:cs typeface="Helvetica" panose="020B0604020202020204" pitchFamily="34" charset="0"/>
                <a:sym typeface="Helvetica"/>
              </a:rPr>
              <a:t>They said </a:t>
            </a:r>
            <a:r>
              <a:rPr lang="en-US" sz="1600" dirty="0" smtClean="0">
                <a:latin typeface="Helvetica" panose="020B0604020202020204" pitchFamily="34" charset="0"/>
                <a:cs typeface="Helvetica" panose="020B0604020202020204" pitchFamily="34" charset="0"/>
                <a:sym typeface="Helvetica"/>
              </a:rPr>
              <a:t>“take </a:t>
            </a:r>
            <a:r>
              <a:rPr lang="en-US" sz="1600" dirty="0">
                <a:latin typeface="Helvetica" panose="020B0604020202020204" pitchFamily="34" charset="0"/>
                <a:cs typeface="Helvetica" panose="020B0604020202020204" pitchFamily="34" charset="0"/>
                <a:sym typeface="Helvetica"/>
              </a:rPr>
              <a:t>these </a:t>
            </a:r>
            <a:r>
              <a:rPr lang="en-US" sz="1600" dirty="0" smtClean="0">
                <a:latin typeface="Helvetica" panose="020B0604020202020204" pitchFamily="34" charset="0"/>
                <a:cs typeface="Helvetica" panose="020B0604020202020204" pitchFamily="34" charset="0"/>
                <a:sym typeface="Helvetica"/>
              </a:rPr>
              <a:t>Band-Aids all </a:t>
            </a:r>
            <a:r>
              <a:rPr lang="en-US" sz="1600" dirty="0">
                <a:latin typeface="Helvetica" panose="020B0604020202020204" pitchFamily="34" charset="0"/>
                <a:cs typeface="Helvetica" panose="020B0604020202020204" pitchFamily="34" charset="0"/>
                <a:sym typeface="Helvetica"/>
              </a:rPr>
              <a:t>away</a:t>
            </a:r>
            <a:r>
              <a:rPr lang="en-US" sz="1600" dirty="0" smtClean="0">
                <a:latin typeface="Helvetica" panose="020B0604020202020204" pitchFamily="34" charset="0"/>
                <a:cs typeface="Helvetica" panose="020B0604020202020204" pitchFamily="34" charset="0"/>
                <a:sym typeface="Helvetica"/>
              </a:rPr>
              <a:t>!”</a:t>
            </a:r>
            <a:endParaRPr lang="en-US" sz="1600" dirty="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endParaRPr sz="1600" dirty="0">
              <a:latin typeface="Helvetica" panose="020B0604020202020204" pitchFamily="34" charset="0"/>
              <a:cs typeface="Helvetica" panose="020B0604020202020204" pitchFamily="34" charset="0"/>
              <a:sym typeface="Helvetica"/>
            </a:endParaRPr>
          </a:p>
        </p:txBody>
      </p:sp>
      <p:sp>
        <p:nvSpPr>
          <p:cNvPr id="18" name="Shape 89"/>
          <p:cNvSpPr/>
          <p:nvPr/>
        </p:nvSpPr>
        <p:spPr>
          <a:xfrm>
            <a:off x="1009898" y="7667258"/>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9" name="Shape 90"/>
          <p:cNvSpPr/>
          <p:nvPr/>
        </p:nvSpPr>
        <p:spPr>
          <a:xfrm>
            <a:off x="999633" y="6266882"/>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dirty="0"/>
          </a:p>
        </p:txBody>
      </p:sp>
      <p:sp>
        <p:nvSpPr>
          <p:cNvPr id="20" name="Shape 91"/>
          <p:cNvSpPr/>
          <p:nvPr/>
        </p:nvSpPr>
        <p:spPr>
          <a:xfrm>
            <a:off x="999634" y="6731726"/>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1" name="Shape 92"/>
          <p:cNvSpPr/>
          <p:nvPr/>
        </p:nvSpPr>
        <p:spPr>
          <a:xfrm>
            <a:off x="999634" y="721582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solidFill>
              <a:srgbClr val="3A5E8A"/>
            </a:solidFill>
          </a:ln>
        </p:spPr>
        <p:txBody>
          <a:bodyPr lIns="0" tIns="0" rIns="0" bIns="0" anchor="ctr"/>
          <a:lstStyle/>
          <a:p>
            <a:pPr lvl="0" algn="ctr">
              <a:defRPr>
                <a:solidFill>
                  <a:srgbClr val="FFFFFF"/>
                </a:solidFill>
              </a:defRPr>
            </a:pPr>
            <a:endParaRPr dirty="0"/>
          </a:p>
        </p:txBody>
      </p:sp>
      <p:sp>
        <p:nvSpPr>
          <p:cNvPr id="16" name="Rectangle 15"/>
          <p:cNvSpPr/>
          <p:nvPr/>
        </p:nvSpPr>
        <p:spPr>
          <a:xfrm>
            <a:off x="5351426" y="4470484"/>
            <a:ext cx="2057400" cy="646331"/>
          </a:xfrm>
          <a:prstGeom prst="rect">
            <a:avLst/>
          </a:prstGeom>
          <a:solidFill>
            <a:schemeClr val="bg2"/>
          </a:solidFill>
        </p:spPr>
        <p:txBody>
          <a:bodyPr wrap="square">
            <a:spAutoFit/>
          </a:bodyPr>
          <a:lstStyle/>
          <a:p>
            <a:r>
              <a:rPr lang="en-US" sz="900" dirty="0" smtClean="0"/>
              <a:t>RL.2.3</a:t>
            </a:r>
            <a:r>
              <a:rPr lang="en-US" sz="900" dirty="0"/>
              <a:t/>
            </a:r>
            <a:br>
              <a:rPr lang="en-US" sz="900" dirty="0"/>
            </a:br>
            <a:r>
              <a:rPr lang="en-US" sz="900" dirty="0"/>
              <a:t>Describe how characters in a story respond to major events and challenges.</a:t>
            </a:r>
          </a:p>
        </p:txBody>
      </p:sp>
    </p:spTree>
    <p:extLst>
      <p:ext uri="{BB962C8B-B14F-4D97-AF65-F5344CB8AC3E}">
        <p14:creationId xmlns:p14="http://schemas.microsoft.com/office/powerpoint/2010/main" val="1405970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sldNum" sz="quarter" idx="4294967295"/>
          </p:nvPr>
        </p:nvSpPr>
        <p:spPr>
          <a:xfrm>
            <a:off x="6557963" y="9372466"/>
            <a:ext cx="842011" cy="30083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pPr lvl="0">
                <a:defRPr sz="1800">
                  <a:solidFill>
                    <a:srgbClr val="000000"/>
                  </a:solidFill>
                </a:defRPr>
              </a:pPr>
              <a:t>23</a:t>
            </a:fld>
            <a:endParaRPr dirty="0">
              <a:solidFill>
                <a:srgbClr val="888888"/>
              </a:solidFill>
            </a:endParaRPr>
          </a:p>
        </p:txBody>
      </p:sp>
      <p:sp>
        <p:nvSpPr>
          <p:cNvPr id="119" name="Shape 119"/>
          <p:cNvSpPr/>
          <p:nvPr/>
        </p:nvSpPr>
        <p:spPr>
          <a:xfrm>
            <a:off x="410116" y="4789714"/>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dirty="0"/>
          </a:p>
        </p:txBody>
      </p:sp>
      <p:sp>
        <p:nvSpPr>
          <p:cNvPr id="120" name="Shape 120"/>
          <p:cNvSpPr/>
          <p:nvPr/>
        </p:nvSpPr>
        <p:spPr>
          <a:xfrm>
            <a:off x="516732" y="5275087"/>
            <a:ext cx="6493668" cy="3057532"/>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50941" tIns="50941" rIns="50941" bIns="50941" numCol="1" anchor="t">
            <a:spAutoFit/>
          </a:bodyPr>
          <a:lstStyle/>
          <a:p>
            <a:pPr marL="342900" indent="-342900">
              <a:buAutoNum type="arabicPeriod" startAt="4"/>
              <a:defRPr sz="1800"/>
            </a:pPr>
            <a:r>
              <a:rPr lang="en-US" sz="1600" b="1" dirty="0">
                <a:latin typeface="Helvetica" panose="020B0604020202020204" pitchFamily="34" charset="0"/>
                <a:cs typeface="Helvetica" panose="020B0604020202020204" pitchFamily="34" charset="0"/>
                <a:sym typeface="Helvetica"/>
              </a:rPr>
              <a:t>In </a:t>
            </a:r>
            <a:r>
              <a:rPr lang="en-US" sz="1600" b="1" i="1" u="sng" dirty="0" smtClean="0">
                <a:latin typeface="Helvetica" panose="020B0604020202020204" pitchFamily="34" charset="0"/>
                <a:cs typeface="Helvetica" panose="020B0604020202020204" pitchFamily="34" charset="0"/>
                <a:sym typeface="Helvetica"/>
              </a:rPr>
              <a:t>Band-Aid </a:t>
            </a:r>
            <a:r>
              <a:rPr lang="en-US" sz="1600" b="1" i="1" u="sng" dirty="0">
                <a:latin typeface="Helvetica" panose="020B0604020202020204" pitchFamily="34" charset="0"/>
                <a:cs typeface="Helvetica" panose="020B0604020202020204" pitchFamily="34" charset="0"/>
                <a:sym typeface="Helvetica"/>
              </a:rPr>
              <a:t>Baby</a:t>
            </a:r>
            <a:r>
              <a:rPr lang="en-US" sz="1600" b="1" i="1" dirty="0">
                <a:latin typeface="Helvetica" panose="020B0604020202020204" pitchFamily="34" charset="0"/>
                <a:cs typeface="Helvetica" panose="020B0604020202020204" pitchFamily="34" charset="0"/>
                <a:sym typeface="Helvetica"/>
              </a:rPr>
              <a:t>, </a:t>
            </a:r>
            <a:r>
              <a:rPr lang="en-US" sz="1600" b="1" dirty="0">
                <a:latin typeface="Helvetica" panose="020B0604020202020204" pitchFamily="34" charset="0"/>
                <a:cs typeface="Helvetica" panose="020B0604020202020204" pitchFamily="34" charset="0"/>
                <a:sym typeface="Helvetica"/>
              </a:rPr>
              <a:t>how did the baby seem to feel about all the </a:t>
            </a:r>
            <a:r>
              <a:rPr lang="en-US" sz="1600" b="1" dirty="0" smtClean="0">
                <a:latin typeface="Helvetica" panose="020B0604020202020204" pitchFamily="34" charset="0"/>
                <a:cs typeface="Helvetica" panose="020B0604020202020204" pitchFamily="34" charset="0"/>
                <a:sym typeface="Helvetica"/>
              </a:rPr>
              <a:t>Band </a:t>
            </a:r>
            <a:r>
              <a:rPr lang="en-US" sz="1600" b="1" dirty="0">
                <a:latin typeface="Helvetica" panose="020B0604020202020204" pitchFamily="34" charset="0"/>
                <a:cs typeface="Helvetica" panose="020B0604020202020204" pitchFamily="34" charset="0"/>
                <a:sym typeface="Helvetica"/>
              </a:rPr>
              <a:t>A</a:t>
            </a:r>
            <a:r>
              <a:rPr lang="en-US" sz="1600" b="1" dirty="0" smtClean="0">
                <a:latin typeface="Helvetica" panose="020B0604020202020204" pitchFamily="34" charset="0"/>
                <a:cs typeface="Helvetica" panose="020B0604020202020204" pitchFamily="34" charset="0"/>
                <a:sym typeface="Helvetica"/>
              </a:rPr>
              <a:t>ids </a:t>
            </a:r>
            <a:r>
              <a:rPr lang="en-US" sz="1600" b="1" dirty="0">
                <a:latin typeface="Helvetica" panose="020B0604020202020204" pitchFamily="34" charset="0"/>
                <a:cs typeface="Helvetica" panose="020B0604020202020204" pitchFamily="34" charset="0"/>
                <a:sym typeface="Helvetica"/>
              </a:rPr>
              <a:t>on </a:t>
            </a:r>
            <a:r>
              <a:rPr lang="en-US" sz="1600" b="1" dirty="0" smtClean="0">
                <a:latin typeface="Helvetica" panose="020B0604020202020204" pitchFamily="34" charset="0"/>
                <a:cs typeface="Helvetica" panose="020B0604020202020204" pitchFamily="34" charset="0"/>
                <a:sym typeface="Helvetica"/>
              </a:rPr>
              <a:t>her?</a:t>
            </a:r>
          </a:p>
          <a:p>
            <a:pPr marL="342900" indent="-342900">
              <a:buAutoNum type="arabicPeriod" startAt="4"/>
              <a:defRPr sz="1800"/>
            </a:pPr>
            <a:endParaRPr lang="en-US" sz="1600" b="1" dirty="0" smtClean="0">
              <a:solidFill>
                <a:srgbClr val="FF0000"/>
              </a:solidFill>
              <a:latin typeface="Helvetica" panose="020B0604020202020204" pitchFamily="34" charset="0"/>
              <a:cs typeface="Helvetica" panose="020B0604020202020204" pitchFamily="34" charset="0"/>
              <a:sym typeface="Helvetica"/>
            </a:endParaRPr>
          </a:p>
          <a:p>
            <a:pPr marL="342900" indent="-342900">
              <a:buAutoNum type="arabicPeriod" startAt="4"/>
              <a:defRPr sz="1800"/>
            </a:pPr>
            <a:endParaRPr sz="1600" dirty="0" smtClean="0">
              <a:solidFill>
                <a:srgbClr val="FF0000"/>
              </a:solidFill>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lang="en-US" sz="1600" dirty="0">
                <a:latin typeface="Helvetica" panose="020B0604020202020204" pitchFamily="34" charset="0"/>
                <a:cs typeface="Helvetica" panose="020B0604020202020204" pitchFamily="34" charset="0"/>
                <a:sym typeface="Helvetica"/>
              </a:rPr>
              <a:t>She didn’t seem to care</a:t>
            </a:r>
            <a:r>
              <a:rPr lang="en-US" sz="1600" dirty="0" smtClean="0">
                <a:latin typeface="Helvetica" panose="020B0604020202020204" pitchFamily="34" charset="0"/>
                <a:cs typeface="Helvetica" panose="020B0604020202020204" pitchFamily="34" charset="0"/>
                <a:sym typeface="Helvetica"/>
              </a:rPr>
              <a:t>.</a:t>
            </a:r>
          </a:p>
          <a:p>
            <a:pPr marL="782823"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lang="en-US" sz="1600" dirty="0">
                <a:latin typeface="Helvetica" panose="020B0604020202020204" pitchFamily="34" charset="0"/>
                <a:cs typeface="Helvetica" panose="020B0604020202020204" pitchFamily="34" charset="0"/>
                <a:sym typeface="Helvetica"/>
              </a:rPr>
              <a:t>She tried to take the </a:t>
            </a:r>
            <a:r>
              <a:rPr lang="en-US" sz="1600" dirty="0" smtClean="0">
                <a:latin typeface="Helvetica" panose="020B0604020202020204" pitchFamily="34" charset="0"/>
                <a:cs typeface="Helvetica" panose="020B0604020202020204" pitchFamily="34" charset="0"/>
                <a:sym typeface="Helvetica"/>
              </a:rPr>
              <a:t>Band-Aids off.</a:t>
            </a:r>
          </a:p>
          <a:p>
            <a:pPr marL="782823"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lang="en-US" sz="1600" dirty="0">
                <a:latin typeface="Helvetica" panose="020B0604020202020204" pitchFamily="34" charset="0"/>
                <a:cs typeface="Helvetica" panose="020B0604020202020204" pitchFamily="34" charset="0"/>
                <a:sym typeface="Helvetica"/>
              </a:rPr>
              <a:t>She put more </a:t>
            </a:r>
            <a:r>
              <a:rPr lang="en-US" sz="1600" dirty="0" smtClean="0">
                <a:latin typeface="Helvetica" panose="020B0604020202020204" pitchFamily="34" charset="0"/>
                <a:cs typeface="Helvetica" panose="020B0604020202020204" pitchFamily="34" charset="0"/>
                <a:sym typeface="Helvetica"/>
              </a:rPr>
              <a:t>Band-Aids on.</a:t>
            </a:r>
          </a:p>
          <a:p>
            <a:pPr marL="782823"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782823" indent="-304322">
              <a:buSzPct val="100000"/>
              <a:buFont typeface="Helvetica"/>
              <a:buAutoNum type="alphaUcPeriod"/>
              <a:defRPr sz="1800"/>
            </a:pPr>
            <a:r>
              <a:rPr lang="en-US" sz="1600" dirty="0">
                <a:latin typeface="Helvetica" panose="020B0604020202020204" pitchFamily="34" charset="0"/>
                <a:cs typeface="Helvetica" panose="020B0604020202020204" pitchFamily="34" charset="0"/>
                <a:sym typeface="Helvetica"/>
              </a:rPr>
              <a:t>She started yelling.</a:t>
            </a:r>
            <a:endParaRPr lang="en-US" sz="1600" dirty="0" smtClean="0">
              <a:solidFill>
                <a:srgbClr val="FF0000"/>
              </a:solidFill>
              <a:latin typeface="Helvetica" panose="020B0604020202020204" pitchFamily="34" charset="0"/>
              <a:cs typeface="Helvetica" panose="020B0604020202020204" pitchFamily="34" charset="0"/>
              <a:sym typeface="Helvetica"/>
            </a:endParaRPr>
          </a:p>
          <a:p>
            <a:pPr marL="782823" indent="-304322">
              <a:buSzPct val="100000"/>
              <a:defRPr sz="1800"/>
            </a:pPr>
            <a:endParaRPr lang="en-US" sz="1600" dirty="0" smtClean="0">
              <a:latin typeface="Helvetica" panose="020B0604020202020204" pitchFamily="34" charset="0"/>
              <a:cs typeface="Helvetica" panose="020B0604020202020204" pitchFamily="34" charset="0"/>
              <a:sym typeface="Helvetica"/>
            </a:endParaRPr>
          </a:p>
        </p:txBody>
      </p:sp>
      <p:sp>
        <p:nvSpPr>
          <p:cNvPr id="121" name="Shape 121"/>
          <p:cNvSpPr/>
          <p:nvPr/>
        </p:nvSpPr>
        <p:spPr>
          <a:xfrm>
            <a:off x="662901" y="6344067"/>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latin typeface="Helvetica" panose="020B0604020202020204" pitchFamily="34" charset="0"/>
              <a:cs typeface="Helvetica" panose="020B0604020202020204" pitchFamily="34" charset="0"/>
            </a:endParaRPr>
          </a:p>
        </p:txBody>
      </p:sp>
      <p:sp>
        <p:nvSpPr>
          <p:cNvPr id="123" name="Shape 123"/>
          <p:cNvSpPr/>
          <p:nvPr/>
        </p:nvSpPr>
        <p:spPr>
          <a:xfrm>
            <a:off x="650915" y="7249887"/>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latin typeface="Helvetica" panose="020B0604020202020204" pitchFamily="34" charset="0"/>
              <a:cs typeface="Helvetica" panose="020B0604020202020204" pitchFamily="34" charset="0"/>
            </a:endParaRPr>
          </a:p>
        </p:txBody>
      </p:sp>
      <p:sp>
        <p:nvSpPr>
          <p:cNvPr id="124" name="Shape 124"/>
          <p:cNvSpPr/>
          <p:nvPr/>
        </p:nvSpPr>
        <p:spPr>
          <a:xfrm>
            <a:off x="641386" y="6752600"/>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latin typeface="Helvetica" panose="020B0604020202020204" pitchFamily="34" charset="0"/>
              <a:cs typeface="Helvetica" panose="020B0604020202020204" pitchFamily="34" charset="0"/>
            </a:endParaRPr>
          </a:p>
        </p:txBody>
      </p:sp>
      <p:sp>
        <p:nvSpPr>
          <p:cNvPr id="126" name="Shape 126"/>
          <p:cNvSpPr/>
          <p:nvPr/>
        </p:nvSpPr>
        <p:spPr>
          <a:xfrm>
            <a:off x="373330" y="1062794"/>
            <a:ext cx="6986586" cy="305753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50941" tIns="50941" rIns="50941" bIns="50941">
            <a:spAutoFit/>
          </a:bodyPr>
          <a:lstStyle/>
          <a:p>
            <a:pPr marL="342900" lvl="0" indent="-342900">
              <a:buAutoNum type="arabicPeriod" startAt="3"/>
              <a:defRPr sz="1800"/>
            </a:pPr>
            <a:r>
              <a:rPr lang="en-US" sz="1600" b="1" dirty="0">
                <a:latin typeface="Helvetica" panose="020B0604020202020204" pitchFamily="34" charset="0"/>
                <a:cs typeface="Helvetica" panose="020B0604020202020204" pitchFamily="34" charset="0"/>
                <a:sym typeface="Helvetica"/>
              </a:rPr>
              <a:t>Which two</a:t>
            </a:r>
            <a:r>
              <a:rPr lang="en-US" sz="1600" b="1" dirty="0">
                <a:solidFill>
                  <a:schemeClr val="accent6"/>
                </a:solidFill>
                <a:latin typeface="Helvetica" panose="020B0604020202020204" pitchFamily="34" charset="0"/>
                <a:cs typeface="Helvetica" panose="020B0604020202020204" pitchFamily="34" charset="0"/>
                <a:sym typeface="Helvetica"/>
              </a:rPr>
              <a:t> </a:t>
            </a:r>
            <a:r>
              <a:rPr lang="en-US" sz="1600" b="1" dirty="0">
                <a:latin typeface="Helvetica" panose="020B0604020202020204" pitchFamily="34" charset="0"/>
                <a:cs typeface="Helvetica" panose="020B0604020202020204" pitchFamily="34" charset="0"/>
                <a:sym typeface="Helvetica"/>
              </a:rPr>
              <a:t>answers describe mom’s point of view about using the </a:t>
            </a:r>
            <a:r>
              <a:rPr lang="en-US" sz="1600" b="1" dirty="0" smtClean="0">
                <a:latin typeface="Helvetica" panose="020B0604020202020204" pitchFamily="34" charset="0"/>
                <a:cs typeface="Helvetica" panose="020B0604020202020204" pitchFamily="34" charset="0"/>
                <a:sym typeface="Helvetica"/>
              </a:rPr>
              <a:t>Band-Aids to </a:t>
            </a:r>
            <a:r>
              <a:rPr lang="en-US" sz="1600" b="1" dirty="0">
                <a:latin typeface="Helvetica" panose="020B0604020202020204" pitchFamily="34" charset="0"/>
                <a:cs typeface="Helvetica" panose="020B0604020202020204" pitchFamily="34" charset="0"/>
                <a:sym typeface="Helvetica"/>
              </a:rPr>
              <a:t>wrap a gift</a:t>
            </a:r>
            <a:r>
              <a:rPr lang="en-US" sz="1600" b="1" dirty="0" smtClean="0">
                <a:latin typeface="Helvetica" panose="020B0604020202020204" pitchFamily="34" charset="0"/>
                <a:cs typeface="Helvetica" panose="020B0604020202020204" pitchFamily="34" charset="0"/>
                <a:sym typeface="Helvetica"/>
              </a:rPr>
              <a:t>?</a:t>
            </a:r>
          </a:p>
          <a:p>
            <a:pPr marL="911650"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600" dirty="0" smtClean="0">
                <a:latin typeface="Helvetica" panose="020B0604020202020204" pitchFamily="34" charset="0"/>
                <a:cs typeface="Helvetica" panose="020B0604020202020204" pitchFamily="34" charset="0"/>
                <a:sym typeface="Helvetica"/>
              </a:rPr>
              <a:t>Mom </a:t>
            </a:r>
            <a:r>
              <a:rPr lang="en-US" sz="1600" dirty="0">
                <a:latin typeface="Helvetica" panose="020B0604020202020204" pitchFamily="34" charset="0"/>
                <a:cs typeface="Helvetica" panose="020B0604020202020204" pitchFamily="34" charset="0"/>
                <a:sym typeface="Helvetica"/>
              </a:rPr>
              <a:t>forgot to buy tape at the store</a:t>
            </a:r>
            <a:r>
              <a:rPr lang="en-US" sz="1600" dirty="0" smtClean="0">
                <a:latin typeface="Helvetica" panose="020B0604020202020204" pitchFamily="34" charset="0"/>
                <a:cs typeface="Helvetica" panose="020B0604020202020204" pitchFamily="34" charset="0"/>
                <a:sym typeface="Helvetica"/>
              </a:rPr>
              <a:t>.</a:t>
            </a:r>
          </a:p>
          <a:p>
            <a:pPr marL="911650"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600" dirty="0">
                <a:latin typeface="Helvetica" panose="020B0604020202020204" pitchFamily="34" charset="0"/>
                <a:cs typeface="Helvetica" panose="020B0604020202020204" pitchFamily="34" charset="0"/>
                <a:sym typeface="Helvetica"/>
              </a:rPr>
              <a:t>Mom wasn’t too sure about using </a:t>
            </a:r>
            <a:r>
              <a:rPr lang="en-US" sz="1600" dirty="0" smtClean="0">
                <a:latin typeface="Helvetica" panose="020B0604020202020204" pitchFamily="34" charset="0"/>
                <a:cs typeface="Helvetica" panose="020B0604020202020204" pitchFamily="34" charset="0"/>
                <a:sym typeface="Helvetica"/>
              </a:rPr>
              <a:t>Band </a:t>
            </a:r>
            <a:r>
              <a:rPr lang="en-US" sz="1600" dirty="0">
                <a:latin typeface="Helvetica" panose="020B0604020202020204" pitchFamily="34" charset="0"/>
                <a:cs typeface="Helvetica" panose="020B0604020202020204" pitchFamily="34" charset="0"/>
                <a:sym typeface="Helvetica"/>
              </a:rPr>
              <a:t>A</a:t>
            </a:r>
            <a:r>
              <a:rPr lang="en-US" sz="1600" dirty="0" smtClean="0">
                <a:latin typeface="Helvetica" panose="020B0604020202020204" pitchFamily="34" charset="0"/>
                <a:cs typeface="Helvetica" panose="020B0604020202020204" pitchFamily="34" charset="0"/>
                <a:sym typeface="Helvetica"/>
              </a:rPr>
              <a:t>ids </a:t>
            </a:r>
            <a:r>
              <a:rPr lang="en-US" sz="1600" dirty="0">
                <a:latin typeface="Helvetica" panose="020B0604020202020204" pitchFamily="34" charset="0"/>
                <a:cs typeface="Helvetica" panose="020B0604020202020204" pitchFamily="34" charset="0"/>
                <a:sym typeface="Helvetica"/>
              </a:rPr>
              <a:t>to wrap a </a:t>
            </a:r>
            <a:r>
              <a:rPr lang="en-US" sz="1600" dirty="0" smtClean="0">
                <a:latin typeface="Helvetica" panose="020B0604020202020204" pitchFamily="34" charset="0"/>
                <a:cs typeface="Helvetica" panose="020B0604020202020204" pitchFamily="34" charset="0"/>
                <a:sym typeface="Helvetica"/>
              </a:rPr>
              <a:t>gift. </a:t>
            </a:r>
          </a:p>
          <a:p>
            <a:pPr marL="911650"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600" dirty="0">
                <a:latin typeface="Helvetica" panose="020B0604020202020204" pitchFamily="34" charset="0"/>
                <a:cs typeface="Helvetica" panose="020B0604020202020204" pitchFamily="34" charset="0"/>
                <a:sym typeface="Helvetica"/>
              </a:rPr>
              <a:t>Mom thought the </a:t>
            </a:r>
            <a:r>
              <a:rPr lang="en-US" sz="1600" dirty="0" smtClean="0">
                <a:latin typeface="Helvetica" panose="020B0604020202020204" pitchFamily="34" charset="0"/>
                <a:cs typeface="Helvetica" panose="020B0604020202020204" pitchFamily="34" charset="0"/>
                <a:sym typeface="Helvetica"/>
              </a:rPr>
              <a:t>Band-Aids were </a:t>
            </a:r>
            <a:r>
              <a:rPr lang="en-US" sz="1600" dirty="0">
                <a:latin typeface="Helvetica" panose="020B0604020202020204" pitchFamily="34" charset="0"/>
                <a:cs typeface="Helvetica" panose="020B0604020202020204" pitchFamily="34" charset="0"/>
                <a:sym typeface="Helvetica"/>
              </a:rPr>
              <a:t>too sticky</a:t>
            </a:r>
            <a:r>
              <a:rPr lang="en-US" sz="1600" dirty="0" smtClean="0">
                <a:latin typeface="Helvetica" panose="020B0604020202020204" pitchFamily="34" charset="0"/>
                <a:cs typeface="Helvetica" panose="020B0604020202020204" pitchFamily="34" charset="0"/>
                <a:sym typeface="Helvetica"/>
              </a:rPr>
              <a:t>.</a:t>
            </a:r>
          </a:p>
          <a:p>
            <a:pPr marL="911650"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600" dirty="0">
                <a:latin typeface="Helvetica" panose="020B0604020202020204" pitchFamily="34" charset="0"/>
                <a:cs typeface="Helvetica" panose="020B0604020202020204" pitchFamily="34" charset="0"/>
                <a:sym typeface="Helvetica"/>
              </a:rPr>
              <a:t>Mom thought they might look funny. </a:t>
            </a:r>
            <a:endParaRPr lang="en-US" sz="1600" dirty="0" smtClean="0">
              <a:solidFill>
                <a:srgbClr val="FF0000"/>
              </a:solidFill>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endParaRPr lang="en-US" sz="16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endParaRPr sz="1600" dirty="0">
              <a:latin typeface="Helvetica" panose="020B0604020202020204" pitchFamily="34" charset="0"/>
              <a:cs typeface="Helvetica" panose="020B0604020202020204" pitchFamily="34" charset="0"/>
              <a:sym typeface="Helvetica"/>
            </a:endParaRPr>
          </a:p>
        </p:txBody>
      </p:sp>
      <p:sp>
        <p:nvSpPr>
          <p:cNvPr id="127" name="Shape 127"/>
          <p:cNvSpPr/>
          <p:nvPr/>
        </p:nvSpPr>
        <p:spPr>
          <a:xfrm>
            <a:off x="698758" y="2774355"/>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28" name="Shape 128"/>
          <p:cNvSpPr/>
          <p:nvPr/>
        </p:nvSpPr>
        <p:spPr>
          <a:xfrm>
            <a:off x="696876" y="2294629"/>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solidFill>
              <a:srgbClr val="3A5E8A"/>
            </a:solidFill>
          </a:ln>
        </p:spPr>
        <p:txBody>
          <a:bodyPr lIns="0" tIns="0" rIns="0" bIns="0" anchor="ctr"/>
          <a:lstStyle/>
          <a:p>
            <a:pPr lvl="0" algn="ctr">
              <a:defRPr>
                <a:solidFill>
                  <a:srgbClr val="FFFFFF"/>
                </a:solidFill>
              </a:defRPr>
            </a:pPr>
            <a:endParaRPr dirty="0"/>
          </a:p>
        </p:txBody>
      </p:sp>
      <p:sp>
        <p:nvSpPr>
          <p:cNvPr id="129" name="Shape 129"/>
          <p:cNvSpPr/>
          <p:nvPr/>
        </p:nvSpPr>
        <p:spPr>
          <a:xfrm>
            <a:off x="711175" y="3272474"/>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solidFill>
              <a:srgbClr val="3A5E8A"/>
            </a:solidFill>
          </a:ln>
        </p:spPr>
        <p:txBody>
          <a:bodyPr lIns="0" tIns="0" rIns="0" bIns="0" anchor="ctr"/>
          <a:lstStyle/>
          <a:p>
            <a:pPr lvl="0" algn="ctr">
              <a:defRPr>
                <a:solidFill>
                  <a:srgbClr val="FFFFFF"/>
                </a:solidFill>
              </a:defRPr>
            </a:pPr>
            <a:endParaRPr dirty="0"/>
          </a:p>
        </p:txBody>
      </p:sp>
      <p:sp>
        <p:nvSpPr>
          <p:cNvPr id="130" name="Shape 130"/>
          <p:cNvSpPr/>
          <p:nvPr/>
        </p:nvSpPr>
        <p:spPr>
          <a:xfrm>
            <a:off x="679643" y="190313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1" name="Shape 123"/>
          <p:cNvSpPr/>
          <p:nvPr/>
        </p:nvSpPr>
        <p:spPr>
          <a:xfrm>
            <a:off x="660514" y="7733597"/>
            <a:ext cx="281147"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solidFill>
              <a:srgbClr val="3A5E8A"/>
            </a:solidFill>
            <a:prstDash val="solid"/>
            <a:bevel/>
          </a:ln>
          <a:effectLst/>
        </p:spPr>
        <p:txBody>
          <a:bodyPr wrap="square" lIns="0" tIns="0" rIns="0" bIns="0" numCol="1" anchor="ctr">
            <a:noAutofit/>
          </a:bodyPr>
          <a:lstStyle/>
          <a:p>
            <a:pPr lvl="0" algn="ctr">
              <a:defRPr>
                <a:solidFill>
                  <a:srgbClr val="FFFFFF"/>
                </a:solidFill>
              </a:defRPr>
            </a:pPr>
            <a:endParaRPr dirty="0">
              <a:latin typeface="Helvetica" panose="020B0604020202020204" pitchFamily="34" charset="0"/>
              <a:cs typeface="Helvetica" panose="020B0604020202020204" pitchFamily="34" charset="0"/>
            </a:endParaRPr>
          </a:p>
        </p:txBody>
      </p:sp>
      <p:sp>
        <p:nvSpPr>
          <p:cNvPr id="19" name="Rectangle 18"/>
          <p:cNvSpPr/>
          <p:nvPr/>
        </p:nvSpPr>
        <p:spPr>
          <a:xfrm>
            <a:off x="5105400" y="4267200"/>
            <a:ext cx="2057400" cy="784830"/>
          </a:xfrm>
          <a:prstGeom prst="rect">
            <a:avLst/>
          </a:prstGeom>
          <a:solidFill>
            <a:schemeClr val="bg2"/>
          </a:solidFill>
        </p:spPr>
        <p:txBody>
          <a:bodyPr wrap="square">
            <a:spAutoFit/>
          </a:bodyPr>
          <a:lstStyle/>
          <a:p>
            <a:r>
              <a:rPr lang="en-US" sz="900" dirty="0" smtClean="0"/>
              <a:t>RL.2.6</a:t>
            </a:r>
            <a:r>
              <a:rPr lang="en-US" sz="900" dirty="0"/>
              <a:t/>
            </a:r>
            <a:br>
              <a:rPr lang="en-US" sz="900" dirty="0"/>
            </a:br>
            <a:r>
              <a:rPr lang="en-US" sz="900" dirty="0"/>
              <a:t>Acknowledge differences in the points of view of characters, including by speaking in a different voice for each character when reading dialogue aloud.</a:t>
            </a:r>
          </a:p>
        </p:txBody>
      </p:sp>
    </p:spTree>
    <p:extLst>
      <p:ext uri="{BB962C8B-B14F-4D97-AF65-F5344CB8AC3E}">
        <p14:creationId xmlns:p14="http://schemas.microsoft.com/office/powerpoint/2010/main" val="130448019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93"/>
          <p:cNvSpPr/>
          <p:nvPr/>
        </p:nvSpPr>
        <p:spPr>
          <a:xfrm>
            <a:off x="591271" y="992966"/>
            <a:ext cx="6571457" cy="3288364"/>
          </a:xfrm>
          <a:prstGeom prst="rect">
            <a:avLst/>
          </a:prstGeom>
          <a:noFill/>
          <a:ln w="12700" cap="flat">
            <a:noFill/>
            <a:miter lim="400000"/>
          </a:ln>
          <a:effectLst/>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50941" tIns="50941" rIns="50941" bIns="50941" numCol="1" anchor="t">
            <a:spAutoFit/>
          </a:bodyPr>
          <a:lstStyle/>
          <a:p>
            <a:pPr marL="290513" indent="-290513">
              <a:defRPr sz="1800"/>
            </a:pPr>
            <a:r>
              <a:rPr lang="en-US" sz="1800" b="1" dirty="0" smtClean="0">
                <a:latin typeface="Helvetica" panose="020B0604020202020204" pitchFamily="34" charset="0"/>
                <a:cs typeface="Helvetica" panose="020B0604020202020204" pitchFamily="34" charset="0"/>
                <a:sym typeface="Helvetica"/>
              </a:rPr>
              <a:t>5.  According </a:t>
            </a:r>
            <a:r>
              <a:rPr lang="en-US" sz="1800" b="1" dirty="0">
                <a:latin typeface="Helvetica" panose="020B0604020202020204" pitchFamily="34" charset="0"/>
                <a:cs typeface="Helvetica" panose="020B0604020202020204" pitchFamily="34" charset="0"/>
                <a:sym typeface="Helvetica"/>
              </a:rPr>
              <a:t>to both texts, how are the main characters the same?</a:t>
            </a:r>
            <a:r>
              <a:rPr lang="en-US" sz="1100" b="1" i="1" dirty="0" smtClean="0">
                <a:solidFill>
                  <a:srgbClr val="FF0000"/>
                </a:solidFill>
                <a:latin typeface="Helvetica" panose="020B0604020202020204" pitchFamily="34" charset="0"/>
                <a:cs typeface="Helvetica" panose="020B0604020202020204" pitchFamily="34" charset="0"/>
                <a:sym typeface="Helvetica"/>
              </a:rPr>
              <a:t>             </a:t>
            </a:r>
          </a:p>
          <a:p>
            <a:pPr lvl="0">
              <a:defRPr sz="1800"/>
            </a:pPr>
            <a:endParaRPr dirty="0" smtClean="0">
              <a:solidFill>
                <a:srgbClr val="FF0000"/>
              </a:solidFill>
              <a:latin typeface="Helvetica" panose="020B0604020202020204" pitchFamily="34" charset="0"/>
              <a:cs typeface="Helvetica" panose="020B0604020202020204" pitchFamily="34" charset="0"/>
              <a:sym typeface="Helvetica"/>
            </a:endParaRPr>
          </a:p>
          <a:p>
            <a:pPr marL="821401" lvl="0" indent="-342900">
              <a:buSzPct val="100000"/>
              <a:buFont typeface="+mj-lt"/>
              <a:buAutoNum type="alphaUcPeriod"/>
              <a:defRPr sz="1800"/>
            </a:pPr>
            <a:r>
              <a:rPr lang="en-US" sz="1700" dirty="0">
                <a:latin typeface="Helvetica" panose="020B0604020202020204" pitchFamily="34" charset="0"/>
                <a:cs typeface="Helvetica" panose="020B0604020202020204" pitchFamily="34" charset="0"/>
                <a:sym typeface="Helvetica"/>
              </a:rPr>
              <a:t>The child and the baby both stuck </a:t>
            </a:r>
            <a:r>
              <a:rPr lang="en-US" sz="1700" dirty="0" smtClean="0">
                <a:latin typeface="Helvetica" panose="020B0604020202020204" pitchFamily="34" charset="0"/>
                <a:cs typeface="Helvetica" panose="020B0604020202020204" pitchFamily="34" charset="0"/>
                <a:sym typeface="Helvetica"/>
              </a:rPr>
              <a:t>Band-Aids to </a:t>
            </a:r>
            <a:r>
              <a:rPr lang="en-US" sz="1700" dirty="0">
                <a:latin typeface="Helvetica" panose="020B0604020202020204" pitchFamily="34" charset="0"/>
                <a:cs typeface="Helvetica" panose="020B0604020202020204" pitchFamily="34" charset="0"/>
                <a:sym typeface="Helvetica"/>
              </a:rPr>
              <a:t>themselves</a:t>
            </a:r>
            <a:r>
              <a:rPr lang="en-US" sz="1700" dirty="0" smtClean="0">
                <a:latin typeface="Helvetica" panose="020B0604020202020204" pitchFamily="34" charset="0"/>
                <a:cs typeface="Helvetica" panose="020B0604020202020204" pitchFamily="34" charset="0"/>
                <a:sym typeface="Helvetica"/>
              </a:rPr>
              <a:t>.</a:t>
            </a:r>
          </a:p>
          <a:p>
            <a:pPr marL="821401" indent="-342900">
              <a:buSzPct val="100000"/>
              <a:buFont typeface="+mj-lt"/>
              <a:buAutoNum type="alphaUcPeriod"/>
              <a:defRPr sz="1800"/>
            </a:pPr>
            <a:endParaRPr lang="en-US" sz="1700" dirty="0" smtClean="0">
              <a:latin typeface="Helvetica" panose="020B0604020202020204" pitchFamily="34" charset="0"/>
              <a:cs typeface="Helvetica" panose="020B0604020202020204" pitchFamily="34" charset="0"/>
              <a:sym typeface="Helvetica"/>
            </a:endParaRPr>
          </a:p>
          <a:p>
            <a:pPr marL="821401" lvl="0" indent="-342900">
              <a:buSzPct val="100000"/>
              <a:buFont typeface="+mj-lt"/>
              <a:buAutoNum type="alphaUcPeriod"/>
              <a:defRPr sz="1800"/>
            </a:pPr>
            <a:r>
              <a:rPr lang="en-US" sz="1700" dirty="0">
                <a:latin typeface="Helvetica" panose="020B0604020202020204" pitchFamily="34" charset="0"/>
                <a:cs typeface="Helvetica" panose="020B0604020202020204" pitchFamily="34" charset="0"/>
                <a:sym typeface="Helvetica"/>
              </a:rPr>
              <a:t>The child and the baby both used </a:t>
            </a:r>
            <a:r>
              <a:rPr lang="en-US" sz="1700" dirty="0" smtClean="0">
                <a:latin typeface="Helvetica" panose="020B0604020202020204" pitchFamily="34" charset="0"/>
                <a:cs typeface="Helvetica" panose="020B0604020202020204" pitchFamily="34" charset="0"/>
                <a:sym typeface="Helvetica"/>
              </a:rPr>
              <a:t>Band-Aids.</a:t>
            </a:r>
          </a:p>
          <a:p>
            <a:pPr marL="478501" lvl="0">
              <a:buSzPct val="100000"/>
              <a:defRPr sz="1800"/>
            </a:pPr>
            <a:r>
              <a:rPr lang="en-US" sz="1700" dirty="0" smtClean="0">
                <a:latin typeface="Helvetica" panose="020B0604020202020204" pitchFamily="34" charset="0"/>
                <a:cs typeface="Helvetica" panose="020B0604020202020204" pitchFamily="34" charset="0"/>
                <a:sym typeface="Helvetica"/>
              </a:rPr>
              <a:t>      to </a:t>
            </a:r>
            <a:r>
              <a:rPr lang="en-US" sz="1700" dirty="0">
                <a:latin typeface="Helvetica" panose="020B0604020202020204" pitchFamily="34" charset="0"/>
                <a:cs typeface="Helvetica" panose="020B0604020202020204" pitchFamily="34" charset="0"/>
                <a:sym typeface="Helvetica"/>
              </a:rPr>
              <a:t>wrap a present</a:t>
            </a:r>
            <a:r>
              <a:rPr lang="en-US" sz="1700" dirty="0" smtClean="0">
                <a:latin typeface="Helvetica" panose="020B0604020202020204" pitchFamily="34" charset="0"/>
                <a:cs typeface="Helvetica" panose="020B0604020202020204" pitchFamily="34" charset="0"/>
                <a:sym typeface="Helvetica"/>
              </a:rPr>
              <a:t>.</a:t>
            </a:r>
          </a:p>
          <a:p>
            <a:pPr marL="821401" indent="-342900">
              <a:buSzPct val="100000"/>
              <a:buFont typeface="+mj-lt"/>
              <a:buAutoNum type="alphaUcPeriod"/>
              <a:defRPr sz="1800"/>
            </a:pPr>
            <a:endParaRPr lang="en-US" sz="1700" dirty="0" smtClean="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startAt="3"/>
              <a:defRPr sz="1800"/>
            </a:pPr>
            <a:r>
              <a:rPr lang="en-US" sz="1700" dirty="0">
                <a:latin typeface="Helvetica" panose="020B0604020202020204" pitchFamily="34" charset="0"/>
                <a:cs typeface="Helvetica" panose="020B0604020202020204" pitchFamily="34" charset="0"/>
                <a:sym typeface="Helvetica"/>
              </a:rPr>
              <a:t>The child and the baby both yelled</a:t>
            </a:r>
            <a:r>
              <a:rPr lang="en-US" sz="1700" dirty="0" smtClean="0">
                <a:latin typeface="Helvetica" panose="020B0604020202020204" pitchFamily="34" charset="0"/>
                <a:cs typeface="Helvetica" panose="020B0604020202020204" pitchFamily="34" charset="0"/>
                <a:sym typeface="Helvetica"/>
              </a:rPr>
              <a:t>.</a:t>
            </a:r>
          </a:p>
          <a:p>
            <a:pPr marL="821401" indent="-342900">
              <a:buSzPct val="100000"/>
              <a:buFont typeface="+mj-lt"/>
              <a:buAutoNum type="alphaUcPeriod" startAt="3"/>
              <a:defRPr sz="1800"/>
            </a:pPr>
            <a:endParaRPr lang="en-US" sz="1700" dirty="0" smtClean="0">
              <a:latin typeface="Helvetica" panose="020B0604020202020204" pitchFamily="34" charset="0"/>
              <a:cs typeface="Helvetica" panose="020B0604020202020204" pitchFamily="34" charset="0"/>
              <a:sym typeface="Helvetica"/>
            </a:endParaRPr>
          </a:p>
          <a:p>
            <a:pPr marL="821401" indent="-342900">
              <a:buSzPct val="100000"/>
              <a:buFont typeface="+mj-lt"/>
              <a:buAutoNum type="alphaUcPeriod" startAt="3"/>
              <a:defRPr sz="1800"/>
            </a:pPr>
            <a:r>
              <a:rPr lang="en-US" sz="1700" dirty="0">
                <a:latin typeface="Helvetica" panose="020B0604020202020204" pitchFamily="34" charset="0"/>
                <a:cs typeface="Helvetica" panose="020B0604020202020204" pitchFamily="34" charset="0"/>
                <a:sym typeface="Helvetica"/>
              </a:rPr>
              <a:t>The child and the baby both used </a:t>
            </a:r>
            <a:r>
              <a:rPr lang="en-US" sz="1700" dirty="0" smtClean="0">
                <a:latin typeface="Helvetica" panose="020B0604020202020204" pitchFamily="34" charset="0"/>
                <a:cs typeface="Helvetica" panose="020B0604020202020204" pitchFamily="34" charset="0"/>
                <a:sym typeface="Helvetica"/>
              </a:rPr>
              <a:t>Band-Aids.</a:t>
            </a:r>
            <a:endParaRPr sz="1700" dirty="0">
              <a:latin typeface="Helvetica" panose="020B0604020202020204" pitchFamily="34" charset="0"/>
              <a:cs typeface="Helvetica" panose="020B0604020202020204" pitchFamily="34" charset="0"/>
              <a:sym typeface="Helvetica"/>
            </a:endParaRPr>
          </a:p>
        </p:txBody>
      </p:sp>
      <p:sp>
        <p:nvSpPr>
          <p:cNvPr id="102" name="Shape 102"/>
          <p:cNvSpPr>
            <a:spLocks noGrp="1"/>
          </p:cNvSpPr>
          <p:nvPr>
            <p:ph type="sldNum" sz="quarter" idx="4294967295"/>
          </p:nvPr>
        </p:nvSpPr>
        <p:spPr>
          <a:xfrm>
            <a:off x="6557963" y="9372466"/>
            <a:ext cx="842011" cy="30083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pPr lvl="0">
                <a:defRPr sz="1800">
                  <a:solidFill>
                    <a:srgbClr val="000000"/>
                  </a:solidFill>
                </a:defRPr>
              </a:pPr>
              <a:t>24</a:t>
            </a:fld>
            <a:endParaRPr dirty="0">
              <a:solidFill>
                <a:srgbClr val="888888"/>
              </a:solidFill>
            </a:endParaRPr>
          </a:p>
        </p:txBody>
      </p:sp>
      <p:sp>
        <p:nvSpPr>
          <p:cNvPr id="103" name="Shape 103"/>
          <p:cNvSpPr/>
          <p:nvPr/>
        </p:nvSpPr>
        <p:spPr>
          <a:xfrm>
            <a:off x="448142" y="4731657"/>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dirty="0"/>
          </a:p>
        </p:txBody>
      </p:sp>
      <p:sp>
        <p:nvSpPr>
          <p:cNvPr id="110" name="Shape 110"/>
          <p:cNvSpPr/>
          <p:nvPr/>
        </p:nvSpPr>
        <p:spPr>
          <a:xfrm>
            <a:off x="728662" y="5210629"/>
            <a:ext cx="5976937" cy="2749755"/>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50941" tIns="50941" rIns="50941" bIns="50941">
            <a:spAutoFit/>
          </a:bodyPr>
          <a:lstStyle/>
          <a:p>
            <a:pPr marL="342900" lvl="0" indent="-342900">
              <a:buAutoNum type="arabicPeriod" startAt="6"/>
              <a:defRPr sz="1800"/>
            </a:pPr>
            <a:r>
              <a:rPr lang="en-US" sz="1800" b="1" dirty="0">
                <a:latin typeface="Helvetica" panose="020B0604020202020204" pitchFamily="34" charset="0"/>
                <a:cs typeface="Helvetica" panose="020B0604020202020204" pitchFamily="34" charset="0"/>
                <a:sym typeface="Helvetica"/>
              </a:rPr>
              <a:t>Which detail is only included in the </a:t>
            </a:r>
            <a:r>
              <a:rPr lang="en-US" sz="1800" b="1" dirty="0" smtClean="0">
                <a:latin typeface="Helvetica" panose="020B0604020202020204" pitchFamily="34" charset="0"/>
                <a:cs typeface="Helvetica" panose="020B0604020202020204" pitchFamily="34" charset="0"/>
                <a:sym typeface="Helvetica"/>
              </a:rPr>
              <a:t>text,  </a:t>
            </a:r>
            <a:r>
              <a:rPr lang="en-US" sz="1800" b="1" i="1" u="sng" dirty="0" smtClean="0">
                <a:latin typeface="Helvetica" panose="020B0604020202020204" pitchFamily="34" charset="0"/>
                <a:cs typeface="Helvetica" panose="020B0604020202020204" pitchFamily="34" charset="0"/>
                <a:sym typeface="Helvetica"/>
              </a:rPr>
              <a:t>My </a:t>
            </a:r>
            <a:r>
              <a:rPr lang="en-US" sz="1800" b="1" i="1" u="sng" dirty="0">
                <a:latin typeface="Helvetica" panose="020B0604020202020204" pitchFamily="34" charset="0"/>
                <a:cs typeface="Helvetica" panose="020B0604020202020204" pitchFamily="34" charset="0"/>
                <a:sym typeface="Helvetica"/>
              </a:rPr>
              <a:t>Great Idea</a:t>
            </a:r>
            <a:r>
              <a:rPr lang="en-US" sz="1800" b="1" dirty="0">
                <a:latin typeface="Helvetica" panose="020B0604020202020204" pitchFamily="34" charset="0"/>
                <a:cs typeface="Helvetica" panose="020B0604020202020204" pitchFamily="34" charset="0"/>
                <a:sym typeface="Helvetica"/>
              </a:rPr>
              <a:t>?</a:t>
            </a:r>
            <a:endParaRPr lang="en-US" sz="1800" b="1" dirty="0">
              <a:solidFill>
                <a:srgbClr val="FF0000"/>
              </a:solidFill>
              <a:latin typeface="Helvetica" panose="020B0604020202020204" pitchFamily="34" charset="0"/>
              <a:cs typeface="Helvetica" panose="020B0604020202020204" pitchFamily="34" charset="0"/>
              <a:sym typeface="Helvetica"/>
            </a:endParaRPr>
          </a:p>
          <a:p>
            <a:pPr marL="342900" lvl="0" indent="-342900">
              <a:buAutoNum type="arabicPeriod" startAt="6"/>
              <a:defRPr sz="1800"/>
            </a:pPr>
            <a:endParaRPr sz="1700" dirty="0" smtClean="0">
              <a:solidFill>
                <a:srgbClr val="FF0000"/>
              </a:solidFill>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700" dirty="0">
                <a:latin typeface="Helvetica" panose="020B0604020202020204" pitchFamily="34" charset="0"/>
                <a:cs typeface="Helvetica" panose="020B0604020202020204" pitchFamily="34" charset="0"/>
                <a:sym typeface="Helvetica"/>
              </a:rPr>
              <a:t>The baby got away from us</a:t>
            </a:r>
            <a:r>
              <a:rPr lang="en-US" sz="1700" dirty="0" smtClean="0">
                <a:latin typeface="Helvetica" panose="020B0604020202020204" pitchFamily="34" charset="0"/>
                <a:cs typeface="Helvetica" panose="020B0604020202020204" pitchFamily="34" charset="0"/>
                <a:sym typeface="Helvetica"/>
              </a:rPr>
              <a:t>.</a:t>
            </a:r>
          </a:p>
          <a:p>
            <a:pPr marL="911650" indent="-304322">
              <a:buSzPct val="100000"/>
              <a:buFont typeface="Helvetica"/>
              <a:buAutoNum type="alphaUcPeriod"/>
              <a:defRPr sz="1800"/>
            </a:pPr>
            <a:endParaRPr lang="en-US" sz="1700" dirty="0" smtClean="0">
              <a:latin typeface="Helvetica" panose="020B0604020202020204" pitchFamily="34" charset="0"/>
              <a:cs typeface="Helvetica" panose="020B0604020202020204" pitchFamily="34" charset="0"/>
              <a:sym typeface="Helvetica"/>
            </a:endParaRPr>
          </a:p>
          <a:p>
            <a:pPr marL="782638" lvl="0" indent="-155575">
              <a:buSzPct val="100000"/>
              <a:buFont typeface="Helvetica"/>
              <a:buAutoNum type="alphaUcPeriod"/>
              <a:defRPr sz="1800"/>
            </a:pPr>
            <a:r>
              <a:rPr lang="en-US" sz="1700" dirty="0">
                <a:latin typeface="Helvetica" panose="020B0604020202020204" pitchFamily="34" charset="0"/>
                <a:cs typeface="Helvetica" panose="020B0604020202020204" pitchFamily="34" charset="0"/>
                <a:sym typeface="Helvetica"/>
              </a:rPr>
              <a:t>The </a:t>
            </a:r>
            <a:r>
              <a:rPr lang="en-US" sz="1700" dirty="0" smtClean="0">
                <a:latin typeface="Helvetica" panose="020B0604020202020204" pitchFamily="34" charset="0"/>
                <a:cs typeface="Helvetica" panose="020B0604020202020204" pitchFamily="34" charset="0"/>
                <a:sym typeface="Helvetica"/>
              </a:rPr>
              <a:t>Band-Aids stuck </a:t>
            </a:r>
            <a:r>
              <a:rPr lang="en-US" sz="1700" dirty="0">
                <a:latin typeface="Helvetica" panose="020B0604020202020204" pitchFamily="34" charset="0"/>
                <a:cs typeface="Helvetica" panose="020B0604020202020204" pitchFamily="34" charset="0"/>
                <a:sym typeface="Helvetica"/>
              </a:rPr>
              <a:t>tight</a:t>
            </a:r>
            <a:r>
              <a:rPr lang="en-US" sz="1700" dirty="0" smtClean="0">
                <a:latin typeface="Helvetica" panose="020B0604020202020204" pitchFamily="34" charset="0"/>
                <a:cs typeface="Helvetica" panose="020B0604020202020204" pitchFamily="34" charset="0"/>
                <a:sym typeface="Helvetica"/>
              </a:rPr>
              <a:t>.</a:t>
            </a:r>
          </a:p>
          <a:p>
            <a:pPr marL="911650" indent="-304322">
              <a:buSzPct val="100000"/>
              <a:buFont typeface="Helvetica"/>
              <a:buAutoNum type="alphaUcPeriod"/>
              <a:defRPr sz="1800"/>
            </a:pPr>
            <a:endParaRPr lang="en-US" sz="1700" dirty="0" smtClean="0">
              <a:latin typeface="Helvetica" panose="020B0604020202020204" pitchFamily="34" charset="0"/>
              <a:cs typeface="Helvetica" panose="020B0604020202020204" pitchFamily="34" charset="0"/>
              <a:sym typeface="Helvetica"/>
            </a:endParaRPr>
          </a:p>
          <a:p>
            <a:pPr marL="911650" indent="-304322">
              <a:buSzPct val="100000"/>
              <a:buFont typeface="Helvetica"/>
              <a:buAutoNum type="alphaUcPeriod"/>
              <a:defRPr sz="1800"/>
            </a:pPr>
            <a:r>
              <a:rPr lang="en-US" sz="1700" dirty="0">
                <a:latin typeface="Helvetica" panose="020B0604020202020204" pitchFamily="34" charset="0"/>
                <a:cs typeface="Helvetica" panose="020B0604020202020204" pitchFamily="34" charset="0"/>
                <a:sym typeface="Helvetica"/>
              </a:rPr>
              <a:t>Mom forgot to buy tape at the store</a:t>
            </a:r>
            <a:r>
              <a:rPr lang="en-US" sz="1700" dirty="0" smtClean="0">
                <a:latin typeface="Helvetica" panose="020B0604020202020204" pitchFamily="34" charset="0"/>
                <a:cs typeface="Helvetica" panose="020B0604020202020204" pitchFamily="34" charset="0"/>
                <a:sym typeface="Helvetica"/>
              </a:rPr>
              <a:t>.</a:t>
            </a:r>
          </a:p>
          <a:p>
            <a:pPr marL="911650" indent="-304322">
              <a:buSzPct val="100000"/>
              <a:buFont typeface="Helvetica"/>
              <a:buAutoNum type="alphaUcPeriod"/>
              <a:defRPr sz="1800"/>
            </a:pPr>
            <a:endParaRPr lang="en-US" sz="1700" dirty="0" smtClean="0">
              <a:latin typeface="Helvetica" panose="020B0604020202020204" pitchFamily="34" charset="0"/>
              <a:cs typeface="Helvetica" panose="020B0604020202020204" pitchFamily="34" charset="0"/>
              <a:sym typeface="Helvetica"/>
            </a:endParaRPr>
          </a:p>
          <a:p>
            <a:pPr marL="782638" lvl="0" indent="-155575">
              <a:buSzPct val="100000"/>
              <a:buFont typeface="Helvetica"/>
              <a:buAutoNum type="alphaUcPeriod"/>
              <a:defRPr sz="1800"/>
            </a:pPr>
            <a:r>
              <a:rPr lang="en-US" sz="1700" dirty="0">
                <a:latin typeface="Helvetica" panose="020B0604020202020204" pitchFamily="34" charset="0"/>
                <a:cs typeface="Helvetica" panose="020B0604020202020204" pitchFamily="34" charset="0"/>
                <a:sym typeface="Helvetica"/>
              </a:rPr>
              <a:t>The </a:t>
            </a:r>
            <a:r>
              <a:rPr lang="en-US" sz="1700" dirty="0" smtClean="0">
                <a:latin typeface="Helvetica" panose="020B0604020202020204" pitchFamily="34" charset="0"/>
                <a:cs typeface="Helvetica" panose="020B0604020202020204" pitchFamily="34" charset="0"/>
                <a:sym typeface="Helvetica"/>
              </a:rPr>
              <a:t>Band-Aids were </a:t>
            </a:r>
            <a:r>
              <a:rPr lang="en-US" sz="1700" dirty="0">
                <a:latin typeface="Helvetica" panose="020B0604020202020204" pitchFamily="34" charset="0"/>
                <a:cs typeface="Helvetica" panose="020B0604020202020204" pitchFamily="34" charset="0"/>
                <a:sym typeface="Helvetica"/>
              </a:rPr>
              <a:t>everywhere!</a:t>
            </a:r>
            <a:endParaRPr sz="1700" dirty="0">
              <a:latin typeface="Helvetica" panose="020B0604020202020204" pitchFamily="34" charset="0"/>
              <a:cs typeface="Helvetica" panose="020B0604020202020204" pitchFamily="34" charset="0"/>
              <a:sym typeface="Helvetica"/>
            </a:endParaRPr>
          </a:p>
        </p:txBody>
      </p:sp>
      <p:sp>
        <p:nvSpPr>
          <p:cNvPr id="111" name="Shape 111"/>
          <p:cNvSpPr/>
          <p:nvPr/>
        </p:nvSpPr>
        <p:spPr>
          <a:xfrm>
            <a:off x="728662" y="342900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12" name="Shape 112"/>
          <p:cNvSpPr/>
          <p:nvPr/>
        </p:nvSpPr>
        <p:spPr>
          <a:xfrm>
            <a:off x="728662" y="2637148"/>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13" name="Shape 113"/>
          <p:cNvSpPr/>
          <p:nvPr/>
        </p:nvSpPr>
        <p:spPr>
          <a:xfrm>
            <a:off x="728662" y="3877103"/>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solidFill>
              <a:srgbClr val="3A5E8A"/>
            </a:solidFill>
          </a:ln>
        </p:spPr>
        <p:txBody>
          <a:bodyPr lIns="0" tIns="0" rIns="0" bIns="0" anchor="ctr"/>
          <a:lstStyle/>
          <a:p>
            <a:pPr lvl="0" algn="ctr">
              <a:defRPr>
                <a:solidFill>
                  <a:srgbClr val="FFFFFF"/>
                </a:solidFill>
              </a:defRPr>
            </a:pPr>
            <a:endParaRPr dirty="0"/>
          </a:p>
        </p:txBody>
      </p:sp>
      <p:sp>
        <p:nvSpPr>
          <p:cNvPr id="114" name="Shape 114"/>
          <p:cNvSpPr/>
          <p:nvPr/>
        </p:nvSpPr>
        <p:spPr>
          <a:xfrm>
            <a:off x="737204" y="1872855"/>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2" name="Shape 111"/>
          <p:cNvSpPr/>
          <p:nvPr/>
        </p:nvSpPr>
        <p:spPr>
          <a:xfrm>
            <a:off x="990600" y="7086600"/>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solidFill>
              <a:srgbClr val="3A5E8A"/>
            </a:solidFill>
          </a:ln>
        </p:spPr>
        <p:txBody>
          <a:bodyPr lIns="0" tIns="0" rIns="0" bIns="0" anchor="ctr"/>
          <a:lstStyle/>
          <a:p>
            <a:pPr lvl="0" algn="ctr">
              <a:defRPr>
                <a:solidFill>
                  <a:srgbClr val="FFFFFF"/>
                </a:solidFill>
              </a:defRPr>
            </a:pPr>
            <a:endParaRPr dirty="0"/>
          </a:p>
        </p:txBody>
      </p:sp>
      <p:sp>
        <p:nvSpPr>
          <p:cNvPr id="23" name="Shape 112"/>
          <p:cNvSpPr/>
          <p:nvPr/>
        </p:nvSpPr>
        <p:spPr>
          <a:xfrm>
            <a:off x="990600" y="6560021"/>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25" name="Shape 114"/>
          <p:cNvSpPr/>
          <p:nvPr/>
        </p:nvSpPr>
        <p:spPr>
          <a:xfrm>
            <a:off x="980095" y="6052074"/>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40" name="Shape 111"/>
          <p:cNvSpPr/>
          <p:nvPr/>
        </p:nvSpPr>
        <p:spPr>
          <a:xfrm>
            <a:off x="990600" y="7631523"/>
            <a:ext cx="242891" cy="23948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dirty="0"/>
          </a:p>
        </p:txBody>
      </p:sp>
      <p:sp>
        <p:nvSpPr>
          <p:cNvPr id="16" name="Rectangle 15"/>
          <p:cNvSpPr/>
          <p:nvPr/>
        </p:nvSpPr>
        <p:spPr>
          <a:xfrm>
            <a:off x="5105400" y="4267200"/>
            <a:ext cx="2057400" cy="784830"/>
          </a:xfrm>
          <a:prstGeom prst="rect">
            <a:avLst/>
          </a:prstGeom>
          <a:solidFill>
            <a:schemeClr val="bg2"/>
          </a:solidFill>
        </p:spPr>
        <p:txBody>
          <a:bodyPr wrap="square">
            <a:spAutoFit/>
          </a:bodyPr>
          <a:lstStyle/>
          <a:p>
            <a:r>
              <a:rPr lang="en-US" sz="900" dirty="0" smtClean="0"/>
              <a:t>RL.2.9</a:t>
            </a:r>
            <a:r>
              <a:rPr lang="en-US" sz="900" dirty="0"/>
              <a:t/>
            </a:r>
            <a:br>
              <a:rPr lang="en-US" sz="900" dirty="0"/>
            </a:br>
            <a:r>
              <a:rPr lang="en-US" sz="900" dirty="0"/>
              <a:t>Compare and contrast two or more versions of the same story (e.g., Cinderella stories) by different authors or from different cultures.</a:t>
            </a:r>
          </a:p>
        </p:txBody>
      </p:sp>
    </p:spTree>
    <p:extLst>
      <p:ext uri="{BB962C8B-B14F-4D97-AF65-F5344CB8AC3E}">
        <p14:creationId xmlns:p14="http://schemas.microsoft.com/office/powerpoint/2010/main" val="140170067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sldNum" sz="quarter" idx="4294967295"/>
          </p:nvPr>
        </p:nvSpPr>
        <p:spPr>
          <a:xfrm>
            <a:off x="6557963" y="9372466"/>
            <a:ext cx="842011" cy="30083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pPr lvl="0">
                <a:defRPr sz="1800">
                  <a:solidFill>
                    <a:srgbClr val="000000"/>
                  </a:solidFill>
                </a:defRPr>
              </a:pPr>
              <a:t>25</a:t>
            </a:fld>
            <a:endParaRPr dirty="0">
              <a:solidFill>
                <a:srgbClr val="888888"/>
              </a:solidFill>
            </a:endParaRPr>
          </a:p>
        </p:txBody>
      </p:sp>
      <p:graphicFrame>
        <p:nvGraphicFramePr>
          <p:cNvPr id="135" name="Table 135"/>
          <p:cNvGraphicFramePr/>
          <p:nvPr>
            <p:extLst>
              <p:ext uri="{D42A27DB-BD31-4B8C-83A1-F6EECF244321}">
                <p14:modId xmlns:p14="http://schemas.microsoft.com/office/powerpoint/2010/main" val="3216931999"/>
              </p:ext>
            </p:extLst>
          </p:nvPr>
        </p:nvGraphicFramePr>
        <p:xfrm>
          <a:off x="457200" y="4724400"/>
          <a:ext cx="7043739" cy="3117228"/>
        </p:xfrm>
        <a:graphic>
          <a:graphicData uri="http://schemas.openxmlformats.org/drawingml/2006/table">
            <a:tbl>
              <a:tblPr/>
              <a:tblGrid>
                <a:gridCol w="7043739"/>
              </a:tblGrid>
              <a:tr h="174404">
                <a:tc>
                  <a:txBody>
                    <a:bodyPr/>
                    <a:lstStyle/>
                    <a:p>
                      <a:pPr marL="398463" marR="0" lvl="0" indent="-338138" algn="l" defTabSz="1018809" rtl="0" eaLnBrk="1" fontAlgn="auto" latinLnBrk="0" hangingPunct="1">
                        <a:lnSpc>
                          <a:spcPct val="115000"/>
                        </a:lnSpc>
                        <a:spcBef>
                          <a:spcPts val="0"/>
                        </a:spcBef>
                        <a:spcAft>
                          <a:spcPts val="0"/>
                        </a:spcAft>
                        <a:buClrTx/>
                        <a:buSzTx/>
                        <a:buFontTx/>
                        <a:buNone/>
                        <a:tabLst/>
                        <a:defRPr sz="1800" b="0" i="0"/>
                      </a:pPr>
                      <a:r>
                        <a:rPr lang="en-US" sz="1400" b="1" dirty="0" smtClean="0">
                          <a:latin typeface="Helvetica" panose="020B0604020202020204" pitchFamily="34" charset="0"/>
                          <a:cs typeface="Helvetica" panose="020B0604020202020204" pitchFamily="34" charset="0"/>
                        </a:rPr>
                        <a:t>8</a:t>
                      </a:r>
                      <a:r>
                        <a:rPr sz="1400" b="1" dirty="0" smtClean="0">
                          <a:latin typeface="Helvetica" panose="020B0604020202020204" pitchFamily="34" charset="0"/>
                          <a:cs typeface="Helvetica" panose="020B0604020202020204" pitchFamily="34" charset="0"/>
                        </a:rPr>
                        <a:t>. </a:t>
                      </a:r>
                      <a:r>
                        <a:rPr sz="1400" dirty="0" smtClean="0">
                          <a:latin typeface="Helvetica" panose="020B0604020202020204" pitchFamily="34" charset="0"/>
                          <a:cs typeface="Helvetica" panose="020B0604020202020204" pitchFamily="34" charset="0"/>
                        </a:rPr>
                        <a:t> </a:t>
                      </a:r>
                      <a:r>
                        <a:rPr lang="en-US" sz="1400" dirty="0" smtClean="0">
                          <a:latin typeface="Helvetica" panose="020B0604020202020204" pitchFamily="34" charset="0"/>
                          <a:cs typeface="Helvetica" panose="020B0604020202020204" pitchFamily="34" charset="0"/>
                        </a:rPr>
                        <a:t>  </a:t>
                      </a:r>
                      <a:r>
                        <a:rPr lang="en-US" sz="1400" b="1" dirty="0" smtClean="0">
                          <a:latin typeface="Helvetica" panose="020B0604020202020204" pitchFamily="34" charset="0"/>
                          <a:cs typeface="Helvetica" panose="020B0604020202020204" pitchFamily="34" charset="0"/>
                        </a:rPr>
                        <a:t>What was the problem in the story </a:t>
                      </a:r>
                      <a:r>
                        <a:rPr lang="en-US" sz="1400" b="1" i="1" u="sng" dirty="0" smtClean="0">
                          <a:solidFill>
                            <a:schemeClr val="tx1"/>
                          </a:solidFill>
                          <a:latin typeface="Helvetica" panose="020B0604020202020204" pitchFamily="34" charset="0"/>
                          <a:cs typeface="Helvetica" panose="020B0604020202020204" pitchFamily="34" charset="0"/>
                        </a:rPr>
                        <a:t>My Great Idea </a:t>
                      </a:r>
                      <a:r>
                        <a:rPr lang="en-US" sz="1400" b="1" dirty="0" smtClean="0">
                          <a:solidFill>
                            <a:schemeClr val="tx1"/>
                          </a:solidFill>
                          <a:latin typeface="Helvetica" panose="020B0604020202020204" pitchFamily="34" charset="0"/>
                          <a:cs typeface="Helvetica" panose="020B0604020202020204" pitchFamily="34" charset="0"/>
                        </a:rPr>
                        <a:t>and in the poem </a:t>
                      </a:r>
                      <a:r>
                        <a:rPr lang="en-US" sz="1400" b="1" i="1" u="sng" dirty="0" smtClean="0">
                          <a:solidFill>
                            <a:schemeClr val="tx1"/>
                          </a:solidFill>
                          <a:latin typeface="Helvetica" panose="020B0604020202020204" pitchFamily="34" charset="0"/>
                          <a:cs typeface="Helvetica" panose="020B0604020202020204" pitchFamily="34" charset="0"/>
                        </a:rPr>
                        <a:t>Band-Aid Baby</a:t>
                      </a:r>
                      <a:r>
                        <a:rPr lang="en-US" sz="1400" b="1" dirty="0" smtClean="0">
                          <a:solidFill>
                            <a:schemeClr val="tx1"/>
                          </a:solidFill>
                          <a:latin typeface="Helvetica" panose="020B0604020202020204" pitchFamily="34" charset="0"/>
                          <a:cs typeface="Helvetica" panose="020B0604020202020204" pitchFamily="34" charset="0"/>
                        </a:rPr>
                        <a:t>? Explain if</a:t>
                      </a:r>
                      <a:r>
                        <a:rPr lang="en-US" sz="1400" b="1" baseline="0" dirty="0" smtClean="0">
                          <a:solidFill>
                            <a:schemeClr val="tx1"/>
                          </a:solidFill>
                          <a:latin typeface="Helvetica" panose="020B0604020202020204" pitchFamily="34" charset="0"/>
                          <a:cs typeface="Helvetica" panose="020B0604020202020204" pitchFamily="34" charset="0"/>
                        </a:rPr>
                        <a:t> and how</a:t>
                      </a:r>
                      <a:r>
                        <a:rPr lang="en-US" sz="1400" b="1" dirty="0" smtClean="0">
                          <a:solidFill>
                            <a:schemeClr val="tx1"/>
                          </a:solidFill>
                          <a:latin typeface="Helvetica" panose="020B0604020202020204" pitchFamily="34" charset="0"/>
                          <a:cs typeface="Helvetica" panose="020B0604020202020204" pitchFamily="34" charset="0"/>
                        </a:rPr>
                        <a:t> each problem was solved.</a:t>
                      </a:r>
                    </a:p>
                  </a:txBody>
                  <a:tcPr marL="51816" marR="51816" marT="51090" marB="51090" horzOverflow="overflow">
                    <a:lnL w="12700">
                      <a:miter lim="400000"/>
                    </a:lnL>
                    <a:lnR w="12700">
                      <a:miter lim="400000"/>
                    </a:lnR>
                    <a:lnT w="12700">
                      <a:miter lim="400000"/>
                    </a:lnT>
                    <a:lnB w="12700">
                      <a:solidFill>
                        <a:srgbClr val="000000"/>
                      </a:solidFill>
                      <a:round/>
                    </a:lnB>
                  </a:tcPr>
                </a:tc>
              </a:tr>
              <a:tr h="158424">
                <a:tc>
                  <a:txBody>
                    <a:bodyPr/>
                    <a:lstStyle/>
                    <a:p>
                      <a:pPr lvl="0" algn="l">
                        <a:defRPr sz="1800" b="0" i="0"/>
                      </a:pPr>
                      <a:r>
                        <a:rPr sz="1400" dirty="0">
                          <a:latin typeface="Helvetica" panose="020B0604020202020204" pitchFamily="34" charset="0"/>
                          <a:cs typeface="Helvetica" panose="020B0604020202020204" pitchFamily="34" charset="0"/>
                        </a:rPr>
                        <a:t> </a:t>
                      </a:r>
                    </a:p>
                  </a:txBody>
                  <a:tcPr marL="51816" marR="51816" marT="51090" marB="51090" horzOverflow="overflow">
                    <a:lnL w="12700">
                      <a:miter lim="400000"/>
                    </a:lnL>
                    <a:lnR w="12700">
                      <a:miter lim="400000"/>
                    </a:lnR>
                    <a:lnT w="12700">
                      <a:solidFill>
                        <a:srgbClr val="000000"/>
                      </a:solidFill>
                      <a:round/>
                    </a:lnT>
                    <a:lnB w="12700" cap="flat" cmpd="sng" algn="ctr">
                      <a:solidFill>
                        <a:srgbClr val="000000"/>
                      </a:solidFill>
                      <a:prstDash val="solid"/>
                      <a:round/>
                      <a:headEnd type="none" w="med" len="med"/>
                      <a:tailEnd type="none" w="med" len="med"/>
                    </a:lnB>
                  </a:tcPr>
                </a:tc>
              </a:tr>
              <a:tr h="147684">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solidFill>
                        <a:srgbClr val="000000"/>
                      </a:solidFill>
                      <a:round/>
                    </a:lnT>
                    <a:lnB w="12700" cap="flat" cmpd="sng" algn="ctr">
                      <a:solidFill>
                        <a:srgbClr val="000000"/>
                      </a:solidFill>
                      <a:prstDash val="solid"/>
                      <a:round/>
                      <a:headEnd type="none" w="med" len="med"/>
                      <a:tailEnd type="none" w="med" len="med"/>
                    </a:lnB>
                  </a:tcPr>
                </a:tc>
              </a:tr>
              <a:tr h="136944">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bl>
          </a:graphicData>
        </a:graphic>
      </p:graphicFrame>
      <p:graphicFrame>
        <p:nvGraphicFramePr>
          <p:cNvPr id="136" name="Table 136"/>
          <p:cNvGraphicFramePr/>
          <p:nvPr>
            <p:extLst>
              <p:ext uri="{D42A27DB-BD31-4B8C-83A1-F6EECF244321}">
                <p14:modId xmlns:p14="http://schemas.microsoft.com/office/powerpoint/2010/main" val="943675411"/>
              </p:ext>
            </p:extLst>
          </p:nvPr>
        </p:nvGraphicFramePr>
        <p:xfrm>
          <a:off x="533400" y="266340"/>
          <a:ext cx="6858000" cy="2933040"/>
        </p:xfrm>
        <a:graphic>
          <a:graphicData uri="http://schemas.openxmlformats.org/drawingml/2006/table">
            <a:tbl>
              <a:tblPr/>
              <a:tblGrid>
                <a:gridCol w="6858000"/>
              </a:tblGrid>
              <a:tr h="724260">
                <a:tc>
                  <a:txBody>
                    <a:bodyPr/>
                    <a:lstStyle/>
                    <a:p>
                      <a:pPr marL="342900" marR="0" lvl="0" indent="-342900" algn="l" defTabSz="1018809" rtl="0" eaLnBrk="1" fontAlgn="auto" latinLnBrk="0" hangingPunct="1">
                        <a:lnSpc>
                          <a:spcPct val="100000"/>
                        </a:lnSpc>
                        <a:spcBef>
                          <a:spcPts val="0"/>
                        </a:spcBef>
                        <a:spcAft>
                          <a:spcPts val="0"/>
                        </a:spcAft>
                        <a:buClrTx/>
                        <a:buSzTx/>
                        <a:buFontTx/>
                        <a:buAutoNum type="arabicPeriod" startAt="7"/>
                        <a:tabLst/>
                        <a:defRPr sz="1800" b="0" i="0"/>
                      </a:pPr>
                      <a:r>
                        <a:rPr kumimoji="0" lang="en-US" sz="1400" b="1" i="0" u="none" strike="noStrike" kern="1200" cap="none" spc="0" normalizeH="0" baseline="0" noProof="0" dirty="0" smtClean="0">
                          <a:ln>
                            <a:noFill/>
                          </a:ln>
                          <a:solidFill>
                            <a:prstClr val="black"/>
                          </a:solidFill>
                          <a:effectLst/>
                          <a:uLnTx/>
                          <a:uFillTx/>
                          <a:latin typeface="Helvetica" panose="020B0604020202020204" pitchFamily="34" charset="0"/>
                          <a:ea typeface="+mn-ea"/>
                          <a:cs typeface="Helvetica" panose="020B0604020202020204" pitchFamily="34" charset="0"/>
                        </a:rPr>
                        <a:t>In the story </a:t>
                      </a:r>
                      <a:r>
                        <a:rPr kumimoji="0" lang="en-US" sz="1400" b="1" i="0" u="none" strike="noStrike" kern="1200" cap="none" spc="0" normalizeH="0" baseline="0" noProof="0" dirty="0" smtClean="0">
                          <a:ln>
                            <a:noFill/>
                          </a:ln>
                          <a:solidFill>
                            <a:schemeClr val="tx1"/>
                          </a:solidFill>
                          <a:effectLst/>
                          <a:uLnTx/>
                          <a:uFillTx/>
                          <a:latin typeface="Helvetica" panose="020B0604020202020204" pitchFamily="34" charset="0"/>
                          <a:ea typeface="+mn-ea"/>
                          <a:cs typeface="Helvetica" panose="020B0604020202020204" pitchFamily="34" charset="0"/>
                        </a:rPr>
                        <a:t>My Great Idea,  how did mom feel about using Band-Aids instead of  tape?  How did dad feel about the Band-Aids?</a:t>
                      </a:r>
                    </a:p>
                  </a:txBody>
                  <a:tcPr marL="51816" marR="51816" marT="51090" marB="51090" horzOverflow="overflow">
                    <a:lnL w="12700">
                      <a:miter lim="400000"/>
                    </a:lnL>
                    <a:lnR w="12700">
                      <a:miter lim="400000"/>
                    </a:lnR>
                    <a:lnT w="12700">
                      <a:miter lim="400000"/>
                    </a:lnT>
                    <a:lnB w="12700">
                      <a:solidFill>
                        <a:srgbClr val="000000"/>
                      </a:solidFill>
                      <a:round/>
                    </a:lnB>
                  </a:tcPr>
                </a:tc>
              </a:tr>
              <a:tr h="157622">
                <a:tc>
                  <a:txBody>
                    <a:bodyPr/>
                    <a:lstStyle/>
                    <a:p>
                      <a:pPr lvl="0" algn="l">
                        <a:defRPr sz="1800" b="0" i="0"/>
                      </a:pPr>
                      <a:r>
                        <a:rPr sz="1400" dirty="0">
                          <a:latin typeface="Helvetica" panose="020B0604020202020204" pitchFamily="34" charset="0"/>
                          <a:cs typeface="Helvetica" panose="020B0604020202020204" pitchFamily="34" charset="0"/>
                        </a:rPr>
                        <a:t> </a:t>
                      </a: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142">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solidFill>
                        <a:srgbClr val="000000"/>
                      </a:solidFill>
                      <a:round/>
                    </a:lnT>
                    <a:lnB w="12700" cap="flat" cmpd="sng" algn="ctr">
                      <a:solidFill>
                        <a:srgbClr val="000000"/>
                      </a:solidFill>
                      <a:prstDash val="solid"/>
                      <a:round/>
                      <a:headEnd type="none" w="med" len="med"/>
                      <a:tailEnd type="none" w="med" len="med"/>
                    </a:lnB>
                  </a:tcPr>
                </a:tc>
              </a:tr>
              <a:tr h="0">
                <a:tc>
                  <a:txBody>
                    <a:bodyPr/>
                    <a:lstStyle/>
                    <a:p>
                      <a:pPr lvl="0" algn="l">
                        <a:defRPr sz="1800" b="0" i="0"/>
                      </a:pPr>
                      <a:endParaRPr sz="1400" dirty="0">
                        <a:latin typeface="Helvetica" panose="020B0604020202020204" pitchFamily="34" charset="0"/>
                        <a:cs typeface="Helvetica" panose="020B0604020202020204" pitchFamily="34" charset="0"/>
                      </a:endParaRPr>
                    </a:p>
                  </a:txBody>
                  <a:tcPr marL="51816" marR="51816" marT="51090" marB="51090" horzOverflow="overflow">
                    <a:lnL w="12700">
                      <a:miter lim="400000"/>
                    </a:lnL>
                    <a:lnR w="12700">
                      <a:miter lim="400000"/>
                    </a:lnR>
                    <a:lnT w="12700">
                      <a:solidFill>
                        <a:srgbClr val="000000"/>
                      </a:solidFill>
                      <a:round/>
                    </a:lnT>
                    <a:lnB w="12700">
                      <a:solidFill>
                        <a:srgbClr val="000000"/>
                      </a:solidFill>
                      <a:round/>
                    </a:lnB>
                  </a:tcPr>
                </a:tc>
              </a:tr>
            </a:tbl>
          </a:graphicData>
        </a:graphic>
      </p:graphicFrame>
      <p:sp>
        <p:nvSpPr>
          <p:cNvPr id="7" name="Shape 103"/>
          <p:cNvSpPr/>
          <p:nvPr/>
        </p:nvSpPr>
        <p:spPr>
          <a:xfrm>
            <a:off x="676813" y="4191000"/>
            <a:ext cx="6714587" cy="0"/>
          </a:xfrm>
          <a:prstGeom prst="line">
            <a:avLst/>
          </a:prstGeom>
          <a:ln w="3175">
            <a:solidFill>
              <a:srgbClr val="4A7EBB"/>
            </a:solidFill>
            <a:prstDash val="lgDashDotDot"/>
          </a:ln>
        </p:spPr>
        <p:txBody>
          <a:bodyPr lIns="0" tIns="0" rIns="0" bIns="0"/>
          <a:lstStyle/>
          <a:p>
            <a:pPr defTabSz="481889">
              <a:defRPr sz="1200">
                <a:latin typeface="+mn-lt"/>
                <a:ea typeface="+mn-ea"/>
                <a:cs typeface="+mn-cs"/>
                <a:sym typeface="Helvetica"/>
              </a:defRPr>
            </a:pPr>
            <a:endParaRPr dirty="0"/>
          </a:p>
        </p:txBody>
      </p:sp>
      <p:sp>
        <p:nvSpPr>
          <p:cNvPr id="8" name="Rectangle 7"/>
          <p:cNvSpPr/>
          <p:nvPr/>
        </p:nvSpPr>
        <p:spPr>
          <a:xfrm>
            <a:off x="5318760" y="3237867"/>
            <a:ext cx="2057400" cy="784830"/>
          </a:xfrm>
          <a:prstGeom prst="rect">
            <a:avLst/>
          </a:prstGeom>
          <a:solidFill>
            <a:schemeClr val="bg2"/>
          </a:solidFill>
        </p:spPr>
        <p:txBody>
          <a:bodyPr wrap="square">
            <a:spAutoFit/>
          </a:bodyPr>
          <a:lstStyle/>
          <a:p>
            <a:r>
              <a:rPr lang="en-US" sz="900" dirty="0" smtClean="0"/>
              <a:t>RL.2.6</a:t>
            </a:r>
            <a:r>
              <a:rPr lang="en-US" sz="900" dirty="0"/>
              <a:t/>
            </a:r>
            <a:br>
              <a:rPr lang="en-US" sz="900" dirty="0"/>
            </a:br>
            <a:r>
              <a:rPr lang="en-US" sz="900" dirty="0"/>
              <a:t>Acknowledge differences in the points of view of characters, including by speaking in a different voice for each character when reading dialogue aloud.</a:t>
            </a:r>
          </a:p>
        </p:txBody>
      </p:sp>
      <p:sp>
        <p:nvSpPr>
          <p:cNvPr id="10" name="Rectangle 9"/>
          <p:cNvSpPr/>
          <p:nvPr/>
        </p:nvSpPr>
        <p:spPr>
          <a:xfrm>
            <a:off x="5410200" y="8001000"/>
            <a:ext cx="2057400" cy="784830"/>
          </a:xfrm>
          <a:prstGeom prst="rect">
            <a:avLst/>
          </a:prstGeom>
          <a:solidFill>
            <a:schemeClr val="bg2"/>
          </a:solidFill>
        </p:spPr>
        <p:txBody>
          <a:bodyPr wrap="square">
            <a:spAutoFit/>
          </a:bodyPr>
          <a:lstStyle/>
          <a:p>
            <a:r>
              <a:rPr lang="en-US" sz="900" dirty="0" smtClean="0"/>
              <a:t>RL.2.9</a:t>
            </a:r>
            <a:r>
              <a:rPr lang="en-US" sz="900" dirty="0"/>
              <a:t/>
            </a:r>
            <a:br>
              <a:rPr lang="en-US" sz="900" dirty="0"/>
            </a:br>
            <a:r>
              <a:rPr lang="en-US" sz="900" dirty="0"/>
              <a:t>Compare and contrast two or more versions of the same story (e.g., Cinderella stories) by different authors or from different cultures.</a:t>
            </a:r>
          </a:p>
        </p:txBody>
      </p:sp>
    </p:spTree>
    <p:extLst>
      <p:ext uri="{BB962C8B-B14F-4D97-AF65-F5344CB8AC3E}">
        <p14:creationId xmlns:p14="http://schemas.microsoft.com/office/powerpoint/2010/main" val="210163496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sp>
        <p:nvSpPr>
          <p:cNvPr id="7" name="Rectangle 7"/>
          <p:cNvSpPr>
            <a:spLocks noChangeArrowheads="1"/>
          </p:cNvSpPr>
          <p:nvPr/>
        </p:nvSpPr>
        <p:spPr bwMode="auto">
          <a:xfrm>
            <a:off x="242888" y="164813"/>
            <a:ext cx="34496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alt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1" name="Picture 20" descr="https://encrypted-tbn3.gstatic.com/images?q=tbn:ANd9GcQQLk9dAtDk80yaobGP6IhSLUbtRJV8i4ztwAR7gFvsEKBf5qOOzRi8M98T"/>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133615" y="5229101"/>
            <a:ext cx="1614837" cy="21019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2" name="Text Box 2"/>
          <p:cNvSpPr txBox="1">
            <a:spLocks noChangeArrowheads="1"/>
          </p:cNvSpPr>
          <p:nvPr/>
        </p:nvSpPr>
        <p:spPr bwMode="auto">
          <a:xfrm>
            <a:off x="181491" y="5181600"/>
            <a:ext cx="2792848" cy="1981199"/>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r>
              <a:rPr lang="en-US" sz="1400" b="1" dirty="0" smtClean="0">
                <a:ea typeface="Calibri"/>
                <a:cs typeface="Times New Roman"/>
              </a:rPr>
              <a:t>3</a:t>
            </a:r>
          </a:p>
          <a:p>
            <a:r>
              <a:rPr lang="en-US" sz="1400" dirty="0" smtClean="0">
                <a:ea typeface="Calibri"/>
                <a:cs typeface="Times New Roman"/>
              </a:rPr>
              <a:t>Josephine </a:t>
            </a:r>
            <a:r>
              <a:rPr lang="en-US" sz="1400" dirty="0">
                <a:ea typeface="Calibri"/>
                <a:cs typeface="Times New Roman"/>
              </a:rPr>
              <a:t>was Earle’s wife.  She often cut her fingers when she was chopping food.  She tried to use the gauze and tape, but it kept falling off.  She said, “The gauze is too large for small cuts and the tape cannot hold it on.”</a:t>
            </a:r>
            <a:endParaRPr lang="en-US" sz="1100" dirty="0">
              <a:effectLst/>
              <a:latin typeface="Calibri"/>
              <a:ea typeface="Calibri"/>
              <a:cs typeface="Times New Roman"/>
            </a:endParaRPr>
          </a:p>
        </p:txBody>
      </p:sp>
      <p:pic>
        <p:nvPicPr>
          <p:cNvPr id="19" name="Picture 18" descr="http://40truetalesofdoinguntoothers.files.wordpress.com/2012/07/dickson-3.jpg"/>
          <p:cNvPicPr>
            <a:picLocks noChangeAspect="1"/>
          </p:cNvPicPr>
          <p:nvPr/>
        </p:nvPicPr>
        <p:blipFill rotWithShape="1">
          <a:blip r:embed="rId4">
            <a:extLst>
              <a:ext uri="{28A0092B-C50C-407E-A947-70E740481C1C}">
                <a14:useLocalDpi xmlns:a14="http://schemas.microsoft.com/office/drawing/2010/main" val="0"/>
              </a:ext>
            </a:extLst>
          </a:blip>
          <a:srcRect l="47436"/>
          <a:stretch/>
        </p:blipFill>
        <p:spPr bwMode="auto">
          <a:xfrm>
            <a:off x="3184254" y="7583509"/>
            <a:ext cx="1665399" cy="212568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53640926-AAD7-44D8-BBD7-CCE9431645EC}">
              <a14:shadowObscured xmlns:a14="http://schemas.microsoft.com/office/drawing/2010/main"/>
            </a:ext>
          </a:extLst>
        </p:spPr>
      </p:pic>
      <p:sp>
        <p:nvSpPr>
          <p:cNvPr id="20" name="Text Box 2"/>
          <p:cNvSpPr txBox="1">
            <a:spLocks noChangeArrowheads="1"/>
          </p:cNvSpPr>
          <p:nvPr/>
        </p:nvSpPr>
        <p:spPr bwMode="auto">
          <a:xfrm>
            <a:off x="181491" y="7583509"/>
            <a:ext cx="2793012" cy="216217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r>
              <a:rPr lang="en-US" sz="1400" b="1" dirty="0" smtClean="0">
                <a:ea typeface="Calibri"/>
                <a:cs typeface="Times New Roman"/>
              </a:rPr>
              <a:t>4</a:t>
            </a:r>
          </a:p>
          <a:p>
            <a:r>
              <a:rPr lang="en-US" sz="1400" dirty="0" smtClean="0">
                <a:ea typeface="Calibri"/>
                <a:cs typeface="Times New Roman"/>
              </a:rPr>
              <a:t>Earle </a:t>
            </a:r>
            <a:r>
              <a:rPr lang="en-US" sz="1400" dirty="0">
                <a:ea typeface="Calibri"/>
                <a:cs typeface="Times New Roman"/>
              </a:rPr>
              <a:t>had an idea.  He took a smaller piece of gauze and put it on the middle of a piece of tape.  Then he put salve on the gauze so no germs could get into the cut.  Josephine liked Earle’s new </a:t>
            </a:r>
            <a:r>
              <a:rPr lang="en-US" sz="1400" dirty="0" smtClean="0">
                <a:ea typeface="Calibri"/>
                <a:cs typeface="Times New Roman"/>
              </a:rPr>
              <a:t>invention.  </a:t>
            </a:r>
            <a:r>
              <a:rPr lang="en-US" sz="1400" dirty="0">
                <a:ea typeface="Calibri"/>
                <a:cs typeface="Times New Roman"/>
              </a:rPr>
              <a:t>Earle named his invention Band-Aids.</a:t>
            </a:r>
            <a:endParaRPr lang="en-US" sz="1100" dirty="0">
              <a:effectLst/>
              <a:latin typeface="Calibri"/>
              <a:ea typeface="Calibri"/>
              <a:cs typeface="Times New Roman"/>
            </a:endParaRPr>
          </a:p>
        </p:txBody>
      </p:sp>
      <p:grpSp>
        <p:nvGrpSpPr>
          <p:cNvPr id="11" name="Group 10"/>
          <p:cNvGrpSpPr/>
          <p:nvPr/>
        </p:nvGrpSpPr>
        <p:grpSpPr>
          <a:xfrm>
            <a:off x="3052285" y="2743200"/>
            <a:ext cx="2135359" cy="2178333"/>
            <a:chOff x="-3176328" y="1472927"/>
            <a:chExt cx="2009775" cy="2178383"/>
          </a:xfrm>
        </p:grpSpPr>
        <p:pic>
          <p:nvPicPr>
            <p:cNvPr id="16" name="irc_mi" descr="http://www.kilmerhouse.com/wp-content/uploads/2010/04/1917-rcm-mom-and-kids-930x1024.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38229" y="1472927"/>
              <a:ext cx="1952625" cy="21526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8" name="Rectangle 17"/>
            <p:cNvSpPr/>
            <p:nvPr/>
          </p:nvSpPr>
          <p:spPr>
            <a:xfrm>
              <a:off x="-3176328" y="3375085"/>
              <a:ext cx="2009775" cy="276225"/>
            </a:xfrm>
            <a:prstGeom prst="rect">
              <a:avLst/>
            </a:prstGeom>
            <a:solidFill>
              <a:schemeClr val="bg1">
                <a:lumMod val="95000"/>
              </a:scheme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300" b="1">
                  <a:solidFill>
                    <a:srgbClr val="000000"/>
                  </a:solidFill>
                  <a:effectLst/>
                  <a:latin typeface="Calibri"/>
                  <a:ea typeface="Calibri"/>
                  <a:cs typeface="Times New Roman"/>
                </a:rPr>
                <a:t>Cotton Gauze</a:t>
              </a:r>
              <a:endParaRPr lang="en-US" sz="1100">
                <a:effectLst/>
                <a:latin typeface="Calibri"/>
                <a:ea typeface="Calibri"/>
                <a:cs typeface="Times New Roman"/>
              </a:endParaRPr>
            </a:p>
          </p:txBody>
        </p:sp>
      </p:grpSp>
      <p:sp>
        <p:nvSpPr>
          <p:cNvPr id="12" name="Text Box 2"/>
          <p:cNvSpPr txBox="1">
            <a:spLocks noChangeArrowheads="1"/>
          </p:cNvSpPr>
          <p:nvPr/>
        </p:nvSpPr>
        <p:spPr bwMode="auto">
          <a:xfrm>
            <a:off x="181492" y="3073732"/>
            <a:ext cx="2793170" cy="1876382"/>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r>
              <a:rPr lang="en-US" sz="1400" b="1" dirty="0" smtClean="0">
                <a:ea typeface="Calibri"/>
                <a:cs typeface="Times New Roman"/>
              </a:rPr>
              <a:t>2</a:t>
            </a:r>
          </a:p>
          <a:p>
            <a:r>
              <a:rPr lang="en-US" sz="1400" dirty="0" smtClean="0">
                <a:ea typeface="Calibri"/>
                <a:cs typeface="Times New Roman"/>
              </a:rPr>
              <a:t>Johnson </a:t>
            </a:r>
            <a:r>
              <a:rPr lang="en-US" sz="1400" dirty="0">
                <a:ea typeface="Calibri"/>
                <a:cs typeface="Times New Roman"/>
              </a:rPr>
              <a:t>and Johnson made gauze to put on cuts.  Gauze is a square piece of cotton.  Then, people put tape over the cotton to help keep the gauze on the cut.  The tape did not stay on the cotton for long.</a:t>
            </a:r>
            <a:endParaRPr lang="en-US" sz="1100" dirty="0">
              <a:effectLst/>
              <a:latin typeface="Calibri"/>
              <a:ea typeface="Calibri"/>
              <a:cs typeface="Times New Roman"/>
            </a:endParaRPr>
          </a:p>
        </p:txBody>
      </p:sp>
      <p:sp>
        <p:nvSpPr>
          <p:cNvPr id="10" name="Text Box 2"/>
          <p:cNvSpPr txBox="1">
            <a:spLocks noChangeArrowheads="1"/>
          </p:cNvSpPr>
          <p:nvPr/>
        </p:nvSpPr>
        <p:spPr bwMode="auto">
          <a:xfrm>
            <a:off x="203006" y="261302"/>
            <a:ext cx="2771333" cy="39179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ctr"/>
            <a:r>
              <a:rPr lang="en-US" sz="1400" b="1" u="sng" dirty="0">
                <a:effectLst/>
                <a:latin typeface="Calibri"/>
                <a:ea typeface="Calibri"/>
                <a:cs typeface="Times New Roman"/>
              </a:rPr>
              <a:t>The </a:t>
            </a:r>
            <a:r>
              <a:rPr lang="en-US" sz="1400" b="1" u="sng" dirty="0" smtClean="0">
                <a:effectLst/>
                <a:latin typeface="Calibri"/>
                <a:ea typeface="Calibri"/>
                <a:cs typeface="Times New Roman"/>
              </a:rPr>
              <a:t>Band-Aid Inventor</a:t>
            </a:r>
          </a:p>
        </p:txBody>
      </p:sp>
      <p:sp>
        <p:nvSpPr>
          <p:cNvPr id="24" name="Text Box 2"/>
          <p:cNvSpPr txBox="1">
            <a:spLocks noChangeArrowheads="1"/>
          </p:cNvSpPr>
          <p:nvPr/>
        </p:nvSpPr>
        <p:spPr bwMode="auto">
          <a:xfrm>
            <a:off x="299923" y="685800"/>
            <a:ext cx="2792844" cy="194310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r>
              <a:rPr lang="en-US" sz="1400" b="1" dirty="0" smtClean="0">
                <a:ea typeface="Calibri"/>
                <a:cs typeface="Times New Roman"/>
              </a:rPr>
              <a:t>1</a:t>
            </a:r>
          </a:p>
          <a:p>
            <a:r>
              <a:rPr lang="en-US" sz="1400" dirty="0" smtClean="0">
                <a:ea typeface="Calibri"/>
                <a:cs typeface="Times New Roman"/>
              </a:rPr>
              <a:t>In </a:t>
            </a:r>
            <a:r>
              <a:rPr lang="en-US" sz="1400" dirty="0">
                <a:ea typeface="Calibri"/>
                <a:cs typeface="Times New Roman"/>
              </a:rPr>
              <a:t>1921, Earle Dickson worked at a large shop called Johnson and Johnson.  The factory made cotton swabs, cotton balls and cotton gauze.  Earle helped buy the cotton so the shop could make these things.</a:t>
            </a:r>
            <a:endParaRPr lang="en-US" sz="1100" dirty="0">
              <a:effectLst/>
              <a:latin typeface="Calibri"/>
              <a:ea typeface="Calibri"/>
              <a:cs typeface="Times New Roman"/>
            </a:endParaRPr>
          </a:p>
        </p:txBody>
      </p:sp>
      <p:pic>
        <p:nvPicPr>
          <p:cNvPr id="23" name="Picture 22" descr="http://t2.gstatic.com/images?q=tbn:ANd9GcQ2h6sFkVg_UXg4Q_PRupaT-Vd2HyRo4x2HW6lBjYWzQ4fKGieazQ"/>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111702" y="358873"/>
            <a:ext cx="1274313" cy="161628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5" name="Picture 24" descr="https://encrypted-tbn3.gstatic.com/images?q=tbn:ANd9GcTkN9lc9Ffq3pDkNccfOvvH2aw3fzXjr59-Y2SApvW0xkm3VCOB"/>
          <p:cNvPicPr>
            <a:picLocks noChangeAspect="1"/>
          </p:cNvPicPr>
          <p:nvPr/>
        </p:nvPicPr>
        <p:blipFill rotWithShape="1">
          <a:blip r:embed="rId7">
            <a:extLst>
              <a:ext uri="{28A0092B-C50C-407E-A947-70E740481C1C}">
                <a14:useLocalDpi xmlns:a14="http://schemas.microsoft.com/office/drawing/2010/main" val="0"/>
              </a:ext>
            </a:extLst>
          </a:blip>
          <a:srcRect l="7693" b="-132"/>
          <a:stretch/>
        </p:blipFill>
        <p:spPr bwMode="auto">
          <a:xfrm>
            <a:off x="4410220" y="726426"/>
            <a:ext cx="2550286" cy="18763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53640926-AAD7-44D8-BBD7-CCE9431645EC}">
              <a14:shadowObscured xmlns:a14="http://schemas.microsoft.com/office/drawing/2010/main"/>
            </a:ext>
          </a:extLst>
        </p:spPr>
      </p:pic>
      <p:sp>
        <p:nvSpPr>
          <p:cNvPr id="26" name="Rectangle 25"/>
          <p:cNvSpPr/>
          <p:nvPr/>
        </p:nvSpPr>
        <p:spPr>
          <a:xfrm>
            <a:off x="4348113" y="2289368"/>
            <a:ext cx="2552975" cy="276219"/>
          </a:xfrm>
          <a:prstGeom prst="rect">
            <a:avLst/>
          </a:prstGeom>
          <a:solidFill>
            <a:schemeClr val="bg1">
              <a:lumMod val="95000"/>
            </a:schemeClr>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300" b="1" dirty="0">
                <a:solidFill>
                  <a:srgbClr val="000000"/>
                </a:solidFill>
                <a:effectLst/>
                <a:latin typeface="Calibri"/>
                <a:ea typeface="Calibri"/>
                <a:cs typeface="Times New Roman"/>
              </a:rPr>
              <a:t>Johnson and Johnson Factory</a:t>
            </a:r>
            <a:endParaRPr lang="en-US" sz="1100" dirty="0">
              <a:effectLst/>
              <a:latin typeface="Calibri"/>
              <a:ea typeface="Calibri"/>
              <a:cs typeface="Times New Roman"/>
            </a:endParaRPr>
          </a:p>
        </p:txBody>
      </p:sp>
      <p:sp>
        <p:nvSpPr>
          <p:cNvPr id="2" name="Rectangle 1"/>
          <p:cNvSpPr/>
          <p:nvPr/>
        </p:nvSpPr>
        <p:spPr>
          <a:xfrm>
            <a:off x="5685363" y="41702"/>
            <a:ext cx="1943100" cy="707886"/>
          </a:xfrm>
          <a:prstGeom prst="rect">
            <a:avLst/>
          </a:prstGeom>
        </p:spPr>
        <p:txBody>
          <a:bodyPr wrap="square">
            <a:spAutoFit/>
          </a:bodyPr>
          <a:lstStyle/>
          <a:p>
            <a:pPr algn="r"/>
            <a:r>
              <a:rPr lang="en-US" sz="800" dirty="0">
                <a:ea typeface="Calibri"/>
                <a:cs typeface="Times New Roman"/>
              </a:rPr>
              <a:t>Grade Equivalent 2.9</a:t>
            </a:r>
          </a:p>
          <a:p>
            <a:pPr algn="r"/>
            <a:r>
              <a:rPr lang="en-US" sz="800" dirty="0">
                <a:ea typeface="Calibri"/>
                <a:cs typeface="Times New Roman"/>
              </a:rPr>
              <a:t>Lexile Measure 700L</a:t>
            </a:r>
          </a:p>
          <a:p>
            <a:pPr algn="r"/>
            <a:r>
              <a:rPr lang="en-US" sz="800" dirty="0">
                <a:ea typeface="Calibri"/>
                <a:cs typeface="Times New Roman"/>
              </a:rPr>
              <a:t>Mean Sentence Length 10.69</a:t>
            </a:r>
          </a:p>
          <a:p>
            <a:pPr algn="r"/>
            <a:r>
              <a:rPr lang="en-US" sz="800" dirty="0">
                <a:ea typeface="Calibri"/>
                <a:cs typeface="Times New Roman"/>
              </a:rPr>
              <a:t>Mean Log Word Frequency 3.59</a:t>
            </a:r>
          </a:p>
          <a:p>
            <a:pPr algn="r"/>
            <a:r>
              <a:rPr lang="en-US" sz="800" dirty="0">
                <a:ea typeface="Calibri"/>
                <a:cs typeface="Times New Roman"/>
              </a:rPr>
              <a:t>Word Count 171</a:t>
            </a:r>
          </a:p>
        </p:txBody>
      </p:sp>
    </p:spTree>
    <p:extLst>
      <p:ext uri="{BB962C8B-B14F-4D97-AF65-F5344CB8AC3E}">
        <p14:creationId xmlns:p14="http://schemas.microsoft.com/office/powerpoint/2010/main" val="7770165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sp>
        <p:nvSpPr>
          <p:cNvPr id="2" name="Rectangle 1"/>
          <p:cNvSpPr/>
          <p:nvPr/>
        </p:nvSpPr>
        <p:spPr>
          <a:xfrm>
            <a:off x="519112" y="1143000"/>
            <a:ext cx="6719888" cy="6494085"/>
          </a:xfrm>
          <a:prstGeom prst="rect">
            <a:avLst/>
          </a:prstGeom>
        </p:spPr>
        <p:txBody>
          <a:bodyPr wrap="square">
            <a:spAutoFit/>
          </a:bodyPr>
          <a:lstStyle/>
          <a:p>
            <a:pPr algn="ctr">
              <a:tabLst>
                <a:tab pos="1030605" algn="l"/>
              </a:tabLst>
            </a:pPr>
            <a:r>
              <a:rPr lang="en-US" sz="1600" b="1" u="sng" dirty="0" smtClean="0">
                <a:ea typeface="Times New Roman"/>
                <a:cs typeface="Times New Roman"/>
              </a:rPr>
              <a:t>Band-Aids</a:t>
            </a:r>
          </a:p>
          <a:p>
            <a:pPr algn="ctr">
              <a:tabLst>
                <a:tab pos="1030605" algn="l"/>
              </a:tabLst>
            </a:pPr>
            <a:endParaRPr lang="en-US" sz="1400" dirty="0">
              <a:ea typeface="Times New Roman"/>
            </a:endParaRPr>
          </a:p>
          <a:p>
            <a:pPr>
              <a:tabLst>
                <a:tab pos="1030605" algn="l"/>
              </a:tabLst>
            </a:pPr>
            <a:r>
              <a:rPr lang="en-US" sz="1200" dirty="0">
                <a:ea typeface="Times New Roman"/>
                <a:cs typeface="Times New Roman"/>
              </a:rPr>
              <a:t>People use Band-Aids on small and big cuts.  They come in many shapes and sizes. Some are just for kids.</a:t>
            </a:r>
            <a:endParaRPr lang="en-US" sz="1200" dirty="0">
              <a:ea typeface="Times New Roman"/>
            </a:endParaRPr>
          </a:p>
          <a:p>
            <a:r>
              <a:rPr lang="en-US" sz="1200" dirty="0">
                <a:ea typeface="Times New Roman"/>
                <a:cs typeface="Times New Roman"/>
              </a:rPr>
              <a:t> </a:t>
            </a:r>
            <a:endParaRPr lang="en-US" sz="1200" dirty="0">
              <a:ea typeface="Times New Roman"/>
            </a:endParaRPr>
          </a:p>
          <a:p>
            <a:r>
              <a:rPr lang="en-US" sz="1200" b="1" u="sng" dirty="0">
                <a:ea typeface="Times New Roman"/>
                <a:cs typeface="Times New Roman"/>
              </a:rPr>
              <a:t>Why Was the Band-Aid Invented</a:t>
            </a:r>
            <a:r>
              <a:rPr lang="en-US" sz="1200" b="1" dirty="0">
                <a:ea typeface="Times New Roman"/>
                <a:cs typeface="Times New Roman"/>
              </a:rPr>
              <a:t>?</a:t>
            </a:r>
            <a:endParaRPr lang="en-US" sz="1200" dirty="0">
              <a:ea typeface="Times New Roman"/>
            </a:endParaRPr>
          </a:p>
          <a:p>
            <a:r>
              <a:rPr lang="en-US" sz="1200" dirty="0">
                <a:ea typeface="Times New Roman"/>
                <a:cs typeface="Times New Roman"/>
              </a:rPr>
              <a:t>Earle Dickson invented Band-A</a:t>
            </a:r>
            <a:r>
              <a:rPr lang="en-US" sz="1200" i="1" dirty="0">
                <a:ea typeface="Times New Roman"/>
                <a:cs typeface="Times New Roman"/>
              </a:rPr>
              <a:t>i</a:t>
            </a:r>
            <a:r>
              <a:rPr lang="en-US" sz="1200" dirty="0">
                <a:ea typeface="Times New Roman"/>
                <a:cs typeface="Times New Roman"/>
              </a:rPr>
              <a:t>ds in 1921 because his wife cut herself often when she cooked.  Earle worked for Johnson and Johnson.  They made gauze and tape. One day he took a small piece of gauze and put it on the middle of a piece of tape.  </a:t>
            </a:r>
            <a:r>
              <a:rPr lang="en-US" sz="1200" dirty="0">
                <a:ea typeface="Times New Roman"/>
              </a:rPr>
              <a:t> </a:t>
            </a:r>
            <a:r>
              <a:rPr lang="en-US" sz="1200" dirty="0" smtClean="0">
                <a:ea typeface="Times New Roman"/>
                <a:cs typeface="Times New Roman"/>
              </a:rPr>
              <a:t>It </a:t>
            </a:r>
            <a:r>
              <a:rPr lang="en-US" sz="1200" dirty="0">
                <a:ea typeface="Times New Roman"/>
                <a:cs typeface="Times New Roman"/>
              </a:rPr>
              <a:t>was the first </a:t>
            </a:r>
            <a:r>
              <a:rPr lang="en-US" sz="1200" dirty="0" smtClean="0">
                <a:ea typeface="Times New Roman"/>
                <a:cs typeface="Times New Roman"/>
              </a:rPr>
              <a:t>Band-Aid. </a:t>
            </a:r>
            <a:r>
              <a:rPr lang="en-US" sz="1200" dirty="0">
                <a:ea typeface="Times New Roman"/>
                <a:cs typeface="Times New Roman"/>
              </a:rPr>
              <a:t>Johnson and Johnson liked Earle’s Band-Aids and began selling them.</a:t>
            </a:r>
            <a:endParaRPr lang="en-US" sz="1200" dirty="0">
              <a:ea typeface="Times New Roman"/>
            </a:endParaRPr>
          </a:p>
          <a:p>
            <a:r>
              <a:rPr lang="en-US" sz="1200" dirty="0">
                <a:ea typeface="Times New Roman"/>
                <a:cs typeface="Times New Roman"/>
              </a:rPr>
              <a:t> </a:t>
            </a:r>
            <a:endParaRPr lang="en-US" sz="1200" dirty="0">
              <a:ea typeface="Times New Roman"/>
            </a:endParaRPr>
          </a:p>
          <a:p>
            <a:r>
              <a:rPr lang="en-US" sz="1200" b="1" u="sng" dirty="0">
                <a:ea typeface="Times New Roman"/>
                <a:cs typeface="Times New Roman"/>
              </a:rPr>
              <a:t>How Did Band-Aids </a:t>
            </a:r>
            <a:r>
              <a:rPr lang="en-US" sz="1200" b="1" u="sng" dirty="0" smtClean="0">
                <a:ea typeface="Times New Roman"/>
                <a:cs typeface="Times New Roman"/>
              </a:rPr>
              <a:t>Become Common</a:t>
            </a:r>
            <a:r>
              <a:rPr lang="en-US" sz="1200" b="1" dirty="0" smtClean="0">
                <a:ea typeface="Times New Roman"/>
                <a:cs typeface="Times New Roman"/>
              </a:rPr>
              <a:t>?</a:t>
            </a:r>
            <a:endParaRPr lang="en-US" sz="1200" dirty="0">
              <a:ea typeface="Times New Roman"/>
            </a:endParaRPr>
          </a:p>
          <a:p>
            <a:r>
              <a:rPr lang="en-US" sz="1200" dirty="0">
                <a:ea typeface="Times New Roman"/>
                <a:cs typeface="Times New Roman"/>
              </a:rPr>
              <a:t>At first, Johnson and Johnson could not sell the Band-Aids. So, they gave the Boy Scouts free </a:t>
            </a:r>
            <a:r>
              <a:rPr lang="en-US" sz="1200" dirty="0" smtClean="0">
                <a:ea typeface="Times New Roman"/>
                <a:cs typeface="Times New Roman"/>
              </a:rPr>
              <a:t>Band-</a:t>
            </a:r>
            <a:r>
              <a:rPr lang="en-US" sz="1200" dirty="0" smtClean="0">
                <a:ea typeface="Times New Roman"/>
                <a:cs typeface="Times New Roman"/>
              </a:rPr>
              <a:t>Ai</a:t>
            </a:r>
            <a:r>
              <a:rPr lang="en-US" sz="1200" dirty="0" smtClean="0">
                <a:ea typeface="Times New Roman"/>
                <a:cs typeface="Times New Roman"/>
              </a:rPr>
              <a:t>des</a:t>
            </a:r>
            <a:r>
              <a:rPr lang="en-US" sz="1200" dirty="0">
                <a:ea typeface="Times New Roman"/>
                <a:cs typeface="Times New Roman"/>
              </a:rPr>
              <a:t>. Then the Band-Aids began to sell! </a:t>
            </a:r>
            <a:endParaRPr lang="en-US" sz="1200" dirty="0">
              <a:ea typeface="Times New Roman"/>
            </a:endParaRPr>
          </a:p>
          <a:p>
            <a:r>
              <a:rPr lang="en-US" sz="1200" dirty="0">
                <a:ea typeface="Times New Roman"/>
                <a:cs typeface="Times New Roman"/>
              </a:rPr>
              <a:t> </a:t>
            </a:r>
            <a:endParaRPr lang="en-US" sz="1200" dirty="0">
              <a:ea typeface="Times New Roman"/>
            </a:endParaRPr>
          </a:p>
          <a:p>
            <a:r>
              <a:rPr lang="en-US" sz="1200" dirty="0">
                <a:ea typeface="Times New Roman"/>
                <a:cs typeface="Times New Roman"/>
              </a:rPr>
              <a:t>At first </a:t>
            </a:r>
            <a:r>
              <a:rPr lang="en-US" sz="1200" dirty="0" smtClean="0">
                <a:ea typeface="Times New Roman"/>
                <a:cs typeface="Times New Roman"/>
              </a:rPr>
              <a:t>, the </a:t>
            </a:r>
            <a:r>
              <a:rPr lang="en-US" sz="1200" dirty="0">
                <a:ea typeface="Times New Roman"/>
                <a:cs typeface="Times New Roman"/>
              </a:rPr>
              <a:t>Band-Aids were made by hand. The Band-Aids  took a long time to make.  Soon they used a machine so they could make more Band-Aids faster. They sent Band-Aids to soldiers fighting in wars.</a:t>
            </a:r>
            <a:endParaRPr lang="en-US" sz="1200" dirty="0">
              <a:ea typeface="Times New Roman"/>
            </a:endParaRPr>
          </a:p>
          <a:p>
            <a:r>
              <a:rPr lang="en-US" sz="1200" dirty="0">
                <a:ea typeface="Times New Roman"/>
                <a:cs typeface="Times New Roman"/>
              </a:rPr>
              <a:t> </a:t>
            </a:r>
            <a:endParaRPr lang="en-US" sz="1200" dirty="0">
              <a:ea typeface="Times New Roman"/>
            </a:endParaRPr>
          </a:p>
          <a:p>
            <a:r>
              <a:rPr lang="en-US" sz="1200" b="1" u="sng" dirty="0">
                <a:ea typeface="Times New Roman"/>
                <a:cs typeface="Times New Roman"/>
              </a:rPr>
              <a:t>How has the Price Changed</a:t>
            </a:r>
            <a:r>
              <a:rPr lang="en-US" sz="1200" b="1" dirty="0">
                <a:ea typeface="Times New Roman"/>
                <a:cs typeface="Times New Roman"/>
              </a:rPr>
              <a:t>?</a:t>
            </a:r>
            <a:endParaRPr lang="en-US" sz="1200" dirty="0">
              <a:ea typeface="Times New Roman"/>
            </a:endParaRPr>
          </a:p>
          <a:p>
            <a:r>
              <a:rPr lang="en-US" sz="1200" dirty="0">
                <a:ea typeface="Times New Roman"/>
                <a:cs typeface="Times New Roman"/>
              </a:rPr>
              <a:t>When Band-Aids were first made, a box of 15 Band-Aids cost two cents.  Now Band-Aids cost a few dollars.  There are about 30 Band-Aids in most boxes.</a:t>
            </a:r>
            <a:endParaRPr lang="en-US" sz="1200" dirty="0">
              <a:ea typeface="Times New Roman"/>
            </a:endParaRPr>
          </a:p>
          <a:p>
            <a:r>
              <a:rPr lang="en-US" sz="1200" dirty="0">
                <a:ea typeface="Times New Roman"/>
                <a:cs typeface="Times New Roman"/>
              </a:rPr>
              <a:t> </a:t>
            </a:r>
            <a:endParaRPr lang="en-US" sz="1200" dirty="0">
              <a:ea typeface="Times New Roman"/>
            </a:endParaRPr>
          </a:p>
          <a:p>
            <a:r>
              <a:rPr lang="en-US" sz="1200" b="1" u="sng" dirty="0">
                <a:ea typeface="Times New Roman"/>
                <a:cs typeface="Times New Roman"/>
              </a:rPr>
              <a:t>What Types of Band-Aids are There?</a:t>
            </a:r>
            <a:endParaRPr lang="en-US" sz="1200" dirty="0">
              <a:ea typeface="Times New Roman"/>
            </a:endParaRPr>
          </a:p>
          <a:p>
            <a:r>
              <a:rPr lang="en-US" sz="1200" dirty="0" smtClean="0">
                <a:ea typeface="Times New Roman"/>
                <a:cs typeface="Times New Roman"/>
              </a:rPr>
              <a:t>Today </a:t>
            </a:r>
            <a:r>
              <a:rPr lang="en-US" sz="1200" dirty="0">
                <a:ea typeface="Times New Roman"/>
                <a:cs typeface="Times New Roman"/>
              </a:rPr>
              <a:t>B</a:t>
            </a:r>
            <a:r>
              <a:rPr lang="en-US" sz="1200" dirty="0" smtClean="0">
                <a:ea typeface="Times New Roman"/>
                <a:cs typeface="Times New Roman"/>
              </a:rPr>
              <a:t>and-Aids </a:t>
            </a:r>
            <a:r>
              <a:rPr lang="en-US" sz="1200" dirty="0">
                <a:ea typeface="Times New Roman"/>
                <a:cs typeface="Times New Roman"/>
              </a:rPr>
              <a:t>are made with many things, not just cotton. This helps the Band-Aids stick better to skin. Band-Aids made for kids have many bright colors or story characters.</a:t>
            </a:r>
            <a:endParaRPr lang="en-US" sz="1200" dirty="0">
              <a:ea typeface="Times New Roman"/>
            </a:endParaRPr>
          </a:p>
          <a:p>
            <a:r>
              <a:rPr lang="en-US" sz="1200" dirty="0">
                <a:ea typeface="Times New Roman"/>
                <a:cs typeface="Times New Roman"/>
              </a:rPr>
              <a:t> </a:t>
            </a:r>
            <a:endParaRPr lang="en-US" sz="1200" dirty="0">
              <a:ea typeface="Times New Roman"/>
            </a:endParaRPr>
          </a:p>
          <a:p>
            <a:r>
              <a:rPr lang="en-US" sz="1200" b="1" u="sng" dirty="0">
                <a:ea typeface="Times New Roman"/>
                <a:cs typeface="Times New Roman"/>
              </a:rPr>
              <a:t>How </a:t>
            </a:r>
            <a:r>
              <a:rPr lang="en-US" sz="1200" b="1" u="sng" dirty="0" smtClean="0">
                <a:ea typeface="Times New Roman"/>
                <a:cs typeface="Times New Roman"/>
              </a:rPr>
              <a:t>Have Band-Aids </a:t>
            </a:r>
            <a:r>
              <a:rPr lang="en-US" sz="1200" b="1" u="sng" dirty="0">
                <a:ea typeface="Times New Roman"/>
                <a:cs typeface="Times New Roman"/>
              </a:rPr>
              <a:t>Changed our Health?</a:t>
            </a:r>
            <a:endParaRPr lang="en-US" sz="1200" dirty="0">
              <a:ea typeface="Times New Roman"/>
            </a:endParaRPr>
          </a:p>
          <a:p>
            <a:r>
              <a:rPr lang="en-US" sz="1200" dirty="0">
                <a:ea typeface="Times New Roman"/>
                <a:cs typeface="Times New Roman"/>
              </a:rPr>
              <a:t>Long </a:t>
            </a:r>
            <a:r>
              <a:rPr lang="en-US" sz="1200" dirty="0" smtClean="0">
                <a:ea typeface="Times New Roman"/>
                <a:cs typeface="Times New Roman"/>
              </a:rPr>
              <a:t>ago, people </a:t>
            </a:r>
            <a:r>
              <a:rPr lang="en-US" sz="1200" dirty="0">
                <a:ea typeface="Times New Roman"/>
                <a:cs typeface="Times New Roman"/>
              </a:rPr>
              <a:t>had to go to a hospital when they got a cut.  The germs made them very sick. </a:t>
            </a:r>
            <a:endParaRPr lang="en-US" sz="1200" dirty="0">
              <a:ea typeface="Times New Roman"/>
            </a:endParaRPr>
          </a:p>
          <a:p>
            <a:r>
              <a:rPr lang="en-US" sz="1200" dirty="0">
                <a:ea typeface="Times New Roman"/>
                <a:cs typeface="Times New Roman"/>
              </a:rPr>
              <a:t>Now, Band-Aids have medicine on them to keep cuts free from germs. There are even liquid Band-Aids.  </a:t>
            </a:r>
            <a:r>
              <a:rPr lang="en-US" sz="1200" dirty="0" smtClean="0">
                <a:ea typeface="Times New Roman"/>
                <a:cs typeface="Times New Roman"/>
              </a:rPr>
              <a:t>Today, </a:t>
            </a:r>
            <a:r>
              <a:rPr lang="en-US" sz="1200" dirty="0">
                <a:ea typeface="Times New Roman"/>
                <a:cs typeface="Times New Roman"/>
              </a:rPr>
              <a:t>most people do not get sick from a cut.  </a:t>
            </a:r>
            <a:endParaRPr lang="en-US" sz="1200" dirty="0">
              <a:ea typeface="Times New Roman"/>
            </a:endParaRPr>
          </a:p>
          <a:p>
            <a:r>
              <a:rPr lang="en-US" sz="1200" dirty="0">
                <a:ea typeface="Times New Roman"/>
                <a:cs typeface="Times New Roman"/>
              </a:rPr>
              <a:t>Band-Aids help keep us safe from germs. Because we have Band-Aids we do not have to worry about cuts making us sick. </a:t>
            </a:r>
            <a:r>
              <a:rPr lang="en-US" sz="1200" dirty="0" smtClean="0">
                <a:ea typeface="Times New Roman"/>
                <a:cs typeface="Times New Roman"/>
              </a:rPr>
              <a:t> </a:t>
            </a:r>
            <a:endParaRPr lang="en-US" sz="1200" dirty="0">
              <a:ea typeface="Times New Roman"/>
              <a:cs typeface="Times New Roman"/>
            </a:endParaRPr>
          </a:p>
          <a:p>
            <a:r>
              <a:rPr lang="en-US" sz="1200" dirty="0" smtClean="0">
                <a:ea typeface="Times New Roman"/>
                <a:cs typeface="Times New Roman"/>
              </a:rPr>
              <a:t>All first aid kits should have Band-Aids.  I know Earle Dickson would agree.</a:t>
            </a:r>
            <a:endParaRPr lang="en-US" sz="1200" dirty="0">
              <a:ea typeface="Times New Roman"/>
            </a:endParaRPr>
          </a:p>
          <a:p>
            <a:r>
              <a:rPr lang="en-US" sz="1400" dirty="0"/>
              <a:t> </a:t>
            </a:r>
          </a:p>
        </p:txBody>
      </p:sp>
      <p:sp>
        <p:nvSpPr>
          <p:cNvPr id="3" name="Rectangle 2"/>
          <p:cNvSpPr/>
          <p:nvPr/>
        </p:nvSpPr>
        <p:spPr>
          <a:xfrm>
            <a:off x="6019800" y="76200"/>
            <a:ext cx="1638300" cy="707886"/>
          </a:xfrm>
          <a:prstGeom prst="rect">
            <a:avLst/>
          </a:prstGeom>
        </p:spPr>
        <p:txBody>
          <a:bodyPr wrap="square">
            <a:spAutoFit/>
          </a:bodyPr>
          <a:lstStyle/>
          <a:p>
            <a:pPr algn="r">
              <a:tabLst>
                <a:tab pos="1030605" algn="l"/>
              </a:tabLst>
            </a:pPr>
            <a:r>
              <a:rPr lang="en-US" sz="800" dirty="0">
                <a:solidFill>
                  <a:srgbClr val="000000"/>
                </a:solidFill>
                <a:ea typeface="Times New Roman"/>
                <a:cs typeface="Times New Roman"/>
              </a:rPr>
              <a:t>Grade Equivalent 2.9</a:t>
            </a:r>
          </a:p>
          <a:p>
            <a:pPr algn="r">
              <a:tabLst>
                <a:tab pos="1030605" algn="l"/>
              </a:tabLst>
            </a:pPr>
            <a:r>
              <a:rPr lang="en-US" sz="800" dirty="0">
                <a:solidFill>
                  <a:srgbClr val="000000"/>
                </a:solidFill>
                <a:ea typeface="Times New Roman"/>
                <a:cs typeface="Times New Roman"/>
              </a:rPr>
              <a:t>Lexile Measure 510L</a:t>
            </a:r>
          </a:p>
          <a:p>
            <a:pPr algn="r">
              <a:tabLst>
                <a:tab pos="1030605" algn="l"/>
              </a:tabLst>
            </a:pPr>
            <a:r>
              <a:rPr lang="en-US" sz="800" dirty="0">
                <a:solidFill>
                  <a:srgbClr val="000000"/>
                </a:solidFill>
                <a:ea typeface="Times New Roman"/>
                <a:cs typeface="Times New Roman"/>
              </a:rPr>
              <a:t>Mean Sentence Length 8.53</a:t>
            </a:r>
          </a:p>
          <a:p>
            <a:pPr algn="r">
              <a:tabLst>
                <a:tab pos="1030605" algn="l"/>
              </a:tabLst>
            </a:pPr>
            <a:r>
              <a:rPr lang="en-US" sz="800" dirty="0">
                <a:solidFill>
                  <a:srgbClr val="000000"/>
                </a:solidFill>
                <a:ea typeface="Times New Roman"/>
                <a:cs typeface="Times New Roman"/>
              </a:rPr>
              <a:t>Mean Log Word Frequency 3.65</a:t>
            </a:r>
          </a:p>
          <a:p>
            <a:pPr algn="r">
              <a:tabLst>
                <a:tab pos="1030605" algn="l"/>
              </a:tabLst>
            </a:pPr>
            <a:r>
              <a:rPr lang="en-US" sz="800" dirty="0">
                <a:solidFill>
                  <a:srgbClr val="000000"/>
                </a:solidFill>
                <a:ea typeface="Times New Roman"/>
                <a:cs typeface="Times New Roman"/>
              </a:rPr>
              <a:t>Word Count 307</a:t>
            </a:r>
          </a:p>
        </p:txBody>
      </p:sp>
    </p:spTree>
    <p:extLst>
      <p:ext uri="{BB962C8B-B14F-4D97-AF65-F5344CB8AC3E}">
        <p14:creationId xmlns:p14="http://schemas.microsoft.com/office/powerpoint/2010/main" val="866753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sp>
        <p:nvSpPr>
          <p:cNvPr id="5" name="Rectangle 4"/>
          <p:cNvSpPr/>
          <p:nvPr/>
        </p:nvSpPr>
        <p:spPr>
          <a:xfrm>
            <a:off x="769512" y="838201"/>
            <a:ext cx="6308384" cy="3052261"/>
          </a:xfrm>
          <a:prstGeom prst="rect">
            <a:avLst/>
          </a:prstGeom>
        </p:spPr>
        <p:txBody>
          <a:bodyPr wrap="square" lIns="96661" tIns="48331" rIns="96661" bIns="48331">
            <a:spAutoFit/>
          </a:bodyPr>
          <a:lstStyle/>
          <a:p>
            <a:pPr marL="284163" indent="-284163"/>
            <a:r>
              <a:rPr lang="en-US" sz="1600" b="1" dirty="0" smtClean="0">
                <a:latin typeface="Helvetica" pitchFamily="34" charset="0"/>
                <a:ea typeface="Calibri" pitchFamily="34" charset="0"/>
                <a:cs typeface="Helvetica" pitchFamily="34" charset="0"/>
              </a:rPr>
              <a:t>9.  According </a:t>
            </a:r>
            <a:r>
              <a:rPr lang="en-US" sz="1600" b="1" dirty="0">
                <a:latin typeface="Helvetica" pitchFamily="34" charset="0"/>
                <a:ea typeface="Calibri" pitchFamily="34" charset="0"/>
                <a:cs typeface="Helvetica" pitchFamily="34" charset="0"/>
              </a:rPr>
              <a:t>to the </a:t>
            </a:r>
            <a:r>
              <a:rPr lang="en-US" sz="1600" b="1" dirty="0" smtClean="0">
                <a:latin typeface="Helvetica" pitchFamily="34" charset="0"/>
                <a:ea typeface="Calibri" pitchFamily="34" charset="0"/>
                <a:cs typeface="Helvetica" pitchFamily="34" charset="0"/>
              </a:rPr>
              <a:t>texts, </a:t>
            </a:r>
            <a:r>
              <a:rPr lang="en-US" sz="1600" b="1" dirty="0">
                <a:latin typeface="Helvetica" pitchFamily="34" charset="0"/>
                <a:ea typeface="Calibri" pitchFamily="34" charset="0"/>
                <a:cs typeface="Helvetica" pitchFamily="34" charset="0"/>
              </a:rPr>
              <a:t>why did Earle Dickson invent Band-Aids?  Choose the </a:t>
            </a:r>
            <a:r>
              <a:rPr lang="en-US" sz="1600" b="1" u="sng" dirty="0">
                <a:latin typeface="Helvetica" pitchFamily="34" charset="0"/>
                <a:ea typeface="Calibri" pitchFamily="34" charset="0"/>
                <a:cs typeface="Helvetica" pitchFamily="34" charset="0"/>
              </a:rPr>
              <a:t>two</a:t>
            </a:r>
            <a:r>
              <a:rPr lang="en-US" sz="1600" b="1" dirty="0">
                <a:latin typeface="Helvetica" pitchFamily="34" charset="0"/>
                <a:ea typeface="Calibri" pitchFamily="34" charset="0"/>
                <a:cs typeface="Helvetica" pitchFamily="34" charset="0"/>
              </a:rPr>
              <a:t> best answers</a:t>
            </a:r>
            <a:r>
              <a:rPr lang="en-US" sz="1600" b="1" dirty="0" smtClean="0">
                <a:latin typeface="Helvetica" pitchFamily="34" charset="0"/>
                <a:ea typeface="Calibri" pitchFamily="34" charset="0"/>
                <a:cs typeface="Helvetica" pitchFamily="34" charset="0"/>
              </a:rPr>
              <a:t>.</a:t>
            </a:r>
          </a:p>
          <a:p>
            <a:pPr marL="284163" indent="-284163"/>
            <a:endParaRPr lang="en-US" sz="1600" dirty="0" smtClean="0">
              <a:latin typeface="Helvetica" pitchFamily="34" charset="0"/>
              <a:cs typeface="Helvetica" pitchFamily="34" charset="0"/>
            </a:endParaRPr>
          </a:p>
          <a:p>
            <a:pPr marL="919163" indent="-342900">
              <a:buFont typeface="+mj-lt"/>
              <a:buAutoNum type="alphaUcPeriod"/>
            </a:pPr>
            <a:r>
              <a:rPr lang="en-US" sz="1600" dirty="0">
                <a:latin typeface="Helvetica" pitchFamily="34" charset="0"/>
                <a:cs typeface="Helvetica" pitchFamily="34" charset="0"/>
              </a:rPr>
              <a:t>The factory made cotton swabs</a:t>
            </a:r>
            <a:r>
              <a:rPr lang="en-US" sz="1600" dirty="0" smtClean="0">
                <a:latin typeface="Helvetica" pitchFamily="34" charset="0"/>
                <a:cs typeface="Helvetica" pitchFamily="34" charset="0"/>
              </a:rPr>
              <a:t>.</a:t>
            </a:r>
          </a:p>
          <a:p>
            <a:pPr marL="919163" indent="-342900">
              <a:buFont typeface="+mj-lt"/>
              <a:buAutoNum type="alphaUcPeriod"/>
            </a:pPr>
            <a:endParaRPr lang="en-US" sz="1600" dirty="0">
              <a:latin typeface="Helvetica" pitchFamily="34" charset="0"/>
              <a:cs typeface="Helvetica" pitchFamily="34" charset="0"/>
            </a:endParaRPr>
          </a:p>
          <a:p>
            <a:pPr marL="919163" indent="-342900">
              <a:buFont typeface="+mj-lt"/>
              <a:buAutoNum type="alphaUcPeriod" startAt="2"/>
            </a:pPr>
            <a:r>
              <a:rPr lang="en-US" sz="1600" dirty="0">
                <a:latin typeface="Helvetica" pitchFamily="34" charset="0"/>
                <a:cs typeface="Helvetica" pitchFamily="34" charset="0"/>
              </a:rPr>
              <a:t>He wanted to make them in his shop</a:t>
            </a:r>
            <a:r>
              <a:rPr lang="en-US" sz="1600" dirty="0" smtClean="0">
                <a:latin typeface="Helvetica" pitchFamily="34" charset="0"/>
                <a:cs typeface="Helvetica" pitchFamily="34" charset="0"/>
              </a:rPr>
              <a:t>.</a:t>
            </a:r>
          </a:p>
          <a:p>
            <a:pPr marL="919163" indent="-342900">
              <a:buFont typeface="+mj-lt"/>
              <a:buAutoNum type="alphaUcPeriod" startAt="2"/>
            </a:pPr>
            <a:endParaRPr lang="en-US" sz="1600" dirty="0">
              <a:solidFill>
                <a:srgbClr val="FF0000"/>
              </a:solidFill>
              <a:latin typeface="Helvetica" pitchFamily="34" charset="0"/>
              <a:cs typeface="Helvetica" pitchFamily="34" charset="0"/>
            </a:endParaRPr>
          </a:p>
          <a:p>
            <a:pPr marL="919163" indent="-342900">
              <a:buFont typeface="+mj-lt"/>
              <a:buAutoNum type="alphaUcPeriod" startAt="2"/>
            </a:pPr>
            <a:r>
              <a:rPr lang="en-US" sz="1600" dirty="0">
                <a:latin typeface="Helvetica" pitchFamily="34" charset="0"/>
                <a:cs typeface="Helvetica" pitchFamily="34" charset="0"/>
              </a:rPr>
              <a:t>His wife often cut her fingers when she was chopping food</a:t>
            </a:r>
            <a:r>
              <a:rPr lang="en-US" sz="1600" dirty="0" smtClean="0">
                <a:latin typeface="Helvetica" pitchFamily="34" charset="0"/>
                <a:cs typeface="Helvetica" pitchFamily="34" charset="0"/>
              </a:rPr>
              <a:t>.</a:t>
            </a:r>
          </a:p>
          <a:p>
            <a:pPr marL="919163" indent="-342900">
              <a:buFont typeface="+mj-lt"/>
              <a:buAutoNum type="alphaUcPeriod" startAt="2"/>
            </a:pPr>
            <a:endParaRPr lang="en-US" sz="1600" dirty="0">
              <a:solidFill>
                <a:srgbClr val="FF0000"/>
              </a:solidFill>
              <a:latin typeface="Helvetica" pitchFamily="34" charset="0"/>
              <a:cs typeface="Helvetica" pitchFamily="34" charset="0"/>
            </a:endParaRPr>
          </a:p>
          <a:p>
            <a:pPr marL="919163" indent="-342900">
              <a:buFont typeface="+mj-lt"/>
              <a:buAutoNum type="alphaUcPeriod" startAt="2"/>
            </a:pPr>
            <a:r>
              <a:rPr lang="en-US" sz="1600" dirty="0">
                <a:latin typeface="Helvetica" pitchFamily="34" charset="0"/>
                <a:cs typeface="Helvetica" pitchFamily="34" charset="0"/>
              </a:rPr>
              <a:t>The gauze was too large for small cuts and tape could not hold it on.</a:t>
            </a:r>
            <a:endParaRPr lang="en-US" sz="1600" dirty="0" smtClean="0">
              <a:latin typeface="Helvetica" pitchFamily="34" charset="0"/>
              <a:cs typeface="Helvetica" pitchFamily="34" charset="0"/>
            </a:endParaRPr>
          </a:p>
        </p:txBody>
      </p:sp>
      <p:sp>
        <p:nvSpPr>
          <p:cNvPr id="8" name="Rectangle 7"/>
          <p:cNvSpPr/>
          <p:nvPr/>
        </p:nvSpPr>
        <p:spPr>
          <a:xfrm>
            <a:off x="867370" y="5469503"/>
            <a:ext cx="6112668" cy="3052261"/>
          </a:xfrm>
          <a:prstGeom prst="rect">
            <a:avLst/>
          </a:prstGeom>
        </p:spPr>
        <p:txBody>
          <a:bodyPr wrap="square" lIns="96661" tIns="48331" rIns="96661" bIns="48331">
            <a:spAutoFit/>
          </a:bodyPr>
          <a:lstStyle/>
          <a:p>
            <a:pPr marL="400050" indent="-400050"/>
            <a:r>
              <a:rPr lang="en-US" sz="1600" b="1" dirty="0" smtClean="0">
                <a:latin typeface="Helvetica" pitchFamily="34" charset="0"/>
                <a:ea typeface="Calibri" pitchFamily="34" charset="0"/>
                <a:cs typeface="Times New Roman" pitchFamily="18" charset="0"/>
              </a:rPr>
              <a:t>10.  How </a:t>
            </a:r>
            <a:r>
              <a:rPr lang="en-US" sz="1600" b="1" dirty="0">
                <a:latin typeface="Helvetica" pitchFamily="34" charset="0"/>
                <a:ea typeface="Calibri" pitchFamily="34" charset="0"/>
                <a:cs typeface="Times New Roman" pitchFamily="18" charset="0"/>
              </a:rPr>
              <a:t>did working at the Johnson and Johnson </a:t>
            </a:r>
            <a:r>
              <a:rPr lang="en-US" sz="1600" b="1" dirty="0" smtClean="0">
                <a:latin typeface="Helvetica" pitchFamily="34" charset="0"/>
                <a:ea typeface="Calibri" pitchFamily="34" charset="0"/>
                <a:cs typeface="Times New Roman" pitchFamily="18" charset="0"/>
              </a:rPr>
              <a:t>factory </a:t>
            </a:r>
            <a:r>
              <a:rPr lang="en-US" sz="1600" b="1" dirty="0">
                <a:latin typeface="Helvetica" pitchFamily="34" charset="0"/>
                <a:ea typeface="Calibri" pitchFamily="34" charset="0"/>
                <a:cs typeface="Times New Roman" pitchFamily="18" charset="0"/>
              </a:rPr>
              <a:t>help Earle Dickson think of his idea</a:t>
            </a:r>
            <a:r>
              <a:rPr lang="en-US" sz="1600" b="1" dirty="0" smtClean="0">
                <a:latin typeface="Helvetica" pitchFamily="34" charset="0"/>
                <a:ea typeface="Calibri" pitchFamily="34" charset="0"/>
                <a:cs typeface="Times New Roman" pitchFamily="18" charset="0"/>
              </a:rPr>
              <a:t>?</a:t>
            </a:r>
          </a:p>
          <a:p>
            <a:pPr marL="400050" indent="-400050"/>
            <a:endParaRPr lang="en-US" sz="1600" b="1" dirty="0" smtClean="0">
              <a:solidFill>
                <a:srgbClr val="FF0000"/>
              </a:solidFill>
              <a:latin typeface="Helvetica" pitchFamily="34" charset="0"/>
              <a:cs typeface="Helvetica" pitchFamily="34" charset="0"/>
            </a:endParaRPr>
          </a:p>
          <a:p>
            <a:pPr marL="914400" indent="-346075">
              <a:buFont typeface="+mj-lt"/>
              <a:buAutoNum type="alphaUcPeriod"/>
            </a:pPr>
            <a:r>
              <a:rPr lang="en-US" sz="1600" dirty="0">
                <a:latin typeface="Helvetica" pitchFamily="34" charset="0"/>
                <a:cs typeface="Helvetica" pitchFamily="34" charset="0"/>
              </a:rPr>
              <a:t>The shop was large</a:t>
            </a:r>
            <a:r>
              <a:rPr lang="en-US" sz="1600" dirty="0" smtClean="0">
                <a:latin typeface="Helvetica" pitchFamily="34" charset="0"/>
                <a:cs typeface="Helvetica" pitchFamily="34" charset="0"/>
              </a:rPr>
              <a:t>.</a:t>
            </a:r>
          </a:p>
          <a:p>
            <a:pPr marL="914400" indent="-346075">
              <a:buFont typeface="+mj-lt"/>
              <a:buAutoNum type="alphaUcPeriod"/>
            </a:pPr>
            <a:endParaRPr lang="en-US" sz="1600" dirty="0" smtClean="0">
              <a:solidFill>
                <a:srgbClr val="FF0000"/>
              </a:solidFill>
              <a:latin typeface="Helvetica" pitchFamily="34" charset="0"/>
              <a:cs typeface="Helvetica" pitchFamily="34" charset="0"/>
            </a:endParaRPr>
          </a:p>
          <a:p>
            <a:pPr marL="914400" indent="-346075">
              <a:buFont typeface="+mj-lt"/>
              <a:buAutoNum type="alphaUcPeriod"/>
            </a:pPr>
            <a:r>
              <a:rPr lang="en-US" sz="1600" dirty="0">
                <a:latin typeface="Helvetica" pitchFamily="34" charset="0"/>
                <a:cs typeface="Helvetica" pitchFamily="34" charset="0"/>
              </a:rPr>
              <a:t>The factory made cotton swabs, cotton balls and cotton gauze</a:t>
            </a:r>
            <a:r>
              <a:rPr lang="en-US" sz="1600" dirty="0" smtClean="0">
                <a:latin typeface="Helvetica" pitchFamily="34" charset="0"/>
                <a:cs typeface="Helvetica" pitchFamily="34" charset="0"/>
              </a:rPr>
              <a:t>.</a:t>
            </a:r>
          </a:p>
          <a:p>
            <a:pPr marL="914400" indent="-346075">
              <a:buFont typeface="+mj-lt"/>
              <a:buAutoNum type="alphaUcPeriod"/>
            </a:pPr>
            <a:endParaRPr lang="en-US" sz="1600" dirty="0" smtClean="0">
              <a:solidFill>
                <a:srgbClr val="FF0000"/>
              </a:solidFill>
              <a:latin typeface="Helvetica" pitchFamily="34" charset="0"/>
              <a:cs typeface="Helvetica" pitchFamily="34" charset="0"/>
            </a:endParaRPr>
          </a:p>
          <a:p>
            <a:pPr marL="914400" indent="-346075">
              <a:buFont typeface="+mj-lt"/>
              <a:buAutoNum type="alphaUcPeriod"/>
            </a:pPr>
            <a:r>
              <a:rPr lang="en-US" sz="1600" dirty="0">
                <a:latin typeface="Helvetica" pitchFamily="34" charset="0"/>
                <a:cs typeface="Helvetica" pitchFamily="34" charset="0"/>
              </a:rPr>
              <a:t>Gauze is a square piece of cotton</a:t>
            </a:r>
            <a:r>
              <a:rPr lang="en-US" sz="1600" dirty="0" smtClean="0">
                <a:latin typeface="Helvetica" pitchFamily="34" charset="0"/>
                <a:cs typeface="Helvetica" pitchFamily="34" charset="0"/>
              </a:rPr>
              <a:t>.</a:t>
            </a:r>
          </a:p>
          <a:p>
            <a:pPr marL="914400" indent="-346075">
              <a:buFont typeface="+mj-lt"/>
              <a:buAutoNum type="alphaUcPeriod"/>
            </a:pPr>
            <a:endParaRPr lang="en-US" sz="1600" dirty="0" smtClean="0">
              <a:solidFill>
                <a:srgbClr val="FF0000"/>
              </a:solidFill>
              <a:latin typeface="Helvetica" pitchFamily="34" charset="0"/>
              <a:cs typeface="Helvetica" pitchFamily="34" charset="0"/>
            </a:endParaRPr>
          </a:p>
          <a:p>
            <a:pPr marL="914400" indent="-346075">
              <a:buFont typeface="+mj-lt"/>
              <a:buAutoNum type="alphaUcPeriod"/>
            </a:pPr>
            <a:r>
              <a:rPr lang="en-US" sz="1600" dirty="0">
                <a:latin typeface="Helvetica" pitchFamily="34" charset="0"/>
                <a:cs typeface="Helvetica" pitchFamily="34" charset="0"/>
              </a:rPr>
              <a:t>His wife often cut her fingers when she was chopping food.</a:t>
            </a:r>
            <a:endParaRPr lang="en-US" sz="1600" dirty="0" smtClean="0">
              <a:latin typeface="Helvetica" pitchFamily="34" charset="0"/>
              <a:cs typeface="Helvetica" pitchFamily="34" charset="0"/>
            </a:endParaRPr>
          </a:p>
        </p:txBody>
      </p:sp>
      <p:cxnSp>
        <p:nvCxnSpPr>
          <p:cNvPr id="11" name="Straight Connector 10"/>
          <p:cNvCxnSpPr/>
          <p:nvPr/>
        </p:nvCxnSpPr>
        <p:spPr>
          <a:xfrm>
            <a:off x="404816" y="50292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100199" y="158368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1093670" y="212484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1076386" y="259267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1076386" y="330287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1197830" y="625448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1197830" y="674662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1197830" y="752188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1197830" y="795024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5181600" y="4495800"/>
            <a:ext cx="2057400" cy="784830"/>
          </a:xfrm>
          <a:prstGeom prst="rect">
            <a:avLst/>
          </a:prstGeom>
          <a:solidFill>
            <a:schemeClr val="bg2"/>
          </a:solidFill>
        </p:spPr>
        <p:txBody>
          <a:bodyPr wrap="square">
            <a:spAutoFit/>
          </a:bodyPr>
          <a:lstStyle/>
          <a:p>
            <a:r>
              <a:rPr lang="en-US" sz="900" dirty="0" smtClean="0"/>
              <a:t>RI.2.3</a:t>
            </a:r>
            <a:r>
              <a:rPr lang="en-US" sz="900" dirty="0"/>
              <a:t/>
            </a:r>
            <a:br>
              <a:rPr lang="en-US" sz="900" dirty="0"/>
            </a:br>
            <a:r>
              <a:rPr lang="en-US" sz="900" dirty="0"/>
              <a:t>Describe the connection between a series of historical events, scientific ideas or concepts, or steps in technical procedures in a text</a:t>
            </a:r>
          </a:p>
        </p:txBody>
      </p:sp>
    </p:spTree>
    <p:extLst>
      <p:ext uri="{BB962C8B-B14F-4D97-AF65-F5344CB8AC3E}">
        <p14:creationId xmlns:p14="http://schemas.microsoft.com/office/powerpoint/2010/main" val="1721083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sp>
        <p:nvSpPr>
          <p:cNvPr id="5" name="Rectangle 4"/>
          <p:cNvSpPr/>
          <p:nvPr/>
        </p:nvSpPr>
        <p:spPr>
          <a:xfrm>
            <a:off x="580437" y="779826"/>
            <a:ext cx="6382338" cy="2559818"/>
          </a:xfrm>
          <a:prstGeom prst="rect">
            <a:avLst/>
          </a:prstGeom>
        </p:spPr>
        <p:txBody>
          <a:bodyPr wrap="square" lIns="96661" tIns="48331" rIns="96661" bIns="48331">
            <a:spAutoFit/>
          </a:bodyPr>
          <a:lstStyle/>
          <a:p>
            <a:pPr marL="398463" indent="-398463"/>
            <a:r>
              <a:rPr lang="en-US" sz="1600" b="1" dirty="0" smtClean="0">
                <a:latin typeface="Helvetica" pitchFamily="34" charset="0"/>
                <a:cs typeface="Helvetica" pitchFamily="34" charset="0"/>
              </a:rPr>
              <a:t>11.  According </a:t>
            </a:r>
            <a:r>
              <a:rPr lang="en-US" sz="1600" b="1" dirty="0">
                <a:latin typeface="Helvetica" pitchFamily="34" charset="0"/>
                <a:cs typeface="Helvetica" pitchFamily="34" charset="0"/>
              </a:rPr>
              <a:t>to the </a:t>
            </a:r>
            <a:r>
              <a:rPr lang="en-US" sz="1600" b="1" dirty="0" smtClean="0">
                <a:latin typeface="Helvetica" pitchFamily="34" charset="0"/>
                <a:cs typeface="Helvetica" pitchFamily="34" charset="0"/>
              </a:rPr>
              <a:t>text </a:t>
            </a:r>
            <a:r>
              <a:rPr lang="en-US" sz="1600" b="1" i="1" u="sng" dirty="0" smtClean="0">
                <a:latin typeface="Helvetica" pitchFamily="34" charset="0"/>
                <a:cs typeface="Helvetica" pitchFamily="34" charset="0"/>
              </a:rPr>
              <a:t>Band-Aids</a:t>
            </a:r>
            <a:r>
              <a:rPr lang="en-US" sz="1600" b="1" i="1" dirty="0" smtClean="0">
                <a:latin typeface="Helvetica" pitchFamily="34" charset="0"/>
                <a:cs typeface="Helvetica" pitchFamily="34" charset="0"/>
              </a:rPr>
              <a:t>, </a:t>
            </a:r>
            <a:r>
              <a:rPr lang="en-US" sz="1600" b="1" dirty="0">
                <a:latin typeface="Helvetica" pitchFamily="34" charset="0"/>
                <a:cs typeface="Helvetica" pitchFamily="34" charset="0"/>
              </a:rPr>
              <a:t>what questions does the author </a:t>
            </a:r>
            <a:r>
              <a:rPr lang="en-US" sz="1600" b="1" dirty="0" smtClean="0">
                <a:latin typeface="Helvetica" pitchFamily="34" charset="0"/>
                <a:cs typeface="Helvetica" pitchFamily="34" charset="0"/>
              </a:rPr>
              <a:t> answer</a:t>
            </a:r>
            <a:r>
              <a:rPr lang="en-US" sz="1600" b="1" dirty="0">
                <a:latin typeface="Helvetica" pitchFamily="34" charset="0"/>
                <a:cs typeface="Helvetica" pitchFamily="34" charset="0"/>
              </a:rPr>
              <a:t>?  Choose the two best </a:t>
            </a:r>
            <a:r>
              <a:rPr lang="en-US" sz="1600" b="1" dirty="0" smtClean="0">
                <a:latin typeface="Helvetica" pitchFamily="34" charset="0"/>
                <a:cs typeface="Helvetica" pitchFamily="34" charset="0"/>
              </a:rPr>
              <a:t>answers.</a:t>
            </a:r>
          </a:p>
          <a:p>
            <a:endParaRPr lang="en-US" sz="1600" dirty="0" smtClean="0">
              <a:latin typeface="Helvetica" pitchFamily="34" charset="0"/>
              <a:cs typeface="Helvetica" pitchFamily="34" charset="0"/>
            </a:endParaRPr>
          </a:p>
          <a:p>
            <a:pPr marL="866775" indent="-466725">
              <a:buFont typeface="+mj-lt"/>
              <a:buAutoNum type="alphaUcPeriod"/>
            </a:pPr>
            <a:r>
              <a:rPr lang="en-US" sz="1600" dirty="0">
                <a:latin typeface="Helvetica" pitchFamily="34" charset="0"/>
                <a:cs typeface="Helvetica" pitchFamily="34" charset="0"/>
              </a:rPr>
              <a:t>Why was the Band-Aid invented</a:t>
            </a:r>
            <a:r>
              <a:rPr lang="en-US" sz="1600" dirty="0" smtClean="0">
                <a:latin typeface="Helvetica" pitchFamily="34" charset="0"/>
                <a:cs typeface="Helvetica" pitchFamily="34" charset="0"/>
              </a:rPr>
              <a:t>?</a:t>
            </a:r>
          </a:p>
          <a:p>
            <a:pPr marL="866775" indent="-466725">
              <a:buFont typeface="+mj-lt"/>
              <a:buAutoNum type="alphaUcPeriod"/>
            </a:pPr>
            <a:endParaRPr lang="en-US" sz="1600" dirty="0">
              <a:latin typeface="Helvetica" pitchFamily="34" charset="0"/>
              <a:cs typeface="Helvetica" pitchFamily="34" charset="0"/>
            </a:endParaRPr>
          </a:p>
          <a:p>
            <a:pPr marL="866775" indent="-466725">
              <a:buFont typeface="+mj-lt"/>
              <a:buAutoNum type="alphaUcPeriod"/>
            </a:pPr>
            <a:r>
              <a:rPr lang="en-US" sz="1600" dirty="0">
                <a:latin typeface="Helvetica" pitchFamily="34" charset="0"/>
                <a:cs typeface="Helvetica" pitchFamily="34" charset="0"/>
              </a:rPr>
              <a:t>How did Band-Aids become </a:t>
            </a:r>
            <a:r>
              <a:rPr lang="en-US" sz="1600" dirty="0" smtClean="0">
                <a:latin typeface="Helvetica" pitchFamily="34" charset="0"/>
                <a:cs typeface="Helvetica" pitchFamily="34" charset="0"/>
              </a:rPr>
              <a:t>common?</a:t>
            </a:r>
            <a:endParaRPr lang="en-US" sz="1600" dirty="0">
              <a:latin typeface="Helvetica" pitchFamily="34" charset="0"/>
              <a:cs typeface="Helvetica" pitchFamily="34" charset="0"/>
            </a:endParaRPr>
          </a:p>
          <a:p>
            <a:pPr marL="866775" indent="-466725">
              <a:buFont typeface="+mj-lt"/>
              <a:buAutoNum type="alphaUcPeriod"/>
            </a:pPr>
            <a:endParaRPr lang="en-US" sz="1600" dirty="0">
              <a:latin typeface="Helvetica" pitchFamily="34" charset="0"/>
              <a:cs typeface="Helvetica" pitchFamily="34" charset="0"/>
            </a:endParaRPr>
          </a:p>
          <a:p>
            <a:pPr marL="866775" indent="-466725">
              <a:buFont typeface="+mj-lt"/>
              <a:buAutoNum type="alphaUcPeriod"/>
            </a:pPr>
            <a:r>
              <a:rPr lang="en-US" sz="1600" dirty="0" smtClean="0">
                <a:latin typeface="Helvetica" pitchFamily="34" charset="0"/>
                <a:cs typeface="Helvetica" pitchFamily="34" charset="0"/>
              </a:rPr>
              <a:t>Who </a:t>
            </a:r>
            <a:r>
              <a:rPr lang="en-US" sz="1600" dirty="0">
                <a:latin typeface="Helvetica" pitchFamily="34" charset="0"/>
                <a:cs typeface="Helvetica" pitchFamily="34" charset="0"/>
              </a:rPr>
              <a:t>invented Band-Aids</a:t>
            </a:r>
            <a:r>
              <a:rPr lang="en-US" sz="1600" dirty="0" smtClean="0">
                <a:latin typeface="Helvetica" pitchFamily="34" charset="0"/>
                <a:cs typeface="Helvetica" pitchFamily="34" charset="0"/>
              </a:rPr>
              <a:t>?</a:t>
            </a:r>
          </a:p>
          <a:p>
            <a:pPr marL="866775" indent="-466725">
              <a:buFont typeface="+mj-lt"/>
              <a:buAutoNum type="alphaUcPeriod"/>
            </a:pPr>
            <a:endParaRPr lang="en-US" sz="1600" dirty="0">
              <a:latin typeface="Helvetica" pitchFamily="34" charset="0"/>
              <a:cs typeface="Helvetica" pitchFamily="34" charset="0"/>
            </a:endParaRPr>
          </a:p>
          <a:p>
            <a:pPr marL="866775" indent="-466725">
              <a:buFont typeface="+mj-lt"/>
              <a:buAutoNum type="alphaUcPeriod" startAt="4"/>
            </a:pPr>
            <a:r>
              <a:rPr lang="en-US" sz="1600" dirty="0">
                <a:latin typeface="Helvetica" pitchFamily="34" charset="0"/>
                <a:cs typeface="Helvetica" pitchFamily="34" charset="0"/>
              </a:rPr>
              <a:t>What color are Band-Aids?</a:t>
            </a:r>
            <a:endParaRPr lang="en-US" sz="1600" dirty="0" smtClean="0">
              <a:latin typeface="Helvetica" pitchFamily="34" charset="0"/>
              <a:cs typeface="Helvetica" pitchFamily="34" charset="0"/>
            </a:endParaRPr>
          </a:p>
        </p:txBody>
      </p:sp>
      <p:sp>
        <p:nvSpPr>
          <p:cNvPr id="7" name="Rectangle 6"/>
          <p:cNvSpPr/>
          <p:nvPr/>
        </p:nvSpPr>
        <p:spPr>
          <a:xfrm>
            <a:off x="401617" y="4949371"/>
            <a:ext cx="6723082" cy="3298482"/>
          </a:xfrm>
          <a:prstGeom prst="rect">
            <a:avLst/>
          </a:prstGeom>
        </p:spPr>
        <p:txBody>
          <a:bodyPr wrap="square" lIns="96661" tIns="48331" rIns="96661" bIns="48331">
            <a:spAutoFit/>
          </a:bodyPr>
          <a:lstStyle/>
          <a:p>
            <a:pPr marL="461963" indent="-461963"/>
            <a:r>
              <a:rPr lang="en-US" sz="1600" b="1" dirty="0" smtClean="0">
                <a:latin typeface="Helvetica" pitchFamily="34" charset="0"/>
                <a:cs typeface="Helvetica" pitchFamily="34" charset="0"/>
              </a:rPr>
              <a:t>12.   Why </a:t>
            </a:r>
            <a:r>
              <a:rPr lang="en-US" sz="1600" b="1" dirty="0">
                <a:latin typeface="Helvetica" pitchFamily="34" charset="0"/>
                <a:cs typeface="Helvetica" pitchFamily="34" charset="0"/>
              </a:rPr>
              <a:t>does the author tell the reader what happened with the Boy Scouts?</a:t>
            </a:r>
          </a:p>
          <a:p>
            <a:pPr marL="342900" indent="-342900">
              <a:buAutoNum type="arabicPeriod" startAt="5"/>
            </a:pPr>
            <a:endParaRPr lang="en-US" sz="1600" b="1" dirty="0">
              <a:latin typeface="Helvetica" pitchFamily="34" charset="0"/>
              <a:cs typeface="Helvetica" pitchFamily="34" charset="0"/>
            </a:endParaRPr>
          </a:p>
          <a:p>
            <a:pPr marL="628650" indent="-285750">
              <a:buFont typeface="+mj-lt"/>
              <a:buAutoNum type="alphaUcPeriod"/>
            </a:pPr>
            <a:r>
              <a:rPr lang="en-US" sz="1600" dirty="0">
                <a:latin typeface="Helvetica" pitchFamily="34" charset="0"/>
                <a:cs typeface="Helvetica" pitchFamily="34" charset="0"/>
              </a:rPr>
              <a:t>The author wants the reader to know that Boy Scouts liked the free Band-Aids. </a:t>
            </a:r>
          </a:p>
          <a:p>
            <a:pPr marL="628650" indent="-285750">
              <a:buFont typeface="+mj-lt"/>
              <a:buAutoNum type="alphaUcPeriod"/>
            </a:pPr>
            <a:endParaRPr lang="en-US" sz="1600" dirty="0">
              <a:latin typeface="Helvetica" pitchFamily="34" charset="0"/>
              <a:cs typeface="Helvetica" pitchFamily="34" charset="0"/>
            </a:endParaRPr>
          </a:p>
          <a:p>
            <a:pPr marL="685800" indent="-342900">
              <a:buFont typeface="+mj-lt"/>
              <a:buAutoNum type="alphaUcPeriod" startAt="2"/>
            </a:pPr>
            <a:r>
              <a:rPr lang="en-US" sz="1600" dirty="0">
                <a:latin typeface="Helvetica" pitchFamily="34" charset="0"/>
                <a:cs typeface="Helvetica" pitchFamily="34" charset="0"/>
              </a:rPr>
              <a:t>The author wants the reader to know Boy Scouts were given free Band-Aids.</a:t>
            </a:r>
          </a:p>
          <a:p>
            <a:pPr marL="685800" indent="-342900">
              <a:buFont typeface="+mj-lt"/>
              <a:buAutoNum type="alphaUcPeriod" startAt="2"/>
            </a:pPr>
            <a:endParaRPr lang="en-US" sz="1600" dirty="0">
              <a:latin typeface="Helvetica" pitchFamily="34" charset="0"/>
              <a:cs typeface="Helvetica" pitchFamily="34" charset="0"/>
            </a:endParaRPr>
          </a:p>
          <a:p>
            <a:pPr marL="685800" indent="-342900">
              <a:buFont typeface="+mj-lt"/>
              <a:buAutoNum type="alphaUcPeriod" startAt="3"/>
            </a:pPr>
            <a:r>
              <a:rPr lang="en-US" sz="1600" dirty="0">
                <a:latin typeface="Helvetica" pitchFamily="34" charset="0"/>
                <a:cs typeface="Helvetica" pitchFamily="34" charset="0"/>
              </a:rPr>
              <a:t>The author wants the reader to know Boy Scouts are important.</a:t>
            </a:r>
          </a:p>
          <a:p>
            <a:pPr marL="685800" indent="-342900">
              <a:buFont typeface="+mj-lt"/>
              <a:buAutoNum type="alphaUcPeriod" startAt="2"/>
            </a:pPr>
            <a:endParaRPr lang="en-US" sz="1600" dirty="0">
              <a:latin typeface="Helvetica" pitchFamily="34" charset="0"/>
              <a:cs typeface="Helvetica" pitchFamily="34" charset="0"/>
            </a:endParaRPr>
          </a:p>
          <a:p>
            <a:pPr marL="685800" indent="-342900">
              <a:buFont typeface="+mj-lt"/>
              <a:buAutoNum type="alphaUcPeriod" startAt="4"/>
            </a:pPr>
            <a:r>
              <a:rPr lang="en-US" sz="1600" dirty="0">
                <a:latin typeface="Helvetica" pitchFamily="34" charset="0"/>
                <a:cs typeface="Helvetica" pitchFamily="34" charset="0"/>
              </a:rPr>
              <a:t>That author wants the reader to know that Band-Aids started to sell after the Boy Scouts were given free </a:t>
            </a:r>
            <a:r>
              <a:rPr lang="en-US" sz="1600" dirty="0" smtClean="0">
                <a:latin typeface="Helvetica" pitchFamily="34" charset="0"/>
                <a:cs typeface="Helvetica" pitchFamily="34" charset="0"/>
              </a:rPr>
              <a:t>Band-Aids.</a:t>
            </a:r>
            <a:endParaRPr lang="en-US" sz="1600" dirty="0">
              <a:latin typeface="Helvetica" pitchFamily="34" charset="0"/>
              <a:cs typeface="Helvetica" pitchFamily="34" charset="0"/>
            </a:endParaRPr>
          </a:p>
        </p:txBody>
      </p:sp>
      <p:cxnSp>
        <p:nvCxnSpPr>
          <p:cNvPr id="10" name="Straight Connector 9"/>
          <p:cNvCxnSpPr/>
          <p:nvPr/>
        </p:nvCxnSpPr>
        <p:spPr>
          <a:xfrm>
            <a:off x="485775" y="4572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578491" y="569162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559592" y="765765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559592" y="718382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578015" y="64661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739574" y="293916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759701" y="154927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754692" y="210592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735300" y="255236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5334000" y="4114800"/>
            <a:ext cx="2057400" cy="646331"/>
          </a:xfrm>
          <a:prstGeom prst="rect">
            <a:avLst/>
          </a:prstGeom>
          <a:solidFill>
            <a:schemeClr val="bg2"/>
          </a:solidFill>
        </p:spPr>
        <p:txBody>
          <a:bodyPr wrap="square">
            <a:spAutoFit/>
          </a:bodyPr>
          <a:lstStyle/>
          <a:p>
            <a:r>
              <a:rPr lang="en-US" sz="900" dirty="0" smtClean="0"/>
              <a:t>RI.2.6</a:t>
            </a:r>
            <a:r>
              <a:rPr lang="en-US" sz="900" dirty="0"/>
              <a:t/>
            </a:r>
            <a:br>
              <a:rPr lang="en-US" sz="900" dirty="0"/>
            </a:br>
            <a:r>
              <a:rPr lang="en-US" sz="900" dirty="0"/>
              <a:t>Identify the main purpose of a text, including what the author wants to answer, explain, or describe.</a:t>
            </a:r>
          </a:p>
        </p:txBody>
      </p:sp>
    </p:spTree>
    <p:extLst>
      <p:ext uri="{BB962C8B-B14F-4D97-AF65-F5344CB8AC3E}">
        <p14:creationId xmlns:p14="http://schemas.microsoft.com/office/powerpoint/2010/main" val="2939853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4050" y="152401"/>
            <a:ext cx="6563360" cy="9243831"/>
          </a:xfrm>
          <a:prstGeom prst="rect">
            <a:avLst/>
          </a:prstGeom>
          <a:noFill/>
        </p:spPr>
        <p:txBody>
          <a:bodyPr wrap="square" lIns="101873" tIns="50936" rIns="101873" bIns="50936" rtlCol="0">
            <a:spAutoFit/>
          </a:bodyPr>
          <a:lstStyle/>
          <a:p>
            <a:pPr algn="ctr"/>
            <a:r>
              <a:rPr lang="en-US" sz="1400" dirty="0" smtClean="0"/>
              <a:t>About this Assessment</a:t>
            </a:r>
            <a:endParaRPr lang="en-US" sz="1400" dirty="0"/>
          </a:p>
          <a:p>
            <a:r>
              <a:rPr lang="en-US" sz="1100" b="1" dirty="0" smtClean="0"/>
              <a:t>Note:  </a:t>
            </a:r>
            <a:r>
              <a:rPr lang="en-US" sz="1100" dirty="0" smtClean="0"/>
              <a:t>Standard RL.2.9 asks students to compare characters from different cultures written by the same author.</a:t>
            </a:r>
          </a:p>
          <a:p>
            <a:r>
              <a:rPr lang="en-US" sz="1100" dirty="0" smtClean="0"/>
              <a:t>Please follow this standard during instruction by finding texts of different cultures.  At the time of this assessment creation we had the difficult task of trying to align standard RL.2.9 with the prior informational text topic of Band-Aids.  Although we could not find a “match,” to fit students will be comparing characters with similar “Band-Aid,” experiences.  </a:t>
            </a:r>
          </a:p>
          <a:p>
            <a:endParaRPr lang="en-US" sz="1100" dirty="0"/>
          </a:p>
          <a:p>
            <a:r>
              <a:rPr lang="en-US" sz="1100" dirty="0" smtClean="0"/>
              <a:t>This </a:t>
            </a:r>
            <a:r>
              <a:rPr lang="en-US" sz="1100" dirty="0"/>
              <a:t>is a </a:t>
            </a:r>
            <a:r>
              <a:rPr lang="en-US" sz="1100" dirty="0" smtClean="0"/>
              <a:t>CFA to </a:t>
            </a:r>
            <a:r>
              <a:rPr lang="en-US" sz="1100" dirty="0"/>
              <a:t>measure the task of writing </a:t>
            </a:r>
            <a:r>
              <a:rPr lang="en-US" sz="1100" dirty="0" smtClean="0"/>
              <a:t>an </a:t>
            </a:r>
            <a:r>
              <a:rPr lang="en-US" sz="1100" b="1" dirty="0" smtClean="0"/>
              <a:t>opinion piece. </a:t>
            </a:r>
            <a:r>
              <a:rPr lang="en-US" sz="1100" dirty="0" smtClean="0"/>
              <a:t>Full </a:t>
            </a:r>
            <a:r>
              <a:rPr lang="en-US" sz="1100" dirty="0"/>
              <a:t>compositions are always part of a Performance Task.   A complete performance task would have:</a:t>
            </a:r>
          </a:p>
          <a:p>
            <a:endParaRPr lang="en-US" sz="1100" dirty="0"/>
          </a:p>
          <a:p>
            <a:r>
              <a:rPr lang="en-US" sz="1100" b="1" i="1" dirty="0"/>
              <a:t>Part 1</a:t>
            </a:r>
          </a:p>
          <a:p>
            <a:pPr marL="181691" indent="-181691">
              <a:buFont typeface="Arial" panose="020B0604020202020204" pitchFamily="34" charset="0"/>
              <a:buChar char="•"/>
            </a:pPr>
            <a:r>
              <a:rPr lang="en-US" sz="1100" dirty="0"/>
              <a:t>A Classroom Activity (30 Minutes)</a:t>
            </a:r>
          </a:p>
          <a:p>
            <a:r>
              <a:rPr lang="en-US" sz="1100" b="1" i="1" dirty="0"/>
              <a:t>Activity should include </a:t>
            </a:r>
          </a:p>
          <a:p>
            <a:pPr marL="240944" indent="-240944">
              <a:buFontTx/>
              <a:buAutoNum type="arabicPeriod"/>
            </a:pPr>
            <a:r>
              <a:rPr lang="en-US" sz="1100" dirty="0"/>
              <a:t>New language and vocabulary students may encounter in passages (taught through a source that does not pre-teach the actual passages).  Vocabulary that may be new to students in the passages in this assessment may include</a:t>
            </a:r>
            <a:r>
              <a:rPr lang="en-US" sz="1100" dirty="0" smtClean="0"/>
              <a:t>: </a:t>
            </a:r>
            <a:r>
              <a:rPr lang="en-US" sz="1100" i="1" dirty="0" smtClean="0"/>
              <a:t> Band-Aids gift wrap, fishing pole, Johnson and Johnson, shop or factory, cotton swabs, cotton balls and cotton gauze, germs, Boy Scouts, war, medicine, and liquid Band-Aids.</a:t>
            </a:r>
            <a:endParaRPr lang="en-US" sz="1100" b="1" i="1" dirty="0"/>
          </a:p>
          <a:p>
            <a:pPr marL="240944" indent="-240944">
              <a:buAutoNum type="arabicPeriod"/>
            </a:pPr>
            <a:r>
              <a:rPr lang="en-US" sz="1100" dirty="0"/>
              <a:t>A video, class/group activity or read aloud to build </a:t>
            </a:r>
            <a:r>
              <a:rPr lang="en-US" sz="1100" dirty="0" smtClean="0"/>
              <a:t>background knowledge about Band-Aids.</a:t>
            </a:r>
          </a:p>
          <a:p>
            <a:pPr marL="228600"/>
            <a:r>
              <a:rPr lang="en-US" sz="1100" dirty="0" smtClean="0"/>
              <a:t>This is a 4 minute “How It’s Made” video for today’s adhesive bandages:</a:t>
            </a:r>
          </a:p>
          <a:p>
            <a:pPr marL="228600"/>
            <a:r>
              <a:rPr lang="en-US" sz="1100" dirty="0">
                <a:solidFill>
                  <a:srgbClr val="FF0000"/>
                </a:solidFill>
                <a:hlinkClick r:id="rId2"/>
              </a:rPr>
              <a:t>https://</a:t>
            </a:r>
            <a:r>
              <a:rPr lang="en-US" sz="1100" dirty="0" smtClean="0">
                <a:solidFill>
                  <a:srgbClr val="FF0000"/>
                </a:solidFill>
                <a:hlinkClick r:id="rId2"/>
              </a:rPr>
              <a:t>www.youtube.com/watch?v=qfGZ9Rk72zI</a:t>
            </a:r>
            <a:endParaRPr lang="en-US" sz="1100" dirty="0">
              <a:solidFill>
                <a:srgbClr val="FF0000"/>
              </a:solidFill>
            </a:endParaRPr>
          </a:p>
          <a:p>
            <a:pPr marL="228600" indent="-228600"/>
            <a:r>
              <a:rPr lang="en-US" sz="1100" dirty="0" smtClean="0"/>
              <a:t>3.  (35 </a:t>
            </a:r>
            <a:r>
              <a:rPr lang="en-US" sz="1100" dirty="0"/>
              <a:t>minutes – Independent work)</a:t>
            </a:r>
          </a:p>
          <a:p>
            <a:pPr marL="181691" indent="-181691">
              <a:buFont typeface="Arial" panose="020B0604020202020204" pitchFamily="34" charset="0"/>
              <a:buChar char="•"/>
            </a:pPr>
            <a:r>
              <a:rPr lang="en-US" sz="1100" dirty="0"/>
              <a:t>Passages or S</a:t>
            </a:r>
            <a:r>
              <a:rPr lang="en-US" sz="1100" dirty="0" smtClean="0"/>
              <a:t>timuli </a:t>
            </a:r>
            <a:r>
              <a:rPr lang="en-US" sz="1100" dirty="0"/>
              <a:t>to Read </a:t>
            </a:r>
          </a:p>
          <a:p>
            <a:pPr marL="181691" indent="-181691">
              <a:buFont typeface="Arial" panose="020B0604020202020204" pitchFamily="34" charset="0"/>
              <a:buChar char="•"/>
            </a:pPr>
            <a:r>
              <a:rPr lang="en-US" sz="1100" dirty="0"/>
              <a:t>3 Research Questions </a:t>
            </a:r>
          </a:p>
          <a:p>
            <a:pPr marL="181691" indent="-181691">
              <a:buFont typeface="Arial" panose="020B0604020202020204" pitchFamily="34" charset="0"/>
              <a:buChar char="•"/>
            </a:pPr>
            <a:r>
              <a:rPr lang="en-US" sz="1100" dirty="0"/>
              <a:t>There may be other constructed response questions.</a:t>
            </a:r>
          </a:p>
          <a:p>
            <a:r>
              <a:rPr lang="en-US" sz="1100" b="1" i="1" dirty="0"/>
              <a:t>Part 2</a:t>
            </a:r>
          </a:p>
          <a:p>
            <a:pPr marL="181691" indent="-181691">
              <a:buFont typeface="Arial" panose="020B0604020202020204" pitchFamily="34" charset="0"/>
              <a:buChar char="•"/>
            </a:pPr>
            <a:r>
              <a:rPr lang="en-US" sz="1100" dirty="0"/>
              <a:t>A </a:t>
            </a:r>
            <a:r>
              <a:rPr lang="en-US" sz="1100" dirty="0" smtClean="0"/>
              <a:t>Full Opinion Composition </a:t>
            </a:r>
            <a:r>
              <a:rPr lang="en-US" sz="1100" dirty="0"/>
              <a:t>(70 Minutes</a:t>
            </a:r>
            <a:r>
              <a:rPr lang="en-US" sz="1100" dirty="0" smtClean="0"/>
              <a:t>)</a:t>
            </a:r>
            <a:endParaRPr lang="en-US" sz="1100" dirty="0"/>
          </a:p>
          <a:p>
            <a:r>
              <a:rPr lang="en-US" sz="1100" dirty="0"/>
              <a:t>Students should have access to spell-check resources but no grammar-check resources.  Students can refer back to their passages, notes and 3 research questions and any other constructed responses, as often they’d like.</a:t>
            </a:r>
            <a:r>
              <a:rPr lang="en-US" sz="1100" dirty="0">
                <a:solidFill>
                  <a:srgbClr val="FF0000"/>
                </a:solidFill>
              </a:rPr>
              <a:t>  </a:t>
            </a:r>
            <a:r>
              <a:rPr lang="en-US" sz="1100" dirty="0"/>
              <a:t>The note-taking forms in this pre-assessment were created for informational text.  If you choose to use these, please have your students take notes while reading the informational passages.</a:t>
            </a:r>
          </a:p>
          <a:p>
            <a:endParaRPr lang="en-US" sz="1100" dirty="0"/>
          </a:p>
          <a:p>
            <a:r>
              <a:rPr lang="en-US" sz="1100" u="sng" dirty="0"/>
              <a:t>Directions</a:t>
            </a:r>
          </a:p>
          <a:p>
            <a:r>
              <a:rPr lang="en-US" sz="1100" b="1" dirty="0"/>
              <a:t>30 minutes</a:t>
            </a:r>
          </a:p>
          <a:p>
            <a:pPr marL="242253" indent="-242253">
              <a:buAutoNum type="arabicPeriod"/>
            </a:pPr>
            <a:r>
              <a:rPr lang="en-US" sz="1100" dirty="0"/>
              <a:t>You may wish to have a 30 minute classroom activity.  The purpose of a PT activity is to </a:t>
            </a:r>
            <a:r>
              <a:rPr lang="en-US" sz="1100" dirty="0" smtClean="0"/>
              <a:t> ensure </a:t>
            </a:r>
            <a:r>
              <a:rPr lang="en-US" sz="1100" dirty="0"/>
              <a:t>that all students are familiar with the concepts of the topic and know and </a:t>
            </a:r>
            <a:r>
              <a:rPr lang="en-US" sz="1100" dirty="0" smtClean="0"/>
              <a:t> understand </a:t>
            </a:r>
            <a:r>
              <a:rPr lang="en-US" sz="1100" dirty="0"/>
              <a:t>key terms (vocabulary) that are at the upper end of their grade level (</a:t>
            </a:r>
            <a:r>
              <a:rPr lang="en-US" sz="1100" dirty="0" smtClean="0"/>
              <a:t>words they </a:t>
            </a:r>
            <a:r>
              <a:rPr lang="en-US" sz="1100" dirty="0"/>
              <a:t>would not normally know or are unfamiliar to their background or culture</a:t>
            </a:r>
            <a:r>
              <a:rPr lang="en-US" sz="1100" dirty="0" smtClean="0"/>
              <a:t>).The </a:t>
            </a:r>
            <a:r>
              <a:rPr lang="en-US" sz="1100" dirty="0"/>
              <a:t>classroom activity </a:t>
            </a:r>
            <a:r>
              <a:rPr lang="en-US" sz="1100" dirty="0" smtClean="0"/>
              <a:t>does not pre-teach </a:t>
            </a:r>
            <a:r>
              <a:rPr lang="en-US" sz="1100" dirty="0"/>
              <a:t>any of the </a:t>
            </a:r>
            <a:r>
              <a:rPr lang="en-US" sz="1100" b="1" dirty="0"/>
              <a:t>specific content </a:t>
            </a:r>
            <a:r>
              <a:rPr lang="en-US" sz="1100" dirty="0"/>
              <a:t>that will be assessed!</a:t>
            </a:r>
          </a:p>
          <a:p>
            <a:r>
              <a:rPr lang="en-US" sz="1100" b="1" dirty="0"/>
              <a:t>35 minutes</a:t>
            </a:r>
          </a:p>
          <a:p>
            <a:pPr marL="242253" indent="-242253">
              <a:buAutoNum type="arabicPeriod" startAt="2"/>
            </a:pPr>
            <a:r>
              <a:rPr lang="en-US" sz="1100" dirty="0"/>
              <a:t>Students read the passages independently.  If you have students who can not </a:t>
            </a:r>
            <a:r>
              <a:rPr lang="en-US" sz="1100" dirty="0" smtClean="0"/>
              <a:t>read the </a:t>
            </a:r>
            <a:r>
              <a:rPr lang="en-US" sz="1100" dirty="0"/>
              <a:t>passages you may read them to those students but please make note of </a:t>
            </a:r>
            <a:r>
              <a:rPr lang="en-US" sz="1100" dirty="0" smtClean="0"/>
              <a:t>the accommodation</a:t>
            </a:r>
            <a:r>
              <a:rPr lang="en-US" sz="1100" dirty="0"/>
              <a:t>.   Remind students to take notes as they read.  During an actual SBAC </a:t>
            </a:r>
            <a:r>
              <a:rPr lang="en-US" sz="1100" dirty="0" smtClean="0"/>
              <a:t>assessment </a:t>
            </a:r>
            <a:r>
              <a:rPr lang="en-US" sz="1100" dirty="0"/>
              <a:t>students are allowed to keep their notes as a reference.</a:t>
            </a:r>
          </a:p>
          <a:p>
            <a:pPr marL="245618" indent="-245618">
              <a:buFont typeface="+mj-lt"/>
              <a:buAutoNum type="arabicPeriod" startAt="3"/>
            </a:pPr>
            <a:r>
              <a:rPr lang="en-US" sz="1100" dirty="0"/>
              <a:t>Students answer the 3 research questions or other constructed response questions. Students should also refer to their answers when writing their full opinion piece.</a:t>
            </a:r>
          </a:p>
          <a:p>
            <a:r>
              <a:rPr lang="en-US" sz="1100" b="1" dirty="0"/>
              <a:t>15 minute break</a:t>
            </a:r>
          </a:p>
          <a:p>
            <a:r>
              <a:rPr lang="en-US" sz="1100" b="1" dirty="0"/>
              <a:t>70 Minutes</a:t>
            </a:r>
          </a:p>
          <a:p>
            <a:r>
              <a:rPr lang="en-US" sz="1100" dirty="0"/>
              <a:t>4.     Students write their full composition </a:t>
            </a:r>
            <a:r>
              <a:rPr lang="en-US" sz="1100" dirty="0" smtClean="0"/>
              <a:t>(opinion piece</a:t>
            </a:r>
            <a:r>
              <a:rPr lang="en-US" sz="1100" dirty="0"/>
              <a:t>).</a:t>
            </a:r>
          </a:p>
          <a:p>
            <a:endParaRPr lang="en-US" sz="1100" dirty="0"/>
          </a:p>
          <a:p>
            <a:r>
              <a:rPr lang="en-US" sz="1100" b="1" u="sng" dirty="0" smtClean="0"/>
              <a:t>Scoring</a:t>
            </a:r>
            <a:endParaRPr lang="en-US" sz="1100" b="1" u="sng" dirty="0"/>
          </a:p>
          <a:p>
            <a:r>
              <a:rPr lang="en-US" sz="1100" dirty="0" smtClean="0"/>
              <a:t>An Opinion Rubric </a:t>
            </a:r>
            <a:r>
              <a:rPr lang="en-US" sz="1100" dirty="0"/>
              <a:t>is provided.  Students receive three scores:</a:t>
            </a:r>
          </a:p>
          <a:p>
            <a:endParaRPr lang="en-US" sz="1100" dirty="0"/>
          </a:p>
          <a:p>
            <a:pPr marL="242253" indent="-242253">
              <a:buAutoNum type="arabicPeriod"/>
            </a:pPr>
            <a:r>
              <a:rPr lang="en-US" sz="1100" dirty="0"/>
              <a:t>Organization and Purpose</a:t>
            </a:r>
          </a:p>
          <a:p>
            <a:pPr marL="242253" indent="-242253">
              <a:buAutoNum type="arabicPeriod"/>
            </a:pPr>
            <a:r>
              <a:rPr lang="en-US" sz="1100" dirty="0"/>
              <a:t>Evidence and Elaboration</a:t>
            </a:r>
          </a:p>
          <a:p>
            <a:pPr marL="242253" indent="-242253">
              <a:buAutoNum type="arabicPeriod"/>
            </a:pPr>
            <a:r>
              <a:rPr lang="en-US" sz="1100" dirty="0" smtClean="0"/>
              <a:t>Conventions</a:t>
            </a:r>
            <a:endParaRPr lang="en-US" sz="11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3</a:t>
            </a:fld>
            <a:endParaRPr lang="en-US" dirty="0"/>
          </a:p>
        </p:txBody>
      </p:sp>
    </p:spTree>
    <p:extLst>
      <p:ext uri="{BB962C8B-B14F-4D97-AF65-F5344CB8AC3E}">
        <p14:creationId xmlns:p14="http://schemas.microsoft.com/office/powerpoint/2010/main" val="4499340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sp>
        <p:nvSpPr>
          <p:cNvPr id="3" name="Rectangle 2"/>
          <p:cNvSpPr/>
          <p:nvPr/>
        </p:nvSpPr>
        <p:spPr>
          <a:xfrm>
            <a:off x="658523" y="735079"/>
            <a:ext cx="6396037" cy="2313597"/>
          </a:xfrm>
          <a:prstGeom prst="rect">
            <a:avLst/>
          </a:prstGeom>
        </p:spPr>
        <p:txBody>
          <a:bodyPr wrap="square" lIns="96661" tIns="48331" rIns="96661" bIns="48331">
            <a:spAutoFit/>
          </a:bodyPr>
          <a:lstStyle/>
          <a:p>
            <a:pPr marL="461963" indent="-409575"/>
            <a:r>
              <a:rPr lang="en-US" sz="1600" b="1" dirty="0" smtClean="0">
                <a:latin typeface="Helvetica" pitchFamily="34" charset="0"/>
                <a:cs typeface="Helvetica" pitchFamily="34" charset="0"/>
              </a:rPr>
              <a:t>13. </a:t>
            </a:r>
            <a:r>
              <a:rPr lang="en-US" sz="1600" b="1" dirty="0">
                <a:latin typeface="Helvetica" pitchFamily="34" charset="0"/>
                <a:cs typeface="Helvetica" pitchFamily="34" charset="0"/>
              </a:rPr>
              <a:t>What can we learn from both texts about Band-Aids?</a:t>
            </a:r>
          </a:p>
          <a:p>
            <a:endParaRPr lang="en-US" sz="1600" dirty="0" smtClean="0">
              <a:latin typeface="Helvetica" pitchFamily="34" charset="0"/>
              <a:cs typeface="Helvetica" pitchFamily="34" charset="0"/>
            </a:endParaRPr>
          </a:p>
          <a:p>
            <a:pPr marL="792163" indent="-342900">
              <a:buFont typeface="+mj-lt"/>
              <a:buAutoNum type="alphaUcPeriod"/>
            </a:pPr>
            <a:r>
              <a:rPr lang="en-US" sz="1600" dirty="0">
                <a:latin typeface="Helvetica" pitchFamily="34" charset="0"/>
                <a:cs typeface="Helvetica" pitchFamily="34" charset="0"/>
              </a:rPr>
              <a:t>At first Band-Aids were made by hand.</a:t>
            </a:r>
          </a:p>
          <a:p>
            <a:pPr marL="792163" indent="-342900">
              <a:buFont typeface="+mj-lt"/>
              <a:buAutoNum type="alphaUcPeriod"/>
            </a:pPr>
            <a:endParaRPr lang="en-US" sz="1600" dirty="0">
              <a:latin typeface="Helvetica" pitchFamily="34" charset="0"/>
              <a:cs typeface="Helvetica" pitchFamily="34" charset="0"/>
            </a:endParaRPr>
          </a:p>
          <a:p>
            <a:pPr marL="792163" indent="-342900">
              <a:buFont typeface="+mj-lt"/>
              <a:buAutoNum type="alphaUcPeriod"/>
            </a:pPr>
            <a:r>
              <a:rPr lang="en-US" sz="1600" dirty="0" smtClean="0">
                <a:latin typeface="Helvetica" pitchFamily="34" charset="0"/>
                <a:cs typeface="Helvetica" pitchFamily="34" charset="0"/>
              </a:rPr>
              <a:t>Band-Aids </a:t>
            </a:r>
            <a:r>
              <a:rPr lang="en-US" sz="1600" dirty="0">
                <a:latin typeface="Helvetica" pitchFamily="34" charset="0"/>
                <a:cs typeface="Helvetica" pitchFamily="34" charset="0"/>
              </a:rPr>
              <a:t>prevent germs from getting into cuts.</a:t>
            </a:r>
          </a:p>
          <a:p>
            <a:pPr marL="792163" indent="-342900">
              <a:buFont typeface="+mj-lt"/>
              <a:buAutoNum type="alphaUcPeriod"/>
            </a:pPr>
            <a:endParaRPr lang="en-US" sz="1600" dirty="0">
              <a:latin typeface="Helvetica" pitchFamily="34" charset="0"/>
              <a:cs typeface="Helvetica" pitchFamily="34" charset="0"/>
            </a:endParaRPr>
          </a:p>
          <a:p>
            <a:pPr marL="792163" indent="-342900">
              <a:buFont typeface="+mj-lt"/>
              <a:buAutoNum type="alphaUcPeriod"/>
            </a:pPr>
            <a:r>
              <a:rPr lang="en-US" sz="1600" dirty="0">
                <a:latin typeface="Helvetica" pitchFamily="34" charset="0"/>
                <a:cs typeface="Helvetica" pitchFamily="34" charset="0"/>
              </a:rPr>
              <a:t>Band-Aids for children now have many bright colors.</a:t>
            </a:r>
          </a:p>
          <a:p>
            <a:pPr marL="792163" indent="-342900">
              <a:buFont typeface="+mj-lt"/>
              <a:buAutoNum type="alphaUcPeriod"/>
            </a:pPr>
            <a:endParaRPr lang="en-US" sz="1600" dirty="0">
              <a:latin typeface="Helvetica" pitchFamily="34" charset="0"/>
              <a:cs typeface="Helvetica" pitchFamily="34" charset="0"/>
            </a:endParaRPr>
          </a:p>
          <a:p>
            <a:pPr marL="792163" indent="-342900">
              <a:buFont typeface="+mj-lt"/>
              <a:buAutoNum type="alphaUcPeriod"/>
            </a:pPr>
            <a:r>
              <a:rPr lang="en-US" sz="1600" dirty="0">
                <a:latin typeface="Helvetica" pitchFamily="34" charset="0"/>
                <a:cs typeface="Helvetica" pitchFamily="34" charset="0"/>
              </a:rPr>
              <a:t>Johnson and Johnson made cotton balls.</a:t>
            </a:r>
          </a:p>
        </p:txBody>
      </p:sp>
      <p:cxnSp>
        <p:nvCxnSpPr>
          <p:cNvPr id="10" name="Straight Connector 9"/>
          <p:cNvCxnSpPr/>
          <p:nvPr/>
        </p:nvCxnSpPr>
        <p:spPr>
          <a:xfrm>
            <a:off x="582879" y="3390015"/>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893456" y="267775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p:nvSpPr>
        <p:spPr>
          <a:xfrm>
            <a:off x="899368" y="125838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899368" y="217643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893456" y="165239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5469944" y="3087469"/>
            <a:ext cx="2057400" cy="646331"/>
          </a:xfrm>
          <a:prstGeom prst="rect">
            <a:avLst/>
          </a:prstGeom>
          <a:solidFill>
            <a:schemeClr val="bg2"/>
          </a:solidFill>
        </p:spPr>
        <p:txBody>
          <a:bodyPr wrap="square">
            <a:spAutoFit/>
          </a:bodyPr>
          <a:lstStyle/>
          <a:p>
            <a:r>
              <a:rPr lang="en-US" sz="900" dirty="0" smtClean="0"/>
              <a:t>RL.2.9</a:t>
            </a:r>
            <a:r>
              <a:rPr lang="en-US" sz="900" dirty="0"/>
              <a:t/>
            </a:r>
            <a:br>
              <a:rPr lang="en-US" sz="900" dirty="0"/>
            </a:br>
            <a:r>
              <a:rPr lang="en-US" sz="900" dirty="0"/>
              <a:t>Compare and contrast the most important points presented by two texts on the same topic.</a:t>
            </a:r>
          </a:p>
        </p:txBody>
      </p:sp>
      <p:grpSp>
        <p:nvGrpSpPr>
          <p:cNvPr id="21" name="Group 20"/>
          <p:cNvGrpSpPr/>
          <p:nvPr/>
        </p:nvGrpSpPr>
        <p:grpSpPr>
          <a:xfrm>
            <a:off x="908579" y="3581400"/>
            <a:ext cx="5325538" cy="3124201"/>
            <a:chOff x="1109136" y="1066800"/>
            <a:chExt cx="5012271" cy="3124201"/>
          </a:xfrm>
        </p:grpSpPr>
        <p:grpSp>
          <p:nvGrpSpPr>
            <p:cNvPr id="23" name="Group 22"/>
            <p:cNvGrpSpPr/>
            <p:nvPr/>
          </p:nvGrpSpPr>
          <p:grpSpPr>
            <a:xfrm>
              <a:off x="1109136" y="1066800"/>
              <a:ext cx="5012271" cy="3124201"/>
              <a:chOff x="1109136" y="762000"/>
              <a:chExt cx="5012271" cy="3124201"/>
            </a:xfrm>
          </p:grpSpPr>
          <p:grpSp>
            <p:nvGrpSpPr>
              <p:cNvPr id="25" name="Group 24"/>
              <p:cNvGrpSpPr/>
              <p:nvPr/>
            </p:nvGrpSpPr>
            <p:grpSpPr>
              <a:xfrm>
                <a:off x="1109136" y="1041399"/>
                <a:ext cx="5012271" cy="2844802"/>
                <a:chOff x="1109136" y="888999"/>
                <a:chExt cx="5012271" cy="2844802"/>
              </a:xfrm>
            </p:grpSpPr>
            <p:grpSp>
              <p:nvGrpSpPr>
                <p:cNvPr id="33" name="Group 32"/>
                <p:cNvGrpSpPr/>
                <p:nvPr/>
              </p:nvGrpSpPr>
              <p:grpSpPr>
                <a:xfrm>
                  <a:off x="1109136" y="888999"/>
                  <a:ext cx="5012271" cy="2844802"/>
                  <a:chOff x="972256" y="891603"/>
                  <a:chExt cx="4594579" cy="2553028"/>
                </a:xfrm>
              </p:grpSpPr>
              <p:sp>
                <p:nvSpPr>
                  <p:cNvPr id="40" name="Oval 39"/>
                  <p:cNvSpPr/>
                  <p:nvPr/>
                </p:nvSpPr>
                <p:spPr>
                  <a:xfrm>
                    <a:off x="2912535" y="891603"/>
                    <a:ext cx="2654300" cy="2553028"/>
                  </a:xfrm>
                  <a:prstGeom prst="ellipse">
                    <a:avLst/>
                  </a:prstGeom>
                  <a:solidFill>
                    <a:schemeClr val="accent1">
                      <a:alpha val="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dirty="0" smtClean="0">
                        <a:solidFill>
                          <a:schemeClr val="tx1"/>
                        </a:solidFill>
                      </a:rPr>
                      <a:t>             </a:t>
                    </a:r>
                  </a:p>
                  <a:p>
                    <a:pPr marL="514350"/>
                    <a:r>
                      <a:rPr lang="en-US" sz="1200" b="1" dirty="0" smtClean="0">
                        <a:solidFill>
                          <a:schemeClr val="tx1"/>
                        </a:solidFill>
                      </a:rPr>
                      <a:t>Johnson and Johnson gave Boys Scouts free Band-Aids.</a:t>
                    </a:r>
                  </a:p>
                  <a:p>
                    <a:pPr marL="514350"/>
                    <a:endParaRPr lang="en-US" sz="1200" b="1" dirty="0" smtClean="0">
                      <a:solidFill>
                        <a:schemeClr val="tx1"/>
                      </a:solidFill>
                    </a:endParaRPr>
                  </a:p>
                  <a:p>
                    <a:pPr marL="514350"/>
                    <a:r>
                      <a:rPr lang="en-US" sz="1200" b="1" dirty="0" smtClean="0">
                        <a:solidFill>
                          <a:schemeClr val="tx1"/>
                        </a:solidFill>
                      </a:rPr>
                      <a:t>Band-Aids cost two cents at first.</a:t>
                    </a:r>
                  </a:p>
                  <a:p>
                    <a:pPr marL="514350"/>
                    <a:endParaRPr lang="en-US" sz="1200" b="1" dirty="0" smtClean="0">
                      <a:solidFill>
                        <a:schemeClr val="tx1"/>
                      </a:solidFill>
                    </a:endParaRPr>
                  </a:p>
                  <a:p>
                    <a:pPr marL="514350"/>
                    <a:r>
                      <a:rPr lang="en-US" sz="1200" b="1" dirty="0" smtClean="0">
                        <a:solidFill>
                          <a:schemeClr val="tx1"/>
                        </a:solidFill>
                      </a:rPr>
                      <a:t>All first aid kits should have Band-Aids.</a:t>
                    </a:r>
                    <a:endParaRPr lang="en-US" sz="1200" b="1" dirty="0">
                      <a:solidFill>
                        <a:schemeClr val="tx1"/>
                      </a:solidFill>
                    </a:endParaRPr>
                  </a:p>
                </p:txBody>
              </p:sp>
              <p:sp>
                <p:nvSpPr>
                  <p:cNvPr id="41" name="Oval 40"/>
                  <p:cNvSpPr/>
                  <p:nvPr/>
                </p:nvSpPr>
                <p:spPr>
                  <a:xfrm>
                    <a:off x="972256" y="914400"/>
                    <a:ext cx="2724150" cy="2530231"/>
                  </a:xfrm>
                  <a:prstGeom prst="ellipse">
                    <a:avLst/>
                  </a:prstGeom>
                  <a:solidFill>
                    <a:schemeClr val="accent1">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endParaRPr lang="en-US" sz="1200" dirty="0" smtClean="0">
                      <a:solidFill>
                        <a:schemeClr val="tx1"/>
                      </a:solidFill>
                    </a:endParaRPr>
                  </a:p>
                  <a:p>
                    <a:r>
                      <a:rPr lang="en-US" sz="1200" b="1" dirty="0" smtClean="0">
                        <a:solidFill>
                          <a:schemeClr val="tx1"/>
                        </a:solidFill>
                      </a:rPr>
                      <a:t>The factory made cotton swabs and cotton balls.</a:t>
                    </a:r>
                  </a:p>
                  <a:p>
                    <a:endParaRPr lang="en-US" sz="1200" b="1" dirty="0" smtClean="0">
                      <a:solidFill>
                        <a:schemeClr val="tx1"/>
                      </a:solidFill>
                    </a:endParaRPr>
                  </a:p>
                  <a:p>
                    <a:r>
                      <a:rPr lang="en-US" sz="1200" b="1" dirty="0" smtClean="0">
                        <a:solidFill>
                          <a:schemeClr val="tx1"/>
                        </a:solidFill>
                      </a:rPr>
                      <a:t>Josephine was Earle’s </a:t>
                    </a:r>
                  </a:p>
                  <a:p>
                    <a:r>
                      <a:rPr lang="en-US" sz="1200" b="1" dirty="0" smtClean="0">
                        <a:solidFill>
                          <a:schemeClr val="tx1"/>
                        </a:solidFill>
                      </a:rPr>
                      <a:t>wife.</a:t>
                    </a:r>
                  </a:p>
                  <a:p>
                    <a:endParaRPr lang="en-US" sz="1200" b="1" dirty="0" smtClean="0">
                      <a:solidFill>
                        <a:schemeClr val="tx1"/>
                      </a:solidFill>
                    </a:endParaRPr>
                  </a:p>
                  <a:p>
                    <a:r>
                      <a:rPr lang="en-US" sz="1200" b="1" dirty="0" smtClean="0">
                        <a:solidFill>
                          <a:schemeClr val="tx1"/>
                        </a:solidFill>
                      </a:rPr>
                      <a:t>Earle named his invention</a:t>
                    </a:r>
                  </a:p>
                  <a:p>
                    <a:r>
                      <a:rPr lang="en-US" sz="1200" b="1" dirty="0" smtClean="0">
                        <a:solidFill>
                          <a:schemeClr val="tx1"/>
                        </a:solidFill>
                      </a:rPr>
                      <a:t>Band-Aids.</a:t>
                    </a:r>
                    <a:endParaRPr lang="en-US" sz="1200" b="1" dirty="0">
                      <a:solidFill>
                        <a:schemeClr val="tx1"/>
                      </a:solidFill>
                    </a:endParaRPr>
                  </a:p>
                </p:txBody>
              </p:sp>
            </p:grpSp>
            <p:sp>
              <p:nvSpPr>
                <p:cNvPr id="34" name="TextBox 33"/>
                <p:cNvSpPr txBox="1"/>
                <p:nvPr/>
              </p:nvSpPr>
              <p:spPr>
                <a:xfrm>
                  <a:off x="1447800" y="914400"/>
                  <a:ext cx="2209800" cy="307777"/>
                </a:xfrm>
                <a:prstGeom prst="rect">
                  <a:avLst/>
                </a:prstGeom>
                <a:solidFill>
                  <a:schemeClr val="bg1"/>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1400" b="1" dirty="0" smtClean="0"/>
                    <a:t>The Band-Aid Inventor</a:t>
                  </a:r>
                  <a:endParaRPr lang="en-US" sz="1400" b="1" dirty="0"/>
                </a:p>
              </p:txBody>
            </p:sp>
            <p:sp>
              <p:nvSpPr>
                <p:cNvPr id="35" name="TextBox 34"/>
                <p:cNvSpPr txBox="1"/>
                <p:nvPr/>
              </p:nvSpPr>
              <p:spPr>
                <a:xfrm>
                  <a:off x="3733800" y="914400"/>
                  <a:ext cx="2286000" cy="307777"/>
                </a:xfrm>
                <a:prstGeom prst="rect">
                  <a:avLst/>
                </a:prstGeom>
                <a:solidFill>
                  <a:schemeClr val="bg1"/>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1400" b="1" dirty="0" smtClean="0"/>
                    <a:t>Band-Aids</a:t>
                  </a:r>
                  <a:endParaRPr lang="en-US" sz="1400" b="1" dirty="0"/>
                </a:p>
              </p:txBody>
            </p:sp>
            <p:cxnSp>
              <p:nvCxnSpPr>
                <p:cNvPr id="36" name="Straight Arrow Connector 35"/>
                <p:cNvCxnSpPr>
                  <a:stCxn id="39" idx="0"/>
                  <a:endCxn id="24" idx="0"/>
                </p:cNvCxnSpPr>
                <p:nvPr/>
              </p:nvCxnSpPr>
              <p:spPr>
                <a:xfrm>
                  <a:off x="2514600" y="1219200"/>
                  <a:ext cx="1143000" cy="609600"/>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8" idx="0"/>
                  <a:endCxn id="24" idx="0"/>
                </p:cNvCxnSpPr>
                <p:nvPr/>
              </p:nvCxnSpPr>
              <p:spPr>
                <a:xfrm flipH="1">
                  <a:off x="3657600" y="1219200"/>
                  <a:ext cx="1046252" cy="609600"/>
                </a:xfrm>
                <a:prstGeom prst="straightConnector1">
                  <a:avLst/>
                </a:prstGeom>
                <a:ln w="127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38" name="Down Arrow 37"/>
                <p:cNvSpPr/>
                <p:nvPr/>
              </p:nvSpPr>
              <p:spPr>
                <a:xfrm>
                  <a:off x="4627652" y="12192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Down Arrow 38"/>
                <p:cNvSpPr/>
                <p:nvPr/>
              </p:nvSpPr>
              <p:spPr>
                <a:xfrm>
                  <a:off x="2438400" y="12192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2" name="TextBox 31"/>
              <p:cNvSpPr txBox="1"/>
              <p:nvPr/>
            </p:nvSpPr>
            <p:spPr>
              <a:xfrm>
                <a:off x="2286000" y="762000"/>
                <a:ext cx="2819400" cy="338554"/>
              </a:xfrm>
              <a:prstGeom prst="rect">
                <a:avLst/>
              </a:prstGeom>
              <a:noFill/>
            </p:spPr>
            <p:txBody>
              <a:bodyPr wrap="square" rtlCol="0">
                <a:spAutoFit/>
              </a:bodyPr>
              <a:lstStyle/>
              <a:p>
                <a:pPr algn="ctr"/>
                <a:r>
                  <a:rPr lang="en-US" sz="1600" b="1" u="sng" dirty="0" smtClean="0"/>
                  <a:t>Band-Aids</a:t>
                </a:r>
                <a:endParaRPr lang="en-US" sz="1600" b="1" u="sng" dirty="0"/>
              </a:p>
            </p:txBody>
          </p:sp>
        </p:grpSp>
        <p:sp>
          <p:nvSpPr>
            <p:cNvPr id="24" name="TextBox 23"/>
            <p:cNvSpPr txBox="1"/>
            <p:nvPr/>
          </p:nvSpPr>
          <p:spPr>
            <a:xfrm>
              <a:off x="3352800" y="2286000"/>
              <a:ext cx="609600" cy="1200329"/>
            </a:xfrm>
            <a:prstGeom prst="rect">
              <a:avLst/>
            </a:prstGeom>
            <a:noFill/>
          </p:spPr>
          <p:txBody>
            <a:bodyPr wrap="square" rtlCol="0">
              <a:spAutoFit/>
            </a:bodyPr>
            <a:lstStyle/>
            <a:p>
              <a:r>
                <a:rPr lang="en-US" sz="7200" b="1" dirty="0" smtClean="0"/>
                <a:t>?</a:t>
              </a:r>
              <a:endParaRPr lang="en-US" sz="7200" b="1" dirty="0"/>
            </a:p>
          </p:txBody>
        </p:sp>
      </p:grpSp>
      <p:sp>
        <p:nvSpPr>
          <p:cNvPr id="42" name="Rectangle 41"/>
          <p:cNvSpPr/>
          <p:nvPr/>
        </p:nvSpPr>
        <p:spPr>
          <a:xfrm>
            <a:off x="491608" y="6705600"/>
            <a:ext cx="6562952" cy="590048"/>
          </a:xfrm>
          <a:prstGeom prst="rect">
            <a:avLst/>
          </a:prstGeom>
        </p:spPr>
        <p:txBody>
          <a:bodyPr wrap="square" lIns="96661" tIns="48331" rIns="96661" bIns="48331">
            <a:spAutoFit/>
          </a:bodyPr>
          <a:lstStyle/>
          <a:p>
            <a:pPr marL="461963" indent="-407988"/>
            <a:r>
              <a:rPr lang="en-US" sz="1600" b="1" dirty="0" smtClean="0">
                <a:latin typeface="Helvetica" pitchFamily="34" charset="0"/>
                <a:cs typeface="Helvetica" pitchFamily="34" charset="0"/>
              </a:rPr>
              <a:t>14.  Which list could go in the middle to show information both texts have the same?</a:t>
            </a:r>
          </a:p>
        </p:txBody>
      </p:sp>
      <p:graphicFrame>
        <p:nvGraphicFramePr>
          <p:cNvPr id="43" name="Table 42"/>
          <p:cNvGraphicFramePr>
            <a:graphicFrameLocks noGrp="1"/>
          </p:cNvGraphicFramePr>
          <p:nvPr>
            <p:extLst>
              <p:ext uri="{D42A27DB-BD31-4B8C-83A1-F6EECF244321}">
                <p14:modId xmlns:p14="http://schemas.microsoft.com/office/powerpoint/2010/main" val="91892837"/>
              </p:ext>
            </p:extLst>
          </p:nvPr>
        </p:nvGraphicFramePr>
        <p:xfrm>
          <a:off x="566737" y="7315200"/>
          <a:ext cx="6396040" cy="1920240"/>
        </p:xfrm>
        <a:graphic>
          <a:graphicData uri="http://schemas.openxmlformats.org/drawingml/2006/table">
            <a:tbl>
              <a:tblPr firstRow="1" bandRow="1">
                <a:tableStyleId>{5940675A-B579-460E-94D1-54222C63F5DA}</a:tableStyleId>
              </a:tblPr>
              <a:tblGrid>
                <a:gridCol w="1457325"/>
                <a:gridCol w="242888"/>
                <a:gridCol w="1457325"/>
                <a:gridCol w="242888"/>
                <a:gridCol w="1376363"/>
                <a:gridCol w="242888"/>
                <a:gridCol w="1376363"/>
              </a:tblGrid>
              <a:tr h="548640">
                <a:tc>
                  <a:txBody>
                    <a:bodyPr/>
                    <a:lstStyle/>
                    <a:p>
                      <a:pPr algn="ctr"/>
                      <a:r>
                        <a:rPr lang="en-US" b="1" dirty="0" smtClean="0">
                          <a:solidFill>
                            <a:schemeClr val="tx1"/>
                          </a:solidFill>
                        </a:rPr>
                        <a:t>A</a:t>
                      </a:r>
                    </a:p>
                    <a:p>
                      <a:pPr algn="ctr"/>
                      <a:endParaRPr lang="en-US" sz="800" b="1" dirty="0">
                        <a:solidFill>
                          <a:schemeClr val="tx1"/>
                        </a:solidFill>
                      </a:endParaRPr>
                    </a:p>
                  </a:txBody>
                  <a:tcPr marL="97155" marR="97155">
                    <a:lnR w="12700" cap="flat" cmpd="sng" algn="ctr">
                      <a:solidFill>
                        <a:schemeClr val="tx1"/>
                      </a:solidFill>
                      <a:prstDash val="solid"/>
                      <a:round/>
                      <a:headEnd type="none" w="med" len="med"/>
                      <a:tailEnd type="none" w="med" len="med"/>
                    </a:lnR>
                  </a:tcPr>
                </a:tc>
                <a:tc rowSpan="2">
                  <a:txBody>
                    <a:bodyPr/>
                    <a:lstStyle/>
                    <a:p>
                      <a:pPr algn="ctr"/>
                      <a:endParaRPr lang="en-US" sz="500" b="1" dirty="0">
                        <a:solidFill>
                          <a:schemeClr val="tx1"/>
                        </a:solidFill>
                      </a:endParaRPr>
                    </a:p>
                  </a:txBody>
                  <a:tcPr marL="97155" marR="9715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b="1" dirty="0" smtClean="0">
                          <a:solidFill>
                            <a:schemeClr val="tx1"/>
                          </a:solidFill>
                        </a:rPr>
                        <a:t>B</a:t>
                      </a:r>
                      <a:endParaRPr lang="en-US" b="1" dirty="0">
                        <a:solidFill>
                          <a:schemeClr val="tx1"/>
                        </a:solidFill>
                      </a:endParaRPr>
                    </a:p>
                  </a:txBody>
                  <a:tcPr marL="97155" marR="97155">
                    <a:lnL w="12700" cap="flat" cmpd="sng" algn="ctr">
                      <a:solidFill>
                        <a:schemeClr val="tx1"/>
                      </a:solidFill>
                      <a:prstDash val="solid"/>
                      <a:round/>
                      <a:headEnd type="none" w="med" len="med"/>
                      <a:tailEnd type="none" w="med" len="med"/>
                    </a:lnL>
                  </a:tcPr>
                </a:tc>
                <a:tc rowSpan="2">
                  <a:txBody>
                    <a:bodyPr/>
                    <a:lstStyle/>
                    <a:p>
                      <a:pPr algn="ctr"/>
                      <a:endParaRPr lang="en-US" sz="1200" b="1" dirty="0">
                        <a:solidFill>
                          <a:schemeClr val="tx1"/>
                        </a:solidFill>
                      </a:endParaRPr>
                    </a:p>
                  </a:txBody>
                  <a:tcPr marL="97155" marR="97155">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b="1" dirty="0" smtClean="0">
                          <a:solidFill>
                            <a:schemeClr val="tx1"/>
                          </a:solidFill>
                        </a:rPr>
                        <a:t>C</a:t>
                      </a:r>
                      <a:endParaRPr lang="en-US" b="1" dirty="0">
                        <a:solidFill>
                          <a:schemeClr val="tx1"/>
                        </a:solidFill>
                      </a:endParaRPr>
                    </a:p>
                  </a:txBody>
                  <a:tcPr marL="97155" marR="97155"/>
                </a:tc>
                <a:tc rowSpan="2">
                  <a:txBody>
                    <a:bodyPr/>
                    <a:lstStyle/>
                    <a:p>
                      <a:pPr algn="ctr"/>
                      <a:endParaRPr lang="en-US" sz="1200" b="1" dirty="0">
                        <a:solidFill>
                          <a:schemeClr val="tx1"/>
                        </a:solidFill>
                      </a:endParaRPr>
                    </a:p>
                  </a:txBody>
                  <a:tcPr marL="97155" marR="97155">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b="1" dirty="0" smtClean="0">
                          <a:solidFill>
                            <a:schemeClr val="tx1"/>
                          </a:solidFill>
                        </a:rPr>
                        <a:t>D</a:t>
                      </a:r>
                      <a:endParaRPr lang="en-US" b="1" dirty="0">
                        <a:solidFill>
                          <a:schemeClr val="tx1"/>
                        </a:solidFill>
                      </a:endParaRPr>
                    </a:p>
                  </a:txBody>
                  <a:tcPr marL="97155" marR="97155"/>
                </a:tc>
              </a:tr>
              <a:tr h="990600">
                <a:tc>
                  <a:txBody>
                    <a:bodyPr/>
                    <a:lstStyle/>
                    <a:p>
                      <a:pPr marL="58738" indent="-58738">
                        <a:buFont typeface="Arial" panose="020B0604020202020204" pitchFamily="34" charset="0"/>
                        <a:buChar char="•"/>
                        <a:tabLst>
                          <a:tab pos="58738" algn="l"/>
                        </a:tabLst>
                      </a:pPr>
                      <a:r>
                        <a:rPr lang="en-US" sz="1200" b="1" dirty="0" smtClean="0">
                          <a:solidFill>
                            <a:schemeClr val="tx1"/>
                          </a:solidFill>
                        </a:rPr>
                        <a:t>Josephine liked Earle’s new invention.</a:t>
                      </a:r>
                    </a:p>
                    <a:p>
                      <a:pPr marL="58738" indent="-58738">
                        <a:buFont typeface="Arial" panose="020B0604020202020204" pitchFamily="34" charset="0"/>
                        <a:buChar char="•"/>
                        <a:tabLst>
                          <a:tab pos="58738" algn="l"/>
                        </a:tabLst>
                      </a:pPr>
                      <a:endParaRPr lang="en-US" sz="1200" b="1" dirty="0" smtClean="0">
                        <a:solidFill>
                          <a:schemeClr val="tx1"/>
                        </a:solidFill>
                      </a:endParaRPr>
                    </a:p>
                    <a:p>
                      <a:pPr marL="58738" indent="-58738">
                        <a:buFont typeface="Arial" panose="020B0604020202020204" pitchFamily="34" charset="0"/>
                        <a:buChar char="•"/>
                        <a:tabLst>
                          <a:tab pos="58738" algn="l"/>
                        </a:tabLst>
                      </a:pPr>
                      <a:r>
                        <a:rPr lang="en-US" sz="1200" b="1" dirty="0" smtClean="0">
                          <a:solidFill>
                            <a:schemeClr val="tx1"/>
                          </a:solidFill>
                        </a:rPr>
                        <a:t>Gauze is a square piece of cotton.</a:t>
                      </a:r>
                    </a:p>
                    <a:p>
                      <a:pPr marL="0" indent="0">
                        <a:buFont typeface="Arial" panose="020B0604020202020204" pitchFamily="34" charset="0"/>
                        <a:buNone/>
                        <a:tabLst>
                          <a:tab pos="58738" algn="l"/>
                        </a:tabLst>
                      </a:pPr>
                      <a:endParaRPr lang="en-US" sz="1200" b="1" dirty="0" smtClean="0">
                        <a:solidFill>
                          <a:schemeClr val="tx1"/>
                        </a:solidFill>
                      </a:endParaRPr>
                    </a:p>
                  </a:txBody>
                  <a:tcPr marL="97155" marR="97155">
                    <a:lnR w="12700" cap="flat" cmpd="sng" algn="ctr">
                      <a:solidFill>
                        <a:schemeClr val="tx1"/>
                      </a:solidFill>
                      <a:prstDash val="solid"/>
                      <a:round/>
                      <a:headEnd type="none" w="med" len="med"/>
                      <a:tailEnd type="none" w="med" len="med"/>
                    </a:lnR>
                  </a:tcPr>
                </a:tc>
                <a:tc vMerge="1">
                  <a:txBody>
                    <a:bodyPr/>
                    <a:lstStyle/>
                    <a:p>
                      <a:endParaRPr lang="en-US"/>
                    </a:p>
                  </a:txBody>
                  <a:tcPr/>
                </a:tc>
                <a:tc>
                  <a:txBody>
                    <a:bodyPr/>
                    <a:lstStyle/>
                    <a:p>
                      <a:pPr marL="58738" indent="-58738">
                        <a:buFont typeface="Arial" panose="020B0604020202020204" pitchFamily="34" charset="0"/>
                        <a:buChar char="•"/>
                      </a:pPr>
                      <a:r>
                        <a:rPr lang="en-US" sz="1200" b="1" dirty="0" smtClean="0">
                          <a:solidFill>
                            <a:schemeClr val="tx1"/>
                          </a:solidFill>
                        </a:rPr>
                        <a:t>The</a:t>
                      </a:r>
                      <a:r>
                        <a:rPr lang="en-US" sz="1200" b="1" baseline="0" dirty="0" smtClean="0">
                          <a:solidFill>
                            <a:schemeClr val="tx1"/>
                          </a:solidFill>
                        </a:rPr>
                        <a:t> gauze and tape kept falling off.</a:t>
                      </a:r>
                    </a:p>
                    <a:p>
                      <a:pPr marL="0" indent="0">
                        <a:buFont typeface="Arial" panose="020B0604020202020204" pitchFamily="34" charset="0"/>
                        <a:buNone/>
                      </a:pPr>
                      <a:endParaRPr lang="en-US" sz="1200" b="1" baseline="0" dirty="0" smtClean="0">
                        <a:solidFill>
                          <a:schemeClr val="tx1"/>
                        </a:solidFill>
                      </a:endParaRPr>
                    </a:p>
                    <a:p>
                      <a:pPr marL="58738" indent="-58738">
                        <a:buFont typeface="Arial" panose="020B0604020202020204" pitchFamily="34" charset="0"/>
                        <a:buChar char="•"/>
                      </a:pPr>
                      <a:r>
                        <a:rPr lang="en-US" sz="1200" b="1" baseline="0" dirty="0" smtClean="0">
                          <a:solidFill>
                            <a:schemeClr val="tx1"/>
                          </a:solidFill>
                        </a:rPr>
                        <a:t>Today Band-Aids are made with different things.</a:t>
                      </a:r>
                      <a:endParaRPr lang="en-US" sz="1200" b="1" dirty="0">
                        <a:solidFill>
                          <a:schemeClr val="tx1"/>
                        </a:solidFill>
                      </a:endParaRPr>
                    </a:p>
                  </a:txBody>
                  <a:tcPr marL="97155" marR="97155">
                    <a:lnL w="12700" cap="flat" cmpd="sng" algn="ctr">
                      <a:solidFill>
                        <a:schemeClr val="tx1"/>
                      </a:solidFill>
                      <a:prstDash val="solid"/>
                      <a:round/>
                      <a:headEnd type="none" w="med" len="med"/>
                      <a:tailEnd type="none" w="med" len="med"/>
                    </a:lnL>
                  </a:tcPr>
                </a:tc>
                <a:tc vMerge="1">
                  <a:txBody>
                    <a:bodyPr/>
                    <a:lstStyle/>
                    <a:p>
                      <a:endParaRPr lang="en-US"/>
                    </a:p>
                  </a:txBody>
                  <a:tcPr/>
                </a:tc>
                <a:tc>
                  <a:txBody>
                    <a:bodyPr/>
                    <a:lstStyle/>
                    <a:p>
                      <a:pPr marL="58738" indent="-58738">
                        <a:buFont typeface="Arial" panose="020B0604020202020204" pitchFamily="34" charset="0"/>
                        <a:buChar char="•"/>
                      </a:pPr>
                      <a:r>
                        <a:rPr lang="en-US" sz="1200" b="1" dirty="0" smtClean="0">
                          <a:solidFill>
                            <a:schemeClr val="tx1"/>
                          </a:solidFill>
                        </a:rPr>
                        <a:t>Earl worked at Johnson and Johnson.</a:t>
                      </a:r>
                    </a:p>
                    <a:p>
                      <a:pPr marL="58738" indent="-58738">
                        <a:buFont typeface="Arial" panose="020B0604020202020204" pitchFamily="34" charset="0"/>
                        <a:buChar char="•"/>
                      </a:pPr>
                      <a:endParaRPr lang="en-US" sz="1200" b="1" dirty="0" smtClean="0">
                        <a:solidFill>
                          <a:schemeClr val="tx1"/>
                        </a:solidFill>
                      </a:endParaRPr>
                    </a:p>
                    <a:p>
                      <a:pPr marL="58738" indent="-58738">
                        <a:buFont typeface="Arial" panose="020B0604020202020204" pitchFamily="34" charset="0"/>
                        <a:buChar char="•"/>
                      </a:pPr>
                      <a:r>
                        <a:rPr lang="en-US" sz="1200" b="1" dirty="0" smtClean="0">
                          <a:solidFill>
                            <a:schemeClr val="tx1"/>
                          </a:solidFill>
                        </a:rPr>
                        <a:t>Earle’s wife often cut her fingers.</a:t>
                      </a:r>
                    </a:p>
                    <a:p>
                      <a:pPr marL="0" indent="0">
                        <a:buFont typeface="Arial" panose="020B0604020202020204" pitchFamily="34" charset="0"/>
                        <a:buNone/>
                      </a:pPr>
                      <a:endParaRPr lang="en-US" sz="1200" b="1" dirty="0" smtClean="0">
                        <a:solidFill>
                          <a:schemeClr val="tx1"/>
                        </a:solidFill>
                      </a:endParaRPr>
                    </a:p>
                  </a:txBody>
                  <a:tcPr marL="97155" marR="97155"/>
                </a:tc>
                <a:tc vMerge="1">
                  <a:txBody>
                    <a:bodyPr/>
                    <a:lstStyle/>
                    <a:p>
                      <a:endParaRPr lang="en-US"/>
                    </a:p>
                  </a:txBody>
                  <a:tcPr/>
                </a:tc>
                <a:tc>
                  <a:txBody>
                    <a:bodyPr/>
                    <a:lstStyle/>
                    <a:p>
                      <a:pPr marL="60325" indent="-60325">
                        <a:buFont typeface="Arial" panose="020B0604020202020204" pitchFamily="34" charset="0"/>
                        <a:buChar char="•"/>
                      </a:pPr>
                      <a:r>
                        <a:rPr lang="en-US" sz="1200" b="1" dirty="0" smtClean="0">
                          <a:solidFill>
                            <a:schemeClr val="tx1"/>
                          </a:solidFill>
                        </a:rPr>
                        <a:t>People use Band-Aids</a:t>
                      </a:r>
                      <a:r>
                        <a:rPr lang="en-US" sz="1200" b="1" baseline="0" dirty="0" smtClean="0">
                          <a:solidFill>
                            <a:schemeClr val="tx1"/>
                          </a:solidFill>
                        </a:rPr>
                        <a:t> on small and big cuts.</a:t>
                      </a:r>
                    </a:p>
                    <a:p>
                      <a:pPr marL="60325" indent="-60325">
                        <a:buFont typeface="Arial" panose="020B0604020202020204" pitchFamily="34" charset="0"/>
                        <a:buChar char="•"/>
                      </a:pPr>
                      <a:endParaRPr lang="en-US" sz="700" b="1" baseline="0" dirty="0" smtClean="0">
                        <a:solidFill>
                          <a:schemeClr val="tx1"/>
                        </a:solidFill>
                      </a:endParaRPr>
                    </a:p>
                    <a:p>
                      <a:pPr marL="60325" indent="-60325">
                        <a:buFont typeface="Arial" panose="020B0604020202020204" pitchFamily="34" charset="0"/>
                        <a:buChar char="•"/>
                      </a:pPr>
                      <a:r>
                        <a:rPr lang="en-US" sz="1200" b="1" baseline="0" dirty="0" smtClean="0">
                          <a:solidFill>
                            <a:schemeClr val="tx1"/>
                          </a:solidFill>
                        </a:rPr>
                        <a:t>Earle bought cotton for the factory.</a:t>
                      </a:r>
                    </a:p>
                  </a:txBody>
                  <a:tcPr marL="97155" marR="97155"/>
                </a:tc>
              </a:tr>
            </a:tbl>
          </a:graphicData>
        </a:graphic>
      </p:graphicFrame>
      <p:sp>
        <p:nvSpPr>
          <p:cNvPr id="2" name="Oval 1"/>
          <p:cNvSpPr/>
          <p:nvPr/>
        </p:nvSpPr>
        <p:spPr>
          <a:xfrm>
            <a:off x="1183969" y="7620000"/>
            <a:ext cx="228600" cy="2286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2884184" y="7620000"/>
            <a:ext cx="228600" cy="2286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584399" y="7620000"/>
            <a:ext cx="228600" cy="2286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6170314" y="7620000"/>
            <a:ext cx="228600" cy="22860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46825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857380179"/>
              </p:ext>
            </p:extLst>
          </p:nvPr>
        </p:nvGraphicFramePr>
        <p:xfrm>
          <a:off x="235949" y="380999"/>
          <a:ext cx="7205663" cy="3606230"/>
        </p:xfrm>
        <a:graphic>
          <a:graphicData uri="http://schemas.openxmlformats.org/drawingml/2006/table">
            <a:tbl>
              <a:tblPr firstRow="1" bandRow="1">
                <a:tableStyleId>{5940675A-B579-460E-94D1-54222C63F5DA}</a:tableStyleId>
              </a:tblPr>
              <a:tblGrid>
                <a:gridCol w="7205663"/>
              </a:tblGrid>
              <a:tr h="501414">
                <a:tc>
                  <a:txBody>
                    <a:bodyPr/>
                    <a:lstStyle/>
                    <a:p>
                      <a:pPr marL="400050" lvl="0" indent="-342900" defTabSz="914400" fontAlgn="base">
                        <a:spcBef>
                          <a:spcPct val="0"/>
                        </a:spcBef>
                        <a:spcAft>
                          <a:spcPct val="0"/>
                        </a:spcAft>
                        <a:buAutoNum type="arabicPeriod" startAt="15"/>
                      </a:pPr>
                      <a:r>
                        <a:rPr lang="en-US" sz="1600" b="1" dirty="0" smtClean="0"/>
                        <a:t>Tell how Band-A</a:t>
                      </a:r>
                      <a:r>
                        <a:rPr lang="en-US" sz="1600" b="1" dirty="0" smtClean="0">
                          <a:solidFill>
                            <a:schemeClr val="tx1"/>
                          </a:solidFill>
                        </a:rPr>
                        <a:t>i</a:t>
                      </a:r>
                      <a:r>
                        <a:rPr lang="en-US" sz="1600" b="1" dirty="0" smtClean="0"/>
                        <a:t>ds help keep people safe.  Use information from both texts. </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7966">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50">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50">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50">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50">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50">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50">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550">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03480171"/>
              </p:ext>
            </p:extLst>
          </p:nvPr>
        </p:nvGraphicFramePr>
        <p:xfrm>
          <a:off x="304800" y="5414007"/>
          <a:ext cx="7205663" cy="3882393"/>
        </p:xfrm>
        <a:graphic>
          <a:graphicData uri="http://schemas.openxmlformats.org/drawingml/2006/table">
            <a:tbl>
              <a:tblPr firstRow="1" bandRow="1">
                <a:tableStyleId>{5940675A-B579-460E-94D1-54222C63F5DA}</a:tableStyleId>
              </a:tblPr>
              <a:tblGrid>
                <a:gridCol w="7205663"/>
              </a:tblGrid>
              <a:tr h="533399">
                <a:tc>
                  <a:txBody>
                    <a:bodyPr/>
                    <a:lstStyle/>
                    <a:p>
                      <a:pPr marL="400050" lvl="0" indent="-342900" defTabSz="914400" fontAlgn="base">
                        <a:spcBef>
                          <a:spcPct val="0"/>
                        </a:spcBef>
                        <a:spcAft>
                          <a:spcPct val="0"/>
                        </a:spcAft>
                        <a:buAutoNum type="arabicPeriod" startAt="16"/>
                      </a:pPr>
                      <a:r>
                        <a:rPr lang="en-US" sz="1600" b="1" dirty="0" smtClean="0"/>
                        <a:t> What information about Band-</a:t>
                      </a:r>
                      <a:r>
                        <a:rPr lang="en-US" sz="1600" b="1" dirty="0" smtClean="0">
                          <a:solidFill>
                            <a:schemeClr val="tx1"/>
                          </a:solidFill>
                        </a:rPr>
                        <a:t>A</a:t>
                      </a:r>
                      <a:r>
                        <a:rPr lang="en-US" sz="1600" b="1" dirty="0" smtClean="0"/>
                        <a:t>ids is found in the text, </a:t>
                      </a:r>
                      <a:r>
                        <a:rPr lang="en-US" sz="1600" b="1" i="1" u="sng" dirty="0" smtClean="0">
                          <a:solidFill>
                            <a:schemeClr val="tx1"/>
                          </a:solidFill>
                        </a:rPr>
                        <a:t>Band-Aids,</a:t>
                      </a:r>
                      <a:r>
                        <a:rPr lang="en-US" sz="1600" b="1" dirty="0" smtClean="0">
                          <a:solidFill>
                            <a:schemeClr val="accent6"/>
                          </a:solidFill>
                        </a:rPr>
                        <a:t> </a:t>
                      </a:r>
                      <a:r>
                        <a:rPr lang="en-US" sz="1600" b="1" dirty="0" smtClean="0"/>
                        <a:t>that is not</a:t>
                      </a:r>
                    </a:p>
                    <a:p>
                      <a:pPr marL="57150" lvl="0" indent="0" defTabSz="914400" fontAlgn="base">
                        <a:spcBef>
                          <a:spcPct val="0"/>
                        </a:spcBef>
                        <a:spcAft>
                          <a:spcPct val="0"/>
                        </a:spcAft>
                        <a:buNone/>
                      </a:pPr>
                      <a:r>
                        <a:rPr lang="en-US" sz="1600" b="1" dirty="0" smtClean="0"/>
                        <a:t>        found in the text, </a:t>
                      </a:r>
                      <a:r>
                        <a:rPr lang="en-US" sz="1600" b="1" i="1" u="sng" dirty="0" smtClean="0">
                          <a:solidFill>
                            <a:schemeClr val="tx1"/>
                          </a:solidFill>
                        </a:rPr>
                        <a:t>The Band-Aid Inventor</a:t>
                      </a:r>
                      <a:r>
                        <a:rPr lang="en-US" sz="1600" b="1" dirty="0" smtClean="0"/>
                        <a:t>?</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1740">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399">
                <a:tc>
                  <a:txBody>
                    <a:bodyPr/>
                    <a:lstStyle/>
                    <a:p>
                      <a:endParaRPr lang="en-US" sz="1600" dirty="0">
                        <a:solidFill>
                          <a:schemeClr val="tx1"/>
                        </a:solidFill>
                      </a:endParaRPr>
                    </a:p>
                  </a:txBody>
                  <a:tcPr marL="102013" marR="102013"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457200" y="4953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410200" y="4267200"/>
            <a:ext cx="2057400" cy="584775"/>
          </a:xfrm>
          <a:prstGeom prst="rect">
            <a:avLst/>
          </a:prstGeom>
          <a:solidFill>
            <a:schemeClr val="bg2"/>
          </a:solidFill>
        </p:spPr>
        <p:txBody>
          <a:bodyPr wrap="square">
            <a:spAutoFit/>
          </a:bodyPr>
          <a:lstStyle/>
          <a:p>
            <a:r>
              <a:rPr lang="en-US" sz="800" dirty="0" smtClean="0"/>
              <a:t>RI.2.6</a:t>
            </a:r>
            <a:r>
              <a:rPr lang="en-US" sz="800" dirty="0"/>
              <a:t/>
            </a:r>
            <a:br>
              <a:rPr lang="en-US" sz="800" dirty="0"/>
            </a:br>
            <a:r>
              <a:rPr lang="en-US" sz="800" dirty="0"/>
              <a:t>Identify the main purpose of a text, including what the author wants to answer, explain, or describe.</a:t>
            </a:r>
          </a:p>
        </p:txBody>
      </p:sp>
      <p:sp>
        <p:nvSpPr>
          <p:cNvPr id="9" name="Rectangle 8"/>
          <p:cNvSpPr/>
          <p:nvPr/>
        </p:nvSpPr>
        <p:spPr>
          <a:xfrm>
            <a:off x="304800" y="9296400"/>
            <a:ext cx="2057400" cy="646331"/>
          </a:xfrm>
          <a:prstGeom prst="rect">
            <a:avLst/>
          </a:prstGeom>
          <a:solidFill>
            <a:schemeClr val="bg2"/>
          </a:solidFill>
        </p:spPr>
        <p:txBody>
          <a:bodyPr wrap="square">
            <a:spAutoFit/>
          </a:bodyPr>
          <a:lstStyle/>
          <a:p>
            <a:r>
              <a:rPr lang="en-US" sz="900" dirty="0" smtClean="0"/>
              <a:t>RI.2.9</a:t>
            </a:r>
            <a:r>
              <a:rPr lang="en-US" sz="900" dirty="0"/>
              <a:t/>
            </a:r>
            <a:br>
              <a:rPr lang="en-US" sz="900" dirty="0"/>
            </a:br>
            <a:r>
              <a:rPr lang="en-US" sz="900" dirty="0"/>
              <a:t>Compare and contrast the most important points presented by two texts on the same topic.</a:t>
            </a:r>
          </a:p>
        </p:txBody>
      </p:sp>
    </p:spTree>
    <p:extLst>
      <p:ext uri="{BB962C8B-B14F-4D97-AF65-F5344CB8AC3E}">
        <p14:creationId xmlns:p14="http://schemas.microsoft.com/office/powerpoint/2010/main" val="9197451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347774406"/>
              </p:ext>
            </p:extLst>
          </p:nvPr>
        </p:nvGraphicFramePr>
        <p:xfrm>
          <a:off x="242888" y="549660"/>
          <a:ext cx="7043738" cy="5089140"/>
        </p:xfrm>
        <a:graphic>
          <a:graphicData uri="http://schemas.openxmlformats.org/drawingml/2006/table">
            <a:tbl>
              <a:tblPr firstRow="1" bandRow="1">
                <a:tableStyleId>{5940675A-B579-460E-94D1-54222C63F5DA}</a:tableStyleId>
              </a:tblPr>
              <a:tblGrid>
                <a:gridCol w="7043738"/>
              </a:tblGrid>
              <a:tr h="2592832">
                <a:tc>
                  <a:txBody>
                    <a:bodyPr/>
                    <a:lstStyle/>
                    <a:p>
                      <a:pPr marL="401638" marR="0" indent="-346075" algn="l" defTabSz="1018809" rtl="0" eaLnBrk="1" fontAlgn="auto" latinLnBrk="0" hangingPunct="1">
                        <a:lnSpc>
                          <a:spcPct val="100000"/>
                        </a:lnSpc>
                        <a:spcBef>
                          <a:spcPts val="0"/>
                        </a:spcBef>
                        <a:spcAft>
                          <a:spcPts val="0"/>
                        </a:spcAft>
                        <a:buClrTx/>
                        <a:buSzTx/>
                        <a:buFont typeface="+mj-lt"/>
                        <a:buAutoNum type="arabicPeriod" startAt="17"/>
                        <a:tabLst/>
                        <a:defRPr/>
                      </a:pPr>
                      <a:r>
                        <a:rPr lang="en-US" sz="1400" b="1" dirty="0" smtClean="0">
                          <a:solidFill>
                            <a:schemeClr val="tx1"/>
                          </a:solidFill>
                        </a:rPr>
                        <a:t>A student is writing an opinion letter for his class about Band-Aids.</a:t>
                      </a:r>
                    </a:p>
                    <a:p>
                      <a:pPr marL="55563" marR="0" indent="0"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rPr>
                        <a:t>         Read the draft of the letter and complete the task that follows.</a:t>
                      </a:r>
                    </a:p>
                    <a:p>
                      <a:pPr marL="55563" marR="0" indent="0" algn="l" defTabSz="1018809" rtl="0" eaLnBrk="1" fontAlgn="auto" latinLnBrk="0" hangingPunct="1">
                        <a:lnSpc>
                          <a:spcPct val="100000"/>
                        </a:lnSpc>
                        <a:spcBef>
                          <a:spcPts val="0"/>
                        </a:spcBef>
                        <a:spcAft>
                          <a:spcPts val="0"/>
                        </a:spcAft>
                        <a:buClrTx/>
                        <a:buSzTx/>
                        <a:buFont typeface="+mj-lt"/>
                        <a:buNone/>
                        <a:tabLst/>
                        <a:defRPr/>
                      </a:pPr>
                      <a:endParaRPr lang="en-US" sz="1400" b="1" baseline="0" dirty="0" smtClean="0">
                        <a:solidFill>
                          <a:schemeClr val="tx1"/>
                        </a:solidFill>
                      </a:endParaRPr>
                    </a:p>
                    <a:p>
                      <a:pPr marL="55563" marR="0" indent="0" algn="l" defTabSz="1018809" rtl="0" eaLnBrk="1" fontAlgn="auto" latinLnBrk="0" hangingPunct="1">
                        <a:lnSpc>
                          <a:spcPct val="100000"/>
                        </a:lnSpc>
                        <a:spcBef>
                          <a:spcPts val="0"/>
                        </a:spcBef>
                        <a:spcAft>
                          <a:spcPts val="0"/>
                        </a:spcAft>
                        <a:buClrTx/>
                        <a:buSzTx/>
                        <a:buFont typeface="+mj-lt"/>
                        <a:buNone/>
                        <a:tabLst/>
                        <a:defRPr/>
                      </a:pPr>
                      <a:r>
                        <a:rPr lang="en-US" sz="1600" b="0" baseline="0" dirty="0" smtClean="0">
                          <a:solidFill>
                            <a:schemeClr val="tx1"/>
                          </a:solidFill>
                        </a:rPr>
                        <a:t>Earle Dickson’s wife often cut herself and gauze and tape wouldn’t stay on so he invented a Band-Aid. Since they are small, people like to carry them in their  pockets. They are very easy to put on by yourself. They even come in fun colors. That is why I think everyone should use Band-Aids.</a:t>
                      </a:r>
                    </a:p>
                    <a:p>
                      <a:pPr marL="55563" marR="0" indent="0" algn="l" defTabSz="1018809" rtl="0" eaLnBrk="1" fontAlgn="auto" latinLnBrk="0" hangingPunct="1">
                        <a:lnSpc>
                          <a:spcPct val="100000"/>
                        </a:lnSpc>
                        <a:spcBef>
                          <a:spcPts val="0"/>
                        </a:spcBef>
                        <a:spcAft>
                          <a:spcPts val="0"/>
                        </a:spcAft>
                        <a:buClrTx/>
                        <a:buSzTx/>
                        <a:buFont typeface="+mj-lt"/>
                        <a:buNone/>
                        <a:tabLst/>
                        <a:defRPr/>
                      </a:pPr>
                      <a:endParaRPr lang="en-US" sz="1400" b="1" dirty="0" smtClean="0">
                        <a:solidFill>
                          <a:schemeClr val="tx1"/>
                        </a:solidFill>
                      </a:endParaRPr>
                    </a:p>
                    <a:p>
                      <a:pPr marL="401638" marR="0" indent="-346075"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rPr>
                        <a:t>The beginning of the student’s letter</a:t>
                      </a:r>
                      <a:r>
                        <a:rPr lang="en-US" sz="1400" b="1" baseline="0" dirty="0" smtClean="0">
                          <a:solidFill>
                            <a:schemeClr val="tx1"/>
                          </a:solidFill>
                        </a:rPr>
                        <a:t> </a:t>
                      </a:r>
                      <a:r>
                        <a:rPr lang="en-US" sz="1400" b="1" dirty="0" smtClean="0">
                          <a:solidFill>
                            <a:schemeClr val="tx1"/>
                          </a:solidFill>
                        </a:rPr>
                        <a:t>does not state</a:t>
                      </a:r>
                      <a:r>
                        <a:rPr lang="en-US" sz="1400" b="1" baseline="0" dirty="0" smtClean="0">
                          <a:solidFill>
                            <a:schemeClr val="tx1"/>
                          </a:solidFill>
                        </a:rPr>
                        <a:t> </a:t>
                      </a:r>
                      <a:r>
                        <a:rPr lang="en-US" sz="1400" b="1" dirty="0" smtClean="0">
                          <a:solidFill>
                            <a:schemeClr val="tx1"/>
                          </a:solidFill>
                        </a:rPr>
                        <a:t>his opinion. Write an opening paragraph</a:t>
                      </a:r>
                    </a:p>
                    <a:p>
                      <a:pPr marL="401638" marR="0" indent="-346075"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rPr>
                        <a:t>that states the opinion</a:t>
                      </a:r>
                      <a:r>
                        <a:rPr lang="en-US" sz="1400" b="1" baseline="0" dirty="0" smtClean="0">
                          <a:solidFill>
                            <a:schemeClr val="tx1"/>
                          </a:solidFill>
                        </a:rPr>
                        <a:t> </a:t>
                      </a:r>
                      <a:r>
                        <a:rPr lang="en-US" sz="1400" b="1" dirty="0" smtClean="0">
                          <a:solidFill>
                            <a:schemeClr val="tx1"/>
                          </a:solidFill>
                        </a:rPr>
                        <a:t>and explains what the topic is about.</a:t>
                      </a:r>
                      <a:endParaRPr lang="en-US" sz="1400" b="1" i="0" u="sng" kern="1200" dirty="0" smtClean="0">
                        <a:solidFill>
                          <a:schemeClr val="tx1"/>
                        </a:solidFill>
                        <a:effectLst/>
                        <a:latin typeface="+mn-lt"/>
                        <a:ea typeface="Times New Roman"/>
                        <a:cs typeface="Times New Roman"/>
                      </a:endParaRPr>
                    </a:p>
                    <a:p>
                      <a:pPr marL="288925" marR="0" indent="-288925" algn="l" defTabSz="1018809" rtl="0" eaLnBrk="1" fontAlgn="auto" latinLnBrk="0" hangingPunct="1">
                        <a:lnSpc>
                          <a:spcPct val="100000"/>
                        </a:lnSpc>
                        <a:spcBef>
                          <a:spcPts val="0"/>
                        </a:spcBef>
                        <a:spcAft>
                          <a:spcPts val="0"/>
                        </a:spcAft>
                        <a:buClrTx/>
                        <a:buSzTx/>
                        <a:buFont typeface="+mj-lt"/>
                        <a:buNone/>
                        <a:tabLst/>
                        <a:defRPr/>
                      </a:pPr>
                      <a:endParaRPr lang="en-US" sz="1700" b="1" baseline="0" dirty="0" smtClean="0">
                        <a:solidFill>
                          <a:schemeClr val="tx1"/>
                        </a:solidFill>
                      </a:endParaRPr>
                    </a:p>
                    <a:p>
                      <a:pPr marL="0" marR="0" indent="0" algn="r" defTabSz="1018809" rtl="0" eaLnBrk="1" fontAlgn="auto" latinLnBrk="0" hangingPunct="1">
                        <a:lnSpc>
                          <a:spcPct val="100000"/>
                        </a:lnSpc>
                        <a:spcBef>
                          <a:spcPts val="0"/>
                        </a:spcBef>
                        <a:spcAft>
                          <a:spcPts val="0"/>
                        </a:spcAft>
                        <a:buClrTx/>
                        <a:buSzTx/>
                        <a:buFont typeface="+mj-lt"/>
                        <a:buNone/>
                        <a:tabLst/>
                        <a:defRPr/>
                      </a:pPr>
                      <a:r>
                        <a:rPr lang="en-US" sz="1000" b="1" i="1" dirty="0" smtClean="0">
                          <a:solidFill>
                            <a:schemeClr val="tx1"/>
                          </a:solidFill>
                          <a:latin typeface="+mn-lt"/>
                          <a:cs typeface="Helvetica" pitchFamily="34" charset="0"/>
                        </a:rPr>
                        <a:t>Write a Brief</a:t>
                      </a:r>
                      <a:r>
                        <a:rPr lang="en-US" sz="1000" b="1" i="1" baseline="0" dirty="0" smtClean="0">
                          <a:solidFill>
                            <a:schemeClr val="tx1"/>
                          </a:solidFill>
                          <a:latin typeface="+mn-lt"/>
                          <a:cs typeface="Helvetica" pitchFamily="34" charset="0"/>
                        </a:rPr>
                        <a:t> Text, W.1d Use linking words to connect opinion and reasons, Target 6a </a:t>
                      </a:r>
                    </a:p>
                    <a:p>
                      <a:pPr marL="0" marR="0" indent="0" algn="r" defTabSz="1018809" rtl="0" eaLnBrk="1" fontAlgn="auto" latinLnBrk="0" hangingPunct="1">
                        <a:lnSpc>
                          <a:spcPct val="100000"/>
                        </a:lnSpc>
                        <a:spcBef>
                          <a:spcPts val="0"/>
                        </a:spcBef>
                        <a:spcAft>
                          <a:spcPts val="0"/>
                        </a:spcAft>
                        <a:buClrTx/>
                        <a:buSzTx/>
                        <a:buFont typeface="+mj-lt"/>
                        <a:buNone/>
                        <a:tabLst/>
                        <a:defRPr/>
                      </a:pPr>
                      <a:endParaRPr lang="en-US" sz="1000" b="1" baseline="0" dirty="0" smtClean="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smtClean="0">
                        <a:solidFill>
                          <a:schemeClr val="tx1"/>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632">
                <a:tc>
                  <a:txBody>
                    <a:bodyPr/>
                    <a:lstStyle/>
                    <a:p>
                      <a:endParaRPr lang="en-US" sz="1700" dirty="0">
                        <a:solidFill>
                          <a:schemeClr val="tx1"/>
                        </a:solidFill>
                      </a:endParaRPr>
                    </a:p>
                  </a:txBody>
                  <a:tcPr marL="102012" marR="102012" marT="51090" marB="510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186751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651904" y="5715000"/>
            <a:ext cx="6282296" cy="3196021"/>
          </a:xfrm>
          <a:prstGeom prst="rect">
            <a:avLst/>
          </a:prstGeom>
        </p:spPr>
        <p:txBody>
          <a:bodyPr wrap="square" lIns="101872" tIns="50936" rIns="101872" bIns="50936">
            <a:spAutoFit/>
          </a:bodyPr>
          <a:lstStyle/>
          <a:p>
            <a:pPr marL="400050" indent="-400050">
              <a:buAutoNum type="arabicPeriod" startAt="19"/>
            </a:pPr>
            <a:r>
              <a:rPr lang="en-US" sz="1600" b="1" dirty="0" smtClean="0">
                <a:latin typeface="Helvetica" panose="020B0604020202020204" pitchFamily="34" charset="0"/>
                <a:cs typeface="Helvetica" pitchFamily="34" charset="0"/>
              </a:rPr>
              <a:t>Gauze has a </a:t>
            </a:r>
            <a:r>
              <a:rPr lang="en-US" sz="1600" b="1" u="sng" dirty="0" smtClean="0">
                <a:latin typeface="Helvetica" panose="020B0604020202020204" pitchFamily="34" charset="0"/>
                <a:cs typeface="Helvetica" pitchFamily="34" charset="0"/>
              </a:rPr>
              <a:t>soft</a:t>
            </a:r>
            <a:r>
              <a:rPr lang="en-US" sz="1600" b="1" dirty="0" smtClean="0">
                <a:latin typeface="Helvetica" panose="020B0604020202020204" pitchFamily="34" charset="0"/>
                <a:cs typeface="Helvetica" pitchFamily="34" charset="0"/>
              </a:rPr>
              <a:t> feel.</a:t>
            </a:r>
          </a:p>
          <a:p>
            <a:pPr marL="400050" indent="-400050">
              <a:buAutoNum type="arabicPeriod" startAt="19"/>
            </a:pPr>
            <a:endParaRPr lang="en-US" sz="1600" b="1" dirty="0" smtClean="0">
              <a:latin typeface="Helvetica" panose="020B0604020202020204" pitchFamily="34" charset="0"/>
              <a:cs typeface="Helvetica" pitchFamily="34" charset="0"/>
            </a:endParaRPr>
          </a:p>
          <a:p>
            <a:pPr marL="400050" indent="-400050"/>
            <a:r>
              <a:rPr lang="en-US" sz="1600" b="1" dirty="0" smtClean="0">
                <a:latin typeface="Helvetica" panose="020B0604020202020204" pitchFamily="34" charset="0"/>
                <a:cs typeface="Helvetica" pitchFamily="34" charset="0"/>
              </a:rPr>
              <a:t>       Which sentence tells how gauze feels?</a:t>
            </a:r>
            <a:endParaRPr lang="en-US" sz="1600" b="1" dirty="0">
              <a:latin typeface="Helvetica" panose="020B0604020202020204" pitchFamily="34" charset="0"/>
              <a:cs typeface="Helvetica" pitchFamily="34" charset="0"/>
            </a:endParaRPr>
          </a:p>
          <a:p>
            <a:pPr marL="400050" indent="-400050" algn="r"/>
            <a:r>
              <a:rPr lang="en-US" sz="900" i="1" dirty="0" smtClean="0">
                <a:latin typeface="Helvetica" panose="020B0604020202020204" pitchFamily="34" charset="0"/>
                <a:cs typeface="Helvetica" panose="020B0604020202020204" pitchFamily="34" charset="0"/>
              </a:rPr>
              <a:t>Language </a:t>
            </a:r>
            <a:r>
              <a:rPr lang="en-US" sz="900" i="1" dirty="0">
                <a:latin typeface="Helvetica" panose="020B0604020202020204" pitchFamily="34" charset="0"/>
                <a:cs typeface="Helvetica" panose="020B0604020202020204" pitchFamily="34" charset="0"/>
              </a:rPr>
              <a:t>and </a:t>
            </a:r>
            <a:r>
              <a:rPr lang="en-US" sz="900" i="1" dirty="0" smtClean="0">
                <a:latin typeface="Helvetica" panose="020B0604020202020204" pitchFamily="34" charset="0"/>
                <a:cs typeface="Helvetica" panose="020B0604020202020204" pitchFamily="34" charset="0"/>
              </a:rPr>
              <a:t>Vocabulary: L.6  adjectives and adverbs that describe, Target 8</a:t>
            </a:r>
            <a:endParaRPr lang="en-US" sz="900" i="1" dirty="0">
              <a:latin typeface="Helvetica" panose="020B0604020202020204" pitchFamily="34" charset="0"/>
              <a:cs typeface="Helvetica" panose="020B0604020202020204" pitchFamily="34" charset="0"/>
            </a:endParaRPr>
          </a:p>
          <a:p>
            <a:pPr>
              <a:tabLst>
                <a:tab pos="1425575" algn="l"/>
              </a:tabLst>
            </a:pPr>
            <a:r>
              <a:rPr lang="en-US" sz="1600" dirty="0">
                <a:latin typeface="Helvetica" panose="020B0604020202020204" pitchFamily="34" charset="0"/>
                <a:cs typeface="Helvetica" panose="020B0604020202020204" pitchFamily="34" charset="0"/>
              </a:rPr>
              <a:t> </a:t>
            </a:r>
            <a:r>
              <a:rPr lang="en-US" sz="1600" dirty="0" smtClean="0">
                <a:latin typeface="Helvetica" panose="020B0604020202020204" pitchFamily="34" charset="0"/>
                <a:cs typeface="Helvetica" panose="020B0604020202020204" pitchFamily="34" charset="0"/>
              </a:rPr>
              <a:t>      </a:t>
            </a:r>
            <a:endParaRPr lang="en-US" sz="1600" dirty="0">
              <a:latin typeface="Helvetica" pitchFamily="34" charset="0"/>
              <a:cs typeface="Helvetica" pitchFamily="34" charset="0"/>
            </a:endParaRPr>
          </a:p>
          <a:p>
            <a:pPr marL="844904" indent="-361384">
              <a:buFont typeface="+mj-lt"/>
              <a:buAutoNum type="alphaUcPeriod"/>
            </a:pPr>
            <a:r>
              <a:rPr lang="en-US" sz="1600" dirty="0" smtClean="0">
                <a:latin typeface="Helvetica" pitchFamily="34" charset="0"/>
                <a:cs typeface="Helvetica" pitchFamily="34" charset="0"/>
              </a:rPr>
              <a:t>Gauze is hard.</a:t>
            </a:r>
          </a:p>
          <a:p>
            <a:pPr marL="844904" indent="-361384">
              <a:buFont typeface="+mj-lt"/>
              <a:buAutoNum type="alphaUcPeriod"/>
            </a:pPr>
            <a:endParaRPr lang="en-US" sz="1600" dirty="0">
              <a:latin typeface="Helvetica" pitchFamily="34" charset="0"/>
              <a:cs typeface="Helvetica" pitchFamily="34" charset="0"/>
            </a:endParaRPr>
          </a:p>
          <a:p>
            <a:pPr marL="844904" indent="-361384">
              <a:buFont typeface="+mj-lt"/>
              <a:buAutoNum type="alphaUcPeriod"/>
            </a:pPr>
            <a:r>
              <a:rPr lang="en-US" sz="1600" dirty="0" smtClean="0">
                <a:latin typeface="Helvetica" pitchFamily="34" charset="0"/>
                <a:cs typeface="Helvetica" pitchFamily="34" charset="0"/>
              </a:rPr>
              <a:t>Gauze feels very rough.</a:t>
            </a:r>
            <a:endParaRPr lang="en-US" sz="1600" dirty="0">
              <a:latin typeface="Helvetica" pitchFamily="34" charset="0"/>
              <a:cs typeface="Helvetica" pitchFamily="34" charset="0"/>
            </a:endParaRPr>
          </a:p>
          <a:p>
            <a:pPr marL="844904" indent="-361384">
              <a:buFont typeface="+mj-lt"/>
              <a:buAutoNum type="alphaUcPeriod"/>
            </a:pPr>
            <a:endParaRPr lang="en-US" sz="1600" dirty="0">
              <a:latin typeface="Helvetica" pitchFamily="34" charset="0"/>
              <a:cs typeface="Helvetica" pitchFamily="34" charset="0"/>
            </a:endParaRPr>
          </a:p>
          <a:p>
            <a:pPr marL="844904" indent="-361384">
              <a:buFont typeface="+mj-lt"/>
              <a:buAutoNum type="alphaUcPeriod"/>
            </a:pPr>
            <a:r>
              <a:rPr lang="en-US" sz="1600" dirty="0" smtClean="0">
                <a:latin typeface="Helvetica" pitchFamily="34" charset="0"/>
                <a:cs typeface="Helvetica" pitchFamily="34" charset="0"/>
              </a:rPr>
              <a:t>Gauze is made of cotton.</a:t>
            </a:r>
            <a:endParaRPr lang="en-US" sz="1600" dirty="0">
              <a:latin typeface="Helvetica" pitchFamily="34" charset="0"/>
              <a:cs typeface="Helvetica" pitchFamily="34" charset="0"/>
            </a:endParaRPr>
          </a:p>
          <a:p>
            <a:pPr marL="844904" indent="-361384">
              <a:buFont typeface="+mj-lt"/>
              <a:buAutoNum type="alphaUcPeriod"/>
            </a:pPr>
            <a:endParaRPr lang="en-US" sz="1600" dirty="0">
              <a:latin typeface="Helvetica" pitchFamily="34" charset="0"/>
              <a:cs typeface="Helvetica" pitchFamily="34" charset="0"/>
            </a:endParaRPr>
          </a:p>
          <a:p>
            <a:pPr marL="844904" indent="-361384">
              <a:buFont typeface="+mj-lt"/>
              <a:buAutoNum type="alphaUcPeriod"/>
            </a:pPr>
            <a:r>
              <a:rPr lang="en-US" sz="1600" dirty="0" smtClean="0">
                <a:latin typeface="Helvetica" pitchFamily="34" charset="0"/>
                <a:cs typeface="Helvetica" pitchFamily="34" charset="0"/>
              </a:rPr>
              <a:t>Gauze feels soft.</a:t>
            </a:r>
            <a:endParaRPr lang="en-US" sz="1600" dirty="0">
              <a:latin typeface="Helvetica" pitchFamily="34" charset="0"/>
              <a:cs typeface="Helvetica" pitchFamily="34" charset="0"/>
            </a:endParaRPr>
          </a:p>
          <a:p>
            <a:pPr marL="844904" indent="-361384">
              <a:buFont typeface="+mj-lt"/>
              <a:buAutoNum type="alphaUcPeriod"/>
            </a:pPr>
            <a:endParaRPr lang="en-US" sz="1600" dirty="0">
              <a:solidFill>
                <a:srgbClr val="FF0000"/>
              </a:solidFill>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sp>
        <p:nvSpPr>
          <p:cNvPr id="5" name="Rectangle 4"/>
          <p:cNvSpPr/>
          <p:nvPr/>
        </p:nvSpPr>
        <p:spPr>
          <a:xfrm>
            <a:off x="547688" y="381000"/>
            <a:ext cx="6767512" cy="4705663"/>
          </a:xfrm>
          <a:prstGeom prst="rect">
            <a:avLst/>
          </a:prstGeom>
          <a:noFill/>
        </p:spPr>
        <p:txBody>
          <a:bodyPr wrap="square" lIns="101869" tIns="50935" rIns="101869" bIns="50935">
            <a:spAutoFit/>
          </a:bodyPr>
          <a:lstStyle/>
          <a:p>
            <a:pPr marL="400050" indent="-400050">
              <a:buAutoNum type="arabicPeriod" startAt="18"/>
            </a:pPr>
            <a:r>
              <a:rPr lang="en-US" sz="1400" b="1" dirty="0" smtClean="0">
                <a:latin typeface="Helvetica" panose="020B0604020202020204" pitchFamily="34" charset="0"/>
                <a:ea typeface="Times New Roman"/>
                <a:cs typeface="Helvetica" panose="020B0604020202020204" pitchFamily="34" charset="0"/>
              </a:rPr>
              <a:t>A </a:t>
            </a:r>
            <a:r>
              <a:rPr lang="en-US" sz="1400" b="1" dirty="0">
                <a:latin typeface="Helvetica" panose="020B0604020202020204" pitchFamily="34" charset="0"/>
                <a:ea typeface="Times New Roman"/>
                <a:cs typeface="Helvetica" panose="020B0604020202020204" pitchFamily="34" charset="0"/>
              </a:rPr>
              <a:t>student is writing </a:t>
            </a:r>
            <a:r>
              <a:rPr lang="en-US" sz="1400" b="1" dirty="0" smtClean="0">
                <a:latin typeface="Helvetica" panose="020B0604020202020204" pitchFamily="34" charset="0"/>
                <a:ea typeface="Times New Roman"/>
                <a:cs typeface="Helvetica" panose="020B0604020202020204" pitchFamily="34" charset="0"/>
              </a:rPr>
              <a:t>an opinion article for her class about the best uses for Band-Aids. Read the draft of her article then answer the question.</a:t>
            </a:r>
          </a:p>
          <a:p>
            <a:pPr algn="r"/>
            <a:r>
              <a:rPr lang="en-US" sz="1000" i="1" dirty="0" smtClean="0">
                <a:cs typeface="Helvetica" pitchFamily="34" charset="0"/>
              </a:rPr>
              <a:t>Revise a Text, W.2.1c  reasons that support an opinion, Writing Target 6b</a:t>
            </a:r>
            <a:endParaRPr lang="en-US" sz="1000" u="sng" dirty="0" smtClean="0">
              <a:ea typeface="Times New Roman"/>
              <a:cs typeface="Times New Roman"/>
            </a:endParaRPr>
          </a:p>
          <a:p>
            <a:pPr marL="400050" indent="-400050"/>
            <a:endParaRPr lang="en-US" sz="1400" dirty="0" smtClean="0">
              <a:latin typeface="Helvetica" panose="020B0604020202020204" pitchFamily="34" charset="0"/>
              <a:cs typeface="Helvetica" panose="020B0604020202020204" pitchFamily="34" charset="0"/>
            </a:endParaRPr>
          </a:p>
          <a:p>
            <a:pPr lvl="0" defTabSz="914400" eaLnBrk="0" fontAlgn="base" hangingPunct="0">
              <a:spcBef>
                <a:spcPct val="0"/>
              </a:spcBef>
              <a:spcAft>
                <a:spcPct val="0"/>
              </a:spcAft>
            </a:pPr>
            <a:r>
              <a:rPr lang="en-US" sz="1400" dirty="0" smtClean="0">
                <a:latin typeface="Helvetica" pitchFamily="34" charset="0"/>
                <a:ea typeface="Times New Roman"/>
                <a:cs typeface="Times New Roman" pitchFamily="18" charset="0"/>
              </a:rPr>
              <a:t>What can you do with Band-Aids?  Band-Aids can cover many sizes of cuts. They come in many shapes and sizes. Some are made just for kids with characters and many colors. But Band-Aids aren’t just for cuts. They can be used in the place of tape on packages if you run out or even just for fun. Some kids even like to put them </a:t>
            </a:r>
            <a:r>
              <a:rPr lang="en-US" sz="1400" dirty="0" smtClean="0">
                <a:latin typeface="Helvetica" pitchFamily="34" charset="0"/>
                <a:ea typeface="Times New Roman"/>
                <a:cs typeface="Times New Roman" pitchFamily="18" charset="0"/>
              </a:rPr>
              <a:t>on when </a:t>
            </a:r>
            <a:r>
              <a:rPr lang="en-US" sz="1400" dirty="0" smtClean="0">
                <a:latin typeface="Helvetica" pitchFamily="34" charset="0"/>
                <a:ea typeface="Times New Roman"/>
                <a:cs typeface="Times New Roman" pitchFamily="18" charset="0"/>
              </a:rPr>
              <a:t>they don’t have a cut.</a:t>
            </a:r>
          </a:p>
          <a:p>
            <a:pPr marL="282575">
              <a:lnSpc>
                <a:spcPct val="115000"/>
              </a:lnSpc>
            </a:pPr>
            <a:endParaRPr lang="en-US" sz="1400" b="1" dirty="0" smtClean="0">
              <a:latin typeface="Helvetica" pitchFamily="34" charset="0"/>
              <a:ea typeface="Times New Roman"/>
              <a:cs typeface="Times New Roman" pitchFamily="18" charset="0"/>
            </a:endParaRPr>
          </a:p>
          <a:p>
            <a:pPr marL="282575">
              <a:lnSpc>
                <a:spcPct val="115000"/>
              </a:lnSpc>
            </a:pPr>
            <a:r>
              <a:rPr lang="en-US" sz="1400" b="1" dirty="0" smtClean="0">
                <a:latin typeface="Helvetica" panose="020B0604020202020204" pitchFamily="34" charset="0"/>
                <a:ea typeface="Times New Roman"/>
                <a:cs typeface="Helvetica" panose="020B0604020202020204" pitchFamily="34" charset="0"/>
              </a:rPr>
              <a:t>Which sentence should she add to the end of her article to best explain her opinion?</a:t>
            </a:r>
          </a:p>
          <a:p>
            <a:pPr marL="627063" indent="-339725">
              <a:lnSpc>
                <a:spcPct val="115000"/>
              </a:lnSpc>
            </a:pPr>
            <a:endParaRPr lang="en-US" sz="1400" b="1" dirty="0">
              <a:latin typeface="Helvetica" panose="020B0604020202020204" pitchFamily="34" charset="0"/>
              <a:ea typeface="Times New Roman"/>
              <a:cs typeface="Helvetica" panose="020B0604020202020204" pitchFamily="34" charset="0"/>
            </a:endParaRPr>
          </a:p>
          <a:p>
            <a:pPr marL="627063" indent="-339725">
              <a:lnSpc>
                <a:spcPct val="115000"/>
              </a:lnSpc>
              <a:buFont typeface="+mj-lt"/>
              <a:buAutoNum type="alphaUcPeriod"/>
            </a:pPr>
            <a:r>
              <a:rPr lang="en-US" sz="1400" dirty="0" smtClean="0">
                <a:latin typeface="Helvetica" panose="020B0604020202020204" pitchFamily="34" charset="0"/>
                <a:ea typeface="Times New Roman"/>
                <a:cs typeface="Helvetica" panose="020B0604020202020204" pitchFamily="34" charset="0"/>
              </a:rPr>
              <a:t>Band-Aids are the best for covering a cut.</a:t>
            </a:r>
          </a:p>
          <a:p>
            <a:pPr marL="627063" indent="-339725">
              <a:lnSpc>
                <a:spcPct val="115000"/>
              </a:lnSpc>
              <a:buFont typeface="+mj-lt"/>
              <a:buAutoNum type="alphaUcPeriod"/>
            </a:pPr>
            <a:endParaRPr lang="en-US" sz="1400" dirty="0" smtClean="0">
              <a:latin typeface="Helvetica" panose="020B0604020202020204" pitchFamily="34" charset="0"/>
              <a:ea typeface="Times New Roman"/>
              <a:cs typeface="Helvetica" panose="020B0604020202020204" pitchFamily="34" charset="0"/>
            </a:endParaRPr>
          </a:p>
          <a:p>
            <a:pPr marL="627063" indent="-339725">
              <a:lnSpc>
                <a:spcPct val="115000"/>
              </a:lnSpc>
              <a:buFont typeface="+mj-lt"/>
              <a:buAutoNum type="alphaUcPeriod" startAt="2"/>
            </a:pPr>
            <a:r>
              <a:rPr lang="en-US" sz="1400" dirty="0" smtClean="0">
                <a:latin typeface="Helvetica" panose="020B0604020202020204" pitchFamily="34" charset="0"/>
                <a:ea typeface="Times New Roman"/>
                <a:cs typeface="Helvetica" panose="020B0604020202020204" pitchFamily="34" charset="0"/>
              </a:rPr>
              <a:t>I like to wear character Band-Aids the most.</a:t>
            </a:r>
          </a:p>
          <a:p>
            <a:pPr marL="627063" indent="-339725">
              <a:lnSpc>
                <a:spcPct val="115000"/>
              </a:lnSpc>
              <a:buFont typeface="+mj-lt"/>
              <a:buAutoNum type="alphaUcPeriod" startAt="2"/>
            </a:pPr>
            <a:endParaRPr lang="en-US" sz="1400" dirty="0" smtClean="0">
              <a:latin typeface="Helvetica" panose="020B0604020202020204" pitchFamily="34" charset="0"/>
              <a:ea typeface="Times New Roman"/>
              <a:cs typeface="Helvetica" panose="020B0604020202020204" pitchFamily="34" charset="0"/>
            </a:endParaRPr>
          </a:p>
          <a:p>
            <a:pPr marL="627063" indent="-339725">
              <a:lnSpc>
                <a:spcPct val="115000"/>
              </a:lnSpc>
              <a:buFont typeface="+mj-lt"/>
              <a:buAutoNum type="alphaUcPeriod" startAt="2"/>
            </a:pPr>
            <a:r>
              <a:rPr lang="en-US" sz="1400" dirty="0" smtClean="0">
                <a:latin typeface="Helvetica" panose="020B0604020202020204" pitchFamily="34" charset="0"/>
                <a:ea typeface="Times New Roman"/>
                <a:cs typeface="Helvetica" panose="020B0604020202020204" pitchFamily="34" charset="0"/>
              </a:rPr>
              <a:t>I think Band-Aids have many different uses.</a:t>
            </a:r>
          </a:p>
          <a:p>
            <a:pPr marL="287338">
              <a:lnSpc>
                <a:spcPct val="115000"/>
              </a:lnSpc>
            </a:pPr>
            <a:endParaRPr lang="en-US" sz="1400" dirty="0">
              <a:latin typeface="Helvetica" panose="020B0604020202020204" pitchFamily="34" charset="0"/>
              <a:ea typeface="Times New Roman"/>
              <a:cs typeface="Helvetica" panose="020B0604020202020204" pitchFamily="34" charset="0"/>
            </a:endParaRPr>
          </a:p>
          <a:p>
            <a:pPr marL="630238" indent="-342900">
              <a:lnSpc>
                <a:spcPct val="115000"/>
              </a:lnSpc>
              <a:buFont typeface="+mj-lt"/>
              <a:buAutoNum type="alphaUcPeriod" startAt="4"/>
            </a:pPr>
            <a:r>
              <a:rPr lang="en-US" sz="1400" dirty="0" smtClean="0">
                <a:latin typeface="Helvetica" panose="020B0604020202020204" pitchFamily="34" charset="0"/>
                <a:ea typeface="Times New Roman"/>
                <a:cs typeface="Helvetica" panose="020B0604020202020204" pitchFamily="34" charset="0"/>
              </a:rPr>
              <a:t>Colored Band-Aids are the best.</a:t>
            </a:r>
            <a:endParaRPr lang="en-US" sz="1400" dirty="0">
              <a:latin typeface="Helvetica" panose="020B0604020202020204" pitchFamily="34" charset="0"/>
              <a:ea typeface="Times New Roman"/>
              <a:cs typeface="Helvetica" panose="020B0604020202020204" pitchFamily="34" charset="0"/>
            </a:endParaRPr>
          </a:p>
        </p:txBody>
      </p:sp>
      <p:sp>
        <p:nvSpPr>
          <p:cNvPr id="6" name="Oval 5"/>
          <p:cNvSpPr/>
          <p:nvPr/>
        </p:nvSpPr>
        <p:spPr>
          <a:xfrm>
            <a:off x="910992" y="7391400"/>
            <a:ext cx="23540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7" name="Oval 6"/>
          <p:cNvSpPr/>
          <p:nvPr/>
        </p:nvSpPr>
        <p:spPr>
          <a:xfrm>
            <a:off x="902214" y="7848600"/>
            <a:ext cx="23540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8" name="Oval 7"/>
          <p:cNvSpPr/>
          <p:nvPr/>
        </p:nvSpPr>
        <p:spPr>
          <a:xfrm>
            <a:off x="912725" y="8305800"/>
            <a:ext cx="23540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9" name="Oval 8"/>
          <p:cNvSpPr/>
          <p:nvPr/>
        </p:nvSpPr>
        <p:spPr>
          <a:xfrm>
            <a:off x="910992" y="6858000"/>
            <a:ext cx="23540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0" name="Rectangle 9"/>
          <p:cNvSpPr/>
          <p:nvPr/>
        </p:nvSpPr>
        <p:spPr>
          <a:xfrm>
            <a:off x="479941" y="1066800"/>
            <a:ext cx="6903006" cy="129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cxnSp>
        <p:nvCxnSpPr>
          <p:cNvPr id="12" name="Straight Connector 11"/>
          <p:cNvCxnSpPr/>
          <p:nvPr/>
        </p:nvCxnSpPr>
        <p:spPr>
          <a:xfrm>
            <a:off x="372015" y="5486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586102" y="32278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4" name="Oval 13"/>
          <p:cNvSpPr/>
          <p:nvPr/>
        </p:nvSpPr>
        <p:spPr>
          <a:xfrm>
            <a:off x="591047" y="371653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5" name="Oval 14"/>
          <p:cNvSpPr/>
          <p:nvPr/>
        </p:nvSpPr>
        <p:spPr>
          <a:xfrm>
            <a:off x="594400" y="47135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16" name="Oval 15"/>
          <p:cNvSpPr/>
          <p:nvPr/>
        </p:nvSpPr>
        <p:spPr>
          <a:xfrm>
            <a:off x="594400" y="41910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bg1"/>
              </a:solidFill>
            </a:endParaRPr>
          </a:p>
        </p:txBody>
      </p:sp>
    </p:spTree>
    <p:extLst>
      <p:ext uri="{BB962C8B-B14F-4D97-AF65-F5344CB8AC3E}">
        <p14:creationId xmlns:p14="http://schemas.microsoft.com/office/powerpoint/2010/main" val="15115318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609600" y="499914"/>
            <a:ext cx="6400800" cy="3462486"/>
          </a:xfrm>
          <a:prstGeom prst="rect">
            <a:avLst/>
          </a:prstGeom>
          <a:noFill/>
        </p:spPr>
        <p:txBody>
          <a:bodyPr wrap="square" rtlCol="0">
            <a:spAutoFit/>
          </a:bodyPr>
          <a:lstStyle/>
          <a:p>
            <a:pPr marL="461963" lvl="0" indent="-461963"/>
            <a:r>
              <a:rPr lang="en-US" sz="1600" b="1" dirty="0" smtClean="0">
                <a:latin typeface="Helvetica" pitchFamily="34" charset="0"/>
              </a:rPr>
              <a:t>20.  Read the sentence below</a:t>
            </a:r>
            <a:r>
              <a:rPr lang="en-US" sz="1400" b="1" dirty="0" smtClean="0">
                <a:latin typeface="Helvetica" pitchFamily="34" charset="0"/>
              </a:rPr>
              <a:t>. </a:t>
            </a:r>
          </a:p>
          <a:p>
            <a:pPr marL="461963" lvl="0" indent="-461963" algn="r"/>
            <a:r>
              <a:rPr lang="en-US" sz="900" b="1" i="1" dirty="0" smtClean="0">
                <a:latin typeface="Helvetica" pitchFamily="34" charset="0"/>
              </a:rPr>
              <a:t>Edit and Clarify L.2.1e  adjectives and adverbs modified Target 9</a:t>
            </a:r>
            <a:endParaRPr lang="en-US" sz="900" b="1" i="1" dirty="0">
              <a:latin typeface="Helvetica" pitchFamily="34" charset="0"/>
            </a:endParaRPr>
          </a:p>
          <a:p>
            <a:pPr marL="461963" lvl="0" indent="-461963" algn="r"/>
            <a:endParaRPr lang="en-US" sz="900" b="1" i="1" dirty="0">
              <a:solidFill>
                <a:srgbClr val="FF0000"/>
              </a:solidFill>
              <a:latin typeface="Helvetica" pitchFamily="34" charset="0"/>
            </a:endParaRPr>
          </a:p>
          <a:p>
            <a:pPr marL="461963" lvl="0" indent="-461963" algn="r"/>
            <a:endParaRPr lang="en-US" sz="900" b="1" i="1" dirty="0">
              <a:solidFill>
                <a:srgbClr val="FF0000"/>
              </a:solidFill>
              <a:latin typeface="Helvetica" pitchFamily="34" charset="0"/>
            </a:endParaRPr>
          </a:p>
          <a:p>
            <a:pPr marL="461963" lvl="0" indent="-461963" algn="ctr"/>
            <a:r>
              <a:rPr lang="en-US" sz="1600" dirty="0" smtClean="0">
                <a:latin typeface="Helvetica" pitchFamily="34" charset="0"/>
              </a:rPr>
              <a:t>Liquid Band-Aids cover cuts so quickly, they can keep germs out.</a:t>
            </a:r>
          </a:p>
          <a:p>
            <a:endParaRPr lang="en-US" sz="1600" b="1" dirty="0" smtClean="0">
              <a:latin typeface="Helvetica" pitchFamily="34" charset="0"/>
            </a:endParaRPr>
          </a:p>
          <a:p>
            <a:r>
              <a:rPr lang="en-US" sz="1600" b="1" dirty="0" smtClean="0">
                <a:latin typeface="Helvetica" pitchFamily="34" charset="0"/>
              </a:rPr>
              <a:t>       Which word describes how </a:t>
            </a:r>
            <a:r>
              <a:rPr lang="en-US" sz="1600" b="1" dirty="0">
                <a:latin typeface="Helvetica" pitchFamily="34" charset="0"/>
              </a:rPr>
              <a:t>l</a:t>
            </a:r>
            <a:r>
              <a:rPr lang="en-US" sz="1600" b="1" dirty="0" smtClean="0">
                <a:latin typeface="Helvetica" pitchFamily="34" charset="0"/>
              </a:rPr>
              <a:t>iquid Band-Aids cover cuts?</a:t>
            </a:r>
          </a:p>
          <a:p>
            <a:pPr marL="344488"/>
            <a:endParaRPr lang="en-US" sz="1600" b="1" dirty="0" smtClean="0">
              <a:latin typeface="Helvetica" pitchFamily="34" charset="0"/>
            </a:endParaRPr>
          </a:p>
          <a:p>
            <a:r>
              <a:rPr lang="en-US" sz="1600" dirty="0" smtClean="0">
                <a:latin typeface="Helvetica" pitchFamily="34" charset="0"/>
              </a:rPr>
              <a:t>       A. quickly</a:t>
            </a:r>
          </a:p>
          <a:p>
            <a:endParaRPr lang="en-US" sz="1600" dirty="0">
              <a:latin typeface="Helvetica" pitchFamily="34" charset="0"/>
            </a:endParaRPr>
          </a:p>
          <a:p>
            <a:r>
              <a:rPr lang="en-US" sz="1600" dirty="0">
                <a:latin typeface="Helvetica" pitchFamily="34" charset="0"/>
              </a:rPr>
              <a:t> </a:t>
            </a:r>
            <a:r>
              <a:rPr lang="en-US" sz="1600" dirty="0" smtClean="0">
                <a:latin typeface="Helvetica" pitchFamily="34" charset="0"/>
              </a:rPr>
              <a:t>      B. cover</a:t>
            </a:r>
          </a:p>
          <a:p>
            <a:endParaRPr lang="en-US" sz="1600" dirty="0">
              <a:latin typeface="Helvetica" pitchFamily="34" charset="0"/>
            </a:endParaRPr>
          </a:p>
          <a:p>
            <a:r>
              <a:rPr lang="en-US" sz="1600" dirty="0" smtClean="0">
                <a:latin typeface="Helvetica" pitchFamily="34" charset="0"/>
              </a:rPr>
              <a:t>       C. liquid</a:t>
            </a:r>
          </a:p>
          <a:p>
            <a:endParaRPr lang="en-US" sz="1600" dirty="0">
              <a:latin typeface="Helvetica" pitchFamily="34" charset="0"/>
            </a:endParaRPr>
          </a:p>
          <a:p>
            <a:r>
              <a:rPr lang="en-US" sz="1600" dirty="0" smtClean="0">
                <a:latin typeface="Helvetica" pitchFamily="34" charset="0"/>
              </a:rPr>
              <a:t>       D. germs</a:t>
            </a:r>
          </a:p>
        </p:txBody>
      </p:sp>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sp>
        <p:nvSpPr>
          <p:cNvPr id="12" name="Oval 11"/>
          <p:cNvSpPr/>
          <p:nvPr/>
        </p:nvSpPr>
        <p:spPr>
          <a:xfrm>
            <a:off x="734991" y="3601837"/>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3" name="Oval 12"/>
          <p:cNvSpPr/>
          <p:nvPr/>
        </p:nvSpPr>
        <p:spPr>
          <a:xfrm>
            <a:off x="747711" y="2158873"/>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4" name="Oval 13"/>
          <p:cNvSpPr/>
          <p:nvPr/>
        </p:nvSpPr>
        <p:spPr>
          <a:xfrm>
            <a:off x="734991" y="2618470"/>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19" name="Oval 18"/>
          <p:cNvSpPr/>
          <p:nvPr/>
        </p:nvSpPr>
        <p:spPr>
          <a:xfrm>
            <a:off x="734990" y="3115426"/>
            <a:ext cx="242889"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69" tIns="48185" rIns="96369" bIns="48185" rtlCol="0" anchor="ctr"/>
          <a:lstStyle/>
          <a:p>
            <a:pPr algn="ctr"/>
            <a:endParaRPr lang="en-US" dirty="0"/>
          </a:p>
        </p:txBody>
      </p:sp>
      <p:sp>
        <p:nvSpPr>
          <p:cNvPr id="2" name="Rectangle 1"/>
          <p:cNvSpPr/>
          <p:nvPr/>
        </p:nvSpPr>
        <p:spPr>
          <a:xfrm>
            <a:off x="747711" y="1143000"/>
            <a:ext cx="6186489"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14663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sp>
        <p:nvSpPr>
          <p:cNvPr id="5" name="TextBox 4"/>
          <p:cNvSpPr txBox="1"/>
          <p:nvPr/>
        </p:nvSpPr>
        <p:spPr>
          <a:xfrm>
            <a:off x="533399" y="304800"/>
            <a:ext cx="6858001" cy="5401473"/>
          </a:xfrm>
          <a:prstGeom prst="rect">
            <a:avLst/>
          </a:prstGeom>
          <a:noFill/>
        </p:spPr>
        <p:txBody>
          <a:bodyPr wrap="square" lIns="91433" tIns="45717" rIns="91433" bIns="45717" rtlCol="0">
            <a:spAutoFit/>
          </a:bodyPr>
          <a:lstStyle/>
          <a:p>
            <a:endParaRPr lang="en-US" sz="900" b="1" u="sng" dirty="0">
              <a:latin typeface="Helvetica" pitchFamily="34" charset="0"/>
            </a:endParaRPr>
          </a:p>
          <a:p>
            <a:pPr lvl="0"/>
            <a:r>
              <a:rPr lang="en-US" sz="1400" dirty="0" smtClean="0">
                <a:latin typeface="Helvetica" pitchFamily="34" charset="0"/>
              </a:rPr>
              <a:t>Part 2</a:t>
            </a:r>
          </a:p>
          <a:p>
            <a:pPr lvl="0"/>
            <a:r>
              <a:rPr lang="en-US" sz="1400" dirty="0" smtClean="0">
                <a:latin typeface="Helvetica" pitchFamily="34" charset="0"/>
              </a:rPr>
              <a:t>Your Assignment</a:t>
            </a:r>
          </a:p>
          <a:p>
            <a:pPr lvl="0"/>
            <a:endParaRPr lang="en-US" sz="1400" dirty="0">
              <a:latin typeface="Helvetica" pitchFamily="34" charset="0"/>
            </a:endParaRPr>
          </a:p>
          <a:p>
            <a:pPr lvl="0"/>
            <a:r>
              <a:rPr lang="en-US" sz="1400" dirty="0" smtClean="0">
                <a:latin typeface="Helvetica" pitchFamily="34" charset="0"/>
              </a:rPr>
              <a:t>You </a:t>
            </a:r>
            <a:r>
              <a:rPr lang="en-US" sz="1400" dirty="0">
                <a:latin typeface="Helvetica" pitchFamily="34" charset="0"/>
              </a:rPr>
              <a:t>are going to write an opinion piece.  This tells your reader what you think or how you feel about something.  Your writing piece needs to include:</a:t>
            </a:r>
          </a:p>
          <a:p>
            <a:pPr lvl="0"/>
            <a:endParaRPr lang="en-US" sz="1400" dirty="0">
              <a:latin typeface="Helvetica" pitchFamily="34" charset="0"/>
            </a:endParaRPr>
          </a:p>
          <a:p>
            <a:pPr marL="342900" lvl="0" indent="-342900">
              <a:buFont typeface="+mj-lt"/>
              <a:buAutoNum type="arabicPeriod"/>
            </a:pPr>
            <a:r>
              <a:rPr lang="en-US" sz="1400" dirty="0">
                <a:latin typeface="Helvetica" pitchFamily="34" charset="0"/>
              </a:rPr>
              <a:t>an introduction of the topic you are writing about.</a:t>
            </a:r>
          </a:p>
          <a:p>
            <a:pPr marL="342900" lvl="0" indent="-342900">
              <a:buFont typeface="+mj-lt"/>
              <a:buAutoNum type="arabicPeriod"/>
            </a:pPr>
            <a:r>
              <a:rPr lang="en-US" sz="1400" dirty="0">
                <a:latin typeface="Helvetica" pitchFamily="34" charset="0"/>
              </a:rPr>
              <a:t>an opinion statement (what you feel or think about the topic).</a:t>
            </a:r>
          </a:p>
          <a:p>
            <a:pPr marL="342900" lvl="0" indent="-342900">
              <a:buFont typeface="+mj-lt"/>
              <a:buAutoNum type="arabicPeriod"/>
            </a:pPr>
            <a:r>
              <a:rPr lang="en-US" sz="1400" dirty="0">
                <a:latin typeface="Helvetica" pitchFamily="34" charset="0"/>
              </a:rPr>
              <a:t>reasons that support your opinion.</a:t>
            </a:r>
          </a:p>
          <a:p>
            <a:pPr marL="342900" lvl="0" indent="-342900">
              <a:buFont typeface="+mj-lt"/>
              <a:buAutoNum type="arabicPeriod"/>
            </a:pPr>
            <a:r>
              <a:rPr lang="en-US" sz="1400" dirty="0">
                <a:latin typeface="Helvetica" pitchFamily="34" charset="0"/>
              </a:rPr>
              <a:t>a concluding statement.</a:t>
            </a:r>
          </a:p>
          <a:p>
            <a:pPr lvl="0"/>
            <a:endParaRPr lang="en-US" sz="1400" dirty="0">
              <a:latin typeface="Helvetica" pitchFamily="34" charset="0"/>
            </a:endParaRPr>
          </a:p>
          <a:p>
            <a:pPr lvl="0"/>
            <a:r>
              <a:rPr lang="en-US" sz="1400" dirty="0">
                <a:latin typeface="Helvetica" pitchFamily="34" charset="0"/>
              </a:rPr>
              <a:t>To write an opinion piece about Band-Aids answer this question</a:t>
            </a:r>
            <a:r>
              <a:rPr lang="en-US" sz="1400" b="1" dirty="0">
                <a:latin typeface="Helvetica" pitchFamily="34" charset="0"/>
              </a:rPr>
              <a:t>:  Do you think Band-Aids are the best way to keep cuts free from germs?</a:t>
            </a:r>
            <a:r>
              <a:rPr lang="en-US" sz="1400" dirty="0">
                <a:latin typeface="Helvetica" pitchFamily="34" charset="0"/>
              </a:rPr>
              <a:t>  </a:t>
            </a:r>
            <a:r>
              <a:rPr lang="en-US" sz="1400" b="1" dirty="0" smtClean="0">
                <a:latin typeface="Helvetica" pitchFamily="34" charset="0"/>
              </a:rPr>
              <a:t>Why? </a:t>
            </a:r>
            <a:r>
              <a:rPr lang="en-US" sz="1400" dirty="0" smtClean="0">
                <a:latin typeface="Helvetica" pitchFamily="34" charset="0"/>
              </a:rPr>
              <a:t>Explain </a:t>
            </a:r>
            <a:r>
              <a:rPr lang="en-US" sz="1400" dirty="0">
                <a:latin typeface="Helvetica" pitchFamily="34" charset="0"/>
              </a:rPr>
              <a:t>your answer using as many details as you can from the texts you have read.</a:t>
            </a:r>
          </a:p>
          <a:p>
            <a:r>
              <a:rPr lang="en-US" sz="1600" dirty="0" smtClean="0">
                <a:latin typeface="Helvetica" pitchFamily="34" charset="0"/>
              </a:rPr>
              <a:t> </a:t>
            </a:r>
            <a:endParaRPr lang="en-US" sz="1600" dirty="0">
              <a:latin typeface="Helvetica" pitchFamily="34" charset="0"/>
            </a:endParaRPr>
          </a:p>
          <a:p>
            <a:endParaRPr lang="en-US" sz="1400" dirty="0">
              <a:latin typeface="Helvetica" pitchFamily="34" charset="0"/>
            </a:endParaRPr>
          </a:p>
          <a:p>
            <a:pPr marL="342876" indent="-342876">
              <a:buAutoNum type="arabicPeriod"/>
            </a:pPr>
            <a:r>
              <a:rPr lang="en-US" sz="1400" u="sng" dirty="0">
                <a:latin typeface="Helvetica" pitchFamily="34" charset="0"/>
              </a:rPr>
              <a:t>Plan</a:t>
            </a:r>
            <a:r>
              <a:rPr lang="en-US" sz="1400" dirty="0">
                <a:latin typeface="Helvetica" pitchFamily="34" charset="0"/>
              </a:rPr>
              <a:t> your writing.  You may use your notes and answers.</a:t>
            </a:r>
          </a:p>
          <a:p>
            <a:pPr marL="342876" indent="-342876">
              <a:buAutoNum type="arabicPeriod"/>
            </a:pPr>
            <a:endParaRPr lang="en-US" sz="1400" dirty="0">
              <a:latin typeface="Helvetica" pitchFamily="34" charset="0"/>
            </a:endParaRPr>
          </a:p>
          <a:p>
            <a:pPr marL="342876" indent="-342876">
              <a:buAutoNum type="arabicPeriod"/>
            </a:pPr>
            <a:r>
              <a:rPr lang="en-US" sz="1400" dirty="0">
                <a:latin typeface="Helvetica" pitchFamily="34" charset="0"/>
              </a:rPr>
              <a:t>Write – Revise and Edit your </a:t>
            </a:r>
            <a:r>
              <a:rPr lang="en-US" sz="1400" dirty="0" smtClean="0">
                <a:latin typeface="Helvetica" pitchFamily="34" charset="0"/>
              </a:rPr>
              <a:t>first </a:t>
            </a:r>
            <a:r>
              <a:rPr lang="en-US" sz="1400" dirty="0">
                <a:latin typeface="Helvetica" pitchFamily="34" charset="0"/>
              </a:rPr>
              <a:t>draft.</a:t>
            </a:r>
          </a:p>
          <a:p>
            <a:pPr marL="342876" indent="-342876">
              <a:buAutoNum type="arabicPeriod"/>
            </a:pPr>
            <a:endParaRPr lang="en-US" sz="1400" dirty="0">
              <a:latin typeface="Helvetica" pitchFamily="34" charset="0"/>
            </a:endParaRPr>
          </a:p>
          <a:p>
            <a:pPr marL="342876" indent="-342876">
              <a:buAutoNum type="arabicPeriod"/>
            </a:pPr>
            <a:r>
              <a:rPr lang="en-US" sz="1400" dirty="0">
                <a:latin typeface="Helvetica" pitchFamily="34" charset="0"/>
              </a:rPr>
              <a:t>Write </a:t>
            </a:r>
            <a:r>
              <a:rPr lang="en-US" sz="1400" dirty="0" smtClean="0">
                <a:latin typeface="Helvetica" pitchFamily="34" charset="0"/>
              </a:rPr>
              <a:t>your final opinion piece.</a:t>
            </a:r>
            <a:endParaRPr lang="en-US" sz="1400" dirty="0">
              <a:solidFill>
                <a:srgbClr val="FF0000"/>
              </a:solidFill>
              <a:latin typeface="Helvetica" pitchFamily="34" charset="0"/>
            </a:endParaRPr>
          </a:p>
          <a:p>
            <a:pPr marL="342876" indent="-342876">
              <a:buAutoNum type="arabicPeriod"/>
            </a:pPr>
            <a:endParaRPr lang="en-US" sz="800" dirty="0">
              <a:latin typeface="Helvetica" pitchFamily="34" charset="0"/>
            </a:endParaRPr>
          </a:p>
          <a:p>
            <a:pPr algn="ctr"/>
            <a:r>
              <a:rPr lang="en-US" sz="1600" b="1" u="sng" dirty="0">
                <a:latin typeface="Helvetica" pitchFamily="34" charset="0"/>
              </a:rPr>
              <a:t>How You Will be Scored</a:t>
            </a:r>
          </a:p>
          <a:p>
            <a:r>
              <a:rPr lang="en-US" sz="1600" b="1" dirty="0">
                <a:latin typeface="Helvetica" pitchFamily="34" charset="0"/>
              </a:rPr>
              <a:t>	</a:t>
            </a:r>
            <a:endParaRPr lang="en-US" sz="1200" b="1" dirty="0">
              <a:latin typeface="Helvetica"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453500145"/>
              </p:ext>
            </p:extLst>
          </p:nvPr>
        </p:nvGraphicFramePr>
        <p:xfrm>
          <a:off x="1681161" y="5562600"/>
          <a:ext cx="4562475" cy="1815737"/>
        </p:xfrm>
        <a:graphic>
          <a:graphicData uri="http://schemas.openxmlformats.org/drawingml/2006/table">
            <a:tbl>
              <a:tblPr firstRow="1" bandRow="1">
                <a:tableStyleId>{5940675A-B579-460E-94D1-54222C63F5DA}</a:tableStyleId>
              </a:tblPr>
              <a:tblGrid>
                <a:gridCol w="1066800"/>
                <a:gridCol w="3495675"/>
              </a:tblGrid>
              <a:tr h="304800">
                <a:tc>
                  <a:txBody>
                    <a:bodyPr/>
                    <a:lstStyle/>
                    <a:p>
                      <a:pPr algn="r"/>
                      <a:r>
                        <a:rPr lang="en-US" sz="900" b="0" dirty="0" smtClean="0"/>
                        <a:t>Purpose</a:t>
                      </a:r>
                      <a:endParaRPr lang="en-US" sz="900" b="0" dirty="0"/>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Did  you tell your opinion?   Is all of your writing about the topic?</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381000">
                <a:tc>
                  <a:txBody>
                    <a:bodyPr/>
                    <a:lstStyle/>
                    <a:p>
                      <a:pPr algn="r"/>
                      <a:r>
                        <a:rPr lang="en-US" sz="900" b="0" dirty="0" smtClean="0"/>
                        <a:t>Organization</a:t>
                      </a:r>
                      <a:endParaRPr lang="en-US" sz="900" b="0" dirty="0"/>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r>
                        <a:rPr lang="en-US" sz="900" b="1" dirty="0" smtClean="0"/>
                        <a:t>Are your ideas easy to understand from the first of your writing to the end?</a:t>
                      </a:r>
                      <a:r>
                        <a:rPr lang="en-US" sz="900" b="1" baseline="0" dirty="0" smtClean="0"/>
                        <a:t>    Did you use words like because, and , also?</a:t>
                      </a:r>
                      <a:endParaRPr lang="en-US" sz="900" b="1" dirty="0" smtClean="0"/>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n-US" sz="900" b="0" dirty="0" smtClean="0"/>
                        <a:t>Elaboration:</a:t>
                      </a:r>
                    </a:p>
                    <a:p>
                      <a:pPr algn="r"/>
                      <a:r>
                        <a:rPr lang="en-US" sz="900" b="0" dirty="0" smtClean="0"/>
                        <a:t>of evidence</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r>
                        <a:rPr lang="en-US" sz="900" b="1" dirty="0" smtClean="0"/>
                        <a:t>Did</a:t>
                      </a:r>
                      <a:r>
                        <a:rPr lang="en-US" sz="900" b="1" baseline="0" dirty="0" smtClean="0"/>
                        <a:t> </a:t>
                      </a:r>
                      <a:r>
                        <a:rPr lang="en-US" sz="900" b="1" dirty="0" smtClean="0"/>
                        <a:t> you get ideas  (evidence) from the texts to tell more about your opinion?</a:t>
                      </a:r>
                      <a:r>
                        <a:rPr lang="en-US" sz="900" b="1" baseline="0" dirty="0" smtClean="0"/>
                        <a:t> </a:t>
                      </a:r>
                      <a:r>
                        <a:rPr lang="en-US" sz="900" b="1" dirty="0" smtClean="0"/>
                        <a:t> Did you use examples?</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en-US" sz="900" b="0" dirty="0" smtClean="0"/>
                        <a:t>Elaboration:</a:t>
                      </a:r>
                    </a:p>
                    <a:p>
                      <a:pPr algn="r"/>
                      <a:r>
                        <a:rPr lang="en-US" sz="900" b="0" dirty="0" smtClean="0"/>
                        <a:t>of language and vocabulary</a:t>
                      </a:r>
                      <a:endParaRPr lang="en-US" sz="900" b="0" dirty="0"/>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r>
                        <a:rPr lang="en-US" sz="900" b="1" dirty="0" smtClean="0"/>
                        <a:t>Do your ideas make sense?  Did you use words from the passages to help write about your ideas?</a:t>
                      </a: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n-US" sz="900" b="0" dirty="0" smtClean="0"/>
                        <a:t>Conventions</a:t>
                      </a:r>
                      <a:endParaRPr lang="en-US" sz="900" b="0" dirty="0"/>
                    </a:p>
                  </a:txBody>
                  <a:tcPr marL="97155" marR="97155" marT="47897" marB="47897" anchor="ctr">
                    <a:solidFill>
                      <a:schemeClr val="accent6">
                        <a:lumMod val="20000"/>
                        <a:lumOff val="80000"/>
                      </a:schemeClr>
                    </a:solidFill>
                  </a:tcPr>
                </a:tc>
                <a:tc>
                  <a:txBody>
                    <a:bodyPr/>
                    <a:lstStyle/>
                    <a:p>
                      <a:r>
                        <a:rPr lang="en-US" sz="900" b="1" dirty="0" smtClean="0"/>
                        <a:t>Did you follow rules for capitals, punctuation and spelling?</a:t>
                      </a: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29442553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56721404"/>
              </p:ext>
            </p:extLst>
          </p:nvPr>
        </p:nvGraphicFramePr>
        <p:xfrm>
          <a:off x="566738" y="381000"/>
          <a:ext cx="6638925" cy="7833360"/>
        </p:xfrm>
        <a:graphic>
          <a:graphicData uri="http://schemas.openxmlformats.org/drawingml/2006/table">
            <a:tbl>
              <a:tblPr firstRow="1" bandRow="1">
                <a:tableStyleId>{5940675A-B579-460E-94D1-54222C63F5DA}</a:tableStyleId>
              </a:tblPr>
              <a:tblGrid>
                <a:gridCol w="6638925"/>
              </a:tblGrid>
              <a:tr h="370840">
                <a:tc>
                  <a:txBody>
                    <a:bodyPr/>
                    <a:lstStyle/>
                    <a:p>
                      <a:r>
                        <a:rPr lang="en-US" dirty="0" smtClean="0"/>
                        <a:t>Name____________________________</a:t>
                      </a:r>
                    </a:p>
                    <a:p>
                      <a:endParaRPr lang="en-US"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70840">
                <a:tc>
                  <a:txBody>
                    <a:bodyPr/>
                    <a:lstStyle/>
                    <a:p>
                      <a:pPr algn="ctr"/>
                      <a:endParaRPr lang="en-US" b="1" u="sng"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226457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732578375"/>
              </p:ext>
            </p:extLst>
          </p:nvPr>
        </p:nvGraphicFramePr>
        <p:xfrm>
          <a:off x="566738" y="381000"/>
          <a:ext cx="6638925" cy="7528560"/>
        </p:xfrm>
        <a:graphic>
          <a:graphicData uri="http://schemas.openxmlformats.org/drawingml/2006/table">
            <a:tbl>
              <a:tblPr firstRow="1" bandRow="1">
                <a:tableStyleId>{5940675A-B579-460E-94D1-54222C63F5DA}</a:tableStyleId>
              </a:tblPr>
              <a:tblGrid>
                <a:gridCol w="6638925"/>
              </a:tblGrid>
              <a:tr h="370840">
                <a:tc>
                  <a:txBody>
                    <a:bodyPr/>
                    <a:lstStyle/>
                    <a:p>
                      <a:endParaRPr lang="en-US"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r h="370840">
                <a:tc>
                  <a:txBody>
                    <a:bodyPr/>
                    <a:lstStyle/>
                    <a:p>
                      <a:endParaRPr lang="en-US"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42129869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sp>
        <p:nvSpPr>
          <p:cNvPr id="2" name="TextBox 1"/>
          <p:cNvSpPr txBox="1"/>
          <p:nvPr/>
        </p:nvSpPr>
        <p:spPr>
          <a:xfrm>
            <a:off x="658576" y="6545943"/>
            <a:ext cx="6396038" cy="983420"/>
          </a:xfrm>
          <a:prstGeom prst="rect">
            <a:avLst/>
          </a:prstGeom>
          <a:noFill/>
        </p:spPr>
        <p:txBody>
          <a:bodyPr wrap="square" lIns="96378" tIns="48189" rIns="96378" bIns="48189"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4"/>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7430243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94477928"/>
              </p:ext>
            </p:extLst>
          </p:nvPr>
        </p:nvGraphicFramePr>
        <p:xfrm>
          <a:off x="533400" y="4038600"/>
          <a:ext cx="6400799" cy="3422466"/>
        </p:xfrm>
        <a:graphic>
          <a:graphicData uri="http://schemas.openxmlformats.org/drawingml/2006/table">
            <a:tbl>
              <a:tblPr firstRow="1" bandRow="1">
                <a:tableStyleId>{5940675A-B579-460E-94D1-54222C63F5DA}</a:tableStyleId>
              </a:tblPr>
              <a:tblGrid>
                <a:gridCol w="761999"/>
                <a:gridCol w="4038600"/>
                <a:gridCol w="685800"/>
                <a:gridCol w="457200"/>
                <a:gridCol w="457200"/>
              </a:tblGrid>
              <a:tr h="319314">
                <a:tc gridSpan="5">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t>Informational Text</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19314">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chemeClr val="tx1"/>
                          </a:solidFill>
                          <a:effectLst/>
                          <a:uLnTx/>
                          <a:uFillTx/>
                          <a:latin typeface="+mn-lt"/>
                          <a:ea typeface="Calibri"/>
                          <a:cs typeface="Times New Roman"/>
                        </a:rPr>
                        <a:t>According to the text, why did Earle Dickson invent Band-Aids?  Choose the two best answers. RI.2.3 </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88499">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15000"/>
                        </a:lnSpc>
                        <a:spcBef>
                          <a:spcPts val="0"/>
                        </a:spcBef>
                        <a:spcAft>
                          <a:spcPts val="1200"/>
                        </a:spcAft>
                        <a:buClrTx/>
                        <a:buSzTx/>
                        <a:buFontTx/>
                        <a:buNone/>
                        <a:tabLst/>
                        <a:defRPr/>
                      </a:pPr>
                      <a:r>
                        <a:rPr lang="en-US" sz="1000" b="1" dirty="0" smtClean="0">
                          <a:solidFill>
                            <a:schemeClr val="tx1"/>
                          </a:solidFill>
                          <a:effectLst/>
                          <a:latin typeface="+mn-lt"/>
                          <a:ea typeface="Calibri"/>
                          <a:cs typeface="Times New Roman"/>
                        </a:rPr>
                        <a:t>How did working at the Johnson and Johnson Factory help Earle Dickson</a:t>
                      </a:r>
                      <a:r>
                        <a:rPr lang="en-US" sz="1000" b="1" baseline="0" dirty="0" smtClean="0">
                          <a:solidFill>
                            <a:schemeClr val="tx1"/>
                          </a:solidFill>
                          <a:effectLst/>
                          <a:latin typeface="+mn-lt"/>
                          <a:ea typeface="Calibri"/>
                          <a:cs typeface="Times New Roman"/>
                        </a:rPr>
                        <a:t> </a:t>
                      </a:r>
                      <a:r>
                        <a:rPr lang="en-US" sz="1000" b="1" dirty="0" smtClean="0">
                          <a:solidFill>
                            <a:schemeClr val="tx1"/>
                          </a:solidFill>
                          <a:effectLst/>
                          <a:latin typeface="+mn-lt"/>
                          <a:ea typeface="Calibri"/>
                          <a:cs typeface="Times New Roman"/>
                        </a:rPr>
                        <a:t>think of his idea?  RI.2.3 </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34385">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1" i="0" dirty="0" smtClean="0">
                          <a:solidFill>
                            <a:schemeClr val="tx1"/>
                          </a:solidFill>
                          <a:latin typeface="+mn-lt"/>
                          <a:ea typeface="Calibri"/>
                          <a:cs typeface="Times New Roman"/>
                        </a:rPr>
                        <a:t>According to the text, what questions does the author  answer?  Choose the two best answers. RI.2.6 </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effectLst/>
                          <a:latin typeface="+mn-lt"/>
                          <a:ea typeface="Calibri"/>
                          <a:cs typeface="Times New Roman"/>
                        </a:rPr>
                        <a:t>Why does the author tell the reader what happened with the Boy Scouts? RI.2.6</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37046">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i="0" baseline="0" dirty="0" smtClean="0">
                          <a:solidFill>
                            <a:schemeClr val="tx1"/>
                          </a:solidFill>
                          <a:latin typeface="+mn-lt"/>
                          <a:ea typeface="Times New Roman"/>
                          <a:cs typeface="Times New Roman"/>
                        </a:rPr>
                        <a:t>What can we learn from both texts about Band-Aids? RI.2.9</a:t>
                      </a:r>
                      <a:endParaRPr lang="en-US" sz="1000" b="1" i="0" dirty="0" smtClean="0">
                        <a:solidFill>
                          <a:schemeClr val="tx1"/>
                        </a:solidFill>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29547">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i="0" baseline="0" dirty="0" smtClean="0">
                          <a:solidFill>
                            <a:schemeClr val="tx1"/>
                          </a:solidFill>
                          <a:latin typeface="+mn-lt"/>
                          <a:ea typeface="Times New Roman"/>
                          <a:cs typeface="Times New Roman"/>
                        </a:rPr>
                        <a:t>Which list could go in the middle to show information both texts have the same?  RI.2.9</a:t>
                      </a:r>
                      <a:endParaRPr lang="en-US" sz="1000" b="1" i="0" dirty="0" smtClean="0">
                        <a:solidFill>
                          <a:schemeClr val="tx1"/>
                        </a:solidFill>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98248">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i="0" dirty="0" smtClean="0">
                          <a:solidFill>
                            <a:schemeClr val="tx1"/>
                          </a:solidFill>
                          <a:latin typeface="+mn-lt"/>
                          <a:ea typeface="Calibri"/>
                          <a:cs typeface="Times New Roman"/>
                        </a:rPr>
                        <a:t>Tell how Band-Aids help keep people safe.  Use information from both texts. </a:t>
                      </a:r>
                      <a:r>
                        <a:rPr lang="en-US" sz="1000" b="1" i="0" baseline="0" dirty="0" smtClean="0">
                          <a:solidFill>
                            <a:schemeClr val="tx1"/>
                          </a:solidFill>
                          <a:latin typeface="+mn-lt"/>
                          <a:ea typeface="Calibri"/>
                          <a:cs typeface="Times New Roman"/>
                        </a:rPr>
                        <a:t> </a:t>
                      </a:r>
                      <a:r>
                        <a:rPr lang="en-US" sz="1000" b="1" i="0" dirty="0" smtClean="0">
                          <a:solidFill>
                            <a:schemeClr val="tx1"/>
                          </a:solidFill>
                          <a:latin typeface="+mn-lt"/>
                          <a:ea typeface="Calibri"/>
                          <a:cs typeface="Times New Roman"/>
                        </a:rPr>
                        <a:t>RI.2.6</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252308">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i="0" dirty="0" smtClean="0">
                          <a:solidFill>
                            <a:schemeClr val="tx1"/>
                          </a:solidFill>
                          <a:latin typeface="+mn-lt"/>
                          <a:ea typeface="+mn-ea"/>
                          <a:cs typeface="+mn-cs"/>
                        </a:rPr>
                        <a:t>What information about Band-Aids is found in the text Band-Aids that is not </a:t>
                      </a:r>
                      <a:r>
                        <a:rPr lang="en-US" sz="1000" b="1" i="0" baseline="0" dirty="0" smtClean="0">
                          <a:solidFill>
                            <a:schemeClr val="tx1"/>
                          </a:solidFill>
                          <a:latin typeface="+mn-lt"/>
                          <a:ea typeface="+mn-ea"/>
                          <a:cs typeface="+mn-cs"/>
                        </a:rPr>
                        <a:t>found in the text The Band-Aide Inventor?  </a:t>
                      </a:r>
                      <a:r>
                        <a:rPr lang="en-US" sz="1000" b="1" i="0" dirty="0" smtClean="0">
                          <a:solidFill>
                            <a:schemeClr val="tx1"/>
                          </a:solidFill>
                          <a:latin typeface="+mn-lt"/>
                          <a:ea typeface="+mn-ea"/>
                          <a:cs typeface="+mn-cs"/>
                        </a:rPr>
                        <a:t>RI.2.9</a:t>
                      </a:r>
                      <a:endParaRPr lang="en-US" sz="1000" b="1" i="0" dirty="0" smtClean="0">
                        <a:solidFill>
                          <a:schemeClr val="tx1"/>
                        </a:solidFill>
                        <a:latin typeface="+mn-lt"/>
                        <a:ea typeface="Calibri"/>
                        <a:cs typeface="Times New Roman"/>
                      </a:endParaRPr>
                    </a:p>
                  </a:txBody>
                  <a:tcPr marL="97155" marR="97155" marT="47897" marB="47897" anchor="ctr">
                    <a:solidFill>
                      <a:schemeClr val="bg1"/>
                    </a:solidFill>
                  </a:tcPr>
                </a:tc>
                <a:tc>
                  <a:txBody>
                    <a:bodyPr/>
                    <a:lstStyle/>
                    <a:p>
                      <a:pPr algn="ctr"/>
                      <a:r>
                        <a:rPr lang="en-US" sz="1500" b="1" i="0" dirty="0" smtClean="0">
                          <a:effectLst>
                            <a:outerShdw blurRad="38100" dist="38100" dir="2700000" algn="tl">
                              <a:srgbClr val="000000">
                                <a:alpha val="43137"/>
                              </a:srgbClr>
                            </a:outerShdw>
                          </a:effectLst>
                        </a:rPr>
                        <a:t>2</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587134442"/>
              </p:ext>
            </p:extLst>
          </p:nvPr>
        </p:nvGraphicFramePr>
        <p:xfrm>
          <a:off x="533401" y="381000"/>
          <a:ext cx="6400801" cy="3681546"/>
        </p:xfrm>
        <a:graphic>
          <a:graphicData uri="http://schemas.openxmlformats.org/drawingml/2006/table">
            <a:tbl>
              <a:tblPr firstRow="1" bandRow="1">
                <a:tableStyleId>{5940675A-B579-460E-94D1-54222C63F5DA}</a:tableStyleId>
              </a:tblPr>
              <a:tblGrid>
                <a:gridCol w="761999"/>
                <a:gridCol w="3429000"/>
                <a:gridCol w="609600"/>
                <a:gridCol w="685802"/>
                <a:gridCol w="457200"/>
                <a:gridCol w="457200"/>
              </a:tblGrid>
              <a:tr h="319314">
                <a:tc gridSpan="6">
                  <a:txBody>
                    <a:bodyPr/>
                    <a:lstStyle/>
                    <a:p>
                      <a:pPr algn="ctr">
                        <a:lnSpc>
                          <a:spcPct val="100000"/>
                        </a:lnSpc>
                        <a:spcAft>
                          <a:spcPts val="0"/>
                        </a:spcAft>
                      </a:pPr>
                      <a:r>
                        <a:rPr lang="en-US" sz="1500" b="1" dirty="0" smtClean="0"/>
                        <a:t>Literary Text</a:t>
                      </a:r>
                      <a:endParaRPr lang="en-US"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09006">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000" b="1" i="0" dirty="0" smtClean="0">
                          <a:latin typeface="+mn-lt"/>
                          <a:ea typeface="Calibri"/>
                          <a:cs typeface="Times New Roman"/>
                        </a:rPr>
                        <a:t>In the story, My Great Idea, what idea worked to hold the wrapping paper together? RL.2.3</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189412">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effectLst/>
                          <a:latin typeface="+mn-lt"/>
                          <a:ea typeface="Calibri"/>
                          <a:cs typeface="Times New Roman"/>
                        </a:rPr>
                        <a:t>In the poem, Band Aid Baby, what did the mom and dad do when they found the baby with </a:t>
                      </a:r>
                      <a:r>
                        <a:rPr lang="en-US" sz="1000" b="1" dirty="0" smtClean="0">
                          <a:solidFill>
                            <a:schemeClr val="tx1"/>
                          </a:solidFill>
                          <a:effectLst/>
                          <a:latin typeface="+mn-lt"/>
                          <a:ea typeface="Calibri"/>
                          <a:cs typeface="Times New Roman"/>
                        </a:rPr>
                        <a:t>Band Aids </a:t>
                      </a:r>
                      <a:r>
                        <a:rPr lang="en-US" sz="1000" b="1" dirty="0" smtClean="0">
                          <a:solidFill>
                            <a:schemeClr val="tx1"/>
                          </a:solidFill>
                          <a:effectLst/>
                          <a:latin typeface="+mn-lt"/>
                          <a:ea typeface="Calibri"/>
                          <a:cs typeface="Times New Roman"/>
                        </a:rPr>
                        <a:t>everywhere? RL.2.3</a:t>
                      </a:r>
                    </a:p>
                  </a:txBody>
                  <a:tcPr marL="97155" marR="97155" marT="47897" marB="47897" anchor="ctr">
                    <a:solidFill>
                      <a:schemeClr val="bg1"/>
                    </a:solidFill>
                  </a:tcPr>
                </a:tc>
                <a:tc hMerge="1">
                  <a:txBody>
                    <a:bodyPr/>
                    <a:lstStyle/>
                    <a:p>
                      <a:endParaRPr lang="en-US"/>
                    </a:p>
                  </a:txBody>
                  <a:tcPr/>
                </a:tc>
                <a:tc hMerge="1">
                  <a:txBody>
                    <a:bodyPr/>
                    <a:lstStyle/>
                    <a:p>
                      <a:endParaRPr lang="en-US" dirty="0"/>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169818">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mn-lt"/>
                          <a:ea typeface="Times New Roman"/>
                          <a:cs typeface="Times New Roman"/>
                        </a:rPr>
                        <a:t>Which two answers describe mom’s point of view about using the </a:t>
                      </a:r>
                      <a:r>
                        <a:rPr kumimoji="0" lang="en-US" sz="1000" b="1" i="0" u="none" strike="noStrike" kern="1200" cap="none" spc="0" normalizeH="0" baseline="0" noProof="0" dirty="0" smtClean="0">
                          <a:ln>
                            <a:noFill/>
                          </a:ln>
                          <a:solidFill>
                            <a:prstClr val="black"/>
                          </a:solidFill>
                          <a:effectLst/>
                          <a:uLnTx/>
                          <a:uFillTx/>
                          <a:latin typeface="+mn-lt"/>
                          <a:ea typeface="Times New Roman"/>
                          <a:cs typeface="Times New Roman"/>
                        </a:rPr>
                        <a:t>Band Aids </a:t>
                      </a:r>
                      <a:r>
                        <a:rPr kumimoji="0" lang="en-US" sz="1000" b="1" i="0" u="none" strike="noStrike" kern="1200" cap="none" spc="0" normalizeH="0" baseline="0" noProof="0" dirty="0" smtClean="0">
                          <a:ln>
                            <a:noFill/>
                          </a:ln>
                          <a:solidFill>
                            <a:prstClr val="black"/>
                          </a:solidFill>
                          <a:effectLst/>
                          <a:uLnTx/>
                          <a:uFillTx/>
                          <a:latin typeface="+mn-lt"/>
                          <a:ea typeface="Times New Roman"/>
                          <a:cs typeface="Times New Roman"/>
                        </a:rPr>
                        <a:t>to wrap a gift? RL.2.6</a:t>
                      </a:r>
                      <a:endParaRPr kumimoji="0" lang="en-US" sz="12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26424">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effectLst/>
                          <a:latin typeface="+mn-lt"/>
                          <a:ea typeface="Calibri"/>
                          <a:cs typeface="Times New Roman"/>
                        </a:rPr>
                        <a:t>In Band Aid Baby, how did the baby seem to feel about all the </a:t>
                      </a:r>
                      <a:r>
                        <a:rPr lang="en-US" sz="1000" b="1" dirty="0" smtClean="0">
                          <a:solidFill>
                            <a:schemeClr val="tx1"/>
                          </a:solidFill>
                          <a:effectLst/>
                          <a:latin typeface="+mn-lt"/>
                          <a:ea typeface="Calibri"/>
                          <a:cs typeface="Times New Roman"/>
                        </a:rPr>
                        <a:t>Band Aids </a:t>
                      </a:r>
                      <a:r>
                        <a:rPr lang="en-US" sz="1000" b="1" dirty="0" smtClean="0">
                          <a:solidFill>
                            <a:schemeClr val="tx1"/>
                          </a:solidFill>
                          <a:effectLst/>
                          <a:latin typeface="+mn-lt"/>
                          <a:ea typeface="Calibri"/>
                          <a:cs typeface="Times New Roman"/>
                        </a:rPr>
                        <a:t>on her? RL.2.6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6830">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i="0" baseline="0" dirty="0" smtClean="0">
                          <a:solidFill>
                            <a:schemeClr val="tx1"/>
                          </a:solidFill>
                          <a:effectLst/>
                          <a:latin typeface="+mn-lt"/>
                          <a:ea typeface="Times New Roman"/>
                          <a:cs typeface="Times New Roman"/>
                        </a:rPr>
                        <a:t>According to both texts, how are the main characters the same? RL.2.9</a:t>
                      </a:r>
                      <a:endParaRPr lang="en-US" sz="1000" b="1" i="0" dirty="0" smtClean="0">
                        <a:solidFill>
                          <a:schemeClr val="tx1"/>
                        </a:solidFill>
                        <a:effectLst/>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63436">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i="0" baseline="0" dirty="0" smtClean="0">
                          <a:solidFill>
                            <a:schemeClr val="tx1"/>
                          </a:solidFill>
                          <a:effectLst/>
                          <a:latin typeface="+mn-lt"/>
                          <a:ea typeface="Calibri"/>
                          <a:cs typeface="Calibri"/>
                        </a:rPr>
                        <a:t>Which detail is only included in the text, My Great Idea? RL.2.9</a:t>
                      </a:r>
                      <a:endParaRPr lang="en-US" sz="1000" b="1" i="0" dirty="0" smtClean="0">
                        <a:solidFill>
                          <a:schemeClr val="tx1"/>
                        </a:solidFill>
                        <a:effectLst/>
                        <a:latin typeface="+mn-lt"/>
                        <a:ea typeface="Calibri"/>
                        <a:cs typeface="Calibri"/>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67642">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In the story My Great Idea,  how did mom feel about using </a:t>
                      </a: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Band Aids </a:t>
                      </a: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instead of  tape?  How did dad feel about the band aids?</a:t>
                      </a:r>
                    </a:p>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Calibri"/>
                          <a:cs typeface="Times New Roman"/>
                        </a:rPr>
                        <a:t>RL.2.6</a:t>
                      </a:r>
                    </a:p>
                  </a:txBody>
                  <a:tcPr marL="97155" marR="97155" marT="47897" marB="47897"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388499">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b="1" i="0" baseline="0" dirty="0" smtClean="0">
                          <a:solidFill>
                            <a:schemeClr val="tx1"/>
                          </a:solidFill>
                          <a:effectLst/>
                          <a:latin typeface="+mn-lt"/>
                          <a:ea typeface="Calibri"/>
                          <a:cs typeface="Times New Roman"/>
                        </a:rPr>
                        <a:t>What was the problem in the story My Great Idea and in the poem Band-Aid Baby? Explain how and if each problem was solved. </a:t>
                      </a:r>
                      <a:r>
                        <a:rPr lang="en-US" sz="1000" b="1" i="0" baseline="0" dirty="0" smtClean="0">
                          <a:solidFill>
                            <a:schemeClr val="tx1"/>
                          </a:solidFill>
                          <a:effectLst/>
                          <a:latin typeface="+mn-lt"/>
                          <a:ea typeface="Calibri"/>
                          <a:cs typeface="Times New Roman"/>
                        </a:rPr>
                        <a:t>RL.2.9</a:t>
                      </a:r>
                      <a:endParaRPr lang="en-US" sz="1000" b="1" i="0" dirty="0" smtClean="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solidFill>
                            <a:schemeClr val="tx1"/>
                          </a:solidFill>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i="0" dirty="0" smtClean="0">
                          <a:effectLst>
                            <a:outerShdw blurRad="38100" dist="38100" dir="2700000" algn="tl">
                              <a:srgbClr val="000000">
                                <a:alpha val="43137"/>
                              </a:srgbClr>
                            </a:outerShdw>
                          </a:effectLst>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1</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effectLst>
                            <a:outerShdw blurRad="38100" dist="38100" dir="2700000" algn="tl">
                              <a:srgbClr val="000000">
                                <a:alpha val="43137"/>
                              </a:srgbClr>
                            </a:outerShdw>
                          </a:effectLst>
                        </a:rPr>
                        <a:t>0</a:t>
                      </a:r>
                      <a:endParaRPr lang="en-US" sz="15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533400" y="126324"/>
            <a:ext cx="6476999" cy="281985"/>
          </a:xfrm>
          <a:prstGeom prst="rect">
            <a:avLst/>
          </a:prstGeom>
          <a:noFill/>
        </p:spPr>
        <p:txBody>
          <a:bodyPr wrap="square" lIns="96378" tIns="48189" rIns="96378" bIns="48189" rtlCol="0">
            <a:spAutoFit/>
          </a:bodyPr>
          <a:lstStyle/>
          <a:p>
            <a:r>
              <a:rPr lang="en-US" sz="1200" b="1" dirty="0" smtClean="0"/>
              <a:t>Color </a:t>
            </a:r>
            <a:r>
              <a:rPr lang="en-US" sz="1200" b="1" dirty="0"/>
              <a:t>the box green if your answer was </a:t>
            </a:r>
            <a:r>
              <a:rPr lang="en-US" sz="1200" b="1" dirty="0" smtClean="0"/>
              <a:t>correct. Color </a:t>
            </a:r>
            <a:r>
              <a:rPr lang="en-US" sz="1200" b="1" dirty="0"/>
              <a:t>the box red if your answer was not correct</a:t>
            </a:r>
            <a:r>
              <a:rPr lang="en-US" sz="1200" b="1" dirty="0" smtClean="0"/>
              <a:t>. </a:t>
            </a:r>
            <a:r>
              <a:rPr lang="en-US" sz="1200" b="1" dirty="0" smtClean="0">
                <a:solidFill>
                  <a:srgbClr val="C00000"/>
                </a:solidFill>
              </a:rPr>
              <a:t>  </a:t>
            </a:r>
            <a:endParaRPr lang="en-US" sz="1200" b="1" dirty="0">
              <a:solidFill>
                <a:srgbClr val="C00000"/>
              </a:solidFill>
            </a:endParaRPr>
          </a:p>
        </p:txBody>
      </p:sp>
      <p:sp>
        <p:nvSpPr>
          <p:cNvPr id="6" name="Curved Down Arrow 5"/>
          <p:cNvSpPr/>
          <p:nvPr/>
        </p:nvSpPr>
        <p:spPr>
          <a:xfrm rot="1373837">
            <a:off x="5964253" y="4192544"/>
            <a:ext cx="844935" cy="26473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chemeClr val="tx1"/>
              </a:solidFill>
            </a:endParaRPr>
          </a:p>
        </p:txBody>
      </p:sp>
      <p:sp>
        <p:nvSpPr>
          <p:cNvPr id="7" name="Curved Down Arrow 6"/>
          <p:cNvSpPr/>
          <p:nvPr/>
        </p:nvSpPr>
        <p:spPr>
          <a:xfrm rot="1021836">
            <a:off x="5808080" y="538715"/>
            <a:ext cx="877810" cy="2466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314663855"/>
              </p:ext>
            </p:extLst>
          </p:nvPr>
        </p:nvGraphicFramePr>
        <p:xfrm>
          <a:off x="526228" y="7467600"/>
          <a:ext cx="6400800" cy="1798756"/>
        </p:xfrm>
        <a:graphic>
          <a:graphicData uri="http://schemas.openxmlformats.org/drawingml/2006/table">
            <a:tbl>
              <a:tblPr firstRow="1" bandRow="1">
                <a:tableStyleId>{5940675A-B579-460E-94D1-54222C63F5DA}</a:tableStyleId>
              </a:tblPr>
              <a:tblGrid>
                <a:gridCol w="533400"/>
                <a:gridCol w="4011704"/>
                <a:gridCol w="579470"/>
                <a:gridCol w="563531"/>
                <a:gridCol w="712695"/>
              </a:tblGrid>
              <a:tr h="152400">
                <a:tc gridSpan="5">
                  <a:txBody>
                    <a:bodyPr/>
                    <a:lstStyle/>
                    <a:p>
                      <a:pPr algn="ctr">
                        <a:lnSpc>
                          <a:spcPct val="100000"/>
                        </a:lnSpc>
                        <a:spcAft>
                          <a:spcPts val="0"/>
                        </a:spcAft>
                      </a:pPr>
                      <a:r>
                        <a:rPr lang="en-US" sz="1400" b="1" dirty="0" smtClean="0">
                          <a:solidFill>
                            <a:schemeClr val="tx1"/>
                          </a:solidFill>
                        </a:rPr>
                        <a:t>Writing</a:t>
                      </a:r>
                      <a:endParaRPr lang="en-US" sz="1400" b="1"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251027">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100" b="0" dirty="0" smtClean="0">
                          <a:solidFill>
                            <a:schemeClr val="tx1"/>
                          </a:solidFill>
                          <a:latin typeface="+mn-lt"/>
                          <a:ea typeface="Calibri"/>
                          <a:cs typeface="Times New Roman"/>
                        </a:rPr>
                        <a:t>Write an opening paragraph</a:t>
                      </a:r>
                      <a:r>
                        <a:rPr lang="en-US" sz="1100" b="0" baseline="0" dirty="0" smtClean="0">
                          <a:solidFill>
                            <a:schemeClr val="tx1"/>
                          </a:solidFill>
                          <a:latin typeface="+mn-lt"/>
                          <a:ea typeface="Calibri"/>
                          <a:cs typeface="Times New Roman"/>
                        </a:rPr>
                        <a:t> </a:t>
                      </a:r>
                      <a:r>
                        <a:rPr lang="en-US" sz="1100" b="0" dirty="0" smtClean="0">
                          <a:solidFill>
                            <a:schemeClr val="tx1"/>
                          </a:solidFill>
                          <a:latin typeface="+mn-lt"/>
                          <a:ea typeface="Calibri"/>
                          <a:cs typeface="Times New Roman"/>
                        </a:rPr>
                        <a:t>that states the opinion and explains what the topic is about.</a:t>
                      </a: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100" b="0" dirty="0" smtClean="0">
                          <a:solidFill>
                            <a:schemeClr val="tx1"/>
                          </a:solidFill>
                          <a:latin typeface="+mn-lt"/>
                          <a:cs typeface="Helvetica" panose="020B0604020202020204" pitchFamily="34" charset="0"/>
                        </a:rPr>
                        <a:t>Which sentence should she add to the end of her article to best explain her opinion? W.2.1C</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latin typeface="+mn-lt"/>
                          <a:cs typeface="Helvetica" panose="020B0604020202020204" pitchFamily="34" charset="0"/>
                        </a:rPr>
                        <a:t>Which sentence tells how gauze feels? L.6</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rPr>
                        <a:t>Which word describes how liquid Band-Aids cover cuts?  L.2.1e</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3931187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335282"/>
            <a:ext cx="6736080" cy="9397717"/>
          </a:xfrm>
          <a:prstGeom prst="rect">
            <a:avLst/>
          </a:prstGeom>
          <a:noFill/>
        </p:spPr>
        <p:txBody>
          <a:bodyPr wrap="square" lIns="101870" tIns="50935" rIns="101870" bIns="50935" rtlCol="0">
            <a:spAutoFit/>
          </a:bodyPr>
          <a:lstStyle/>
          <a:p>
            <a:endParaRPr lang="en-US" sz="1600" dirty="0"/>
          </a:p>
          <a:p>
            <a:pPr algn="ctr"/>
            <a:r>
              <a:rPr lang="en-US" sz="1600" b="1" dirty="0"/>
              <a:t>Determining Grade Level Text</a:t>
            </a:r>
          </a:p>
          <a:p>
            <a:pPr algn="ctr"/>
            <a:endParaRPr lang="en-US" sz="1600" b="1" dirty="0"/>
          </a:p>
          <a:p>
            <a:r>
              <a:rPr lang="en-US" sz="1600" dirty="0"/>
              <a:t>Grade level text is determined by using a combination of both the CCSS new quantitative ranges and qualitative measures.</a:t>
            </a:r>
          </a:p>
          <a:p>
            <a:endParaRPr lang="en-US" sz="1600" dirty="0"/>
          </a:p>
          <a:p>
            <a:r>
              <a:rPr lang="en-US" sz="1600" b="1" dirty="0"/>
              <a:t>Example</a:t>
            </a:r>
            <a:r>
              <a:rPr lang="en-US" sz="1600" dirty="0"/>
              <a:t>:  If  the grade equivalent for a text is </a:t>
            </a:r>
            <a:r>
              <a:rPr lang="en-US" b="1" dirty="0">
                <a:solidFill>
                  <a:srgbClr val="0070C0"/>
                </a:solidFill>
              </a:rPr>
              <a:t>6.8</a:t>
            </a:r>
            <a:r>
              <a:rPr lang="en-US" sz="1600" dirty="0"/>
              <a:t> and has a lexile of </a:t>
            </a:r>
            <a:r>
              <a:rPr lang="en-US" b="1" dirty="0">
                <a:solidFill>
                  <a:srgbClr val="0070C0"/>
                </a:solidFill>
              </a:rPr>
              <a:t>970</a:t>
            </a:r>
            <a:r>
              <a:rPr lang="en-US" sz="1600" dirty="0"/>
              <a:t>, quantitative data shows that placement should be </a:t>
            </a:r>
            <a:r>
              <a:rPr lang="en-US" sz="1600" b="1" dirty="0"/>
              <a:t>between grades 4 and 8</a:t>
            </a:r>
            <a:r>
              <a:rPr lang="en-US" sz="1600" dirty="0"/>
              <a: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b="1" dirty="0"/>
              <a:t>Four qualitative </a:t>
            </a:r>
            <a:r>
              <a:rPr lang="en-US" sz="1600" dirty="0"/>
              <a:t>measures can be looked at from the lower grade band of grade 4 to the higher grade band of grade 8 to  determine a grade level readability.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800" dirty="0"/>
          </a:p>
          <a:p>
            <a:r>
              <a:rPr lang="en-US" sz="1600" dirty="0"/>
              <a:t>The combination of the </a:t>
            </a:r>
            <a:r>
              <a:rPr lang="en-US" sz="1600" b="1" dirty="0"/>
              <a:t>quantitative</a:t>
            </a:r>
            <a:r>
              <a:rPr lang="en-US" sz="1600" dirty="0"/>
              <a:t> ranges and </a:t>
            </a:r>
            <a:r>
              <a:rPr lang="en-US" sz="1600" b="1" dirty="0"/>
              <a:t>qualitative</a:t>
            </a:r>
            <a:r>
              <a:rPr lang="en-US" sz="1600" dirty="0"/>
              <a:t> measures for this particular text shows that grade 6 would be the best readability level for this text.</a:t>
            </a:r>
          </a:p>
          <a:p>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3547523660"/>
              </p:ext>
            </p:extLst>
          </p:nvPr>
        </p:nvGraphicFramePr>
        <p:xfrm>
          <a:off x="431800" y="2430781"/>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0" name="Group 9"/>
          <p:cNvGrpSpPr/>
          <p:nvPr/>
        </p:nvGrpSpPr>
        <p:grpSpPr>
          <a:xfrm>
            <a:off x="3022600" y="3280541"/>
            <a:ext cx="3454400" cy="586740"/>
            <a:chOff x="2667000" y="3515710"/>
            <a:chExt cx="3048000" cy="533400"/>
          </a:xfrm>
        </p:grpSpPr>
        <p:sp>
          <p:nvSpPr>
            <p:cNvPr id="8" name="Rectangle 7"/>
            <p:cNvSpPr/>
            <p:nvPr/>
          </p:nvSpPr>
          <p:spPr>
            <a:xfrm>
              <a:off x="26670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958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682065324"/>
              </p:ext>
            </p:extLst>
          </p:nvPr>
        </p:nvGraphicFramePr>
        <p:xfrm>
          <a:off x="280670" y="5389136"/>
          <a:ext cx="7340600" cy="3118104"/>
        </p:xfrm>
        <a:graphic>
          <a:graphicData uri="http://schemas.openxmlformats.org/drawingml/2006/table">
            <a:tbl>
              <a:tblPr firstRow="1" bandRow="1">
                <a:tableStyleId>{5940675A-B579-460E-94D1-54222C63F5DA}</a:tableStyleId>
              </a:tblPr>
              <a:tblGrid>
                <a:gridCol w="1468120"/>
                <a:gridCol w="1727200"/>
                <a:gridCol w="1295400"/>
                <a:gridCol w="1122680"/>
                <a:gridCol w="1036320"/>
                <a:gridCol w="690880"/>
              </a:tblGrid>
              <a:tr h="335280">
                <a:tc rowSpan="2">
                  <a:txBody>
                    <a:bodyPr/>
                    <a:lstStyle/>
                    <a:p>
                      <a:pPr algn="ctr"/>
                      <a:endParaRPr lang="en-US" sz="1100" dirty="0" smtClean="0">
                        <a:solidFill>
                          <a:srgbClr val="002060"/>
                        </a:solidFill>
                      </a:endParaRPr>
                    </a:p>
                    <a:p>
                      <a:pPr algn="ctr"/>
                      <a:r>
                        <a:rPr lang="en-US" sz="1100" b="1" u="sng" dirty="0" smtClean="0">
                          <a:solidFill>
                            <a:srgbClr val="002060"/>
                          </a:solidFill>
                          <a:effectLst>
                            <a:outerShdw blurRad="38100" dist="38100" dir="2700000" algn="tl">
                              <a:srgbClr val="000000">
                                <a:alpha val="43137"/>
                              </a:srgbClr>
                            </a:outerShdw>
                          </a:effectLst>
                        </a:rPr>
                        <a:t>4 Qualitative Factors</a:t>
                      </a:r>
                      <a:endParaRPr lang="en-US" sz="1100" b="1" u="sng" dirty="0">
                        <a:solidFill>
                          <a:srgbClr val="002060"/>
                        </a:solidFill>
                        <a:effectLst>
                          <a:outerShdw blurRad="38100" dist="38100" dir="2700000" algn="tl">
                            <a:srgbClr val="000000">
                              <a:alpha val="43137"/>
                            </a:srgbClr>
                          </a:outerShdw>
                        </a:effectLst>
                      </a:endParaRPr>
                    </a:p>
                  </a:txBody>
                  <a:tcPr marL="103632" marR="103632" marT="50292" marB="50292" anchor="ctr"/>
                </a:tc>
                <a:tc gridSpan="5">
                  <a:txBody>
                    <a:bodyPr/>
                    <a:lstStyle/>
                    <a:p>
                      <a:pPr algn="ctr"/>
                      <a:r>
                        <a:rPr lang="en-US" sz="1500" b="1" dirty="0" smtClean="0">
                          <a:solidFill>
                            <a:srgbClr val="002060"/>
                          </a:solidFill>
                        </a:rPr>
                        <a:t>Rate your</a:t>
                      </a:r>
                      <a:r>
                        <a:rPr lang="en-US" sz="1500" b="1" baseline="0" dirty="0" smtClean="0">
                          <a:solidFill>
                            <a:srgbClr val="002060"/>
                          </a:solidFill>
                        </a:rPr>
                        <a:t> text from easiest to most difficult </a:t>
                      </a:r>
                      <a:r>
                        <a:rPr lang="en-US" sz="1500" b="1" u="sng" baseline="0" dirty="0" smtClean="0">
                          <a:solidFill>
                            <a:srgbClr val="002060"/>
                          </a:solidFill>
                        </a:rPr>
                        <a:t>between bands</a:t>
                      </a:r>
                      <a:r>
                        <a:rPr lang="en-US" sz="1500" b="1" baseline="0" dirty="0" smtClean="0">
                          <a:solidFill>
                            <a:srgbClr val="002060"/>
                          </a:solidFill>
                        </a:rPr>
                        <a:t>.</a:t>
                      </a:r>
                      <a:endParaRPr lang="en-US" sz="1500" b="1"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3504">
                <a:tc vMerge="1">
                  <a:txBody>
                    <a:bodyPr/>
                    <a:lstStyle/>
                    <a:p>
                      <a:endParaRPr lang="en-US" sz="1400" dirty="0"/>
                    </a:p>
                  </a:txBody>
                  <a:tcPr/>
                </a:tc>
                <a:tc>
                  <a:txBody>
                    <a:bodyPr/>
                    <a:lstStyle/>
                    <a:p>
                      <a:pPr algn="ctr"/>
                      <a:r>
                        <a:rPr lang="en-US" sz="1100" b="1" dirty="0" smtClean="0">
                          <a:solidFill>
                            <a:srgbClr val="002060"/>
                          </a:solidFill>
                        </a:rPr>
                        <a:t>Beginning</a:t>
                      </a:r>
                      <a:r>
                        <a:rPr lang="en-US" sz="1100" b="1" baseline="0" dirty="0" smtClean="0">
                          <a:solidFill>
                            <a:srgbClr val="002060"/>
                          </a:solidFill>
                        </a:rPr>
                        <a:t> of lower (band) grade</a:t>
                      </a:r>
                      <a:endParaRPr lang="en-US" sz="1100" b="1" dirty="0">
                        <a:solidFill>
                          <a:srgbClr val="002060"/>
                        </a:solidFill>
                      </a:endParaRPr>
                    </a:p>
                  </a:txBody>
                  <a:tcPr marL="103632" marR="103632" marT="50292" marB="50292" anchor="ctr">
                    <a:solidFill>
                      <a:schemeClr val="bg1">
                        <a:lumMod val="95000"/>
                      </a:schemeClr>
                    </a:solidFill>
                  </a:tcPr>
                </a:tc>
                <a:tc>
                  <a:txBody>
                    <a:bodyPr/>
                    <a:lstStyle/>
                    <a:p>
                      <a:pPr algn="ctr"/>
                      <a:r>
                        <a:rPr lang="en-US" sz="1100" b="1" dirty="0" smtClean="0">
                          <a:solidFill>
                            <a:srgbClr val="002060"/>
                          </a:solidFill>
                        </a:rPr>
                        <a:t>End of lower (band) grade</a:t>
                      </a:r>
                      <a:endParaRPr lang="en-US" sz="1100" b="1" dirty="0">
                        <a:solidFill>
                          <a:srgbClr val="002060"/>
                        </a:solidFill>
                      </a:endParaRPr>
                    </a:p>
                  </a:txBody>
                  <a:tcPr marL="103632" marR="103632" marT="50292" marB="50292" anchor="ctr">
                    <a:solidFill>
                      <a:schemeClr val="bg1">
                        <a:lumMod val="85000"/>
                      </a:schemeClr>
                    </a:solidFill>
                  </a:tcPr>
                </a:tc>
                <a:tc>
                  <a:txBody>
                    <a:bodyPr/>
                    <a:lstStyle/>
                    <a:p>
                      <a:pPr algn="ctr"/>
                      <a:r>
                        <a:rPr lang="en-US" sz="1100" b="1" dirty="0" smtClean="0">
                          <a:solidFill>
                            <a:srgbClr val="002060"/>
                          </a:solidFill>
                        </a:rPr>
                        <a:t>Beginning of higher (band) to mid</a:t>
                      </a:r>
                      <a:endParaRPr lang="en-US" sz="1100" b="1" dirty="0">
                        <a:solidFill>
                          <a:srgbClr val="002060"/>
                        </a:solidFill>
                      </a:endParaRPr>
                    </a:p>
                  </a:txBody>
                  <a:tcPr marL="103632" marR="103632" marT="50292" marB="50292" anchor="ctr">
                    <a:solidFill>
                      <a:schemeClr val="accent1">
                        <a:lumMod val="20000"/>
                        <a:lumOff val="80000"/>
                      </a:schemeClr>
                    </a:solidFill>
                  </a:tcPr>
                </a:tc>
                <a:tc>
                  <a:txBody>
                    <a:bodyPr/>
                    <a:lstStyle/>
                    <a:p>
                      <a:pPr algn="ctr"/>
                      <a:r>
                        <a:rPr lang="en-US" sz="1100" b="1" dirty="0" smtClean="0">
                          <a:solidFill>
                            <a:srgbClr val="002060"/>
                          </a:solidFill>
                        </a:rPr>
                        <a:t>End of higher</a:t>
                      </a:r>
                      <a:r>
                        <a:rPr lang="en-US" sz="1100" b="1" baseline="0" dirty="0" smtClean="0">
                          <a:solidFill>
                            <a:srgbClr val="002060"/>
                          </a:solidFill>
                        </a:rPr>
                        <a:t> (band) </a:t>
                      </a:r>
                      <a:r>
                        <a:rPr lang="en-US" sz="1100" b="1" dirty="0" smtClean="0">
                          <a:solidFill>
                            <a:srgbClr val="002060"/>
                          </a:solidFill>
                        </a:rPr>
                        <a:t>grade</a:t>
                      </a:r>
                      <a:endParaRPr lang="en-US" sz="1100" b="1" dirty="0">
                        <a:solidFill>
                          <a:srgbClr val="002060"/>
                        </a:solidFill>
                      </a:endParaRPr>
                    </a:p>
                  </a:txBody>
                  <a:tcPr marL="103632" marR="103632" marT="50292" marB="50292" anchor="ctr">
                    <a:solidFill>
                      <a:schemeClr val="accent1">
                        <a:lumMod val="40000"/>
                        <a:lumOff val="60000"/>
                      </a:schemeClr>
                    </a:solidFill>
                  </a:tcPr>
                </a:tc>
                <a:tc>
                  <a:txBody>
                    <a:bodyPr/>
                    <a:lstStyle/>
                    <a:p>
                      <a:pPr algn="ctr"/>
                      <a:r>
                        <a:rPr lang="en-US" sz="1100" b="1" dirty="0" smtClean="0">
                          <a:solidFill>
                            <a:srgbClr val="002060"/>
                          </a:solidFill>
                        </a:rPr>
                        <a:t>Not suited to band</a:t>
                      </a:r>
                      <a:endParaRPr lang="en-US" sz="1100" b="1" dirty="0">
                        <a:solidFill>
                          <a:srgbClr val="002060"/>
                        </a:solidFill>
                      </a:endParaRPr>
                    </a:p>
                  </a:txBody>
                  <a:tcPr marL="103632" marR="103632" marT="50292" marB="50292" anchor="ctr">
                    <a:solidFill>
                      <a:schemeClr val="accent6">
                        <a:lumMod val="20000"/>
                        <a:lumOff val="80000"/>
                      </a:schemeClr>
                    </a:solidFill>
                  </a:tcPr>
                </a:tc>
              </a:tr>
              <a:tr h="435864">
                <a:tc>
                  <a:txBody>
                    <a:bodyPr/>
                    <a:lstStyle/>
                    <a:p>
                      <a:r>
                        <a:rPr lang="en-US" sz="1100" dirty="0" smtClean="0">
                          <a:solidFill>
                            <a:srgbClr val="002060"/>
                          </a:solidFill>
                        </a:rPr>
                        <a:t>Purpose/Meaning</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Structure</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Clarity</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Overall Placement</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 name="Group 22"/>
          <p:cNvGrpSpPr/>
          <p:nvPr/>
        </p:nvGrpSpPr>
        <p:grpSpPr>
          <a:xfrm>
            <a:off x="1951959" y="6498739"/>
            <a:ext cx="5181600" cy="1931669"/>
            <a:chOff x="1752600" y="5922580"/>
            <a:chExt cx="4572000" cy="1756063"/>
          </a:xfrm>
        </p:grpSpPr>
        <p:grpSp>
          <p:nvGrpSpPr>
            <p:cNvPr id="12" name="Group 11"/>
            <p:cNvGrpSpPr/>
            <p:nvPr/>
          </p:nvGrpSpPr>
          <p:grpSpPr>
            <a:xfrm>
              <a:off x="1752600" y="6019800"/>
              <a:ext cx="4572000" cy="1544543"/>
              <a:chOff x="3657600" y="4426548"/>
              <a:chExt cx="3581400" cy="1544543"/>
            </a:xfrm>
          </p:grpSpPr>
          <p:cxnSp>
            <p:nvCxnSpPr>
              <p:cNvPr id="13" name="Straight Arrow Connector 12"/>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1209040" y="9199932"/>
            <a:ext cx="5483860" cy="410654"/>
          </a:xfrm>
          <a:prstGeom prst="rect">
            <a:avLst/>
          </a:prstGeom>
        </p:spPr>
        <p:txBody>
          <a:bodyPr wrap="square" lIns="101870" tIns="50935" rIns="101870" bIns="50935">
            <a:spAutoFit/>
          </a:bodyPr>
          <a:lstStyle/>
          <a:p>
            <a:pPr algn="ctr"/>
            <a:r>
              <a:rPr lang="en-US" sz="1000" b="1" dirty="0">
                <a:solidFill>
                  <a:srgbClr val="002060"/>
                </a:solidFill>
              </a:rPr>
              <a:t>To see more details about each of the qualitative measures please go to slide 6 of: </a:t>
            </a:r>
            <a:r>
              <a:rPr lang="en-US" sz="1000" b="1" dirty="0">
                <a:solidFill>
                  <a:srgbClr val="002060"/>
                </a:solidFill>
                <a:hlinkClick r:id="rId2"/>
              </a:rPr>
              <a:t>http://www.corestandards.org/assets/Appendix_A.pdf</a:t>
            </a:r>
            <a:endParaRPr lang="en-US" sz="1000" b="1" dirty="0">
              <a:solidFill>
                <a:srgbClr val="002060"/>
              </a:solidFill>
            </a:endParaRPr>
          </a:p>
        </p:txBody>
      </p:sp>
      <p:sp>
        <p:nvSpPr>
          <p:cNvPr id="2" name="Slide Number Placeholder 1"/>
          <p:cNvSpPr>
            <a:spLocks noGrp="1"/>
          </p:cNvSpPr>
          <p:nvPr>
            <p:ph type="sldNum" sz="quarter" idx="12"/>
          </p:nvPr>
        </p:nvSpPr>
        <p:spPr/>
        <p:txBody>
          <a:bodyPr/>
          <a:lstStyle/>
          <a:p>
            <a:fld id="{F177B04D-AEB5-43ED-B9BA-B3D1EC9C9067}" type="slidenum">
              <a:rPr lang="en-US" smtClean="0"/>
              <a:pPr/>
              <a:t>4</a:t>
            </a:fld>
            <a:endParaRPr lang="en-US" dirty="0"/>
          </a:p>
        </p:txBody>
      </p:sp>
    </p:spTree>
    <p:extLst>
      <p:ext uri="{BB962C8B-B14F-4D97-AF65-F5344CB8AC3E}">
        <p14:creationId xmlns:p14="http://schemas.microsoft.com/office/powerpoint/2010/main" val="1073174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3969" y="478972"/>
            <a:ext cx="6816633" cy="1734060"/>
          </a:xfrm>
          <a:prstGeom prst="rect">
            <a:avLst/>
          </a:prstGeom>
          <a:noFill/>
        </p:spPr>
        <p:txBody>
          <a:bodyPr wrap="square" lIns="101848" tIns="50925" rIns="101848" bIns="50925" rtlCol="0">
            <a:spAutoFit/>
          </a:bodyPr>
          <a:lstStyle/>
          <a:p>
            <a:pPr lvl="0"/>
            <a:r>
              <a:rPr lang="en-US" sz="1800" b="1" u="sng" dirty="0">
                <a:solidFill>
                  <a:prstClr val="black"/>
                </a:solidFill>
              </a:rPr>
              <a:t>Directions</a:t>
            </a:r>
            <a:endParaRPr lang="en-US" sz="1600" dirty="0"/>
          </a:p>
          <a:p>
            <a:r>
              <a:rPr lang="en-US" sz="1100" dirty="0"/>
              <a:t>The HSD Elementary assessments are neither scripted nor timed assessments.   They are a tool to inform instructional decision making. It is not the intent of these assessments to have students “guess and check” answers for the sake of finishing an assessment.</a:t>
            </a:r>
          </a:p>
          <a:p>
            <a:endParaRPr lang="en-US" sz="1100" dirty="0"/>
          </a:p>
          <a:p>
            <a:r>
              <a:rPr lang="en-US" sz="1100" dirty="0"/>
              <a:t>All students should </a:t>
            </a:r>
            <a:r>
              <a:rPr lang="en-US" sz="1100" dirty="0">
                <a:solidFill>
                  <a:schemeClr val="accent6"/>
                </a:solidFill>
              </a:rPr>
              <a:t>“</a:t>
            </a:r>
            <a:r>
              <a:rPr lang="en-US" sz="1100" dirty="0"/>
              <a:t>move toward</a:t>
            </a:r>
            <a:r>
              <a:rPr lang="en-US" sz="1100" dirty="0">
                <a:solidFill>
                  <a:schemeClr val="accent6"/>
                </a:solidFill>
              </a:rPr>
              <a:t>” </a:t>
            </a:r>
            <a:r>
              <a:rPr lang="en-US" sz="1100" dirty="0"/>
              <a:t>taking the assessments independently but many will need scaffolding strategies. If students </a:t>
            </a:r>
            <a:r>
              <a:rPr lang="en-US" sz="1100" b="1" dirty="0"/>
              <a:t>are not </a:t>
            </a:r>
            <a:r>
              <a:rPr lang="en-US" sz="1100" dirty="0"/>
              <a:t>reading at grade level and can’t read the text, </a:t>
            </a:r>
            <a:r>
              <a:rPr lang="en-US" sz="1100" b="1" dirty="0"/>
              <a:t>please read the stories </a:t>
            </a:r>
            <a:r>
              <a:rPr lang="en-US" sz="1100" dirty="0"/>
              <a:t>to the students and ask the questions.  Allow students to read the parts of the text that they can. Please note the level of  differentiation a student needed.</a:t>
            </a:r>
          </a:p>
        </p:txBody>
      </p:sp>
      <p:sp>
        <p:nvSpPr>
          <p:cNvPr id="6" name="Rectangle 5"/>
          <p:cNvSpPr/>
          <p:nvPr/>
        </p:nvSpPr>
        <p:spPr>
          <a:xfrm>
            <a:off x="5081435" y="75244"/>
            <a:ext cx="2660968"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51" tIns="53675" rIns="107351" bIns="53675" rtlCol="0" anchor="t"/>
          <a:lstStyle/>
          <a:p>
            <a:r>
              <a:rPr lang="en-US" sz="1300" b="1" dirty="0">
                <a:solidFill>
                  <a:schemeClr val="tx1"/>
                </a:solidFill>
              </a:rPr>
              <a:t>Order at HSD Print Shop…</a:t>
            </a:r>
          </a:p>
          <a:p>
            <a:r>
              <a:rPr lang="en-US" sz="900" dirty="0">
                <a:solidFill>
                  <a:schemeClr val="tx1"/>
                </a:solidFill>
                <a:hlinkClick r:id="rId2"/>
              </a:rPr>
              <a:t>http://www.hsd.k12.or.us/Departments/PrintShop/WebSubmissionForms.aspx</a:t>
            </a:r>
            <a:endParaRPr lang="en-US" sz="900" dirty="0">
              <a:solidFill>
                <a:schemeClr val="tx1"/>
              </a:solidFill>
            </a:endParaRPr>
          </a:p>
          <a:p>
            <a:endParaRPr lang="en-US" sz="900" dirty="0">
              <a:solidFill>
                <a:schemeClr val="tx1"/>
              </a:solidFill>
            </a:endParaRPr>
          </a:p>
        </p:txBody>
      </p:sp>
      <p:sp>
        <p:nvSpPr>
          <p:cNvPr id="2" name="Rectangle 1"/>
          <p:cNvSpPr/>
          <p:nvPr/>
        </p:nvSpPr>
        <p:spPr>
          <a:xfrm>
            <a:off x="490584" y="1995714"/>
            <a:ext cx="6883400" cy="430881"/>
          </a:xfrm>
          <a:prstGeom prst="rect">
            <a:avLst/>
          </a:prstGeom>
        </p:spPr>
        <p:txBody>
          <a:bodyPr wrap="square" lIns="91433" tIns="45717" rIns="91433" bIns="45717">
            <a:spAutoFit/>
          </a:bodyPr>
          <a:lstStyle/>
          <a:p>
            <a:endParaRPr lang="en-US" sz="1100" b="1" dirty="0"/>
          </a:p>
          <a:p>
            <a:r>
              <a:rPr lang="en-US" sz="1100" b="1" dirty="0"/>
              <a:t>This assessment includes:  </a:t>
            </a:r>
            <a:r>
              <a:rPr lang="en-US" sz="1100" dirty="0"/>
              <a:t>Selected-Response, Constructed-Response, and a Performance Task.</a:t>
            </a:r>
          </a:p>
        </p:txBody>
      </p:sp>
      <p:graphicFrame>
        <p:nvGraphicFramePr>
          <p:cNvPr id="3" name="Table 2"/>
          <p:cNvGraphicFramePr>
            <a:graphicFrameLocks noGrp="1"/>
          </p:cNvGraphicFramePr>
          <p:nvPr>
            <p:extLst>
              <p:ext uri="{D42A27DB-BD31-4B8C-83A1-F6EECF244321}">
                <p14:modId xmlns:p14="http://schemas.microsoft.com/office/powerpoint/2010/main" val="2005401007"/>
              </p:ext>
            </p:extLst>
          </p:nvPr>
        </p:nvGraphicFramePr>
        <p:xfrm>
          <a:off x="543228" y="2711993"/>
          <a:ext cx="6467174" cy="1301206"/>
        </p:xfrm>
        <a:graphic>
          <a:graphicData uri="http://schemas.openxmlformats.org/drawingml/2006/table">
            <a:tbl>
              <a:tblPr firstRow="1" bandRow="1">
                <a:tableStyleId>{5940675A-B579-460E-94D1-54222C63F5DA}</a:tableStyleId>
              </a:tblPr>
              <a:tblGrid>
                <a:gridCol w="1818973"/>
                <a:gridCol w="2819399"/>
                <a:gridCol w="1828802"/>
              </a:tblGrid>
              <a:tr h="411480">
                <a:tc gridSpan="3">
                  <a:txBody>
                    <a:bodyPr/>
                    <a:lstStyle/>
                    <a:p>
                      <a:pPr algn="ctr"/>
                      <a:r>
                        <a:rPr lang="en-US" sz="1200" b="1" dirty="0" smtClean="0"/>
                        <a:t>Types of SBAC Constructed Response</a:t>
                      </a:r>
                      <a:r>
                        <a:rPr lang="en-US" sz="1200" b="1" baseline="0" dirty="0" smtClean="0"/>
                        <a:t> Rubrics in this Assessment</a:t>
                      </a:r>
                    </a:p>
                    <a:p>
                      <a:pPr algn="ctr"/>
                      <a:r>
                        <a:rPr lang="en-US" sz="900" b="1" baseline="0" dirty="0" smtClean="0">
                          <a:hlinkClick r:id="rId3"/>
                        </a:rPr>
                        <a:t>http://www.livebinders.com/play/play?id=774846</a:t>
                      </a:r>
                      <a:endParaRPr lang="en-US" sz="900" b="1" baseline="0" dirty="0" smtClean="0"/>
                    </a:p>
                  </a:txBody>
                  <a:tcPr anchor="ctr">
                    <a:solidFill>
                      <a:schemeClr val="bg1"/>
                    </a:solidFill>
                  </a:tcPr>
                </a:tc>
                <a:tc hMerge="1">
                  <a:txBody>
                    <a:bodyPr/>
                    <a:lstStyle/>
                    <a:p>
                      <a:endParaRPr lang="en-US"/>
                    </a:p>
                  </a:txBody>
                  <a:tcPr/>
                </a:tc>
                <a:tc hMerge="1">
                  <a:txBody>
                    <a:bodyPr/>
                    <a:lstStyle/>
                    <a:p>
                      <a:endParaRPr lang="en-US" dirty="0"/>
                    </a:p>
                  </a:txBody>
                  <a:tcPr/>
                </a:tc>
              </a:tr>
              <a:tr h="889726">
                <a:tc>
                  <a:txBody>
                    <a:bodyPr/>
                    <a:lstStyle/>
                    <a:p>
                      <a:pPr algn="l"/>
                      <a:r>
                        <a:rPr lang="en-US" sz="1000" b="1" dirty="0" smtClean="0"/>
                        <a:t>Reading</a:t>
                      </a:r>
                    </a:p>
                    <a:p>
                      <a:pPr marL="171450" indent="-171450" algn="l">
                        <a:buFont typeface="Arial" panose="020B0604020202020204" pitchFamily="34" charset="0"/>
                        <a:buChar char="•"/>
                      </a:pPr>
                      <a:r>
                        <a:rPr lang="en-US" sz="1000" b="0" dirty="0" smtClean="0"/>
                        <a:t>2 Point Short Response</a:t>
                      </a:r>
                    </a:p>
                    <a:p>
                      <a:pPr marL="171450" indent="-171450" algn="l">
                        <a:buFont typeface="Arial" panose="020B0604020202020204" pitchFamily="34" charset="0"/>
                        <a:buChar char="•"/>
                      </a:pPr>
                      <a:r>
                        <a:rPr lang="en-US" sz="1000" b="0" dirty="0" smtClean="0"/>
                        <a:t>2-3 Point Extended Response</a:t>
                      </a:r>
                    </a:p>
                  </a:txBody>
                  <a:tcPr>
                    <a:solidFill>
                      <a:schemeClr val="bg1"/>
                    </a:solidFill>
                  </a:tcPr>
                </a:tc>
                <a:tc>
                  <a:txBody>
                    <a:bodyPr/>
                    <a:lstStyle/>
                    <a:p>
                      <a:pPr algn="l"/>
                      <a:r>
                        <a:rPr lang="en-US" sz="1000" b="1" dirty="0" smtClean="0"/>
                        <a:t>Writing</a:t>
                      </a:r>
                    </a:p>
                    <a:p>
                      <a:pPr marL="171450" indent="-171450" algn="l">
                        <a:buFont typeface="Arial" panose="020B0604020202020204" pitchFamily="34" charset="0"/>
                        <a:buChar char="•"/>
                      </a:pPr>
                      <a:r>
                        <a:rPr lang="en-US" sz="1000" b="0" dirty="0" smtClean="0"/>
                        <a:t>4 Point Full Composition Rubric (Performance Task)</a:t>
                      </a:r>
                    </a:p>
                    <a:p>
                      <a:pPr marL="171450" indent="-171450" algn="l">
                        <a:buFont typeface="Arial" panose="020B0604020202020204" pitchFamily="34" charset="0"/>
                        <a:buChar char="•"/>
                      </a:pPr>
                      <a:r>
                        <a:rPr lang="en-US" sz="1000" b="0" dirty="0" smtClean="0"/>
                        <a:t>2-3 Point Brief</a:t>
                      </a:r>
                      <a:r>
                        <a:rPr lang="en-US" sz="1000" b="0" baseline="0" dirty="0" smtClean="0"/>
                        <a:t> Write (1-2 Paragraphs) Rubric</a:t>
                      </a:r>
                    </a:p>
                    <a:p>
                      <a:pPr marL="171450" indent="-171450" algn="l">
                        <a:buFont typeface="Arial" panose="020B0604020202020204" pitchFamily="34" charset="0"/>
                        <a:buChar char="•"/>
                      </a:pPr>
                      <a:r>
                        <a:rPr lang="en-US" sz="1000" b="0" baseline="0" dirty="0" smtClean="0"/>
                        <a:t>2-3 Point Write to Revise Rubrics as Needed</a:t>
                      </a:r>
                      <a:endParaRPr lang="en-US" sz="1000" b="0" dirty="0" smtClean="0"/>
                    </a:p>
                  </a:txBody>
                  <a:tcPr>
                    <a:solidFill>
                      <a:schemeClr val="bg1"/>
                    </a:solidFill>
                  </a:tcPr>
                </a:tc>
                <a:tc>
                  <a:txBody>
                    <a:bodyPr/>
                    <a:lstStyle/>
                    <a:p>
                      <a:pPr algn="l"/>
                      <a:r>
                        <a:rPr lang="en-US" sz="1000" b="1" dirty="0" smtClean="0"/>
                        <a:t>Research</a:t>
                      </a:r>
                    </a:p>
                    <a:p>
                      <a:pPr marL="171450" indent="-171450" algn="l">
                        <a:buFont typeface="Arial" panose="020B0604020202020204" pitchFamily="34" charset="0"/>
                        <a:buChar char="•"/>
                      </a:pPr>
                      <a:r>
                        <a:rPr lang="en-US" sz="1000" b="0" dirty="0" smtClean="0"/>
                        <a:t>2 Point Rubrics Measuring Research Skill Use</a:t>
                      </a:r>
                      <a:endParaRPr lang="en-US" sz="1000" b="0" dirty="0"/>
                    </a:p>
                  </a:txBody>
                  <a:tcPr>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366300266"/>
              </p:ext>
            </p:extLst>
          </p:nvPr>
        </p:nvGraphicFramePr>
        <p:xfrm>
          <a:off x="634277" y="4151086"/>
          <a:ext cx="6596016" cy="4907280"/>
        </p:xfrm>
        <a:graphic>
          <a:graphicData uri="http://schemas.openxmlformats.org/drawingml/2006/table">
            <a:tbl>
              <a:tblPr firstRow="1" bandRow="1">
                <a:tableStyleId>{5940675A-B579-460E-94D1-54222C63F5DA}</a:tableStyleId>
              </a:tblPr>
              <a:tblGrid>
                <a:gridCol w="3551701"/>
                <a:gridCol w="3044315"/>
              </a:tblGrid>
              <a:tr h="609600">
                <a:tc gridSpan="2">
                  <a:txBody>
                    <a:bodyPr/>
                    <a:lstStyle/>
                    <a:p>
                      <a:pPr algn="ctr"/>
                      <a:r>
                        <a:rPr lang="en-US" sz="1400" b="1" dirty="0" smtClean="0"/>
                        <a:t>Quarter 4</a:t>
                      </a:r>
                      <a:r>
                        <a:rPr lang="en-US" sz="1400" b="1" baseline="0" dirty="0" smtClean="0"/>
                        <a:t> </a:t>
                      </a:r>
                      <a:r>
                        <a:rPr lang="en-US" sz="1400" b="1" dirty="0" smtClean="0"/>
                        <a:t>Performance Task</a:t>
                      </a:r>
                    </a:p>
                    <a:p>
                      <a:pPr algn="ctr"/>
                      <a:r>
                        <a:rPr lang="en-US" sz="1000" b="1" baseline="0" dirty="0" smtClean="0">
                          <a:solidFill>
                            <a:srgbClr val="C00000"/>
                          </a:solidFill>
                        </a:rPr>
                        <a:t>The underlined sections are those scored on SBAC.   </a:t>
                      </a:r>
                    </a:p>
                    <a:p>
                      <a:pPr algn="ctr"/>
                      <a:r>
                        <a:rPr lang="en-US" sz="900" b="1" baseline="0" dirty="0" smtClean="0">
                          <a:solidFill>
                            <a:srgbClr val="002060"/>
                          </a:solidFill>
                        </a:rPr>
                        <a:t>Please take </a:t>
                      </a:r>
                      <a:r>
                        <a:rPr lang="en-US" sz="900" b="1" u="sng" baseline="0" dirty="0" smtClean="0">
                          <a:solidFill>
                            <a:srgbClr val="002060"/>
                          </a:solidFill>
                          <a:effectLst>
                            <a:outerShdw blurRad="38100" dist="38100" dir="2700000" algn="tl">
                              <a:srgbClr val="000000">
                                <a:alpha val="43137"/>
                              </a:srgbClr>
                            </a:outerShdw>
                          </a:effectLst>
                        </a:rPr>
                        <a:t>2 days</a:t>
                      </a:r>
                      <a:r>
                        <a:rPr lang="en-US" sz="900" b="1" u="none" baseline="0" dirty="0" smtClean="0">
                          <a:solidFill>
                            <a:srgbClr val="002060"/>
                          </a:solidFill>
                          <a:effectLst>
                            <a:outerShdw blurRad="38100" dist="38100" dir="2700000" algn="tl">
                              <a:srgbClr val="000000">
                                <a:alpha val="43137"/>
                              </a:srgbClr>
                            </a:outerShdw>
                          </a:effectLst>
                        </a:rPr>
                        <a:t> </a:t>
                      </a:r>
                      <a:r>
                        <a:rPr lang="en-US" sz="900" b="1" baseline="0" dirty="0" smtClean="0">
                          <a:solidFill>
                            <a:srgbClr val="002060"/>
                          </a:solidFill>
                        </a:rPr>
                        <a:t>to complete performance tasks.</a:t>
                      </a:r>
                      <a:endParaRPr lang="en-US" sz="900" b="1" dirty="0">
                        <a:solidFill>
                          <a:srgbClr val="002060"/>
                        </a:solidFill>
                      </a:endParaRPr>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274320">
                <a:tc>
                  <a:txBody>
                    <a:bodyPr/>
                    <a:lstStyle/>
                    <a:p>
                      <a:pPr algn="ctr"/>
                      <a:r>
                        <a:rPr lang="en-US" sz="1200" b="1" u="sng" dirty="0" smtClean="0"/>
                        <a:t>Part 1</a:t>
                      </a:r>
                      <a:endParaRPr lang="en-US" sz="1200" b="1" u="sng" dirty="0"/>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u="sng" dirty="0" smtClean="0"/>
                        <a:t>Part 2</a:t>
                      </a:r>
                      <a:endParaRPr lang="en-US" sz="1200" b="1" u="sng" dirty="0"/>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70155">
                <a:tc>
                  <a:txBody>
                    <a:bodyPr/>
                    <a:lstStyle/>
                    <a:p>
                      <a:pPr>
                        <a:buFont typeface="Arial" pitchFamily="34" charset="0"/>
                        <a:buChar char="•"/>
                      </a:pPr>
                      <a:r>
                        <a:rPr lang="en-US" sz="1000" dirty="0" smtClean="0"/>
                        <a:t>     Classroom Activity if Desired/Needed</a:t>
                      </a:r>
                    </a:p>
                    <a:p>
                      <a:pPr>
                        <a:buFont typeface="Arial" pitchFamily="34" charset="0"/>
                        <a:buChar char="•"/>
                      </a:pPr>
                      <a:r>
                        <a:rPr lang="en-US" sz="1000" dirty="0" smtClean="0"/>
                        <a:t>     Read two</a:t>
                      </a:r>
                      <a:r>
                        <a:rPr lang="en-US" sz="1000" baseline="0" dirty="0" smtClean="0"/>
                        <a:t> paired passages.</a:t>
                      </a:r>
                    </a:p>
                    <a:p>
                      <a:pPr>
                        <a:buFont typeface="Arial" pitchFamily="34" charset="0"/>
                        <a:buChar char="•"/>
                      </a:pPr>
                      <a:r>
                        <a:rPr lang="en-US" sz="1000" baseline="0" dirty="0" smtClean="0"/>
                        <a:t>     Take notes while reading (note-taking).</a:t>
                      </a:r>
                    </a:p>
                    <a:p>
                      <a:pPr>
                        <a:buFont typeface="Arial" pitchFamily="34" charset="0"/>
                        <a:buChar char="•"/>
                      </a:pPr>
                      <a:r>
                        <a:rPr lang="en-US" sz="1000" baseline="0" dirty="0" smtClean="0"/>
                        <a:t>     </a:t>
                      </a:r>
                      <a:r>
                        <a:rPr lang="en-US" sz="1000" b="1" u="sng" baseline="0" dirty="0" smtClean="0">
                          <a:solidFill>
                            <a:srgbClr val="C00000"/>
                          </a:solidFill>
                        </a:rPr>
                        <a:t>Answer SR and CR research questions about sources </a:t>
                      </a:r>
                    </a:p>
                    <a:p>
                      <a:pPr>
                        <a:buFont typeface="Arial" pitchFamily="34" charset="0"/>
                        <a:buNone/>
                      </a:pPr>
                      <a:endParaRPr lang="en-US" sz="700" b="1" u="sng" baseline="0" dirty="0" smtClean="0">
                        <a:solidFill>
                          <a:srgbClr val="C00000"/>
                        </a:solidFill>
                      </a:endParaRPr>
                    </a:p>
                    <a:p>
                      <a:pPr>
                        <a:buFont typeface="Arial" pitchFamily="34" charset="0"/>
                        <a:buNone/>
                      </a:pPr>
                      <a:r>
                        <a:rPr lang="en-US" sz="1000" b="1" u="sng" baseline="0" dirty="0" smtClean="0">
                          <a:solidFill>
                            <a:srgbClr val="002060"/>
                          </a:solidFill>
                        </a:rPr>
                        <a:t>Components of Part 1</a:t>
                      </a:r>
                    </a:p>
                    <a:p>
                      <a:pPr marL="182361" indent="-182361"/>
                      <a:r>
                        <a:rPr lang="en-US" sz="900" b="1" u="sng" dirty="0" smtClean="0">
                          <a:solidFill>
                            <a:srgbClr val="002060"/>
                          </a:solidFill>
                        </a:rPr>
                        <a:t>Note-Taking</a:t>
                      </a:r>
                      <a:r>
                        <a:rPr lang="en-US" sz="900" b="1" dirty="0" smtClean="0">
                          <a:solidFill>
                            <a:srgbClr val="002060"/>
                          </a:solidFill>
                        </a:rPr>
                        <a:t>: </a:t>
                      </a:r>
                    </a:p>
                    <a:p>
                      <a:pPr marL="182361" indent="-182361"/>
                      <a:r>
                        <a:rPr lang="en-US" sz="900" b="1" dirty="0" smtClean="0">
                          <a:solidFill>
                            <a:srgbClr val="002060"/>
                          </a:solidFill>
                        </a:rPr>
                        <a:t>       </a:t>
                      </a:r>
                      <a:r>
                        <a:rPr lang="en-US" sz="900" dirty="0" smtClean="0"/>
                        <a:t>Students take notes as they read passages to gather information about their sources. Students are allowed to use their notes to later write a full composition (essay).  Note-taking strategies should  be taught as structured lessons throughout the school year in grades   K – 6.  </a:t>
                      </a:r>
                      <a:r>
                        <a:rPr lang="en-US" sz="900" b="1" dirty="0" smtClean="0">
                          <a:solidFill>
                            <a:srgbClr val="C00000"/>
                          </a:solidFill>
                          <a:effectLst>
                            <a:outerShdw blurRad="38100" dist="38100" dir="2700000" algn="tl">
                              <a:srgbClr val="000000">
                                <a:alpha val="43137"/>
                              </a:srgbClr>
                            </a:outerShdw>
                          </a:effectLst>
                        </a:rPr>
                        <a:t>A teacher’s note-taking form with directions and  a note-taking form for your students to use for this assessment  is provided, or you may use whatever formats you’ve had past success with</a:t>
                      </a:r>
                      <a:r>
                        <a:rPr lang="en-US" sz="900" dirty="0" smtClean="0"/>
                        <a:t>. Please have students practice using the note-taking page in this document </a:t>
                      </a:r>
                      <a:r>
                        <a:rPr lang="en-US" sz="900" b="1" u="sng" dirty="0" smtClean="0">
                          <a:effectLst>
                            <a:outerShdw blurRad="38100" dist="38100" dir="2700000" algn="tl">
                              <a:srgbClr val="000000">
                                <a:alpha val="43137"/>
                              </a:srgbClr>
                            </a:outerShdw>
                          </a:effectLst>
                        </a:rPr>
                        <a:t>before</a:t>
                      </a:r>
                      <a:r>
                        <a:rPr lang="en-US" sz="900" dirty="0" smtClean="0"/>
                        <a:t> the actual assessment if you choose to use it. </a:t>
                      </a:r>
                      <a:endParaRPr lang="en-US" sz="900" i="1" dirty="0" smtClean="0"/>
                    </a:p>
                    <a:p>
                      <a:pPr marL="182361" indent="-182361"/>
                      <a:r>
                        <a:rPr lang="en-US" sz="900" b="1" u="sng" dirty="0" smtClean="0">
                          <a:solidFill>
                            <a:srgbClr val="002060"/>
                          </a:solidFill>
                        </a:rPr>
                        <a:t>Research</a:t>
                      </a:r>
                      <a:r>
                        <a:rPr lang="en-US" sz="900" b="1" dirty="0" smtClean="0">
                          <a:solidFill>
                            <a:srgbClr val="002060"/>
                          </a:solidFill>
                        </a:rPr>
                        <a:t>: </a:t>
                      </a:r>
                    </a:p>
                    <a:p>
                      <a:pPr marL="182361" indent="-182361"/>
                      <a:r>
                        <a:rPr lang="en-US" sz="900" b="1" dirty="0" smtClean="0">
                          <a:solidFill>
                            <a:srgbClr val="002060"/>
                          </a:solidFill>
                        </a:rPr>
                        <a:t>       </a:t>
                      </a:r>
                      <a:r>
                        <a:rPr lang="en-US" sz="900" dirty="0" smtClean="0"/>
                        <a:t>In Part 1 of a performance task students answer constructed response  questions written to measure a  student’s ability to use </a:t>
                      </a:r>
                      <a:r>
                        <a:rPr lang="en-US" sz="900" b="1" u="sng" dirty="0" smtClean="0"/>
                        <a:t>research skills</a:t>
                      </a:r>
                      <a:r>
                        <a:rPr lang="en-US" sz="900" b="1" u="none" baseline="0" dirty="0" smtClean="0"/>
                        <a:t> </a:t>
                      </a:r>
                      <a:r>
                        <a:rPr lang="en-US" sz="900" b="0" u="none" baseline="0" dirty="0" smtClean="0"/>
                        <a:t>needed to complete a performance task.</a:t>
                      </a:r>
                      <a:r>
                        <a:rPr lang="en-US" sz="900" b="0" dirty="0" smtClean="0"/>
                        <a:t>  </a:t>
                      </a:r>
                      <a:r>
                        <a:rPr lang="en-US" sz="900" dirty="0" smtClean="0"/>
                        <a:t>These CR questions </a:t>
                      </a:r>
                      <a:r>
                        <a:rPr lang="en-US" sz="900" b="1" u="sng" dirty="0" smtClean="0">
                          <a:solidFill>
                            <a:srgbClr val="C00000"/>
                          </a:solidFill>
                        </a:rPr>
                        <a:t>are scored</a:t>
                      </a:r>
                      <a:r>
                        <a:rPr lang="en-US" sz="900" b="1" dirty="0" smtClean="0">
                          <a:solidFill>
                            <a:srgbClr val="C00000"/>
                          </a:solidFill>
                        </a:rPr>
                        <a:t> </a:t>
                      </a:r>
                      <a:r>
                        <a:rPr lang="en-US" sz="900" dirty="0" smtClean="0"/>
                        <a:t>using the SBAC Research Rubrics rather than reading</a:t>
                      </a:r>
                      <a:r>
                        <a:rPr lang="en-US" sz="900" baseline="0" dirty="0" smtClean="0"/>
                        <a:t> </a:t>
                      </a:r>
                      <a:r>
                        <a:rPr lang="en-US" sz="900" dirty="0" smtClean="0"/>
                        <a:t>response rubrics. </a:t>
                      </a:r>
                      <a:endParaRPr lang="en-US" sz="900" b="1" u="sng" baseline="0" dirty="0" smtClean="0">
                        <a:solidFill>
                          <a:srgbClr val="C00000"/>
                        </a:solidFill>
                      </a:endParaRPr>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itchFamily="34" charset="0"/>
                        <a:buChar char="•"/>
                      </a:pPr>
                      <a:r>
                        <a:rPr lang="en-US" sz="1000" dirty="0" smtClean="0"/>
                        <a:t> Class</a:t>
                      </a:r>
                      <a:r>
                        <a:rPr lang="en-US" sz="1000" baseline="0" dirty="0" smtClean="0"/>
                        <a:t> Activity</a:t>
                      </a:r>
                      <a:endParaRPr lang="en-US" sz="1000" dirty="0" smtClean="0"/>
                    </a:p>
                    <a:p>
                      <a:pPr>
                        <a:buFont typeface="Arial" pitchFamily="34" charset="0"/>
                        <a:buChar char="•"/>
                      </a:pPr>
                      <a:r>
                        <a:rPr lang="en-US" sz="1000" dirty="0" smtClean="0"/>
                        <a:t>     Plan your essay</a:t>
                      </a:r>
                      <a:r>
                        <a:rPr lang="en-US" sz="1000" baseline="0" dirty="0" smtClean="0"/>
                        <a:t> (brainstorming -pre-writing).</a:t>
                      </a:r>
                      <a:endParaRPr lang="en-US" sz="1000" b="1" u="sng" dirty="0" smtClean="0"/>
                    </a:p>
                    <a:p>
                      <a:pPr>
                        <a:buFont typeface="Arial" pitchFamily="34" charset="0"/>
                        <a:buChar char="•"/>
                      </a:pPr>
                      <a:r>
                        <a:rPr lang="en-US" sz="1000" baseline="0" dirty="0" smtClean="0"/>
                        <a:t>     </a:t>
                      </a:r>
                      <a:r>
                        <a:rPr lang="en-US" sz="1000" dirty="0" smtClean="0"/>
                        <a:t>Write,</a:t>
                      </a:r>
                      <a:r>
                        <a:rPr lang="en-US" sz="1000" baseline="0" dirty="0" smtClean="0"/>
                        <a:t> Revise and Edit (W</a:t>
                      </a:r>
                      <a:r>
                        <a:rPr lang="en-US" sz="1000" baseline="0" dirty="0" smtClean="0">
                          <a:solidFill>
                            <a:schemeClr val="accent6"/>
                          </a:solidFill>
                        </a:rPr>
                        <a:t>.2</a:t>
                      </a:r>
                      <a:r>
                        <a:rPr lang="en-US" sz="1000" baseline="0" dirty="0" smtClean="0"/>
                        <a:t>.5)</a:t>
                      </a:r>
                    </a:p>
                    <a:p>
                      <a:pPr>
                        <a:buFont typeface="Arial" pitchFamily="34" charset="0"/>
                        <a:buChar char="•"/>
                      </a:pPr>
                      <a:r>
                        <a:rPr lang="en-US" sz="1000" b="1" u="none" dirty="0" smtClean="0"/>
                        <a:t>     </a:t>
                      </a:r>
                      <a:r>
                        <a:rPr lang="en-US" sz="1000" b="1" u="sng" dirty="0" smtClean="0">
                          <a:solidFill>
                            <a:srgbClr val="C00000"/>
                          </a:solidFill>
                        </a:rPr>
                        <a:t>Writing a Full Composition or Speech </a:t>
                      </a: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n-US" sz="1000" b="1" u="sng" baseline="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n-US" sz="1000" b="1" u="sng" baseline="0" dirty="0" smtClean="0">
                          <a:solidFill>
                            <a:srgbClr val="002060"/>
                          </a:solidFill>
                        </a:rPr>
                        <a:t>Components of Part 2</a:t>
                      </a:r>
                    </a:p>
                    <a:p>
                      <a:pPr>
                        <a:buFont typeface="Arial" pitchFamily="34" charset="0"/>
                        <a:buNone/>
                      </a:pPr>
                      <a:r>
                        <a:rPr lang="en-US" sz="900" b="1" i="0" u="sng" dirty="0" smtClean="0">
                          <a:solidFill>
                            <a:srgbClr val="002060"/>
                          </a:solidFill>
                          <a:effectLst/>
                        </a:rPr>
                        <a:t>Planning</a:t>
                      </a:r>
                      <a:endParaRPr lang="en-US" sz="900" dirty="0" smtClean="0">
                        <a:solidFill>
                          <a:srgbClr val="C00000"/>
                        </a:solidFill>
                      </a:endParaRPr>
                    </a:p>
                    <a:p>
                      <a:pPr marL="171450" indent="0">
                        <a:buFont typeface="Arial" pitchFamily="34" charset="0"/>
                        <a:buNone/>
                      </a:pPr>
                      <a:r>
                        <a:rPr lang="en-US" sz="900" dirty="0" smtClean="0">
                          <a:solidFill>
                            <a:schemeClr val="tx1"/>
                          </a:solidFill>
                        </a:rPr>
                        <a:t>Students review notes and sources</a:t>
                      </a:r>
                      <a:r>
                        <a:rPr lang="en-US" sz="900" baseline="0" dirty="0" smtClean="0">
                          <a:solidFill>
                            <a:schemeClr val="tx1"/>
                          </a:solidFill>
                        </a:rPr>
                        <a:t> and plan their  composition.</a:t>
                      </a:r>
                      <a:endParaRPr lang="en-US" sz="900" dirty="0" smtClean="0">
                        <a:solidFill>
                          <a:srgbClr val="C00000"/>
                        </a:solidFill>
                      </a:endParaRPr>
                    </a:p>
                    <a:p>
                      <a:pPr>
                        <a:buFont typeface="Arial" pitchFamily="34" charset="0"/>
                        <a:buNone/>
                      </a:pPr>
                      <a:r>
                        <a:rPr lang="en-US" sz="900" b="1" u="sng" dirty="0" smtClean="0">
                          <a:solidFill>
                            <a:srgbClr val="002060"/>
                          </a:solidFill>
                        </a:rPr>
                        <a:t>Write, Revise and Edit</a:t>
                      </a:r>
                    </a:p>
                    <a:p>
                      <a:pPr>
                        <a:buFont typeface="Arial" pitchFamily="34" charset="0"/>
                        <a:buNone/>
                      </a:pPr>
                      <a:r>
                        <a:rPr lang="en-US" sz="900" b="0" u="none" baseline="0" dirty="0" smtClean="0">
                          <a:solidFill>
                            <a:srgbClr val="002060"/>
                          </a:solidFill>
                        </a:rPr>
                        <a:t>       </a:t>
                      </a:r>
                      <a:r>
                        <a:rPr lang="en-US" sz="900" b="0" u="none" dirty="0" smtClean="0">
                          <a:solidFill>
                            <a:schemeClr val="tx1"/>
                          </a:solidFill>
                        </a:rPr>
                        <a:t>Students</a:t>
                      </a:r>
                      <a:r>
                        <a:rPr lang="en-US" sz="900" b="0" u="none" baseline="0" dirty="0" smtClean="0">
                          <a:solidFill>
                            <a:schemeClr val="tx1"/>
                          </a:solidFill>
                        </a:rPr>
                        <a:t> draft, write, revise and edit their writing.</a:t>
                      </a:r>
                    </a:p>
                    <a:p>
                      <a:pPr marL="171450" indent="0">
                        <a:buFont typeface="Arial" pitchFamily="34" charset="0"/>
                        <a:buNone/>
                      </a:pPr>
                      <a:r>
                        <a:rPr lang="en-US" sz="900" b="0" u="none" baseline="0" dirty="0" smtClean="0">
                          <a:solidFill>
                            <a:schemeClr val="tx1"/>
                          </a:solidFill>
                        </a:rPr>
                        <a:t>Word processing tools should be available for spell    check (but no grammar check).</a:t>
                      </a:r>
                      <a:endParaRPr lang="en-US" sz="900" b="1" u="sng" baseline="0" dirty="0" smtClean="0">
                        <a:solidFill>
                          <a:srgbClr val="002060"/>
                        </a:solidFill>
                      </a:endParaRPr>
                    </a:p>
                    <a:p>
                      <a:pPr marL="171450" indent="0">
                        <a:buFont typeface="Arial" pitchFamily="34" charset="0"/>
                        <a:buNone/>
                      </a:pPr>
                      <a:r>
                        <a:rPr lang="en-US" sz="900" dirty="0" smtClean="0">
                          <a:effectLst/>
                          <a:latin typeface="+mn-lt"/>
                          <a:ea typeface="Calibri"/>
                          <a:cs typeface="Calibri"/>
                        </a:rPr>
                        <a:t>This protocol focuses on the key elements of </a:t>
                      </a:r>
                      <a:r>
                        <a:rPr lang="en-US" sz="900" b="1" dirty="0" smtClean="0">
                          <a:effectLst/>
                          <a:latin typeface="+mn-lt"/>
                          <a:ea typeface="Calibri"/>
                          <a:cs typeface="Calibri"/>
                        </a:rPr>
                        <a:t>writing opinion pieces:</a:t>
                      </a:r>
                      <a:endParaRPr lang="en-US" sz="900" b="1" dirty="0" smtClean="0">
                        <a:effectLst/>
                        <a:latin typeface="+mn-lt"/>
                        <a:ea typeface="Calibri"/>
                        <a:cs typeface="Times New Roman"/>
                      </a:endParaRPr>
                    </a:p>
                    <a:p>
                      <a:pPr marL="168275" indent="-168275">
                        <a:buFont typeface="+mj-lt"/>
                        <a:buAutoNum type="arabicPeriod"/>
                      </a:pPr>
                      <a:r>
                        <a:rPr lang="en-US" sz="900" b="1" dirty="0" smtClean="0">
                          <a:effectLst/>
                          <a:latin typeface="+mn-lt"/>
                          <a:ea typeface="Calibri"/>
                          <a:cs typeface="Times New Roman"/>
                        </a:rPr>
                        <a:t>Statement of Purpose/Focus:  </a:t>
                      </a:r>
                      <a:r>
                        <a:rPr lang="en-US" sz="900" b="0" dirty="0" smtClean="0">
                          <a:effectLst/>
                          <a:latin typeface="+mn-lt"/>
                          <a:ea typeface="Calibri"/>
                          <a:cs typeface="Times New Roman"/>
                        </a:rPr>
                        <a:t>Do</a:t>
                      </a:r>
                      <a:r>
                        <a:rPr lang="en-US" sz="900" b="0" baseline="0" dirty="0" smtClean="0">
                          <a:effectLst/>
                          <a:latin typeface="+mn-lt"/>
                          <a:ea typeface="Calibri"/>
                          <a:cs typeface="Times New Roman"/>
                        </a:rPr>
                        <a:t> you clearly state your opinion?  Do you stay on topic?</a:t>
                      </a:r>
                      <a:endParaRPr lang="en-US" sz="900" b="1" dirty="0" smtClean="0">
                        <a:effectLst/>
                        <a:latin typeface="+mn-lt"/>
                        <a:ea typeface="Calibri"/>
                        <a:cs typeface="Times New Roman"/>
                      </a:endParaRPr>
                    </a:p>
                    <a:p>
                      <a:pPr marL="168275" indent="-168275">
                        <a:buFont typeface="+mj-lt"/>
                        <a:buAutoNum type="arabicPeriod"/>
                      </a:pPr>
                      <a:r>
                        <a:rPr lang="en-US" sz="900" b="1" dirty="0" smtClean="0">
                          <a:effectLst/>
                          <a:latin typeface="+mn-lt"/>
                          <a:ea typeface="Calibri"/>
                          <a:cs typeface="Times New Roman"/>
                        </a:rPr>
                        <a:t>Organization:  </a:t>
                      </a:r>
                      <a:r>
                        <a:rPr lang="en-US" sz="900" b="0" dirty="0" smtClean="0">
                          <a:effectLst/>
                          <a:latin typeface="+mn-lt"/>
                          <a:ea typeface="Calibri"/>
                          <a:cs typeface="Times New Roman"/>
                        </a:rPr>
                        <a:t>Do your ideas flow logically from the introduction to conclusion?  Do you use effective transitions?</a:t>
                      </a:r>
                    </a:p>
                    <a:p>
                      <a:pPr marL="168275" indent="-168275">
                        <a:buFont typeface="+mj-lt"/>
                        <a:buAutoNum type="arabicPeriod"/>
                      </a:pPr>
                      <a:r>
                        <a:rPr lang="en-US" sz="900" b="1" dirty="0" smtClean="0">
                          <a:effectLst/>
                          <a:latin typeface="+mn-lt"/>
                          <a:ea typeface="Calibri"/>
                          <a:cs typeface="Times New Roman"/>
                        </a:rPr>
                        <a:t>Elaboration</a:t>
                      </a:r>
                      <a:r>
                        <a:rPr lang="en-US" sz="900" b="1" baseline="0" dirty="0" smtClean="0">
                          <a:effectLst/>
                          <a:latin typeface="+mn-lt"/>
                          <a:ea typeface="Calibri"/>
                          <a:cs typeface="Times New Roman"/>
                        </a:rPr>
                        <a:t> of Evidence:  </a:t>
                      </a:r>
                      <a:r>
                        <a:rPr lang="en-US" sz="900" b="0" baseline="0" dirty="0" smtClean="0">
                          <a:effectLst/>
                          <a:latin typeface="+mn-lt"/>
                          <a:ea typeface="Calibri"/>
                          <a:cs typeface="Times New Roman"/>
                        </a:rPr>
                        <a:t>Do you provide evidence from sources about your opinions and elaborate with specific information?</a:t>
                      </a:r>
                    </a:p>
                    <a:p>
                      <a:pPr marL="168275" indent="-168275">
                        <a:buFont typeface="+mj-lt"/>
                        <a:buAutoNum type="arabicPeriod"/>
                      </a:pPr>
                      <a:r>
                        <a:rPr lang="en-US" sz="900" b="1" baseline="0" dirty="0" smtClean="0">
                          <a:effectLst/>
                          <a:latin typeface="+mn-lt"/>
                          <a:ea typeface="Calibri"/>
                          <a:cs typeface="Times New Roman"/>
                        </a:rPr>
                        <a:t>Language and Vocabulary:  </a:t>
                      </a:r>
                      <a:r>
                        <a:rPr lang="en-US" sz="900" b="0" baseline="0" dirty="0" smtClean="0">
                          <a:effectLst/>
                          <a:latin typeface="+mn-lt"/>
                          <a:ea typeface="Calibri"/>
                          <a:cs typeface="Times New Roman"/>
                        </a:rPr>
                        <a:t>Do you express your ideas effectively?  Do you use precise language that is appropriate for your audience and purpose?</a:t>
                      </a:r>
                    </a:p>
                    <a:p>
                      <a:pPr marL="168275" indent="-168275">
                        <a:buFont typeface="+mj-lt"/>
                        <a:buAutoNum type="arabicPeriod"/>
                      </a:pPr>
                      <a:r>
                        <a:rPr lang="en-US" sz="900" b="1" baseline="0" dirty="0" smtClean="0">
                          <a:effectLst/>
                          <a:latin typeface="+mn-lt"/>
                          <a:ea typeface="Calibri"/>
                          <a:cs typeface="Times New Roman"/>
                        </a:rPr>
                        <a:t>Conventions:  </a:t>
                      </a:r>
                      <a:r>
                        <a:rPr lang="en-US" sz="900" b="0" baseline="0" dirty="0" smtClean="0">
                          <a:effectLst/>
                          <a:latin typeface="+mn-lt"/>
                          <a:ea typeface="Calibri"/>
                          <a:cs typeface="Times New Roman"/>
                        </a:rPr>
                        <a:t>Do you use punctuation, capitalization and spelling correctly?</a:t>
                      </a:r>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693784" y="9068709"/>
            <a:ext cx="6477000" cy="527053"/>
          </a:xfrm>
          <a:prstGeom prst="rect">
            <a:avLst/>
          </a:prstGeom>
        </p:spPr>
        <p:txBody>
          <a:bodyPr wrap="square" lIns="91433" tIns="45717" rIns="91433" bIns="45717">
            <a:spAutoFit/>
          </a:bodyPr>
          <a:lstStyle/>
          <a:p>
            <a:r>
              <a:rPr lang="en-US" sz="900" b="1" dirty="0"/>
              <a:t>There are  NO Technology-enhanced Items/Tasks (TE) Note:  It is </a:t>
            </a:r>
            <a:r>
              <a:rPr lang="en-US" sz="900" b="1" i="1" u="sng" dirty="0"/>
              <a:t>highly recommended</a:t>
            </a:r>
            <a:r>
              <a:rPr lang="en-US" sz="900" b="1" i="1" dirty="0"/>
              <a:t> </a:t>
            </a:r>
            <a:r>
              <a:rPr lang="en-US" sz="900" b="1" dirty="0"/>
              <a:t>that students have experiences with the following types of tasks from various on-line instructional practice sites, as they are not on the HSD Elementary Assessments: </a:t>
            </a:r>
            <a:r>
              <a:rPr lang="en-US" sz="900" i="1" dirty="0"/>
              <a:t>reordering text, selecting and changing text, selecting text, and selecting from drop-down menu</a:t>
            </a:r>
          </a:p>
        </p:txBody>
      </p:sp>
      <p:sp>
        <p:nvSpPr>
          <p:cNvPr id="5" name="Slide Number Placeholder 4"/>
          <p:cNvSpPr>
            <a:spLocks noGrp="1"/>
          </p:cNvSpPr>
          <p:nvPr>
            <p:ph type="sldNum" sz="quarter" idx="12"/>
          </p:nvPr>
        </p:nvSpPr>
        <p:spPr/>
        <p:txBody>
          <a:bodyPr/>
          <a:lstStyle/>
          <a:p>
            <a:fld id="{F177B04D-AEB5-43ED-B9BA-B3D1EC9C9067}" type="slidenum">
              <a:rPr lang="en-US" smtClean="0"/>
              <a:pPr/>
              <a:t>5</a:t>
            </a:fld>
            <a:endParaRPr lang="en-US" dirty="0"/>
          </a:p>
        </p:txBody>
      </p:sp>
    </p:spTree>
    <p:extLst>
      <p:ext uri="{BB962C8B-B14F-4D97-AF65-F5344CB8AC3E}">
        <p14:creationId xmlns:p14="http://schemas.microsoft.com/office/powerpoint/2010/main" val="1149671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graphicFrame>
        <p:nvGraphicFramePr>
          <p:cNvPr id="108" name="Shape 108"/>
          <p:cNvGraphicFramePr/>
          <p:nvPr/>
        </p:nvGraphicFramePr>
        <p:xfrm>
          <a:off x="123818" y="1030191"/>
          <a:ext cx="7513300" cy="7556360"/>
        </p:xfrm>
        <a:graphic>
          <a:graphicData uri="http://schemas.openxmlformats.org/drawingml/2006/table">
            <a:tbl>
              <a:tblPr>
                <a:noFill/>
              </a:tblPr>
              <a:tblGrid>
                <a:gridCol w="804450"/>
                <a:gridCol w="1310925"/>
                <a:gridCol w="1310925"/>
                <a:gridCol w="1409850"/>
                <a:gridCol w="1295400"/>
                <a:gridCol w="138175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marL="0" marR="0" lvl="0" indent="0" algn="ctr" rtl="0">
                        <a:lnSpc>
                          <a:spcPct val="115000"/>
                        </a:lnSpc>
                        <a:spcBef>
                          <a:spcPts val="0"/>
                        </a:spcBef>
                        <a:spcAft>
                          <a:spcPts val="0"/>
                        </a:spcAft>
                        <a:buSzPct val="25000"/>
                        <a:buNone/>
                      </a:pPr>
                      <a:r>
                        <a:rPr lang="en-US" sz="600" b="1" i="1" u="sng">
                          <a:solidFill>
                            <a:schemeClr val="dk1"/>
                          </a:solidFill>
                          <a:latin typeface="Calibri"/>
                          <a:ea typeface="Calibri"/>
                          <a:cs typeface="Calibri"/>
                          <a:sym typeface="Calibri"/>
                        </a:rPr>
                        <a:t>CCSS and Report Card Alignment</a:t>
                      </a:r>
                    </a:p>
                    <a:p>
                      <a:pPr marL="0" marR="0" lvl="0" indent="0" algn="ctr" rtl="0">
                        <a:lnSpc>
                          <a:spcPct val="115000"/>
                        </a:lnSpc>
                        <a:spcBef>
                          <a:spcPts val="0"/>
                        </a:spcBef>
                        <a:spcAft>
                          <a:spcPts val="0"/>
                        </a:spcAft>
                        <a:buSzPct val="25000"/>
                        <a:buNone/>
                      </a:pPr>
                      <a:r>
                        <a:rPr lang="en-US" sz="600" b="1">
                          <a:latin typeface="Calibri"/>
                          <a:ea typeface="Calibri"/>
                          <a:cs typeface="Calibri"/>
                          <a:sym typeface="Calibri"/>
                        </a:rPr>
                        <a:t>Conventions:</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Kinder</a:t>
                      </a:r>
                      <a:r>
                        <a:rPr lang="en-US" sz="600" b="1">
                          <a:latin typeface="Calibri"/>
                          <a:ea typeface="Calibri"/>
                          <a:cs typeface="Calibri"/>
                          <a:sym typeface="Calibri"/>
                        </a:rPr>
                        <a:t>-L.K.1a, L.K.2a, &amp; L.K.2d </a:t>
                      </a:r>
                      <a:r>
                        <a:rPr lang="en-US" sz="600" b="1" u="sng">
                          <a:latin typeface="Calibri"/>
                          <a:ea typeface="Calibri"/>
                          <a:cs typeface="Calibri"/>
                          <a:sym typeface="Calibri"/>
                        </a:rPr>
                        <a:t>1st</a:t>
                      </a:r>
                      <a:r>
                        <a:rPr lang="en-US" sz="600" b="1">
                          <a:latin typeface="Calibri"/>
                          <a:ea typeface="Calibri"/>
                          <a:cs typeface="Calibri"/>
                          <a:sym typeface="Calibri"/>
                        </a:rPr>
                        <a:t>-L.1.1a, L.1.2</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2nd</a:t>
                      </a:r>
                      <a:r>
                        <a:rPr lang="en-US" sz="600" b="1">
                          <a:latin typeface="Calibri"/>
                          <a:ea typeface="Calibri"/>
                          <a:cs typeface="Calibri"/>
                          <a:sym typeface="Calibri"/>
                        </a:rPr>
                        <a:t>-L.2.2</a:t>
                      </a:r>
                    </a:p>
                    <a:p>
                      <a:pPr marL="0" marR="0" lvl="0" indent="0" algn="ctr" rtl="0">
                        <a:lnSpc>
                          <a:spcPct val="115000"/>
                        </a:lnSpc>
                        <a:spcBef>
                          <a:spcPts val="0"/>
                        </a:spcBef>
                        <a:spcAft>
                          <a:spcPts val="0"/>
                        </a:spcAft>
                        <a:buNone/>
                      </a:pPr>
                      <a:endParaRPr sz="600" b="1">
                        <a:latin typeface="Calibri"/>
                        <a:ea typeface="Calibri"/>
                        <a:cs typeface="Calibri"/>
                        <a:sym typeface="Calibri"/>
                      </a:endParaRP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 </a:t>
                      </a:r>
                    </a:p>
                    <a:p>
                      <a:pPr marL="0" marR="0" lvl="0" indent="0" algn="ctr" rtl="0">
                        <a:lnSpc>
                          <a:spcPct val="115000"/>
                        </a:lnSpc>
                        <a:spcBef>
                          <a:spcPts val="0"/>
                        </a:spcBef>
                        <a:spcAft>
                          <a:spcPts val="0"/>
                        </a:spcAft>
                        <a:buSzPct val="25000"/>
                        <a:buNone/>
                      </a:pPr>
                      <a:r>
                        <a:rPr lang="en-US" sz="600" b="1" i="1" u="sng">
                          <a:latin typeface="Calibri"/>
                          <a:ea typeface="Calibri"/>
                          <a:cs typeface="Calibri"/>
                          <a:sym typeface="Calibri"/>
                        </a:rPr>
                        <a:t>CCSS and Report Card Alignment</a:t>
                      </a:r>
                    </a:p>
                    <a:p>
                      <a:pPr marL="0" marR="0" lvl="0" indent="0" algn="ctr" rtl="0">
                        <a:lnSpc>
                          <a:spcPct val="115000"/>
                        </a:lnSpc>
                        <a:spcBef>
                          <a:spcPts val="0"/>
                        </a:spcBef>
                        <a:spcAft>
                          <a:spcPts val="0"/>
                        </a:spcAft>
                        <a:buSzPct val="25000"/>
                        <a:buNone/>
                      </a:pPr>
                      <a:r>
                        <a:rPr lang="en-US" sz="600" b="1">
                          <a:latin typeface="Calibri"/>
                          <a:ea typeface="Calibri"/>
                          <a:cs typeface="Calibri"/>
                          <a:sym typeface="Calibri"/>
                        </a:rPr>
                        <a:t>Text Types &amp; Purposes:</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Kinder</a:t>
                      </a:r>
                      <a:r>
                        <a:rPr lang="en-US" sz="600" b="1">
                          <a:latin typeface="Calibri"/>
                          <a:ea typeface="Calibri"/>
                          <a:cs typeface="Calibri"/>
                          <a:sym typeface="Calibri"/>
                        </a:rPr>
                        <a:t>-W.K.1</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1st</a:t>
                      </a:r>
                      <a:r>
                        <a:rPr lang="en-US" sz="600" b="1">
                          <a:latin typeface="Calibri"/>
                          <a:ea typeface="Calibri"/>
                          <a:cs typeface="Calibri"/>
                          <a:sym typeface="Calibri"/>
                        </a:rPr>
                        <a:t>-W.1.1.1-4</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2nd</a:t>
                      </a:r>
                      <a:r>
                        <a:rPr lang="en-US" sz="600" b="1">
                          <a:latin typeface="Calibri"/>
                          <a:ea typeface="Calibri"/>
                          <a:cs typeface="Calibri"/>
                          <a:sym typeface="Calibri"/>
                        </a:rPr>
                        <a:t>-W.2.1.1-4</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EFEFEF"/>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marL="0" marR="0" lvl="0" indent="0" algn="ctr" rtl="0">
                        <a:spcBef>
                          <a:spcPts val="0"/>
                        </a:spcBef>
                        <a:buSzPct val="25000"/>
                        <a:buNone/>
                      </a:pPr>
                      <a:r>
                        <a:rPr lang="en-US" sz="600" b="1">
                          <a:latin typeface="Calibri"/>
                          <a:ea typeface="Calibri"/>
                          <a:cs typeface="Calibri"/>
                          <a:sym typeface="Calibri"/>
                        </a:rPr>
                        <a:t>Text Types &amp; Purposes:</a:t>
                      </a:r>
                    </a:p>
                    <a:p>
                      <a:pPr marL="0" marR="0" lvl="0" indent="0" algn="ctr" rtl="0">
                        <a:spcBef>
                          <a:spcPts val="0"/>
                        </a:spcBef>
                        <a:buSzPct val="25000"/>
                        <a:buNone/>
                      </a:pPr>
                      <a:r>
                        <a:rPr lang="en-US" sz="600" b="1" u="sng">
                          <a:latin typeface="Calibri"/>
                          <a:ea typeface="Calibri"/>
                          <a:cs typeface="Calibri"/>
                          <a:sym typeface="Calibri"/>
                        </a:rPr>
                        <a:t>Kinder</a:t>
                      </a:r>
                      <a:r>
                        <a:rPr lang="en-US" sz="600" b="1">
                          <a:latin typeface="Calibri"/>
                          <a:ea typeface="Calibri"/>
                          <a:cs typeface="Calibri"/>
                          <a:sym typeface="Calibri"/>
                        </a:rPr>
                        <a:t>-none</a:t>
                      </a:r>
                    </a:p>
                    <a:p>
                      <a:pPr marL="0" marR="0" lvl="0" indent="0" algn="ctr" rtl="0">
                        <a:spcBef>
                          <a:spcPts val="0"/>
                        </a:spcBef>
                        <a:buSzPct val="25000"/>
                        <a:buNone/>
                      </a:pPr>
                      <a:r>
                        <a:rPr lang="en-US" sz="600" b="1" u="sng">
                          <a:latin typeface="Calibri"/>
                          <a:ea typeface="Calibri"/>
                          <a:cs typeface="Calibri"/>
                          <a:sym typeface="Calibri"/>
                        </a:rPr>
                        <a:t>1st</a:t>
                      </a:r>
                      <a:r>
                        <a:rPr lang="en-US" sz="600" b="1">
                          <a:latin typeface="Calibri"/>
                          <a:ea typeface="Calibri"/>
                          <a:cs typeface="Calibri"/>
                          <a:sym typeface="Calibri"/>
                        </a:rPr>
                        <a:t>-W.1.1.5</a:t>
                      </a:r>
                    </a:p>
                    <a:p>
                      <a:pPr marL="0" marR="0" lvl="0" indent="0" algn="ctr" rtl="0">
                        <a:spcBef>
                          <a:spcPts val="0"/>
                        </a:spcBef>
                        <a:buSzPct val="25000"/>
                        <a:buNone/>
                      </a:pPr>
                      <a:r>
                        <a:rPr lang="en-US" sz="600" b="1" u="sng">
                          <a:latin typeface="Calibri"/>
                          <a:ea typeface="Calibri"/>
                          <a:cs typeface="Calibri"/>
                          <a:sym typeface="Calibri"/>
                        </a:rPr>
                        <a:t>2nd</a:t>
                      </a:r>
                      <a:r>
                        <a:rPr lang="en-US" sz="600" b="1">
                          <a:latin typeface="Calibri"/>
                          <a:ea typeface="Calibri"/>
                          <a:cs typeface="Calibri"/>
                          <a:sym typeface="Calibri"/>
                        </a:rPr>
                        <a:t>-W.2.1.4-5</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marL="0" marR="0" lvl="0" indent="0" algn="ctr" rtl="0">
                        <a:lnSpc>
                          <a:spcPct val="115000"/>
                        </a:lnSpc>
                        <a:spcBef>
                          <a:spcPts val="0"/>
                        </a:spcBef>
                        <a:spcAft>
                          <a:spcPts val="0"/>
                        </a:spcAft>
                        <a:buSzPct val="25000"/>
                        <a:buNone/>
                      </a:pPr>
                      <a:r>
                        <a:rPr lang="en-US" sz="600" b="1">
                          <a:latin typeface="Calibri"/>
                          <a:ea typeface="Calibri"/>
                          <a:cs typeface="Calibri"/>
                          <a:sym typeface="Calibri"/>
                        </a:rPr>
                        <a:t>Text Types &amp; Purposes/Production and Distribution of Writing:</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Kinder</a:t>
                      </a:r>
                      <a:r>
                        <a:rPr lang="en-US" sz="600" b="1">
                          <a:latin typeface="Calibri"/>
                          <a:ea typeface="Calibri"/>
                          <a:cs typeface="Calibri"/>
                          <a:sym typeface="Calibri"/>
                        </a:rPr>
                        <a:t>-W.K.1.3</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1st</a:t>
                      </a:r>
                      <a:r>
                        <a:rPr lang="en-US" sz="600" b="1">
                          <a:latin typeface="Calibri"/>
                          <a:ea typeface="Calibri"/>
                          <a:cs typeface="Calibri"/>
                          <a:sym typeface="Calibri"/>
                        </a:rPr>
                        <a:t>-W.1.1.4 &amp; W.1.5.2</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2nd</a:t>
                      </a:r>
                      <a:r>
                        <a:rPr lang="en-US" sz="600" b="1">
                          <a:latin typeface="Calibri"/>
                          <a:ea typeface="Calibri"/>
                          <a:cs typeface="Calibri"/>
                          <a:sym typeface="Calibri"/>
                        </a:rPr>
                        <a:t>-W.2.1.4</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marL="0" marR="0" lvl="0" indent="0" algn="ctr" rtl="0">
                        <a:lnSpc>
                          <a:spcPct val="115000"/>
                        </a:lnSpc>
                        <a:spcBef>
                          <a:spcPts val="0"/>
                        </a:spcBef>
                        <a:spcAft>
                          <a:spcPts val="0"/>
                        </a:spcAft>
                        <a:buSzPct val="25000"/>
                        <a:buNone/>
                      </a:pPr>
                      <a:r>
                        <a:rPr lang="en-US" sz="600" b="1" i="1" u="sng">
                          <a:solidFill>
                            <a:schemeClr val="dk1"/>
                          </a:solidFill>
                          <a:latin typeface="Calibri"/>
                          <a:ea typeface="Calibri"/>
                          <a:cs typeface="Calibri"/>
                          <a:sym typeface="Calibri"/>
                        </a:rPr>
                        <a:t>CCSS and Report Card Alignment</a:t>
                      </a:r>
                    </a:p>
                    <a:p>
                      <a:pPr marL="0" marR="0" lvl="0" indent="0" algn="ctr" rtl="0">
                        <a:lnSpc>
                          <a:spcPct val="115000"/>
                        </a:lnSpc>
                        <a:spcBef>
                          <a:spcPts val="0"/>
                        </a:spcBef>
                        <a:spcAft>
                          <a:spcPts val="0"/>
                        </a:spcAft>
                        <a:buSzPct val="25000"/>
                        <a:buNone/>
                      </a:pPr>
                      <a:r>
                        <a:rPr lang="en-US" sz="600" b="1">
                          <a:latin typeface="Calibri"/>
                          <a:ea typeface="Calibri"/>
                          <a:cs typeface="Calibri"/>
                          <a:sym typeface="Calibri"/>
                        </a:rPr>
                        <a:t>Conventions &amp; Vocab.  Acquisition: </a:t>
                      </a:r>
                      <a:r>
                        <a:rPr lang="en-US" sz="600" b="1" u="sng">
                          <a:latin typeface="Calibri"/>
                          <a:ea typeface="Calibri"/>
                          <a:cs typeface="Calibri"/>
                          <a:sym typeface="Calibri"/>
                        </a:rPr>
                        <a:t>Kinder</a:t>
                      </a:r>
                      <a:r>
                        <a:rPr lang="en-US" sz="600" b="1">
                          <a:latin typeface="Calibri"/>
                          <a:ea typeface="Calibri"/>
                          <a:cs typeface="Calibri"/>
                          <a:sym typeface="Calibri"/>
                        </a:rPr>
                        <a:t>-L.K.1b-f &amp; L.K.6</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1st</a:t>
                      </a:r>
                      <a:r>
                        <a:rPr lang="en-US" sz="600" b="1">
                          <a:latin typeface="Calibri"/>
                          <a:ea typeface="Calibri"/>
                          <a:cs typeface="Calibri"/>
                          <a:sym typeface="Calibri"/>
                        </a:rPr>
                        <a:t>-L.1.1b-j &amp; L.1.6</a:t>
                      </a:r>
                    </a:p>
                    <a:p>
                      <a:pPr marL="0" marR="0" lvl="0" indent="0" algn="ctr" rtl="0">
                        <a:lnSpc>
                          <a:spcPct val="115000"/>
                        </a:lnSpc>
                        <a:spcBef>
                          <a:spcPts val="0"/>
                        </a:spcBef>
                        <a:spcAft>
                          <a:spcPts val="0"/>
                        </a:spcAft>
                        <a:buSzPct val="25000"/>
                        <a:buNone/>
                      </a:pPr>
                      <a:r>
                        <a:rPr lang="en-US" sz="600" b="1" u="sng">
                          <a:latin typeface="Calibri"/>
                          <a:ea typeface="Calibri"/>
                          <a:cs typeface="Calibri"/>
                          <a:sym typeface="Calibri"/>
                        </a:rPr>
                        <a:t>2nd</a:t>
                      </a:r>
                      <a:r>
                        <a:rPr lang="en-US" sz="600" b="1">
                          <a:latin typeface="Calibri"/>
                          <a:ea typeface="Calibri"/>
                          <a:cs typeface="Calibri"/>
                          <a:sym typeface="Calibri"/>
                        </a:rPr>
                        <a:t>-L.2.1 &amp; L.2.6</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3129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53975" marR="0" lvl="0" indent="-3175" algn="l" rtl="0">
                        <a:spcBef>
                          <a:spcPts val="0"/>
                        </a:spcBef>
                        <a:buSzPct val="25000"/>
                        <a:buNone/>
                      </a:pPr>
                      <a:r>
                        <a:rPr lang="en-US" sz="900" u="none" strike="noStrike" cap="none" baseline="0">
                          <a:latin typeface="Calibri"/>
                          <a:ea typeface="Calibri"/>
                          <a:cs typeface="Calibri"/>
                          <a:sym typeface="Calibri"/>
                        </a:rPr>
                        <a:t>Uses a combination of</a:t>
                      </a:r>
                    </a:p>
                    <a:p>
                      <a:pPr marL="53975" marR="0" lvl="0" indent="-3175" algn="l" rtl="0">
                        <a:spcBef>
                          <a:spcPts val="0"/>
                        </a:spcBef>
                        <a:buSzPct val="25000"/>
                        <a:buNone/>
                      </a:pPr>
                      <a:r>
                        <a:rPr lang="en-US" sz="900" u="none" strike="noStrike" cap="none" baseline="0">
                          <a:latin typeface="Calibri"/>
                          <a:ea typeface="Calibri"/>
                          <a:cs typeface="Calibri"/>
                          <a:sym typeface="Calibri"/>
                        </a:rPr>
                        <a:t>drawing, dictation, &amp;</a:t>
                      </a:r>
                    </a:p>
                    <a:p>
                      <a:pPr marL="53975" marR="0" lvl="0" indent="-3175" algn="l" rtl="0">
                        <a:spcBef>
                          <a:spcPts val="0"/>
                        </a:spcBef>
                        <a:buSzPct val="25000"/>
                        <a:buNone/>
                      </a:pPr>
                      <a:r>
                        <a:rPr lang="en-US" sz="900" u="none" strike="noStrike" cap="none" baseline="0">
                          <a:latin typeface="Calibri"/>
                          <a:ea typeface="Calibri"/>
                          <a:cs typeface="Calibri"/>
                          <a:sym typeface="Calibri"/>
                        </a:rPr>
                        <a:t>writing (K) to compose</a:t>
                      </a:r>
                    </a:p>
                    <a:p>
                      <a:pPr marL="53975" marR="0" lvl="0" indent="-3175" algn="l" rtl="0">
                        <a:spcBef>
                          <a:spcPts val="0"/>
                        </a:spcBef>
                        <a:buSzPct val="25000"/>
                        <a:buNone/>
                      </a:pPr>
                      <a:r>
                        <a:rPr lang="en-US" sz="900" u="none" strike="noStrike" cap="none" baseline="0">
                          <a:latin typeface="Calibri"/>
                          <a:ea typeface="Calibri"/>
                          <a:cs typeface="Calibri"/>
                          <a:sym typeface="Calibri"/>
                        </a:rPr>
                        <a:t>Explains something</a:t>
                      </a:r>
                    </a:p>
                    <a:p>
                      <a:pPr marL="53975" marR="0" lvl="0" indent="-3175" algn="l" rtl="0">
                        <a:spcBef>
                          <a:spcPts val="0"/>
                        </a:spcBef>
                        <a:buSzPct val="25000"/>
                        <a:buNone/>
                      </a:pPr>
                      <a:r>
                        <a:rPr lang="en-US" sz="900" u="none" strike="noStrike" cap="none" baseline="0">
                          <a:latin typeface="Calibri"/>
                          <a:ea typeface="Calibri"/>
                          <a:cs typeface="Calibri"/>
                          <a:sym typeface="Calibri"/>
                        </a:rPr>
                        <a:t>more about the topic</a:t>
                      </a:r>
                    </a:p>
                    <a:p>
                      <a:pPr marL="53975" marR="0" lvl="0" indent="-3175" algn="l" rtl="0">
                        <a:spcBef>
                          <a:spcPts val="0"/>
                        </a:spcBef>
                        <a:buSzPct val="25000"/>
                        <a:buNone/>
                      </a:pPr>
                      <a:r>
                        <a:rPr lang="en-US" sz="900" u="none" strike="noStrike" cap="none" baseline="0">
                          <a:latin typeface="Calibri"/>
                          <a:ea typeface="Calibri"/>
                          <a:cs typeface="Calibri"/>
                          <a:sym typeface="Calibri"/>
                        </a:rPr>
                        <a:t>OR</a:t>
                      </a:r>
                    </a:p>
                    <a:p>
                      <a:pPr marL="53975" marR="0" lvl="0" indent="-3175" algn="l" rtl="0">
                        <a:spcBef>
                          <a:spcPts val="0"/>
                        </a:spcBef>
                        <a:buSzPct val="25000"/>
                        <a:buNone/>
                      </a:pPr>
                      <a:r>
                        <a:rPr lang="en-US" sz="900" u="none" strike="noStrike" cap="none" baseline="0">
                          <a:latin typeface="Calibri"/>
                          <a:ea typeface="Calibri"/>
                          <a:cs typeface="Calibri"/>
                          <a:sym typeface="Calibri"/>
                        </a:rPr>
                        <a:t>A connection is made</a:t>
                      </a:r>
                    </a:p>
                    <a:p>
                      <a:pPr marL="53975" marR="0" lvl="0" indent="-3175" algn="l" rtl="0">
                        <a:spcBef>
                          <a:spcPts val="0"/>
                        </a:spcBef>
                        <a:buSzPct val="25000"/>
                        <a:buNone/>
                      </a:pPr>
                      <a:r>
                        <a:rPr lang="en-US" sz="900" u="none" strike="noStrike" cap="none" baseline="0">
                          <a:latin typeface="Calibri"/>
                          <a:ea typeface="Calibri"/>
                          <a:cs typeface="Calibri"/>
                          <a:sym typeface="Calibri"/>
                        </a:rPr>
                        <a:t>between topic &amp;</a:t>
                      </a:r>
                    </a:p>
                    <a:p>
                      <a:pPr marL="53975" marR="0" lvl="0" indent="-3175" algn="l" rtl="0">
                        <a:spcBef>
                          <a:spcPts val="0"/>
                        </a:spcBef>
                        <a:buSzPct val="25000"/>
                        <a:buNone/>
                      </a:pPr>
                      <a:r>
                        <a:rPr lang="en-US" sz="900" u="none" strike="noStrike" cap="none" baseline="0">
                          <a:latin typeface="Calibri"/>
                          <a:ea typeface="Calibri"/>
                          <a:cs typeface="Calibri"/>
                          <a:sym typeface="Calibri"/>
                        </a:rPr>
                        <a:t>broader idea(s)</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Intro, body, and</a:t>
                      </a:r>
                    </a:p>
                    <a:p>
                      <a:pPr marL="0" marR="0" lvl="0" indent="0" algn="l" rtl="0">
                        <a:spcBef>
                          <a:spcPts val="0"/>
                        </a:spcBef>
                        <a:buSzPct val="25000"/>
                        <a:buNone/>
                      </a:pPr>
                      <a:r>
                        <a:rPr lang="en-US" sz="900" u="none" strike="noStrike" cap="none" baseline="0">
                          <a:latin typeface="Calibri"/>
                          <a:ea typeface="Calibri"/>
                          <a:cs typeface="Calibri"/>
                          <a:sym typeface="Calibri"/>
                        </a:rPr>
                        <a:t>conclusion support</a:t>
                      </a:r>
                    </a:p>
                    <a:p>
                      <a:pPr marL="0" marR="0" lvl="0" indent="0" algn="l" rtl="0">
                        <a:spcBef>
                          <a:spcPts val="0"/>
                        </a:spcBef>
                        <a:buSzPct val="25000"/>
                        <a:buNone/>
                      </a:pPr>
                      <a:r>
                        <a:rPr lang="en-US" sz="900" u="none" strike="noStrike" cap="none" baseline="0">
                          <a:latin typeface="Calibri"/>
                          <a:ea typeface="Calibri"/>
                          <a:cs typeface="Calibri"/>
                          <a:sym typeface="Calibri"/>
                        </a:rPr>
                        <a:t>focus and reason(s)</a:t>
                      </a:r>
                    </a:p>
                    <a:p>
                      <a:pPr marL="0" marR="0" lvl="0" indent="0" algn="l" rtl="0">
                        <a:spcBef>
                          <a:spcPts val="0"/>
                        </a:spcBef>
                        <a:buSzPct val="25000"/>
                        <a:buNone/>
                      </a:pPr>
                      <a:r>
                        <a:rPr lang="en-US" sz="900" u="none" strike="noStrike" cap="none" baseline="0">
                          <a:latin typeface="Calibri"/>
                          <a:ea typeface="Calibri"/>
                          <a:cs typeface="Calibri"/>
                          <a:sym typeface="Calibri"/>
                        </a:rPr>
                        <a:t>Uses several transitions</a:t>
                      </a:r>
                    </a:p>
                    <a:p>
                      <a:pPr marL="0" marR="0" lvl="0" indent="0" algn="l" rtl="0">
                        <a:spcBef>
                          <a:spcPts val="0"/>
                        </a:spcBef>
                        <a:buSzPct val="25000"/>
                        <a:buNone/>
                      </a:pPr>
                      <a:r>
                        <a:rPr lang="en-US" sz="900" u="none" strike="noStrike" cap="none" baseline="0">
                          <a:latin typeface="Calibri"/>
                          <a:ea typeface="Calibri"/>
                          <a:cs typeface="Calibri"/>
                          <a:sym typeface="Calibri"/>
                        </a:rPr>
                        <a:t>appropriately (e.g.,</a:t>
                      </a:r>
                    </a:p>
                    <a:p>
                      <a:pPr marL="0" marR="0" lvl="0" indent="0" algn="l" rtl="0">
                        <a:spcBef>
                          <a:spcPts val="0"/>
                        </a:spcBef>
                        <a:buSzPct val="25000"/>
                        <a:buNone/>
                      </a:pPr>
                      <a:r>
                        <a:rPr lang="en-US" sz="900" u="none" strike="noStrike" cap="none" baseline="0">
                          <a:latin typeface="Calibri"/>
                          <a:ea typeface="Calibri"/>
                          <a:cs typeface="Calibri"/>
                          <a:sym typeface="Calibri"/>
                        </a:rPr>
                        <a:t>because, since, and,</a:t>
                      </a:r>
                    </a:p>
                    <a:p>
                      <a:pPr marL="0" marR="0" lvl="0" indent="0" algn="l" rtl="0">
                        <a:spcBef>
                          <a:spcPts val="0"/>
                        </a:spcBef>
                        <a:buSzPct val="25000"/>
                        <a:buNone/>
                      </a:pPr>
                      <a:r>
                        <a:rPr lang="en-US" sz="900" u="none" strike="noStrike" cap="none" baseline="0">
                          <a:latin typeface="Calibri"/>
                          <a:ea typeface="Calibri"/>
                          <a:cs typeface="Calibri"/>
                          <a:sym typeface="Calibri"/>
                        </a:rPr>
                        <a:t>also, for example,</a:t>
                      </a:r>
                    </a:p>
                    <a:p>
                      <a:pPr marL="0" marR="0" lvl="0" indent="0" algn="l" rtl="0">
                        <a:spcBef>
                          <a:spcPts val="0"/>
                        </a:spcBef>
                        <a:buSzPct val="25000"/>
                        <a:buNone/>
                      </a:pPr>
                      <a:r>
                        <a:rPr lang="en-US" sz="900" u="none" strike="noStrike" cap="none" baseline="0">
                          <a:latin typeface="Calibri"/>
                          <a:ea typeface="Calibri"/>
                          <a:cs typeface="Calibri"/>
                          <a:sym typeface="Calibri"/>
                        </a:rPr>
                        <a:t>since) to connect ideas</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Elaborates using a</a:t>
                      </a:r>
                    </a:p>
                    <a:p>
                      <a:pPr marL="0" marR="0" lvl="0" indent="0" algn="l" rtl="0">
                        <a:spcBef>
                          <a:spcPts val="0"/>
                        </a:spcBef>
                        <a:buSzPct val="25000"/>
                        <a:buNone/>
                      </a:pPr>
                      <a:r>
                        <a:rPr lang="en-US" sz="900" u="none" strike="noStrike" cap="none" baseline="0">
                          <a:latin typeface="Calibri"/>
                          <a:ea typeface="Calibri"/>
                          <a:cs typeface="Calibri"/>
                          <a:sym typeface="Calibri"/>
                        </a:rPr>
                        <a:t>variety of relevant</a:t>
                      </a:r>
                    </a:p>
                    <a:p>
                      <a:pPr marL="0" marR="0" lvl="0" indent="0" algn="l" rtl="0">
                        <a:spcBef>
                          <a:spcPts val="0"/>
                        </a:spcBef>
                        <a:buSzPct val="25000"/>
                        <a:buNone/>
                      </a:pPr>
                      <a:r>
                        <a:rPr lang="en-US" sz="900" u="none" strike="noStrike" cap="none" baseline="0">
                          <a:latin typeface="Calibri"/>
                          <a:ea typeface="Calibri"/>
                          <a:cs typeface="Calibri"/>
                          <a:sym typeface="Calibri"/>
                        </a:rPr>
                        <a:t>details, examples,</a:t>
                      </a:r>
                    </a:p>
                    <a:p>
                      <a:pPr marL="0" marR="0" lvl="0" indent="0" algn="l" rtl="0">
                        <a:spcBef>
                          <a:spcPts val="0"/>
                        </a:spcBef>
                        <a:buSzPct val="25000"/>
                        <a:buNone/>
                      </a:pPr>
                      <a:r>
                        <a:rPr lang="en-US" sz="900" u="none" strike="noStrike" cap="none" baseline="0">
                          <a:latin typeface="Calibri"/>
                          <a:ea typeface="Calibri"/>
                          <a:cs typeface="Calibri"/>
                          <a:sym typeface="Calibri"/>
                        </a:rPr>
                        <a:t>quotes, etc. to support</a:t>
                      </a:r>
                    </a:p>
                    <a:p>
                      <a:pPr marL="0" marR="0" lvl="0" indent="0" algn="l" rtl="0">
                        <a:spcBef>
                          <a:spcPts val="0"/>
                        </a:spcBef>
                        <a:buSzPct val="25000"/>
                        <a:buNone/>
                      </a:pPr>
                      <a:r>
                        <a:rPr lang="en-US" sz="900" u="none" strike="noStrike" cap="none" baseline="0">
                          <a:latin typeface="Calibri"/>
                          <a:ea typeface="Calibri"/>
                          <a:cs typeface="Calibri"/>
                          <a:sym typeface="Calibri"/>
                        </a:rPr>
                        <a:t>focus (opinion) or</a:t>
                      </a:r>
                    </a:p>
                    <a:p>
                      <a:pPr marL="0" marR="0" lvl="0" indent="0" algn="l" rtl="0">
                        <a:spcBef>
                          <a:spcPts val="0"/>
                        </a:spcBef>
                        <a:buSzPct val="25000"/>
                        <a:buNone/>
                      </a:pPr>
                      <a:r>
                        <a:rPr lang="en-US" sz="900" u="none" strike="noStrike" cap="none" baseline="0">
                          <a:latin typeface="Calibri"/>
                          <a:ea typeface="Calibri"/>
                          <a:cs typeface="Calibri"/>
                          <a:sym typeface="Calibri"/>
                        </a:rPr>
                        <a:t>explain reasons</a:t>
                      </a:r>
                    </a:p>
                    <a:p>
                      <a:pPr marL="0" marR="0" lvl="0" indent="0" algn="l" rtl="0">
                        <a:spcBef>
                          <a:spcPts val="0"/>
                        </a:spcBef>
                        <a:buSzPct val="25000"/>
                        <a:buNone/>
                      </a:pPr>
                      <a:r>
                        <a:rPr lang="en-US" sz="900" u="none" strike="noStrike" cap="none" baseline="0">
                          <a:latin typeface="Calibri"/>
                          <a:ea typeface="Calibri"/>
                          <a:cs typeface="Calibri"/>
                          <a:sym typeface="Calibri"/>
                        </a:rPr>
                        <a:t>May use figurative</a:t>
                      </a:r>
                    </a:p>
                    <a:p>
                      <a:pPr marL="0" marR="0" lvl="0" indent="0" algn="l" rtl="0">
                        <a:spcBef>
                          <a:spcPts val="0"/>
                        </a:spcBef>
                        <a:buSzPct val="25000"/>
                        <a:buNone/>
                      </a:pPr>
                      <a:r>
                        <a:rPr lang="en-US" sz="900" u="none" strike="noStrike" cap="none" baseline="0">
                          <a:latin typeface="Calibri"/>
                          <a:ea typeface="Calibri"/>
                          <a:cs typeface="Calibri"/>
                          <a:sym typeface="Calibri"/>
                        </a:rPr>
                        <a:t>language (e.g., imagery,</a:t>
                      </a:r>
                    </a:p>
                    <a:p>
                      <a:pPr marL="0" marR="0" lvl="0" indent="0" algn="l" rtl="0">
                        <a:spcBef>
                          <a:spcPts val="0"/>
                        </a:spcBef>
                        <a:buSzPct val="25000"/>
                        <a:buNone/>
                      </a:pPr>
                      <a:r>
                        <a:rPr lang="en-US" sz="900" u="none" strike="noStrike" cap="none" baseline="0">
                          <a:latin typeface="Calibri"/>
                          <a:ea typeface="Calibri"/>
                          <a:cs typeface="Calibri"/>
                          <a:sym typeface="Calibri"/>
                        </a:rPr>
                        <a:t>simile, exaggeration)</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Chooses words and</a:t>
                      </a:r>
                    </a:p>
                    <a:p>
                      <a:pPr marL="0" marR="0" lvl="0" indent="0" algn="l" rtl="0">
                        <a:spcBef>
                          <a:spcPts val="0"/>
                        </a:spcBef>
                        <a:buSzPct val="25000"/>
                        <a:buNone/>
                      </a:pPr>
                      <a:r>
                        <a:rPr lang="en-US" sz="900" u="none" strike="noStrike" cap="none" baseline="0">
                          <a:latin typeface="Calibri"/>
                          <a:ea typeface="Calibri"/>
                          <a:cs typeface="Calibri"/>
                          <a:sym typeface="Calibri"/>
                        </a:rPr>
                        <a:t>phrases for effect (e.g.,</a:t>
                      </a:r>
                    </a:p>
                    <a:p>
                      <a:pPr marL="0" marR="0" lvl="0" indent="0" algn="l" rtl="0">
                        <a:spcBef>
                          <a:spcPts val="0"/>
                        </a:spcBef>
                        <a:buSzPct val="25000"/>
                        <a:buNone/>
                      </a:pPr>
                      <a:r>
                        <a:rPr lang="en-US" sz="900" u="none" strike="noStrike" cap="none" baseline="0">
                          <a:latin typeface="Calibri"/>
                          <a:ea typeface="Calibri"/>
                          <a:cs typeface="Calibri"/>
                          <a:sym typeface="Calibri"/>
                        </a:rPr>
                        <a:t>precise, concrete, or</a:t>
                      </a:r>
                    </a:p>
                    <a:p>
                      <a:pPr marL="0" marR="0" lvl="0" indent="0" algn="l" rtl="0">
                        <a:spcBef>
                          <a:spcPts val="0"/>
                        </a:spcBef>
                        <a:buSzPct val="25000"/>
                        <a:buNone/>
                      </a:pPr>
                      <a:r>
                        <a:rPr lang="en-US" sz="900" u="none" strike="noStrike" cap="none" baseline="0">
                          <a:latin typeface="Calibri"/>
                          <a:ea typeface="Calibri"/>
                          <a:cs typeface="Calibri"/>
                          <a:sym typeface="Calibri"/>
                        </a:rPr>
                        <a:t>sensory vocabulary)</a:t>
                      </a:r>
                    </a:p>
                    <a:p>
                      <a:pPr marL="0" marR="0" lvl="0" indent="0" algn="l" rtl="0">
                        <a:spcBef>
                          <a:spcPts val="0"/>
                        </a:spcBef>
                        <a:buSzPct val="25000"/>
                        <a:buNone/>
                      </a:pPr>
                      <a:r>
                        <a:rPr lang="en-US" sz="900" u="none" strike="noStrike" cap="none" baseline="0">
                          <a:latin typeface="Calibri"/>
                          <a:ea typeface="Calibri"/>
                          <a:cs typeface="Calibri"/>
                          <a:sym typeface="Calibri"/>
                        </a:rPr>
                        <a:t>Uses variety of</a:t>
                      </a:r>
                    </a:p>
                    <a:p>
                      <a:pPr marL="0" marR="0" lvl="0" indent="0" algn="l" rtl="0">
                        <a:spcBef>
                          <a:spcPts val="0"/>
                        </a:spcBef>
                        <a:buSzPct val="25000"/>
                        <a:buNone/>
                      </a:pPr>
                      <a:r>
                        <a:rPr lang="en-US" sz="900" u="none" strike="noStrike" cap="none" baseline="0">
                          <a:latin typeface="Calibri"/>
                          <a:ea typeface="Calibri"/>
                          <a:cs typeface="Calibri"/>
                          <a:sym typeface="Calibri"/>
                        </a:rPr>
                        <a:t>sentences (simple,</a:t>
                      </a:r>
                    </a:p>
                    <a:p>
                      <a:pPr marL="0" marR="0" lvl="0" indent="0" algn="l" rtl="0">
                        <a:spcBef>
                          <a:spcPts val="0"/>
                        </a:spcBef>
                        <a:buSzPct val="25000"/>
                        <a:buNone/>
                      </a:pPr>
                      <a:r>
                        <a:rPr lang="en-US" sz="900" u="none" strike="noStrike" cap="none" baseline="0">
                          <a:latin typeface="Calibri"/>
                          <a:ea typeface="Calibri"/>
                          <a:cs typeface="Calibri"/>
                          <a:sym typeface="Calibri"/>
                        </a:rPr>
                        <a:t>compound, with</a:t>
                      </a:r>
                    </a:p>
                    <a:p>
                      <a:pPr marL="0" marR="0" lvl="0" indent="0" algn="l" rtl="0">
                        <a:spcBef>
                          <a:spcPts val="0"/>
                        </a:spcBef>
                        <a:buSzPct val="25000"/>
                        <a:buNone/>
                      </a:pPr>
                      <a:r>
                        <a:rPr lang="en-US" sz="900" u="none" strike="noStrike" cap="none" baseline="0">
                          <a:latin typeface="Calibri"/>
                          <a:ea typeface="Calibri"/>
                          <a:cs typeface="Calibri"/>
                          <a:sym typeface="Calibri"/>
                        </a:rPr>
                        <a:t>prepositional phrases)</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a:t>
                      </a:r>
                    </a:p>
                    <a:p>
                      <a:pPr marL="0" marR="0" lvl="0" indent="0" algn="l" rtl="0">
                        <a:spcBef>
                          <a:spcPts val="0"/>
                        </a:spcBef>
                        <a:buSzPct val="25000"/>
                        <a:buNone/>
                      </a:pPr>
                      <a:r>
                        <a:rPr lang="en-US" sz="900" u="none" strike="noStrike" cap="none" baseline="0">
                          <a:latin typeface="Calibri"/>
                          <a:ea typeface="Calibri"/>
                          <a:cs typeface="Calibri"/>
                          <a:sym typeface="Calibri"/>
                        </a:rPr>
                        <a:t>resources</a:t>
                      </a:r>
                    </a:p>
                    <a:p>
                      <a:pPr marL="0" marR="0" lvl="0" indent="0" algn="l" rtl="0">
                        <a:spcBef>
                          <a:spcPts val="0"/>
                        </a:spcBef>
                        <a:buSzPct val="25000"/>
                        <a:buNone/>
                      </a:pPr>
                      <a:r>
                        <a:rPr lang="en-US" sz="900" u="none" strike="noStrike" cap="none" baseline="0">
                          <a:latin typeface="Calibri"/>
                          <a:ea typeface="Calibri"/>
                          <a:cs typeface="Calibri"/>
                          <a:sym typeface="Calibri"/>
                        </a:rPr>
                        <a:t>Has few or no errors in</a:t>
                      </a:r>
                    </a:p>
                    <a:p>
                      <a:pPr marL="0" marR="0" lvl="0" indent="0" algn="l" rtl="0">
                        <a:spcBef>
                          <a:spcPts val="0"/>
                        </a:spcBef>
                        <a:buSzPct val="25000"/>
                        <a:buNone/>
                      </a:pPr>
                      <a:r>
                        <a:rPr lang="en-US" sz="900" u="none" strike="noStrike" cap="none" baseline="0">
                          <a:latin typeface="Calibri"/>
                          <a:ea typeface="Calibri"/>
                          <a:cs typeface="Calibri"/>
                          <a:sym typeface="Calibri"/>
                        </a:rPr>
                        <a:t>grammar, word usage,</a:t>
                      </a:r>
                    </a:p>
                    <a:p>
                      <a:pPr marL="0" marR="0" lvl="0" indent="0" algn="l" rtl="0">
                        <a:spcBef>
                          <a:spcPts val="0"/>
                        </a:spcBef>
                        <a:buSzPct val="25000"/>
                        <a:buNone/>
                      </a:pPr>
                      <a:r>
                        <a:rPr lang="en-US" sz="900" u="none" strike="noStrike" cap="none" baseline="0">
                          <a:latin typeface="Calibri"/>
                          <a:ea typeface="Calibri"/>
                          <a:cs typeface="Calibri"/>
                          <a:sym typeface="Calibri"/>
                        </a:rPr>
                        <a:t>or mechanics as</a:t>
                      </a:r>
                    </a:p>
                    <a:p>
                      <a:pPr marL="0" marR="0" lvl="0" indent="0" algn="l" rtl="0">
                        <a:spcBef>
                          <a:spcPts val="0"/>
                        </a:spcBef>
                        <a:buSzPct val="25000"/>
                        <a:buNone/>
                      </a:pPr>
                      <a:r>
                        <a:rPr lang="en-US" sz="900" u="none" strike="noStrike" cap="none" baseline="0">
                          <a:latin typeface="Calibri"/>
                          <a:ea typeface="Calibri"/>
                          <a:cs typeface="Calibri"/>
                          <a:sym typeface="Calibri"/>
                        </a:rPr>
                        <a:t>appropriate to grade</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6107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Uses a combination of</a:t>
                      </a:r>
                    </a:p>
                    <a:p>
                      <a:pPr marL="0" marR="0" lvl="0" indent="0" algn="l" rtl="0">
                        <a:spcBef>
                          <a:spcPts val="0"/>
                        </a:spcBef>
                        <a:buSzPct val="25000"/>
                        <a:buNone/>
                      </a:pPr>
                      <a:r>
                        <a:rPr lang="en-US" sz="900" b="0" i="0" u="none" strike="noStrike" cap="none" baseline="0">
                          <a:latin typeface="Calibri"/>
                          <a:ea typeface="Calibri"/>
                          <a:cs typeface="Calibri"/>
                          <a:sym typeface="Calibri"/>
                        </a:rPr>
                        <a:t>drawing, dictation, &amp;</a:t>
                      </a:r>
                    </a:p>
                    <a:p>
                      <a:pPr marL="0" marR="0" lvl="0" indent="0" algn="l" rtl="0">
                        <a:spcBef>
                          <a:spcPts val="0"/>
                        </a:spcBef>
                        <a:buSzPct val="25000"/>
                        <a:buNone/>
                      </a:pPr>
                      <a:r>
                        <a:rPr lang="en-US" sz="900" b="0" i="0" u="none" strike="noStrike" cap="none" baseline="0">
                          <a:latin typeface="Calibri"/>
                          <a:ea typeface="Calibri"/>
                          <a:cs typeface="Calibri"/>
                          <a:sym typeface="Calibri"/>
                        </a:rPr>
                        <a:t>writing (K) to compose</a:t>
                      </a:r>
                    </a:p>
                    <a:p>
                      <a:pPr marL="0" marR="0" lvl="0" indent="0" algn="l" rtl="0">
                        <a:spcBef>
                          <a:spcPts val="0"/>
                        </a:spcBef>
                        <a:buSzPct val="25000"/>
                        <a:buNone/>
                      </a:pPr>
                      <a:r>
                        <a:rPr lang="en-US" sz="900" b="0" i="0" u="none" strike="noStrike" cap="none" baseline="0">
                          <a:latin typeface="Calibri"/>
                          <a:ea typeface="Calibri"/>
                          <a:cs typeface="Calibri"/>
                          <a:sym typeface="Calibri"/>
                        </a:rPr>
                        <a:t>Clearly identifies topic</a:t>
                      </a:r>
                    </a:p>
                    <a:p>
                      <a:pPr marL="0" marR="0" lvl="0" indent="0" algn="l" rtl="0">
                        <a:spcBef>
                          <a:spcPts val="0"/>
                        </a:spcBef>
                        <a:buSzPct val="25000"/>
                        <a:buNone/>
                      </a:pPr>
                      <a:r>
                        <a:rPr lang="en-US" sz="900" b="0" i="0" u="none" strike="noStrike" cap="none" baseline="0">
                          <a:latin typeface="Calibri"/>
                          <a:ea typeface="Calibri"/>
                          <a:cs typeface="Calibri"/>
                          <a:sym typeface="Calibri"/>
                        </a:rPr>
                        <a:t>(gr K-3)</a:t>
                      </a:r>
                    </a:p>
                    <a:p>
                      <a:pPr marL="0" marR="0" lvl="0" indent="0" algn="l" rtl="0">
                        <a:spcBef>
                          <a:spcPts val="0"/>
                        </a:spcBef>
                        <a:buSzPct val="25000"/>
                        <a:buNone/>
                      </a:pPr>
                      <a:r>
                        <a:rPr lang="en-US" sz="900" b="0" i="0" u="none" strike="noStrike" cap="none" baseline="0">
                          <a:latin typeface="Calibri"/>
                          <a:ea typeface="Calibri"/>
                          <a:cs typeface="Calibri"/>
                          <a:sym typeface="Calibri"/>
                        </a:rPr>
                        <a:t>Focus (opinion) about</a:t>
                      </a:r>
                    </a:p>
                    <a:p>
                      <a:pPr marL="0" marR="0" lvl="0" indent="0" algn="l" rtl="0">
                        <a:spcBef>
                          <a:spcPts val="0"/>
                        </a:spcBef>
                        <a:buSzPct val="25000"/>
                        <a:buNone/>
                      </a:pPr>
                      <a:r>
                        <a:rPr lang="en-US" sz="900" b="0" i="0" u="none" strike="noStrike" cap="none" baseline="0">
                          <a:latin typeface="Calibri"/>
                          <a:ea typeface="Calibri"/>
                          <a:cs typeface="Calibri"/>
                          <a:sym typeface="Calibri"/>
                        </a:rPr>
                        <a:t>topic is clearly stated</a:t>
                      </a:r>
                    </a:p>
                    <a:p>
                      <a:pPr marL="0" marR="0" lvl="0" indent="0" algn="l" rtl="0">
                        <a:spcBef>
                          <a:spcPts val="0"/>
                        </a:spcBef>
                        <a:buSzPct val="25000"/>
                        <a:buNone/>
                      </a:pPr>
                      <a:r>
                        <a:rPr lang="en-US" sz="900" b="0" i="0" u="none" strike="noStrike" cap="none" baseline="0">
                          <a:latin typeface="Calibri"/>
                          <a:ea typeface="Calibri"/>
                          <a:cs typeface="Calibri"/>
                          <a:sym typeface="Calibri"/>
                        </a:rPr>
                        <a:t>(gr K-3</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Has intro, body, and</a:t>
                      </a:r>
                    </a:p>
                    <a:p>
                      <a:pPr marL="0" marR="0" lvl="0" indent="0" algn="l" rtl="0">
                        <a:spcBef>
                          <a:spcPts val="0"/>
                        </a:spcBef>
                        <a:buSzPct val="25000"/>
                        <a:buNone/>
                      </a:pPr>
                      <a:r>
                        <a:rPr lang="en-US" sz="900" b="0" i="0" u="none" strike="noStrike" cap="none" baseline="0">
                          <a:latin typeface="Calibri"/>
                          <a:ea typeface="Calibri"/>
                          <a:cs typeface="Calibri"/>
                          <a:sym typeface="Calibri"/>
                        </a:rPr>
                        <a:t>concluding statement</a:t>
                      </a:r>
                    </a:p>
                    <a:p>
                      <a:pPr marL="0" marR="0" lvl="0" indent="0" algn="l" rtl="0">
                        <a:spcBef>
                          <a:spcPts val="0"/>
                        </a:spcBef>
                        <a:buSzPct val="25000"/>
                        <a:buNone/>
                      </a:pPr>
                      <a:r>
                        <a:rPr lang="en-US" sz="900" b="0" i="0" u="none" strike="noStrike" cap="none" baseline="0">
                          <a:latin typeface="Calibri"/>
                          <a:ea typeface="Calibri"/>
                          <a:cs typeface="Calibri"/>
                          <a:sym typeface="Calibri"/>
                        </a:rPr>
                        <a:t>or section (gr 1-3) that</a:t>
                      </a:r>
                    </a:p>
                    <a:p>
                      <a:pPr marL="0" marR="0" lvl="0" indent="0" algn="l" rtl="0">
                        <a:spcBef>
                          <a:spcPts val="0"/>
                        </a:spcBef>
                        <a:buSzPct val="25000"/>
                        <a:buNone/>
                      </a:pPr>
                      <a:r>
                        <a:rPr lang="en-US" sz="900" b="0" i="0" u="none" strike="noStrike" cap="none" baseline="0">
                          <a:latin typeface="Calibri"/>
                          <a:ea typeface="Calibri"/>
                          <a:cs typeface="Calibri"/>
                          <a:sym typeface="Calibri"/>
                        </a:rPr>
                        <a:t>support focus (opinion)</a:t>
                      </a:r>
                    </a:p>
                    <a:p>
                      <a:pPr marL="0" marR="0" lvl="0" indent="0" algn="l" rtl="0">
                        <a:spcBef>
                          <a:spcPts val="0"/>
                        </a:spcBef>
                        <a:buSzPct val="25000"/>
                        <a:buNone/>
                      </a:pPr>
                      <a:r>
                        <a:rPr lang="en-US" sz="900" b="0" i="0" u="none" strike="noStrike" cap="none" baseline="0">
                          <a:latin typeface="Calibri"/>
                          <a:ea typeface="Calibri"/>
                          <a:cs typeface="Calibri"/>
                          <a:sym typeface="Calibri"/>
                        </a:rPr>
                        <a:t>States one or more</a:t>
                      </a:r>
                    </a:p>
                    <a:p>
                      <a:pPr marL="0" marR="0" lvl="0" indent="0" algn="l" rtl="0">
                        <a:spcBef>
                          <a:spcPts val="0"/>
                        </a:spcBef>
                        <a:buSzPct val="25000"/>
                        <a:buNone/>
                      </a:pPr>
                      <a:r>
                        <a:rPr lang="en-US" sz="900" b="0" i="0" u="none" strike="noStrike" cap="none" baseline="0">
                          <a:latin typeface="Calibri"/>
                          <a:ea typeface="Calibri"/>
                          <a:cs typeface="Calibri"/>
                          <a:sym typeface="Calibri"/>
                        </a:rPr>
                        <a:t>reasons for opinion</a:t>
                      </a:r>
                    </a:p>
                    <a:p>
                      <a:pPr marL="0" marR="0" lvl="0" indent="0" algn="l" rtl="0">
                        <a:spcBef>
                          <a:spcPts val="0"/>
                        </a:spcBef>
                        <a:buSzPct val="25000"/>
                        <a:buNone/>
                      </a:pPr>
                      <a:r>
                        <a:rPr lang="en-US" sz="900" b="0" i="0" u="none" strike="noStrike" cap="none" baseline="0">
                          <a:latin typeface="Calibri"/>
                          <a:ea typeface="Calibri"/>
                          <a:cs typeface="Calibri"/>
                          <a:sym typeface="Calibri"/>
                        </a:rPr>
                        <a:t>(gr 1-3)</a:t>
                      </a:r>
                    </a:p>
                    <a:p>
                      <a:pPr marL="0" marR="0" lvl="0" indent="0" algn="l" rtl="0">
                        <a:spcBef>
                          <a:spcPts val="0"/>
                        </a:spcBef>
                        <a:buSzPct val="25000"/>
                        <a:buNone/>
                      </a:pPr>
                      <a:r>
                        <a:rPr lang="en-US" sz="900" b="0" i="0" u="none" strike="noStrike" cap="none" baseline="0">
                          <a:latin typeface="Calibri"/>
                          <a:ea typeface="Calibri"/>
                          <a:cs typeface="Calibri"/>
                          <a:sym typeface="Calibri"/>
                        </a:rPr>
                        <a:t>Uses transitions (e.g.,</a:t>
                      </a:r>
                    </a:p>
                    <a:p>
                      <a:pPr marL="0" marR="0" lvl="0" indent="0" algn="l" rtl="0">
                        <a:spcBef>
                          <a:spcPts val="0"/>
                        </a:spcBef>
                        <a:buSzPct val="25000"/>
                        <a:buNone/>
                      </a:pPr>
                      <a:r>
                        <a:rPr lang="en-US" sz="900" b="0" i="0" u="none" strike="noStrike" cap="none" baseline="0">
                          <a:latin typeface="Calibri"/>
                          <a:ea typeface="Calibri"/>
                          <a:cs typeface="Calibri"/>
                          <a:sym typeface="Calibri"/>
                        </a:rPr>
                        <a:t>because, and) to</a:t>
                      </a:r>
                    </a:p>
                    <a:p>
                      <a:pPr marL="0" marR="0" lvl="0" indent="0" algn="l" rtl="0">
                        <a:spcBef>
                          <a:spcPts val="0"/>
                        </a:spcBef>
                        <a:buSzPct val="25000"/>
                        <a:buNone/>
                      </a:pPr>
                      <a:r>
                        <a:rPr lang="en-US" sz="900" b="0" i="0" u="none" strike="noStrike" cap="none" baseline="0">
                          <a:latin typeface="Calibri"/>
                          <a:ea typeface="Calibri"/>
                          <a:cs typeface="Calibri"/>
                          <a:sym typeface="Calibri"/>
                        </a:rPr>
                        <a:t>connect ideas (gr 2-3)</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Drawings or writing</a:t>
                      </a:r>
                    </a:p>
                    <a:p>
                      <a:pPr marL="0" marR="0" lvl="0" indent="0" algn="l" rtl="0">
                        <a:spcBef>
                          <a:spcPts val="0"/>
                        </a:spcBef>
                        <a:buSzPct val="25000"/>
                        <a:buNone/>
                      </a:pPr>
                      <a:r>
                        <a:rPr lang="en-US" sz="900" b="0" i="0" u="none" strike="noStrike" cap="none" baseline="0">
                          <a:latin typeface="Calibri"/>
                          <a:ea typeface="Calibri"/>
                          <a:cs typeface="Calibri"/>
                          <a:sym typeface="Calibri"/>
                        </a:rPr>
                        <a:t>include relevant and</a:t>
                      </a:r>
                    </a:p>
                    <a:p>
                      <a:pPr marL="0" marR="0" lvl="0" indent="0" algn="l" rtl="0">
                        <a:spcBef>
                          <a:spcPts val="0"/>
                        </a:spcBef>
                        <a:buSzPct val="25000"/>
                        <a:buNone/>
                      </a:pPr>
                      <a:r>
                        <a:rPr lang="en-US" sz="900" b="0" i="0" u="none" strike="noStrike" cap="none" baseline="0">
                          <a:latin typeface="Calibri"/>
                          <a:ea typeface="Calibri"/>
                          <a:cs typeface="Calibri"/>
                          <a:sym typeface="Calibri"/>
                        </a:rPr>
                        <a:t>descriptive details,</a:t>
                      </a:r>
                    </a:p>
                    <a:p>
                      <a:pPr marL="0" marR="0" lvl="0" indent="0" algn="l" rtl="0">
                        <a:spcBef>
                          <a:spcPts val="0"/>
                        </a:spcBef>
                        <a:buSzPct val="25000"/>
                        <a:buNone/>
                      </a:pPr>
                      <a:r>
                        <a:rPr lang="en-US" sz="900" b="0" i="0" u="none" strike="noStrike" cap="none" baseline="0">
                          <a:latin typeface="Calibri"/>
                          <a:ea typeface="Calibri"/>
                          <a:cs typeface="Calibri"/>
                          <a:sym typeface="Calibri"/>
                        </a:rPr>
                        <a:t>labels/captions, facts,</a:t>
                      </a:r>
                    </a:p>
                    <a:p>
                      <a:pPr marL="0" marR="0" lvl="0" indent="0" algn="l" rtl="0">
                        <a:spcBef>
                          <a:spcPts val="0"/>
                        </a:spcBef>
                        <a:buSzPct val="25000"/>
                        <a:buNone/>
                      </a:pPr>
                      <a:r>
                        <a:rPr lang="en-US" sz="900" b="0" i="0" u="none" strike="noStrike" cap="none" baseline="0">
                          <a:latin typeface="Calibri"/>
                          <a:ea typeface="Calibri"/>
                          <a:cs typeface="Calibri"/>
                          <a:sym typeface="Calibri"/>
                        </a:rPr>
                        <a:t>or elaboration that</a:t>
                      </a:r>
                    </a:p>
                    <a:p>
                      <a:pPr marL="0" marR="0" lvl="0" indent="0" algn="l" rtl="0">
                        <a:spcBef>
                          <a:spcPts val="0"/>
                        </a:spcBef>
                        <a:buSzPct val="25000"/>
                        <a:buNone/>
                      </a:pPr>
                      <a:r>
                        <a:rPr lang="en-US" sz="900" b="0" i="0" u="none" strike="noStrike" cap="none" baseline="0">
                          <a:latin typeface="Calibri"/>
                          <a:ea typeface="Calibri"/>
                          <a:cs typeface="Calibri"/>
                          <a:sym typeface="Calibri"/>
                        </a:rPr>
                        <a:t>support the opinion or</a:t>
                      </a:r>
                    </a:p>
                    <a:p>
                      <a:pPr marL="0" marR="0" lvl="0" indent="0" algn="l" rtl="0">
                        <a:spcBef>
                          <a:spcPts val="0"/>
                        </a:spcBef>
                        <a:buSzPct val="25000"/>
                        <a:buNone/>
                      </a:pPr>
                      <a:r>
                        <a:rPr lang="en-US" sz="900" b="0" i="0" u="none" strike="noStrike" cap="none" baseline="0">
                          <a:latin typeface="Calibri"/>
                          <a:ea typeface="Calibri"/>
                          <a:cs typeface="Calibri"/>
                          <a:sym typeface="Calibri"/>
                        </a:rPr>
                        <a:t>reasons</a:t>
                      </a:r>
                    </a:p>
                    <a:p>
                      <a:pPr marL="0" marR="0" lvl="0" indent="0" algn="l" rtl="0">
                        <a:spcBef>
                          <a:spcPts val="0"/>
                        </a:spcBef>
                        <a:buSzPct val="25000"/>
                        <a:buNone/>
                      </a:pPr>
                      <a:r>
                        <a:rPr lang="en-US" sz="900" b="0" i="0" u="none" strike="noStrike" cap="none" baseline="0">
                          <a:latin typeface="Calibri"/>
                          <a:ea typeface="Calibri"/>
                          <a:cs typeface="Calibri"/>
                          <a:sym typeface="Calibri"/>
                        </a:rPr>
                        <a:t>Details are explained,</a:t>
                      </a:r>
                    </a:p>
                    <a:p>
                      <a:pPr marL="0" marR="0" lvl="0" indent="0" algn="l" rtl="0">
                        <a:spcBef>
                          <a:spcPts val="0"/>
                        </a:spcBef>
                        <a:buSzPct val="25000"/>
                        <a:buNone/>
                      </a:pPr>
                      <a:r>
                        <a:rPr lang="en-US" sz="900" b="0" i="0" u="none" strike="noStrike" cap="none" baseline="0">
                          <a:latin typeface="Calibri"/>
                          <a:ea typeface="Calibri"/>
                          <a:cs typeface="Calibri"/>
                          <a:sym typeface="Calibri"/>
                        </a:rPr>
                        <a:t>not simply listed</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Appropriate use of</a:t>
                      </a:r>
                    </a:p>
                    <a:p>
                      <a:pPr marL="0" marR="0" lvl="0" indent="0" algn="l" rtl="0">
                        <a:spcBef>
                          <a:spcPts val="0"/>
                        </a:spcBef>
                        <a:buSzPct val="25000"/>
                        <a:buNone/>
                      </a:pPr>
                      <a:r>
                        <a:rPr lang="en-US" sz="900" b="0" i="0" u="none" strike="noStrike" cap="none" baseline="0">
                          <a:latin typeface="Calibri"/>
                          <a:ea typeface="Calibri"/>
                          <a:cs typeface="Calibri"/>
                          <a:sym typeface="Calibri"/>
                        </a:rPr>
                        <a:t>vocabulary (nouns, verbs,</a:t>
                      </a:r>
                    </a:p>
                    <a:p>
                      <a:pPr marL="0" marR="0" lvl="0" indent="0" algn="l" rtl="0">
                        <a:spcBef>
                          <a:spcPts val="0"/>
                        </a:spcBef>
                        <a:buSzPct val="25000"/>
                        <a:buNone/>
                      </a:pPr>
                      <a:r>
                        <a:rPr lang="en-US" sz="900" b="0" i="0" u="none" strike="noStrike" cap="none" baseline="0">
                          <a:latin typeface="Calibri"/>
                          <a:ea typeface="Calibri"/>
                          <a:cs typeface="Calibri"/>
                          <a:sym typeface="Calibri"/>
                        </a:rPr>
                        <a:t>plurals, adjectives, etc.)</a:t>
                      </a:r>
                    </a:p>
                    <a:p>
                      <a:pPr marL="0" marR="0" lvl="0" indent="0" algn="l" rtl="0">
                        <a:spcBef>
                          <a:spcPts val="0"/>
                        </a:spcBef>
                        <a:buSzPct val="25000"/>
                        <a:buNone/>
                      </a:pPr>
                      <a:r>
                        <a:rPr lang="en-US" sz="900" b="0" i="0" u="none" strike="noStrike" cap="none" baseline="0">
                          <a:latin typeface="Calibri"/>
                          <a:ea typeface="Calibri"/>
                          <a:cs typeface="Calibri"/>
                          <a:sym typeface="Calibri"/>
                        </a:rPr>
                        <a:t>Uses some variety of</a:t>
                      </a:r>
                    </a:p>
                    <a:p>
                      <a:pPr marL="0" marR="0" lvl="0" indent="0" algn="l" rtl="0">
                        <a:spcBef>
                          <a:spcPts val="0"/>
                        </a:spcBef>
                        <a:buSzPct val="25000"/>
                        <a:buNone/>
                      </a:pPr>
                      <a:r>
                        <a:rPr lang="en-US" sz="900" b="0" i="0" u="none" strike="noStrike" cap="none" baseline="0">
                          <a:latin typeface="Calibri"/>
                          <a:ea typeface="Calibri"/>
                          <a:cs typeface="Calibri"/>
                          <a:sym typeface="Calibri"/>
                        </a:rPr>
                        <a:t>sentence types</a:t>
                      </a:r>
                    </a:p>
                    <a:p>
                      <a:pPr marL="0" marR="0" lvl="0" indent="0" algn="l" rtl="0">
                        <a:spcBef>
                          <a:spcPts val="0"/>
                        </a:spcBef>
                        <a:buSzPct val="25000"/>
                        <a:buNone/>
                      </a:pPr>
                      <a:r>
                        <a:rPr lang="en-US" sz="900" b="0" i="0" u="none" strike="noStrike" cap="none" baseline="0">
                          <a:latin typeface="Calibri"/>
                          <a:ea typeface="Calibri"/>
                          <a:cs typeface="Calibri"/>
                          <a:sym typeface="Calibri"/>
                        </a:rPr>
                        <a:t>(statement, question,</a:t>
                      </a:r>
                    </a:p>
                    <a:p>
                      <a:pPr marL="0" marR="0" lvl="0" indent="0" algn="l" rtl="0">
                        <a:spcBef>
                          <a:spcPts val="0"/>
                        </a:spcBef>
                        <a:buSzPct val="25000"/>
                        <a:buNone/>
                      </a:pPr>
                      <a:r>
                        <a:rPr lang="en-US" sz="900" b="0" i="0" u="none" strike="noStrike" cap="none" baseline="0">
                          <a:latin typeface="Calibri"/>
                          <a:ea typeface="Calibri"/>
                          <a:cs typeface="Calibri"/>
                          <a:sym typeface="Calibri"/>
                        </a:rPr>
                        <a:t>exclamation)</a:t>
                      </a:r>
                    </a:p>
                    <a:p>
                      <a:pPr marL="0" marR="0" lvl="0" indent="0" algn="l" rtl="0">
                        <a:spcBef>
                          <a:spcPts val="0"/>
                        </a:spcBef>
                        <a:buSzPct val="25000"/>
                        <a:buNone/>
                      </a:pPr>
                      <a:r>
                        <a:rPr lang="en-US" sz="900" b="0" i="0" u="none" strike="noStrike" cap="none" baseline="0">
                          <a:latin typeface="Calibri"/>
                          <a:ea typeface="Calibri"/>
                          <a:cs typeface="Calibri"/>
                          <a:sym typeface="Calibri"/>
                        </a:rPr>
                        <a:t>Uses adult/peer feedback to revise</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latin typeface="Calibri"/>
                          <a:ea typeface="Calibri"/>
                          <a:cs typeface="Calibri"/>
                          <a:sym typeface="Calibri"/>
                        </a:rPr>
                        <a:t>Edits with support from</a:t>
                      </a:r>
                    </a:p>
                    <a:p>
                      <a:pPr marL="0" marR="0" lvl="0" indent="0" algn="l" rtl="0">
                        <a:spcBef>
                          <a:spcPts val="0"/>
                        </a:spcBef>
                        <a:buSzPct val="25000"/>
                        <a:buNone/>
                      </a:pPr>
                      <a:r>
                        <a:rPr lang="en-US" sz="900" b="0" i="0" u="none" strike="noStrike" cap="none" baseline="0">
                          <a:latin typeface="Calibri"/>
                          <a:ea typeface="Calibri"/>
                          <a:cs typeface="Calibri"/>
                          <a:sym typeface="Calibri"/>
                        </a:rPr>
                        <a:t>peers, adults, resources</a:t>
                      </a:r>
                    </a:p>
                    <a:p>
                      <a:pPr marL="0" marR="0" lvl="0" indent="0" algn="l" rtl="0">
                        <a:spcBef>
                          <a:spcPts val="0"/>
                        </a:spcBef>
                        <a:buSzPct val="25000"/>
                        <a:buNone/>
                      </a:pPr>
                      <a:r>
                        <a:rPr lang="en-US" sz="900" b="0" i="0" u="none" strike="noStrike" cap="none" baseline="0">
                          <a:latin typeface="Calibri"/>
                          <a:ea typeface="Calibri"/>
                          <a:cs typeface="Calibri"/>
                          <a:sym typeface="Calibri"/>
                        </a:rPr>
                        <a:t>(gr 2-3)</a:t>
                      </a:r>
                    </a:p>
                    <a:p>
                      <a:pPr marL="0" marR="0" lvl="0" indent="0" algn="l" rtl="0">
                        <a:spcBef>
                          <a:spcPts val="0"/>
                        </a:spcBef>
                        <a:buSzPct val="25000"/>
                        <a:buNone/>
                      </a:pPr>
                      <a:r>
                        <a:rPr lang="en-US" sz="900" b="0" i="0" u="none" strike="noStrike" cap="none" baseline="0">
                          <a:latin typeface="Calibri"/>
                          <a:ea typeface="Calibri"/>
                          <a:cs typeface="Calibri"/>
                          <a:sym typeface="Calibri"/>
                        </a:rPr>
                        <a:t>Minor errors do not</a:t>
                      </a:r>
                    </a:p>
                    <a:p>
                      <a:pPr marL="0" marR="0" lvl="0" indent="0" algn="l" rtl="0">
                        <a:spcBef>
                          <a:spcPts val="0"/>
                        </a:spcBef>
                        <a:buSzPct val="25000"/>
                        <a:buNone/>
                      </a:pPr>
                      <a:r>
                        <a:rPr lang="en-US" sz="900" b="0" i="0" u="none" strike="noStrike" cap="none" baseline="0">
                          <a:latin typeface="Calibri"/>
                          <a:ea typeface="Calibri"/>
                          <a:cs typeface="Calibri"/>
                          <a:sym typeface="Calibri"/>
                        </a:rPr>
                        <a:t>interfere with reader’s</a:t>
                      </a:r>
                    </a:p>
                    <a:p>
                      <a:pPr marL="0" marR="0" lvl="0" indent="0" algn="l" rtl="0">
                        <a:spcBef>
                          <a:spcPts val="0"/>
                        </a:spcBef>
                        <a:buSzPct val="25000"/>
                        <a:buNone/>
                      </a:pPr>
                      <a:r>
                        <a:rPr lang="en-US" sz="900" b="0" i="0" u="none" strike="noStrike" cap="none" baseline="0">
                          <a:latin typeface="Calibri"/>
                          <a:ea typeface="Calibri"/>
                          <a:cs typeface="Calibri"/>
                          <a:sym typeface="Calibri"/>
                        </a:rPr>
                        <a:t>understanding</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4540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Uses a combination of</a:t>
                      </a:r>
                    </a:p>
                    <a:p>
                      <a:pPr marL="0" marR="0" lvl="0" indent="0" algn="l" rtl="0">
                        <a:spcBef>
                          <a:spcPts val="0"/>
                        </a:spcBef>
                        <a:buSzPct val="25000"/>
                        <a:buNone/>
                      </a:pPr>
                      <a:r>
                        <a:rPr lang="en-US" sz="900" u="none" strike="noStrike" cap="none" baseline="0">
                          <a:latin typeface="Calibri"/>
                          <a:ea typeface="Calibri"/>
                          <a:cs typeface="Calibri"/>
                          <a:sym typeface="Calibri"/>
                        </a:rPr>
                        <a:t>drawing, dictation, &amp;</a:t>
                      </a:r>
                    </a:p>
                    <a:p>
                      <a:pPr marL="0" marR="0" lvl="0" indent="0" algn="l" rtl="0">
                        <a:spcBef>
                          <a:spcPts val="0"/>
                        </a:spcBef>
                        <a:buSzPct val="25000"/>
                        <a:buNone/>
                      </a:pPr>
                      <a:r>
                        <a:rPr lang="en-US" sz="900" u="none" strike="noStrike" cap="none" baseline="0">
                          <a:latin typeface="Calibri"/>
                          <a:ea typeface="Calibri"/>
                          <a:cs typeface="Calibri"/>
                          <a:sym typeface="Calibri"/>
                        </a:rPr>
                        <a:t>writing (K) to compose</a:t>
                      </a:r>
                    </a:p>
                    <a:p>
                      <a:pPr marL="0" marR="0" lvl="0" indent="0" algn="l" rtl="0">
                        <a:spcBef>
                          <a:spcPts val="0"/>
                        </a:spcBef>
                        <a:buSzPct val="25000"/>
                        <a:buNone/>
                      </a:pPr>
                      <a:r>
                        <a:rPr lang="en-US" sz="900" u="none" strike="noStrike" cap="none" baseline="0">
                          <a:latin typeface="Calibri"/>
                          <a:ea typeface="Calibri"/>
                          <a:cs typeface="Calibri"/>
                          <a:sym typeface="Calibri"/>
                        </a:rPr>
                        <a:t>Has topic and attempts</a:t>
                      </a:r>
                    </a:p>
                    <a:p>
                      <a:pPr marL="0" marR="0" lvl="0" indent="0" algn="l" rtl="0">
                        <a:spcBef>
                          <a:spcPts val="0"/>
                        </a:spcBef>
                        <a:buSzPct val="25000"/>
                        <a:buNone/>
                      </a:pPr>
                      <a:r>
                        <a:rPr lang="en-US" sz="900" u="none" strike="noStrike" cap="none" baseline="0">
                          <a:latin typeface="Calibri"/>
                          <a:ea typeface="Calibri"/>
                          <a:cs typeface="Calibri"/>
                          <a:sym typeface="Calibri"/>
                        </a:rPr>
                        <a:t>a focus (opinion), but</a:t>
                      </a:r>
                    </a:p>
                    <a:p>
                      <a:pPr marL="0" marR="0" lvl="0" indent="0" algn="l" rtl="0">
                        <a:spcBef>
                          <a:spcPts val="0"/>
                        </a:spcBef>
                        <a:buSzPct val="25000"/>
                        <a:buNone/>
                      </a:pPr>
                      <a:r>
                        <a:rPr lang="en-US" sz="900" u="none" strike="noStrike" cap="none" baseline="0">
                          <a:latin typeface="Calibri"/>
                          <a:ea typeface="Calibri"/>
                          <a:cs typeface="Calibri"/>
                          <a:sym typeface="Calibri"/>
                        </a:rPr>
                        <a:t>focus may shift or not</a:t>
                      </a:r>
                    </a:p>
                    <a:p>
                      <a:pPr marL="0" marR="0" lvl="0" indent="0" algn="l" rtl="0">
                        <a:spcBef>
                          <a:spcPts val="0"/>
                        </a:spcBef>
                        <a:buSzPct val="25000"/>
                        <a:buNone/>
                      </a:pPr>
                      <a:r>
                        <a:rPr lang="en-US" sz="900" u="none" strike="noStrike" cap="none" baseline="0">
                          <a:latin typeface="Calibri"/>
                          <a:ea typeface="Calibri"/>
                          <a:cs typeface="Calibri"/>
                          <a:sym typeface="Calibri"/>
                        </a:rPr>
                        <a:t>be relevant to the topic</a:t>
                      </a:r>
                    </a:p>
                    <a:p>
                      <a:pPr marL="0" marR="0" lvl="0" indent="0" algn="l" rtl="0">
                        <a:spcBef>
                          <a:spcPts val="0"/>
                        </a:spcBef>
                        <a:buSzPct val="25000"/>
                        <a:buNone/>
                      </a:pPr>
                      <a:r>
                        <a:rPr lang="en-US" sz="900" u="none" strike="noStrike" cap="none" baseline="0">
                          <a:latin typeface="Calibri"/>
                          <a:ea typeface="Calibri"/>
                          <a:cs typeface="Calibri"/>
                          <a:sym typeface="Calibri"/>
                        </a:rPr>
                        <a:t>chosen</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Introduction, body, and</a:t>
                      </a:r>
                    </a:p>
                    <a:p>
                      <a:pPr marL="0" marR="0" lvl="0" indent="0" algn="l" rtl="0">
                        <a:spcBef>
                          <a:spcPts val="0"/>
                        </a:spcBef>
                        <a:buSzPct val="25000"/>
                        <a:buNone/>
                      </a:pPr>
                      <a:r>
                        <a:rPr lang="en-US" sz="900" u="none" strike="noStrike" cap="none" baseline="0">
                          <a:latin typeface="Calibri"/>
                          <a:ea typeface="Calibri"/>
                          <a:cs typeface="Calibri"/>
                          <a:sym typeface="Calibri"/>
                        </a:rPr>
                        <a:t>conclusion are evident,</a:t>
                      </a:r>
                    </a:p>
                    <a:p>
                      <a:pPr marL="0" marR="0" lvl="0" indent="0" algn="l" rtl="0">
                        <a:spcBef>
                          <a:spcPts val="0"/>
                        </a:spcBef>
                        <a:buSzPct val="25000"/>
                        <a:buNone/>
                      </a:pPr>
                      <a:r>
                        <a:rPr lang="en-US" sz="900" u="none" strike="noStrike" cap="none" baseline="0">
                          <a:latin typeface="Calibri"/>
                          <a:ea typeface="Calibri"/>
                          <a:cs typeface="Calibri"/>
                          <a:sym typeface="Calibri"/>
                        </a:rPr>
                        <a:t>but may lack clarity or</a:t>
                      </a:r>
                    </a:p>
                    <a:p>
                      <a:pPr marL="0" marR="0" lvl="0" indent="0" algn="l" rtl="0">
                        <a:spcBef>
                          <a:spcPts val="0"/>
                        </a:spcBef>
                        <a:buSzPct val="25000"/>
                        <a:buNone/>
                      </a:pPr>
                      <a:r>
                        <a:rPr lang="en-US" sz="900" u="none" strike="noStrike" cap="none" baseline="0">
                          <a:latin typeface="Calibri"/>
                          <a:ea typeface="Calibri"/>
                          <a:cs typeface="Calibri"/>
                          <a:sym typeface="Calibri"/>
                        </a:rPr>
                        <a:t>coherence</a:t>
                      </a:r>
                    </a:p>
                    <a:p>
                      <a:pPr marL="0" marR="0" lvl="0" indent="0" algn="l" rtl="0">
                        <a:spcBef>
                          <a:spcPts val="0"/>
                        </a:spcBef>
                        <a:buSzPct val="25000"/>
                        <a:buNone/>
                      </a:pPr>
                      <a:r>
                        <a:rPr lang="en-US" sz="900" u="none" strike="noStrike" cap="none" baseline="0">
                          <a:latin typeface="Calibri"/>
                          <a:ea typeface="Calibri"/>
                          <a:cs typeface="Calibri"/>
                          <a:sym typeface="Calibri"/>
                        </a:rPr>
                        <a:t>(e.g., attempts to</a:t>
                      </a:r>
                    </a:p>
                    <a:p>
                      <a:pPr marL="0" marR="0" lvl="0" indent="0" algn="l" rtl="0">
                        <a:spcBef>
                          <a:spcPts val="0"/>
                        </a:spcBef>
                        <a:buSzPct val="25000"/>
                        <a:buNone/>
                      </a:pPr>
                      <a:r>
                        <a:rPr lang="en-US" sz="900" u="none" strike="noStrike" cap="none" baseline="0">
                          <a:latin typeface="Calibri"/>
                          <a:ea typeface="Calibri"/>
                          <a:cs typeface="Calibri"/>
                          <a:sym typeface="Calibri"/>
                        </a:rPr>
                        <a:t>connect opinion to a</a:t>
                      </a:r>
                    </a:p>
                    <a:p>
                      <a:pPr marL="0" marR="0" lvl="0" indent="0" algn="l" rtl="0">
                        <a:spcBef>
                          <a:spcPts val="0"/>
                        </a:spcBef>
                        <a:buSzPct val="25000"/>
                        <a:buNone/>
                      </a:pPr>
                      <a:r>
                        <a:rPr lang="en-US" sz="900" u="none" strike="noStrike" cap="none" baseline="0">
                          <a:latin typeface="Calibri"/>
                          <a:ea typeface="Calibri"/>
                          <a:cs typeface="Calibri"/>
                          <a:sym typeface="Calibri"/>
                        </a:rPr>
                        <a:t>reason, but reason may</a:t>
                      </a:r>
                    </a:p>
                    <a:p>
                      <a:pPr marL="0" marR="0" lvl="0" indent="0" algn="l" rtl="0">
                        <a:spcBef>
                          <a:spcPts val="0"/>
                        </a:spcBef>
                        <a:buSzPct val="25000"/>
                        <a:buNone/>
                      </a:pPr>
                      <a:r>
                        <a:rPr lang="en-US" sz="900" u="none" strike="noStrike" cap="none" baseline="0">
                          <a:latin typeface="Calibri"/>
                          <a:ea typeface="Calibri"/>
                          <a:cs typeface="Calibri"/>
                          <a:sym typeface="Calibri"/>
                        </a:rPr>
                        <a:t>not make sense)</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Some elaboration</a:t>
                      </a:r>
                    </a:p>
                    <a:p>
                      <a:pPr marL="0" marR="0" lvl="0" indent="0" algn="l" rtl="0">
                        <a:spcBef>
                          <a:spcPts val="0"/>
                        </a:spcBef>
                        <a:buSzPct val="25000"/>
                        <a:buNone/>
                      </a:pPr>
                      <a:r>
                        <a:rPr lang="en-US" sz="900" u="none" strike="noStrike" cap="none" baseline="0">
                          <a:latin typeface="Calibri"/>
                          <a:ea typeface="Calibri"/>
                          <a:cs typeface="Calibri"/>
                          <a:sym typeface="Calibri"/>
                        </a:rPr>
                        <a:t>strategies are evident in</a:t>
                      </a:r>
                    </a:p>
                    <a:p>
                      <a:pPr marL="0" marR="0" lvl="0" indent="0" algn="l" rtl="0">
                        <a:spcBef>
                          <a:spcPts val="0"/>
                        </a:spcBef>
                        <a:buSzPct val="25000"/>
                        <a:buNone/>
                      </a:pPr>
                      <a:r>
                        <a:rPr lang="en-US" sz="900" u="none" strike="noStrike" cap="none" baseline="0">
                          <a:latin typeface="Calibri"/>
                          <a:ea typeface="Calibri"/>
                          <a:cs typeface="Calibri"/>
                          <a:sym typeface="Calibri"/>
                        </a:rPr>
                        <a:t>drawings or writing (gr</a:t>
                      </a:r>
                    </a:p>
                    <a:p>
                      <a:pPr marL="0" marR="0" lvl="0" indent="0" algn="l" rtl="0">
                        <a:spcBef>
                          <a:spcPts val="0"/>
                        </a:spcBef>
                        <a:buSzPct val="25000"/>
                        <a:buNone/>
                      </a:pPr>
                      <a:r>
                        <a:rPr lang="en-US" sz="900" u="none" strike="noStrike" cap="none" baseline="0">
                          <a:latin typeface="Calibri"/>
                          <a:ea typeface="Calibri"/>
                          <a:cs typeface="Calibri"/>
                          <a:sym typeface="Calibri"/>
                        </a:rPr>
                        <a:t>K-3), or added with</a:t>
                      </a:r>
                    </a:p>
                    <a:p>
                      <a:pPr marL="0" marR="0" lvl="0" indent="0" algn="l" rtl="0">
                        <a:spcBef>
                          <a:spcPts val="0"/>
                        </a:spcBef>
                        <a:buSzPct val="25000"/>
                        <a:buNone/>
                      </a:pPr>
                      <a:r>
                        <a:rPr lang="en-US" sz="900" u="none" strike="noStrike" cap="none" baseline="0">
                          <a:latin typeface="Calibri"/>
                          <a:ea typeface="Calibri"/>
                          <a:cs typeface="Calibri"/>
                          <a:sym typeface="Calibri"/>
                        </a:rPr>
                        <a:t>support/ questioning</a:t>
                      </a:r>
                    </a:p>
                    <a:p>
                      <a:pPr marL="0" marR="0" lvl="0" indent="0" algn="l" rtl="0">
                        <a:spcBef>
                          <a:spcPts val="0"/>
                        </a:spcBef>
                        <a:buSzPct val="25000"/>
                        <a:buNone/>
                      </a:pPr>
                      <a:r>
                        <a:rPr lang="en-US" sz="900" u="none" strike="noStrike" cap="none" baseline="0">
                          <a:latin typeface="Calibri"/>
                          <a:ea typeface="Calibri"/>
                          <a:cs typeface="Calibri"/>
                          <a:sym typeface="Calibri"/>
                        </a:rPr>
                        <a:t>from peers or adults</a:t>
                      </a:r>
                    </a:p>
                    <a:p>
                      <a:pPr marL="0" marR="0" lvl="0" indent="0" algn="l" rtl="0">
                        <a:spcBef>
                          <a:spcPts val="0"/>
                        </a:spcBef>
                        <a:buSzPct val="25000"/>
                        <a:buNone/>
                      </a:pPr>
                      <a:r>
                        <a:rPr lang="en-US" sz="900" u="none" strike="noStrike" cap="none" baseline="0">
                          <a:latin typeface="Calibri"/>
                          <a:ea typeface="Calibri"/>
                          <a:cs typeface="Calibri"/>
                          <a:sym typeface="Calibri"/>
                        </a:rPr>
                        <a:t>Ideas may not be fully</a:t>
                      </a:r>
                    </a:p>
                    <a:p>
                      <a:pPr marL="0" marR="0" lvl="0" indent="0" algn="l" rtl="0">
                        <a:spcBef>
                          <a:spcPts val="0"/>
                        </a:spcBef>
                        <a:buSzPct val="25000"/>
                        <a:buNone/>
                      </a:pPr>
                      <a:r>
                        <a:rPr lang="en-US" sz="900" u="none" strike="noStrike" cap="none" baseline="0">
                          <a:latin typeface="Calibri"/>
                          <a:ea typeface="Calibri"/>
                          <a:cs typeface="Calibri"/>
                          <a:sym typeface="Calibri"/>
                        </a:rPr>
                        <a:t>elaborated or details</a:t>
                      </a:r>
                    </a:p>
                    <a:p>
                      <a:pPr marL="0" marR="0" lvl="0" indent="0" algn="l" rtl="0">
                        <a:spcBef>
                          <a:spcPts val="0"/>
                        </a:spcBef>
                        <a:buSzPct val="25000"/>
                        <a:buNone/>
                      </a:pPr>
                      <a:r>
                        <a:rPr lang="en-US" sz="900" u="none" strike="noStrike" cap="none" baseline="0">
                          <a:latin typeface="Calibri"/>
                          <a:ea typeface="Calibri"/>
                          <a:cs typeface="Calibri"/>
                          <a:sym typeface="Calibri"/>
                        </a:rPr>
                        <a:t>may be insufficient to</a:t>
                      </a:r>
                    </a:p>
                    <a:p>
                      <a:pPr marL="0" marR="0" lvl="0" indent="0" algn="l" rtl="0">
                        <a:spcBef>
                          <a:spcPts val="0"/>
                        </a:spcBef>
                        <a:buSzPct val="25000"/>
                        <a:buNone/>
                      </a:pPr>
                      <a:r>
                        <a:rPr lang="en-US" sz="900" u="none" strike="noStrike" cap="none" baseline="0">
                          <a:latin typeface="Calibri"/>
                          <a:ea typeface="Calibri"/>
                          <a:cs typeface="Calibri"/>
                          <a:sym typeface="Calibri"/>
                        </a:rPr>
                        <a:t>support opinion</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Vocabulary use has</a:t>
                      </a:r>
                    </a:p>
                    <a:p>
                      <a:pPr marL="0" marR="0" lvl="0" indent="0" algn="l" rtl="0">
                        <a:spcBef>
                          <a:spcPts val="0"/>
                        </a:spcBef>
                        <a:buSzPct val="25000"/>
                        <a:buNone/>
                      </a:pPr>
                      <a:r>
                        <a:rPr lang="en-US" sz="900" u="none" strike="noStrike" cap="none" baseline="0">
                          <a:latin typeface="Calibri"/>
                          <a:ea typeface="Calibri"/>
                          <a:cs typeface="Calibri"/>
                          <a:sym typeface="Calibri"/>
                        </a:rPr>
                        <a:t>minor errors</a:t>
                      </a:r>
                    </a:p>
                    <a:p>
                      <a:pPr marL="0" marR="0" lvl="0" indent="0" algn="l" rtl="0">
                        <a:spcBef>
                          <a:spcPts val="0"/>
                        </a:spcBef>
                        <a:buSzPct val="25000"/>
                        <a:buNone/>
                      </a:pPr>
                      <a:r>
                        <a:rPr lang="en-US" sz="900" u="none" strike="noStrike" cap="none" baseline="0">
                          <a:latin typeface="Calibri"/>
                          <a:ea typeface="Calibri"/>
                          <a:cs typeface="Calibri"/>
                          <a:sym typeface="Calibri"/>
                        </a:rPr>
                        <a:t>Dictates, writes, and</a:t>
                      </a:r>
                    </a:p>
                    <a:p>
                      <a:pPr marL="0" marR="0" lvl="0" indent="0" algn="l" rtl="0">
                        <a:spcBef>
                          <a:spcPts val="0"/>
                        </a:spcBef>
                        <a:buSzPct val="25000"/>
                        <a:buNone/>
                      </a:pPr>
                      <a:r>
                        <a:rPr lang="en-US" sz="900" u="none" strike="noStrike" cap="none" baseline="0">
                          <a:latin typeface="Calibri"/>
                          <a:ea typeface="Calibri"/>
                          <a:cs typeface="Calibri"/>
                          <a:sym typeface="Calibri"/>
                        </a:rPr>
                        <a:t>expands simple</a:t>
                      </a:r>
                    </a:p>
                    <a:p>
                      <a:pPr marL="0" marR="0" lvl="0" indent="0" algn="l" rtl="0">
                        <a:spcBef>
                          <a:spcPts val="0"/>
                        </a:spcBef>
                        <a:buSzPct val="25000"/>
                        <a:buNone/>
                      </a:pPr>
                      <a:r>
                        <a:rPr lang="en-US" sz="900" u="none" strike="noStrike" cap="none" baseline="0">
                          <a:latin typeface="Calibri"/>
                          <a:ea typeface="Calibri"/>
                          <a:cs typeface="Calibri"/>
                          <a:sym typeface="Calibri"/>
                        </a:rPr>
                        <a:t>complete sentences</a:t>
                      </a:r>
                    </a:p>
                    <a:p>
                      <a:pPr marL="0" marR="0" lvl="0" indent="0" algn="l" rtl="0">
                        <a:spcBef>
                          <a:spcPts val="0"/>
                        </a:spcBef>
                        <a:buSzPct val="25000"/>
                        <a:buNone/>
                      </a:pPr>
                      <a:r>
                        <a:rPr lang="en-US" sz="900" u="none" strike="noStrike" cap="none" baseline="0">
                          <a:latin typeface="Calibri"/>
                          <a:ea typeface="Calibri"/>
                          <a:cs typeface="Calibri"/>
                          <a:sym typeface="Calibri"/>
                        </a:rPr>
                        <a:t>Uses adult/peer feedback to revise</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 from</a:t>
                      </a:r>
                    </a:p>
                    <a:p>
                      <a:pPr marL="0" marR="0" lvl="0" indent="0" algn="l" rtl="0">
                        <a:spcBef>
                          <a:spcPts val="0"/>
                        </a:spcBef>
                        <a:buSzPct val="25000"/>
                        <a:buNone/>
                      </a:pPr>
                      <a:r>
                        <a:rPr lang="en-US" sz="900" u="none" strike="noStrike" cap="none" baseline="0">
                          <a:latin typeface="Calibri"/>
                          <a:ea typeface="Calibri"/>
                          <a:cs typeface="Calibri"/>
                          <a:sym typeface="Calibri"/>
                        </a:rPr>
                        <a:t>peers or adults (gr 2-3)</a:t>
                      </a:r>
                    </a:p>
                    <a:p>
                      <a:pPr marL="0" marR="0" lvl="0" indent="0" algn="l" rtl="0">
                        <a:spcBef>
                          <a:spcPts val="0"/>
                        </a:spcBef>
                        <a:buSzPct val="25000"/>
                        <a:buNone/>
                      </a:pPr>
                      <a:r>
                        <a:rPr lang="en-US" sz="900" u="none" strike="noStrike" cap="none" baseline="0">
                          <a:latin typeface="Calibri"/>
                          <a:ea typeface="Calibri"/>
                          <a:cs typeface="Calibri"/>
                          <a:sym typeface="Calibri"/>
                        </a:rPr>
                        <a:t>Uses grade-appropriate</a:t>
                      </a:r>
                    </a:p>
                    <a:p>
                      <a:pPr marL="0" marR="0" lvl="0" indent="0" algn="l" rtl="0">
                        <a:spcBef>
                          <a:spcPts val="0"/>
                        </a:spcBef>
                        <a:buSzPct val="25000"/>
                        <a:buNone/>
                      </a:pPr>
                      <a:r>
                        <a:rPr lang="en-US" sz="900" u="none" strike="noStrike" cap="none" baseline="0">
                          <a:latin typeface="Calibri"/>
                          <a:ea typeface="Calibri"/>
                          <a:cs typeface="Calibri"/>
                          <a:sym typeface="Calibri"/>
                        </a:rPr>
                        <a:t>basic mechanics and</a:t>
                      </a:r>
                    </a:p>
                    <a:p>
                      <a:pPr marL="0" marR="0" lvl="0" indent="0" algn="l" rtl="0">
                        <a:spcBef>
                          <a:spcPts val="0"/>
                        </a:spcBef>
                        <a:buSzPct val="25000"/>
                        <a:buNone/>
                      </a:pPr>
                      <a:r>
                        <a:rPr lang="en-US" sz="900" u="none" strike="noStrike" cap="none" baseline="0">
                          <a:latin typeface="Calibri"/>
                          <a:ea typeface="Calibri"/>
                          <a:cs typeface="Calibri"/>
                          <a:sym typeface="Calibri"/>
                        </a:rPr>
                        <a:t>word use with some</a:t>
                      </a:r>
                    </a:p>
                    <a:p>
                      <a:pPr marL="0" marR="0" lvl="0" indent="0" algn="l" rtl="0">
                        <a:spcBef>
                          <a:spcPts val="0"/>
                        </a:spcBef>
                        <a:buSzPct val="25000"/>
                        <a:buNone/>
                      </a:pPr>
                      <a:r>
                        <a:rPr lang="en-US" sz="900" u="none" strike="noStrike" cap="none" baseline="0">
                          <a:latin typeface="Calibri"/>
                          <a:ea typeface="Calibri"/>
                          <a:cs typeface="Calibri"/>
                          <a:sym typeface="Calibri"/>
                        </a:rPr>
                        <a:t>errors</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3842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Uses a combination of</a:t>
                      </a:r>
                    </a:p>
                    <a:p>
                      <a:pPr marL="0" marR="0" lvl="0" indent="0" algn="l" rtl="0">
                        <a:spcBef>
                          <a:spcPts val="0"/>
                        </a:spcBef>
                        <a:buSzPct val="25000"/>
                        <a:buNone/>
                      </a:pPr>
                      <a:r>
                        <a:rPr lang="en-US" sz="900" u="none" strike="noStrike" cap="none" baseline="0">
                          <a:latin typeface="Calibri"/>
                          <a:ea typeface="Calibri"/>
                          <a:cs typeface="Calibri"/>
                          <a:sym typeface="Calibri"/>
                        </a:rPr>
                        <a:t>drawing, dictation, &amp;</a:t>
                      </a:r>
                    </a:p>
                    <a:p>
                      <a:pPr marL="0" marR="0" lvl="0" indent="0" algn="l" rtl="0">
                        <a:spcBef>
                          <a:spcPts val="0"/>
                        </a:spcBef>
                        <a:buSzPct val="25000"/>
                        <a:buNone/>
                      </a:pPr>
                      <a:r>
                        <a:rPr lang="en-US" sz="900" u="none" strike="noStrike" cap="none" baseline="0">
                          <a:latin typeface="Calibri"/>
                          <a:ea typeface="Calibri"/>
                          <a:cs typeface="Calibri"/>
                          <a:sym typeface="Calibri"/>
                        </a:rPr>
                        <a:t>writing (K) to compose</a:t>
                      </a:r>
                    </a:p>
                    <a:p>
                      <a:pPr marL="0" marR="0" lvl="0" indent="0" algn="l" rtl="0">
                        <a:spcBef>
                          <a:spcPts val="0"/>
                        </a:spcBef>
                        <a:buSzPct val="25000"/>
                        <a:buNone/>
                      </a:pPr>
                      <a:r>
                        <a:rPr lang="en-US" sz="900" u="none" strike="noStrike" cap="none" baseline="0">
                          <a:latin typeface="Calibri"/>
                          <a:ea typeface="Calibri"/>
                          <a:cs typeface="Calibri"/>
                          <a:sym typeface="Calibri"/>
                        </a:rPr>
                        <a:t>Attempts to identify a</a:t>
                      </a:r>
                    </a:p>
                    <a:p>
                      <a:pPr marL="0" marR="0" lvl="0" indent="0" algn="l" rtl="0">
                        <a:spcBef>
                          <a:spcPts val="0"/>
                        </a:spcBef>
                        <a:buSzPct val="25000"/>
                        <a:buNone/>
                      </a:pPr>
                      <a:r>
                        <a:rPr lang="en-US" sz="900" u="none" strike="noStrike" cap="none" baseline="0">
                          <a:latin typeface="Calibri"/>
                          <a:ea typeface="Calibri"/>
                          <a:cs typeface="Calibri"/>
                          <a:sym typeface="Calibri"/>
                        </a:rPr>
                        <a:t>topic, but lacks a focus</a:t>
                      </a:r>
                    </a:p>
                    <a:p>
                      <a:pPr marL="0" marR="0" lvl="0" indent="0" algn="l" rtl="0">
                        <a:spcBef>
                          <a:spcPts val="0"/>
                        </a:spcBef>
                        <a:buSzPct val="25000"/>
                        <a:buNone/>
                      </a:pPr>
                      <a:r>
                        <a:rPr lang="en-US" sz="900" u="none" strike="noStrike" cap="none" baseline="0">
                          <a:latin typeface="Calibri"/>
                          <a:ea typeface="Calibri"/>
                          <a:cs typeface="Calibri"/>
                          <a:sym typeface="Calibri"/>
                        </a:rPr>
                        <a:t>(opinion) or may have</a:t>
                      </a:r>
                    </a:p>
                    <a:p>
                      <a:pPr marL="0" marR="0" lvl="0" indent="0" algn="l" rtl="0">
                        <a:spcBef>
                          <a:spcPts val="0"/>
                        </a:spcBef>
                        <a:buSzPct val="25000"/>
                        <a:buNone/>
                      </a:pPr>
                      <a:r>
                        <a:rPr lang="en-US" sz="900" u="none" strike="noStrike" cap="none" baseline="0">
                          <a:latin typeface="Calibri"/>
                          <a:ea typeface="Calibri"/>
                          <a:cs typeface="Calibri"/>
                          <a:sym typeface="Calibri"/>
                        </a:rPr>
                        <a:t>more than one topic or</a:t>
                      </a:r>
                    </a:p>
                    <a:p>
                      <a:pPr marL="0" marR="0" lvl="0" indent="0" algn="l" rtl="0">
                        <a:spcBef>
                          <a:spcPts val="0"/>
                        </a:spcBef>
                        <a:buSzPct val="25000"/>
                        <a:buNone/>
                      </a:pPr>
                      <a:r>
                        <a:rPr lang="en-US" sz="900" u="none" strike="noStrike" cap="none" baseline="0">
                          <a:latin typeface="Calibri"/>
                          <a:ea typeface="Calibri"/>
                          <a:cs typeface="Calibri"/>
                          <a:sym typeface="Calibri"/>
                        </a:rPr>
                        <a:t>confusing topic as</a:t>
                      </a:r>
                    </a:p>
                    <a:p>
                      <a:pPr marL="0" marR="0" lvl="0" indent="0" algn="l" rtl="0">
                        <a:spcBef>
                          <a:spcPts val="0"/>
                        </a:spcBef>
                        <a:buSzPct val="25000"/>
                        <a:buNone/>
                      </a:pPr>
                      <a:r>
                        <a:rPr lang="en-US" sz="900" u="none" strike="noStrike" cap="none" baseline="0">
                          <a:latin typeface="Calibri"/>
                          <a:ea typeface="Calibri"/>
                          <a:cs typeface="Calibri"/>
                          <a:sym typeface="Calibri"/>
                        </a:rPr>
                        <a:t>stated</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Attempts introduction,</a:t>
                      </a:r>
                    </a:p>
                    <a:p>
                      <a:pPr marL="0" marR="0" lvl="0" indent="0" algn="l" rtl="0">
                        <a:spcBef>
                          <a:spcPts val="0"/>
                        </a:spcBef>
                        <a:buSzPct val="25000"/>
                        <a:buNone/>
                      </a:pPr>
                      <a:r>
                        <a:rPr lang="en-US" sz="900" u="none" strike="noStrike" cap="none" baseline="0">
                          <a:latin typeface="Calibri"/>
                          <a:ea typeface="Calibri"/>
                          <a:cs typeface="Calibri"/>
                          <a:sym typeface="Calibri"/>
                        </a:rPr>
                        <a:t>body, and conclusion,</a:t>
                      </a:r>
                    </a:p>
                    <a:p>
                      <a:pPr marL="0" marR="0" lvl="0" indent="0" algn="l" rtl="0">
                        <a:spcBef>
                          <a:spcPts val="0"/>
                        </a:spcBef>
                        <a:buSzPct val="25000"/>
                        <a:buNone/>
                      </a:pPr>
                      <a:r>
                        <a:rPr lang="en-US" sz="900" u="none" strike="noStrike" cap="none" baseline="0">
                          <a:latin typeface="Calibri"/>
                          <a:ea typeface="Calibri"/>
                          <a:cs typeface="Calibri"/>
                          <a:sym typeface="Calibri"/>
                        </a:rPr>
                        <a:t>but one or more parts</a:t>
                      </a:r>
                    </a:p>
                    <a:p>
                      <a:pPr marL="0" marR="0" lvl="0" indent="0" algn="l" rtl="0">
                        <a:spcBef>
                          <a:spcPts val="0"/>
                        </a:spcBef>
                        <a:buSzPct val="25000"/>
                        <a:buNone/>
                      </a:pPr>
                      <a:r>
                        <a:rPr lang="en-US" sz="900" u="none" strike="noStrike" cap="none" baseline="0">
                          <a:latin typeface="Calibri"/>
                          <a:ea typeface="Calibri"/>
                          <a:cs typeface="Calibri"/>
                          <a:sym typeface="Calibri"/>
                        </a:rPr>
                        <a:t>are missing</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No details provided or</a:t>
                      </a:r>
                    </a:p>
                    <a:p>
                      <a:pPr marL="0" marR="0" lvl="0" indent="0" algn="l" rtl="0">
                        <a:spcBef>
                          <a:spcPts val="0"/>
                        </a:spcBef>
                        <a:buSzPct val="25000"/>
                        <a:buNone/>
                      </a:pPr>
                      <a:r>
                        <a:rPr lang="en-US" sz="900" u="none" strike="noStrike" cap="none" baseline="0">
                          <a:latin typeface="Calibri"/>
                          <a:ea typeface="Calibri"/>
                          <a:cs typeface="Calibri"/>
                          <a:sym typeface="Calibri"/>
                        </a:rPr>
                        <a:t>attempts to add details</a:t>
                      </a:r>
                    </a:p>
                    <a:p>
                      <a:pPr marL="0" marR="0" lvl="0" indent="0" algn="l" rtl="0">
                        <a:spcBef>
                          <a:spcPts val="0"/>
                        </a:spcBef>
                        <a:buSzPct val="25000"/>
                        <a:buNone/>
                      </a:pPr>
                      <a:r>
                        <a:rPr lang="en-US" sz="900" u="none" strike="noStrike" cap="none" baseline="0">
                          <a:latin typeface="Calibri"/>
                          <a:ea typeface="Calibri"/>
                          <a:cs typeface="Calibri"/>
                          <a:sym typeface="Calibri"/>
                        </a:rPr>
                        <a:t>to drawings or writing</a:t>
                      </a:r>
                    </a:p>
                    <a:p>
                      <a:pPr marL="0" marR="0" lvl="0" indent="0" algn="l" rtl="0">
                        <a:spcBef>
                          <a:spcPts val="0"/>
                        </a:spcBef>
                        <a:buSzPct val="25000"/>
                        <a:buNone/>
                      </a:pPr>
                      <a:r>
                        <a:rPr lang="en-US" sz="900" u="none" strike="noStrike" cap="none" baseline="0">
                          <a:latin typeface="Calibri"/>
                          <a:ea typeface="Calibri"/>
                          <a:cs typeface="Calibri"/>
                          <a:sym typeface="Calibri"/>
                        </a:rPr>
                        <a:t>which may be random,</a:t>
                      </a:r>
                    </a:p>
                    <a:p>
                      <a:pPr marL="0" marR="0" lvl="0" indent="0" algn="l" rtl="0">
                        <a:spcBef>
                          <a:spcPts val="0"/>
                        </a:spcBef>
                        <a:buSzPct val="25000"/>
                        <a:buNone/>
                      </a:pPr>
                      <a:r>
                        <a:rPr lang="en-US" sz="900" u="none" strike="noStrike" cap="none" baseline="0">
                          <a:latin typeface="Calibri"/>
                          <a:ea typeface="Calibri"/>
                          <a:cs typeface="Calibri"/>
                          <a:sym typeface="Calibri"/>
                        </a:rPr>
                        <a:t>inaccurate, or irrelevant</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Generally uses basic,</a:t>
                      </a:r>
                    </a:p>
                    <a:p>
                      <a:pPr marL="0" marR="0" lvl="0" indent="0" algn="l" rtl="0">
                        <a:spcBef>
                          <a:spcPts val="0"/>
                        </a:spcBef>
                        <a:buSzPct val="25000"/>
                        <a:buNone/>
                      </a:pPr>
                      <a:r>
                        <a:rPr lang="en-US" sz="900" u="none" strike="noStrike" cap="none" baseline="0">
                          <a:latin typeface="Calibri"/>
                          <a:ea typeface="Calibri"/>
                          <a:cs typeface="Calibri"/>
                          <a:sym typeface="Calibri"/>
                        </a:rPr>
                        <a:t>incorrect, or below</a:t>
                      </a:r>
                    </a:p>
                    <a:p>
                      <a:pPr marL="0" marR="0" lvl="0" indent="0" algn="l" rtl="0">
                        <a:spcBef>
                          <a:spcPts val="0"/>
                        </a:spcBef>
                        <a:buSzPct val="25000"/>
                        <a:buNone/>
                      </a:pPr>
                      <a:r>
                        <a:rPr lang="en-US" sz="900" u="none" strike="noStrike" cap="none" baseline="0">
                          <a:latin typeface="Calibri"/>
                          <a:ea typeface="Calibri"/>
                          <a:cs typeface="Calibri"/>
                          <a:sym typeface="Calibri"/>
                        </a:rPr>
                        <a:t>grade level vocabulary</a:t>
                      </a:r>
                    </a:p>
                    <a:p>
                      <a:pPr marL="0" marR="0" lvl="0" indent="0" algn="l" rtl="0">
                        <a:spcBef>
                          <a:spcPts val="0"/>
                        </a:spcBef>
                        <a:buSzPct val="25000"/>
                        <a:buNone/>
                      </a:pPr>
                      <a:r>
                        <a:rPr lang="en-US" sz="900" u="none" strike="noStrike" cap="none" baseline="0">
                          <a:latin typeface="Calibri"/>
                          <a:ea typeface="Calibri"/>
                          <a:cs typeface="Calibri"/>
                          <a:sym typeface="Calibri"/>
                        </a:rPr>
                        <a:t>when dictating (K) or</a:t>
                      </a:r>
                    </a:p>
                    <a:p>
                      <a:pPr marL="0" marR="0" lvl="0" indent="0" algn="l" rtl="0">
                        <a:spcBef>
                          <a:spcPts val="0"/>
                        </a:spcBef>
                        <a:buSzPct val="25000"/>
                        <a:buNone/>
                      </a:pPr>
                      <a:r>
                        <a:rPr lang="en-US" sz="900" u="none" strike="noStrike" cap="none" baseline="0">
                          <a:latin typeface="Calibri"/>
                          <a:ea typeface="Calibri"/>
                          <a:cs typeface="Calibri"/>
                          <a:sym typeface="Calibri"/>
                        </a:rPr>
                        <a:t>writing</a:t>
                      </a:r>
                    </a:p>
                    <a:p>
                      <a:pPr marL="0" marR="0" lvl="0" indent="0" algn="l" rtl="0">
                        <a:spcBef>
                          <a:spcPts val="0"/>
                        </a:spcBef>
                        <a:buSzPct val="25000"/>
                        <a:buNone/>
                      </a:pPr>
                      <a:r>
                        <a:rPr lang="en-US" sz="900" u="none" strike="noStrike" cap="none" baseline="0">
                          <a:latin typeface="Calibri"/>
                          <a:ea typeface="Calibri"/>
                          <a:cs typeface="Calibri"/>
                          <a:sym typeface="Calibri"/>
                        </a:rPr>
                        <a:t>Uses adult/peer feedback to revise</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latin typeface="Calibri"/>
                          <a:ea typeface="Calibri"/>
                          <a:cs typeface="Calibri"/>
                          <a:sym typeface="Calibri"/>
                        </a:rPr>
                        <a:t>Edits with support from</a:t>
                      </a:r>
                    </a:p>
                    <a:p>
                      <a:pPr marL="0" marR="0" lvl="0" indent="0" algn="l" rtl="0">
                        <a:spcBef>
                          <a:spcPts val="0"/>
                        </a:spcBef>
                        <a:buSzPct val="25000"/>
                        <a:buNone/>
                      </a:pPr>
                      <a:r>
                        <a:rPr lang="en-US" sz="900" u="none" strike="noStrike" cap="none" baseline="0">
                          <a:latin typeface="Calibri"/>
                          <a:ea typeface="Calibri"/>
                          <a:cs typeface="Calibri"/>
                          <a:sym typeface="Calibri"/>
                        </a:rPr>
                        <a:t>peers or adults (gr 2-3)</a:t>
                      </a:r>
                    </a:p>
                    <a:p>
                      <a:pPr marL="0" marR="0" lvl="0" indent="0" algn="l" rtl="0">
                        <a:spcBef>
                          <a:spcPts val="0"/>
                        </a:spcBef>
                        <a:buSzPct val="25000"/>
                        <a:buNone/>
                      </a:pPr>
                      <a:r>
                        <a:rPr lang="en-US" sz="900" u="none" strike="noStrike" cap="none" baseline="0">
                          <a:latin typeface="Calibri"/>
                          <a:ea typeface="Calibri"/>
                          <a:cs typeface="Calibri"/>
                          <a:sym typeface="Calibri"/>
                        </a:rPr>
                        <a:t>Uses below grade-level</a:t>
                      </a:r>
                    </a:p>
                    <a:p>
                      <a:pPr marL="0" marR="0" lvl="0" indent="0" algn="l" rtl="0">
                        <a:spcBef>
                          <a:spcPts val="0"/>
                        </a:spcBef>
                        <a:buSzPct val="25000"/>
                        <a:buNone/>
                      </a:pPr>
                      <a:r>
                        <a:rPr lang="en-US" sz="900" u="none" strike="noStrike" cap="none" baseline="0">
                          <a:latin typeface="Calibri"/>
                          <a:ea typeface="Calibri"/>
                          <a:cs typeface="Calibri"/>
                          <a:sym typeface="Calibri"/>
                        </a:rPr>
                        <a:t>basic mechanics with</a:t>
                      </a:r>
                    </a:p>
                    <a:p>
                      <a:pPr marL="0" marR="0" lvl="0" indent="0" algn="l" rtl="0">
                        <a:spcBef>
                          <a:spcPts val="0"/>
                        </a:spcBef>
                        <a:buSzPct val="25000"/>
                        <a:buNone/>
                      </a:pPr>
                      <a:r>
                        <a:rPr lang="en-US" sz="900" u="none" strike="noStrike" cap="none" baseline="0">
                          <a:latin typeface="Calibri"/>
                          <a:ea typeface="Calibri"/>
                          <a:cs typeface="Calibri"/>
                          <a:sym typeface="Calibri"/>
                        </a:rPr>
                        <a:t>frequent errors</a:t>
                      </a:r>
                    </a:p>
                  </a:txBody>
                  <a:tcPr marL="92525" marR="10525" marT="980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09" name="Shape 109"/>
          <p:cNvSpPr/>
          <p:nvPr/>
        </p:nvSpPr>
        <p:spPr>
          <a:xfrm>
            <a:off x="184750" y="656581"/>
            <a:ext cx="5891150"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dirty="0">
                <a:solidFill>
                  <a:schemeClr val="dk1"/>
                </a:solidFill>
                <a:latin typeface="Calibri"/>
                <a:ea typeface="Calibri"/>
                <a:cs typeface="Calibri"/>
                <a:sym typeface="Calibri"/>
              </a:rPr>
              <a:t> Grades K - 2: Generic 4-Point Opinion Writing Rubric </a:t>
            </a:r>
          </a:p>
        </p:txBody>
      </p:sp>
      <p:sp>
        <p:nvSpPr>
          <p:cNvPr id="110" name="Shape 110"/>
          <p:cNvSpPr/>
          <p:nvPr/>
        </p:nvSpPr>
        <p:spPr>
          <a:xfrm>
            <a:off x="184750" y="9258917"/>
            <a:ext cx="7402898" cy="232965"/>
          </a:xfrm>
          <a:prstGeom prst="rect">
            <a:avLst/>
          </a:prstGeom>
          <a:noFill/>
          <a:ln>
            <a:noFill/>
          </a:ln>
        </p:spPr>
        <p:txBody>
          <a:bodyPr lIns="92375" tIns="46175" rIns="92375" bIns="46175" anchor="t" anchorCtr="0">
            <a:noAutofit/>
          </a:bodyPr>
          <a:lstStyle/>
          <a:p>
            <a:pPr marL="0" marR="0" lvl="0" indent="0" algn="l" rtl="0">
              <a:spcBef>
                <a:spcPts val="0"/>
              </a:spcBef>
              <a:buSzPct val="25000"/>
              <a:buNone/>
            </a:pPr>
            <a:r>
              <a:rPr lang="en-US" sz="900" b="1" i="0" u="none" strike="noStrike" cap="none" baseline="0">
                <a:solidFill>
                  <a:schemeClr val="dk1"/>
                </a:solidFill>
                <a:latin typeface="Calibri"/>
                <a:ea typeface="Calibri"/>
                <a:cs typeface="Calibri"/>
                <a:sym typeface="Calibri"/>
              </a:rPr>
              <a:t>Working Drafts of ELA rubrics for assessing CCSS writing standards --- © (2010) Karin Hess, National Center for Assessment [khess@nciea.org</a:t>
            </a:r>
          </a:p>
        </p:txBody>
      </p:sp>
      <p:sp>
        <p:nvSpPr>
          <p:cNvPr id="111" name="Shape 111"/>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229392155"/>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78088106"/>
              </p:ext>
            </p:extLst>
          </p:nvPr>
        </p:nvGraphicFramePr>
        <p:xfrm>
          <a:off x="431800" y="1520915"/>
          <a:ext cx="6908800" cy="5818632"/>
        </p:xfrm>
        <a:graphic>
          <a:graphicData uri="http://schemas.openxmlformats.org/drawingml/2006/table">
            <a:tbl>
              <a:tblPr firstRow="1" bandRow="1">
                <a:tableStyleId>{5940675A-B579-460E-94D1-54222C63F5DA}</a:tableStyleId>
              </a:tblPr>
              <a:tblGrid>
                <a:gridCol w="6908800"/>
              </a:tblGrid>
              <a:tr h="905256">
                <a:tc>
                  <a:txBody>
                    <a:bodyPr/>
                    <a:lstStyle/>
                    <a:p>
                      <a:endParaRPr lang="en-US" sz="1800" dirty="0" smtClean="0"/>
                    </a:p>
                    <a:p>
                      <a:r>
                        <a:rPr lang="en-US" sz="1800" b="1" dirty="0" smtClean="0"/>
                        <a:t>Name______________________</a:t>
                      </a:r>
                    </a:p>
                    <a:p>
                      <a:endParaRPr lang="en-US" sz="1800" dirty="0"/>
                    </a:p>
                  </a:txBody>
                  <a:tcPr marL="103632" marR="103632" marT="50292" marB="50292">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407924">
                <a:tc>
                  <a:txBody>
                    <a:bodyPr/>
                    <a:lstStyle/>
                    <a:p>
                      <a:r>
                        <a:rPr lang="en-US" sz="1800" b="1" dirty="0" smtClean="0"/>
                        <a:t>What is the </a:t>
                      </a:r>
                      <a:r>
                        <a:rPr lang="en-US" sz="1800" b="1" u="sng" dirty="0" smtClean="0"/>
                        <a:t>main topic</a:t>
                      </a:r>
                      <a:r>
                        <a:rPr lang="en-US" sz="1800" b="1" u="none" dirty="0" smtClean="0"/>
                        <a:t> </a:t>
                      </a:r>
                      <a:r>
                        <a:rPr lang="en-US" sz="1800" b="1" dirty="0" smtClean="0"/>
                        <a:t>of the text?</a:t>
                      </a:r>
                      <a:endParaRPr lang="en-US" sz="1800" b="1"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r>
                        <a:rPr lang="en-US" sz="1800" b="1" dirty="0" smtClean="0"/>
                        <a:t>Which </a:t>
                      </a:r>
                      <a:r>
                        <a:rPr lang="en-US" sz="1800" b="1" u="sng" dirty="0" smtClean="0"/>
                        <a:t>key details</a:t>
                      </a:r>
                      <a:r>
                        <a:rPr lang="en-US" sz="1800" b="1" u="none" dirty="0" smtClean="0"/>
                        <a:t> </a:t>
                      </a:r>
                      <a:r>
                        <a:rPr lang="en-US" sz="1800" b="1" dirty="0" smtClean="0"/>
                        <a:t>help you know the </a:t>
                      </a:r>
                      <a:r>
                        <a:rPr lang="en-US" sz="1800" b="1" u="sng" dirty="0" smtClean="0"/>
                        <a:t>specific</a:t>
                      </a:r>
                      <a:r>
                        <a:rPr lang="en-US" sz="1800" b="1" u="sng" baseline="0" dirty="0" smtClean="0"/>
                        <a:t> focus</a:t>
                      </a:r>
                      <a:r>
                        <a:rPr lang="en-US" sz="1800" b="1" u="none" baseline="0" dirty="0" smtClean="0"/>
                        <a:t> </a:t>
                      </a:r>
                      <a:r>
                        <a:rPr lang="en-US" sz="1800" b="1" baseline="0" dirty="0" smtClean="0"/>
                        <a:t>of paragraph ____?</a:t>
                      </a:r>
                      <a:endParaRPr lang="en-US" sz="1800" b="1"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endParaRPr lang="en-US" sz="180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smtClean="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smtClean="0"/>
                        <a:t>Which </a:t>
                      </a:r>
                      <a:r>
                        <a:rPr lang="en-US" sz="1800" b="1" u="sng" dirty="0" smtClean="0"/>
                        <a:t>key details</a:t>
                      </a:r>
                      <a:r>
                        <a:rPr lang="en-US" sz="1800" b="1" u="none" dirty="0" smtClean="0"/>
                        <a:t> </a:t>
                      </a:r>
                      <a:r>
                        <a:rPr lang="en-US" sz="1800" b="1" dirty="0" smtClean="0"/>
                        <a:t>help you know the </a:t>
                      </a:r>
                      <a:r>
                        <a:rPr lang="en-US" sz="1800" b="1" u="sng" dirty="0" smtClean="0"/>
                        <a:t>specific</a:t>
                      </a:r>
                      <a:r>
                        <a:rPr lang="en-US" sz="1800" b="1" u="sng" baseline="0" dirty="0" smtClean="0"/>
                        <a:t> focus</a:t>
                      </a:r>
                      <a:r>
                        <a:rPr lang="en-US" sz="1800" b="1" u="none" baseline="0" dirty="0" smtClean="0"/>
                        <a:t> </a:t>
                      </a:r>
                      <a:r>
                        <a:rPr lang="en-US" sz="1800" b="1" baseline="0" dirty="0" smtClean="0"/>
                        <a:t>of paragraph ____?</a:t>
                      </a:r>
                      <a:endParaRPr lang="en-US" sz="1800" b="1" dirty="0" smtClean="0"/>
                    </a:p>
                  </a:txBody>
                  <a:tcPr marL="103632" marR="103632" marT="50292" marB="50292"/>
                </a:tc>
              </a:tr>
              <a:tr h="407924">
                <a:tc>
                  <a:txBody>
                    <a:bodyPr/>
                    <a:lstStyle/>
                    <a:p>
                      <a:endParaRPr lang="en-US" sz="180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tcPr>
                </a:tc>
              </a:tr>
            </a:tbl>
          </a:graphicData>
        </a:graphic>
      </p:graphicFrame>
      <p:sp>
        <p:nvSpPr>
          <p:cNvPr id="9" name="Rectangle 8"/>
          <p:cNvSpPr/>
          <p:nvPr/>
        </p:nvSpPr>
        <p:spPr>
          <a:xfrm>
            <a:off x="4040545" y="1101816"/>
            <a:ext cx="3281680" cy="1615809"/>
          </a:xfrm>
          <a:prstGeom prst="rect">
            <a:avLst/>
          </a:prstGeom>
          <a:solidFill>
            <a:schemeClr val="accent5">
              <a:lumMod val="20000"/>
              <a:lumOff val="80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22" tIns="45711" rIns="91422" bIns="45711">
            <a:spAutoFit/>
          </a:bodyPr>
          <a:lstStyle/>
          <a:p>
            <a:r>
              <a:rPr lang="en-US" sz="1100" b="1" dirty="0"/>
              <a:t>Instruct student to read a multi-paragraph text.</a:t>
            </a:r>
          </a:p>
          <a:p>
            <a:endParaRPr lang="en-US" sz="1100" b="1" dirty="0"/>
          </a:p>
          <a:p>
            <a:r>
              <a:rPr lang="en-US" sz="1100" b="1" dirty="0"/>
              <a:t>Ask, “What is this text mostly about?”  Tell them this is the </a:t>
            </a:r>
            <a:r>
              <a:rPr lang="en-US" sz="1100" b="1" u="sng" dirty="0">
                <a:solidFill>
                  <a:srgbClr val="C00000"/>
                </a:solidFill>
                <a:effectLst>
                  <a:outerShdw blurRad="38100" dist="38100" dir="2700000" algn="tl">
                    <a:srgbClr val="000000">
                      <a:alpha val="43137"/>
                    </a:srgbClr>
                  </a:outerShdw>
                </a:effectLst>
              </a:rPr>
              <a:t>main</a:t>
            </a:r>
            <a:r>
              <a:rPr lang="en-US" sz="1100" b="1" u="sng" dirty="0">
                <a:solidFill>
                  <a:srgbClr val="C00000"/>
                </a:solidFill>
              </a:rPr>
              <a:t> </a:t>
            </a:r>
            <a:r>
              <a:rPr lang="en-US" sz="1100" b="1" u="sng" dirty="0">
                <a:solidFill>
                  <a:srgbClr val="C00000"/>
                </a:solidFill>
                <a:effectLst>
                  <a:outerShdw blurRad="38100" dist="38100" dir="2700000" algn="tl">
                    <a:srgbClr val="000000">
                      <a:alpha val="43137"/>
                    </a:srgbClr>
                  </a:outerShdw>
                </a:effectLst>
              </a:rPr>
              <a:t>topic</a:t>
            </a:r>
            <a:r>
              <a:rPr lang="en-US" sz="1100" b="1" dirty="0">
                <a:solidFill>
                  <a:srgbClr val="C00000"/>
                </a:solidFill>
              </a:rPr>
              <a:t> </a:t>
            </a:r>
            <a:r>
              <a:rPr lang="en-US" sz="1100" dirty="0"/>
              <a:t> </a:t>
            </a:r>
            <a:r>
              <a:rPr lang="en-US" sz="1100" b="1" dirty="0"/>
              <a:t>of the text.  Have students share how they know what the text is mostly about.</a:t>
            </a:r>
          </a:p>
          <a:p>
            <a:endParaRPr lang="en-US" sz="1100" b="1" dirty="0"/>
          </a:p>
          <a:p>
            <a:r>
              <a:rPr lang="en-US" sz="1100" b="1" dirty="0"/>
              <a:t>Ask students to write the </a:t>
            </a:r>
            <a:r>
              <a:rPr lang="en-US" sz="1100" b="1" u="sng" dirty="0">
                <a:solidFill>
                  <a:srgbClr val="C00000"/>
                </a:solidFill>
                <a:effectLst>
                  <a:outerShdw blurRad="38100" dist="38100" dir="2700000" algn="tl">
                    <a:srgbClr val="000000">
                      <a:alpha val="43137"/>
                    </a:srgbClr>
                  </a:outerShdw>
                </a:effectLst>
              </a:rPr>
              <a:t>main topic</a:t>
            </a:r>
            <a:r>
              <a:rPr lang="en-US" sz="1100" b="1" dirty="0">
                <a:solidFill>
                  <a:srgbClr val="C00000"/>
                </a:solidFill>
                <a:effectLst>
                  <a:outerShdw blurRad="38100" dist="38100" dir="2700000" algn="tl">
                    <a:srgbClr val="000000">
                      <a:alpha val="43137"/>
                    </a:srgbClr>
                  </a:outerShdw>
                </a:effectLst>
              </a:rPr>
              <a:t> </a:t>
            </a:r>
            <a:r>
              <a:rPr lang="en-US" sz="1100" b="1" dirty="0"/>
              <a:t>of the text.</a:t>
            </a:r>
          </a:p>
          <a:p>
            <a:r>
              <a:rPr lang="en-US" sz="1100" b="1" dirty="0"/>
              <a:t>Note:  topic means the entirety of the text which can be told in </a:t>
            </a:r>
            <a:r>
              <a:rPr lang="en-US" sz="1100" b="1" u="sng" dirty="0"/>
              <a:t>one word  or phase</a:t>
            </a:r>
            <a:r>
              <a:rPr lang="en-US" sz="1100" b="1" dirty="0"/>
              <a:t>.</a:t>
            </a:r>
          </a:p>
        </p:txBody>
      </p:sp>
      <p:sp>
        <p:nvSpPr>
          <p:cNvPr id="10" name="Rounded Rectangle 9"/>
          <p:cNvSpPr/>
          <p:nvPr/>
        </p:nvSpPr>
        <p:spPr>
          <a:xfrm>
            <a:off x="6995160" y="850356"/>
            <a:ext cx="458789" cy="50292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75" tIns="50938" rIns="101875" bIns="50938"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3" name="TextBox 2"/>
          <p:cNvSpPr txBox="1"/>
          <p:nvPr/>
        </p:nvSpPr>
        <p:spPr>
          <a:xfrm>
            <a:off x="407837" y="242219"/>
            <a:ext cx="7063145" cy="318321"/>
          </a:xfrm>
          <a:prstGeom prst="rect">
            <a:avLst/>
          </a:prstGeom>
          <a:noFill/>
        </p:spPr>
        <p:txBody>
          <a:bodyPr wrap="square" lIns="101882" tIns="50941" rIns="101882" bIns="50941" rtlCol="0">
            <a:spAutoFit/>
          </a:bodyPr>
          <a:lstStyle/>
          <a:p>
            <a:r>
              <a:rPr lang="en-US" sz="1400" b="1" dirty="0" smtClean="0"/>
              <a:t>Teachers: This </a:t>
            </a:r>
            <a:r>
              <a:rPr lang="en-US" sz="1400" b="1" dirty="0"/>
              <a:t>is a note-taking page students can use when researching about a topic.</a:t>
            </a:r>
          </a:p>
        </p:txBody>
      </p:sp>
      <p:sp>
        <p:nvSpPr>
          <p:cNvPr id="11" name="Rectangle 10"/>
          <p:cNvSpPr/>
          <p:nvPr/>
        </p:nvSpPr>
        <p:spPr>
          <a:xfrm>
            <a:off x="1122680" y="4035516"/>
            <a:ext cx="3281680" cy="2630296"/>
          </a:xfrm>
          <a:prstGeom prst="rect">
            <a:avLst/>
          </a:prstGeom>
          <a:solidFill>
            <a:schemeClr val="accent5">
              <a:lumMod val="20000"/>
              <a:lumOff val="80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22" tIns="45711" rIns="91422" bIns="45711">
            <a:spAutoFit/>
          </a:bodyPr>
          <a:lstStyle/>
          <a:p>
            <a:r>
              <a:rPr lang="en-US" sz="1100" b="1" dirty="0"/>
              <a:t>Explain, “a </a:t>
            </a:r>
            <a:r>
              <a:rPr lang="en-US" sz="1100" b="1" u="sng" dirty="0">
                <a:solidFill>
                  <a:srgbClr val="C00000"/>
                </a:solidFill>
                <a:effectLst>
                  <a:outerShdw blurRad="38100" dist="38100" dir="2700000" algn="tl">
                    <a:srgbClr val="000000">
                      <a:alpha val="43137"/>
                    </a:srgbClr>
                  </a:outerShdw>
                </a:effectLst>
              </a:rPr>
              <a:t>specific focus</a:t>
            </a:r>
            <a:r>
              <a:rPr lang="en-US" sz="1100" b="1" dirty="0">
                <a:solidFill>
                  <a:srgbClr val="C00000"/>
                </a:solidFill>
                <a:effectLst>
                  <a:outerShdw blurRad="38100" dist="38100" dir="2700000" algn="tl">
                    <a:srgbClr val="000000">
                      <a:alpha val="43137"/>
                    </a:srgbClr>
                  </a:outerShdw>
                </a:effectLst>
              </a:rPr>
              <a:t> </a:t>
            </a:r>
            <a:r>
              <a:rPr lang="en-US" sz="1100" b="1" dirty="0"/>
              <a:t>is what the paragraph is telling about the </a:t>
            </a:r>
            <a:r>
              <a:rPr lang="en-US" sz="1100" b="1" u="sng" dirty="0">
                <a:solidFill>
                  <a:srgbClr val="C00000"/>
                </a:solidFill>
                <a:effectLst>
                  <a:outerShdw blurRad="38100" dist="38100" dir="2700000" algn="tl">
                    <a:srgbClr val="000000">
                      <a:alpha val="43137"/>
                    </a:srgbClr>
                  </a:outerShdw>
                </a:effectLst>
              </a:rPr>
              <a:t>topic</a:t>
            </a:r>
            <a:r>
              <a:rPr lang="en-US" sz="1100" b="1" dirty="0"/>
              <a:t>.  </a:t>
            </a:r>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effectLst>
                  <a:outerShdw blurRad="38100" dist="38100" dir="2700000" algn="tl">
                    <a:srgbClr val="000000">
                      <a:alpha val="43137"/>
                    </a:srgbClr>
                  </a:outerShdw>
                </a:effectLst>
              </a:rPr>
              <a:t> </a:t>
            </a:r>
            <a:r>
              <a:rPr lang="en-US" sz="1100" b="1" dirty="0"/>
              <a:t>help us find the </a:t>
            </a:r>
            <a:r>
              <a:rPr lang="en-US" sz="1100" b="1" u="sng" dirty="0">
                <a:solidFill>
                  <a:srgbClr val="C00000"/>
                </a:solidFill>
                <a:effectLst>
                  <a:outerShdw blurRad="38100" dist="38100" dir="2700000" algn="tl">
                    <a:srgbClr val="000000">
                      <a:alpha val="43137"/>
                    </a:srgbClr>
                  </a:outerShdw>
                </a:effectLst>
              </a:rPr>
              <a:t>specific focus</a:t>
            </a:r>
            <a:r>
              <a:rPr lang="en-US" sz="1100" b="1" dirty="0">
                <a:solidFill>
                  <a:srgbClr val="C00000"/>
                </a:solidFill>
                <a:effectLst>
                  <a:outerShdw blurRad="38100" dist="38100" dir="2700000" algn="tl">
                    <a:srgbClr val="000000">
                      <a:alpha val="43137"/>
                    </a:srgbClr>
                  </a:outerShdw>
                </a:effectLst>
              </a:rPr>
              <a:t> </a:t>
            </a:r>
            <a:r>
              <a:rPr lang="en-US" sz="1100" b="1" dirty="0"/>
              <a:t>of paragraphs.”</a:t>
            </a:r>
          </a:p>
          <a:p>
            <a:endParaRPr lang="en-US" sz="1100" b="1" dirty="0"/>
          </a:p>
          <a:p>
            <a:pPr defTabSz="1135157"/>
            <a:r>
              <a:rPr lang="en-US" sz="1100" b="1" dirty="0">
                <a:solidFill>
                  <a:prstClr val="black"/>
                </a:solidFill>
              </a:rPr>
              <a:t>Example:  If the main topic is DOGS,</a:t>
            </a:r>
          </a:p>
          <a:p>
            <a:pPr defTabSz="1135157"/>
            <a:r>
              <a:rPr lang="en-US" sz="1100" b="1" dirty="0">
                <a:solidFill>
                  <a:prstClr val="black"/>
                </a:solidFill>
              </a:rPr>
              <a:t>Some </a:t>
            </a:r>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rPr>
              <a:t> </a:t>
            </a:r>
            <a:r>
              <a:rPr lang="en-US" sz="1100" b="1" dirty="0">
                <a:solidFill>
                  <a:prstClr val="black"/>
                </a:solidFill>
              </a:rPr>
              <a:t>in one paragraph could be..</a:t>
            </a:r>
          </a:p>
          <a:p>
            <a:pPr defTabSz="1135157"/>
            <a:endParaRPr lang="en-US" sz="1100" b="1" dirty="0">
              <a:solidFill>
                <a:prstClr val="black"/>
              </a:solidFill>
            </a:endParaRPr>
          </a:p>
          <a:p>
            <a:pPr defTabSz="1135157">
              <a:buFont typeface="Arial" pitchFamily="34" charset="0"/>
              <a:buChar char="•"/>
            </a:pPr>
            <a:r>
              <a:rPr lang="en-US" sz="1100" b="1" dirty="0">
                <a:solidFill>
                  <a:prstClr val="black"/>
                </a:solidFill>
              </a:rPr>
              <a:t> the dog likes to play fetch.</a:t>
            </a:r>
          </a:p>
          <a:p>
            <a:pPr defTabSz="1135157">
              <a:buFont typeface="Arial" pitchFamily="34" charset="0"/>
              <a:buChar char="•"/>
            </a:pPr>
            <a:r>
              <a:rPr lang="en-US" sz="1100" b="1" dirty="0">
                <a:solidFill>
                  <a:prstClr val="black"/>
                </a:solidFill>
              </a:rPr>
              <a:t> the dog likes to play with the ball.</a:t>
            </a:r>
          </a:p>
          <a:p>
            <a:pPr defTabSz="1135157"/>
            <a:endParaRPr lang="en-US" sz="1100" b="1" dirty="0">
              <a:solidFill>
                <a:prstClr val="black"/>
              </a:solidFill>
            </a:endParaRPr>
          </a:p>
          <a:p>
            <a:pPr defTabSz="1135157"/>
            <a:r>
              <a:rPr lang="en-US" sz="1100" b="1" dirty="0">
                <a:solidFill>
                  <a:prstClr val="black"/>
                </a:solidFill>
              </a:rPr>
              <a:t>The </a:t>
            </a:r>
            <a:r>
              <a:rPr lang="en-US" sz="1100" b="1" u="sng" dirty="0">
                <a:solidFill>
                  <a:srgbClr val="C00000"/>
                </a:solidFill>
                <a:effectLst>
                  <a:outerShdw blurRad="38100" dist="38100" dir="2700000" algn="tl">
                    <a:srgbClr val="000000">
                      <a:alpha val="43137"/>
                    </a:srgbClr>
                  </a:outerShdw>
                </a:effectLst>
              </a:rPr>
              <a:t>specific focus</a:t>
            </a:r>
            <a:r>
              <a:rPr lang="en-US" sz="1100" b="1" dirty="0">
                <a:solidFill>
                  <a:srgbClr val="C00000"/>
                </a:solidFill>
                <a:effectLst>
                  <a:outerShdw blurRad="38100" dist="38100" dir="2700000" algn="tl">
                    <a:srgbClr val="000000">
                      <a:alpha val="43137"/>
                    </a:srgbClr>
                  </a:outerShdw>
                </a:effectLst>
              </a:rPr>
              <a:t> </a:t>
            </a:r>
            <a:r>
              <a:rPr lang="en-US" sz="1100" b="1" dirty="0">
                <a:solidFill>
                  <a:prstClr val="black"/>
                </a:solidFill>
              </a:rPr>
              <a:t>of this paragraph could be things that dogs like to do or that dogs are playful</a:t>
            </a:r>
          </a:p>
          <a:p>
            <a:pPr defTabSz="1135157"/>
            <a:endParaRPr lang="en-US" sz="1100" b="1" dirty="0">
              <a:solidFill>
                <a:prstClr val="black"/>
              </a:solidFill>
            </a:endParaRPr>
          </a:p>
          <a:p>
            <a:pPr defTabSz="1135157"/>
            <a:r>
              <a:rPr lang="en-US" sz="1100" b="1" dirty="0">
                <a:solidFill>
                  <a:prstClr val="black"/>
                </a:solidFill>
              </a:rPr>
              <a:t>Students should be able to identify the </a:t>
            </a:r>
            <a:r>
              <a:rPr lang="en-US" sz="1100" b="1" u="sng" dirty="0">
                <a:solidFill>
                  <a:srgbClr val="C00000"/>
                </a:solidFill>
                <a:effectLst>
                  <a:outerShdw blurRad="38100" dist="38100" dir="2700000" algn="tl">
                    <a:srgbClr val="000000">
                      <a:alpha val="43137"/>
                    </a:srgbClr>
                  </a:outerShdw>
                </a:effectLst>
              </a:rPr>
              <a:t>specific focus</a:t>
            </a:r>
            <a:r>
              <a:rPr lang="en-US" sz="1100" b="1" dirty="0">
                <a:solidFill>
                  <a:prstClr val="black"/>
                </a:solidFill>
              </a:rPr>
              <a:t> in two or more paragraphs of the text.</a:t>
            </a:r>
          </a:p>
        </p:txBody>
      </p:sp>
      <p:sp>
        <p:nvSpPr>
          <p:cNvPr id="12" name="Rounded Rectangle 11"/>
          <p:cNvSpPr/>
          <p:nvPr/>
        </p:nvSpPr>
        <p:spPr>
          <a:xfrm>
            <a:off x="4174966" y="4789896"/>
            <a:ext cx="458789" cy="50292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75" tIns="50938" rIns="101875" bIns="50938"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13" name="TextBox 12"/>
          <p:cNvSpPr txBox="1"/>
          <p:nvPr/>
        </p:nvSpPr>
        <p:spPr>
          <a:xfrm>
            <a:off x="4713458" y="6214836"/>
            <a:ext cx="2740491" cy="1633764"/>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10613" tIns="55307" rIns="110613" bIns="55307" rtlCol="0">
            <a:spAutoFit/>
          </a:bodyPr>
          <a:lstStyle/>
          <a:p>
            <a:r>
              <a:rPr lang="en-US" sz="1100" b="1" dirty="0"/>
              <a:t>Remember students will need to have a note-taking form for </a:t>
            </a:r>
            <a:r>
              <a:rPr lang="en-US" sz="1100" b="1" u="sng" dirty="0"/>
              <a:t>each</a:t>
            </a:r>
            <a:r>
              <a:rPr lang="en-US" sz="1100" b="1" dirty="0"/>
              <a:t> text. This form is for informational texts.  You can also use a graphic organizer of your choice that emphasizes the standard vocabulary:</a:t>
            </a:r>
          </a:p>
          <a:p>
            <a:endParaRPr lang="en-US" sz="1100" b="1" dirty="0"/>
          </a:p>
          <a:p>
            <a:r>
              <a:rPr lang="en-US" sz="1100" b="1" dirty="0"/>
              <a:t>Main </a:t>
            </a:r>
            <a:r>
              <a:rPr lang="en-US" sz="1100" b="1" dirty="0" smtClean="0"/>
              <a:t>Topic       (RI.2.2)</a:t>
            </a:r>
            <a:endParaRPr lang="en-US" sz="1100" b="1" dirty="0"/>
          </a:p>
          <a:p>
            <a:r>
              <a:rPr lang="en-US" sz="1100" b="1" dirty="0"/>
              <a:t>Key </a:t>
            </a:r>
            <a:r>
              <a:rPr lang="en-US" sz="1100" b="1" dirty="0" smtClean="0"/>
              <a:t>Details       (RI.2.1)</a:t>
            </a:r>
            <a:endParaRPr lang="en-US" sz="1100" b="1" dirty="0"/>
          </a:p>
          <a:p>
            <a:r>
              <a:rPr lang="en-US" sz="1100" b="1" dirty="0"/>
              <a:t>Specific </a:t>
            </a:r>
            <a:r>
              <a:rPr lang="en-US" sz="1100" b="1" dirty="0" smtClean="0"/>
              <a:t>Focus  (RI.2.2)</a:t>
            </a:r>
            <a:endParaRPr lang="en-US" sz="1100" b="1" dirty="0"/>
          </a:p>
        </p:txBody>
      </p:sp>
    </p:spTree>
    <p:extLst>
      <p:ext uri="{BB962C8B-B14F-4D97-AF65-F5344CB8AC3E}">
        <p14:creationId xmlns:p14="http://schemas.microsoft.com/office/powerpoint/2010/main" val="408415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71958577"/>
              </p:ext>
            </p:extLst>
          </p:nvPr>
        </p:nvGraphicFramePr>
        <p:xfrm>
          <a:off x="431800" y="922019"/>
          <a:ext cx="6908800" cy="6634480"/>
        </p:xfrm>
        <a:graphic>
          <a:graphicData uri="http://schemas.openxmlformats.org/drawingml/2006/table">
            <a:tbl>
              <a:tblPr firstRow="1" bandRow="1">
                <a:tableStyleId>{5940675A-B579-460E-94D1-54222C63F5DA}</a:tableStyleId>
              </a:tblPr>
              <a:tblGrid>
                <a:gridCol w="6908800"/>
              </a:tblGrid>
              <a:tr h="905256">
                <a:tc>
                  <a:txBody>
                    <a:bodyPr/>
                    <a:lstStyle/>
                    <a:p>
                      <a:endParaRPr lang="en-US" sz="1800" dirty="0" smtClean="0"/>
                    </a:p>
                    <a:p>
                      <a:r>
                        <a:rPr lang="en-US" sz="1800" b="1" dirty="0" smtClean="0"/>
                        <a:t>Name______________________</a:t>
                      </a:r>
                    </a:p>
                    <a:p>
                      <a:endParaRPr lang="en-US" sz="1800" dirty="0"/>
                    </a:p>
                  </a:txBody>
                  <a:tcPr marL="103632" marR="103632" marT="50292" marB="50292">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407924">
                <a:tc>
                  <a:txBody>
                    <a:bodyPr/>
                    <a:lstStyle/>
                    <a:p>
                      <a:r>
                        <a:rPr lang="en-US" sz="1800" b="1" dirty="0" smtClean="0"/>
                        <a:t>What is the </a:t>
                      </a:r>
                      <a:r>
                        <a:rPr lang="en-US" sz="1800" b="1" u="sng" dirty="0" smtClean="0"/>
                        <a:t>main topic</a:t>
                      </a:r>
                      <a:r>
                        <a:rPr lang="en-US" sz="1800" b="1" u="none" dirty="0" smtClean="0"/>
                        <a:t> </a:t>
                      </a:r>
                      <a:r>
                        <a:rPr lang="en-US" sz="1800" b="1" dirty="0" smtClean="0"/>
                        <a:t>of the text?</a:t>
                      </a:r>
                      <a:endParaRPr lang="en-US" sz="1800" b="1"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r>
                        <a:rPr lang="en-US" sz="1800" b="1" dirty="0" smtClean="0"/>
                        <a:t>Which </a:t>
                      </a:r>
                      <a:r>
                        <a:rPr lang="en-US" sz="1800" b="1" u="sng" dirty="0" smtClean="0"/>
                        <a:t>key details</a:t>
                      </a:r>
                      <a:r>
                        <a:rPr lang="en-US" sz="1800" b="1" u="none" dirty="0" smtClean="0"/>
                        <a:t> </a:t>
                      </a:r>
                      <a:r>
                        <a:rPr lang="en-US" sz="1800" b="1" dirty="0" smtClean="0"/>
                        <a:t>help you know the </a:t>
                      </a:r>
                      <a:r>
                        <a:rPr lang="en-US" sz="1800" b="1" u="sng" dirty="0" smtClean="0"/>
                        <a:t>specific</a:t>
                      </a:r>
                      <a:r>
                        <a:rPr lang="en-US" sz="1800" b="1" u="sng" baseline="0" dirty="0" smtClean="0"/>
                        <a:t> focus</a:t>
                      </a:r>
                      <a:r>
                        <a:rPr lang="en-US" sz="1800" b="1" u="none" baseline="0" dirty="0" smtClean="0"/>
                        <a:t> </a:t>
                      </a:r>
                      <a:r>
                        <a:rPr lang="en-US" sz="1800" b="1" baseline="0" dirty="0" smtClean="0"/>
                        <a:t>of paragraph ____?</a:t>
                      </a:r>
                      <a:endParaRPr lang="en-US" sz="1800" b="1" dirty="0"/>
                    </a:p>
                  </a:txBody>
                  <a:tcPr marL="103632" marR="103632" marT="50292" marB="50292"/>
                </a:tc>
              </a:tr>
              <a:tr h="407924">
                <a:tc>
                  <a:txBody>
                    <a:bodyPr/>
                    <a:lstStyle/>
                    <a:p>
                      <a:endParaRPr lang="en-US" sz="180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tcPr>
                </a:tc>
              </a:tr>
              <a:tr h="4079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Which </a:t>
                      </a:r>
                      <a:r>
                        <a:rPr lang="en-US" sz="1800" b="1" u="sng" dirty="0" smtClean="0"/>
                        <a:t>key details</a:t>
                      </a:r>
                      <a:r>
                        <a:rPr lang="en-US" sz="1800" b="1" dirty="0" smtClean="0"/>
                        <a:t> help you know the </a:t>
                      </a:r>
                      <a:r>
                        <a:rPr lang="en-US" sz="1800" b="1" u="sng" dirty="0" smtClean="0"/>
                        <a:t>specific</a:t>
                      </a:r>
                      <a:r>
                        <a:rPr lang="en-US" sz="1800" b="1" u="sng" baseline="0" dirty="0" smtClean="0"/>
                        <a:t> focus</a:t>
                      </a:r>
                      <a:r>
                        <a:rPr lang="en-US" sz="1800" b="1" u="none" baseline="0" dirty="0" smtClean="0"/>
                        <a:t> </a:t>
                      </a:r>
                      <a:r>
                        <a:rPr lang="en-US" sz="1800" b="1" baseline="0" dirty="0" smtClean="0"/>
                        <a:t>of paragraph ____?</a:t>
                      </a:r>
                      <a:endParaRPr lang="en-US" sz="1800" b="1" dirty="0" smtClean="0"/>
                    </a:p>
                  </a:txBody>
                  <a:tcPr marL="103632" marR="103632" marT="50292" marB="50292"/>
                </a:tc>
              </a:tr>
              <a:tr h="407924">
                <a:tc>
                  <a:txBody>
                    <a:bodyPr/>
                    <a:lstStyle/>
                    <a:p>
                      <a:endParaRPr lang="en-US" sz="1800" dirty="0"/>
                    </a:p>
                  </a:txBody>
                  <a:tcPr marL="103632" marR="103632" marT="50292" marB="50292">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407924">
                <a:tc>
                  <a:txBody>
                    <a:bodyPr/>
                    <a:lstStyle/>
                    <a:p>
                      <a:endParaRPr lang="en-US" sz="1800" dirty="0"/>
                    </a:p>
                  </a:txBody>
                  <a:tcPr marL="103632" marR="103632" marT="50292" marB="50292">
                    <a:lnT w="12700" cap="flat" cmpd="sng" algn="ctr">
                      <a:solidFill>
                        <a:schemeClr val="bg1">
                          <a:lumMod val="50000"/>
                        </a:schemeClr>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557903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410737907"/>
              </p:ext>
            </p:extLst>
          </p:nvPr>
        </p:nvGraphicFramePr>
        <p:xfrm>
          <a:off x="169751" y="621592"/>
          <a:ext cx="7402900" cy="5809530"/>
        </p:xfrm>
        <a:graphic>
          <a:graphicData uri="http://schemas.openxmlformats.org/drawingml/2006/table">
            <a:tbl>
              <a:tblPr/>
              <a:tblGrid>
                <a:gridCol w="2017429"/>
                <a:gridCol w="777241"/>
                <a:gridCol w="453391"/>
                <a:gridCol w="453391"/>
                <a:gridCol w="388620"/>
                <a:gridCol w="3312828"/>
              </a:tblGrid>
              <a:tr h="649984">
                <a:tc rowSpan="2">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Receptive modalities*:</a:t>
                      </a:r>
                      <a:r>
                        <a:rPr lang="en-US" sz="900" kern="1200" dirty="0">
                          <a:solidFill>
                            <a:srgbClr val="7F7F7F"/>
                          </a:solidFill>
                          <a:effectLst/>
                          <a:latin typeface="Calibri"/>
                          <a:ea typeface="Calibri"/>
                          <a:cs typeface="Times New Roman"/>
                        </a:rPr>
                        <a:t>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Ways in which students receive communications from others (e.g., listening, reading, viewing). Instruction and assessment of receptive modalities focus on students’ communication of their understanding of the meaning of communications from others.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900" kern="1200" dirty="0">
                          <a:solidFill>
                            <a:srgbClr val="7F7F7F"/>
                          </a:solidFill>
                          <a:effectLst/>
                          <a:latin typeface="Calibri"/>
                          <a:ea typeface="Calibri"/>
                          <a:cs typeface="Times New Roman"/>
                        </a:rPr>
                        <a:t>Listening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&amp; reading</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9 - create clear and coherent grade-appropriate </a:t>
                      </a:r>
                      <a:r>
                        <a:rPr lang="en-US" sz="1300" kern="1200" dirty="0">
                          <a:effectLst/>
                          <a:latin typeface="Calibri"/>
                          <a:ea typeface="Times New Roman"/>
                          <a:cs typeface="Times New Roman"/>
                        </a:rPr>
                        <a:t>speech and text   </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10 - make accurate use </a:t>
                      </a:r>
                      <a:r>
                        <a:rPr lang="en-US" sz="1300" kern="1200" dirty="0">
                          <a:effectLst/>
                          <a:latin typeface="Calibri"/>
                          <a:ea typeface="Times New Roman"/>
                          <a:cs typeface="Times New Roman"/>
                        </a:rPr>
                        <a:t>of standard English to communicate in grade-appropriate speech and writing</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1</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construct meaning </a:t>
                      </a:r>
                      <a:r>
                        <a:rPr lang="en-US" sz="900" kern="1200" dirty="0">
                          <a:solidFill>
                            <a:srgbClr val="7F7F7F"/>
                          </a:solidFill>
                          <a:effectLst/>
                          <a:latin typeface="Calibri"/>
                          <a:ea typeface="Calibri"/>
                          <a:cs typeface="GillSansMT"/>
                        </a:rPr>
                        <a:t>from oral presentations and literary and informational text through grade-appropriate listening, reading, and viewing</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069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Calibri"/>
                          <a:cs typeface="Times New Roman"/>
                        </a:rPr>
                        <a:t>8</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determine the meaning</a:t>
                      </a:r>
                      <a:r>
                        <a:rPr lang="en-US" sz="900" kern="1200" dirty="0">
                          <a:solidFill>
                            <a:srgbClr val="7F7F7F"/>
                          </a:solidFill>
                          <a:effectLst/>
                          <a:latin typeface="Calibri"/>
                          <a:ea typeface="Calibri"/>
                          <a:cs typeface="GillSansMT"/>
                        </a:rPr>
                        <a:t> of words and phrases in oral presentations and literary and informational text</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25377">
                <a:tc rowSpan="3">
                  <a:txBody>
                    <a:bodyPr/>
                    <a:lstStyle/>
                    <a:p>
                      <a:pPr marL="0" marR="0">
                        <a:lnSpc>
                          <a:spcPct val="115000"/>
                        </a:lnSpc>
                        <a:spcBef>
                          <a:spcPts val="0"/>
                        </a:spcBef>
                        <a:spcAft>
                          <a:spcPts val="0"/>
                        </a:spcAft>
                      </a:pPr>
                      <a:r>
                        <a:rPr lang="en-US" sz="2100" b="1" kern="1200" dirty="0">
                          <a:effectLst/>
                          <a:latin typeface="Calibri"/>
                          <a:ea typeface="Calibri"/>
                          <a:cs typeface="Times New Roman"/>
                        </a:rPr>
                        <a:t>Productive modalities*:</a:t>
                      </a:r>
                      <a:r>
                        <a:rPr lang="en-US" sz="2100" kern="1200" dirty="0">
                          <a:effectLst/>
                          <a:latin typeface="Calibri"/>
                          <a:ea typeface="Calibri"/>
                          <a:cs typeface="Times New Roman"/>
                        </a:rPr>
                        <a:t> </a:t>
                      </a:r>
                      <a:r>
                        <a:rPr lang="en-US" sz="1200" kern="1200" dirty="0">
                          <a:effectLst/>
                          <a:latin typeface="Calibri"/>
                          <a:ea typeface="Calibri"/>
                          <a:cs typeface="Times New Roman"/>
                        </a:rPr>
                        <a:t>Ways in which students communicate to others (e.g., speaking, writing, and drawing). Instruction and assessment of productive modalities focus on students’ communication of their own understanding or </a:t>
                      </a:r>
                      <a:r>
                        <a:rPr lang="en-US" sz="1300" kern="1200" dirty="0">
                          <a:effectLst/>
                          <a:latin typeface="Calibri"/>
                          <a:ea typeface="Calibri"/>
                          <a:cs typeface="Times New Roman"/>
                        </a:rPr>
                        <a:t>interpretation.</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en-US" sz="1200" kern="1200" dirty="0">
                          <a:effectLst/>
                          <a:latin typeface="Calibri"/>
                          <a:ea typeface="Calibri"/>
                          <a:cs typeface="Times New Roman"/>
                        </a:rPr>
                        <a:t>Speaking </a:t>
                      </a:r>
                      <a:br>
                        <a:rPr lang="en-US" sz="1200" kern="1200" dirty="0">
                          <a:effectLst/>
                          <a:latin typeface="Calibri"/>
                          <a:ea typeface="Calibri"/>
                          <a:cs typeface="Times New Roman"/>
                        </a:rPr>
                      </a:br>
                      <a:r>
                        <a:rPr lang="en-US" sz="1200" kern="1200" dirty="0">
                          <a:effectLst/>
                          <a:latin typeface="Calibri"/>
                          <a:ea typeface="Calibri"/>
                          <a:cs typeface="Times New Roman"/>
                        </a:rPr>
                        <a:t>&amp;</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kern="1200" dirty="0">
                          <a:effectLst/>
                          <a:latin typeface="Calibri"/>
                          <a:ea typeface="Calibri"/>
                          <a:cs typeface="Times New Roman"/>
                        </a:rPr>
                        <a:t>Writing</a:t>
                      </a:r>
                      <a:endParaRPr lang="en-US" sz="12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dirty="0">
                          <a:effectLst/>
                          <a:latin typeface="Calibri"/>
                          <a:ea typeface="Times New Roman"/>
                          <a:cs typeface="GillSansMT"/>
                        </a:rPr>
                        <a:t>3</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speak and write about grade-appropriate complex literary and informational texts and topics</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3737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b="1" kern="1200" dirty="0">
                          <a:effectLst/>
                          <a:latin typeface="Calibri"/>
                          <a:ea typeface="Times New Roman"/>
                          <a:cs typeface="Times New Roman"/>
                        </a:rPr>
                        <a:t>4</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700" b="1" kern="1200">
                          <a:effectLst/>
                          <a:latin typeface="Calibri"/>
                          <a:ea typeface="Calibri"/>
                          <a:cs typeface="GillSansMT"/>
                        </a:rPr>
                        <a:t>construct grade-appropriate oral and written claims and support them with reasoning and evidence</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191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dirty="0">
                          <a:effectLst/>
                          <a:latin typeface="Calibri"/>
                          <a:ea typeface="Times New Roman"/>
                          <a:cs typeface="Times New Roman"/>
                        </a:rPr>
                        <a:t>7</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a:effectLst/>
                          <a:latin typeface="Calibri"/>
                          <a:ea typeface="Calibri"/>
                          <a:cs typeface="GillSansMT"/>
                        </a:rPr>
                        <a:t>adapt language choices to purpose, task, and audience when speaking and writing</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42795">
                <a:tc rowSpan="3">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Interactive modalities*: </a:t>
                      </a:r>
                      <a:r>
                        <a:rPr lang="en-US" sz="900" kern="1200" dirty="0">
                          <a:solidFill>
                            <a:srgbClr val="7F7F7F"/>
                          </a:solidFill>
                          <a:effectLst/>
                          <a:latin typeface="Calibri"/>
                          <a:ea typeface="Calibri"/>
                          <a:cs typeface="Times New Roman"/>
                        </a:rPr>
                        <a:t>Collaborative use of receptive and productive modalities as “students engage in conversations, provide and obtain information, express feelings and emotions, and exchange opinions” (Phillips, 2008, p. 3). </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900" kern="1200" dirty="0">
                          <a:solidFill>
                            <a:srgbClr val="7F7F7F"/>
                          </a:solidFill>
                          <a:effectLst/>
                          <a:latin typeface="Calibri"/>
                          <a:ea typeface="Calibri"/>
                          <a:cs typeface="Times New Roman"/>
                        </a:rPr>
                        <a:t>Listening, speaking, reading,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and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writing</a:t>
                      </a:r>
                      <a:endParaRPr lang="en-US" sz="900" dirty="0">
                        <a:effectLst/>
                        <a:latin typeface="Calibri"/>
                        <a:ea typeface="Calibri"/>
                        <a:cs typeface="Times New Roman"/>
                      </a:endParaRPr>
                    </a:p>
                  </a:txBody>
                  <a:tcPr marL="34287" marR="34287"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GillSansMT"/>
                        </a:rPr>
                        <a:t>2</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participate in grade-appropriate oral and written exchanges</a:t>
                      </a:r>
                      <a:r>
                        <a:rPr lang="en-US" sz="900" kern="1200" dirty="0">
                          <a:solidFill>
                            <a:srgbClr val="7F7F7F"/>
                          </a:solidFill>
                          <a:effectLst/>
                          <a:latin typeface="Calibri"/>
                          <a:ea typeface="Calibri"/>
                          <a:cs typeface="GillSansMT"/>
                        </a:rPr>
                        <a:t> of information, ideas, and analyses, responding to peer, audience, or reader comments and questions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5</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conduct research and evaluate and communicate</a:t>
                      </a:r>
                      <a:r>
                        <a:rPr lang="en-US" sz="900" kern="1200" dirty="0">
                          <a:solidFill>
                            <a:srgbClr val="7F7F7F"/>
                          </a:solidFill>
                          <a:effectLst/>
                          <a:latin typeface="Calibri"/>
                          <a:ea typeface="Calibri"/>
                          <a:cs typeface="GillSansMT"/>
                        </a:rPr>
                        <a:t> findings to answer questions or solve problems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6</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analyze and critique</a:t>
                      </a:r>
                      <a:r>
                        <a:rPr lang="en-US" sz="900" kern="1200" dirty="0">
                          <a:solidFill>
                            <a:srgbClr val="7F7F7F"/>
                          </a:solidFill>
                          <a:effectLst/>
                          <a:latin typeface="Calibri"/>
                          <a:ea typeface="Calibri"/>
                          <a:cs typeface="GillSansMT"/>
                        </a:rPr>
                        <a:t> the arguments of others orally and in writing</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39407689"/>
              </p:ext>
            </p:extLst>
          </p:nvPr>
        </p:nvGraphicFramePr>
        <p:xfrm>
          <a:off x="210267" y="6510267"/>
          <a:ext cx="7402898" cy="2218398"/>
        </p:xfrm>
        <a:graphic>
          <a:graphicData uri="http://schemas.openxmlformats.org/drawingml/2006/table">
            <a:tbl>
              <a:tblPr firstRow="1" firstCol="1" bandRow="1"/>
              <a:tblGrid>
                <a:gridCol w="925363"/>
                <a:gridCol w="993907"/>
                <a:gridCol w="891090"/>
                <a:gridCol w="736863"/>
                <a:gridCol w="1079589"/>
                <a:gridCol w="1233816"/>
                <a:gridCol w="1542270"/>
              </a:tblGrid>
              <a:tr h="612611">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Standard</a:t>
                      </a:r>
                      <a:endParaRPr lang="en-US" sz="14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700" b="1" dirty="0">
                          <a:effectLst/>
                          <a:latin typeface="Calibri"/>
                          <a:ea typeface="Times New Roman"/>
                          <a:cs typeface="Times New Roman"/>
                        </a:rPr>
                        <a:t>An ELL can…</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nSpc>
                          <a:spcPct val="115000"/>
                        </a:lnSpc>
                        <a:spcBef>
                          <a:spcPts val="0"/>
                        </a:spcBef>
                        <a:spcAft>
                          <a:spcPts val="0"/>
                        </a:spcAft>
                      </a:pPr>
                      <a:r>
                        <a:rPr lang="en-US" sz="1700" b="1" dirty="0">
                          <a:solidFill>
                            <a:srgbClr val="000000"/>
                          </a:solidFill>
                          <a:effectLst/>
                          <a:latin typeface="Calibri"/>
                          <a:ea typeface="Times New Roman"/>
                          <a:cs typeface="Times New Roman"/>
                        </a:rPr>
                        <a:t>By the end of an English language proficiency level, an ELL in </a:t>
                      </a:r>
                      <a:r>
                        <a:rPr lang="en-US" sz="1700" b="1" dirty="0" smtClean="0">
                          <a:solidFill>
                            <a:srgbClr val="000000"/>
                          </a:solidFill>
                          <a:effectLst/>
                          <a:latin typeface="Calibri"/>
                          <a:ea typeface="Times New Roman"/>
                          <a:cs typeface="Times New Roman"/>
                        </a:rPr>
                        <a:t>2</a:t>
                      </a:r>
                      <a:r>
                        <a:rPr lang="en-US" sz="1700" b="1" baseline="30000" dirty="0" smtClean="0">
                          <a:solidFill>
                            <a:srgbClr val="000000"/>
                          </a:solidFill>
                          <a:effectLst/>
                          <a:latin typeface="Calibri"/>
                          <a:ea typeface="Times New Roman"/>
                          <a:cs typeface="Times New Roman"/>
                        </a:rPr>
                        <a:t>nd</a:t>
                      </a:r>
                      <a:r>
                        <a:rPr lang="en-US" sz="1700" b="1" dirty="0" smtClean="0">
                          <a:solidFill>
                            <a:srgbClr val="000000"/>
                          </a:solidFill>
                          <a:effectLst/>
                          <a:latin typeface="Calibri"/>
                          <a:ea typeface="Times New Roman"/>
                          <a:cs typeface="Times New Roman"/>
                        </a:rPr>
                        <a:t> – 3rd Grade can </a:t>
                      </a:r>
                      <a:r>
                        <a:rPr lang="en-US" sz="1700" b="1" dirty="0">
                          <a:solidFill>
                            <a:srgbClr val="000000"/>
                          </a:solidFill>
                          <a:effectLst/>
                          <a:latin typeface="Calibri"/>
                          <a:ea typeface="Times New Roman"/>
                          <a:cs typeface="Times New Roman"/>
                        </a:rPr>
                        <a:t>. . . </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2169">
                <a:tc rowSpan="2">
                  <a:txBody>
                    <a:bodyPr/>
                    <a:lstStyle/>
                    <a:p>
                      <a:pPr marL="0" marR="0" algn="ctr">
                        <a:lnSpc>
                          <a:spcPct val="115000"/>
                        </a:lnSpc>
                        <a:spcBef>
                          <a:spcPts val="0"/>
                        </a:spcBef>
                        <a:spcAft>
                          <a:spcPts val="0"/>
                        </a:spcAft>
                      </a:pPr>
                      <a:r>
                        <a:rPr lang="en-US" sz="3200" b="1" dirty="0">
                          <a:solidFill>
                            <a:srgbClr val="000000"/>
                          </a:solidFill>
                          <a:effectLst/>
                          <a:latin typeface="Calibri"/>
                          <a:ea typeface="Times New Roman"/>
                          <a:cs typeface="Times New Roman"/>
                        </a:rPr>
                        <a:t>4</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Productive</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(S &amp; W)</a:t>
                      </a:r>
                      <a:endParaRPr lang="en-US" sz="13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en-US" sz="900" b="1" dirty="0">
                          <a:effectLst/>
                          <a:latin typeface="Calibri"/>
                          <a:ea typeface="Times New Roman"/>
                          <a:cs typeface="Times New Roman"/>
                        </a:rPr>
                        <a:t>…construct grade-appropriate oral and written claims and support them with reasoning and evidence. </a:t>
                      </a:r>
                      <a:endParaRPr lang="en-US" sz="9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1</a:t>
                      </a:r>
                      <a:endParaRPr lang="en-US" sz="21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2</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a:solidFill>
                            <a:srgbClr val="000000"/>
                          </a:solidFill>
                          <a:effectLst/>
                          <a:latin typeface="Calibri"/>
                          <a:ea typeface="Times New Roman"/>
                          <a:cs typeface="Times New Roman"/>
                        </a:rPr>
                        <a:t>3</a:t>
                      </a:r>
                      <a:endParaRPr lang="en-US" sz="210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a:solidFill>
                            <a:srgbClr val="000000"/>
                          </a:solidFill>
                          <a:effectLst/>
                          <a:latin typeface="Calibri"/>
                          <a:ea typeface="Times New Roman"/>
                          <a:cs typeface="Times New Roman"/>
                        </a:rPr>
                        <a:t>4</a:t>
                      </a:r>
                      <a:endParaRPr lang="en-US" sz="210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5</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21593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…express an opinion about a familiar topic.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n-US" sz="900" dirty="0" smtClean="0">
                          <a:solidFill>
                            <a:srgbClr val="000000"/>
                          </a:solidFill>
                          <a:effectLst/>
                          <a:latin typeface="Calibri"/>
                          <a:ea typeface="Times New Roman"/>
                          <a:cs typeface="Times New Roman"/>
                        </a:rPr>
                        <a:t>…express</a:t>
                      </a:r>
                      <a:r>
                        <a:rPr lang="en-US" sz="900" baseline="0" dirty="0" smtClean="0">
                          <a:solidFill>
                            <a:srgbClr val="000000"/>
                          </a:solidFill>
                          <a:effectLst/>
                          <a:latin typeface="Calibri"/>
                          <a:ea typeface="Times New Roman"/>
                          <a:cs typeface="Times New Roman"/>
                        </a:rPr>
                        <a:t> an opinion about a familiar topic or story.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n-US" sz="900" dirty="0" smtClean="0">
                          <a:solidFill>
                            <a:srgbClr val="000000"/>
                          </a:solidFill>
                          <a:effectLst/>
                          <a:latin typeface="Calibri"/>
                          <a:ea typeface="Times New Roman"/>
                          <a:cs typeface="Times New Roman"/>
                        </a:rPr>
                        <a:t>…e</a:t>
                      </a:r>
                      <a:r>
                        <a:rPr lang="en-US" sz="900" b="0" i="0" u="none" strike="noStrike" dirty="0" smtClean="0">
                          <a:solidFill>
                            <a:srgbClr val="000000"/>
                          </a:solidFill>
                          <a:effectLst/>
                          <a:latin typeface="Calibri" panose="020F0502020204030204" pitchFamily="34" charset="0"/>
                        </a:rPr>
                        <a:t>xpress an opinion about a familiar topic or story, giving one or more reasons for the opinion.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express opinions about a variety of topics, introducing the topic &amp; giving several reasons for the opinion.</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smtClean="0">
                          <a:solidFill>
                            <a:srgbClr val="000000"/>
                          </a:solidFill>
                          <a:effectLst/>
                          <a:latin typeface="Calibri"/>
                          <a:ea typeface="Times New Roman"/>
                          <a:cs typeface="Times New Roman"/>
                        </a:rPr>
                        <a:t>…</a:t>
                      </a:r>
                      <a:r>
                        <a:rPr lang="en-US" sz="900" b="0" i="0" u="none" strike="noStrike" dirty="0" smtClean="0">
                          <a:solidFill>
                            <a:srgbClr val="000000"/>
                          </a:solidFill>
                          <a:effectLst/>
                          <a:latin typeface="Calibri" panose="020F0502020204030204" pitchFamily="34" charset="0"/>
                        </a:rPr>
                        <a:t>express opinions about a variety of topics, introducing the topic, giving several reasons for the opinion, &amp; providing a concluding statement.</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Rectangle 7"/>
          <p:cNvSpPr/>
          <p:nvPr/>
        </p:nvSpPr>
        <p:spPr>
          <a:xfrm>
            <a:off x="261866" y="8813176"/>
            <a:ext cx="7299701" cy="1016624"/>
          </a:xfrm>
          <a:prstGeom prst="rect">
            <a:avLst/>
          </a:prstGeom>
          <a:solidFill>
            <a:schemeClr val="bg1"/>
          </a:solidFill>
        </p:spPr>
        <p:txBody>
          <a:bodyPr wrap="square" lIns="92392" tIns="46196" rIns="92392" bIns="46196">
            <a:spAutoFit/>
          </a:bodyPr>
          <a:lstStyle/>
          <a:p>
            <a:r>
              <a:rPr lang="en-US" sz="1000" dirty="0"/>
              <a:t>This performance task is based on writing.  As an option if you’d like to monitor growth for ELP as a second goal, teachers can choose to assess ELP standard 4 because it aligns with this specific performance task. Your student’s full composition can be analyzed to identify English language proficiency levels.  It is evident that students will be navigating through the modalities to get to the end product. However, it is important to keep in mind what the full opinion writing performance task is assessing and how deeply the student understands class content and language. The  ELP growth goal is to provide the “just-right scaffolds” for students to demonstrate their understanding in order for them to move from one proficiency level to the next.</a:t>
            </a:r>
          </a:p>
        </p:txBody>
      </p:sp>
      <p:sp>
        <p:nvSpPr>
          <p:cNvPr id="9" name="Rectangle 8"/>
          <p:cNvSpPr/>
          <p:nvPr/>
        </p:nvSpPr>
        <p:spPr>
          <a:xfrm>
            <a:off x="139990" y="284729"/>
            <a:ext cx="7480010" cy="401071"/>
          </a:xfrm>
          <a:prstGeom prst="rect">
            <a:avLst/>
          </a:prstGeom>
        </p:spPr>
        <p:txBody>
          <a:bodyPr wrap="square" lIns="92392" tIns="46196" rIns="92392" bIns="46196">
            <a:spAutoFit/>
          </a:bodyPr>
          <a:lstStyle/>
          <a:p>
            <a:pPr algn="ctr"/>
            <a:r>
              <a:rPr lang="en-US" b="1" i="1" dirty="0"/>
              <a:t>ELP </a:t>
            </a:r>
            <a:r>
              <a:rPr lang="en-US" b="1" i="1" dirty="0" smtClean="0"/>
              <a:t>2</a:t>
            </a:r>
            <a:r>
              <a:rPr lang="en-US" b="1" i="1" baseline="30000" dirty="0" smtClean="0"/>
              <a:t>nd</a:t>
            </a:r>
            <a:r>
              <a:rPr lang="en-US" b="1" i="1" dirty="0" smtClean="0"/>
              <a:t> – 3</a:t>
            </a:r>
            <a:r>
              <a:rPr lang="en-US" b="1" i="1" baseline="30000" dirty="0" smtClean="0"/>
              <a:t>rd</a:t>
            </a:r>
            <a:r>
              <a:rPr lang="en-US" b="1" i="1" dirty="0" smtClean="0"/>
              <a:t> Grade Band Standards </a:t>
            </a:r>
            <a:r>
              <a:rPr lang="en-US" b="1" i="1" dirty="0"/>
              <a:t>Organized by </a:t>
            </a:r>
            <a:r>
              <a:rPr lang="en-US" b="1" i="1" dirty="0" smtClean="0"/>
              <a:t>Modality</a:t>
            </a:r>
          </a:p>
        </p:txBody>
      </p:sp>
      <p:sp>
        <p:nvSpPr>
          <p:cNvPr id="2" name="TextBox 1"/>
          <p:cNvSpPr txBox="1"/>
          <p:nvPr/>
        </p:nvSpPr>
        <p:spPr>
          <a:xfrm>
            <a:off x="3950052" y="9831418"/>
            <a:ext cx="3822348" cy="221492"/>
          </a:xfrm>
          <a:prstGeom prst="rect">
            <a:avLst/>
          </a:prstGeom>
          <a:noFill/>
        </p:spPr>
        <p:txBody>
          <a:bodyPr wrap="square" lIns="96908" tIns="48454" rIns="96908" bIns="48454" rtlCol="0">
            <a:spAutoFit/>
          </a:bodyPr>
          <a:lstStyle/>
          <a:p>
            <a:r>
              <a:rPr lang="en-US" sz="800" b="1" i="1" dirty="0"/>
              <a:t>Oregon ELP Standards Aligned with Performance Task, 2014; Arcema Tovar</a:t>
            </a:r>
          </a:p>
        </p:txBody>
      </p:sp>
    </p:spTree>
    <p:extLst>
      <p:ext uri="{BB962C8B-B14F-4D97-AF65-F5344CB8AC3E}">
        <p14:creationId xmlns:p14="http://schemas.microsoft.com/office/powerpoint/2010/main" val="159282361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4635</TotalTime>
  <Words>9202</Words>
  <Application>Microsoft Office PowerPoint</Application>
  <PresentationFormat>Custom</PresentationFormat>
  <Paragraphs>1548</Paragraphs>
  <Slides>39</Slides>
  <Notes>4</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39</vt:i4>
      </vt:variant>
    </vt:vector>
  </HeadingPairs>
  <TitlesOfParts>
    <vt:vector size="51" baseType="lpstr">
      <vt:lpstr>Arial</vt:lpstr>
      <vt:lpstr>Bookman Old Style</vt:lpstr>
      <vt:lpstr>Calibri</vt:lpstr>
      <vt:lpstr>Gill Sans MT</vt:lpstr>
      <vt:lpstr>GillSansMT</vt:lpstr>
      <vt:lpstr>Helvetica</vt:lpstr>
      <vt:lpstr>Lucida Handwriting</vt:lpstr>
      <vt:lpstr>Times New Roman</vt:lpstr>
      <vt:lpstr>Verdana</vt:lpstr>
      <vt:lpstr>Wingdings 2</vt:lpstr>
      <vt:lpstr>Office Theme</vt: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641</cp:revision>
  <cp:lastPrinted>2015-05-14T20:57:28Z</cp:lastPrinted>
  <dcterms:created xsi:type="dcterms:W3CDTF">2013-06-13T16:49:22Z</dcterms:created>
  <dcterms:modified xsi:type="dcterms:W3CDTF">2016-05-31T18:41:09Z</dcterms:modified>
</cp:coreProperties>
</file>