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543" r:id="rId2"/>
    <p:sldId id="605" r:id="rId3"/>
    <p:sldId id="606" r:id="rId4"/>
    <p:sldId id="601" r:id="rId5"/>
    <p:sldId id="602" r:id="rId6"/>
    <p:sldId id="603" r:id="rId7"/>
    <p:sldId id="604" r:id="rId8"/>
    <p:sldId id="576" r:id="rId9"/>
    <p:sldId id="578" r:id="rId10"/>
    <p:sldId id="580" r:id="rId11"/>
    <p:sldId id="582" r:id="rId12"/>
    <p:sldId id="584" r:id="rId13"/>
    <p:sldId id="586" r:id="rId14"/>
    <p:sldId id="588" r:id="rId15"/>
    <p:sldId id="594" r:id="rId16"/>
    <p:sldId id="590" r:id="rId17"/>
    <p:sldId id="592" r:id="rId18"/>
    <p:sldId id="548" r:id="rId19"/>
    <p:sldId id="552" r:id="rId20"/>
    <p:sldId id="596" r:id="rId21"/>
    <p:sldId id="598" r:id="rId22"/>
    <p:sldId id="600" r:id="rId23"/>
    <p:sldId id="553" r:id="rId24"/>
    <p:sldId id="557" r:id="rId25"/>
    <p:sldId id="558" r:id="rId26"/>
    <p:sldId id="559" r:id="rId27"/>
    <p:sldId id="569" r:id="rId28"/>
    <p:sldId id="570" r:id="rId29"/>
    <p:sldId id="571" r:id="rId30"/>
    <p:sldId id="572" r:id="rId31"/>
    <p:sldId id="573" r:id="rId32"/>
    <p:sldId id="574" r:id="rId33"/>
    <p:sldId id="551" r:id="rId34"/>
    <p:sldId id="550" r:id="rId35"/>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guide id="3" orient="horz" pos="3168">
          <p15:clr>
            <a:srgbClr val="A4A3A4"/>
          </p15:clr>
        </p15:guide>
        <p15:guide id="4"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tz, Jamie" initials="LJ" lastIdx="1" clrIdx="0">
    <p:extLst>
      <p:ext uri="{19B8F6BF-5375-455C-9EA6-DF929625EA0E}">
        <p15:presenceInfo xmlns:p15="http://schemas.microsoft.com/office/powerpoint/2012/main" userId="S-1-5-21-38895556-764435285-1384523041-167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4" autoAdjust="0"/>
    <p:restoredTop sz="99097" autoAdjust="0"/>
  </p:normalViewPr>
  <p:slideViewPr>
    <p:cSldViewPr>
      <p:cViewPr varScale="1">
        <p:scale>
          <a:sx n="73" d="100"/>
          <a:sy n="73" d="100"/>
        </p:scale>
        <p:origin x="1776" y="54"/>
      </p:cViewPr>
      <p:guideLst>
        <p:guide orient="horz" pos="3024"/>
        <p:guide pos="2304"/>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pPr/>
              <a:t>5/31/2016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pPr/>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5/31/2016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4</a:t>
            </a:fld>
            <a:endParaRPr lang="en-US" dirty="0"/>
          </a:p>
        </p:txBody>
      </p:sp>
    </p:spTree>
    <p:extLst>
      <p:ext uri="{BB962C8B-B14F-4D97-AF65-F5344CB8AC3E}">
        <p14:creationId xmlns:p14="http://schemas.microsoft.com/office/powerpoint/2010/main" val="343570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6</a:t>
            </a:fld>
            <a:endParaRPr lang="en-US" dirty="0"/>
          </a:p>
        </p:txBody>
      </p:sp>
    </p:spTree>
    <p:extLst>
      <p:ext uri="{BB962C8B-B14F-4D97-AF65-F5344CB8AC3E}">
        <p14:creationId xmlns:p14="http://schemas.microsoft.com/office/powerpoint/2010/main" val="1416994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CA4FAB-35F8-4139-BC53-1D0C4AB9DA19}" type="datetime1">
              <a:rPr lang="en-US" smtClean="0"/>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C8544-97AE-4B1C-B0EB-DCE5BB3C892A}" type="datetime1">
              <a:rPr lang="en-US" smtClean="0"/>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F41AE-C7A1-45DE-8A13-332DC50DDD31}" type="datetime1">
              <a:rPr lang="en-US" smtClean="0"/>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930390" y="9677400"/>
            <a:ext cx="842010" cy="3810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481388" y="9794968"/>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04/20/2015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CFACA9-83EC-4651-894C-3D385CFD0C6B}" type="datetime1">
              <a:rPr lang="en-US" smtClean="0"/>
              <a:t>5/31/2016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9BD913-3EF4-46D9-9D7D-62AD2176CA9D}" type="datetime1">
              <a:rPr lang="en-US" smtClean="0"/>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74217F-1A22-4A6B-87F4-649E1E0B98A0}" type="datetime1">
              <a:rPr lang="en-US" smtClean="0"/>
              <a:t>5/31/2016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9B31-9522-4497-8D22-3B9E298224F9}" type="datetime1">
              <a:rPr lang="en-US" smtClean="0"/>
              <a:t>5/31/2016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1D799-E6B6-4971-84BA-19258EF1849A}" type="datetime1">
              <a:rPr lang="en-US" smtClean="0"/>
              <a:t>5/31/2016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795EBB-2120-487B-97F0-C5772A8FE624}" type="datetime1">
              <a:rPr lang="en-US" smtClean="0"/>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68C41-3181-439F-8359-7178CD2CC8C6}" type="datetime1">
              <a:rPr lang="en-US" smtClean="0"/>
              <a:t>5/31/2016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D012F042-8F32-461C-8992-D2810E4C5033}" type="datetime1">
              <a:rPr lang="en-US" smtClean="0"/>
              <a:t>5/31/2016</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jpeg"/><Relationship Id="rId3" Type="http://schemas.openxmlformats.org/officeDocument/2006/relationships/image" Target="../media/image5.jpeg"/><Relationship Id="rId7" Type="http://schemas.microsoft.com/office/2007/relationships/hdphoto" Target="../media/hdphoto3.wdp"/><Relationship Id="rId12" Type="http://schemas.openxmlformats.org/officeDocument/2006/relationships/image" Target="../media/image18.png"/><Relationship Id="rId2" Type="http://schemas.openxmlformats.org/officeDocument/2006/relationships/image" Target="../media/image12.png"/><Relationship Id="rId16"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5.wdp"/><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3.png"/><Relationship Id="rId9" Type="http://schemas.microsoft.com/office/2007/relationships/hdphoto" Target="../media/hdphoto4.wdp"/><Relationship Id="rId14" Type="http://schemas.microsoft.com/office/2007/relationships/hdphoto" Target="../media/hdphoto6.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5.wdp"/><Relationship Id="rId7"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7.wdp"/><Relationship Id="rId4" Type="http://schemas.openxmlformats.org/officeDocument/2006/relationships/image" Target="../media/image22.jpe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21.gif"/><Relationship Id="rId3" Type="http://schemas.microsoft.com/office/2007/relationships/hdphoto" Target="../media/hdphoto3.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5.png"/><Relationship Id="rId5" Type="http://schemas.microsoft.com/office/2007/relationships/hdphoto" Target="../media/hdphoto4.wdp"/><Relationship Id="rId10" Type="http://schemas.openxmlformats.org/officeDocument/2006/relationships/image" Target="../media/image24.jpeg"/><Relationship Id="rId4" Type="http://schemas.openxmlformats.org/officeDocument/2006/relationships/image" Target="../media/image16.png"/><Relationship Id="rId9" Type="http://schemas.openxmlformats.org/officeDocument/2006/relationships/image" Target="../media/image23.gif"/></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2400" y="228600"/>
            <a:ext cx="2397246" cy="2393048"/>
            <a:chOff x="141662" y="303707"/>
            <a:chExt cx="3123072" cy="3401861"/>
          </a:xfrm>
        </p:grpSpPr>
        <p:sp>
          <p:nvSpPr>
            <p:cNvPr id="19" name="Rectangle 18"/>
            <p:cNvSpPr/>
            <p:nvPr/>
          </p:nvSpPr>
          <p:spPr>
            <a:xfrm>
              <a:off x="882705" y="303707"/>
              <a:ext cx="1999352" cy="965431"/>
            </a:xfrm>
            <a:prstGeom prst="rect">
              <a:avLst/>
            </a:prstGeom>
          </p:spPr>
          <p:txBody>
            <a:bodyPr wrap="none">
              <a:spAutoFit/>
            </a:bodyPr>
            <a:lstStyle/>
            <a:p>
              <a:r>
                <a:rPr lang="en-US" sz="5100" b="1" dirty="0">
                  <a:effectLst>
                    <a:outerShdw blurRad="38100" dist="38100" dir="2700000" algn="tl">
                      <a:srgbClr val="000000">
                        <a:alpha val="43137"/>
                      </a:srgbClr>
                    </a:outerShdw>
                  </a:effectLst>
                </a:rPr>
                <a:t>Grade</a:t>
              </a:r>
            </a:p>
          </p:txBody>
        </p:sp>
        <p:sp>
          <p:nvSpPr>
            <p:cNvPr id="20" name="Parallelogram 19"/>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82705" y="1295400"/>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23"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578214" y="1654524"/>
              <a:ext cx="1520763" cy="1415862"/>
            </a:xfrm>
            <a:prstGeom prst="rect">
              <a:avLst/>
            </a:prstGeom>
            <a:noFill/>
          </p:spPr>
        </p:pic>
        <p:pic>
          <p:nvPicPr>
            <p:cNvPr id="38"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452096" y="3215500"/>
              <a:ext cx="893546" cy="490068"/>
            </a:xfrm>
            <a:prstGeom prst="rect">
              <a:avLst/>
            </a:prstGeom>
            <a:noFill/>
          </p:spPr>
        </p:pic>
      </p:grpSp>
      <p:graphicFrame>
        <p:nvGraphicFramePr>
          <p:cNvPr id="26" name="Table 25"/>
          <p:cNvGraphicFramePr>
            <a:graphicFrameLocks noGrp="1"/>
          </p:cNvGraphicFramePr>
          <p:nvPr>
            <p:extLst>
              <p:ext uri="{D42A27DB-BD31-4B8C-83A1-F6EECF244321}">
                <p14:modId xmlns:p14="http://schemas.microsoft.com/office/powerpoint/2010/main" val="1823875320"/>
              </p:ext>
            </p:extLst>
          </p:nvPr>
        </p:nvGraphicFramePr>
        <p:xfrm>
          <a:off x="1706089" y="5766253"/>
          <a:ext cx="5705113" cy="210159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t>Opinion Writing and Language</a:t>
                      </a:r>
                      <a:endParaRPr lang="en-US" sz="1200" b="1" dirty="0"/>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t>Targets</a:t>
                      </a:r>
                      <a:endParaRPr lang="en-US" sz="1200" b="1" dirty="0"/>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t>Standards</a:t>
                      </a:r>
                      <a:endParaRPr lang="en-US" sz="1200" b="1" dirty="0"/>
                    </a:p>
                  </a:txBody>
                  <a:tcPr marL="103632" marR="103632" marT="50292" marB="50292">
                    <a:solidFill>
                      <a:schemeClr val="bg1"/>
                    </a:solidFill>
                  </a:tcPr>
                </a:tc>
                <a:tc>
                  <a:txBody>
                    <a:bodyPr/>
                    <a:lstStyle/>
                    <a:p>
                      <a:pPr algn="ctr"/>
                      <a:r>
                        <a:rPr lang="en-US" sz="1200" b="1" dirty="0" smtClean="0"/>
                        <a:t>DOK</a:t>
                      </a:r>
                      <a:endParaRPr lang="en-US" sz="1200" b="1" dirty="0"/>
                    </a:p>
                  </a:txBody>
                  <a:tcPr marL="103632" marR="103632" marT="50292" marB="50292">
                    <a:solidFill>
                      <a:schemeClr val="bg1"/>
                    </a:solidFill>
                  </a:tcPr>
                </a:tc>
              </a:tr>
              <a:tr h="304800">
                <a:tc>
                  <a:txBody>
                    <a:bodyPr/>
                    <a:lstStyle/>
                    <a:p>
                      <a:r>
                        <a:rPr lang="en-US" sz="1200" b="1" dirty="0" smtClean="0"/>
                        <a:t>1a</a:t>
                      </a:r>
                      <a:endParaRPr lang="en-US" sz="1200" b="1" dirty="0"/>
                    </a:p>
                  </a:txBody>
                  <a:tcPr marL="103632" marR="103632" marT="50292" marB="50292">
                    <a:solidFill>
                      <a:srgbClr val="FFFFCC"/>
                    </a:solidFill>
                  </a:tcPr>
                </a:tc>
                <a:tc>
                  <a:txBody>
                    <a:bodyPr/>
                    <a:lstStyle/>
                    <a:p>
                      <a:r>
                        <a:rPr lang="en-US" sz="1200" b="1" dirty="0" smtClean="0"/>
                        <a:t>Brief Opinion</a:t>
                      </a:r>
                      <a:r>
                        <a:rPr lang="en-US" sz="1200" b="1" baseline="0" dirty="0" smtClean="0"/>
                        <a:t> </a:t>
                      </a:r>
                      <a:r>
                        <a:rPr lang="en-US" sz="1200" b="1" dirty="0" smtClean="0"/>
                        <a:t>Write</a:t>
                      </a:r>
                      <a:endParaRPr lang="en-US" sz="1200" b="1" dirty="0"/>
                    </a:p>
                  </a:txBody>
                  <a:tcPr marL="103632" marR="103632" marT="50292" marB="50292">
                    <a:solidFill>
                      <a:srgbClr val="FFFFCC"/>
                    </a:solidFill>
                  </a:tcPr>
                </a:tc>
                <a:tc>
                  <a:txBody>
                    <a:bodyPr/>
                    <a:lstStyle/>
                    <a:p>
                      <a:r>
                        <a:rPr lang="en-US" sz="1200" b="1" dirty="0" smtClean="0"/>
                        <a:t>W.1a,</a:t>
                      </a:r>
                      <a:r>
                        <a:rPr lang="en-US" sz="1200" b="1" baseline="0" dirty="0" smtClean="0"/>
                        <a:t> W.1b</a:t>
                      </a:r>
                      <a:endParaRPr lang="en-US" sz="1200" b="1" dirty="0"/>
                    </a:p>
                  </a:txBody>
                  <a:tcPr marL="103632" marR="103632" marT="50292" marB="50292">
                    <a:solidFill>
                      <a:srgbClr val="FFFFCC"/>
                    </a:solidFill>
                  </a:tcPr>
                </a:tc>
                <a:tc>
                  <a:txBody>
                    <a:bodyPr/>
                    <a:lstStyle/>
                    <a:p>
                      <a:pPr algn="ctr"/>
                      <a:r>
                        <a:rPr lang="en-US" sz="1200" b="1" dirty="0" smtClean="0"/>
                        <a:t>3</a:t>
                      </a:r>
                      <a:endParaRPr lang="en-US" sz="1200" b="1" dirty="0"/>
                    </a:p>
                  </a:txBody>
                  <a:tcPr marL="103632" marR="103632" marT="50292" marB="50292" anchor="ctr">
                    <a:solidFill>
                      <a:srgbClr val="FFFFCC"/>
                    </a:solidFill>
                  </a:tcPr>
                </a:tc>
              </a:tr>
              <a:tr h="304800">
                <a:tc>
                  <a:txBody>
                    <a:bodyPr/>
                    <a:lstStyle/>
                    <a:p>
                      <a:r>
                        <a:rPr lang="en-US" sz="1200" b="1" dirty="0" smtClean="0"/>
                        <a:t>1b</a:t>
                      </a:r>
                      <a:endParaRPr lang="en-US" sz="1200" b="1" dirty="0"/>
                    </a:p>
                  </a:txBody>
                  <a:tcPr marL="103632" marR="103632" marT="50292" marB="50292">
                    <a:solidFill>
                      <a:srgbClr val="FFFFCC"/>
                    </a:solidFill>
                  </a:tcPr>
                </a:tc>
                <a:tc>
                  <a:txBody>
                    <a:bodyPr/>
                    <a:lstStyle/>
                    <a:p>
                      <a:r>
                        <a:rPr lang="en-US" sz="1200" b="1" dirty="0" smtClean="0"/>
                        <a:t>Write-Revise Opinion</a:t>
                      </a:r>
                      <a:endParaRPr lang="en-US" sz="1200" b="1" dirty="0"/>
                    </a:p>
                  </a:txBody>
                  <a:tcPr marL="103632" marR="103632" marT="50292" marB="50292">
                    <a:solidFill>
                      <a:srgbClr val="FFFFCC"/>
                    </a:solidFill>
                  </a:tcPr>
                </a:tc>
                <a:tc>
                  <a:txBody>
                    <a:bodyPr/>
                    <a:lstStyle/>
                    <a:p>
                      <a:r>
                        <a:rPr lang="en-US" sz="1200" b="1" dirty="0" smtClean="0"/>
                        <a:t>W.1a,</a:t>
                      </a:r>
                      <a:r>
                        <a:rPr lang="en-US" sz="1200" b="1" baseline="0" dirty="0" smtClean="0"/>
                        <a:t> W.1b  </a:t>
                      </a:r>
                      <a:endParaRPr lang="en-US" sz="1200" b="1" dirty="0"/>
                    </a:p>
                  </a:txBody>
                  <a:tcPr marL="103632" marR="103632" marT="50292" marB="50292">
                    <a:solidFill>
                      <a:srgbClr val="FFFFCC"/>
                    </a:solidFill>
                  </a:tcPr>
                </a:tc>
                <a:tc>
                  <a:txBody>
                    <a:bodyPr/>
                    <a:lstStyle/>
                    <a:p>
                      <a:pPr algn="ctr"/>
                      <a:r>
                        <a:rPr lang="en-US" sz="1200" b="1" dirty="0" smtClean="0"/>
                        <a:t>2</a:t>
                      </a:r>
                      <a:endParaRPr lang="en-US" sz="1200" b="1" dirty="0"/>
                    </a:p>
                  </a:txBody>
                  <a:tcPr marL="103632" marR="103632" marT="50292" marB="50292" anchor="ctr">
                    <a:solidFill>
                      <a:srgbClr val="FFFFCC"/>
                    </a:solidFill>
                  </a:tcPr>
                </a:tc>
              </a:tr>
              <a:tr h="355091">
                <a:tc>
                  <a:txBody>
                    <a:bodyPr/>
                    <a:lstStyle/>
                    <a:p>
                      <a:r>
                        <a:rPr lang="en-US" sz="1200" b="1" dirty="0" smtClean="0"/>
                        <a:t>2</a:t>
                      </a:r>
                      <a:endParaRPr lang="en-US" sz="1200" b="1" dirty="0"/>
                    </a:p>
                  </a:txBody>
                  <a:tcPr marL="103632" marR="103632" marT="50292" marB="50292">
                    <a:solidFill>
                      <a:srgbClr val="FFFFCC"/>
                    </a:solidFill>
                  </a:tcPr>
                </a:tc>
                <a:tc>
                  <a:txBody>
                    <a:bodyPr/>
                    <a:lstStyle/>
                    <a:p>
                      <a:r>
                        <a:rPr lang="en-US" sz="1200" b="1" dirty="0" smtClean="0"/>
                        <a:t>Full Opinion Composition</a:t>
                      </a:r>
                      <a:endParaRPr lang="en-US" sz="1200" b="1" dirty="0"/>
                    </a:p>
                  </a:txBody>
                  <a:tcPr marL="103632" marR="103632" marT="50292" marB="50292">
                    <a:solidFill>
                      <a:srgbClr val="FFFFCC"/>
                    </a:solidFill>
                  </a:tcPr>
                </a:tc>
                <a:tc>
                  <a:txBody>
                    <a:bodyPr/>
                    <a:lstStyle/>
                    <a:p>
                      <a:r>
                        <a:rPr lang="pl-PL" sz="1200" b="1" dirty="0" smtClean="0"/>
                        <a:t>W-</a:t>
                      </a:r>
                      <a:r>
                        <a:rPr lang="en-US" sz="1200" b="1" dirty="0" smtClean="0"/>
                        <a:t>1</a:t>
                      </a:r>
                      <a:r>
                        <a:rPr lang="pl-PL" sz="1200" b="1" dirty="0" smtClean="0"/>
                        <a:t>a, W-</a:t>
                      </a:r>
                      <a:r>
                        <a:rPr lang="en-US" sz="1200" b="1" dirty="0" smtClean="0"/>
                        <a:t>1</a:t>
                      </a:r>
                      <a:r>
                        <a:rPr lang="pl-PL" sz="1200" b="1" dirty="0" smtClean="0"/>
                        <a:t>b</a:t>
                      </a:r>
                      <a:r>
                        <a:rPr lang="en-US" sz="1200" b="1" dirty="0" smtClean="0"/>
                        <a:t>,</a:t>
                      </a:r>
                      <a:r>
                        <a:rPr lang="en-US" sz="1200" b="1" baseline="0" dirty="0" smtClean="0"/>
                        <a:t> </a:t>
                      </a:r>
                      <a:r>
                        <a:rPr lang="pl-PL" sz="1200" b="1" dirty="0" smtClean="0"/>
                        <a:t>W-4, W-8</a:t>
                      </a:r>
                      <a:endParaRPr lang="en-US" sz="1200" b="1" dirty="0"/>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r h="284988">
                <a:tc>
                  <a:txBody>
                    <a:bodyPr/>
                    <a:lstStyle/>
                    <a:p>
                      <a:r>
                        <a:rPr lang="en-US" sz="1200" b="1" dirty="0" smtClean="0"/>
                        <a:t>8</a:t>
                      </a:r>
                      <a:endParaRPr lang="en-US" sz="1200" b="1" dirty="0"/>
                    </a:p>
                  </a:txBody>
                  <a:tcPr marL="103632" marR="103632" marT="50292" marB="50292">
                    <a:solidFill>
                      <a:srgbClr val="FFFFCC"/>
                    </a:solidFill>
                  </a:tcPr>
                </a:tc>
                <a:tc>
                  <a:txBody>
                    <a:bodyPr/>
                    <a:lstStyle/>
                    <a:p>
                      <a:r>
                        <a:rPr lang="en-US" sz="1200" b="1" dirty="0" smtClean="0"/>
                        <a:t>Language-Vocabulary Use</a:t>
                      </a:r>
                      <a:endParaRPr lang="en-US" sz="1200" b="1" dirty="0"/>
                    </a:p>
                  </a:txBody>
                  <a:tcPr marL="103632" marR="103632" marT="50292" marB="50292">
                    <a:solidFill>
                      <a:srgbClr val="FFFFCC"/>
                    </a:solidFill>
                  </a:tcPr>
                </a:tc>
                <a:tc>
                  <a:txBody>
                    <a:bodyPr/>
                    <a:lstStyle/>
                    <a:p>
                      <a:r>
                        <a:rPr lang="en-US" sz="1200" b="1" dirty="0" smtClean="0">
                          <a:solidFill>
                            <a:schemeClr val="tx1"/>
                          </a:solidFill>
                        </a:rPr>
                        <a:t>L.K.6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33172">
                <a:tc>
                  <a:txBody>
                    <a:bodyPr/>
                    <a:lstStyle/>
                    <a:p>
                      <a:r>
                        <a:rPr lang="en-US" sz="1200" b="1" dirty="0" smtClean="0"/>
                        <a:t>9</a:t>
                      </a:r>
                      <a:endParaRPr lang="en-US" sz="1200" b="1" dirty="0"/>
                    </a:p>
                  </a:txBody>
                  <a:tcPr marL="103632" marR="103632" marT="50292" marB="50292">
                    <a:solidFill>
                      <a:srgbClr val="FFFFCC"/>
                    </a:solidFill>
                  </a:tcPr>
                </a:tc>
                <a:tc>
                  <a:txBody>
                    <a:bodyPr/>
                    <a:lstStyle/>
                    <a:p>
                      <a:r>
                        <a:rPr lang="en-US" sz="1200" b="1" dirty="0" smtClean="0"/>
                        <a:t>Edit and Clarify</a:t>
                      </a:r>
                      <a:endParaRPr lang="en-US" sz="1200" b="1" dirty="0"/>
                    </a:p>
                  </a:txBody>
                  <a:tcPr marL="103632" marR="103632" marT="50292" marB="50292">
                    <a:solidFill>
                      <a:srgbClr val="FFFFCC"/>
                    </a:solidFill>
                  </a:tcPr>
                </a:tc>
                <a:tc>
                  <a:txBody>
                    <a:bodyPr/>
                    <a:lstStyle/>
                    <a:p>
                      <a:r>
                        <a:rPr lang="en-US" sz="1200" b="1" dirty="0" smtClean="0">
                          <a:solidFill>
                            <a:schemeClr val="tx1"/>
                          </a:solidFill>
                        </a:rPr>
                        <a:t>L.K.1.a</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7" name="TextBox 6"/>
          <p:cNvSpPr txBox="1"/>
          <p:nvPr/>
        </p:nvSpPr>
        <p:spPr>
          <a:xfrm>
            <a:off x="2918293" y="1243586"/>
            <a:ext cx="2840064" cy="872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74" tIns="50938" rIns="101874" bIns="50938" rtlCol="0">
            <a:spAutoFit/>
          </a:bodyPr>
          <a:lstStyle/>
          <a:p>
            <a:r>
              <a:rPr lang="en-US" sz="2600" b="1" dirty="0">
                <a:latin typeface="Bookman Old Style" pitchFamily="18" charset="0"/>
              </a:rPr>
              <a:t>Quarter Four </a:t>
            </a:r>
          </a:p>
          <a:p>
            <a:r>
              <a:rPr lang="en-US" sz="2400" b="1" dirty="0" smtClean="0">
                <a:latin typeface="Bookman Old Style" pitchFamily="18" charset="0"/>
              </a:rPr>
              <a:t>CFA</a:t>
            </a:r>
            <a:endParaRPr lang="en-US" b="1" dirty="0" smtClean="0">
              <a:latin typeface="Bookman Old Style" pitchFamily="18" charset="0"/>
            </a:endParaRPr>
          </a:p>
        </p:txBody>
      </p:sp>
      <p:sp>
        <p:nvSpPr>
          <p:cNvPr id="25" name="TextBox 24"/>
          <p:cNvSpPr txBox="1"/>
          <p:nvPr/>
        </p:nvSpPr>
        <p:spPr>
          <a:xfrm>
            <a:off x="1776041" y="5321879"/>
            <a:ext cx="5718863" cy="392437"/>
          </a:xfrm>
          <a:prstGeom prst="rect">
            <a:avLst/>
          </a:prstGeom>
          <a:noFill/>
        </p:spPr>
        <p:txBody>
          <a:bodyPr wrap="square" lIns="101874" tIns="50938" rIns="101874" bIns="50938" rtlCol="0">
            <a:spAutoFit/>
          </a:bodyPr>
          <a:lstStyle/>
          <a:p>
            <a:pPr algn="ctr"/>
            <a:r>
              <a:rPr lang="en-US" sz="900" b="1" i="1" dirty="0">
                <a:latin typeface="Calibri" panose="020F0502020204030204" pitchFamily="34" charset="0"/>
              </a:rPr>
              <a:t>Note:  There may be more than one standard per target. Standards can have different DOKs per target.</a:t>
            </a:r>
          </a:p>
          <a:p>
            <a:pPr algn="ctr"/>
            <a:r>
              <a:rPr lang="en-US" sz="900" b="1" i="1" dirty="0">
                <a:latin typeface="Calibri" panose="020F0502020204030204" pitchFamily="34" charset="0"/>
              </a:rPr>
              <a:t>  Only standards assessed are listed.</a:t>
            </a:r>
          </a:p>
        </p:txBody>
      </p:sp>
      <p:graphicFrame>
        <p:nvGraphicFramePr>
          <p:cNvPr id="27" name="Table 26"/>
          <p:cNvGraphicFramePr>
            <a:graphicFrameLocks noGrp="1"/>
          </p:cNvGraphicFramePr>
          <p:nvPr>
            <p:extLst>
              <p:ext uri="{D42A27DB-BD31-4B8C-83A1-F6EECF244321}">
                <p14:modId xmlns:p14="http://schemas.microsoft.com/office/powerpoint/2010/main" val="1713462218"/>
              </p:ext>
            </p:extLst>
          </p:nvPr>
        </p:nvGraphicFramePr>
        <p:xfrm>
          <a:off x="2297140" y="2187154"/>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solidFill>
                            <a:schemeClr val="tx1"/>
                          </a:solidFill>
                        </a:rPr>
                        <a:t>Reading: Literature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Reasoning and Evidence</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marL="103632" marR="103632" marT="50292" marB="50292">
                    <a:solidFill>
                      <a:srgbClr val="FFFFCC"/>
                    </a:solidFill>
                  </a:tcPr>
                </a:tc>
                <a:tc>
                  <a:txBody>
                    <a:bodyPr/>
                    <a:lstStyle/>
                    <a:p>
                      <a:r>
                        <a:rPr lang="en-US" sz="1200" b="1" dirty="0" smtClean="0">
                          <a:solidFill>
                            <a:schemeClr val="tx1"/>
                          </a:solidFill>
                        </a:rPr>
                        <a:t>RL.6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885801345"/>
              </p:ext>
            </p:extLst>
          </p:nvPr>
        </p:nvGraphicFramePr>
        <p:xfrm>
          <a:off x="2297140" y="3726787"/>
          <a:ext cx="4759958"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algn="ctr"/>
                      <a:r>
                        <a:rPr lang="en-US" sz="1200" b="1" dirty="0" smtClean="0">
                          <a:solidFill>
                            <a:schemeClr val="tx1"/>
                          </a:solidFill>
                        </a:rPr>
                        <a:t>Reading: Informational</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RI.3</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RI.6</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2-3-4</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2" name="Rectangle 1"/>
          <p:cNvSpPr/>
          <p:nvPr/>
        </p:nvSpPr>
        <p:spPr>
          <a:xfrm>
            <a:off x="4432880" y="6397303"/>
            <a:ext cx="408774"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p>
        </p:txBody>
      </p:sp>
      <p:sp>
        <p:nvSpPr>
          <p:cNvPr id="24" name="Rectangle 23"/>
          <p:cNvSpPr/>
          <p:nvPr/>
        </p:nvSpPr>
        <p:spPr>
          <a:xfrm>
            <a:off x="4842012" y="6708356"/>
            <a:ext cx="421532" cy="2173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p>
        </p:txBody>
      </p:sp>
      <p:sp>
        <p:nvSpPr>
          <p:cNvPr id="29" name="Rectangle 28"/>
          <p:cNvSpPr/>
          <p:nvPr/>
        </p:nvSpPr>
        <p:spPr>
          <a:xfrm>
            <a:off x="4431087" y="6997438"/>
            <a:ext cx="1664914" cy="2559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n-US" dirty="0"/>
          </a:p>
        </p:txBody>
      </p:sp>
      <p:sp>
        <p:nvSpPr>
          <p:cNvPr id="17" name="Rectangle 16"/>
          <p:cNvSpPr/>
          <p:nvPr/>
        </p:nvSpPr>
        <p:spPr>
          <a:xfrm>
            <a:off x="412002" y="7602011"/>
            <a:ext cx="3687808" cy="2503534"/>
          </a:xfrm>
          <a:prstGeom prst="rect">
            <a:avLst/>
          </a:prstGeom>
        </p:spPr>
        <p:txBody>
          <a:bodyPr wrap="square" lIns="101882" tIns="50941" rIns="101882" bIns="50941" anchor="ctr">
            <a:spAutoFit/>
          </a:bodyPr>
          <a:lstStyle/>
          <a:p>
            <a:endParaRPr lang="en-US" sz="1300" b="1" dirty="0">
              <a:solidFill>
                <a:srgbClr val="C00000"/>
              </a:solidFill>
            </a:endParaRPr>
          </a:p>
          <a:p>
            <a:r>
              <a:rPr lang="en-US" sz="1300" b="1" u="sng" dirty="0"/>
              <a:t>Reading</a:t>
            </a:r>
          </a:p>
          <a:p>
            <a:r>
              <a:rPr lang="en-US" sz="1300" b="1" dirty="0" smtClean="0"/>
              <a:t>10 </a:t>
            </a:r>
            <a:r>
              <a:rPr lang="en-US" sz="1300" b="1" dirty="0"/>
              <a:t>Selected-Response Items </a:t>
            </a:r>
          </a:p>
          <a:p>
            <a:r>
              <a:rPr lang="en-US" sz="1300" b="1" dirty="0"/>
              <a:t>  2 Constructed-Response Items </a:t>
            </a:r>
            <a:endParaRPr lang="en-US" sz="1300" b="1" dirty="0" smtClean="0"/>
          </a:p>
          <a:p>
            <a:r>
              <a:rPr lang="en-US" sz="1300" b="1" dirty="0" smtClean="0"/>
              <a:t>  1 Performance Task</a:t>
            </a:r>
            <a:endParaRPr lang="en-US" sz="1300" b="1" u="sng" dirty="0" smtClean="0"/>
          </a:p>
          <a:p>
            <a:endParaRPr lang="en-US" sz="1300" b="1" u="sng" dirty="0" smtClean="0"/>
          </a:p>
          <a:p>
            <a:r>
              <a:rPr lang="en-US" sz="1300" b="1" u="sng" dirty="0" smtClean="0"/>
              <a:t>Writing</a:t>
            </a:r>
            <a:r>
              <a:rPr lang="en-US" sz="1300" b="1" dirty="0" smtClean="0"/>
              <a:t> </a:t>
            </a:r>
            <a:endParaRPr lang="en-US" sz="1300" b="1" dirty="0"/>
          </a:p>
          <a:p>
            <a:r>
              <a:rPr lang="en-US" sz="1300" b="1" dirty="0"/>
              <a:t>  1 Brief Write </a:t>
            </a:r>
          </a:p>
          <a:p>
            <a:r>
              <a:rPr lang="en-US" sz="1300" b="1" dirty="0">
                <a:solidFill>
                  <a:schemeClr val="bg1">
                    <a:lumMod val="65000"/>
                  </a:schemeClr>
                </a:solidFill>
              </a:rPr>
              <a:t>  </a:t>
            </a:r>
            <a:r>
              <a:rPr lang="en-US" sz="1300" b="1" dirty="0" smtClean="0"/>
              <a:t>1 </a:t>
            </a:r>
            <a:r>
              <a:rPr lang="en-US" sz="1300" b="1" dirty="0"/>
              <a:t>Write to Revise a Text</a:t>
            </a:r>
          </a:p>
          <a:p>
            <a:r>
              <a:rPr lang="en-US" sz="1300" b="1" dirty="0">
                <a:solidFill>
                  <a:schemeClr val="bg1">
                    <a:lumMod val="65000"/>
                  </a:schemeClr>
                </a:solidFill>
              </a:rPr>
              <a:t>  0 Write to Revise Language/Vocabulary</a:t>
            </a:r>
          </a:p>
          <a:p>
            <a:r>
              <a:rPr lang="en-US" sz="1300" b="1" dirty="0">
                <a:solidFill>
                  <a:schemeClr val="bg1">
                    <a:lumMod val="65000"/>
                  </a:schemeClr>
                </a:solidFill>
              </a:rPr>
              <a:t>  0 Write to Edit or Clarify</a:t>
            </a:r>
          </a:p>
          <a:p>
            <a:endParaRPr lang="en-US" sz="1300" b="1" dirty="0"/>
          </a:p>
        </p:txBody>
      </p:sp>
    </p:spTree>
    <p:extLst>
      <p:ext uri="{BB962C8B-B14F-4D97-AF65-F5344CB8AC3E}">
        <p14:creationId xmlns:p14="http://schemas.microsoft.com/office/powerpoint/2010/main" val="170863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49533"/>
            <a:ext cx="6705600" cy="1631216"/>
          </a:xfrm>
          <a:prstGeom prst="rect">
            <a:avLst/>
          </a:prstGeom>
          <a:noFill/>
        </p:spPr>
        <p:txBody>
          <a:bodyPr wrap="square" rtlCol="0">
            <a:spAutoFit/>
          </a:bodyPr>
          <a:lstStyle/>
          <a:p>
            <a:r>
              <a:rPr lang="en-US" dirty="0"/>
              <a:t>One day Ana's dad told her they were going to move.  They were moving to Oregon.  Her dad said it would rain a lot there.  He said it might even snow!  Ana was excited!  She could not wait to splash in puddles.  She could not wait to make a snowball.</a:t>
            </a:r>
          </a:p>
        </p:txBody>
      </p:sp>
      <p:pic>
        <p:nvPicPr>
          <p:cNvPr id="2050" name="Picture 2" descr="https://lh5.googleusercontent.com/4NyLvKsxVOsi4YwwNPIAB2GHixCB0emX-tVcgD7AOySAPSkKMqFxgWPWx1ErZFYxK7FiM0kYon7W2MH1SsLyb8HSxMfL4ziLO4tZi9YuinrVGlSRt9XRViy5BNKqKcAu_IyqsWw"/>
          <p:cNvPicPr>
            <a:picLocks noChangeAspect="1" noChangeArrowheads="1"/>
          </p:cNvPicPr>
          <p:nvPr/>
        </p:nvPicPr>
        <p:blipFill rotWithShape="1">
          <a:blip r:embed="rId2">
            <a:extLst>
              <a:ext uri="{28A0092B-C50C-407E-A947-70E740481C1C}">
                <a14:useLocalDpi xmlns:a14="http://schemas.microsoft.com/office/drawing/2010/main" val="0"/>
              </a:ext>
            </a:extLst>
          </a:blip>
          <a:srcRect t="4933"/>
          <a:stretch/>
        </p:blipFill>
        <p:spPr bwMode="auto">
          <a:xfrm>
            <a:off x="1295400" y="1801706"/>
            <a:ext cx="4724400" cy="456861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177B04D-AEB5-43ED-B9BA-B3D1EC9C9067}" type="slidenum">
              <a:rPr lang="en-US" smtClean="0"/>
              <a:pPr/>
              <a:t>10</a:t>
            </a:fld>
            <a:endParaRPr lang="en-US" dirty="0"/>
          </a:p>
        </p:txBody>
      </p:sp>
    </p:spTree>
    <p:extLst>
      <p:ext uri="{BB962C8B-B14F-4D97-AF65-F5344CB8AC3E}">
        <p14:creationId xmlns:p14="http://schemas.microsoft.com/office/powerpoint/2010/main" val="2498572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781800"/>
            <a:ext cx="6477000" cy="1631216"/>
          </a:xfrm>
          <a:prstGeom prst="rect">
            <a:avLst/>
          </a:prstGeom>
          <a:noFill/>
        </p:spPr>
        <p:txBody>
          <a:bodyPr wrap="square" rtlCol="0">
            <a:spAutoFit/>
          </a:bodyPr>
          <a:lstStyle/>
          <a:p>
            <a:r>
              <a:rPr lang="en-US" dirty="0"/>
              <a:t>When her family got to Oregon it was summer.  It was very sunny and hot. Ana was sad.  She wanted to see the rain.  She wanted to see the snow.  Her mom said it would rain and snow soon. Her mom said it was fall but winter was coming.   Ana waited and waited.  </a:t>
            </a:r>
          </a:p>
        </p:txBody>
      </p:sp>
      <p:pic>
        <p:nvPicPr>
          <p:cNvPr id="3074" name="Picture 2" descr="https://lh3.googleusercontent.com/xT8Ij8cEFkCgPeIy4PufNBY33CtpT1imqUsWTKeeqT6I2Z_K5ASwAeGb8BJ0HVB-lwhJWeemCV_fqB8y5GmP-wiQqsH4BqnuIHY3em4CXA1g8Sg9ig3hNWZV_svRa9ALTauHsFI"/>
          <p:cNvPicPr>
            <a:picLocks noChangeAspect="1" noChangeArrowheads="1"/>
          </p:cNvPicPr>
          <p:nvPr/>
        </p:nvPicPr>
        <p:blipFill rotWithShape="1">
          <a:blip r:embed="rId2">
            <a:extLst>
              <a:ext uri="{28A0092B-C50C-407E-A947-70E740481C1C}">
                <a14:useLocalDpi xmlns:a14="http://schemas.microsoft.com/office/drawing/2010/main" val="0"/>
              </a:ext>
            </a:extLst>
          </a:blip>
          <a:srcRect b="4485"/>
          <a:stretch/>
        </p:blipFill>
        <p:spPr bwMode="auto">
          <a:xfrm>
            <a:off x="1295400" y="1143000"/>
            <a:ext cx="4648200" cy="53373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177B04D-AEB5-43ED-B9BA-B3D1EC9C9067}" type="slidenum">
              <a:rPr lang="en-US" smtClean="0"/>
              <a:pPr/>
              <a:t>11</a:t>
            </a:fld>
            <a:endParaRPr lang="en-US" dirty="0"/>
          </a:p>
        </p:txBody>
      </p:sp>
    </p:spTree>
    <p:extLst>
      <p:ext uri="{BB962C8B-B14F-4D97-AF65-F5344CB8AC3E}">
        <p14:creationId xmlns:p14="http://schemas.microsoft.com/office/powerpoint/2010/main" val="1663264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629400"/>
            <a:ext cx="6477000" cy="1938992"/>
          </a:xfrm>
          <a:prstGeom prst="rect">
            <a:avLst/>
          </a:prstGeom>
          <a:noFill/>
        </p:spPr>
        <p:txBody>
          <a:bodyPr wrap="square" rtlCol="0">
            <a:spAutoFit/>
          </a:bodyPr>
          <a:lstStyle/>
          <a:p>
            <a:r>
              <a:rPr lang="en-US" dirty="0"/>
              <a:t>In the fall the clouds began to come.  The sky sometimes looked dark and cold.  Some days Ana watched it rain all day.  In the winter it snowed two inches.  Schools and malls were closed.  People stayed home to keep safe and warm.  Ana played outside in her new snowsuit.  She made snowballs and she was happy.</a:t>
            </a:r>
          </a:p>
        </p:txBody>
      </p:sp>
      <p:pic>
        <p:nvPicPr>
          <p:cNvPr id="4098" name="Picture 2" descr="https://lh5.googleusercontent.com/VBUrznMQGrRJDMLXcedlyirEDNFrOsWayEDjD9XsNcL8s2uLYLtX-g6rPvWmHc5JeuLwdxbDw6HX3gXR-78dJ445GbjNNMXSjEml-3c6b3EFzJetuaz6My8oP7RDEvGW56bqRK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43940"/>
            <a:ext cx="4191000" cy="479242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133600" y="467602"/>
            <a:ext cx="2743200" cy="2352675"/>
            <a:chOff x="2133600" y="467602"/>
            <a:chExt cx="2743200" cy="2352675"/>
          </a:xfrm>
        </p:grpSpPr>
        <p:pic>
          <p:nvPicPr>
            <p:cNvPr id="4" name="Picture 9" descr="Image result for snowy day black and white 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133600" y="467602"/>
              <a:ext cx="2743200" cy="235267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4000500" y="2057400"/>
              <a:ext cx="304800" cy="3048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9400" y="2057400"/>
              <a:ext cx="304800" cy="3048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362200" y="2591677"/>
              <a:ext cx="266700" cy="22860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7"/>
          <p:cNvSpPr>
            <a:spLocks noGrp="1"/>
          </p:cNvSpPr>
          <p:nvPr>
            <p:ph type="sldNum" sz="quarter" idx="12"/>
          </p:nvPr>
        </p:nvSpPr>
        <p:spPr/>
        <p:txBody>
          <a:bodyPr/>
          <a:lstStyle/>
          <a:p>
            <a:fld id="{F177B04D-AEB5-43ED-B9BA-B3D1EC9C9067}" type="slidenum">
              <a:rPr lang="en-US" smtClean="0"/>
              <a:pPr/>
              <a:t>12</a:t>
            </a:fld>
            <a:endParaRPr lang="en-US" dirty="0"/>
          </a:p>
        </p:txBody>
      </p:sp>
    </p:spTree>
    <p:extLst>
      <p:ext uri="{BB962C8B-B14F-4D97-AF65-F5344CB8AC3E}">
        <p14:creationId xmlns:p14="http://schemas.microsoft.com/office/powerpoint/2010/main" val="2202467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934200"/>
            <a:ext cx="6477000" cy="1631216"/>
          </a:xfrm>
          <a:prstGeom prst="rect">
            <a:avLst/>
          </a:prstGeom>
          <a:noFill/>
        </p:spPr>
        <p:txBody>
          <a:bodyPr wrap="square" rtlCol="0">
            <a:spAutoFit/>
          </a:bodyPr>
          <a:lstStyle/>
          <a:p>
            <a:r>
              <a:rPr lang="en-US" dirty="0"/>
              <a:t>Then one day Ana woke up to blue skies and lots of singing.  Her mom said it was spring.  Her mom said spring was her favorite time of year.  Ana thought about this.  She did love spring. But what she really loved was the fact that she now had four beautiful seasons!</a:t>
            </a:r>
          </a:p>
        </p:txBody>
      </p:sp>
      <p:pic>
        <p:nvPicPr>
          <p:cNvPr id="5122" name="Picture 2" descr="https://lh5.googleusercontent.com/EjTFKJ1ZiavGCO5DUV-blQATJJISpv0wPs2b6q22omVHwHn_k4E6MCXbMJdLG_ZSrvpwfCzNf89PCKawGdMQDzYGgMbHimeb-pRpH3fX6d0G4w_ImV-zobF7VY8ajNk7QcMcO8c"/>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634" b="8322"/>
          <a:stretch/>
        </p:blipFill>
        <p:spPr bwMode="auto">
          <a:xfrm>
            <a:off x="1676400" y="990600"/>
            <a:ext cx="4267200" cy="54762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177B04D-AEB5-43ED-B9BA-B3D1EC9C9067}" type="slidenum">
              <a:rPr lang="en-US" smtClean="0"/>
              <a:pPr/>
              <a:t>13</a:t>
            </a:fld>
            <a:endParaRPr lang="en-US" dirty="0"/>
          </a:p>
        </p:txBody>
      </p:sp>
    </p:spTree>
    <p:extLst>
      <p:ext uri="{BB962C8B-B14F-4D97-AF65-F5344CB8AC3E}">
        <p14:creationId xmlns:p14="http://schemas.microsoft.com/office/powerpoint/2010/main" val="283300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728664" y="1217023"/>
          <a:ext cx="6315075" cy="6348439"/>
        </p:xfrm>
        <a:graphic>
          <a:graphicData uri="http://schemas.openxmlformats.org/drawingml/2006/table">
            <a:tbl>
              <a:tblPr firstRow="1" bandRow="1">
                <a:tableStyleId>{5940675A-B579-460E-94D1-54222C63F5DA}</a:tableStyleId>
              </a:tblPr>
              <a:tblGrid>
                <a:gridCol w="6315075"/>
              </a:tblGrid>
              <a:tr h="1516744">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1.</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n-US" sz="1900" b="1" dirty="0" smtClean="0"/>
                    </a:p>
                    <a:p>
                      <a:endParaRPr lang="en-US" sz="1900" b="1" dirty="0" smtClean="0"/>
                    </a:p>
                  </a:txBody>
                  <a:tcPr marL="97155" marR="97155" marT="47897" marB="47897"/>
                </a:tc>
              </a:tr>
              <a:tr h="142239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dirty="0" smtClean="0"/>
                        <a:t>2.</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n-US" sz="1900" b="1" dirty="0" smtClean="0"/>
                    </a:p>
                  </a:txBody>
                  <a:tcPr marL="97155" marR="97155" marT="47897" marB="47897"/>
                </a:tc>
              </a:tr>
              <a:tr h="415834">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lang="en-US" sz="800" b="1" dirty="0" smtClean="0"/>
                    </a:p>
                    <a:p>
                      <a:pPr marL="0" marR="0" lvl="0" indent="0" algn="l" defTabSz="966612" rtl="0" eaLnBrk="1" fontAlgn="auto" latinLnBrk="0" hangingPunct="1">
                        <a:lnSpc>
                          <a:spcPct val="100000"/>
                        </a:lnSpc>
                        <a:spcBef>
                          <a:spcPts val="0"/>
                        </a:spcBef>
                        <a:spcAft>
                          <a:spcPts val="0"/>
                        </a:spcAft>
                        <a:buClrTx/>
                        <a:buSzTx/>
                        <a:buFontTx/>
                        <a:buNone/>
                        <a:tabLst/>
                        <a:defRPr/>
                      </a:pPr>
                      <a:r>
                        <a:rPr lang="en-US" sz="1900" b="1" dirty="0" smtClean="0"/>
                        <a:t>3.   Why did the author write </a:t>
                      </a:r>
                      <a:r>
                        <a:rPr lang="en-US" sz="1900" b="1" i="0" u="sng" dirty="0" smtClean="0"/>
                        <a:t>Ana’s Four Seasons</a:t>
                      </a:r>
                      <a:r>
                        <a:rPr lang="en-US" sz="1900" b="1" dirty="0" smtClean="0"/>
                        <a:t>?</a:t>
                      </a:r>
                      <a:endParaRPr lang="en-US" sz="1000" b="1" dirty="0" smtClean="0"/>
                    </a:p>
                    <a:p>
                      <a:r>
                        <a:rPr lang="en-US" sz="800" b="1" dirty="0" smtClean="0"/>
                        <a:t>   </a:t>
                      </a:r>
                    </a:p>
                  </a:txBody>
                  <a:tcPr marL="97155" marR="97155" marT="47897" marB="47897" anchor="ctr"/>
                </a:tc>
              </a:tr>
              <a:tr h="873034">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4.</a:t>
                      </a:r>
                      <a:r>
                        <a:rPr lang="en-US" sz="1900" b="1" baseline="0" dirty="0" smtClean="0"/>
                        <a:t> </a:t>
                      </a:r>
                    </a:p>
                    <a:p>
                      <a:pPr marL="347663" indent="-293688"/>
                      <a:endParaRPr lang="en-US" sz="1900" b="1" baseline="0" dirty="0" smtClean="0"/>
                    </a:p>
                    <a:p>
                      <a:pPr marL="347663" indent="-293688"/>
                      <a:endParaRPr lang="en-US" sz="1900" b="1" baseline="0" dirty="0" smtClean="0"/>
                    </a:p>
                    <a:p>
                      <a:pPr marL="347663" indent="-293688"/>
                      <a:endParaRPr lang="en-US" sz="1900" b="1" baseline="0" dirty="0" smtClean="0"/>
                    </a:p>
                  </a:txBody>
                  <a:tcPr marL="97155" marR="97155" marT="47897" marB="47897"/>
                </a:tc>
              </a:tr>
              <a:tr h="786191">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smtClean="0">
                          <a:ln>
                            <a:noFill/>
                          </a:ln>
                          <a:solidFill>
                            <a:prstClr val="black"/>
                          </a:solidFill>
                          <a:effectLst/>
                          <a:uLnTx/>
                          <a:uFillTx/>
                          <a:latin typeface="+mn-lt"/>
                          <a:ea typeface="Calibri"/>
                          <a:cs typeface="Times New Roman"/>
                        </a:rPr>
                        <a:t>5. </a:t>
                      </a: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3" name="Rectangle 2"/>
          <p:cNvSpPr/>
          <p:nvPr/>
        </p:nvSpPr>
        <p:spPr>
          <a:xfrm>
            <a:off x="727149" y="580674"/>
            <a:ext cx="6304750" cy="558978"/>
          </a:xfrm>
          <a:prstGeom prst="rect">
            <a:avLst/>
          </a:prstGeom>
        </p:spPr>
        <p:txBody>
          <a:bodyPr wrap="square" lIns="96371" tIns="48186" rIns="96371" bIns="48186">
            <a:spAutoFit/>
          </a:bodyPr>
          <a:lstStyle/>
          <a:p>
            <a:r>
              <a:rPr lang="en-US" sz="1500" b="1" dirty="0"/>
              <a:t>Selected Response </a:t>
            </a:r>
            <a:r>
              <a:rPr lang="en-US" sz="1500" b="1" dirty="0" smtClean="0"/>
              <a:t>Picture Prompts for: </a:t>
            </a:r>
          </a:p>
          <a:p>
            <a:r>
              <a:rPr lang="en-US" sz="1500" dirty="0" smtClean="0"/>
              <a:t>Literary </a:t>
            </a:r>
            <a:r>
              <a:rPr lang="en-US" sz="1500" dirty="0"/>
              <a:t>Passage</a:t>
            </a:r>
            <a:r>
              <a:rPr lang="en-US" sz="1500" dirty="0" smtClean="0"/>
              <a:t>: </a:t>
            </a:r>
            <a:r>
              <a:rPr lang="en-US" sz="1500" b="1" u="sng" dirty="0" smtClean="0"/>
              <a:t>Ana’s Four Seasons</a:t>
            </a:r>
            <a:endParaRPr lang="en-US" sz="1500" b="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HBhUSExQWFhIXGSEbGBUWFxwaIRgeICQfIh4iHhkeHCggHyAlHB0cITIjJSkrLzAwHyAzODM4OCstLywBCgoKBQUFDgUFDisZExkrKysrKysrKysrKysrKysrKysrKysrKysrKysrKysrKysrKysrKysrKysrKysrKysrK//AABEIAPAAoAMBIgACEQEDEQH/xAAcAAEAAgMBAQEAAAAAAAAAAAAABgcDBAUCAQj/xABGEAABAwIEAwUEBgcFCAMAAAABAAIDBBEFBhIhBzFBE1FhcYEUIjKRFUJScqGxFiMzQ2KCwSRTkrLxCFRzg6LC0eEXJSb/xAAUAQEAAAAAAAAAAAAAAAAAAAAA/8QAFBEBAAAAAAAAAAAAAAAAAAAAAP/aAAwDAQACEQMRAD8AvFERAREQEREBERAREQYqqobSUrpHbNY0uceewFzt5LxQVrMRomTRODo3tDmuHUFQ/i5j30Vlg08fvVVWexhYOZ1WDiPIEDzIXK4IzSUNNWYbKdT6OawI5aX35eGprj6oLNREQEREBERAREQEREBERAREQEREBcHN2bafKeH9pM67z+zibu+Q9A0efXkFBs2cUJarHPo7CYxNUElrpju1p66RyIHVx281IMm8P24RV+11chqq925mfuGeDAeVuV/lbkg0sl5ZqMTx44tiQAqCLU9P0p2eP8W/puethl4dwCbN2MVLfgfUMib5xNOvfr7zvwUgztj/AOj+BOe0ap5CI4I+r5XbNA9d/IKqKnIVVgeNsZh9QWVkdI2Z9ibVD9Za8G5t12ve/ggvZFFuHWbP0uwDtHN0TxuMc0fLS8eB3APP5jopSgIiICIiAiIgIiICIiAiL4TYIII3iA2h4iSYbUWa12nsJBtu4D3HeZ5H07l0OKeKuwbIlTKw6X6dLXDmC4htx47qs8EoxxEx3Gpmi8TowyF38QN4yPPs7/zLvY7ixzRwHdO/eTsxrPe5jgCfmLoM3ADLLcNyyaxzf11QdiR8MbdgB5m7vl3K1FHuHsXY5Ho290LfyWTPU7abJ1W9xIAhebgkEG21iNwb25IITxsmnwqtw6viiMsdLI90g3sL6LarXts141W2K6uQq6XNePS4m+F0EBhbDAx/xPF9b38uV7Ac+qj/AA+zjWYVmVuF4m7W6RjXQzHn7wuGuPW42udwWnndW8grjCIfoTjPUxs2jq6cTOH8bTa/4n5lWHFO2a+lzXaTY2INj3G3I+CgscZq+NLndIKIA/zuUWxrLj6nipVtpah9NVuhZPE9p915Huva9vUHY36W5G6C50UI4d5ykxySWkq2CKvpzaRnR4+00fmPEHqpugIiICIiAiIgIvj3aGEnkN1q4ZiUWLUglgkbJGeTmG4/1QbaqriLnZ2K1BwnDP1tTLdssjD7sbfrDVyva9z08ztyeLeb6nE8xtwehJDnENlLTYuc7fTfo0N3P/rew8hZKgyZhQZGA6ZwHazW3ef6NB5BBmyHlVmT8vMpmEOd8Uj7W1vPM+WwA8AFVWJ5OxanrKjDKdo+jqmbtBKbERtcbkc7i2wItvbbmr3RBzpZocuYIDI8RwQsA1OPINFh6qtafFZeLWK9myMxYTC8Okc7nUlpuG9wG24F9rX5gLQzxBJxB4oswzUW0tMNctr7kgFx7tViGg9LnxBuLD6GPDaJsUTAyNgs1rRYAIKV46O9mz5hsjdnjSb/AHZAR+N1eSpPiBTHMHGyipubY2sc7yBLz+VvVXYgrbLmJtpeMGIwykNfKyLsbm2oNBuB4+9e3gteGvZiXHi0RDhDSuY8jcB3UelwvvFzhk/N1QyppnMbUNbpe1+wkH1fe6Eb9N79Lb7vCPh67JdLJJO5rqmWwOncMaOgPUk7k+AQc3il/wDm86YdijNgX9hP/E08r9/u6/kFaqrnjlS+3ZXhitdz6qNrfN1xt813s558pMnMAncTI4XbFGLuI+YAHiSEEoRRDIOfI87iUxQSxsisC6TTYk32FjzAFz5jvUvQEREBERAX58p55cg57xCpgBdSQzMFRCNrxzanNc3e12G4Hn4m36DVRYXE3MFbmN9rxPDYmnoXRsk1fI6T6oMGUKAHjlVyn3g6LtYnd7XhliPQkK5FQXDvNEeI5zwwMDu2bSup5rjnpuWm/XYK/UFbcUMZxDL+M0jqORpbUO7IxSAFvababHYguuRz6eK7XD7OwzZDLHJEYKuA6ZoT05i7b72uCLdPkTyuKLPb8w4RSj4nVXa+TYgCf8yyy0AoOM8crNhUUj9Y7ywtF/kWoNLJcXZ8YcWuNy2MjyIF/wAbKzFBsOp+w4w1J6SUbHeofZTlBU+SIfpLjNidQf3IEbfC9h/2H5rBm7MeJ5LzgI4nGsp5WGRkUgGoBvxta5ouSOfU26LLhtezJnF+rZUERw1zWvjkds3UL7E8uZcPks2d68YrxVwqngOqSBz5JC3fSHadiRy2YfmEExyRnGDOWF9rCbObYSRE+9GT394NjY9bKRqlcwUoyBxdpqiH3aeuOh7BsLktDtuVg5zH/NXUghubWDEc54ZTG1mvkqXf8toa3/qkv6KN5Yy2zMvEjEK2qaJGQSiGFjxqFwBckHbYabD+Irb4h443KOfKKuma407oZIXOaL6Tdrh/p1se5djhTWDFcuyVQGkVFTLIAeYGoht/HSAg0OCh1ZbncQBI6qlMltveuOnlZWEqyyNP9BcS8Rw92zZne0xeZ+P53H+FWagIiICIiCNcRsw/ozlCaoBtJbTH992w+XP0Xzh7lluWMpRU5A1kapfF7viv5fD6KMcXf7bmLCKQ/s5KkvcO/s9Fh6h7grNQQfKvC+jyxmF9XEZC43DGOILY787bXO2wuphX1rMOonzSuDI2Auc48gAthUZxvx2TG8yQYPAbAub2lvrPeRpB8Gj3vXwQS7IUj84ZikxeRhZC1pho2Hnov77z4uNh8/M+uKNNW0WI0uI0Mfavpw9skQBcXMfp+qNyPdPLfkpzhdAzC8OjgjFmRtDWjwAstpBX3DSCsxXEp8Tro+xkla2KKHSW6I2kk3B33JHPfY+CsFEQcvMGXqbMdH2VTE2Ro3F+bT3tcNx6Ln5UyNR5Te51NFpe/Yvc4uNu4E8h5KSIgq/jDTe2ZiweMC8hqSR90GMv+QsVaCgVKRmLitI/nHh8QYP+LLufUNbZRXHMaq8u51xCrpnGSmgdCamlJNiJGn32cw0jTuQOoJugtrF8KhxqiMNRG2SM7lrhcXHI+BWXD6GPDaNsUTAyNgs1rRYALzhWIR4thsc8R1RyNDmnwP8AVcTB83x4hm2qw82bNBYt3/aNLQT6tJ3HcR42CF8aI34Bi9Fi8Iu6F+iUfaadwD4Ea238QrToqptdRslYbse0Oae8EXCjvE3DhimRKqMi5EZePNnvD8lweA+MHE8iNY74oHmL02c38HW9EFjIiICIiCquNkhwzFcKrvqQVBDz4O0H/Kx6tVUNxpZWDHpqaO8lNNC2cxnfSYzZzmdxGxIHMX2VncMMe/SHJUEt7va3s3/eZsfmLH1QdbAswQ466YROu6CV0UjTza5pI5dxsbFUPg83tP8AtBkv5+0yAfytcG/gAtXKmLVOVs71tW1rn08VQWVbRzDHvfZ1uuktJv4263WXijA7LPEOHE4CHxTFs8bgdnFunW246EWP8yD9JItbDa5mJ0DJonao5GhzSOoK2UBERAREQUJkviHDlHEsUbVtf2zqh8jQ0E63XcCzubbaxO257t5twtwaStwKqqq1v63EHlz2EWtHYhgselnG3gQpbWZVo67EhUSU0L5h9dzATtyv3+q7CCs+CtZ7BkidkzvdpJ5WOPcG2cfzKrCB9RhGaKHGZCWitqHu0fZj1NFieRBY/b7qtDKGBHHcl1LNWiOqrJnyHq6PtCCB4uDbX6A3XrizgwxH6Lpo2gXq2tDQOTA0l1vANagmebX9nlWqJ/uJP8pVcf7N0Jbliof0M9h6Nbf81KuMGI/R3D2pN7F7RGPNxA/K6zcLMCOXskQROFpHDtHjuL97egsPRBLUREBERBDuJGGyGkhr6duqponmRrP7yMi0rPVovyO4WzlfCqenf7ZQWbBVAOkjBs2+9ntbya7exA2PoFKFW1fiDeG2NagQ7DKh/vsabmklPMtaP3b+ZA5EHv3DGMNGXeK7y9oNLicZbuNu1bYlpFre8LkX53K6DMggU0tBIBLhj7vhu60lK/7LSebTckHpuDcFS6uoYcew4NeBJE6z2kHqN2ua4bgjmCFvoKxyplvE8gyGGEx1tCTcML+yfHc7ltwR5i9j4KyqeQywBxaWki5abXHgbEj5FZEQEREBERAWhjtS+lwmR0TS6XTaNo6vOzb9wuQSegut9EHPy/hTcDwSGmZu2JgbfvsNz6m5W1JSskqmSFoL2AhrurQ62q3nYLMuPmTM9Llik7SplawH4W83Ot9lo3KCtOONdUTVsLIqZ0lPS/2iZz2Hsy7k0F2wIAvcA76rKb8L8Zmx/JsVRUG8r3PJIFhbUbWA6WsqazlxLbneubTPc6lw693kN1ySW3FwNge4XsOZJVg4bxZwvCqCKJjJ44GtDWExG1gNuu6C0EWlhGKw41QtmgkbJG7k5pv6HuPgt1AUE4mY/UUc9LQUZDKmseWiU/umttqNu/f8D4KdqHcQsAmrzT1lIGurKN5exjjYSscLPZfoSALHz70FeZzyhDgtRH7VVSS3sO1q2VD2F5+1Ix+hgvyFjYcypBkbKmHY9QTsmw+OKohkMMzQ5zgDbZzHE3sQbhRKvxilmwtlJW1dXHTxEH6PfSlsp0/DG6oBs9oOwOkG1uR3XTyfi2MVDJ5KWgZGaiUyumqCWtaLAMa1pDTpa0AX3vugkWC4FiuRSYabs66iveNkr+yfGO4OsR/TwHJSHLOeIsZxJ9JLG6mrY/ip5SDfxY4bPHy8lAqusnxKq7GfFJqmTrS4VHa33p+TR03t5r4eDzsZex+lmHhly0Ne6oleTYh0jyWgEEbBt+Z3QXSiqvEcsYflukaMSqaiumd+zilke9zvCOAOPW25v5qMxU+IZKLq6mjbS0j3gNw+eYvdJcnk36rjzsDceiC+kVUHjdDSMIqKGqikHxNAaQP5nFpt42XeoMYxXMcd4qaOgiPKSpJle4eEI02/mKCcoqswisxiOSqkZM2rNNUOidTPjbH2rA1jgY3C5a/3uRuOXr7m4xMq4RHSUdRLWOOkQOZp0kbO1EX2aef42QWgipPMkGYIy2ad8hgIu+Ogc1r4/QtJdbuB37xzWtl6qxbMTDHR4tHI0fH2rBHNEOR1RlpPqCfNBNOJXERuWiKanAfVv57FwgafrPa25PPZo/8AF9DJmE4XXTuqpattfWBuqSSe12AbnTCfhaN+hso5heDzZCxNzKiplppJztiAAmhnNyQ2ZrxqY4XO4eNW/cpjicuLU9C4Pp6bEInsLS6B5heWuFjbVqHI9EHHrqpmKS09a+nY5sjuzw2jIAD3O/fzWFgAACBvpHiVuZv4hGmxeGnZTxzUsk/s8j3/AL11wHiJnUMJAJNxqIb0KhVNmNlNhsNDisFVSmldelrGNLXstyuLEHawNtQPdtdY/wBJ8Pw7F21cUlVidf8ADA2VmhkZN99IaCTcnZo593NBMOGlAMv8TMSooSfZg1sgZ0aSRYegcR5AdytdQjhjlufC6aarrDeuq3B8o+wBfSzu2ub28B0U3QEREHwmwVP4fisecqafEcRmczDI5THBSgkNktbd4b70jjcAN77q4HN1NseRVFUmDnA2zYHPIInmUVNBVPHuuc0iwd0B2/E+FwncOHVFVBrwyf2RjTYU01EY2nbrcNffx37lx8z5oxbKdE2SrZTup3ODHzU19cd+oa/3b2va4Ius2NQYvihYdLKF7SNdU2sL49I5/wBnLNJv4n1XF4wZuizHhrMNoT7TPLINXZe8AG72vyuXegAJKCT4zjNFkuQezx+0YjUAFo1apJL8nSSm5ay2/dYbCwXjLGWX4pO6uxJwllPwdGRs31NY08mG+5O509y8ZH4ZDBXiapl7adwBed+f2dRNy0AAdL+QssPHHEJIsHpqKI6fbJhE4j7Owt6lw9AUHFx3P1Fi2ONfNJehp3/qaeManVUo5PLRsI2kWaHczupbScTYZIS+Wkr4Ix+8kpXlvzZq/FMTon5WjhpcIoYjLIHEyvFmRtbpBL32u5xLhYX71qQ1eYaFxMkFHUN+yx5jPpfZB8y7xHwg4lMI6gtdPJ2jjKwsbq0tZs4iw2YOa4+I0TqTP09PA8MknAraJ+2kTAaZW+LJWizvIHoupW5whc4R4vhj6Zkh09pI1k0Vz0MgG3y71GuIuRXZUZFiWHvd2dM7WYHOLgwEgkx35NP1m+OyCfVGf4afJJxAtOoe4YL+8Jr2MZ22Id4ct7LhsjrKjEYX1NZRUlbL+zgZSiWVrTzbrMgdy57WXIzlQR0WNUeMjUcPkkjmqYhuGSaSI5dPW2qxtvsOd9tihxhmC5mrKlmispqzSe1glj7WGwtpMbnAlu9xbu5HoHjGqEZjikhEuKV7WuLXugdDFEHDmBcNa+x+9a3NRugxaoyDrNJJNLTwkGooKxuiSJpOzmlpLS0n6zNgbXG67uT8frcMp4aRrJDSQkASx0FQXytB+GxGhpPVxJHmuXn7GAcRqKmoYI55Kc0tPR6mvkOo7vlDLhvg25O6C6MBxaPMOCR1Ee8crb2PTvBHeDstmnoo6Z12Rsae9rQPyCjvDDBJMv5Ip4JdpAC5zT9UuJdb0vZSpAREQEREBcnMmW6bM9B2NTGHt5tPItPe1w3BXWRBVQ4G0jpRrqap0TTtGXNsPC+nYeQCn+A5bpcvQaKaFkYtYkD3j5uO59SusiAoFxny5JmDKWqAEzwPErA3mbAhwFt72NxbqAp6iCucs8SqbNeAGL2htNXOjLf1lhZ9ramk7EX3tzUNwXLgy80/SFHiL6jUb1NJM+RsnUH9W4PHqPVW/i+VKPGjeemikP2iwX/xDdRz9CarA3//AFlcYov92qWmWMfcdfUweG/NBH8zYlV56wn6PoqGoihdpElTWAss0Ecg65de3O9/De63uL+LtwbJseHRkyVNQGwsYOZaLAkjx2A8T4FZ60ZjmboZ7CzoZGl1/OxGy2MlcOfojFnV1bOauudyeR7sfQ6b8z0vtYbAd4SnLuEDDssQ0sgDtETWPBFwdtxbqLrhVXCzC6qQuNK1t/sOc0fIFTNEFf8A/wAP4awnQ2Zl+YZM8f1XVy3w7w/LVV2sEA7To95Ly3y1cvRStEBERAREQEREBERAREQEREBERAREQEREBERAREQEREBERAREQEREBERAREQEREBERAREQEREBERAREQEREBERAREQEREBERAREQEREBERAREQEREBERAREQEREBERAREQEREBERAREQEREH/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ata:image/png;base64,iVBORw0KGgoAAAANSUhEUgAAANYAAADsCAMAAAA/3KjXAAAAilBMVEX///8AAAD8/Pz19fXa2trT09P4+Pjw8PDl5eXf39/Jycnp6enPz8/e3t7W1tbFxcV7e3tmZmaOjo6oqKiHh4dXV1eZmZm4uLiysrKsrKxPT09bW1s3Nzejo6NHR0dqamoRERFAQEAeHh5zc3M2NjYnJyecnJwuLi6JiYkiIiJwcHALCwsYGBgQEBCuOn4JAAAfh0lEQVR4nN1diZaqOBAloKKisoiAICgq7v3/vzepSgIJhH57Y0+dM29aRMxNaq9KNIz3oYwQZ+gx/ANKCTl7Qw/i75NJgC5Le+iB/F1isAhJhx7IX6aY4yrMoUfyV8mlkJIN/WdjDT2Uv0kJRWQYT/rvdOih/E2iePaGEfzPYIWIynAorNnQY/l75OwIOdH/Twny4v+FQLLAywBYr6EH89fIomgy+AOY8DT0aP4agaZYwR/e91YZq9Vqed5P+Cv7SkgFmuJGUeVDjutPKL5F6FBkwvDm9EUAf8D1aMCR/SZNZ9M1uQs3acuv2vCCLpIdM+P1zci6PIlEdXwVMYECJU/8IQf4W2SPEc25vFrmkXMd0pHBgrUqBhzf71HA1iiHiGokNB8lK+UCBe8mAw7wd2gBgyeHADkPjO5IvANreAed+A0dDFge8gp4LEWFaVOHVYSrQZ/+Px5oeL9JK9QVgu0MhdvgHcqYYyph6UT76XelFQz9WbPdTI7twa9Y86B/PcjofpdGsFbRsn5NkYzrFzQi2YEW+XaGeIHKol4r40JfNgmLkC0daJT5AIP7fSoAVrNWsC5h84rCKg2mMNwvH9ofkFm2NLeq8Sgsi8Vb3yogMdFg3aQr1JeQ8tIhciR4GOPOZ9+YUlULYsj4kN6/QABpfTdTvHoRVZZAijL5jidVGVbrnrcnjKwqyczOCQpTQ6AJHdlYfwMyQcOlMoy4zW6EXJ3ym4kWZJ9VM+u2YX0Qst18L1iztmCxdIVyYcqjym8E66ZEwUBmR+ctvx2syZ4Od6tcMjsARt8O1rgjWQhL9f0Q+7eClXSzE11YomD3prAWt44HTn4KlrF9Z1g5dcFbBW0Y7U69pINlJMX7muNlRUMMFRfpaAw9LPSo3rV9ARyKSjZSmEJrVYJ7YBn73fFfju0PiPUgSJPu8exL+6bvFQUzt5akdZD7P4E1ujJVLXCFmswfwFp89cD+kHwG6+mjQI3uXY2BsMoBhvYntOF+EKngFfjqx/bKdH3C96eVgHX0LBYwZu1bviMsA5NMbM1shFW0O32+JSwXNQa4guRszTXW+HvCMvao/NB5fWLE0S5YmaAtH9rPvjEtmE7H9Qp1sHBBv199mJuqi1AeHVjfs+ztMVjL42ewvh0TQkCMWsLpg4Vapc99etsOyYWon2Y9sFCr9NRGgrfVkQvhBpqbHliwjmf9h983Y13D4qG8piNh08uF79tY3cBi2lADCxLY2uFTs7D5h0P7ObK0M543sCALoBS2BHmd7EBzfXClsdKWsOUQ66QJI4Fm+lWcQc9TMXQPw5KU3SHYRNNy0aFVN8dhMI9/+BjT00kI1d5lk3OHYepmH7K9F+3VXiX5ZQRjeLUbRE5KiAXzr1UCVJtcO5suuAEftjuDsYyvBh7TUjG19qavlY50N11Q96OMoSQ7aK+uxydXudiuyd30yoF5+q00rg/G+NC9/rVEw47z+knlS9YJXss7hyXVNjKBMvxQrrhopIOBo8zRCzQGSLlUEugmAeldlXanWdiOnK/IflCavP+D4f4sMWU22Sg8Q1+dlR0ioS7uR5oDu0kdQzyfY6c9JvyLqGDMEiuw/HaHD/KUPrl+JYrSFI5i3Ts+CGEd+4bWt4FlFa2l4Qk2X2e7sHGmNnGe0C2Q8H4M5WmMsDfGRFi1bJlFW9x5lle7dckEJBVX5k0+yrkOqAuxiDDGKW+S7FTcXorNwbZ9v0+3uR+1mrQACzdw1PKRke7+f08mRwXw6ovj9rJMr8hZp75ouBCAgXlJxjlvQFjgJFwNm2qve7M8QZt5II70mEF66Lan4hrtTd4eKszbwLAWqOYahzVSFbbR9LWnpKfejVlSl+1aqFd9aFhj1Y+9t3kQVAIKHuRknrqnYJL0aayVeGRgWIFqd+hiPRUehKXg+2D2RB9Gzc4AKFGb2MoBNSHT21kjMZDuVKpxFkT83G3qzU+fuAE4lM2ThlwtzGHK7h8hahw8reQVSvqUIU8myt5wOWDENcHxNKEUKD0lxbdVnQvSU1k18TlyXiYe1HkynEpWGCBoySisuxfaLcXgyJ51njxqDSl3MCN9C/tF5EgLMAXZ3xyapoxbi7PQ4GrXqwULUr7Vvxju79Cai75Q4+hbqeoMrlw16wXe8M5Wbvvo3jUMEUH8NcD0re4tmsjL2igLq+t5GIpsgYorZh61KDT6UIyuRHBdBCggo/poegB6aGA927YHK8k6sYkkWPD322ynxiRU2ShmgNUNicHO6kzSrJFD1IPvsuvTLlCUmjHrj1GY4G6TZec6LCPPykDqY+isrqDJEb2/rGEfgLXr3mi+9O5eWGORGHlw8plPe23meUr0R2z1JAGj2rFQ/cxBaf5ifsGZBpacAJb25JVOchApEDKXv5FkERafTO8/AWvx0i2H+2S8Bxn7dzFaAbdGgaQlemEZO6KrHlXs/nnbmR+OrB0PgSMpMAFYcgpqUYoYZkKIpiLCk4TaRr1hqBRKIJK0BMCSOpFBJYjQDBB0tnbaTJX0VsO+nMpaZbdhNf7qTQY5P2ga3sFtf9rvAwtUAHdp27BqLyNQjRE1b2WbC7GRKMSQ+y1g3WqLo8Byjo2bFMievcGya+0wUbjG3nvAcqSwSoYllT0C0oIVk24LzcRn978JLJh5kc9QYG1rxmOoZBxEcyrGmt2v7R34chrJkVKkZJ523Km9MViyf7vXOFDYRjQWZ0wMTCGR0k2RcugPhPIlBX5U4jCkzk5WSpOyhjW4lwFDf9XhLqYvatcCu+6aZIAMa3nWuLsF3hS/g084UsIPhNX4CJAoSxIdLIilO8FkyZwqeOLQvVxE5kG+G6g5OIfapz1W7BINrM4ZVbwaCf8OnclQx8A1ea2gC75QQdWGlWlakLn7BBpx4A61uojNaUfU9RIwd21YhuYwVg5rRbRh9VdSOyQUHeJcvkxhsc4aWF3LxYphViZroSHIfLS8IPCAXOydY2PGUmPF7JQafOlggQQCa94H7kLuuNsm2tkFNcB75E086M1m/KWONOyBBYVY2cIPQYs2LMQRMdcDU1A+Vw2gI83WRztGN+FGGpa7HDBLM+7AAuOT2qxsD7gyHjCOqtZyzds4jQYWSNeQ9a2qC2vGpA0rlQnjPvRx6bIdZD3gamCthUsFfxyGa5QkXVhYWqRwwGXwzUY1tHeikS4su7nlTIbsayWkG0WAdF0oIx2Znl8L1RCpsLZdWFL1ctGahK8lQjTN0Rljwwk2+5jNBoa1skmyo0M447I/MVWfDuUZajiJeb8QV2L8NFs0ho3I9XPNcgDfikgLY8qhTpkgWvcNrkLMiB6hxGyzg+Sbw3utOnIhI0H3ciCtoZcA8KgOy8bRrRd0JokiIZ10RioXZVHFDLQhT6MJgZD9TOvchoUeL9+80Z2RVifr4kWG6mLogcVOkRWVfwkWlr7Z2Z5dsWx3q4DqGebc4D5YqJ+PWHNVh5/XmoC0Q3uwWgf5glkNxYZ9sPgGmI35aMFiVXz+UdXVBY2vduaBf3Ud4scJ4j5YxvnIiqZ+m9l4hGZ2YEEzRit69DtL+jXU9eBrilivawfW4on6jl7fqQsBza2tFAbYZ2+Aw4M/gQXc9nIMhzxbqoE1iD7aYoM54KLVjgEu/QBx8iew0BMCnyFsVeGQC+HkbUXLiTPU1N4GOLJwgFNQPitGYe9/As2dKhtBKeI1b7sQuFMSPlEpaINhTlH/5GcRsJKiiQXFSYRp52aL2XF5f+ttmDrDifQmzFG577opCZNvZZNlBtotqbC5xrxQNaQHK/t3h/xT1A+LuUoa/ZwzWLJfJAQrZn9KTTYfw3R1fQYr7vp9QAxW0bDaMqjdLMbWEt89h4FVfBKcYxDfTfitiQrX3taoAA+Vr2ezH3kgWDOi2xPNCKWrU9FnfdQN2um9RsWUI5HV0ECwIGHe2x2iO1ob+5ClFfYxv80OKGP5gwWRZHIgWLCNsddgLq+kHTIxMWr0PtuzltsH0mRFwE8W8eRAsNDU9LptwG/z9t0NqonYicf2q9R3SYWIoWBBCnTfV45qn/VxU1DNSKPqiVwHx4Ya9udgsI5tP0iiNiwZVe6jQL1mK/5OA0vq1v0Y6vAMR2+dkFRYdp2zqanOXyuwmrSGN9iBf6jGe6RLhRV3UDVjJopZrztcgwFPndz1phxUWKtDB1ZtvkB3SP5jSS2DiTpxuIJQ/8lhLdlaueJIxsx10SrXcgPiJHnuFBZ4hv6gv6wD7pB2m6ru1COHG2P1qFPYwSZlMkqm4smgnSe4xUkXnHfslgHicsQIuHWCa9CBtYIIezfkcSCewlA1mbpfkbnz4Uetz1xlC1VCayF4UcOeigxDvHYmVlf2GB/EqhBVqb+kmtIKf0ft1G85vojsTCcGmJxonecREtEqD5pG4juq9Q5CF4KPdTPJ8B14Yq+3TCbbeqsIHfz4AHffoQ5bNblCMOt8uSx+5n19NsNwBAzXSkKJjWoyG6aSnrCIXMuUvBWRxRm8o8tgfo6akLHaNpeZp638EenVti4t8HD5+g4/bu90pCsUk65ckrZ2qlu8cvFCOFnvgIqJjcI1YHxmcFBJnUm6EDV1CK/r/dY51+c8wfsuuyMhqFVcjQKDXKo3nkK6SOsWlCehNQAWbBFloeV2cG3BaVapmWWxESsVKzTpWgF2CMikvh9gFcTPhm5qlUlNmOPvdsIfI8GcUG1oaRW2t4E5IgKWNXhftUo5kQ4rxMOq0flbvtBtnYCCOONG5MmskZvm2CEwEW+zL1cmyf9hkXC9F2PHRIancjNp0WAzF0Y1k2xwX0lLlrwNmp3wRwpoL8GTGbCKzDaNZ4qJFk1RI3RILJvSlw8975Nld8usDZeL+qh70Nlyit2Qq/1IMXOvwDxsbKYG19uvCh5H6QaIFPBvaJhIE6GsrRTiefjvjlONhX6RhG5g4WAdvN70IzNYywNbauENZpt0ZP7rtnHbJVoq3Dg2ZjGrWAVohai5scAO0zHmAeQFMwHrxDxh5vA12Wo4V26Cm9EuRjuN4/7LVRv7uGOd7JxuRozKO+99X+OYwP/DC0xbjFfjCYclkvGOxI8c1gaSA2fG31R9jkazqn76v9pZ7eJKhV4YiyXz68MWaipvhiuSfRsOsiaAtTPZmDfGswsLCXWoM1+TYjwHPTkSB3CSxNVCc/+gB2DOINC5D+hS3WeLcUpFYU8UOi3sZEMHegDWG9/5Wrn8sAyP8mTMFDr0avDFrb0NMVmed6tfJHzcuVgzr0sPmOvTr7jD9ipQhp2uMWMHYBLHgJm+b40zHTuohj34qhG5+3jIxxrXBtYq5gJ0Iule5DOkZwrmYm1E9FZlqhKRSJuRKu3whkzLMaXRy/vh4Qbz20b95GYC3363cRu0h7COOQ1ud86KlPj1OTisqJszsQF0LvjKk4Jm8URYBV4VY+IKItligbkx9WDH5Cu+foqruf8Tmkwr5eYy45YIc6xnlw4AVysHt2FW76I+LI0HKbjYbA0uMSGD1agz8VTMwKEpgIjxzmvFtvrVryd0pCQF3p04fProbKQZpY1Hh6TM/2frhcGODyqbMlPpHptKox09ydEj3oIu2IrK0PIKv3oB71jg/O3J2WQbZ6I8EABmeLS2AusG2ANYS0xU0IEGtWmeJh5RyQenMYipPO7yy+WStc44cOX7P8m9mXc4DNKkk3iCU/STOkQ1nTGuxZku0moMQo0VOOSvFPefvkw85pfkFKUIjEFXPVRY29mO3jbBG+izJy1XKWxxnOM4F/itl5RVjUSLjeXwcTElEKGE9poCbMpPMBM2pnfSoYsgYUGuMDMpHb83BT6biGGbG4rKOUMsT8ebJfaxwI6SHcja1laag+D6BOzavNNCj9qazpJzCVVgJJnvySY2t0mydYx8DbSlauSyzldGLpvv3uXiLfkJfO+ebJ1Xk0HBDXOlRTVC9SJPkwk4W6vUsA44VQeSmtR1jXj75BVXdyKpDHZWujOlUx3Dd9WAL8WxKJ2YecpTbNOt6fqA7PAGBUr1B+6qkqzSNC3cfdEp0SM3Q5PtaBVS3l8282nHINzMjviJ4QIqTLbMroExfaWgy5eQUYuJZ+7YUuTRHTUnzqKLCY25lJ8+IWe4IOl2XUkxt8iUeRBR2pE+erSXVKFNix3ppTnwzhx41ab6o4YFB7DyD81Mpude4IlO4ZY1qvTls6CP253ouzFhHEZV5dGBsg+9zryp0ar5SsC1J1e/Nl7wKfnQIGe01JT6gFzg52o64sRt/Jb6XXiEaqv9Cx+/CRcGsz1OSR0I6D+d24azWIFW3sforB598Gkshipm6wE8aT7oN6L6xlwo5JsvD5yiQjrRb+rGuGZCj0W5POQRfZI1lTLEl/B+C2/XMAxv4MHQefOpVNvqmV8XwdDcusqER+1ZqLJLCFkDnBgYo8fmY0zn+nElwQq5OvOuIB47LIkn4FTYkHJ/4L0Hl/foQ8pzgupS0FokgNv6HOlJJzyIlXodfBQTVCDg/hY6cVbGI9F6TvhMtcwBsGbG2DFmIija07l2shAHCs21swh8KfMpsTFTl/Sj89XqSdxVyd5BWCDiECCeqTeB4zKpMzCma8cMB33YK9Ozma5uu0AX+Al5KdwEYi8WjAWcBaMxS8ZlrZOkANYxIMUtKCFh8rpdGPqID/UR3mGixUug1CpIegvDPciJTFjtjjmsgjqxOM49XdPqbLnMGFOXZjfvgdWu2yb0YRgXAJ9Tw+qFIXTGhh41yqqCjOPWpKADvfNBNl7EuWCNdGmsfP+Rkf3j8djvKRc8P0iFTs/N0KuqwzS7CxctIiXbIWTWx+tuQwLBDurykpxXdAjLniWzbRp78ZWiMA8g8ObmNWIjTTPfx+XZZP5mmgmVdsN0kAwLD2KPqRMDgMlpizPpXfI8Dwn8m+e4TuUEvbEb78tqyKPMmcWUAca147m1wFhVkc2+aUaDUSrUwJ3w8kxnCOTfiLUqb9ccMjwnV+dAwijyUR/Q2UlQp7p+GQvgnKZtWMwjwuyeGaRPch1bnmZFDmd0SutI+ErRvKglnBgTy+q4MEx7Fzm5EtzslFBHMI9YEZ1+vxsw7WCZD72rHlDTjbFPPsVZxFLfEy7RSPt1bRrkdtQcw7QvOrDQPzisWWwL24f9jvfZEEyjRb2ZfOkm6/64oDFKBLlya8yqlG/GMMlxa9ZjmOba78ldnMEb/F4e/TYLnwmRZn4vtttCaT+FbsVDFxYPT8uxZU96FDBQlVuyj2pLHaC1eRLvj0mtFWAo5MOmUn+mTHe0MWW4k8Zga7/xTJ4wawE5O+zpO+oMTbY7Upng9SoJKvhxlC4slC4fq/BlHGm+oryAW0PxJ4kxXzPzMD02RilJE/Batw7ltASDdyeofSMDl8sG5rtRm1jFPOkmZSWCi34u4b2cPidKkuRKUYE1jDRZS7AZ030nP8xSs21AzxdxyWI2my3ZGjxgmjNRLV6T2y2iUd20NHFbiBGsSVyJwRjNb/chStDcLrnLObq9IUukt9HM58UwTboy8KT9dGb6LxLUJteUPg03gGPThntXH+cFt9stlI127FIRSINbEARUOpbxNCYvozzGEHg62Bhf68ej9F1A6NamUNCnPGiW0te0ys4BORENea7D5/7QVG5hT3mT0gdXLerAmu6fzVOK5UpNWgVgvOCdCpb/sYdCTkU5PS4IxlgB1D/cWtNSWFEuw0IjmZPKgUvbS/NNpHqoh7ouzLGU8G5o9/Cd5Z5cpHmG+2pYwJvPSUu25kIISuYrOitqgRjV+mzjeThU6wxTTKMrj8QlebCsC9yAJ1UzM3SPIK9OI4Ers7fsqSX6kB5pSZGoSlC1N8XZ1MFi1J8ThVYQW1UZJxbEeIs59dpOnueFJblJD4sBnotiau8hwzujvBSEJN6QE6pmt6QLtAQWbBKkAGtyujNn7YqaxcU4YJm3cBV8rDkxIuxRmVP1tRBP8peJdG8W8mxhu3Eb5w5SlWL1RGpwZsxmmqS0enaqS9iWhMw3SEmFf0tX4ziFgPfUsj24QLUKQBUzuZLHCPXnpVRvRkdg+ioTvq4FrKubKW9nrcQbpd1SKGIAkUs/F9PIw72jhtzYTdWTprkhyh+U/8r4SY4g4N6KBGfitD6M46tb+FmKBTJnhtRVUhO3F4TqOQ8s1Yi5EDHf6nsMMPMYawodEVVgQQhFDRqTZLXJAGa7tufhmaUx056mysyceVxSuOQgXMwPzC0cW89g5cnaA2Ofn1TkfvAdp6V1YTOo6TvU4XQpENcGbUBNn0/D8TJjDw6mdH6t0XI08TSuFgylgFIZ3ygAUhVtt8o98bZvM3MzzWpKoejyB+o361KPnz/Bwa+K1627D8DePiSzYipJJXWwz1PMF2SesUiYPkuZv+3HzXZthVLng38NDHNjGXLks2C+ke10Kp62NPcPrXWRSKi+1gV4jA1nM7QDksCwPIhpNs+NjU423L+LaBwUQE7R8qV7CxJiSda20pKS0AeHu0hcg6DB8N1t0jyfEr5cq8DsKvk81y8TO4p7JF2RtwiOqR3r4Co2WAnLIEniXsDXzGnkOd2xIroSvnyorYoxDZ3Y8rPKO3adm8nMCDbNbFzQiN4rMOcTJPysqebJe8ieMql+ZgWrCtfEVEDJbBTViBRz64kJpmcpH5bco7rAWDAkxuC1gvtRrq5Gl5yARJzDuIDMDPwxEXJishhEJEDJWLD3WUdjX+ZBJvg9hYkQM1nJAsU4OvZbQJP0CGsAlxUhRZkO7uBtx3GOnBPDRdCyN7g/xjHrYDU04/K8TKcm+B4bId9MnYDE8ROK+bEIn9BuNhqtYKjC80nqbklxxwQnveALASV05BYZF0vzOdwCMu8PYMGsz9aYuXN+CGsM+gIFbqw4LNel6ZN8TvZzZ5Vxe6dPphZhGLacVb4tRmw9kAg4ayNM1BXDwRhkTvZ8t9Q2uRSHF4Zcxyz5zwglqQ+wZuufgRXX3cLS93tUQ94nOzLz6OOmsdkZoCCsoLpq7MOF1OnCCthXXtHtdRlXUnO3MpxGHxS4wnKmEGQL3qchF3201ytbPbD2+8YoLWC1w9i4plvKNyE7xLlD2mOmHAlVvcRnHAxyGDAHrtcCvXpgWZC2SChZ6qrt6WSOFkvDdHBmTjg9JU9LQC6o5+fyBNFnxpPiGhB/4nmyrc3WxMN8hWHf0MJpXMWezgnuhrCd7DMe60yX4Jcdwa+BiT/O2Ho92PEgKMmiAQR2CmEB+xCcChrv4aMgnma56Jmy0VBPVKNeHHCDAjpuw56SIxu+EU2pgng+nwcsx9E/VETpZmT0BQjU766Kuq8L9czZ50oRMyrIpICLWgzQt8+6ryhn3+6Clh5tMqa/qg0uGSw/AWv7aHihj8AdnJIiBnYaRaVH1So+iq7DKOm6Q5zypL91JwbJKB91q8xLMKvNzn4yOEA4h8ewy9K2YRlF+cZiX59eAhj3MgFChzwApwFM1xKZQfvThg0BY18Ri2uHwPsWtnXzmuWUO/TXNOU8+JEWO+eT9kxbiH79vfCCNUM1RUi2CjPU9hWzyHX5ZrIu8Mr9njjSklBYDDLK6I8OnOTmcs3Zmjr2uAMV3cXtlhkqL59iHWWb5/mPTvPhEfZ9m/hBPR7phxTIa9V861Ryhw5SrX5ZZwSi+iqsVsM9P+wRZebytXROr9i2r4TaQZgsw+LFj+fdxpUzpz/Vs1Lr9vqHF1ALMY50xZ/cr1ajC7kHwXF4jFOl5QqZI6rP7KGfO/ywfU1EZekEcudw9lkOc8m5L41+bRsf/NpxSNcc8qtTAxXlrIHF8pCW7FKFURRdyP6SkXZvhdv4J0G8NRvH7fxTp+Gxe19kNYKwcnImWaPK57/ai0kVa7wie1gijxfbJFgs/l9CcLPnZhqtABxluuicAGAupUC4DhweP8c1vAEQJjYEH8VsIo9fPyPQBSmiHExRfYhlRljCbPMfUqTDXHEHk170qLzZ8E6368z0VI8t+PnTTnnH357CAh9UiHH5G0fO0XUOt3Q6Asm5AVhHseoxm0Lmx5aweNSs3jJjUr0uPYfcLcZjEbP9uGVLpkk3gM5O3V/y+THlsL/7ccSgvjYCzk72dBDQisnWDms7eU42HnWYgk/PCbIfnnYD5mfktMpmuftbGwewWBxcQ9BzErOsZb8VT2iZdXK2FYjdP9iuEPj1Gca/3bKt6GtXPAaYUJJy7jBWex+bVti3FuAd/5sfMFnESL9/et74Q1mAgtsWGLGUNOf7uiCt4caugw4wedze5xePWsTWqmjCl2oirisnhDKGdzCxlVXXijB7MsQpcD9BqAWireGsE1GiYGeYvtqbR1K+WtxyhWb8bH7r+N2InWXlQrYezxqY5KxiBO5d6yxCZNaY/WwBeVhwvNOb/DBQh6CUuoafoy6wyyXkv0cQjqPuiWHMeYjr7ZOk6pxj+y4EPGgbj6wCOwwdoBVjtte5e2KY6R+ONDRxHVJOl7Bv4z32QeoIzwVf1Z4OZb21X3B/WSs26MliEuWrh/orhMeNL7yInEQxqHgFxhLjlB5DyC3YW25GEzTmzsLGH4vDc8hjgV25RZ+SM0/e6U12rPYR8/LOkESQMyAbMuhZHn9OrM4c2U2Z9TUxVurG8G9IjPU2VxLVh7PsMAOmOaXwOxEPik5T9ieEb2MwTYP+zMWfkyUW6QI9+uDK5rat+5Gj70aI64qlJN6TChfe0zH/FcIWr9jcRrwqvf5/wGLO6yZLiT2xLJuFiN8flmG09rSxM56/P5ntRoDvrd0bUvpbqv8LKqEo0ISthuLA/wDRd7RzBFVwWgAAAABJRU5ErkJgg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2" descr="Image result for book"/>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4" descr="Image result for book"/>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 name="Picture 2" descr="https://lh3.googleusercontent.com/xT8Ij8cEFkCgPeIy4PufNBY33CtpT1imqUsWTKeeqT6I2Z_K5ASwAeGb8BJ0HVB-lwhJWeemCV_fqB8y5GmP-wiQqsH4BqnuIHY3em4CXA1g8Sg9ig3hNWZV_svRa9ALTauHsFI"/>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485"/>
          <a:stretch/>
        </p:blipFill>
        <p:spPr bwMode="auto">
          <a:xfrm>
            <a:off x="2090201" y="1558514"/>
            <a:ext cx="924968" cy="1062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048" name="Group 2047"/>
          <p:cNvGrpSpPr/>
          <p:nvPr/>
        </p:nvGrpSpPr>
        <p:grpSpPr>
          <a:xfrm>
            <a:off x="3563262" y="1326254"/>
            <a:ext cx="729338" cy="1327533"/>
            <a:chOff x="1133475" y="2514600"/>
            <a:chExt cx="1587500" cy="3810000"/>
          </a:xfrm>
        </p:grpSpPr>
        <p:pic>
          <p:nvPicPr>
            <p:cNvPr id="44" name="Picture 4" descr="http://classroomclipart.com/images/gallery/Clipart/Black_and_White_Clipart/Children/mother_holding_childs_hand_with_father_outline.jpg"/>
            <p:cNvPicPr>
              <a:picLocks noChangeAspect="1" noChangeArrowheads="1"/>
            </p:cNvPicPr>
            <p:nvPr/>
          </p:nvPicPr>
          <p:blipFill rotWithShape="1">
            <a:blip r:embed="rId3">
              <a:extLst>
                <a:ext uri="{28A0092B-C50C-407E-A947-70E740481C1C}">
                  <a14:useLocalDpi xmlns:a14="http://schemas.microsoft.com/office/drawing/2010/main" val="0"/>
                </a:ext>
              </a:extLst>
            </a:blip>
            <a:srcRect r="56025"/>
            <a:stretch/>
          </p:blipFill>
          <p:spPr bwMode="auto">
            <a:xfrm>
              <a:off x="1133475" y="2514600"/>
              <a:ext cx="15875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8" name="Rectangle 27"/>
            <p:cNvSpPr/>
            <p:nvPr/>
          </p:nvSpPr>
          <p:spPr>
            <a:xfrm>
              <a:off x="2514600" y="4800600"/>
              <a:ext cx="20637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1" name="Group 2050"/>
          <p:cNvGrpSpPr/>
          <p:nvPr/>
        </p:nvGrpSpPr>
        <p:grpSpPr>
          <a:xfrm>
            <a:off x="5018338" y="1278054"/>
            <a:ext cx="653844" cy="1342572"/>
            <a:chOff x="4580995" y="1524000"/>
            <a:chExt cx="1404409" cy="3810000"/>
          </a:xfrm>
        </p:grpSpPr>
        <p:pic>
          <p:nvPicPr>
            <p:cNvPr id="1028" name="Picture 4" descr="http://classroomclipart.com/images/gallery/Clipart/Black_and_White_Clipart/Children/mother_holding_childs_hand_with_father_outline.jpg"/>
            <p:cNvPicPr>
              <a:picLocks noChangeAspect="1" noChangeArrowheads="1"/>
            </p:cNvPicPr>
            <p:nvPr/>
          </p:nvPicPr>
          <p:blipFill rotWithShape="1">
            <a:blip r:embed="rId3">
              <a:extLst>
                <a:ext uri="{28A0092B-C50C-407E-A947-70E740481C1C}">
                  <a14:useLocalDpi xmlns:a14="http://schemas.microsoft.com/office/drawing/2010/main" val="0"/>
                </a:ext>
              </a:extLst>
            </a:blip>
            <a:srcRect l="61096"/>
            <a:stretch/>
          </p:blipFill>
          <p:spPr bwMode="auto">
            <a:xfrm>
              <a:off x="4580995" y="1524000"/>
              <a:ext cx="1404409"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49" name="Rectangle 2048"/>
            <p:cNvSpPr/>
            <p:nvPr/>
          </p:nvSpPr>
          <p:spPr>
            <a:xfrm>
              <a:off x="4580995" y="3581400"/>
              <a:ext cx="14340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2" descr="https://lh5.googleusercontent.com/EjTFKJ1ZiavGCO5DUV-blQATJJISpv0wPs2b6q22omVHwHn_k4E6MCXbMJdLG_ZSrvpwfCzNf89PCKawGdMQDzYGgMbHimeb-pRpH3fX6d0G4w_ImV-zobF7VY8ajNk7QcMcO8c"/>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634" b="8322"/>
          <a:stretch/>
        </p:blipFill>
        <p:spPr bwMode="auto">
          <a:xfrm>
            <a:off x="5257800" y="2863596"/>
            <a:ext cx="1066800" cy="1152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3" name="Picture 9" descr="Image result for snowy day black and white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844731"/>
            <a:ext cx="1190625" cy="1190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079" name="Group 2078"/>
          <p:cNvGrpSpPr/>
          <p:nvPr/>
        </p:nvGrpSpPr>
        <p:grpSpPr>
          <a:xfrm>
            <a:off x="3337169" y="2844731"/>
            <a:ext cx="1371600" cy="1219200"/>
            <a:chOff x="3200401" y="2895600"/>
            <a:chExt cx="1524000" cy="1295400"/>
          </a:xfrm>
        </p:grpSpPr>
        <p:grpSp>
          <p:nvGrpSpPr>
            <p:cNvPr id="2076" name="Group 2075"/>
            <p:cNvGrpSpPr/>
            <p:nvPr/>
          </p:nvGrpSpPr>
          <p:grpSpPr>
            <a:xfrm>
              <a:off x="3301999" y="3026476"/>
              <a:ext cx="1270002" cy="1088323"/>
              <a:chOff x="3301999" y="2952928"/>
              <a:chExt cx="1320800" cy="1161872"/>
            </a:xfrm>
          </p:grpSpPr>
          <p:cxnSp>
            <p:nvCxnSpPr>
              <p:cNvPr id="78" name="Straight Connector 77"/>
              <p:cNvCxnSpPr/>
              <p:nvPr/>
            </p:nvCxnSpPr>
            <p:spPr>
              <a:xfrm flipH="1" flipV="1">
                <a:off x="3402395" y="3161332"/>
                <a:ext cx="306005" cy="29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3301999" y="3454857"/>
                <a:ext cx="296334" cy="88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606800" y="3801021"/>
                <a:ext cx="203200" cy="247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3967826" y="3801021"/>
                <a:ext cx="13299" cy="313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318001" y="3472759"/>
                <a:ext cx="3047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267203" y="3657600"/>
                <a:ext cx="304798"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979332" y="295292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8" name="Straight Connector 2057"/>
              <p:cNvCxnSpPr/>
              <p:nvPr/>
            </p:nvCxnSpPr>
            <p:spPr>
              <a:xfrm>
                <a:off x="3622529" y="3026477"/>
                <a:ext cx="187471" cy="250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46859" y="3786026"/>
                <a:ext cx="187471" cy="250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54" name="Oval 2053"/>
              <p:cNvSpPr/>
              <p:nvPr/>
            </p:nvSpPr>
            <p:spPr>
              <a:xfrm>
                <a:off x="3598333" y="3200400"/>
                <a:ext cx="745067"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flipH="1">
                <a:off x="4199467" y="3037595"/>
                <a:ext cx="203200" cy="247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352800" y="3712578"/>
                <a:ext cx="296334" cy="88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78" name="Rectangle 2077"/>
            <p:cNvSpPr/>
            <p:nvPr/>
          </p:nvSpPr>
          <p:spPr>
            <a:xfrm>
              <a:off x="3200401" y="2895600"/>
              <a:ext cx="1524000" cy="1295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7" name="Picture 10" descr="https://encrypted-tbn3.gstatic.com/images?q=tbn:ANd9GcQHseHSNsrFwsdPjWTcDw6UHKg-UCOuUrPfPvKTtQVwW-zC29uIRQ"/>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685396" y="4858070"/>
            <a:ext cx="1210204" cy="126332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1" descr="https://encrypted-tbn2.gstatic.com/images?q=tbn:ANd9GcS5GZUbK9rB73SFvDwVqt4dXjnMczNPupm0i7Iwh99EU4yDr_xf"/>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87509" y="4858070"/>
            <a:ext cx="1161430" cy="1243943"/>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8" descr="http://www.webweaver.nu/clipart/img/nature/flowers/bees-flowers.png"/>
          <p:cNvPicPr>
            <a:picLocks noChangeAspect="1" noChangeArrowheads="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76800" y="4869945"/>
            <a:ext cx="1186460" cy="1226051"/>
          </a:xfrm>
          <a:prstGeom prst="rect">
            <a:avLst/>
          </a:prstGeom>
          <a:noFill/>
          <a:extLst>
            <a:ext uri="{909E8E84-426E-40DD-AFC4-6F175D3DCCD1}">
              <a14:hiddenFill xmlns:a14="http://schemas.microsoft.com/office/drawing/2010/main">
                <a:solidFill>
                  <a:srgbClr val="FFFFFF"/>
                </a:solidFill>
              </a14:hiddenFill>
            </a:ext>
          </a:extLst>
        </p:spPr>
      </p:pic>
      <p:sp>
        <p:nvSpPr>
          <p:cNvPr id="32" name="AutoShape 11" descr="Image result for clip art splash in puddles in rainboot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39"/>
          <p:cNvGrpSpPr/>
          <p:nvPr/>
        </p:nvGrpSpPr>
        <p:grpSpPr>
          <a:xfrm>
            <a:off x="1334532" y="6178778"/>
            <a:ext cx="2649024" cy="1212622"/>
            <a:chOff x="1219200" y="6121398"/>
            <a:chExt cx="2895600" cy="1346202"/>
          </a:xfrm>
        </p:grpSpPr>
        <p:grpSp>
          <p:nvGrpSpPr>
            <p:cNvPr id="35" name="Group 34"/>
            <p:cNvGrpSpPr/>
            <p:nvPr/>
          </p:nvGrpSpPr>
          <p:grpSpPr>
            <a:xfrm>
              <a:off x="1305349" y="6273800"/>
              <a:ext cx="2705209" cy="1108714"/>
              <a:chOff x="1305349" y="6273800"/>
              <a:chExt cx="2705209" cy="1108714"/>
            </a:xfrm>
          </p:grpSpPr>
          <p:pic>
            <p:nvPicPr>
              <p:cNvPr id="1039" name="Picture 15" descr="Image result for making snowballs clip art"/>
              <p:cNvPicPr>
                <a:picLocks noChangeAspect="1" noChangeArrowheads="1"/>
              </p:cNvPicPr>
              <p:nvPr/>
            </p:nvPicPr>
            <p:blipFill rotWithShape="1">
              <a:blip r:embed="rId12">
                <a:extLst>
                  <a:ext uri="{28A0092B-C50C-407E-A947-70E740481C1C}">
                    <a14:useLocalDpi xmlns:a14="http://schemas.microsoft.com/office/drawing/2010/main" val="0"/>
                  </a:ext>
                </a:extLst>
              </a:blip>
              <a:srcRect t="62067"/>
              <a:stretch/>
            </p:blipFill>
            <p:spPr bwMode="auto">
              <a:xfrm flipH="1">
                <a:off x="2085941" y="6400800"/>
                <a:ext cx="1924617" cy="98171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kddoodle.com/color/wp-content/uploads/2012/02/rain-boots-mud-splash-650x894.jp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rightnessContrast bright="-49000" contrast="100000"/>
                        </a14:imgEffect>
                      </a14:imgLayer>
                    </a14:imgProps>
                  </a:ext>
                  <a:ext uri="{28A0092B-C50C-407E-A947-70E740481C1C}">
                    <a14:useLocalDpi xmlns:a14="http://schemas.microsoft.com/office/drawing/2010/main" val="0"/>
                  </a:ext>
                </a:extLst>
              </a:blip>
              <a:srcRect b="15610"/>
              <a:stretch/>
            </p:blipFill>
            <p:spPr bwMode="auto">
              <a:xfrm>
                <a:off x="1305349" y="6273800"/>
                <a:ext cx="913446" cy="1060220"/>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1219200" y="6121398"/>
              <a:ext cx="2895600" cy="13462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AutoShape 17" descr="Image result for swimming clip 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4136469" y="6132815"/>
            <a:ext cx="2710341" cy="1258585"/>
            <a:chOff x="4136469" y="6123209"/>
            <a:chExt cx="2710341" cy="1258585"/>
          </a:xfrm>
        </p:grpSpPr>
        <p:grpSp>
          <p:nvGrpSpPr>
            <p:cNvPr id="43" name="Group 42"/>
            <p:cNvGrpSpPr/>
            <p:nvPr/>
          </p:nvGrpSpPr>
          <p:grpSpPr>
            <a:xfrm>
              <a:off x="4136469" y="6123209"/>
              <a:ext cx="2675751" cy="1258585"/>
              <a:chOff x="4136469" y="6123209"/>
              <a:chExt cx="2675751" cy="1258585"/>
            </a:xfrm>
          </p:grpSpPr>
          <p:pic>
            <p:nvPicPr>
              <p:cNvPr id="1045" name="Picture 21" descr="Image result for climb trees clip ar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6123209"/>
                <a:ext cx="1021020" cy="125858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images.clipartpanda.com/swim-clip-art-dT6MLqpT9.gif"/>
              <p:cNvPicPr>
                <a:picLocks noChangeAspect="1" noChangeArrowheads="1"/>
              </p:cNvPicPr>
              <p:nvPr/>
            </p:nvPicPr>
            <p:blipFill>
              <a:blip r:embed="rId16" cstate="print">
                <a:biLevel thresh="50000"/>
                <a:extLst>
                  <a:ext uri="{28A0092B-C50C-407E-A947-70E740481C1C}">
                    <a14:useLocalDpi xmlns:a14="http://schemas.microsoft.com/office/drawing/2010/main" val="0"/>
                  </a:ext>
                </a:extLst>
              </a:blip>
              <a:srcRect/>
              <a:stretch>
                <a:fillRect/>
              </a:stretch>
            </p:blipFill>
            <p:spPr bwMode="auto">
              <a:xfrm>
                <a:off x="4136469" y="6638272"/>
                <a:ext cx="1763737" cy="743522"/>
              </a:xfrm>
              <a:prstGeom prst="rect">
                <a:avLst/>
              </a:prstGeom>
              <a:noFill/>
              <a:extLst>
                <a:ext uri="{909E8E84-426E-40DD-AFC4-6F175D3DCCD1}">
                  <a14:hiddenFill xmlns:a14="http://schemas.microsoft.com/office/drawing/2010/main">
                    <a:solidFill>
                      <a:srgbClr val="FFFFFF"/>
                    </a:solidFill>
                  </a14:hiddenFill>
                </a:ext>
              </a:extLst>
            </p:spPr>
          </p:pic>
        </p:grpSp>
        <p:sp>
          <p:nvSpPr>
            <p:cNvPr id="101" name="Rectangle 100"/>
            <p:cNvSpPr/>
            <p:nvPr/>
          </p:nvSpPr>
          <p:spPr>
            <a:xfrm>
              <a:off x="4197786" y="6146190"/>
              <a:ext cx="2649024" cy="12126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687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4" name="Table 13"/>
          <p:cNvGraphicFramePr>
            <a:graphicFrameLocks noGrp="1"/>
          </p:cNvGraphicFramePr>
          <p:nvPr>
            <p:extLst/>
          </p:nvPr>
        </p:nvGraphicFramePr>
        <p:xfrm>
          <a:off x="457200" y="609600"/>
          <a:ext cx="6995160" cy="4974336"/>
        </p:xfrm>
        <a:graphic>
          <a:graphicData uri="http://schemas.openxmlformats.org/drawingml/2006/table">
            <a:tbl>
              <a:tblPr firstRow="1" firstCol="1" bandRow="1"/>
              <a:tblGrid>
                <a:gridCol w="967413"/>
                <a:gridCol w="6027747"/>
              </a:tblGrid>
              <a:tr h="83820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smtClean="0">
                          <a:ln>
                            <a:noFill/>
                          </a:ln>
                          <a:solidFill>
                            <a:prstClr val="black"/>
                          </a:solidFill>
                          <a:effectLst/>
                          <a:uLnTx/>
                          <a:uFillTx/>
                          <a:latin typeface="+mn-lt"/>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endParaRPr kumimoji="0" lang="en-US" sz="1300" b="0" i="1" u="none" strike="noStrike" kern="1200" cap="none" spc="0" normalizeH="0" baseline="0" noProof="0" dirty="0" smtClean="0">
                        <a:ln>
                          <a:noFill/>
                        </a:ln>
                        <a:solidFill>
                          <a:prstClr val="black"/>
                        </a:solidFill>
                        <a:effectLst/>
                        <a:uLnTx/>
                        <a:uFillTx/>
                        <a:latin typeface="+mn-lt"/>
                      </a:endParaRP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0175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u="none" dirty="0" smtClean="0">
                          <a:effectLst>
                            <a:outerShdw blurRad="38100" dist="38100" dir="2700000" algn="tl">
                              <a:srgbClr val="000000">
                                <a:alpha val="43137"/>
                              </a:srgbClr>
                            </a:outerShdw>
                          </a:effectLst>
                        </a:rPr>
                        <a:t>Quarter 4 CFA Constructed Response Answer Key</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68808">
                <a:tc gridSpan="2">
                  <a:txBody>
                    <a:bodyPr/>
                    <a:lstStyle/>
                    <a:p>
                      <a:r>
                        <a:rPr lang="en-US" sz="1200" b="1" kern="1200" dirty="0" smtClean="0">
                          <a:solidFill>
                            <a:srgbClr val="000000"/>
                          </a:solidFill>
                          <a:effectLst/>
                          <a:latin typeface="+mn-lt"/>
                          <a:ea typeface="Times New Roman"/>
                          <a:cs typeface="Times New Roman"/>
                        </a:rPr>
                        <a:t>Standard RL.K.3:   2 Point Reading Constructed Response Rubric</a:t>
                      </a:r>
                      <a:endParaRPr lang="en-US" sz="1300" kern="1200" baseline="0" dirty="0" smtClean="0">
                        <a:solidFill>
                          <a:srgbClr val="000000"/>
                        </a:solidFill>
                        <a:effectLst/>
                        <a:latin typeface="+mn-lt"/>
                        <a:ea typeface="Times New Roman"/>
                        <a:cs typeface="Arial"/>
                      </a:endParaRPr>
                    </a:p>
                    <a:p>
                      <a:pPr marL="0" marR="0" indent="0" algn="l" defTabSz="1018824" rtl="0" eaLnBrk="1" fontAlgn="auto" latinLnBrk="0" hangingPunct="1">
                        <a:lnSpc>
                          <a:spcPct val="100000"/>
                        </a:lnSpc>
                        <a:spcBef>
                          <a:spcPts val="0"/>
                        </a:spcBef>
                        <a:spcAft>
                          <a:spcPts val="0"/>
                        </a:spcAft>
                        <a:buClrTx/>
                        <a:buSzTx/>
                        <a:buFontTx/>
                        <a:buNone/>
                        <a:tabLst/>
                        <a:defRPr/>
                      </a:pPr>
                      <a:r>
                        <a:rPr lang="en-US" sz="1200" dirty="0" smtClean="0">
                          <a:latin typeface="+mn-lt"/>
                        </a:rPr>
                        <a:t>RL.K.3 </a:t>
                      </a:r>
                      <a:r>
                        <a:rPr lang="en-US" sz="1200" dirty="0" smtClean="0"/>
                        <a:t>With prompting and support, identify characters, settings, and major events in a story.</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392">
                <a:tc gridSpan="2">
                  <a:txBody>
                    <a:bodyPr/>
                    <a:lstStyle/>
                    <a:p>
                      <a:r>
                        <a:rPr lang="en-US" sz="1300" b="1" kern="1200" dirty="0">
                          <a:solidFill>
                            <a:srgbClr val="000000"/>
                          </a:solidFill>
                          <a:effectLst/>
                          <a:latin typeface="+mn-lt"/>
                          <a:ea typeface="Times New Roman"/>
                          <a:cs typeface="Times New Roman"/>
                        </a:rPr>
                        <a:t>Question (prompt</a:t>
                      </a:r>
                      <a:r>
                        <a:rPr lang="en-US" sz="1300" b="1" kern="1200" dirty="0" smtClean="0">
                          <a:solidFill>
                            <a:srgbClr val="000000"/>
                          </a:solidFill>
                          <a:effectLst/>
                          <a:latin typeface="+mn-lt"/>
                          <a:ea typeface="Times New Roman"/>
                          <a:cs typeface="Times New Roman"/>
                        </a:rPr>
                        <a:t>): #6</a:t>
                      </a:r>
                      <a:endParaRPr lang="en-US" sz="1300" kern="1200" baseline="0" dirty="0" smtClean="0">
                        <a:solidFill>
                          <a:srgbClr val="000000"/>
                        </a:solidFill>
                        <a:effectLst/>
                        <a:latin typeface="+mn-lt"/>
                        <a:ea typeface="Times New Roman"/>
                        <a:cs typeface="Arial"/>
                      </a:endParaRPr>
                    </a:p>
                    <a:p>
                      <a:pPr marL="0" marR="0" algn="l">
                        <a:lnSpc>
                          <a:spcPct val="100000"/>
                        </a:lnSpc>
                        <a:spcBef>
                          <a:spcPts val="0"/>
                        </a:spcBef>
                        <a:spcAft>
                          <a:spcPts val="0"/>
                        </a:spcAft>
                      </a:pPr>
                      <a:r>
                        <a:rPr kumimoji="0" lang="en-US" sz="1800" b="1" i="0" u="none" strike="noStrike" kern="1200" cap="none" spc="0" normalizeH="0" baseline="0" noProof="0" dirty="0" smtClean="0">
                          <a:ln>
                            <a:noFill/>
                          </a:ln>
                          <a:solidFill>
                            <a:srgbClr val="000000"/>
                          </a:solidFill>
                          <a:effectLst/>
                          <a:uLnTx/>
                          <a:uFillTx/>
                          <a:latin typeface="+mn-lt"/>
                          <a:ea typeface="Times New Roman"/>
                          <a:cs typeface="Arial"/>
                        </a:rPr>
                        <a:t>Draw pictures and write words about what Ana did when it snowed.</a:t>
                      </a:r>
                      <a:endParaRPr lang="en-US" sz="1800" b="1" kern="1200" baseline="0" dirty="0" smtClean="0">
                        <a:solidFill>
                          <a:srgbClr val="000000"/>
                        </a:solidFill>
                        <a:effectLst/>
                        <a:latin typeface="+mn-lt"/>
                        <a:ea typeface="Times New Roman"/>
                        <a:cs typeface="Arial"/>
                      </a:endParaRP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4648">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0" i="0" u="none" strike="noStrike" kern="1200" cap="none" spc="0" normalizeH="0" baseline="0" noProof="0" dirty="0" smtClean="0">
                          <a:ln>
                            <a:noFill/>
                          </a:ln>
                          <a:solidFill>
                            <a:srgbClr val="000000"/>
                          </a:solidFill>
                          <a:effectLst/>
                          <a:uLnTx/>
                          <a:uFillTx/>
                          <a:latin typeface="+mn-lt"/>
                          <a:ea typeface="Times New Roman"/>
                          <a:cs typeface="Arial"/>
                        </a:rPr>
                        <a:t>Directions for Scoring Notes:  Write an overview of what students could include in a proficient response with examples from the text.  Be very specific and “lengthy.”</a:t>
                      </a:r>
                      <a:r>
                        <a:rPr kumimoji="0" lang="en-US" sz="1100" b="0" i="0" u="none" strike="noStrike" kern="1200" cap="none" spc="0" normalizeH="0" baseline="0" noProof="0" dirty="0" smtClean="0">
                          <a:ln>
                            <a:noFill/>
                          </a:ln>
                          <a:solidFill>
                            <a:prstClr val="black"/>
                          </a:solidFill>
                          <a:effectLst/>
                          <a:uLnTx/>
                          <a:uFillTx/>
                          <a:latin typeface="+mn-lt"/>
                        </a:rPr>
                        <a:t> </a:t>
                      </a:r>
                      <a:r>
                        <a:rPr kumimoji="0" lang="en-US" sz="1100" b="0" i="0" u="sng" strike="noStrike" kern="1200" cap="none" spc="0" normalizeH="0" baseline="0" noProof="0" dirty="0" smtClean="0">
                          <a:ln>
                            <a:noFill/>
                          </a:ln>
                          <a:solidFill>
                            <a:prstClr val="black"/>
                          </a:solidFill>
                          <a:effectLst/>
                          <a:uLnTx/>
                          <a:uFillTx/>
                          <a:latin typeface="+mn-lt"/>
                        </a:rPr>
                        <a:t>Teacher Language and Scoring Notes:</a:t>
                      </a:r>
                      <a:endParaRPr kumimoji="0" lang="en-US" sz="1100" b="1" i="0" u="none" strike="noStrike" kern="1200" cap="none" spc="0" normalizeH="0" baseline="0" noProof="0" dirty="0" smtClean="0">
                        <a:ln>
                          <a:noFill/>
                        </a:ln>
                        <a:solidFill>
                          <a:prstClr val="black"/>
                        </a:solidFill>
                        <a:effectLst/>
                        <a:uLnTx/>
                        <a:uFillTx/>
                        <a:latin typeface="+mn-lt"/>
                      </a:endParaRP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1" i="0" u="none" strike="noStrike" kern="1200" cap="none" spc="0" normalizeH="0" baseline="0" noProof="0" dirty="0" smtClean="0">
                          <a:ln>
                            <a:noFill/>
                          </a:ln>
                          <a:solidFill>
                            <a:prstClr val="black"/>
                          </a:solidFill>
                          <a:effectLst/>
                          <a:uLnTx/>
                          <a:uFillTx/>
                          <a:latin typeface="+mn-lt"/>
                        </a:rPr>
                        <a:t>Sufficient Evidence (general idea) </a:t>
                      </a:r>
                      <a:r>
                        <a:rPr lang="en-US" sz="1100" dirty="0" smtClean="0"/>
                        <a:t>of the ability to locate and select information that shows or tells what Ana did when it snowed. </a:t>
                      </a: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1" i="0" u="none" strike="noStrike" kern="1200" cap="none" spc="0" normalizeH="0" baseline="0" noProof="0" dirty="0" smtClean="0">
                          <a:ln>
                            <a:noFill/>
                          </a:ln>
                          <a:solidFill>
                            <a:prstClr val="black"/>
                          </a:solidFill>
                          <a:effectLst/>
                          <a:uLnTx/>
                          <a:uFillTx/>
                          <a:latin typeface="+mn-lt"/>
                        </a:rPr>
                        <a:t>Specific Identifications (supporting details)</a:t>
                      </a:r>
                      <a:r>
                        <a:rPr kumimoji="0" lang="en-US" sz="1100" b="0" i="0" u="none" strike="noStrike" kern="1200" cap="none" spc="0" normalizeH="0" baseline="0" noProof="0" dirty="0" smtClean="0">
                          <a:ln>
                            <a:noFill/>
                          </a:ln>
                          <a:solidFill>
                            <a:prstClr val="black"/>
                          </a:solidFill>
                          <a:effectLst/>
                          <a:uLnTx/>
                          <a:uFillTx/>
                          <a:latin typeface="+mn-lt"/>
                        </a:rPr>
                        <a:t> could include pictures or words that indicate (1) </a:t>
                      </a:r>
                      <a:r>
                        <a:rPr lang="en-US" sz="1100" dirty="0" smtClean="0"/>
                        <a:t>Ana played outside in her new snowsuit and (2) she made snowballs. </a:t>
                      </a:r>
                      <a:endParaRPr kumimoji="0" lang="en-US" sz="1100" b="0" i="0" u="none" strike="noStrike" kern="1200" cap="none" spc="0" normalizeH="0" baseline="0" noProof="0" dirty="0" smtClean="0">
                        <a:ln>
                          <a:noFill/>
                        </a:ln>
                        <a:solidFill>
                          <a:prstClr val="black"/>
                        </a:solidFill>
                        <a:effectLst/>
                        <a:uLnTx/>
                        <a:uFillTx/>
                        <a:latin typeface="+mn-lt"/>
                      </a:endParaRPr>
                    </a:p>
                    <a:p>
                      <a:pPr marL="0" marR="0" lvl="0" indent="0" algn="l" defTabSz="966612" rtl="0" eaLnBrk="1" fontAlgn="auto" latinLnBrk="0" hangingPunct="1">
                        <a:lnSpc>
                          <a:spcPct val="100000"/>
                        </a:lnSpc>
                        <a:spcBef>
                          <a:spcPts val="0"/>
                        </a:spcBef>
                        <a:spcAft>
                          <a:spcPts val="0"/>
                        </a:spcAft>
                        <a:buClrTx/>
                        <a:buSzTx/>
                        <a:buFontTx/>
                        <a:buNone/>
                        <a:tabLst/>
                        <a:defRPr sz="1800" b="0" i="0"/>
                      </a:pPr>
                      <a:r>
                        <a:rPr kumimoji="0" lang="en-US" sz="1100" b="1" i="0" u="none" strike="noStrike" kern="1200" cap="none" spc="0" normalizeH="0" baseline="0" noProof="0" dirty="0" smtClean="0">
                          <a:ln>
                            <a:noFill/>
                          </a:ln>
                          <a:solidFill>
                            <a:prstClr val="black"/>
                          </a:solidFill>
                          <a:effectLst/>
                          <a:uLnTx/>
                          <a:uFillTx/>
                          <a:latin typeface="+mn-lt"/>
                        </a:rPr>
                        <a:t>Specific: </a:t>
                      </a:r>
                      <a:r>
                        <a:rPr kumimoji="0" lang="en-US" sz="1100" b="1" i="0" u="sng" strike="noStrike" kern="1200" cap="none" spc="0" normalizeH="0" baseline="0" noProof="0" dirty="0" smtClean="0">
                          <a:ln>
                            <a:noFill/>
                          </a:ln>
                          <a:solidFill>
                            <a:prstClr val="black"/>
                          </a:solidFill>
                          <a:effectLst/>
                          <a:uLnTx/>
                          <a:uFill>
                            <a:solidFill/>
                          </a:uFill>
                          <a:latin typeface="+mn-lt"/>
                        </a:rPr>
                        <a:t>Full Support</a:t>
                      </a:r>
                      <a:r>
                        <a:rPr kumimoji="0" lang="en-US" sz="1100" b="0" i="0" u="none" strike="noStrike" kern="1200" cap="none" spc="0" normalizeH="0" baseline="0" noProof="0" dirty="0" smtClean="0">
                          <a:ln>
                            <a:noFill/>
                          </a:ln>
                          <a:solidFill>
                            <a:prstClr val="black"/>
                          </a:solidFill>
                          <a:effectLst/>
                          <a:uLnTx/>
                          <a:uFill>
                            <a:solidFill/>
                          </a:uFill>
                          <a:latin typeface="+mn-lt"/>
                        </a:rPr>
                        <a:t> other </a:t>
                      </a:r>
                      <a:r>
                        <a:rPr lang="en-US" sz="1100" dirty="0" smtClean="0"/>
                        <a:t>information that is related to Ana’s being in the snow (i.e., she was happy) is acceptable if supported by the text as informative, but must address what Ana “did.”</a:t>
                      </a:r>
                    </a:p>
                    <a:p>
                      <a:pPr marL="0" marR="0" lvl="0" indent="0" algn="l" defTabSz="966612" rtl="0" eaLnBrk="1" fontAlgn="auto" latinLnBrk="0" hangingPunct="1">
                        <a:lnSpc>
                          <a:spcPct val="100000"/>
                        </a:lnSpc>
                        <a:spcBef>
                          <a:spcPts val="0"/>
                        </a:spcBef>
                        <a:spcAft>
                          <a:spcPts val="0"/>
                        </a:spcAft>
                        <a:buClrTx/>
                        <a:buSzTx/>
                        <a:buFontTx/>
                        <a:buNone/>
                        <a:tabLst/>
                        <a:defRPr sz="1800" b="0" i="0"/>
                      </a:pPr>
                      <a:endParaRPr kumimoji="0" lang="en-US" sz="1100" b="0" i="0" u="none" strike="noStrike" kern="1200" cap="none" spc="0" normalizeH="0" baseline="0" noProof="0" dirty="0" smtClean="0">
                        <a:ln>
                          <a:noFill/>
                        </a:ln>
                        <a:solidFill>
                          <a:prstClr val="black"/>
                        </a:solidFill>
                        <a:effectLst/>
                        <a:uLnTx/>
                        <a:uFill>
                          <a:solidFill/>
                        </a:uFill>
                        <a:latin typeface="+mn-lt"/>
                      </a:endParaRP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endParaRPr lang="en-US" sz="1000" dirty="0">
                        <a:effectLst/>
                        <a:latin typeface="Calibri"/>
                        <a:ea typeface="Times New Roman"/>
                      </a:endParaRPr>
                    </a:p>
                  </a:txBody>
                  <a:tcPr marL="61619" marR="61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212">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2</a:t>
                      </a:r>
                      <a:endParaRPr lang="en-US"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50" b="0" i="1" baseline="0" dirty="0" smtClean="0"/>
                        <a:t>Student draws or writes with sufficient details to show understanding of what Ana did in the snow.</a:t>
                      </a:r>
                    </a:p>
                    <a:p>
                      <a:pPr marL="171450" indent="-171450">
                        <a:buFont typeface="Arial" panose="020B0604020202020204" pitchFamily="34" charset="0"/>
                        <a:buChar char="•"/>
                      </a:pPr>
                      <a:r>
                        <a:rPr lang="en-US" sz="1200" b="0" i="0" baseline="0" dirty="0" smtClean="0"/>
                        <a:t>Student writes or draws that Ana played outside (in her snowsuit).</a:t>
                      </a:r>
                    </a:p>
                    <a:p>
                      <a:pPr marL="171450" indent="-171450">
                        <a:buFont typeface="Arial" panose="020B0604020202020204" pitchFamily="34" charset="0"/>
                        <a:buChar char="•"/>
                      </a:pPr>
                      <a:r>
                        <a:rPr lang="en-US" sz="1200" b="0" i="0" baseline="0" dirty="0" smtClean="0"/>
                        <a:t>Student writes or draws that Ana made snowballs.</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1</a:t>
                      </a:r>
                      <a:endParaRPr lang="en-US"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mn-lt"/>
                          <a:ea typeface="+mn-ea"/>
                          <a:cs typeface="+mn-cs"/>
                        </a:rPr>
                        <a:t>Student draws or writes with partial details to show some understanding what Ana did in the snow.</a:t>
                      </a:r>
                      <a:endParaRPr kumimoji="0" lang="en-US" sz="1200" b="0" i="1"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Student writes or draws that Ana played outside (may or not include snowsuit or that she made snowballs.</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336">
                <a:tc>
                  <a:txBody>
                    <a:bodyPr/>
                    <a:lstStyle/>
                    <a:p>
                      <a:pPr marL="0" marR="0" algn="ctr">
                        <a:lnSpc>
                          <a:spcPct val="100000"/>
                        </a:lnSpc>
                        <a:spcBef>
                          <a:spcPts val="0"/>
                        </a:spcBef>
                        <a:spcAft>
                          <a:spcPts val="0"/>
                        </a:spcAft>
                      </a:pPr>
                      <a:r>
                        <a:rPr lang="en-US" sz="2600" b="1" dirty="0" smtClean="0">
                          <a:effectLst/>
                          <a:latin typeface="+mn-lt"/>
                          <a:ea typeface="Calibri"/>
                          <a:cs typeface="Times New Roman"/>
                        </a:rPr>
                        <a:t>0</a:t>
                      </a:r>
                      <a:endParaRPr lang="en-US" sz="2600" b="1" dirty="0">
                        <a:effectLst/>
                        <a:latin typeface="+mn-lt"/>
                        <a:ea typeface="Calibri"/>
                        <a:cs typeface="Times New Roman"/>
                      </a:endParaRPr>
                    </a:p>
                  </a:txBody>
                  <a:tcPr marL="69835" marR="698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200" b="0" i="1" baseline="0" dirty="0" smtClean="0"/>
                        <a:t>Student does not show understanding of what Ana did in the snow.</a:t>
                      </a:r>
                    </a:p>
                    <a:p>
                      <a:pPr marL="171450" marR="0" indent="-171450" algn="l" defTabSz="10188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smtClean="0"/>
                        <a:t>The student response is not consistent with the prompt.</a:t>
                      </a:r>
                    </a:p>
                  </a:txBody>
                  <a:tcPr marL="69835" marR="69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70995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pic>
        <p:nvPicPr>
          <p:cNvPr id="3074" name="Picture 28" descr="http://www.webweaver.nu/clipart/img/nature/flowers/bees-flowers.png"/>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03842" y="1280514"/>
            <a:ext cx="147478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6" descr="https://encrypted-tbn2.gstatic.com/images?q=tbn:ANd9GcSVdilIMGtw1_mK5gxGwv60uL_-nafrYu6hPqPqVIwT8KV0KkhNwA"/>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9350" y="3102647"/>
            <a:ext cx="1295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https://encrypted-tbn2.gstatic.com/images?q=tbn:ANd9GcS5GZUbK9rB73SFvDwVqt4dXjnMczNPupm0i7Iwh99EU4yDr_xf"/>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87438" y="4636489"/>
            <a:ext cx="1474787" cy="157956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10" descr="https://encrypted-tbn3.gstatic.com/images?q=tbn:ANd9GcQHseHSNsrFwsdPjWTcDw6UHKg-UCOuUrPfPvKTtQVwW-zC29uIRQ"/>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03842" y="6331780"/>
            <a:ext cx="1482725" cy="154781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78630" y="1219200"/>
            <a:ext cx="3886200" cy="6124754"/>
          </a:xfrm>
          <a:prstGeom prst="rect">
            <a:avLst/>
          </a:prstGeom>
        </p:spPr>
        <p:txBody>
          <a:bodyPr>
            <a:spAutoFit/>
          </a:bodyPr>
          <a:lstStyle/>
          <a:p>
            <a:r>
              <a:rPr lang="en-US" sz="1400" dirty="0"/>
              <a:t> </a:t>
            </a:r>
            <a:r>
              <a:rPr lang="en-US" sz="1400" dirty="0" smtClean="0"/>
              <a:t>	</a:t>
            </a:r>
            <a:endParaRPr lang="en-US" sz="1400" b="1" dirty="0" smtClean="0"/>
          </a:p>
          <a:p>
            <a:pPr fontAlgn="base"/>
            <a:endParaRPr lang="en-US" sz="1400" b="1" dirty="0" smtClean="0"/>
          </a:p>
          <a:p>
            <a:pPr fontAlgn="base"/>
            <a:r>
              <a:rPr lang="en-US" sz="1400" b="1" dirty="0" smtClean="0"/>
              <a:t>Daniel </a:t>
            </a:r>
            <a:r>
              <a:rPr lang="en-US" sz="1400" b="1" dirty="0"/>
              <a:t>likes spring.  Spring is green.  Spring is fresh.  Spring has flowers.  Spring has bees.</a:t>
            </a:r>
            <a:endParaRPr lang="en-US" sz="1400" dirty="0"/>
          </a:p>
          <a:p>
            <a:pPr fontAlgn="base"/>
            <a:r>
              <a:rPr lang="en-US" sz="1400" dirty="0"/>
              <a:t> </a:t>
            </a:r>
          </a:p>
          <a:p>
            <a:pPr fontAlgn="base"/>
            <a:r>
              <a:rPr lang="en-US" sz="1400" dirty="0"/>
              <a:t> </a:t>
            </a:r>
          </a:p>
          <a:p>
            <a:pPr fontAlgn="base"/>
            <a:r>
              <a:rPr lang="en-US" sz="1400" dirty="0"/>
              <a:t> </a:t>
            </a:r>
          </a:p>
          <a:p>
            <a:pPr fontAlgn="base"/>
            <a:r>
              <a:rPr lang="en-US" sz="1400" dirty="0"/>
              <a:t> </a:t>
            </a:r>
          </a:p>
          <a:p>
            <a:pPr fontAlgn="base"/>
            <a:r>
              <a:rPr lang="en-US" sz="1400" dirty="0"/>
              <a:t> </a:t>
            </a:r>
          </a:p>
          <a:p>
            <a:pPr fontAlgn="base"/>
            <a:r>
              <a:rPr lang="en-US" sz="1400" dirty="0"/>
              <a:t> </a:t>
            </a:r>
          </a:p>
          <a:p>
            <a:pPr fontAlgn="base"/>
            <a:r>
              <a:rPr lang="en-US" sz="1400" b="1" dirty="0" smtClean="0"/>
              <a:t>Tina </a:t>
            </a:r>
            <a:r>
              <a:rPr lang="en-US" sz="1400" b="1" dirty="0"/>
              <a:t>likes summer.  Summer is hot.  </a:t>
            </a:r>
            <a:endParaRPr lang="en-US" sz="1400" dirty="0"/>
          </a:p>
          <a:p>
            <a:pPr fontAlgn="base"/>
            <a:r>
              <a:rPr lang="en-US" sz="1400" b="1" dirty="0"/>
              <a:t>Summer is sunny.  Summer is a time to swim.  Summer is fun. </a:t>
            </a:r>
            <a:endParaRPr lang="en-US" sz="1400" dirty="0"/>
          </a:p>
          <a:p>
            <a:pPr fontAlgn="base"/>
            <a:r>
              <a:rPr lang="en-US" sz="1400" dirty="0"/>
              <a:t> </a:t>
            </a:r>
          </a:p>
          <a:p>
            <a:pPr fontAlgn="base"/>
            <a:r>
              <a:rPr lang="en-US" sz="1400" b="1" dirty="0"/>
              <a:t> </a:t>
            </a:r>
            <a:endParaRPr lang="en-US" sz="1400" dirty="0"/>
          </a:p>
          <a:p>
            <a:pPr fontAlgn="base"/>
            <a:r>
              <a:rPr lang="en-US" sz="1400" b="1" dirty="0"/>
              <a:t> </a:t>
            </a:r>
            <a:endParaRPr lang="en-US" sz="1400" dirty="0"/>
          </a:p>
          <a:p>
            <a:pPr fontAlgn="base"/>
            <a:r>
              <a:rPr lang="en-US" sz="1400" b="1" dirty="0"/>
              <a:t> </a:t>
            </a:r>
            <a:endParaRPr lang="en-US" sz="1400" dirty="0"/>
          </a:p>
          <a:p>
            <a:pPr fontAlgn="base"/>
            <a:r>
              <a:rPr lang="en-US" sz="1400" b="1" dirty="0" smtClean="0"/>
              <a:t>Thomas </a:t>
            </a:r>
            <a:r>
              <a:rPr lang="en-US" sz="1400" b="1" dirty="0"/>
              <a:t>likes fall.  Fall is cool.  Fall is windy.  Fall has pretty trees.  Fall has many fruits.</a:t>
            </a:r>
            <a:endParaRPr lang="en-US" sz="1400" dirty="0"/>
          </a:p>
          <a:p>
            <a:pPr fontAlgn="base"/>
            <a:r>
              <a:rPr lang="en-US" sz="1400" b="1" dirty="0"/>
              <a:t> </a:t>
            </a:r>
            <a:endParaRPr lang="en-US" sz="1400" dirty="0"/>
          </a:p>
          <a:p>
            <a:pPr fontAlgn="base"/>
            <a:r>
              <a:rPr lang="en-US" sz="1400" b="1" dirty="0"/>
              <a:t> </a:t>
            </a:r>
            <a:endParaRPr lang="en-US" sz="1400" dirty="0"/>
          </a:p>
          <a:p>
            <a:pPr fontAlgn="base"/>
            <a:r>
              <a:rPr lang="en-US" sz="1400" b="1" dirty="0"/>
              <a:t> </a:t>
            </a:r>
            <a:endParaRPr lang="en-US" sz="1400" dirty="0"/>
          </a:p>
          <a:p>
            <a:pPr fontAlgn="base"/>
            <a:r>
              <a:rPr lang="en-US" sz="1400" b="1" dirty="0"/>
              <a:t> </a:t>
            </a:r>
            <a:endParaRPr lang="en-US" sz="1400" dirty="0"/>
          </a:p>
          <a:p>
            <a:pPr fontAlgn="base"/>
            <a:r>
              <a:rPr lang="en-US" sz="1400" dirty="0"/>
              <a:t> </a:t>
            </a:r>
          </a:p>
          <a:p>
            <a:pPr fontAlgn="base"/>
            <a:endParaRPr lang="en-US" sz="1400" b="1" dirty="0" smtClean="0"/>
          </a:p>
          <a:p>
            <a:pPr fontAlgn="base"/>
            <a:r>
              <a:rPr lang="en-US" sz="1400" b="1" dirty="0" smtClean="0"/>
              <a:t>Jenny </a:t>
            </a:r>
            <a:r>
              <a:rPr lang="en-US" sz="1400" b="1" dirty="0"/>
              <a:t>likes winter.  Winter is cold.  Winter is white.  Winter has snow.  Winter has snowmen.  </a:t>
            </a:r>
            <a:endParaRPr lang="en-US" sz="1400" dirty="0"/>
          </a:p>
        </p:txBody>
      </p:sp>
      <p:sp>
        <p:nvSpPr>
          <p:cNvPr id="13" name="Rectangle 12"/>
          <p:cNvSpPr/>
          <p:nvPr/>
        </p:nvSpPr>
        <p:spPr>
          <a:xfrm>
            <a:off x="3870960" y="0"/>
            <a:ext cx="3886200" cy="707886"/>
          </a:xfrm>
          <a:prstGeom prst="rect">
            <a:avLst/>
          </a:prstGeom>
        </p:spPr>
        <p:txBody>
          <a:bodyPr>
            <a:spAutoFit/>
          </a:bodyPr>
          <a:lstStyle/>
          <a:p>
            <a:pPr algn="r"/>
            <a:r>
              <a:rPr lang="en-US" sz="800" b="1" dirty="0" smtClean="0"/>
              <a:t>Grade Equivalency 1.1</a:t>
            </a:r>
            <a:endParaRPr lang="en-US" sz="800" dirty="0"/>
          </a:p>
          <a:p>
            <a:pPr algn="r"/>
            <a:r>
              <a:rPr lang="en-US" sz="800" dirty="0" smtClean="0"/>
              <a:t>Lexile </a:t>
            </a:r>
            <a:r>
              <a:rPr lang="en-US" sz="800" dirty="0"/>
              <a:t>Measure</a:t>
            </a:r>
            <a:r>
              <a:rPr lang="en-US" sz="800" b="1" dirty="0"/>
              <a:t> </a:t>
            </a:r>
            <a:r>
              <a:rPr lang="en-US" sz="800" dirty="0"/>
              <a:t>40L</a:t>
            </a:r>
          </a:p>
          <a:p>
            <a:pPr algn="r"/>
            <a:r>
              <a:rPr lang="en-US" sz="800" dirty="0"/>
              <a:t>Mean Sentence Length 3.35</a:t>
            </a:r>
          </a:p>
          <a:p>
            <a:pPr algn="r"/>
            <a:r>
              <a:rPr lang="en-US" sz="800" dirty="0"/>
              <a:t>Mean Log Word Frequency 3.10</a:t>
            </a:r>
          </a:p>
          <a:p>
            <a:pPr algn="r"/>
            <a:r>
              <a:rPr lang="en-US" sz="800" dirty="0"/>
              <a:t>Word Count 67                    </a:t>
            </a:r>
          </a:p>
        </p:txBody>
      </p:sp>
      <p:sp>
        <p:nvSpPr>
          <p:cNvPr id="14" name="Rectangle 13"/>
          <p:cNvSpPr/>
          <p:nvPr/>
        </p:nvSpPr>
        <p:spPr>
          <a:xfrm>
            <a:off x="3032205" y="914400"/>
            <a:ext cx="1640256" cy="400110"/>
          </a:xfrm>
          <a:prstGeom prst="rect">
            <a:avLst/>
          </a:prstGeom>
        </p:spPr>
        <p:txBody>
          <a:bodyPr wrap="none">
            <a:spAutoFit/>
          </a:bodyPr>
          <a:lstStyle/>
          <a:p>
            <a:pPr algn="r"/>
            <a:r>
              <a:rPr lang="en-US" b="1" u="sng" dirty="0"/>
              <a:t>Four Seasons</a:t>
            </a:r>
            <a:r>
              <a:rPr lang="en-US" b="1" dirty="0"/>
              <a:t> </a:t>
            </a:r>
            <a:endParaRPr lang="en-US" dirty="0"/>
          </a:p>
        </p:txBody>
      </p:sp>
    </p:spTree>
    <p:extLst>
      <p:ext uri="{BB962C8B-B14F-4D97-AF65-F5344CB8AC3E}">
        <p14:creationId xmlns:p14="http://schemas.microsoft.com/office/powerpoint/2010/main" val="4085556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01245762"/>
              </p:ext>
            </p:extLst>
          </p:nvPr>
        </p:nvGraphicFramePr>
        <p:xfrm>
          <a:off x="728664" y="718457"/>
          <a:ext cx="6315075" cy="8797507"/>
        </p:xfrm>
        <a:graphic>
          <a:graphicData uri="http://schemas.openxmlformats.org/drawingml/2006/table">
            <a:tbl>
              <a:tblPr firstRow="1" bandRow="1">
                <a:tableStyleId>{5940675A-B579-460E-94D1-54222C63F5DA}</a:tableStyleId>
              </a:tblPr>
              <a:tblGrid>
                <a:gridCol w="6315075"/>
              </a:tblGrid>
              <a:tr h="1643743">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dirty="0" smtClean="0"/>
                        <a:t>7.</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endParaRPr lang="en-US" sz="1900" b="1" dirty="0" smtClean="0"/>
                    </a:p>
                    <a:p>
                      <a:endParaRPr lang="en-US" sz="1900" b="1" dirty="0" smtClean="0"/>
                    </a:p>
                    <a:p>
                      <a:endParaRPr lang="en-US" sz="1900" b="1" dirty="0" smtClean="0"/>
                    </a:p>
                    <a:p>
                      <a:endParaRPr lang="en-US" sz="1900" b="1" dirty="0" smtClean="0"/>
                    </a:p>
                    <a:p>
                      <a:endParaRPr lang="en-US" sz="1900" b="1" dirty="0" smtClean="0"/>
                    </a:p>
                  </a:txBody>
                  <a:tcPr marL="97155" marR="97155" marT="47897" marB="47897"/>
                </a:tc>
              </a:tr>
              <a:tr h="1143000">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n-US" sz="900" b="1" dirty="0" smtClean="0"/>
                    </a:p>
                    <a:p>
                      <a:pPr marL="511175" marR="0" lvl="0" indent="-511175" algn="l" defTabSz="1018809" rtl="0" eaLnBrk="1" fontAlgn="auto" latinLnBrk="0" hangingPunct="1">
                        <a:lnSpc>
                          <a:spcPct val="115000"/>
                        </a:lnSpc>
                        <a:spcBef>
                          <a:spcPts val="0"/>
                        </a:spcBef>
                        <a:spcAft>
                          <a:spcPts val="0"/>
                        </a:spcAft>
                        <a:buClrTx/>
                        <a:buSzTx/>
                        <a:buFontTx/>
                        <a:buNone/>
                        <a:tabLst/>
                        <a:defRPr/>
                      </a:pPr>
                      <a:r>
                        <a:rPr lang="en-US" sz="1900" b="1" dirty="0" smtClean="0"/>
                        <a:t>8.</a:t>
                      </a:r>
                      <a:r>
                        <a:rPr kumimoji="0" lang="en-US" sz="1900" b="1" i="0" u="none" strike="noStrike" kern="1200" cap="none" spc="0" normalizeH="0" baseline="0" noProof="0" dirty="0" smtClean="0">
                          <a:ln>
                            <a:noFill/>
                          </a:ln>
                          <a:solidFill>
                            <a:srgbClr val="000000"/>
                          </a:solidFill>
                          <a:effectLst/>
                          <a:uLnTx/>
                          <a:uFillTx/>
                          <a:latin typeface="+mn-lt"/>
                          <a:ea typeface="Times New Roman"/>
                          <a:cs typeface="Times New Roman"/>
                        </a:rPr>
                        <a:t>      What is another name for Winter, Fall, Spring and Summer?</a:t>
                      </a:r>
                    </a:p>
                  </a:txBody>
                  <a:tcPr marL="97155" marR="97155" marT="47897" marB="47897" anchor="ctr"/>
                </a:tc>
              </a:tr>
              <a:tr h="990600">
                <a:tc>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endParaRPr lang="en-US" sz="1900" b="1" baseline="0" dirty="0" smtClean="0"/>
                    </a:p>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baseline="0" dirty="0" smtClean="0"/>
                        <a:t>9.     What does the author want you to know in the</a:t>
                      </a:r>
                    </a:p>
                    <a:p>
                      <a:pPr marL="0" marR="0" lvl="0" indent="0" algn="l" defTabSz="1018809" rtl="0" eaLnBrk="1" fontAlgn="auto" latinLnBrk="0" hangingPunct="1">
                        <a:lnSpc>
                          <a:spcPct val="115000"/>
                        </a:lnSpc>
                        <a:spcBef>
                          <a:spcPts val="0"/>
                        </a:spcBef>
                        <a:spcAft>
                          <a:spcPts val="0"/>
                        </a:spcAft>
                        <a:buClrTx/>
                        <a:buSzTx/>
                        <a:buFontTx/>
                        <a:buNone/>
                        <a:tabLst/>
                        <a:defRPr/>
                      </a:pPr>
                      <a:r>
                        <a:rPr lang="en-US" sz="1900" b="1" baseline="0" dirty="0" smtClean="0"/>
                        <a:t>         passage </a:t>
                      </a:r>
                      <a:r>
                        <a:rPr lang="en-US" sz="1900" b="1" i="0" u="sng" baseline="0" dirty="0" smtClean="0"/>
                        <a:t>Four Seasons</a:t>
                      </a:r>
                      <a:r>
                        <a:rPr lang="en-US" sz="1900" b="1" baseline="0" dirty="0" smtClean="0"/>
                        <a:t>?</a:t>
                      </a:r>
                      <a:endParaRPr lang="en-US" sz="1900" b="1" dirty="0" smtClean="0"/>
                    </a:p>
                    <a:p>
                      <a:endParaRPr lang="en-US" sz="1900" b="1" dirty="0" smtClean="0"/>
                    </a:p>
                  </a:txBody>
                  <a:tcPr marL="97155" marR="97155" marT="47897" marB="47897" anchor="ctr"/>
                </a:tc>
              </a:tr>
              <a:tr h="786191">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dirty="0" smtClean="0"/>
                        <a:t>10.</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   </a:t>
                      </a: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cs typeface="Times New Roman"/>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lang="en-US" sz="1900" b="1" dirty="0" smtClean="0"/>
                    </a:p>
                    <a:p>
                      <a:pPr marL="0" marR="0" lvl="0" indent="0" algn="l" defTabSz="1018809" rtl="0" eaLnBrk="1" fontAlgn="auto" latinLnBrk="0" hangingPunct="1">
                        <a:lnSpc>
                          <a:spcPct val="100000"/>
                        </a:lnSpc>
                        <a:spcBef>
                          <a:spcPts val="0"/>
                        </a:spcBef>
                        <a:spcAft>
                          <a:spcPts val="0"/>
                        </a:spcAft>
                        <a:buClrTx/>
                        <a:buSzTx/>
                        <a:buFontTx/>
                        <a:buNone/>
                        <a:tabLst/>
                        <a:defRPr/>
                      </a:pPr>
                      <a:endParaRPr lang="en-US" sz="1900" b="1" dirty="0" smtClean="0"/>
                    </a:p>
                  </a:txBody>
                  <a:tcPr marL="97155" marR="97155" marT="47897" marB="47897"/>
                </a:tc>
              </a:tr>
              <a:tr h="81400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900" b="1" dirty="0" smtClean="0"/>
                        <a:t>11.</a:t>
                      </a:r>
                      <a:r>
                        <a:rPr kumimoji="0" lang="en-US" sz="900" b="0" i="0" u="none" strike="noStrike" kern="1200" cap="none" spc="0" normalizeH="0" baseline="0" noProof="0" dirty="0" smtClean="0">
                          <a:ln>
                            <a:noFill/>
                          </a:ln>
                          <a:solidFill>
                            <a:srgbClr val="000000"/>
                          </a:solidFill>
                          <a:effectLst/>
                          <a:uLnTx/>
                          <a:uFillTx/>
                          <a:latin typeface="+mn-lt"/>
                          <a:ea typeface="Times New Roman"/>
                          <a:cs typeface="Times New Roman"/>
                        </a:rPr>
                        <a:t>.</a:t>
                      </a:r>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1900" b="1" dirty="0" smtClean="0"/>
                    </a:p>
                    <a:p>
                      <a:endParaRPr lang="en-US" sz="800" b="1" dirty="0"/>
                    </a:p>
                  </a:txBody>
                  <a:tcPr marL="97155" marR="97155" marT="47897" marB="47897"/>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sp>
        <p:nvSpPr>
          <p:cNvPr id="3" name="Rectangle 2"/>
          <p:cNvSpPr/>
          <p:nvPr/>
        </p:nvSpPr>
        <p:spPr>
          <a:xfrm>
            <a:off x="727149" y="159657"/>
            <a:ext cx="6304750" cy="528200"/>
          </a:xfrm>
          <a:prstGeom prst="rect">
            <a:avLst/>
          </a:prstGeom>
        </p:spPr>
        <p:txBody>
          <a:bodyPr wrap="square" lIns="96371" tIns="48186" rIns="96371" bIns="48186">
            <a:spAutoFit/>
          </a:bodyPr>
          <a:lstStyle/>
          <a:p>
            <a:r>
              <a:rPr lang="en-US" sz="1400" b="1" dirty="0"/>
              <a:t>Selected Response </a:t>
            </a:r>
            <a:r>
              <a:rPr lang="en-US" sz="1400" b="1" dirty="0" smtClean="0"/>
              <a:t>Picture Prompts for…</a:t>
            </a:r>
            <a:endParaRPr lang="en-US" sz="1400" dirty="0"/>
          </a:p>
          <a:p>
            <a:r>
              <a:rPr lang="en-US" sz="1400" dirty="0" smtClean="0"/>
              <a:t>Informational Passage: </a:t>
            </a:r>
            <a:r>
              <a:rPr lang="en-US" sz="1400" b="1" u="sng" dirty="0" smtClean="0"/>
              <a:t>Four Seasons</a:t>
            </a:r>
            <a:endParaRPr lang="en-US" sz="1400" b="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 name="Picture 10" descr="https://encrypted-tbn3.gstatic.com/images?q=tbn:ANd9GcQHseHSNsrFwsdPjWTcDw6UHKg-UCOuUrPfPvKTtQVwW-zC29uIRQ"/>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57325" y="859336"/>
            <a:ext cx="1438275" cy="150141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1" descr="https://encrypted-tbn2.gstatic.com/images?q=tbn:ANd9GcS5GZUbK9rB73SFvDwVqt4dXjnMczNPupm0i7Iwh99EU4yDr_xf"/>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48617" y="880988"/>
            <a:ext cx="135176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s://encrypted-tbn2.gstatic.com/images?q=tbn:ANd9GcSVdilIMGtw1_mK5gxGwv60uL_-nafrYu6hPqPqVIwT8KV0KkhNwA"/>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21928" y="947662"/>
            <a:ext cx="1295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2868487" y="5208738"/>
            <a:ext cx="1905171" cy="1090082"/>
            <a:chOff x="2980497" y="4724400"/>
            <a:chExt cx="1868120" cy="895923"/>
          </a:xfrm>
        </p:grpSpPr>
        <p:pic>
          <p:nvPicPr>
            <p:cNvPr id="44" name="Picture 19" descr="http://images.clipartpanda.com/swim-clip-art-dT6MLqpT9.gif"/>
            <p:cNvPicPr>
              <a:picLocks noChangeAspect="1" noChangeArrowheads="1"/>
            </p:cNvPicPr>
            <p:nvPr/>
          </p:nvPicPr>
          <p:blipFill>
            <a:blip r:embed="rId8" cstate="print">
              <a:biLevel thresh="50000"/>
              <a:extLst>
                <a:ext uri="{28A0092B-C50C-407E-A947-70E740481C1C}">
                  <a14:useLocalDpi xmlns:a14="http://schemas.microsoft.com/office/drawing/2010/main" val="0"/>
                </a:ext>
              </a:extLst>
            </a:blip>
            <a:srcRect/>
            <a:stretch>
              <a:fillRect/>
            </a:stretch>
          </p:blipFill>
          <p:spPr bwMode="auto">
            <a:xfrm>
              <a:off x="2980497" y="4724401"/>
              <a:ext cx="1868120" cy="89592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980497" y="4724400"/>
              <a:ext cx="1868120" cy="8959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1295400" y="5061397"/>
            <a:ext cx="1284447" cy="1263203"/>
            <a:chOff x="3200401" y="2895600"/>
            <a:chExt cx="1524000" cy="1295400"/>
          </a:xfrm>
        </p:grpSpPr>
        <p:grpSp>
          <p:nvGrpSpPr>
            <p:cNvPr id="47" name="Group 46"/>
            <p:cNvGrpSpPr/>
            <p:nvPr/>
          </p:nvGrpSpPr>
          <p:grpSpPr>
            <a:xfrm>
              <a:off x="3301999" y="3026476"/>
              <a:ext cx="1270002" cy="1088323"/>
              <a:chOff x="3301999" y="2952928"/>
              <a:chExt cx="1320800" cy="1161872"/>
            </a:xfrm>
          </p:grpSpPr>
          <p:cxnSp>
            <p:nvCxnSpPr>
              <p:cNvPr id="49" name="Straight Connector 48"/>
              <p:cNvCxnSpPr/>
              <p:nvPr/>
            </p:nvCxnSpPr>
            <p:spPr>
              <a:xfrm flipH="1" flipV="1">
                <a:off x="3402395" y="3161332"/>
                <a:ext cx="306005" cy="293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3301999" y="3454857"/>
                <a:ext cx="296334" cy="88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606800" y="3801021"/>
                <a:ext cx="203200" cy="247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967826" y="3801021"/>
                <a:ext cx="13299" cy="313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318001" y="3472759"/>
                <a:ext cx="3047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267203" y="3657600"/>
                <a:ext cx="304798"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979332" y="295292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22529" y="3026477"/>
                <a:ext cx="187471" cy="250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146859" y="3786026"/>
                <a:ext cx="187471" cy="2501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3598333" y="3200400"/>
                <a:ext cx="745067"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H="1">
                <a:off x="4199467" y="3037595"/>
                <a:ext cx="203200" cy="2474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352800" y="3712578"/>
                <a:ext cx="296334" cy="88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3200401" y="2895600"/>
              <a:ext cx="1524000" cy="1295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AutoShape 2" descr="Image result for girl sad face clip 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Black and White Sad Face Gir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5075009"/>
            <a:ext cx="12192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671" t="19802" r="59355" b="34123"/>
          <a:stretch/>
        </p:blipFill>
        <p:spPr bwMode="auto">
          <a:xfrm>
            <a:off x="4114800" y="7010400"/>
            <a:ext cx="2615192" cy="1929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6"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6095" t="26155" r="68015" b="23362"/>
          <a:stretch/>
        </p:blipFill>
        <p:spPr bwMode="auto">
          <a:xfrm>
            <a:off x="1576857" y="6685980"/>
            <a:ext cx="2154154" cy="2448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330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890842946"/>
              </p:ext>
            </p:extLst>
          </p:nvPr>
        </p:nvGraphicFramePr>
        <p:xfrm>
          <a:off x="636456" y="371593"/>
          <a:ext cx="6983544" cy="6562607"/>
        </p:xfrm>
        <a:graphic>
          <a:graphicData uri="http://schemas.openxmlformats.org/drawingml/2006/table">
            <a:tbl>
              <a:tblPr firstRow="1" bandRow="1">
                <a:tableStyleId>{5940675A-B579-460E-94D1-54222C63F5DA}</a:tableStyleId>
              </a:tblPr>
              <a:tblGrid>
                <a:gridCol w="552495"/>
                <a:gridCol w="6431049"/>
              </a:tblGrid>
              <a:tr h="426799">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4 CFA </a:t>
                      </a:r>
                      <a:r>
                        <a:rPr lang="en-US" sz="1500" b="1" u="none" dirty="0" smtClean="0">
                          <a:solidFill>
                            <a:schemeClr val="tx1"/>
                          </a:solidFill>
                          <a:effectLst/>
                        </a:rPr>
                        <a:t>Research Constructed Response </a:t>
                      </a:r>
                      <a:r>
                        <a:rPr lang="en-US" sz="1500" b="1" dirty="0" smtClean="0">
                          <a:solidFill>
                            <a:schemeClr val="tx1"/>
                          </a:solidFill>
                          <a:effectLst/>
                        </a:rPr>
                        <a:t>Answer Key</a:t>
                      </a:r>
                    </a:p>
                    <a:p>
                      <a:pPr marL="0" marR="0" indent="0" algn="ctr" defTabSz="914318" rtl="0" eaLnBrk="1" fontAlgn="auto" latinLnBrk="0" hangingPunct="1">
                        <a:lnSpc>
                          <a:spcPct val="100000"/>
                        </a:lnSpc>
                        <a:spcBef>
                          <a:spcPts val="0"/>
                        </a:spcBef>
                        <a:spcAft>
                          <a:spcPts val="0"/>
                        </a:spcAft>
                        <a:buClrTx/>
                        <a:buSzTx/>
                        <a:buFontTx/>
                        <a:buNone/>
                        <a:tabLst/>
                        <a:defRPr/>
                      </a:pPr>
                      <a:r>
                        <a:rPr lang="en-US" sz="1500" b="0" u="none" dirty="0" smtClean="0">
                          <a:solidFill>
                            <a:schemeClr val="tx1"/>
                          </a:solidFill>
                          <a:effectLst/>
                        </a:rPr>
                        <a:t>Literary Text: </a:t>
                      </a:r>
                      <a:r>
                        <a:rPr lang="en-US" sz="1500" b="1" u="sng" dirty="0" smtClean="0">
                          <a:solidFill>
                            <a:schemeClr val="tx1"/>
                          </a:solidFill>
                          <a:effectLst/>
                        </a:rPr>
                        <a:t>Four Seasons</a:t>
                      </a:r>
                    </a:p>
                  </a:txBody>
                  <a:tcPr marL="103632" marR="103632" marT="50292" marB="50292"/>
                </a:tc>
                <a:tc hMerge="1">
                  <a:txBody>
                    <a:bodyPr/>
                    <a:lstStyle/>
                    <a:p>
                      <a:endParaRPr lang="en-US"/>
                    </a:p>
                  </a:txBody>
                  <a:tcPr/>
                </a:tc>
              </a:tr>
              <a:tr h="45790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rPr>
                        <a:t>Constructed Response</a:t>
                      </a:r>
                      <a:r>
                        <a:rPr lang="en-US" sz="1300" b="1" u="sng" baseline="0" dirty="0" smtClean="0">
                          <a:solidFill>
                            <a:schemeClr val="tx1"/>
                          </a:solidFill>
                        </a:rPr>
                        <a:t> </a:t>
                      </a:r>
                      <a:r>
                        <a:rPr lang="en-US" sz="1300" b="1" u="sng" dirty="0" smtClean="0">
                          <a:solidFill>
                            <a:schemeClr val="tx1"/>
                          </a:solidFill>
                        </a:rPr>
                        <a:t>Research Rubrics</a:t>
                      </a:r>
                      <a:r>
                        <a:rPr lang="en-US" sz="1300" b="1" u="sng" baseline="0" dirty="0" smtClean="0">
                          <a:solidFill>
                            <a:schemeClr val="tx1"/>
                          </a:solidFill>
                        </a:rPr>
                        <a:t> </a:t>
                      </a:r>
                      <a:r>
                        <a:rPr lang="en-US" sz="1300" b="1" u="sng" dirty="0" smtClean="0">
                          <a:solidFill>
                            <a:schemeClr val="tx1"/>
                          </a:solidFill>
                        </a:rPr>
                        <a:t>Target</a:t>
                      </a:r>
                      <a:r>
                        <a:rPr lang="en-US" sz="1300" b="1" u="sng" baseline="0" dirty="0" smtClean="0">
                          <a:solidFill>
                            <a:schemeClr val="tx1"/>
                          </a:solidFill>
                        </a:rPr>
                        <a:t> 3</a:t>
                      </a:r>
                      <a:endParaRPr lang="en-US" sz="1300" b="1" u="sng" dirty="0" smtClean="0">
                        <a:solidFill>
                          <a:schemeClr val="tx1"/>
                        </a:solidFill>
                      </a:endParaRPr>
                    </a:p>
                    <a:p>
                      <a:pPr marL="231775" indent="-231775" algn="ctr"/>
                      <a:r>
                        <a:rPr lang="en-US" sz="1200" b="0" baseline="0" dirty="0" smtClean="0">
                          <a:solidFill>
                            <a:schemeClr val="tx1"/>
                          </a:solidFill>
                        </a:rPr>
                        <a:t>Evidence of the ability to distinguish </a:t>
                      </a:r>
                      <a:r>
                        <a:rPr lang="en-US" sz="1200" b="0" u="sng" baseline="0" dirty="0" smtClean="0">
                          <a:solidFill>
                            <a:schemeClr val="tx1"/>
                          </a:solidFill>
                        </a:rPr>
                        <a:t>relevant</a:t>
                      </a:r>
                      <a:r>
                        <a:rPr lang="en-US" sz="1200" b="0" baseline="0" dirty="0" smtClean="0">
                          <a:solidFill>
                            <a:schemeClr val="tx1"/>
                          </a:solidFill>
                        </a:rPr>
                        <a:t> from irrelevant information such as fact from opinion</a:t>
                      </a:r>
                      <a:endParaRPr lang="en-US" sz="1200" b="0" dirty="0" smtClean="0">
                        <a:solidFill>
                          <a:schemeClr val="tx1"/>
                        </a:solidFill>
                      </a:endParaRPr>
                    </a:p>
                  </a:txBody>
                  <a:tcPr marL="103632" marR="103632" marT="50292" marB="50292"/>
                </a:tc>
                <a:tc hMerge="1">
                  <a:txBody>
                    <a:bodyPr/>
                    <a:lstStyle/>
                    <a:p>
                      <a:endParaRPr lang="en-US"/>
                    </a:p>
                  </a:txBody>
                  <a:tcPr/>
                </a:tc>
              </a:tr>
              <a:tr h="304363">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Question #12 RI.K.9  Prompt: Cut and paste the pictures into the correct season boxes</a:t>
                      </a:r>
                    </a:p>
                  </a:txBody>
                  <a:tcPr marL="103632" marR="103632" marT="50292" marB="50292"/>
                </a:tc>
                <a:tc hMerge="1">
                  <a:txBody>
                    <a:bodyPr/>
                    <a:lstStyle/>
                    <a:p>
                      <a:endParaRPr lang="en-US" dirty="0"/>
                    </a:p>
                  </a:txBody>
                  <a:tcPr/>
                </a:tc>
              </a:tr>
              <a:tr h="426799">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“Language Response” Rubric</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1412281">
                <a:tc gridSpan="2">
                  <a:txBody>
                    <a:bodyPr/>
                    <a:lstStyle/>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p>
                      <a:pPr marL="0" marR="0" indent="0" algn="l" defTabSz="1018809" rtl="0" eaLnBrk="1" fontAlgn="auto" latinLnBrk="0" hangingPunct="1">
                        <a:lnSpc>
                          <a:spcPct val="100000"/>
                        </a:lnSpc>
                        <a:spcBef>
                          <a:spcPts val="0"/>
                        </a:spcBef>
                        <a:spcAft>
                          <a:spcPts val="0"/>
                        </a:spcAft>
                        <a:buClrTx/>
                        <a:buSzTx/>
                        <a:buFontTx/>
                        <a:buNone/>
                        <a:tabLst/>
                        <a:defRPr/>
                      </a:pPr>
                      <a:endParaRPr lang="en-US" sz="1000" b="1" i="0" baseline="0" dirty="0" smtClean="0">
                        <a:solidFill>
                          <a:schemeClr val="tx1"/>
                        </a:solidFill>
                      </a:endParaRPr>
                    </a:p>
                  </a:txBody>
                  <a:tcPr marL="103632" marR="103632" marT="50292" marB="50292"/>
                </a:tc>
                <a:tc hMerge="1">
                  <a:txBody>
                    <a:bodyPr/>
                    <a:lstStyle/>
                    <a:p>
                      <a:endParaRPr lang="en-US" sz="1200" baseline="0" dirty="0" smtClean="0"/>
                    </a:p>
                  </a:txBody>
                  <a:tcPr marL="97536" marR="97536" marT="50292" marB="50292"/>
                </a:tc>
              </a:tr>
              <a:tr h="387280">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216928">
                <a:tc>
                  <a:txBody>
                    <a:bodyPr/>
                    <a:lstStyle/>
                    <a:p>
                      <a:pPr algn="ctr"/>
                      <a:r>
                        <a:rPr lang="en-US" sz="1400" b="1" dirty="0" smtClean="0">
                          <a:solidFill>
                            <a:schemeClr val="tx1"/>
                          </a:solidFill>
                        </a:rPr>
                        <a:t>2</a:t>
                      </a:r>
                      <a:endParaRPr lang="en-US" sz="1400" b="1" dirty="0">
                        <a:solidFill>
                          <a:schemeClr val="tx1"/>
                        </a:solidFill>
                      </a:endParaRPr>
                    </a:p>
                  </a:txBody>
                  <a:tcPr marL="103632" marR="103632" marT="50292" marB="50292" anchor="ctr"/>
                </a:tc>
                <a:tc>
                  <a:txBody>
                    <a:bodyPr/>
                    <a:lstStyle/>
                    <a:p>
                      <a:r>
                        <a:rPr lang="en-US" sz="1000" b="0" i="1" baseline="0" dirty="0" smtClean="0"/>
                        <a:t>Student correctly selects all relevant pictures for each season.</a:t>
                      </a:r>
                    </a:p>
                  </a:txBody>
                  <a:tcPr marL="97536" marR="97536" marT="48006" marB="48006" anchor="ctr"/>
                </a:tc>
              </a:tr>
              <a:tr h="207784">
                <a:tc>
                  <a:txBody>
                    <a:bodyPr/>
                    <a:lstStyle/>
                    <a:p>
                      <a:pPr algn="ctr"/>
                      <a:r>
                        <a:rPr lang="en-US" sz="1400" b="1" dirty="0" smtClean="0">
                          <a:solidFill>
                            <a:schemeClr val="tx1"/>
                          </a:solidFill>
                        </a:rPr>
                        <a:t>1</a:t>
                      </a:r>
                      <a:endParaRPr lang="en-US" sz="14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mn-lt"/>
                          <a:ea typeface="+mn-ea"/>
                          <a:cs typeface="+mn-cs"/>
                        </a:rPr>
                        <a:t>Student correctly selects 3-7 relevant pictures.</a:t>
                      </a:r>
                    </a:p>
                  </a:txBody>
                  <a:tcPr marL="97536" marR="97536" marT="48006" marB="48006" anchor="ctr"/>
                </a:tc>
              </a:tr>
              <a:tr h="198640">
                <a:tc>
                  <a:txBody>
                    <a:bodyPr/>
                    <a:lstStyle/>
                    <a:p>
                      <a:pPr algn="ctr"/>
                      <a:r>
                        <a:rPr lang="en-US" sz="1400" b="1" dirty="0" smtClean="0">
                          <a:solidFill>
                            <a:schemeClr val="tx1"/>
                          </a:solidFill>
                        </a:rPr>
                        <a:t>0</a:t>
                      </a:r>
                      <a:endParaRPr lang="en-US" sz="1400" b="1" dirty="0">
                        <a:solidFill>
                          <a:schemeClr val="tx1"/>
                        </a:solidFill>
                      </a:endParaRPr>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i="1" baseline="0" dirty="0" smtClean="0"/>
                        <a:t>Student selects 0 – 2 relevant pictures.</a:t>
                      </a:r>
                    </a:p>
                  </a:txBody>
                  <a:tcPr marL="97536" marR="97536" marT="48006" marB="48006"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18398761"/>
              </p:ext>
            </p:extLst>
          </p:nvPr>
        </p:nvGraphicFramePr>
        <p:xfrm>
          <a:off x="652533" y="7086600"/>
          <a:ext cx="2053729" cy="893630"/>
        </p:xfrm>
        <a:graphic>
          <a:graphicData uri="http://schemas.openxmlformats.org/drawingml/2006/table">
            <a:tbl>
              <a:tblPr firstRow="1" firstCol="1" bandRow="1"/>
              <a:tblGrid>
                <a:gridCol w="2053729"/>
              </a:tblGrid>
              <a:tr h="131630">
                <a:tc>
                  <a:txBody>
                    <a:bodyPr/>
                    <a:lstStyle/>
                    <a:p>
                      <a:pPr marL="0" marR="0" algn="ctr">
                        <a:lnSpc>
                          <a:spcPct val="100000"/>
                        </a:lnSpc>
                        <a:spcBef>
                          <a:spcPts val="0"/>
                        </a:spcBef>
                        <a:spcAft>
                          <a:spcPts val="0"/>
                        </a:spcAft>
                      </a:pPr>
                      <a:r>
                        <a:rPr lang="en-US" sz="800" b="1" dirty="0" smtClean="0">
                          <a:solidFill>
                            <a:srgbClr val="000000"/>
                          </a:solidFill>
                          <a:effectLst/>
                          <a:latin typeface="Calibri"/>
                          <a:ea typeface="Times New Roman"/>
                          <a:cs typeface="Times New Roman"/>
                        </a:rPr>
                        <a:t>Toward RI.K.9   DOK 2-3-4</a:t>
                      </a:r>
                      <a:endParaRPr lang="en-US" sz="800" dirty="0">
                        <a:effectLst/>
                        <a:latin typeface="Calibri"/>
                        <a:ea typeface="Calibri"/>
                        <a:cs typeface="Times New Roman"/>
                      </a:endParaRPr>
                    </a:p>
                  </a:txBody>
                  <a:tcPr marL="32680" marR="326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r h="584617">
                <a:tc>
                  <a:txBody>
                    <a:bodyPr/>
                    <a:lstStyle/>
                    <a:p>
                      <a:pPr marL="0" marR="0" algn="l">
                        <a:lnSpc>
                          <a:spcPct val="100000"/>
                        </a:lnSpc>
                        <a:spcBef>
                          <a:spcPts val="0"/>
                        </a:spcBef>
                        <a:spcAft>
                          <a:spcPts val="0"/>
                        </a:spcAft>
                      </a:pPr>
                      <a:r>
                        <a:rPr lang="en-US" sz="1000" b="0" i="0" kern="1200" dirty="0" smtClean="0">
                          <a:solidFill>
                            <a:schemeClr val="tx1"/>
                          </a:solidFill>
                          <a:effectLst/>
                          <a:latin typeface="+mn-lt"/>
                          <a:ea typeface="+mn-ea"/>
                          <a:cs typeface="+mn-cs"/>
                        </a:rPr>
                        <a:t>With prompting and support, identify basic similarities in and differences between two texts on the same topic (e.g., in illustrations, descriptions, or procedures).</a:t>
                      </a:r>
                      <a:endParaRPr lang="en-US" sz="1000" b="1" dirty="0" smtClean="0">
                        <a:effectLst/>
                        <a:latin typeface="Calibri"/>
                        <a:ea typeface="Calibri"/>
                        <a:cs typeface="Helvetica"/>
                      </a:endParaRPr>
                    </a:p>
                  </a:txBody>
                  <a:tcPr marL="32680" marR="326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r>
            </a:tbl>
          </a:graphicData>
        </a:graphic>
      </p:graphicFrame>
      <p:grpSp>
        <p:nvGrpSpPr>
          <p:cNvPr id="6" name="Group 5"/>
          <p:cNvGrpSpPr/>
          <p:nvPr/>
        </p:nvGrpSpPr>
        <p:grpSpPr>
          <a:xfrm>
            <a:off x="1219200" y="2362200"/>
            <a:ext cx="5638801" cy="3044825"/>
            <a:chOff x="533399" y="1447800"/>
            <a:chExt cx="6858001" cy="3806825"/>
          </a:xfrm>
        </p:grpSpPr>
        <p:sp>
          <p:nvSpPr>
            <p:cNvPr id="7" name="Control 2"/>
            <p:cNvSpPr>
              <a:spLocks noChangeArrowheads="1" noChangeShapeType="1"/>
            </p:cNvSpPr>
            <p:nvPr/>
          </p:nvSpPr>
          <p:spPr bwMode="auto">
            <a:xfrm>
              <a:off x="533399" y="1447800"/>
              <a:ext cx="1614283"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rgbClr val="000000"/>
                  </a:solidFill>
                  <a:effectLst/>
                  <a:latin typeface="Arial" pitchFamily="34" charset="0"/>
                  <a:cs typeface="Arial" pitchFamily="34" charset="0"/>
                </a:rPr>
                <a:t>Summer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Control 3"/>
            <p:cNvSpPr>
              <a:spLocks noChangeArrowheads="1" noChangeShapeType="1"/>
            </p:cNvSpPr>
            <p:nvPr/>
          </p:nvSpPr>
          <p:spPr bwMode="auto">
            <a:xfrm>
              <a:off x="2341989" y="1447800"/>
              <a:ext cx="1547811"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rgbClr val="000000"/>
                  </a:solidFill>
                  <a:effectLst/>
                  <a:latin typeface="Arial" pitchFamily="34" charset="0"/>
                  <a:cs typeface="Arial" pitchFamily="34" charset="0"/>
                </a:rPr>
                <a:t>Fall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Control 4"/>
            <p:cNvSpPr>
              <a:spLocks noChangeArrowheads="1" noChangeShapeType="1"/>
            </p:cNvSpPr>
            <p:nvPr/>
          </p:nvSpPr>
          <p:spPr bwMode="auto">
            <a:xfrm>
              <a:off x="4109861" y="1447800"/>
              <a:ext cx="1547813"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rgbClr val="000000"/>
                  </a:solidFill>
                  <a:effectLst/>
                  <a:latin typeface="Arial" pitchFamily="34" charset="0"/>
                  <a:cs typeface="Arial" pitchFamily="34" charset="0"/>
                </a:rPr>
                <a:t>Winter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Control 5"/>
            <p:cNvSpPr>
              <a:spLocks noChangeArrowheads="1" noChangeShapeType="1"/>
            </p:cNvSpPr>
            <p:nvPr/>
          </p:nvSpPr>
          <p:spPr bwMode="auto">
            <a:xfrm>
              <a:off x="5843588" y="1447800"/>
              <a:ext cx="1547812"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rgbClr val="000000"/>
                  </a:solidFill>
                  <a:effectLst/>
                  <a:latin typeface="Arial" pitchFamily="34" charset="0"/>
                  <a:cs typeface="Arial" pitchFamily="34" charset="0"/>
                </a:rPr>
                <a:t>Spring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 11"/>
            <p:cNvGrpSpPr/>
            <p:nvPr/>
          </p:nvGrpSpPr>
          <p:grpSpPr>
            <a:xfrm>
              <a:off x="665956" y="1981200"/>
              <a:ext cx="6559457" cy="2941638"/>
              <a:chOff x="665956" y="1981200"/>
              <a:chExt cx="6559457" cy="2941638"/>
            </a:xfrm>
          </p:grpSpPr>
          <p:pic>
            <p:nvPicPr>
              <p:cNvPr id="13" name="Picture 7" descr="The-Kids-Having-Fun-At-The-P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 y="1981200"/>
                <a:ext cx="12827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9" descr="204617-apple-tree-clip-art-black-and-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675" y="2110052"/>
                <a:ext cx="116363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 name="Picture 10" descr="img-th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6236" y="2074862"/>
                <a:ext cx="12382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 name="Picture 11" descr="cg_bee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5576" y="3634986"/>
                <a:ext cx="12398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7" name="Picture 12" descr="albero_autunno_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719" y="3595299"/>
                <a:ext cx="122555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8" name="Picture 14" descr="cp_sun_p"/>
              <p:cNvPicPr>
                <a:picLocks noChangeAspect="1" noChangeArrowheads="1"/>
              </p:cNvPicPr>
              <p:nvPr/>
            </p:nvPicPr>
            <p:blipFill>
              <a:blip r:embed="rId7" cstate="print">
                <a:extLst>
                  <a:ext uri="{28A0092B-C50C-407E-A947-70E740481C1C}">
                    <a14:useLocalDpi xmlns:a14="http://schemas.microsoft.com/office/drawing/2010/main" val="0"/>
                  </a:ext>
                </a:extLst>
              </a:blip>
              <a:srcRect l="1733" t="8920" r="6172" b="16577"/>
              <a:stretch>
                <a:fillRect/>
              </a:stretch>
            </p:blipFill>
            <p:spPr bwMode="auto">
              <a:xfrm>
                <a:off x="684384" y="3651919"/>
                <a:ext cx="118903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8" descr="snowm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1128" y="2074862"/>
                <a:ext cx="987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13" descr="Coloring-Pages-of-Hut-Covered-With-Sno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51326" y="3657600"/>
                <a:ext cx="1128712"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spTree>
    <p:extLst>
      <p:ext uri="{BB962C8B-B14F-4D97-AF65-F5344CB8AC3E}">
        <p14:creationId xmlns:p14="http://schemas.microsoft.com/office/powerpoint/2010/main" val="2648835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318287291"/>
              </p:ext>
            </p:extLst>
          </p:nvPr>
        </p:nvGraphicFramePr>
        <p:xfrm>
          <a:off x="457200" y="1325880"/>
          <a:ext cx="6858000" cy="1341120"/>
        </p:xfrm>
        <a:graphic>
          <a:graphicData uri="http://schemas.openxmlformats.org/drawingml/2006/table">
            <a:tbl>
              <a:tblPr firstRow="1" bandRow="1">
                <a:tableStyleId>{5940675A-B579-460E-94D1-54222C63F5DA}</a:tableStyleId>
              </a:tblPr>
              <a:tblGrid>
                <a:gridCol w="6858000"/>
              </a:tblGrid>
              <a:tr h="563880">
                <a:tc>
                  <a:txBody>
                    <a:bodyPr/>
                    <a:lstStyle/>
                    <a:p>
                      <a:pPr marL="398463" indent="-398463"/>
                      <a:r>
                        <a:rPr lang="en-US" sz="1800" b="1" dirty="0" smtClean="0"/>
                        <a:t>13.  Draw</a:t>
                      </a:r>
                      <a:r>
                        <a:rPr lang="en-US" sz="1800" b="1" baseline="0" dirty="0" smtClean="0"/>
                        <a:t> pictures and write words </a:t>
                      </a:r>
                      <a:r>
                        <a:rPr lang="en-US" sz="1800" b="1" dirty="0" smtClean="0"/>
                        <a:t>to tell about each season.</a:t>
                      </a:r>
                    </a:p>
                    <a:p>
                      <a:pPr marL="398463" indent="-398463" algn="r"/>
                      <a:r>
                        <a:rPr lang="en-US" sz="900" b="1" i="1" dirty="0" smtClean="0"/>
                        <a:t>Write a Brief Text, W.K.1a </a:t>
                      </a:r>
                      <a:r>
                        <a:rPr lang="en-US" sz="900" b="1" i="1" u="sng" dirty="0" smtClean="0"/>
                        <a:t>State Topic</a:t>
                      </a:r>
                      <a:r>
                        <a:rPr lang="en-US" sz="900" b="1" i="1" dirty="0" smtClean="0"/>
                        <a:t>, Target 6a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14.  Circle the words or pictures you made that show what you liked  </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        best about each season.</a:t>
                      </a:r>
                    </a:p>
                    <a:p>
                      <a:pPr marL="0" marR="0" lvl="0" indent="0" algn="r" defTabSz="1018809"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Helvetica" pitchFamily="34" charset="0"/>
                        </a:rPr>
                        <a:t>Revise a Text, W.K.1b - </a:t>
                      </a:r>
                      <a:r>
                        <a:rPr kumimoji="0" lang="en-US" sz="900" b="1" i="1" u="sng" strike="noStrike" kern="1200" cap="none" spc="0" normalizeH="0" baseline="0" noProof="0" dirty="0" smtClean="0">
                          <a:ln>
                            <a:noFill/>
                          </a:ln>
                          <a:solidFill>
                            <a:prstClr val="black"/>
                          </a:solidFill>
                          <a:effectLst/>
                          <a:uLnTx/>
                          <a:uFillTx/>
                          <a:latin typeface="+mn-lt"/>
                          <a:ea typeface="+mn-ea"/>
                          <a:cs typeface="Helvetica" pitchFamily="34" charset="0"/>
                        </a:rPr>
                        <a:t>support with reasons</a:t>
                      </a:r>
                      <a:r>
                        <a:rPr kumimoji="0" lang="en-US" sz="900" b="1" i="1" u="none" strike="noStrike" kern="1200" cap="none" spc="0" normalizeH="0" baseline="0" noProof="0" dirty="0" smtClean="0">
                          <a:ln>
                            <a:noFill/>
                          </a:ln>
                          <a:solidFill>
                            <a:prstClr val="black"/>
                          </a:solidFill>
                          <a:effectLst/>
                          <a:uLnTx/>
                          <a:uFillTx/>
                          <a:latin typeface="+mn-lt"/>
                          <a:ea typeface="+mn-ea"/>
                          <a:cs typeface="Helvetica" pitchFamily="34" charset="0"/>
                        </a:rPr>
                        <a:t>, Writing Target 6b</a:t>
                      </a:r>
                      <a:endParaRPr kumimoji="0" lang="en-US" sz="900" b="1" i="0" u="sng" strike="noStrike" kern="1200" cap="none" spc="0" normalizeH="0" baseline="0" noProof="0" dirty="0" smtClean="0">
                        <a:ln>
                          <a:noFill/>
                        </a:ln>
                        <a:solidFill>
                          <a:prstClr val="black"/>
                        </a:solidFill>
                        <a:effectLst/>
                        <a:uLnTx/>
                        <a:uFillTx/>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sp>
        <p:nvSpPr>
          <p:cNvPr id="5" name="AutoShape 7" descr="data:image/jpeg;base64,/9j/4AAQSkZJRgABAQAAAQABAAD/2wCEAAkGBhIQDxUUEhQWFRQVFhcaGBgVFRYfFxUbGBkYGBcVFhcXHygeGBskHBUaHy8gIycpLCwsFR4xNTIqNSYrLSkBCQoKDQwMDQ0MDykYFBgpKSkpKSkpKSkpKSkpKSkpKSkpKSkpKSkpKSkpKSkpKSkpKSkpKSkpKSkpKSkpKSkpKf/AABEIAMABBgMBIgACEQEDEQH/xAAbAAEBAQEBAQEBAAAAAAAAAAAABgUEAwEHAv/EAEsQAAIBAwEFBAYFBwkGBwAAAAECAwAEEQUGEiExURNBYXEHFCIygZEjM0JSoTRiY3KCkrEVJENEU5OissElNVRzdNIWg5Sjs8Lh/8QAFQEBAQAAAAAAAAAAAAAAAAAAAAH/xAAUEQEAAAAAAAAAAAAAAAAAAAAA/9oADAMBAAIRAxEAPwD9xpSlApSlApSlApSlApSlApSuO91iCD66aOP9eRV/zEUHZSuDTNftrrPq88Uu7z7ORWx5hTwrvoFKUoFKUoFKVgbU7YRWIRd1priU4hgj+skPX81erHx50G/XzNQy7HXuoHtNSuWjXutbRyqL07SUcZG8vga6YfRLpi/0Lt+tPOQfMb+DQemq7fDtjb2ERvbhfeEbKIYv+bMeAPgMngeVc/8AJ+uy+01zaW/DhHHA0g8mdyPmKqNK0aC0j7O3iSJOiKACepxzPia7aCJSHXoAW37O7H3CrxN5Kw9n96v6X0mJAQmo281k5ON5l34Dxx7M0Yx3d4FWlfxNArqVdQynmGAIPmDQTUnpO0ped7D8Gz/AVo6btfY3P1N1C56CRd790nP4V1R6Lbr7sMQ8o0H8BWdqWwmn3AxLaQnxEYVv3kw340G9SoK4sZtFeF4Z5JbJ5o4pIJ23jCJWCI8Mh9oAMRlDngfle0ClKUClKUClKUClKUClKUClKitQ2zmu5WttKRZGU4luX/J4D0BH1r+A4efHAUus6/b2cfaXMqRJ1Y8T4KObHwAJqaj2yvb0/wCz7IiM/wBYvCY4yOqRj6Rx48K7tE2Bhhk7e4Zru6POefiV8Ik92JegHHxqnoI9tirm5431/MwPOK1xBF4qSuXcebV16f6N9Mg920iZvvSr2jHxLSZNUtTm2WuzQrDBahTdXTlIi/uxhV3pJmHeEXjjqRz5UGFfadAuu2SWcccckSTPcmJFUCJlCxrJugAln4gHj31+gVibL7Lx2EbAM0ksjb80z+/K/wB49AO5eQ+ZPBqfpCgRzFapJezg4KWy7yof0kvuJ8yR0oKqlRgtdauuLTW9gh+zGnbSjwZ3wmf1RX0ejoyflV/fTk8wJuzT9yIDHzoLEtXBc7Q2sRxJcQofzpYx/E1hL6KtM+1AX8ZJp2z57z17xejTS15WUHxTP8aDx2j9JNlbWryxzwzyDgkccqMWY8gd0ndXvJPIDyrh2PNnDm4uLy2mvpuMsnbxEJ0hi9r2Y15cOeM9Mbcmw2mheNnbADiSYY+HUk4qW2d2Csb2Vrx7WJbdhu20QQBXQH8pkA95n5qDwC4PM8AsW2usRzu7Yec8X/dX8nbTTwceu22f+oi/7qxbn0RaYzbyQmJu4xu2B+w+8n+GvJfRn2R+hlhI6XFhaPnzaJYm/GgqbbXraU4jnhc/myof4Gu4Gvz2+2SCg+saRZXC97WYVJcdRFIF4+AlJry0bZXSbglbOe5tpV9+KO5mjlQ9HhkJIx1xjhzoP0ilRY2Y1S3H821LtQOSXkKtnwMqYf8ACvQbVX9t+WaezqOctk4lXz7JsSAfOgsKzdc2ht7KLtLiRY17s+85+6ijix8AKmLr0mJcSJb6YFnuXzntd6OOADGWlDgMxGfcUZ4VpaHsOkU3rNy5urz+1kHsx/mwR+7Go8OPPjxoM2G1utXmiknja1sYZFljif6+4dDmNpRyjQHju8z8iLmlKBSlKBSlKBSlKBSlKBSlYm2Wveo2MsyjMgAWJfvSOQkYx3+0QfIGgwNoLyXVLttPtnMdvFj1ydOfHlaxn7xHvHuHDqDX6XpcVrCsUCCONBhVXkPHxJ5knia4Nj9n/UbOOInek4vK/fJK/GRye/jwz0AraoFKV/E86opZ2CqoJLMQAAOJJJ4AUH91+UbWbaRpr8Ijje5e2hlRY4sEtPLgFM926g4nBxyxwOPu1u39xcRH1PfitmLKkiKTc3jL7y2iYJVB3ykcBy48D99HwtdNiybW+e4cfSTeo3GOPHcTK5CA+GW5nuAK3LfZK71DL6rKyRt7tnbyFY1HSZ1w0p8AcfwFfp2lw20YjgjSOMclRQB54Hf41kDb+xDbskxhbpcRyxY/vlUVt2t5HKgeN1dTyZGDKfIjhRHtSlY+r7WW1s4jdy8ze7DErPM3j2aAkDxOB40GxSpg6vqU5+gtI4E+/eS+0f8AyIMn5uKPs/qEg+k1Ipnut7aFQPIy9o340H9bayGVYbJTg3km45B4iBBv3BB7sqBH5yiqOOMKoVQAAAAByAHAADpUdNsFOki3EF/cNcxhgpudySJlbBaNkVVKqxVeKnIwOlaWk7Wb0otruP1a6xwRjmObHNreTlIPzeDDvHfQUNKUoFZusbOW12B28SsV91xkSIeqSLhkPkRWlSgl3jv7EZQm+gH2XIW7UfmvgJP5Nut4mtrRdahvIRLC28pJBBBDIw4MjqeKsDwINd1fnl7NdW+uzR2MSN6xaxyS9oSsUcgd0E7bvFzurulVwWOOPAmgq9c2Rs738ogR2HJ8YkX9WRcMPnUvqFndaX7VtfpLEP6tfyqCR0juGIZT0DcOtbkex7S8by6muCeaKxhgHlHCQWH67NXba7I2MXFLW3U9RDHvfFsZNBybH7cW2pxkxHdkT6yJiN5Dy5jgy55MOHlyqiqF230qKx7HULaNInt5kEvZqqiSCVgkisFGG4srAnkRV1QKUpQKUpQKUpQKUpQKjtsV7bUdMtz7hmlnYdfV48pnw33HDwqxqP1tf9vaeT3wXgHmBHn8DQWFKVz6hqEdvE8srBI0UszHkAP4+XfQfNR1GK3ieWZwkaDLM3ID/U92OZJr8+1WV9RjFxeLJHY7yi3s14T3rk/RmUDkGPER9PaJAGa7tOtn1aRby7Xs7GI79tA/DtMcrq4B4cuKqeAHHxbW2eU3svr0gxHgraIR7sZ964IPJ5e7om6PtNkPXZrZ1o2NxcbpuXUKAn1dtGPdt4B3KO9uG8RnlgChpSg+MoPA8RU5f7CwFzLalrO4/tLfADH9LF9XKP1hnxFUlfDQQmjT6hqkbLJMtvDHLJE8tsGEt0YnKs0Zf6hCRjI3myDggVVaLs7b2aFYIwmeLNxLufvSO2Wc+JJrN9HMW7pNr1aPfPnIzSH8WNUlApSlArg1rQ4byExToGU8R3MjDk6MOKsO4iu+lBJ6ZrE1lOlpesZFkOLa6I+tPdDPjgswHI8nx1yKqyamPSYgOlTjGW+jEfUSGRFjZehDkV9g2AgYZu5Jr1utxISg/VhXEY/dJ8aDvvdsbGEkSXcCkfZMqb37oOfwrgX0k6eThZmbH3ILhh81jIrdstLhgXdhijjUcAI0VR8lFdVBPHbi37o7pu/hY3f+sdZFlrkNxrkRi7QE2UyuJIZoz7MsLJwlVc+83LOM+NXFTV4A2t24B4pZ3LHyeW3Ufip+VBS0pSgk/Sd7WnGIe9PNbRKOpeePI+QNVlSOun1nWLO3+zbpJdyDuz9TB8d5nb9mq6gUqd2o23gsSI8NNcuPo7eIEySE8By91c956HGcVmJputzKZWu4LZyMrAkCyIOiySsd4nqV+FBa0rA2P2la8idZUEdzbyGKeMHKhx9pD3ow4j488ZKg36UpQKUpQKj9tj2V7plx3LdNC3gLiNkGf2lWrCsLbfRTd6fNGn1m7vxHvEkZ34yP2lA+NBu1CGD+W7rLcdNtZCAO68mTmx6woeA7mOeY5eF/tmdQsbaC1fdub8brY526LwuZCO7dwyrnGSRirfStMjtYI4Yl3Y41CqPAdepPMnvJNBh7W/ziSGwXIE+WnK/Zt48b6+HaMVj8mfpVMiAAADAHAAch4CpvZc9vdXty3E9t6vH+bHb8CB5yvIfl0qloFKUoFDSlBO+jx86TZ/8AIQfIY/0qiqZ2DJjhmtW961uJU8TG7dtC2OhSUD9k9KpqBSlKBSlcWr6oltC0j5OMBVX3pGY4SNB3szEKB1NBkawPWr6C2HFICtzN5gkW0Z8S4MmP0I61SVkbNaW8MJaYg3EzmSYjlvtgBFPeqKFjHggPfWvQKUpQKmdMHaazdyf2MFtCD4sZJnHyaP8ACqSRwoJJwAMknuA5mpvYEtJavdP715NJPx7kOEhH91GnzoKalKzdpNXFpZT3HA9lE7gHkSqkqPicD40GDsliS71G9YgKZuwQk8BHajdY55YMhc/Cv5utsJb12g0oByDiS7cfzeHruf28nQDhyycVnbPeimM28QvJ551xvmAuVt1dyXf2F4t7THmevXFX1rapEgSNVRFGFVQAqjoAOAoMfZrZGGy3mBaWeTjLPKcyyHxP2V6KOAwOdbtKnttdozZ24EQ37qduzt4/vSN9o/mr7xPLgOtBnbHfSajqsqj2GuIowe4tDEFk+RbFK2dkdnhYWccOd5hlpH75JHO87nzJ+QFKDZpSlApSlAr47AAk8AOZ6eNfawtu5GXSrwp7wt5cY5+4c/hmg/N/R3cPPeX1zY2y780zBZZMrbwR53vs+1JI5wxRcAYHFQRX6AuyU0nG5vrlz92BhBGPACL6T5ua6dh7GOHTLVIwAvYRtw7y6hmY+JLE/Gtygj7fRbvTXk9SRbm3kcyGKWZlmR2xvlJn3g4OM4fByTx4122+28QkWO6imtHc7q+sKBG7fdSZC0ZPQbwJ6VR14XllHNG0cqK6MMMrAFWHQg86D3pUfJHJpDBxI8mnkgOshLPZ5OFkRz7TQZwGViSgORwBFV4OaD7Xhe30cEbSSusaKMszkADzJri1zXltgqhWlmkyIoUxvyEc+fBUHNnbAUfAHh07Zt5JFuL9llmBzHGv1Ft07NT78nWVuPTdHCgw31ef183ttZXD25hEcuQqPNuvvRSwwuQ77oZx7QUkOMcuNBpu3NjOd1Z0STvilzHKD0McmGz5Zrerlv8AS4bhd2aJJV6SIrD5MDQdOa+5qdXYK0T6kS2//T3E8Y/cV9z8K+HY48vXr7HTt1/zbm9+NBr6pq8NrGZJ5FjQd7Hn4KObHuAGSc1kaVay3cwurlDGiZ9Wgb3kyMGeYd0rAkBfsKSObHGJtDsjbWJt7yNCXt7mNpZJXeSRo3zE7M0hJ9ntBJ4bmavqBSlKBSlKCa2+kd7T1aE4mvGECH7qsCZXwOOFiVzw8K8bPYubcRZr+4KoAqpb7kEYAGAAIwXxgd71/ekfzvUZrrOYrcG2g6F8hrmQftBYs/omqooJ47DwZyJrwHwvrvj/AO5UztnsyN+0tVuLp/WrgK8clw7K0MYMkxIboFUZzzav0epHSx61rVzMeMdpGlvH07STEs5HiB2amgrQK+0pQKjbWMXG0MzNx9TtYljH3WuC7O48d1Qvkasqj9kwJNW1SVeK79vDn86KL2x8C+KCwpSlApSpG/2guLy4e104qgiO7Pduu8sTd8UKcpJR359le/jQbetbSWtmoNxMkefdBOXb9RBlm+ANYX/jyab8k067mHc8oSBD4gynJH7Naeg7HW9oxkAaW4b37iY70z/tH3R+auBW7QSf8q6w3EWNsvg94xPx3YsV43epaq0TpJp0MiurKRHerkhgQeEkYHI9asqUH55sxrGpWVnDbS6ZPI8SBN9ZrfdYLwXm/DhgfCum6t9du2DpJDp6KOEZ3Znc/pG3d0D9U8MnnV1SgktA2xl9ZFnqEQguiCY2Q5huQOZiJ4gjnunj/Cq2pf0kWG/pssqj6a2Hbwt9pHi9veB8lII7wa3tLvRPBFKOAkjRwOm+ob/Wg9bm3WRGRwGV1KsDyIYYIPmDUVoe0TWWnmGQGW5tpzaRpn2p2GDb8e4GJkYt3BWPdV1Ubpmkr/L93LIBvCC3aHBJwHDxyOQeAcmELkfZxx4kUG3oWhmHelmYS3UoHayY4cOIiiB9yJc8F7+JOSSa16UoFKUoFKUoPC+sknieKQZSRWRh1VgQR8jWRsbfO9uYZjme1YwSk82KAbkvk8ZR/wBo9K3qldon9Ru470cIX3YLroFJ+guD+o7FSfuyfm0FVSlKBU/tZqsiqttbH+dXO8qH+xQfWXDeCA8OrFR313a5riWqAkF5HO7FEmN+Z8ZCID8yTwUAk4Arm2d0V4y9xckPdTY3yvuxIM7kEWfsLk8ebMSx5gANHStMjtoI4YhhI1CqPAd56k8ye8k11UpQZe02uLZWcs7f0andHezHgiAd5LED41zbE6K1pZIspzO+9LO3e0sp35M+RO75KKyb0fynqixDja6eweU90lzj6OLxEYO8fFgDVnQKUrzuJ1jRnchVUFmJ5AAZJPkBQYu2G04soPYXtLiU7lvEOLSyHlw+6ObHuHmK+7FbPmys0jc70zFpJm+/LId5znv48AeiisjYGx9Z3tTnBM1yW7IN/QW+8RHGg7t4DeJHPe+dpQKUpQTO3mtSQwJDbnFzdyCGI/c3uLy+SKCfPFa2g6JFZW0cEIwiDGe9jzZ2PezHJJ8awkT1jXmJ4rZWqgDpJcsxY+fZxAftVW0ClKUGVq+00Fqyo5ZpWGViijeSVgPtCOMEhfzjgeNeWl7XW88nZZeKYjIinjeORgPtIsgG+P1c4qB1vWJ7TQzfQnF1fSo0kuAWjSTeMaDOcBECxgdxYnmaytitprjVLS7gum7R7eIzwXBAEkMiZKHeA55GQeZAYHINB+20ri0S/wDWLWGbGO1ijfHTfUNj8a7aDA2+uRHpN4x/4aUfvIVH4mu3ZqAx2NshGCsESkdCEUEVhekpu1t4bQcWvLiKLA59mrCSZvIIh+dVyrgYFB9qdg/31L/0MH/z3FUVRGoa2tttFGsh3Uns0TePuiQTStGCeQ3vbA6kgUFvSlKBSlKBSlKBXjeWaTRvHIoZHUqynkysMEH4GvaszVto7e1wJX9tvdjQF5X/AFIkBdvMDHWgydlb17eQ6fcMTJEubeRv6xAOCnPfJHwVx4Bu+vXaLbWK2lS3jxLdSMiJHnCqX91pnwezXv72OOANZuoaTdas0TSJ6lBE4kRs/wA9JGRwK+xbgg8Rlj3ECte52Ktms3tkXsw53u0BJlEoIZZzI3tPIGAO8xPLHKg9NF2dMb9vcsJrtgQZN3Cxqf6KBCT2aDv72PFie7brA2b153JtroBLyIe2BwWZeQuIeqN3jmpyD3Z36BU5tptE9tEkVuN68uT2cC9D9qVuiIPaJ8q1Nb1uGygaadt1EHxJ7lUd7HkBX57sVtXayXk1zfzLDeSHcjhnDJ6vCD7MaNIApLe8SOdBebMbPpY2qQoSxGS7n3pJG4vI3Uk/6DurVrkh1aBxlJo2HVZFI+YNZurbc2FqPprqJT90OGf9xMt+FBu1DbX3R1K4GmQE7nsteyLyjjzkQg/2jkcu4deOP7k2pvb8bmnW7wxtzu7pN1VH3oYT7Uh6E4HWqDZvZuKwg7OPLEktJI5y8rn3pHbvJ/Cg0oIFjRUQBVUAKByAAwAPAAV6UpQKUpQTGzQB1HU27+2gX922iP8AFj86p6ltmDjUtUX9Nbt+9bR/9tUsdyjMyqyll94Aglc8t4Dl8aD0pSlBHz6VNarJCLcXtjIWPZAxiWHfJZowspCSxbxJX2gy5xxAGOOw0CSSJra3shp1rJwmdmjNxKpyGRFjZt0kErvuxKg8Byxa31/HBGZJXVEXGWY4AyQBk+ZA+Ne9B529usaKiAKqKFUDkABgAeAAr0pUntBtFLNMbLTyDccO2mxmO0Q97dxlP2U+JwKDytwL3XGkBzHp8RiB7u3m4yYPVYwoPi1WNQXo+kNhNNptx9d2kk0Up4eto5yXz3yKfeHMDHcM1e0HjeXiQxtJIwREUszHkoAySfhUxoeiC9S4uLyIEXgQLDIOMcEeexVhzVyWaQ44hnxzWvbUR6/eerYzb2xR5+ksvB4rc9VUYlYeMY5E1T0Emuzl/a/kd2JIxyhvVL7o6LOmJAOm8GroG0t3GP5xp82R9q2eKVD4gFkk/wAFUlKCdXbZMcba+HgbKf5eypH418O2ozj1S+/9I+B8eVUdMUEvdbZTLE8iaddlUVmPaGBMhQScKZC5OBy3c1/NjrWpXcUckMFtFHIiurS3DyEhgCvsRxqOR+9VSwyKnvR63+y7cfcQp/duyD/LQfy2z15Mf5xfMq96WkSxA+HaMXkx5MprR0bZu2swewjCs3vOSWkfxeRyXf4mtOlApSlBl69s9HeKu8WSSM70UsZxLE33kbx5FTkEcCDU/cbaSaaNzU1yMHsriBSUnIGQjRjjFKR3e6eOCK2NptrIrIKu60txJwigj4ySnwH2VHex4DHfyrN0DZKV5xe6iVkuf6KNeMNoD9mMH3n6v8utBz7P6JPfTrf6gu7u8bW1PK3B5SyA+9MR193wOAtbfaZDOu7NGki9JEVh8mFdNKCYm9GWlPzsoPgmP8uK79N2PsbbHY2sCEcQViTe894jP41sUoFKUoFKUoFKUoIm61RNO1eV7n6O3vY4Qkx+rWWHfUxu32CVYEE8PZ+WzsvsvZ2YZ7UZMvFpDIXL8Sw9sk8MsTw7yTWzcW6yKVdQynmrAEHzB4Gpmb0Zafvb0Ub275zvW0skWD4BG3fwoKrNfC2BmpgbDsPd1HUB5zxt/njJriu/RbDOMXN3fTjpJcez+6qgUHhtNq6aqTp9oe0UsnrU68YoY1YMUD8mkbd3QBnHHPI43tU24sbY7jTK0ndFFmSUnoI48t88Vm2Xon02JN3sndc53ZJpiue87m9u93Tuqi0zQ7e1Xdt4Y4h+jRVz57o4/GgmpW1LUvZVW061PNmIN5IOiqMrBnqSWFUeh6FBZQiKBAiDie9mJ5u7HizHvJrQpQZG02zUd9DuOSjqd6KVOEkLj3XQ/wAR3ip/T9tZbNhb6qvZycRHcgYt7gAZHtco5CB7pxx6ZAq3rm1HToriJopkWSNxhlYZB/8A3x5igx9goz/J8Ur/AFlzm4kPVpz2n4KyqPBRVDUQmyN7p/8Au657SEf1W7JZAPuxTD24/AHI6102fpJtwwjvUksZuW7cDCMf0cw9hx45FBXUrzhnV1DIwZTyKkEHyI4V6UClKUCpz0e/7tiP3mmYeTTSMPwNUEsgVSx5AEn4cawfR/BuaVaA8zAjHzcb5/zUFDSuW+1SGBd6aWOJesjqo+bEVLy+lC3clbKKe9cf8PE3Z5/OlbCgeIzQWVSmrbXSSyta6aqzTjhJKfye2z3yMPefpGvHripuw1WbWJ5ILu4NiEbdNimVnlXGctM2CyniMRjl8DX6Jpmlw2sSxQRrHGvJVGB5+J8TxNBkbNbGR2jtPI7XF3IMSTye8R9xF5Rp+aOg6CqKlKBSlKBSlKBSlKBSlKBSlKBSlKBSlKBSlKBSlKBSlKBXlc2iSqVkRXU81ZQVPmDwr1pQScnoysgxa37a0cnO9azPH/gyU/w1x6ls3qlvDI9tqUshRSyxzwQuXKjIQOACCcYzirilB+cbPXOsXtrHcQ3tqUkXOHtmBRhwZDutzBBHw5VqpYa733VkPK3lP/2Fcl0jaJdvOqk6dcNvTBePqkp4dsFHHsm4bwHLHkDdQTq6hkYMrAFWUggg8QQRwIoI2fZbVpkZJdURVYFSIrNAcEYOGZsjzFfLP0byLGscmpXrIihQscixKFUABfYXOMDHOralBL2Ho002Jt/1cSv9+dmlY+P0pIz8Kpo4woAUAAcgBgDyFf1Sgyde2VtL5QLmFZN33W4h1/VdSGX4GsM+i22A+jnvY2GcMl3LkdPeJHDyqypQRMOrXelHcv2a5tPs3ap7cP5t0i/Z/SD48+FBbbW2MoBS6t2B6TR/wzWqRWRcbH2Emd+0tmJ5kwR5+e7mg1ILlJBlGVh1Ugj5ivSvzXbTZK106JbuwU210JYljWJmCzs8ir2LR5wwKljgDur9KoFKUoFKUoFKUoFKUoFKUoFKUoFKUoFKUoFKUoFKUoFKUoP5kjDAqwBBBBBGQQeBBB5iottm7vTGL6biW3JJaykbAXJyTbSH3P1G4VbUoJnSfSFaTP2UjG2nHOG5HZyA/m73sv8Ask1Sg1xarolvdpuXEMcq9HUHHkTxB8RU2fRpHF+RXV1Z8c7scpaL+7lyPxoLKlR50jWYeMV7b3A7lubbdJ8C8BHzxXm+qa6nOytJP1Llh/nWgtKVEjVteY8LK0TPe9yxx57g/hXpLp2uTDDXVnbf8iB3b5zHH4UFg7gAkkADmTyHnUrqHpGtw5hs1a9uPuW/FF8ZJvcQeOT5Vzw+jCKQhr64uL1ukshWL4RIQAOHIkiquw02K3QJDGkaDkqKFHyFBN6PsrPLcreajIskyA9jDHnsLbPMrnjJJjhvn4d2K2lKBSlKBSlKBSlKBSlK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865913547"/>
              </p:ext>
            </p:extLst>
          </p:nvPr>
        </p:nvGraphicFramePr>
        <p:xfrm>
          <a:off x="495300" y="2779776"/>
          <a:ext cx="6854826" cy="1888236"/>
        </p:xfrm>
        <a:graphic>
          <a:graphicData uri="http://schemas.openxmlformats.org/drawingml/2006/table">
            <a:tbl>
              <a:tblPr firstRow="1" bandRow="1">
                <a:tableStyleId>{5940675A-B579-460E-94D1-54222C63F5DA}</a:tableStyleId>
              </a:tblPr>
              <a:tblGrid>
                <a:gridCol w="682625"/>
                <a:gridCol w="6172201"/>
              </a:tblGrid>
              <a:tr h="725424">
                <a:tc>
                  <a:txBody>
                    <a:bodyPr/>
                    <a:lstStyle/>
                    <a:p>
                      <a:pPr algn="ctr"/>
                      <a:r>
                        <a:rPr lang="en-US" sz="1800" b="1" i="0" baseline="0" dirty="0" smtClean="0">
                          <a:effectLst>
                            <a:outerShdw blurRad="38100" dist="38100" dir="2700000" algn="tl">
                              <a:srgbClr val="000000">
                                <a:alpha val="43137"/>
                              </a:srgbClr>
                            </a:outerShdw>
                          </a:effectLst>
                        </a:rPr>
                        <a:t>2</a:t>
                      </a:r>
                    </a:p>
                  </a:txBody>
                  <a:tcPr marL="97536" marR="97536" marT="48006" marB="48006" anchor="ctr"/>
                </a:tc>
                <a:tc>
                  <a:txBody>
                    <a:bodyPr/>
                    <a:lstStyle/>
                    <a:p>
                      <a:r>
                        <a:rPr lang="en-US" sz="1000" b="0" i="1" dirty="0" smtClean="0"/>
                        <a:t>The response</a:t>
                      </a:r>
                      <a:r>
                        <a:rPr lang="en-US" sz="1000" b="0" i="1" baseline="0" dirty="0" smtClean="0"/>
                        <a:t> supports a topic for each season using words or pictures. The student  has circled what he or she likes best about each season.</a:t>
                      </a:r>
                    </a:p>
                    <a:p>
                      <a:r>
                        <a:rPr lang="en-US" sz="1100" b="0" i="0" baseline="0" dirty="0" smtClean="0"/>
                        <a:t>Student writes and/or draws about each season.  The student has circled </a:t>
                      </a:r>
                      <a:r>
                        <a:rPr lang="en-US" sz="1100" b="1" i="0" baseline="0" dirty="0" smtClean="0"/>
                        <a:t>sufficient words or pictures </a:t>
                      </a:r>
                      <a:r>
                        <a:rPr lang="en-US" sz="1100" b="0" i="0" baseline="0" dirty="0" smtClean="0"/>
                        <a:t>that explain or show what he or she likes best about each season.</a:t>
                      </a:r>
                    </a:p>
                  </a:txBody>
                  <a:tcPr marL="97536" marR="97536" marT="48006" marB="48006"/>
                </a:tc>
              </a:tr>
              <a:tr h="394162">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800" b="1" i="0" dirty="0" smtClean="0">
                          <a:effectLst>
                            <a:outerShdw blurRad="38100" dist="38100" dir="2700000" algn="tl">
                              <a:srgbClr val="000000">
                                <a:alpha val="43137"/>
                              </a:srgbClr>
                            </a:outerShdw>
                          </a:effectLst>
                        </a:rPr>
                        <a:t>1</a:t>
                      </a:r>
                    </a:p>
                  </a:txBody>
                  <a:tcPr marL="97536" marR="97536" marT="48006" marB="48006" anchor="ctr"/>
                </a:tc>
                <a:tc>
                  <a:txBody>
                    <a:bodyPr/>
                    <a:lstStyle/>
                    <a:p>
                      <a:r>
                        <a:rPr lang="en-US" sz="1000" b="0" i="1" dirty="0" smtClean="0"/>
                        <a:t>The response partially supports a topic for each season using words or pictures. The student  has circled what he or she likes best about each season.</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Student writes and/or draws about each season using partial or some information. The student has circled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some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of the words or pictures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that explain what he or she likes most about each season.</a:t>
                      </a:r>
                    </a:p>
                  </a:txBody>
                  <a:tcPr marL="97536" marR="97536" marT="48006" marB="48006"/>
                </a:tc>
              </a:tr>
              <a:tr h="376428">
                <a:tc>
                  <a:txBody>
                    <a:bodyPr/>
                    <a:lstStyle/>
                    <a:p>
                      <a:pPr algn="ctr"/>
                      <a:r>
                        <a:rPr lang="en-US" sz="1800" b="1" i="0" dirty="0" smtClean="0">
                          <a:effectLst>
                            <a:outerShdw blurRad="38100" dist="38100" dir="2700000" algn="tl">
                              <a:srgbClr val="000000">
                                <a:alpha val="43137"/>
                              </a:srgbClr>
                            </a:outerShdw>
                          </a:effectLst>
                        </a:rPr>
                        <a:t>0</a:t>
                      </a:r>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i="1" dirty="0" smtClean="0"/>
                        <a:t>The response  does not support</a:t>
                      </a:r>
                      <a:r>
                        <a:rPr lang="en-US" sz="1000" b="0" i="1" baseline="0" dirty="0" smtClean="0"/>
                        <a:t> </a:t>
                      </a:r>
                      <a:r>
                        <a:rPr lang="en-US" sz="1000" b="0" i="1" dirty="0" smtClean="0"/>
                        <a:t>a topic for each season using words or pictures. </a:t>
                      </a:r>
                    </a:p>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dirty="0" smtClean="0">
                          <a:effectLst/>
                        </a:rPr>
                        <a:t>Student does not write or draw about each season.</a:t>
                      </a:r>
                    </a:p>
                  </a:txBody>
                  <a:tcPr marL="97536" marR="97536" marT="48006" marB="48006"/>
                </a:tc>
              </a:tr>
            </a:tbl>
          </a:graphicData>
        </a:graphic>
      </p:graphicFrame>
      <p:sp>
        <p:nvSpPr>
          <p:cNvPr id="8" name="Rectangle 7"/>
          <p:cNvSpPr/>
          <p:nvPr/>
        </p:nvSpPr>
        <p:spPr>
          <a:xfrm>
            <a:off x="460375" y="457200"/>
            <a:ext cx="5108574" cy="761999"/>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tx1"/>
                </a:solidFill>
              </a:rPr>
              <a:t>Questions #13 and #14 address language standards that are assessed on SBAC as part of Claim #2 – Writing.   These two questions are not on the student Listening Comprehension answer key and recording sheet, but may be used for instructional guidance in language and writing as desired.  Questions #13 and #14 are combined as a two-part question.</a:t>
            </a:r>
            <a:endParaRPr lang="en-US" sz="1000" b="1" dirty="0">
              <a:solidFill>
                <a:schemeClr val="tx1"/>
              </a:solidFill>
            </a:endParaRPr>
          </a:p>
        </p:txBody>
      </p:sp>
    </p:spTree>
    <p:extLst>
      <p:ext uri="{BB962C8B-B14F-4D97-AF65-F5344CB8AC3E}">
        <p14:creationId xmlns:p14="http://schemas.microsoft.com/office/powerpoint/2010/main" val="126642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29" y="0"/>
            <a:ext cx="7663543" cy="1005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256" tIns="50627" rIns="101256" bIns="50627" rtlCol="0" anchor="ctr"/>
          <a:lstStyle/>
          <a:p>
            <a:pPr algn="ctr"/>
            <a:endParaRPr lang="en-US" sz="2095" dirty="0"/>
          </a:p>
        </p:txBody>
      </p:sp>
      <p:sp>
        <p:nvSpPr>
          <p:cNvPr id="9" name="Rectangle 8"/>
          <p:cNvSpPr/>
          <p:nvPr/>
        </p:nvSpPr>
        <p:spPr>
          <a:xfrm>
            <a:off x="160867" y="586740"/>
            <a:ext cx="7493242" cy="8884920"/>
          </a:xfrm>
          <a:prstGeom prst="rect">
            <a:avLst/>
          </a:prstGeom>
          <a:gradFill>
            <a:gsLst>
              <a:gs pos="0">
                <a:srgbClr val="00206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256" tIns="50627" rIns="101256" bIns="50627" rtlCol="0" anchor="ctr"/>
          <a:lstStyle/>
          <a:p>
            <a:pPr algn="ctr"/>
            <a:endParaRPr lang="en-US" sz="2095" dirty="0"/>
          </a:p>
        </p:txBody>
      </p:sp>
      <p:sp>
        <p:nvSpPr>
          <p:cNvPr id="4" name="Slide Number Placeholder 3"/>
          <p:cNvSpPr>
            <a:spLocks noGrp="1"/>
          </p:cNvSpPr>
          <p:nvPr>
            <p:ph type="sldNum" sz="quarter" idx="12"/>
          </p:nvPr>
        </p:nvSpPr>
        <p:spPr/>
        <p:txBody>
          <a:bodyPr lIns="101264" tIns="50632" rIns="101264" bIns="50632" anchor="b"/>
          <a:lstStyle/>
          <a:p>
            <a:fld id="{F177B04D-AEB5-43ED-B9BA-B3D1EC9C9067}" type="slidenum">
              <a:rPr lang="en-US" smtClean="0"/>
              <a:pPr/>
              <a:t>2</a:t>
            </a:fld>
            <a:endParaRPr lang="en-US" dirty="0"/>
          </a:p>
        </p:txBody>
      </p:sp>
      <p:sp>
        <p:nvSpPr>
          <p:cNvPr id="6" name="TextBox 5"/>
          <p:cNvSpPr txBox="1"/>
          <p:nvPr/>
        </p:nvSpPr>
        <p:spPr>
          <a:xfrm>
            <a:off x="519391" y="993147"/>
            <a:ext cx="6974356" cy="5045885"/>
          </a:xfrm>
          <a:prstGeom prst="rect">
            <a:avLst/>
          </a:prstGeom>
          <a:solidFill>
            <a:schemeClr val="bg1"/>
          </a:solidFill>
        </p:spPr>
        <p:txBody>
          <a:bodyPr wrap="square" lIns="95774" tIns="47887" rIns="95774" bIns="47887" rtlCol="0">
            <a:spAutoFit/>
          </a:bodyPr>
          <a:lstStyle/>
          <a:p>
            <a:pPr algn="ctr"/>
            <a:endParaRPr lang="en-US" sz="1467" b="1" u="sng" dirty="0"/>
          </a:p>
          <a:p>
            <a:pPr algn="ctr"/>
            <a:r>
              <a:rPr lang="en-US" sz="1467" b="1" u="sng" dirty="0"/>
              <a:t>Quarter </a:t>
            </a:r>
            <a:r>
              <a:rPr lang="en-US" sz="1467" b="1" u="sng" dirty="0" smtClean="0"/>
              <a:t>Four </a:t>
            </a:r>
            <a:r>
              <a:rPr lang="en-US" sz="1467" b="1" u="sng" dirty="0"/>
              <a:t>English Language Arts Common Formative Assessments</a:t>
            </a:r>
            <a:endParaRPr lang="en-US" sz="1467" b="1" dirty="0"/>
          </a:p>
          <a:p>
            <a:pPr algn="ctr"/>
            <a:r>
              <a:rPr lang="en-US" sz="1467" b="1" u="sng" dirty="0"/>
              <a:t>Team Members and Writers</a:t>
            </a:r>
          </a:p>
          <a:p>
            <a:pPr algn="ctr"/>
            <a:endParaRPr lang="en-US" sz="733" b="1" u="sng" dirty="0"/>
          </a:p>
          <a:p>
            <a:pPr algn="ctr"/>
            <a:r>
              <a:rPr lang="en-US" sz="1152" dirty="0"/>
              <a:t>This assessment was developed working backwards by identifying the deep understanding of the two passages.  Key Ideas were identified to support constructed responses and key details were aligned with the selected response questions.  All questions support students’ background knowledge of a central insight or message.</a:t>
            </a:r>
            <a:endParaRPr lang="en-US" sz="1676" dirty="0"/>
          </a:p>
          <a:p>
            <a:pPr algn="ctr"/>
            <a:endParaRPr lang="en-US" sz="2095" b="1" u="sng" dirty="0"/>
          </a:p>
          <a:p>
            <a:pPr algn="ctr"/>
            <a:endParaRPr lang="en-US" sz="2095" b="1" dirty="0"/>
          </a:p>
          <a:p>
            <a:r>
              <a:rPr lang="en-US" sz="2095" b="1" dirty="0"/>
              <a:t>	</a:t>
            </a:r>
          </a:p>
          <a:p>
            <a:endParaRPr lang="en-US" sz="2095" b="1" dirty="0"/>
          </a:p>
          <a:p>
            <a:endParaRPr lang="en-US" sz="2095" b="1" dirty="0"/>
          </a:p>
          <a:p>
            <a:endParaRPr lang="en-US" sz="2095" b="1" dirty="0"/>
          </a:p>
          <a:p>
            <a:endParaRPr lang="en-US" sz="2095" b="1" dirty="0"/>
          </a:p>
          <a:p>
            <a:endParaRPr lang="en-US" sz="2095" b="1" dirty="0"/>
          </a:p>
          <a:p>
            <a:endParaRPr lang="en-US" sz="1362" b="1" i="1" dirty="0"/>
          </a:p>
          <a:p>
            <a:endParaRPr lang="en-US" sz="1362" b="1" i="1" dirty="0"/>
          </a:p>
          <a:p>
            <a:endParaRPr lang="en-US" sz="1362" b="1" i="1" dirty="0"/>
          </a:p>
          <a:p>
            <a:r>
              <a:rPr lang="en-US" sz="1362" b="1" i="1" dirty="0"/>
              <a:t>Thank you to all of those who reviewed and edited and a special appreciation to Vicki Daniels and her amazing editing skills and our “in-house” writer Ginger Jay.</a:t>
            </a:r>
          </a:p>
        </p:txBody>
      </p:sp>
      <p:graphicFrame>
        <p:nvGraphicFramePr>
          <p:cNvPr id="8" name="Table 7"/>
          <p:cNvGraphicFramePr>
            <a:graphicFrameLocks noGrp="1"/>
          </p:cNvGraphicFramePr>
          <p:nvPr>
            <p:extLst>
              <p:ext uri="{D42A27DB-BD31-4B8C-83A1-F6EECF244321}">
                <p14:modId xmlns:p14="http://schemas.microsoft.com/office/powerpoint/2010/main" val="571596008"/>
              </p:ext>
            </p:extLst>
          </p:nvPr>
        </p:nvGraphicFramePr>
        <p:xfrm>
          <a:off x="1411513" y="2766062"/>
          <a:ext cx="5380446" cy="2550459"/>
        </p:xfrm>
        <a:graphic>
          <a:graphicData uri="http://schemas.openxmlformats.org/drawingml/2006/table">
            <a:tbl>
              <a:tblPr firstRow="1" bandRow="1">
                <a:tableStyleId>{5940675A-B579-460E-94D1-54222C63F5DA}</a:tableStyleId>
              </a:tblPr>
              <a:tblGrid>
                <a:gridCol w="1947817"/>
                <a:gridCol w="742406"/>
                <a:gridCol w="933994"/>
                <a:gridCol w="1756229"/>
              </a:tblGrid>
              <a:tr h="406999">
                <a:tc>
                  <a:txBody>
                    <a:bodyPr/>
                    <a:lstStyle/>
                    <a:p>
                      <a:pPr algn="l"/>
                      <a:r>
                        <a:rPr lang="en-US" sz="1400" b="1" dirty="0" smtClean="0">
                          <a:solidFill>
                            <a:schemeClr val="tx1"/>
                          </a:solidFill>
                        </a:rPr>
                        <a:t>Deborah Alvarado</a:t>
                      </a:r>
                      <a:endParaRPr lang="en-US" sz="1400" b="1" dirty="0">
                        <a:solidFill>
                          <a:schemeClr val="tx1"/>
                        </a:solidFill>
                      </a:endParaRPr>
                    </a:p>
                  </a:txBody>
                  <a:tcPr marL="101781" marR="101781" marT="50178" marB="50178"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Berta Lule</a:t>
                      </a:r>
                    </a:p>
                  </a:txBody>
                  <a:tcPr marL="101781" marR="101781" marT="50178" marB="50178" anchor="ctr">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Judy Ramer</a:t>
                      </a:r>
                    </a:p>
                  </a:txBody>
                  <a:tcPr marL="101781" marR="101781" marT="50178" marB="50178" anchor="ctr">
                    <a:solidFill>
                      <a:schemeClr val="bg1"/>
                    </a:solidFill>
                  </a:tcPr>
                </a:tc>
              </a:tr>
              <a:tr h="406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rPr>
                        <a:t>Christina Orozco</a:t>
                      </a:r>
                    </a:p>
                  </a:txBody>
                  <a:tcPr marL="101781" marR="101781" marT="50178" marB="50178" anchor="ctr">
                    <a:solidFill>
                      <a:schemeClr val="bg1"/>
                    </a:solidFill>
                  </a:tcPr>
                </a:tc>
                <a:tc gridSpan="2">
                  <a:txBody>
                    <a:bodyPr/>
                    <a:lstStyle/>
                    <a:p>
                      <a:pPr algn="l"/>
                      <a:r>
                        <a:rPr lang="en-US" sz="1400" b="1" dirty="0" smtClean="0">
                          <a:solidFill>
                            <a:schemeClr val="tx1"/>
                          </a:solidFill>
                        </a:rPr>
                        <a:t>Alfonso Lule</a:t>
                      </a:r>
                      <a:endParaRPr lang="en-US" sz="1400" b="1" dirty="0">
                        <a:solidFill>
                          <a:schemeClr val="tx1"/>
                        </a:solidFill>
                      </a:endParaRPr>
                    </a:p>
                  </a:txBody>
                  <a:tcPr marL="101781" marR="101781" marT="50178" marB="50178" anchor="ctr">
                    <a:solidFill>
                      <a:schemeClr val="bg1"/>
                    </a:solidFill>
                  </a:tcPr>
                </a:tc>
                <a:tc hMerge="1">
                  <a:txBody>
                    <a:bodyPr/>
                    <a:lstStyle/>
                    <a:p>
                      <a:endParaRPr lang="en-US"/>
                    </a:p>
                  </a:txBody>
                  <a:tcPr/>
                </a:tc>
                <a:tc>
                  <a:txBody>
                    <a:bodyPr/>
                    <a:lstStyle/>
                    <a:p>
                      <a:pPr algn="l"/>
                      <a:r>
                        <a:rPr lang="en-US" sz="1400" b="1" dirty="0" smtClean="0"/>
                        <a:t>Jill</a:t>
                      </a:r>
                      <a:r>
                        <a:rPr lang="en-US" sz="1400" b="1" baseline="0" dirty="0" smtClean="0"/>
                        <a:t> Russo</a:t>
                      </a:r>
                      <a:endParaRPr lang="en-US" sz="1400" b="1" dirty="0"/>
                    </a:p>
                  </a:txBody>
                  <a:tcPr marL="101781" marR="101781" marT="50178" marB="50178" anchor="ctr">
                    <a:solidFill>
                      <a:schemeClr val="bg1"/>
                    </a:solidFill>
                  </a:tcPr>
                </a:tc>
              </a:tr>
              <a:tr h="406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Linda Benson</a:t>
                      </a:r>
                    </a:p>
                  </a:txBody>
                  <a:tcPr marL="101781" marR="101781" marT="50178" marB="50178"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Sandy Maines</a:t>
                      </a:r>
                    </a:p>
                  </a:txBody>
                  <a:tcPr marL="101781" marR="101781" marT="50178" marB="50178" anchor="ctr">
                    <a:solidFill>
                      <a:schemeClr val="bg1"/>
                    </a:solidFill>
                  </a:tcPr>
                </a:tc>
                <a:tc hMerge="1">
                  <a:txBody>
                    <a:bodyPr/>
                    <a:lstStyle/>
                    <a:p>
                      <a:endParaRPr lang="en-US"/>
                    </a:p>
                  </a:txBody>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rPr>
                        <a:t>Sharon Carlson</a:t>
                      </a:r>
                    </a:p>
                  </a:txBody>
                  <a:tcPr marL="101781" marR="101781" marT="50178" marB="50178" anchor="ctr">
                    <a:solidFill>
                      <a:schemeClr val="bg1"/>
                    </a:solidFill>
                  </a:tcPr>
                </a:tc>
              </a:tr>
              <a:tr h="406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Maritza Dash</a:t>
                      </a:r>
                    </a:p>
                  </a:txBody>
                  <a:tcPr marL="101781" marR="101781" marT="50178" marB="50178"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rPr>
                        <a:t>Gina McLain</a:t>
                      </a:r>
                    </a:p>
                  </a:txBody>
                  <a:tcPr marL="101781" marR="101781" marT="50178" marB="50178" anchor="ctr">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Anne Berg</a:t>
                      </a:r>
                    </a:p>
                  </a:txBody>
                  <a:tcPr marL="101781" marR="101781" marT="50178" marB="50178" anchor="ctr">
                    <a:solidFill>
                      <a:schemeClr val="bg1"/>
                    </a:solidFill>
                  </a:tcPr>
                </a:tc>
              </a:tr>
              <a:tr h="5154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Heather Giard</a:t>
                      </a:r>
                    </a:p>
                  </a:txBody>
                  <a:tcPr marL="101781" marR="101781" marT="50178" marB="50178"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rPr>
                        <a:t>Nicole Thoen</a:t>
                      </a:r>
                    </a:p>
                  </a:txBody>
                  <a:tcPr marL="101781" marR="101781" marT="50178" marB="50178" anchor="ctr">
                    <a:solidFill>
                      <a:schemeClr val="bg1"/>
                    </a:solidFill>
                  </a:tcPr>
                </a:tc>
                <a:tc hMerge="1">
                  <a:txBody>
                    <a:bodyPr/>
                    <a:lstStyle/>
                    <a:p>
                      <a:endParaRPr lang="en-US"/>
                    </a:p>
                  </a:txBody>
                  <a:tcPr/>
                </a:tc>
                <a:tc>
                  <a:txBody>
                    <a:bodyPr/>
                    <a:lstStyle/>
                    <a:p>
                      <a:pPr algn="l"/>
                      <a:r>
                        <a:rPr lang="en-US" sz="1400" b="1" dirty="0" smtClean="0">
                          <a:solidFill>
                            <a:schemeClr val="tx1"/>
                          </a:solidFill>
                        </a:rPr>
                        <a:t>Aliceson Brandt</a:t>
                      </a:r>
                      <a:endParaRPr lang="en-US" sz="1400" b="1" dirty="0">
                        <a:solidFill>
                          <a:schemeClr val="tx1"/>
                        </a:solidFill>
                      </a:endParaRPr>
                    </a:p>
                  </a:txBody>
                  <a:tcPr marL="101781" marR="101781" marT="50178" marB="50178" anchor="ctr">
                    <a:solidFill>
                      <a:schemeClr val="bg1"/>
                    </a:solidFill>
                  </a:tcPr>
                </a:tc>
              </a:tr>
              <a:tr h="406999">
                <a:tc gridSpan="2">
                  <a:txBody>
                    <a:bodyPr/>
                    <a:lstStyle/>
                    <a:p>
                      <a:pPr algn="l"/>
                      <a:r>
                        <a:rPr lang="en-US" sz="1400" b="1" dirty="0" smtClean="0">
                          <a:solidFill>
                            <a:schemeClr val="tx1"/>
                          </a:solidFill>
                        </a:rPr>
                        <a:t>Translator:  Zaida Rosa</a:t>
                      </a:r>
                      <a:endParaRPr lang="en-US" sz="1400" b="1" dirty="0">
                        <a:solidFill>
                          <a:schemeClr val="tx1"/>
                        </a:solidFill>
                      </a:endParaRPr>
                    </a:p>
                  </a:txBody>
                  <a:tcPr marL="101781" marR="101781" marT="50178" marB="50178" anchor="ctr">
                    <a:solidFill>
                      <a:schemeClr val="bg1"/>
                    </a:solidFill>
                  </a:tcPr>
                </a:tc>
                <a:tc hMerge="1">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mn-lt"/>
                      </a:endParaRPr>
                    </a:p>
                  </a:txBody>
                  <a:tcPr marL="97155" marR="97155" marT="47897" marB="47897" anchor="ctr">
                    <a:solidFill>
                      <a:schemeClr val="bg1"/>
                    </a:solidFill>
                  </a:tcPr>
                </a:tc>
                <a:tc gridSpan="2">
                  <a:txBody>
                    <a:bodyPr/>
                    <a:lstStyle/>
                    <a:p>
                      <a:pPr algn="l"/>
                      <a:r>
                        <a:rPr lang="en-US" sz="1400" b="1" dirty="0" smtClean="0">
                          <a:solidFill>
                            <a:schemeClr val="tx1"/>
                          </a:solidFill>
                        </a:rPr>
                        <a:t>Translator:</a:t>
                      </a:r>
                      <a:r>
                        <a:rPr lang="en-US" sz="1400" b="1" baseline="0" dirty="0" smtClean="0">
                          <a:solidFill>
                            <a:schemeClr val="tx1"/>
                          </a:solidFill>
                        </a:rPr>
                        <a:t>  Martha Mendez</a:t>
                      </a:r>
                      <a:endParaRPr lang="en-US" sz="1400" b="1" dirty="0">
                        <a:solidFill>
                          <a:schemeClr val="tx1"/>
                        </a:solidFill>
                      </a:endParaRPr>
                    </a:p>
                  </a:txBody>
                  <a:tcPr marL="101781" marR="101781" marT="50178" marB="50178" anchor="ctr">
                    <a:solidFill>
                      <a:schemeClr val="bg1"/>
                    </a:solidFill>
                  </a:tcPr>
                </a:tc>
                <a:tc hMerge="1">
                  <a:txBody>
                    <a:bodyPr/>
                    <a:lstStyle/>
                    <a:p>
                      <a:endParaRPr lang="en-US" sz="1300" b="1" dirty="0">
                        <a:solidFill>
                          <a:schemeClr val="tx1"/>
                        </a:solidFill>
                      </a:endParaRPr>
                    </a:p>
                  </a:txBody>
                  <a:tcPr marL="97155" marR="97155" marT="47897" marB="47897" anchor="ctr">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53238027"/>
              </p:ext>
            </p:extLst>
          </p:nvPr>
        </p:nvGraphicFramePr>
        <p:xfrm>
          <a:off x="505382" y="6059402"/>
          <a:ext cx="7002374" cy="3272972"/>
        </p:xfrm>
        <a:graphic>
          <a:graphicData uri="http://schemas.openxmlformats.org/drawingml/2006/table">
            <a:tbl>
              <a:tblPr firstRow="1" bandRow="1">
                <a:tableStyleId>{5940675A-B579-460E-94D1-54222C63F5DA}</a:tableStyleId>
              </a:tblPr>
              <a:tblGrid>
                <a:gridCol w="2508710"/>
                <a:gridCol w="2014282"/>
                <a:gridCol w="2479382"/>
              </a:tblGrid>
              <a:tr h="499292">
                <a:tc gridSpan="3">
                  <a:txBody>
                    <a:bodyPr/>
                    <a:lstStyle/>
                    <a:p>
                      <a:pPr algn="ctr"/>
                      <a:r>
                        <a:rPr kumimoji="0" lang="en-US" sz="13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3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300" b="1" i="0" u="none" strike="noStrike" kern="1200" cap="none" spc="0" normalizeH="0" baseline="0" noProof="0" dirty="0" smtClean="0">
                          <a:ln>
                            <a:noFill/>
                          </a:ln>
                          <a:solidFill>
                            <a:prstClr val="black"/>
                          </a:solidFill>
                          <a:effectLst/>
                          <a:uLnTx/>
                          <a:uFillTx/>
                          <a:latin typeface="+mn-lt"/>
                          <a:ea typeface="+mn-ea"/>
                          <a:cs typeface="+mn-cs"/>
                        </a:rPr>
                        <a:t> grade teachers.</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b="0" dirty="0">
                        <a:latin typeface="Lucida Handwriting" panose="03010101010101010101" pitchFamily="66" charset="0"/>
                      </a:endParaRPr>
                    </a:p>
                  </a:txBody>
                  <a:tcPr/>
                </a:tc>
                <a:tc hMerge="1">
                  <a:txBody>
                    <a:bodyPr/>
                    <a:lstStyle/>
                    <a:p>
                      <a:pPr algn="l"/>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90159" marR="90159">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113620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sp>
        <p:nvSpPr>
          <p:cNvPr id="5" name="TextBox 4"/>
          <p:cNvSpPr txBox="1"/>
          <p:nvPr/>
        </p:nvSpPr>
        <p:spPr>
          <a:xfrm>
            <a:off x="685800" y="769977"/>
            <a:ext cx="6553200" cy="4924425"/>
          </a:xfrm>
          <a:prstGeom prst="rect">
            <a:avLst/>
          </a:prstGeom>
          <a:noFill/>
        </p:spPr>
        <p:txBody>
          <a:bodyPr wrap="square" rtlCol="0">
            <a:spAutoFit/>
          </a:bodyPr>
          <a:lstStyle/>
          <a:p>
            <a:pPr algn="ctr"/>
            <a:r>
              <a:rPr lang="en-US" sz="1300" b="1" dirty="0" smtClean="0"/>
              <a:t>Performance Task</a:t>
            </a:r>
          </a:p>
          <a:p>
            <a:pPr algn="ctr"/>
            <a:r>
              <a:rPr lang="en-US" sz="1300" dirty="0" smtClean="0"/>
              <a:t>(optional!)</a:t>
            </a:r>
          </a:p>
          <a:p>
            <a:endParaRPr lang="en-US" sz="1300" dirty="0"/>
          </a:p>
          <a:p>
            <a:pPr algn="ctr"/>
            <a:r>
              <a:rPr lang="en-US" sz="1300" dirty="0" smtClean="0"/>
              <a:t>The following pages support a student performance task.</a:t>
            </a:r>
          </a:p>
          <a:p>
            <a:endParaRPr lang="en-US" sz="1300" dirty="0"/>
          </a:p>
          <a:p>
            <a:r>
              <a:rPr lang="en-US" sz="1300" b="1" dirty="0" smtClean="0"/>
              <a:t>In kindergarten </a:t>
            </a:r>
            <a:r>
              <a:rPr lang="en-US" sz="1300" dirty="0" smtClean="0"/>
              <a:t>a performance task is more of an instructional lesson and has much support.  If you choose to do a performance task as part of your instruction you can break this down into several days.  This should be done </a:t>
            </a:r>
            <a:r>
              <a:rPr lang="en-US" sz="1300" b="1" dirty="0" smtClean="0"/>
              <a:t>after</a:t>
            </a:r>
            <a:r>
              <a:rPr lang="en-US" sz="1300" b="1" dirty="0" smtClean="0">
                <a:effectLst>
                  <a:outerShdw blurRad="38100" dist="38100" dir="2700000" algn="tl">
                    <a:srgbClr val="000000">
                      <a:alpha val="43137"/>
                    </a:srgbClr>
                  </a:outerShdw>
                </a:effectLst>
              </a:rPr>
              <a:t> </a:t>
            </a:r>
            <a:r>
              <a:rPr lang="en-US" sz="1300" dirty="0" smtClean="0"/>
              <a:t>you have given the entire assessment (both literary and informational sections).</a:t>
            </a:r>
          </a:p>
          <a:p>
            <a:endParaRPr lang="en-US" sz="1300" dirty="0" smtClean="0"/>
          </a:p>
          <a:p>
            <a:r>
              <a:rPr lang="en-US" sz="1300" b="1" u="sng" dirty="0" smtClean="0"/>
              <a:t>Directions:</a:t>
            </a:r>
            <a:endParaRPr lang="en-US" sz="1300" b="1" u="sng" dirty="0"/>
          </a:p>
          <a:p>
            <a:pPr marL="233363" indent="-233363">
              <a:buFont typeface="Arial" panose="020B0604020202020204" pitchFamily="34" charset="0"/>
              <a:buChar char="•"/>
            </a:pPr>
            <a:r>
              <a:rPr lang="en-US" sz="1300" dirty="0" smtClean="0"/>
              <a:t>Re- Read </a:t>
            </a:r>
            <a:r>
              <a:rPr lang="en-US" sz="1300" dirty="0"/>
              <a:t>the p</a:t>
            </a:r>
            <a:r>
              <a:rPr lang="en-US" sz="1300" dirty="0" smtClean="0"/>
              <a:t>assages and model how to take notes - </a:t>
            </a:r>
            <a:r>
              <a:rPr lang="en-US" sz="1300" i="1" dirty="0" smtClean="0"/>
              <a:t>(a teacher note-taking form with instructions  and a student form that can be used for modeling, are included). </a:t>
            </a:r>
            <a:r>
              <a:rPr lang="en-US" sz="1300" dirty="0" smtClean="0"/>
              <a:t>Kindergarten students are not expected to take notes independently.</a:t>
            </a:r>
            <a:endParaRPr lang="en-US" sz="1300" i="1" dirty="0"/>
          </a:p>
          <a:p>
            <a:pPr marL="228600" indent="-228600">
              <a:buFont typeface="Arial" panose="020B0604020202020204" pitchFamily="34" charset="0"/>
              <a:buChar char="•"/>
            </a:pPr>
            <a:r>
              <a:rPr lang="en-US" sz="1300" dirty="0" smtClean="0"/>
              <a:t>Have students share their two completed constructed response questions from this assessment (these are research questions).</a:t>
            </a:r>
          </a:p>
          <a:p>
            <a:endParaRPr lang="en-US" sz="1300" dirty="0" smtClean="0"/>
          </a:p>
          <a:p>
            <a:r>
              <a:rPr lang="en-US" sz="1300" b="1" u="sng" dirty="0" smtClean="0"/>
              <a:t>The Performance Task</a:t>
            </a:r>
            <a:endParaRPr lang="en-US" sz="1300" i="1" dirty="0"/>
          </a:p>
          <a:p>
            <a:pPr marL="285750" indent="-285750">
              <a:buFont typeface="Arial" panose="020B0604020202020204" pitchFamily="34" charset="0"/>
              <a:buChar char="•"/>
            </a:pPr>
            <a:r>
              <a:rPr lang="en-US" sz="1300" dirty="0" smtClean="0"/>
              <a:t>A </a:t>
            </a:r>
            <a:r>
              <a:rPr lang="en-US" sz="1300" dirty="0"/>
              <a:t>Classroom </a:t>
            </a:r>
            <a:r>
              <a:rPr lang="en-US" sz="1300" dirty="0" smtClean="0"/>
              <a:t>Activity </a:t>
            </a:r>
          </a:p>
          <a:p>
            <a:pPr marL="228600" indent="-228600"/>
            <a:r>
              <a:rPr lang="en-US" sz="1300" dirty="0" smtClean="0"/>
              <a:t>	 Review </a:t>
            </a:r>
            <a:r>
              <a:rPr lang="en-US" sz="1300" dirty="0"/>
              <a:t>any vocabulary students may struggle </a:t>
            </a:r>
            <a:r>
              <a:rPr lang="en-US" sz="1300" dirty="0" smtClean="0"/>
              <a:t>with.</a:t>
            </a:r>
          </a:p>
          <a:p>
            <a:pPr marL="285750" indent="-285750">
              <a:buFont typeface="Arial" panose="020B0604020202020204" pitchFamily="34" charset="0"/>
              <a:buChar char="•"/>
            </a:pPr>
            <a:r>
              <a:rPr lang="en-US" sz="1300" dirty="0" smtClean="0"/>
              <a:t>Prompt</a:t>
            </a:r>
            <a:r>
              <a:rPr lang="en-US" sz="1300" dirty="0"/>
              <a:t>:</a:t>
            </a:r>
          </a:p>
          <a:p>
            <a:r>
              <a:rPr lang="en-US" sz="1400" b="1" dirty="0"/>
              <a:t> </a:t>
            </a:r>
            <a:r>
              <a:rPr lang="en-US" sz="1400" b="1" dirty="0" smtClean="0"/>
              <a:t>      What </a:t>
            </a:r>
            <a:r>
              <a:rPr lang="en-US" sz="1400" b="1" dirty="0"/>
              <a:t>is your favorite season and why? Use ideas and details from the stories in </a:t>
            </a:r>
            <a:r>
              <a:rPr lang="en-US" sz="1400" b="1" dirty="0" smtClean="0"/>
              <a:t>   </a:t>
            </a:r>
          </a:p>
          <a:p>
            <a:r>
              <a:rPr lang="en-US" sz="1400" b="1" dirty="0"/>
              <a:t> </a:t>
            </a:r>
            <a:r>
              <a:rPr lang="en-US" sz="1400" b="1" dirty="0" smtClean="0"/>
              <a:t>      your </a:t>
            </a:r>
            <a:r>
              <a:rPr lang="en-US" sz="1400" b="1" dirty="0"/>
              <a:t>drawing and writing.</a:t>
            </a:r>
          </a:p>
          <a:p>
            <a:endParaRPr lang="en-US" sz="1300" dirty="0"/>
          </a:p>
        </p:txBody>
      </p:sp>
    </p:spTree>
    <p:extLst>
      <p:ext uri="{BB962C8B-B14F-4D97-AF65-F5344CB8AC3E}">
        <p14:creationId xmlns:p14="http://schemas.microsoft.com/office/powerpoint/2010/main" val="570681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sp>
        <p:nvSpPr>
          <p:cNvPr id="5" name="Rectangle 4"/>
          <p:cNvSpPr/>
          <p:nvPr/>
        </p:nvSpPr>
        <p:spPr>
          <a:xfrm>
            <a:off x="518160" y="159658"/>
            <a:ext cx="6800850" cy="1907877"/>
          </a:xfrm>
          <a:prstGeom prst="rect">
            <a:avLst/>
          </a:prstGeom>
        </p:spPr>
        <p:txBody>
          <a:bodyPr wrap="square" lIns="101881" tIns="50941" rIns="101881" bIns="50941">
            <a:spAutoFit/>
          </a:bodyPr>
          <a:lstStyle/>
          <a:p>
            <a:endParaRPr lang="en-US" sz="1900" dirty="0"/>
          </a:p>
          <a:p>
            <a:r>
              <a:rPr lang="en-US" sz="1900" dirty="0"/>
              <a:t>Name_____________________</a:t>
            </a:r>
          </a:p>
          <a:p>
            <a:endParaRPr lang="en-US" dirty="0" smtClean="0"/>
          </a:p>
          <a:p>
            <a:r>
              <a:rPr lang="en-US" dirty="0" smtClean="0"/>
              <a:t>What is the text mostly about?  This is the </a:t>
            </a:r>
            <a:r>
              <a:rPr lang="en-US" u="sng" dirty="0" smtClean="0"/>
              <a:t>main topic</a:t>
            </a:r>
            <a:r>
              <a:rPr lang="en-US" dirty="0" smtClean="0"/>
              <a:t>.</a:t>
            </a:r>
          </a:p>
          <a:p>
            <a:endParaRPr lang="en-US" dirty="0" smtClean="0"/>
          </a:p>
          <a:p>
            <a:pPr algn="ctr"/>
            <a:r>
              <a:rPr lang="en-US" dirty="0" smtClean="0"/>
              <a:t>Draw a main topic picture.</a:t>
            </a:r>
          </a:p>
        </p:txBody>
      </p:sp>
      <p:sp>
        <p:nvSpPr>
          <p:cNvPr id="13" name="Rectangle 12"/>
          <p:cNvSpPr/>
          <p:nvPr/>
        </p:nvSpPr>
        <p:spPr>
          <a:xfrm>
            <a:off x="777240" y="2075543"/>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n-US" sz="1900" dirty="0" smtClean="0"/>
              <a:t>Draw pictures and write words.  </a:t>
            </a:r>
            <a:r>
              <a:rPr lang="en-US" sz="1900" dirty="0"/>
              <a:t>Tell more about the </a:t>
            </a:r>
            <a:r>
              <a:rPr lang="en-US" sz="1900" u="sng" dirty="0"/>
              <a:t>main topic</a:t>
            </a:r>
            <a:r>
              <a:rPr lang="en-US" sz="1900" dirty="0"/>
              <a:t>.</a:t>
            </a:r>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8" name="Rectangle 7"/>
          <p:cNvSpPr/>
          <p:nvPr/>
        </p:nvSpPr>
        <p:spPr>
          <a:xfrm>
            <a:off x="345445" y="2598423"/>
            <a:ext cx="2790506" cy="231074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dirty="0"/>
              <a:t>Read the text with the students.  Ask the students if the text is about (use irrelevant examples – a french-fry?, a hair?).  </a:t>
            </a:r>
          </a:p>
          <a:p>
            <a:endParaRPr lang="en-US" sz="1200" b="1" dirty="0"/>
          </a:p>
          <a:p>
            <a:r>
              <a:rPr lang="en-US" sz="1200" b="1" dirty="0"/>
              <a:t>This  will help students understand  that when you ask what a text is mostly about you are referring to the subject or what is called a </a:t>
            </a:r>
            <a:r>
              <a:rPr lang="en-US" sz="1200" b="1" u="sng" dirty="0">
                <a:solidFill>
                  <a:srgbClr val="C00000"/>
                </a:solidFill>
                <a:effectLst>
                  <a:outerShdw blurRad="38100" dist="38100" dir="2700000" algn="tl">
                    <a:srgbClr val="000000">
                      <a:alpha val="43137"/>
                    </a:srgbClr>
                  </a:outerShdw>
                </a:effectLst>
              </a:rPr>
              <a:t>main topic</a:t>
            </a:r>
            <a:r>
              <a:rPr lang="en-US" sz="1200" b="1" dirty="0"/>
              <a:t>.</a:t>
            </a:r>
          </a:p>
          <a:p>
            <a:endParaRPr lang="en-US" sz="1200" b="1" dirty="0"/>
          </a:p>
          <a:p>
            <a:r>
              <a:rPr lang="en-US" sz="1200" b="1" dirty="0"/>
              <a:t>Ask students to draw a picture of the </a:t>
            </a:r>
            <a:r>
              <a:rPr lang="en-US" sz="1200" b="1" u="sng" dirty="0">
                <a:solidFill>
                  <a:srgbClr val="C00000"/>
                </a:solidFill>
                <a:effectLst>
                  <a:outerShdw blurRad="38100" dist="38100" dir="2700000" algn="tl">
                    <a:srgbClr val="000000">
                      <a:alpha val="43137"/>
                    </a:srgbClr>
                  </a:outerShdw>
                </a:effectLst>
              </a:rPr>
              <a:t>main topic</a:t>
            </a:r>
            <a:r>
              <a:rPr lang="en-US" sz="1200" b="1" dirty="0"/>
              <a:t>.</a:t>
            </a:r>
          </a:p>
        </p:txBody>
      </p:sp>
      <p:sp>
        <p:nvSpPr>
          <p:cNvPr id="11" name="Rounded Rectangle 10"/>
          <p:cNvSpPr/>
          <p:nvPr/>
        </p:nvSpPr>
        <p:spPr>
          <a:xfrm>
            <a:off x="345440" y="2179320"/>
            <a:ext cx="431800"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2" name="Rectangle 11"/>
          <p:cNvSpPr/>
          <p:nvPr/>
        </p:nvSpPr>
        <p:spPr>
          <a:xfrm>
            <a:off x="4404365" y="5699761"/>
            <a:ext cx="2693354" cy="2126074"/>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dirty="0"/>
              <a:t>Ask students to </a:t>
            </a:r>
            <a:r>
              <a:rPr lang="en-US" sz="1200" b="1" u="sng" dirty="0"/>
              <a:t>explain more</a:t>
            </a:r>
            <a:r>
              <a:rPr lang="en-US" sz="1200" b="1" dirty="0"/>
              <a:t> about the </a:t>
            </a:r>
            <a:r>
              <a:rPr lang="en-US" sz="1200" b="1" u="sng" dirty="0">
                <a:solidFill>
                  <a:srgbClr val="C00000"/>
                </a:solidFill>
                <a:effectLst>
                  <a:outerShdw blurRad="38100" dist="38100" dir="2700000" algn="tl">
                    <a:srgbClr val="000000">
                      <a:alpha val="43137"/>
                    </a:srgbClr>
                  </a:outerShdw>
                </a:effectLst>
              </a:rPr>
              <a:t>main topic.</a:t>
            </a:r>
          </a:p>
          <a:p>
            <a:endParaRPr lang="en-US" sz="1200" b="1" dirty="0"/>
          </a:p>
          <a:p>
            <a:r>
              <a:rPr lang="en-US" sz="1200" b="1" dirty="0"/>
              <a:t>Tell students, “When we want to explain more about (name the </a:t>
            </a:r>
            <a:r>
              <a:rPr lang="en-US" sz="1200" b="1" u="sng" dirty="0">
                <a:solidFill>
                  <a:srgbClr val="C00000"/>
                </a:solidFill>
                <a:effectLst>
                  <a:outerShdw blurRad="38100" dist="38100" dir="2700000" algn="tl">
                    <a:srgbClr val="000000">
                      <a:alpha val="43137"/>
                    </a:srgbClr>
                  </a:outerShdw>
                </a:effectLst>
              </a:rPr>
              <a:t>main topic</a:t>
            </a:r>
            <a:r>
              <a:rPr lang="en-US" sz="1200" dirty="0">
                <a:effectLst>
                  <a:outerShdw blurRad="38100" dist="38100" dir="2700000" algn="tl">
                    <a:srgbClr val="000000">
                      <a:alpha val="43137"/>
                    </a:srgbClr>
                  </a:outerShdw>
                </a:effectLst>
              </a:rPr>
              <a:t>),</a:t>
            </a:r>
            <a:r>
              <a:rPr lang="en-US" sz="1200" dirty="0"/>
              <a:t> </a:t>
            </a:r>
            <a:r>
              <a:rPr lang="en-US" sz="1200" b="1" dirty="0"/>
              <a:t>we can look to see what else happened.  We are looking for </a:t>
            </a:r>
            <a:r>
              <a:rPr lang="en-US" sz="1200" b="1" u="sng" dirty="0">
                <a:solidFill>
                  <a:srgbClr val="C00000"/>
                </a:solidFill>
                <a:effectLst>
                  <a:outerShdw blurRad="38100" dist="38100" dir="2700000" algn="tl">
                    <a:srgbClr val="000000">
                      <a:alpha val="43137"/>
                    </a:srgbClr>
                  </a:outerShdw>
                </a:effectLst>
              </a:rPr>
              <a:t>ideas</a:t>
            </a:r>
            <a:r>
              <a:rPr lang="en-US" sz="1200" b="1" dirty="0">
                <a:solidFill>
                  <a:srgbClr val="C00000"/>
                </a:solidFill>
                <a:effectLst>
                  <a:outerShdw blurRad="38100" dist="38100" dir="2700000" algn="tl">
                    <a:srgbClr val="000000">
                      <a:alpha val="43137"/>
                    </a:srgbClr>
                  </a:outerShdw>
                </a:effectLst>
              </a:rPr>
              <a:t> </a:t>
            </a:r>
            <a:r>
              <a:rPr lang="en-US" sz="1200" b="1" dirty="0"/>
              <a:t>and </a:t>
            </a:r>
            <a:r>
              <a:rPr lang="en-US" sz="1200" b="1" u="sng" dirty="0">
                <a:solidFill>
                  <a:srgbClr val="C00000"/>
                </a:solidFill>
                <a:effectLst>
                  <a:outerShdw blurRad="38100" dist="38100" dir="2700000" algn="tl">
                    <a:srgbClr val="000000">
                      <a:alpha val="43137"/>
                    </a:srgbClr>
                  </a:outerShdw>
                </a:effectLst>
              </a:rPr>
              <a:t>details</a:t>
            </a:r>
            <a:r>
              <a:rPr lang="en-US" sz="1200" dirty="0"/>
              <a:t>.”</a:t>
            </a:r>
          </a:p>
          <a:p>
            <a:endParaRPr lang="en-US" sz="1200" b="1" dirty="0"/>
          </a:p>
          <a:p>
            <a:r>
              <a:rPr lang="en-US" sz="1200" b="1" dirty="0"/>
              <a:t>Ask students, “What </a:t>
            </a:r>
            <a:r>
              <a:rPr lang="en-US" sz="1200" b="1" u="sng" dirty="0">
                <a:solidFill>
                  <a:srgbClr val="C00000"/>
                </a:solidFill>
                <a:effectLst>
                  <a:outerShdw blurRad="38100" dist="38100" dir="2700000" algn="tl">
                    <a:srgbClr val="000000">
                      <a:alpha val="43137"/>
                    </a:srgbClr>
                  </a:outerShdw>
                </a:effectLst>
              </a:rPr>
              <a:t>ideas</a:t>
            </a:r>
            <a:r>
              <a:rPr lang="en-US" sz="1200" b="1" dirty="0">
                <a:solidFill>
                  <a:srgbClr val="C00000"/>
                </a:solidFill>
                <a:effectLst>
                  <a:outerShdw blurRad="38100" dist="38100" dir="2700000" algn="tl">
                    <a:srgbClr val="000000">
                      <a:alpha val="43137"/>
                    </a:srgbClr>
                  </a:outerShdw>
                </a:effectLst>
              </a:rPr>
              <a:t> </a:t>
            </a:r>
            <a:r>
              <a:rPr lang="en-US" sz="1200" b="1" dirty="0"/>
              <a:t>or </a:t>
            </a:r>
            <a:r>
              <a:rPr lang="en-US" sz="1200" b="1" u="sng" dirty="0">
                <a:solidFill>
                  <a:srgbClr val="C00000"/>
                </a:solidFill>
                <a:effectLst>
                  <a:outerShdw blurRad="38100" dist="38100" dir="2700000" algn="tl">
                    <a:srgbClr val="000000">
                      <a:alpha val="43137"/>
                    </a:srgbClr>
                  </a:outerShdw>
                </a:effectLst>
              </a:rPr>
              <a:t>details</a:t>
            </a:r>
            <a:r>
              <a:rPr lang="en-US" sz="1200" b="1" dirty="0">
                <a:solidFill>
                  <a:srgbClr val="C00000"/>
                </a:solidFill>
                <a:effectLst>
                  <a:outerShdw blurRad="38100" dist="38100" dir="2700000" algn="tl">
                    <a:srgbClr val="000000">
                      <a:alpha val="43137"/>
                    </a:srgbClr>
                  </a:outerShdw>
                </a:effectLst>
              </a:rPr>
              <a:t> </a:t>
            </a:r>
            <a:r>
              <a:rPr lang="en-US" sz="1200" b="1" dirty="0"/>
              <a:t>can you find and tell about?”</a:t>
            </a:r>
          </a:p>
        </p:txBody>
      </p:sp>
      <p:sp>
        <p:nvSpPr>
          <p:cNvPr id="15" name="Rounded Rectangle 14"/>
          <p:cNvSpPr/>
          <p:nvPr/>
        </p:nvSpPr>
        <p:spPr>
          <a:xfrm>
            <a:off x="7167885" y="6170038"/>
            <a:ext cx="404814"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832" tIns="46916" rIns="93832" bIns="46916"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4160132" y="3471314"/>
            <a:ext cx="2936240" cy="1327498"/>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dirty="0" smtClean="0"/>
              <a:t>Remember students will need to have a note-taking form for </a:t>
            </a:r>
            <a:r>
              <a:rPr lang="en-US" u="sng" dirty="0" smtClean="0"/>
              <a:t>each</a:t>
            </a:r>
            <a:r>
              <a:rPr lang="en-US" dirty="0" smtClean="0"/>
              <a:t> passage.</a:t>
            </a:r>
            <a:endParaRPr lang="en-US" dirty="0"/>
          </a:p>
        </p:txBody>
      </p:sp>
      <p:sp>
        <p:nvSpPr>
          <p:cNvPr id="17" name="Rectangle 16"/>
          <p:cNvSpPr/>
          <p:nvPr/>
        </p:nvSpPr>
        <p:spPr>
          <a:xfrm>
            <a:off x="259080" y="6781800"/>
            <a:ext cx="3627120" cy="281857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832" tIns="46916" rIns="93832" bIns="46916">
            <a:spAutoFit/>
          </a:bodyPr>
          <a:lstStyle/>
          <a:p>
            <a:r>
              <a:rPr lang="en-US" sz="1200" b="1" u="sng" dirty="0">
                <a:solidFill>
                  <a:srgbClr val="002060"/>
                </a:solidFill>
              </a:rPr>
              <a:t>Differentiation</a:t>
            </a:r>
            <a:r>
              <a:rPr lang="en-US" sz="1200" b="1" dirty="0">
                <a:solidFill>
                  <a:srgbClr val="002060"/>
                </a:solidFill>
              </a:rPr>
              <a:t>:</a:t>
            </a:r>
          </a:p>
          <a:p>
            <a:r>
              <a:rPr lang="en-US" sz="1100" b="1" dirty="0">
                <a:solidFill>
                  <a:srgbClr val="002060"/>
                </a:solidFill>
              </a:rPr>
              <a:t>Students who need more pages – print as needed.  In kindergarten you can scaffold students to start with illustrating the main topic, then move to details and ideas in another lesson.  Students who would benefit from enrichment can continue on with more specific details or a new text.</a:t>
            </a:r>
          </a:p>
          <a:p>
            <a:endParaRPr lang="en-US" sz="1100" b="1" dirty="0">
              <a:solidFill>
                <a:srgbClr val="002060"/>
              </a:solidFill>
            </a:endParaRPr>
          </a:p>
          <a:p>
            <a:r>
              <a:rPr lang="en-US" sz="1100" b="1" dirty="0">
                <a:solidFill>
                  <a:srgbClr val="002060"/>
                </a:solidFill>
              </a:rPr>
              <a:t>Students who need more direct instruction – teach each part in mini lessons.  These concepts can be taught separately:</a:t>
            </a:r>
          </a:p>
          <a:p>
            <a:pPr marL="413774" indent="-175935">
              <a:buFont typeface="Arial" panose="020B0604020202020204" pitchFamily="34" charset="0"/>
              <a:buChar char="•"/>
            </a:pPr>
            <a:r>
              <a:rPr lang="en-US" sz="1100" b="1" dirty="0">
                <a:solidFill>
                  <a:srgbClr val="002060"/>
                </a:solidFill>
              </a:rPr>
              <a:t>Main Topic</a:t>
            </a:r>
          </a:p>
          <a:p>
            <a:pPr marL="413774" indent="-175935">
              <a:buFont typeface="Arial" panose="020B0604020202020204" pitchFamily="34" charset="0"/>
              <a:buChar char="•"/>
            </a:pPr>
            <a:r>
              <a:rPr lang="en-US" sz="1100" b="1" dirty="0">
                <a:solidFill>
                  <a:srgbClr val="002060"/>
                </a:solidFill>
              </a:rPr>
              <a:t>Ideas</a:t>
            </a:r>
          </a:p>
          <a:p>
            <a:pPr marL="413774" indent="-175935">
              <a:buFont typeface="Arial" panose="020B0604020202020204" pitchFamily="34" charset="0"/>
              <a:buChar char="•"/>
            </a:pPr>
            <a:r>
              <a:rPr lang="en-US" sz="1100" b="1" dirty="0">
                <a:solidFill>
                  <a:srgbClr val="002060"/>
                </a:solidFill>
              </a:rPr>
              <a:t>Details</a:t>
            </a:r>
          </a:p>
          <a:p>
            <a:r>
              <a:rPr lang="en-US" sz="1100" b="1" dirty="0" smtClean="0">
                <a:solidFill>
                  <a:srgbClr val="002060"/>
                </a:solidFill>
              </a:rPr>
              <a:t>ELs </a:t>
            </a:r>
            <a:r>
              <a:rPr lang="en-US" sz="1100" b="1" dirty="0">
                <a:solidFill>
                  <a:srgbClr val="002060"/>
                </a:solidFill>
              </a:rPr>
              <a:t>may need each part taught using language (sentence) frames emphasizing transitional words. </a:t>
            </a:r>
          </a:p>
        </p:txBody>
      </p:sp>
    </p:spTree>
    <p:extLst>
      <p:ext uri="{BB962C8B-B14F-4D97-AF65-F5344CB8AC3E}">
        <p14:creationId xmlns:p14="http://schemas.microsoft.com/office/powerpoint/2010/main" val="1008542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sp>
        <p:nvSpPr>
          <p:cNvPr id="5" name="Rectangle 4"/>
          <p:cNvSpPr/>
          <p:nvPr/>
        </p:nvSpPr>
        <p:spPr>
          <a:xfrm>
            <a:off x="518160" y="502924"/>
            <a:ext cx="6800850" cy="1907877"/>
          </a:xfrm>
          <a:prstGeom prst="rect">
            <a:avLst/>
          </a:prstGeom>
        </p:spPr>
        <p:txBody>
          <a:bodyPr wrap="square" lIns="101881" tIns="50941" rIns="101881" bIns="50941">
            <a:spAutoFit/>
          </a:bodyPr>
          <a:lstStyle/>
          <a:p>
            <a:endParaRPr lang="en-US" sz="1900" dirty="0"/>
          </a:p>
          <a:p>
            <a:r>
              <a:rPr lang="en-US" sz="1900" dirty="0"/>
              <a:t>Name_____________________</a:t>
            </a:r>
          </a:p>
          <a:p>
            <a:endParaRPr lang="en-US" dirty="0" smtClean="0"/>
          </a:p>
          <a:p>
            <a:r>
              <a:rPr lang="en-US" dirty="0" smtClean="0"/>
              <a:t>What is the text mostly about?  This is the </a:t>
            </a:r>
            <a:r>
              <a:rPr lang="en-US" u="sng" dirty="0" smtClean="0"/>
              <a:t>main topic</a:t>
            </a:r>
            <a:r>
              <a:rPr lang="en-US" dirty="0" smtClean="0"/>
              <a:t>.</a:t>
            </a:r>
          </a:p>
          <a:p>
            <a:endParaRPr lang="en-US" dirty="0" smtClean="0"/>
          </a:p>
          <a:p>
            <a:pPr algn="ctr"/>
            <a:r>
              <a:rPr lang="en-US" dirty="0" smtClean="0"/>
              <a:t>Draw a </a:t>
            </a:r>
            <a:r>
              <a:rPr lang="en-US" u="sng" dirty="0" smtClean="0"/>
              <a:t>main topic</a:t>
            </a:r>
            <a:r>
              <a:rPr lang="en-US" dirty="0" smtClean="0"/>
              <a:t> picture.</a:t>
            </a:r>
          </a:p>
        </p:txBody>
      </p:sp>
      <p:sp>
        <p:nvSpPr>
          <p:cNvPr id="13" name="Rectangle 12"/>
          <p:cNvSpPr/>
          <p:nvPr/>
        </p:nvSpPr>
        <p:spPr>
          <a:xfrm>
            <a:off x="858203" y="2430780"/>
            <a:ext cx="5699760"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
        <p:nvSpPr>
          <p:cNvPr id="10" name="Rectangle 9"/>
          <p:cNvSpPr/>
          <p:nvPr/>
        </p:nvSpPr>
        <p:spPr>
          <a:xfrm>
            <a:off x="431800" y="5196841"/>
            <a:ext cx="6800850" cy="395265"/>
          </a:xfrm>
          <a:prstGeom prst="rect">
            <a:avLst/>
          </a:prstGeom>
        </p:spPr>
        <p:txBody>
          <a:bodyPr wrap="square" lIns="101881" tIns="50941" rIns="101881" bIns="50941">
            <a:spAutoFit/>
          </a:bodyPr>
          <a:lstStyle/>
          <a:p>
            <a:r>
              <a:rPr lang="en-US" sz="1900" dirty="0" smtClean="0"/>
              <a:t>Draw pictures and write words.  </a:t>
            </a:r>
            <a:r>
              <a:rPr lang="en-US" sz="1900" dirty="0"/>
              <a:t>Tell more about the </a:t>
            </a:r>
            <a:r>
              <a:rPr lang="en-US" sz="1900" u="sng" dirty="0"/>
              <a:t>main topic</a:t>
            </a:r>
            <a:r>
              <a:rPr lang="en-US" sz="1900" dirty="0"/>
              <a:t>.</a:t>
            </a:r>
          </a:p>
        </p:txBody>
      </p:sp>
      <p:sp>
        <p:nvSpPr>
          <p:cNvPr id="14" name="Rectangle 13"/>
          <p:cNvSpPr/>
          <p:nvPr/>
        </p:nvSpPr>
        <p:spPr>
          <a:xfrm>
            <a:off x="863600" y="5699760"/>
            <a:ext cx="5699760"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881" tIns="50941" rIns="101881" bIns="50941" rtlCol="0" anchor="ctr"/>
          <a:lstStyle/>
          <a:p>
            <a:pPr algn="ctr"/>
            <a:endParaRPr lang="en-US" dirty="0"/>
          </a:p>
        </p:txBody>
      </p:sp>
    </p:spTree>
    <p:extLst>
      <p:ext uri="{BB962C8B-B14F-4D97-AF65-F5344CB8AC3E}">
        <p14:creationId xmlns:p14="http://schemas.microsoft.com/office/powerpoint/2010/main" val="2418342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45358892"/>
              </p:ext>
            </p:extLst>
          </p:nvPr>
        </p:nvGraphicFramePr>
        <p:xfrm>
          <a:off x="304800" y="318348"/>
          <a:ext cx="7239000" cy="6631092"/>
        </p:xfrm>
        <a:graphic>
          <a:graphicData uri="http://schemas.openxmlformats.org/drawingml/2006/table">
            <a:tbl>
              <a:tblPr firstRow="1" bandRow="1">
                <a:tableStyleId>{5940675A-B579-460E-94D1-54222C63F5DA}</a:tableStyleId>
              </a:tblPr>
              <a:tblGrid>
                <a:gridCol w="7239000"/>
              </a:tblGrid>
              <a:tr h="672252">
                <a:tc>
                  <a:txBody>
                    <a:bodyPr/>
                    <a:lstStyle/>
                    <a:p>
                      <a:pPr algn="l"/>
                      <a:r>
                        <a:rPr lang="en-US" sz="1700" b="1" u="none" dirty="0" smtClean="0"/>
                        <a:t>15. </a:t>
                      </a:r>
                      <a:r>
                        <a:rPr lang="en-US" sz="1700" u="sng" dirty="0" smtClean="0"/>
                        <a:t>Performance Task Answer Key</a:t>
                      </a:r>
                      <a:r>
                        <a:rPr lang="en-US" sz="1700" dirty="0" smtClean="0"/>
                        <a:t>:   </a:t>
                      </a:r>
                    </a:p>
                    <a:p>
                      <a:pPr algn="l"/>
                      <a:endParaRPr lang="en-US" sz="1200" b="1" i="0" u="none" dirty="0" smtClean="0"/>
                    </a:p>
                    <a:p>
                      <a:pPr algn="l"/>
                      <a:r>
                        <a:rPr lang="en-US" sz="1200" b="1" i="0" u="none" dirty="0" smtClean="0"/>
                        <a:t>CCSS.ELA-Literacy.W.K.1</a:t>
                      </a:r>
                    </a:p>
                    <a:p>
                      <a:pPr algn="l"/>
                      <a:r>
                        <a:rPr lang="en-US" sz="1200" b="0" u="none" dirty="0" smtClean="0"/>
                        <a:t>Use a combination of drawing, dictating, and writing to compose opinion pieces in which they tell a reader the topic or the name of the book they are writing about and state an opinion or preference about the topic or book (e.g., My favorite book is...)..</a:t>
                      </a:r>
                    </a:p>
                    <a:p>
                      <a:pPr algn="l"/>
                      <a:endParaRPr lang="en-US" sz="1200" b="0" u="none" dirty="0" smtClean="0"/>
                    </a:p>
                    <a:p>
                      <a:pPr marL="574675" indent="-574675" algn="l"/>
                      <a:r>
                        <a:rPr lang="en-US" sz="1700" b="1" dirty="0" smtClean="0"/>
                        <a:t>Task</a:t>
                      </a:r>
                      <a:r>
                        <a:rPr lang="en-US" sz="1700" dirty="0" smtClean="0"/>
                        <a:t>:  What is your favorite season and why? Use ideas and details from the stories in your drawing and writing.</a:t>
                      </a:r>
                      <a:endParaRPr lang="en-US" sz="1700" baseline="0" dirty="0" smtClean="0"/>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r>
              <a:tr h="388499">
                <a:tc>
                  <a:txBody>
                    <a:bodyPr/>
                    <a:lstStyle/>
                    <a:p>
                      <a:pPr algn="ctr"/>
                      <a:r>
                        <a:rPr lang="en-US" sz="1700" b="1" dirty="0" smtClean="0"/>
                        <a:t>My Favorite Season</a:t>
                      </a:r>
                      <a:endParaRPr lang="en-US" sz="1700" b="1"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4272279">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92157853"/>
              </p:ext>
            </p:extLst>
          </p:nvPr>
        </p:nvGraphicFramePr>
        <p:xfrm>
          <a:off x="457200" y="4267200"/>
          <a:ext cx="7010400" cy="2507826"/>
        </p:xfrm>
        <a:graphic>
          <a:graphicData uri="http://schemas.openxmlformats.org/drawingml/2006/table">
            <a:tbl>
              <a:tblPr firstRow="1" bandRow="1">
                <a:tableStyleId>{5940675A-B579-460E-94D1-54222C63F5DA}</a:tableStyleId>
              </a:tblPr>
              <a:tblGrid>
                <a:gridCol w="684535"/>
                <a:gridCol w="553244"/>
                <a:gridCol w="553244"/>
                <a:gridCol w="553244"/>
                <a:gridCol w="661194"/>
                <a:gridCol w="661194"/>
                <a:gridCol w="661194"/>
                <a:gridCol w="682168"/>
                <a:gridCol w="424320"/>
                <a:gridCol w="445294"/>
                <a:gridCol w="445294"/>
                <a:gridCol w="685475"/>
              </a:tblGrid>
              <a:tr h="478971">
                <a:tc gridSpan="12">
                  <a:txBody>
                    <a:bodyPr/>
                    <a:lstStyle/>
                    <a:p>
                      <a:r>
                        <a:rPr lang="en-US" sz="1300" b="0" dirty="0" smtClean="0"/>
                        <a:t>Students receive three scores, one for each criterion.  In</a:t>
                      </a:r>
                      <a:r>
                        <a:rPr lang="en-US" sz="1300" b="0" baseline="0" dirty="0" smtClean="0"/>
                        <a:t> kindergarten, use your judgment  along with the </a:t>
                      </a:r>
                      <a:r>
                        <a:rPr lang="en-US" sz="1300" b="1" baseline="0" dirty="0" smtClean="0"/>
                        <a:t>writing rubric (below) </a:t>
                      </a:r>
                      <a:r>
                        <a:rPr lang="en-US" sz="1300" b="0" baseline="0" dirty="0" smtClean="0"/>
                        <a:t>to decide how the final product best supports each of these three areas.  </a:t>
                      </a:r>
                      <a:endParaRPr lang="en-US" sz="1300" b="0" dirty="0"/>
                    </a:p>
                  </a:txBody>
                  <a:tcPr marL="97155" marR="97155" marT="47897" marB="4789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88499">
                <a:tc gridSpan="4">
                  <a:txBody>
                    <a:bodyPr/>
                    <a:lstStyle/>
                    <a:p>
                      <a:r>
                        <a:rPr lang="en-US" sz="1200" b="1" dirty="0" smtClean="0"/>
                        <a:t>Purpose and Organization (4)</a:t>
                      </a:r>
                    </a:p>
                    <a:p>
                      <a:pPr marL="171450" indent="-171450">
                        <a:buFont typeface="Arial" panose="020B0604020202020204" pitchFamily="34" charset="0"/>
                        <a:buChar char="•"/>
                      </a:pPr>
                      <a:r>
                        <a:rPr lang="en-US" sz="900" b="0" dirty="0" smtClean="0"/>
                        <a:t>Uses drawing and writing to compose.</a:t>
                      </a:r>
                    </a:p>
                    <a:p>
                      <a:pPr marL="171450" indent="-171450">
                        <a:buFont typeface="Arial" panose="020B0604020202020204" pitchFamily="34" charset="0"/>
                        <a:buChar char="•"/>
                      </a:pPr>
                      <a:r>
                        <a:rPr lang="en-US" sz="900" b="0" dirty="0" smtClean="0"/>
                        <a:t>Explains more about the topic (favorite season)</a:t>
                      </a:r>
                    </a:p>
                    <a:p>
                      <a:pPr marL="171450" indent="-171450">
                        <a:buFont typeface="Arial" panose="020B0604020202020204" pitchFamily="34" charset="0"/>
                        <a:buChar char="•"/>
                      </a:pPr>
                      <a:r>
                        <a:rPr lang="en-US" sz="900" b="0" dirty="0" smtClean="0"/>
                        <a:t>Connects the topic (favorite season) to words</a:t>
                      </a:r>
                      <a:r>
                        <a:rPr lang="en-US" sz="900" b="0" baseline="0" dirty="0" smtClean="0"/>
                        <a:t> or pictures that show  details about the favorite season.</a:t>
                      </a:r>
                      <a:endParaRPr lang="en-US" sz="900" b="0" dirty="0" smtClean="0"/>
                    </a:p>
                    <a:p>
                      <a:pPr marL="171450" indent="-171450">
                        <a:buFont typeface="Arial" panose="020B0604020202020204" pitchFamily="34" charset="0"/>
                        <a:buChar char="•"/>
                      </a:pPr>
                      <a:endParaRPr lang="en-US" sz="900" b="0" dirty="0" smtClean="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Language -Elaboration of Evidence (4)</a:t>
                      </a:r>
                    </a:p>
                    <a:p>
                      <a:pPr marL="171450" indent="-171450">
                        <a:buFont typeface="Arial" panose="020B0604020202020204" pitchFamily="34" charset="0"/>
                        <a:buChar char="•"/>
                      </a:pPr>
                      <a:r>
                        <a:rPr lang="en-US" sz="900" b="0" dirty="0" smtClean="0"/>
                        <a:t>Uses</a:t>
                      </a:r>
                      <a:r>
                        <a:rPr lang="en-US" sz="900" b="0" baseline="0" dirty="0" smtClean="0"/>
                        <a:t> relevant details or examples to support the opinion of the favorite season.</a:t>
                      </a:r>
                    </a:p>
                    <a:p>
                      <a:pPr marL="171450" indent="-171450">
                        <a:buFont typeface="Arial" panose="020B0604020202020204" pitchFamily="34" charset="0"/>
                        <a:buChar char="•"/>
                      </a:pPr>
                      <a:r>
                        <a:rPr lang="en-US" sz="900" b="0" baseline="0" dirty="0" smtClean="0"/>
                        <a:t>Uses vocabulary learned from the passages </a:t>
                      </a:r>
                      <a:r>
                        <a:rPr lang="en-US" sz="900" b="1" baseline="0" dirty="0" smtClean="0"/>
                        <a:t>L.K.6</a:t>
                      </a:r>
                    </a:p>
                    <a:p>
                      <a:pPr marL="171450" indent="-171450">
                        <a:buFont typeface="Arial" panose="020B0604020202020204" pitchFamily="34" charset="0"/>
                        <a:buChar char="•"/>
                      </a:pPr>
                      <a:r>
                        <a:rPr lang="en-US" sz="900" b="0" baseline="0" dirty="0" smtClean="0"/>
                        <a:t>Uses complete sentences when sharing </a:t>
                      </a:r>
                      <a:r>
                        <a:rPr lang="en-US" sz="900" b="1" baseline="0" dirty="0" smtClean="0"/>
                        <a:t>L.K.1f</a:t>
                      </a:r>
                      <a:endParaRPr lang="en-US" sz="900" b="1" dirty="0"/>
                    </a:p>
                  </a:txBody>
                  <a:tcPr marL="97155" marR="97155" marT="47897" marB="47897">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n-US" sz="1200" b="1" dirty="0" smtClean="0"/>
                        <a:t>Conventions (4)</a:t>
                      </a:r>
                    </a:p>
                    <a:p>
                      <a:pPr marL="171450" indent="-171450">
                        <a:buFont typeface="Arial" panose="020B0604020202020204" pitchFamily="34" charset="0"/>
                        <a:buChar char="•"/>
                      </a:pPr>
                      <a:r>
                        <a:rPr lang="en-US" sz="900" b="0" dirty="0" smtClean="0"/>
                        <a:t>Uses words or letters appropriate for age</a:t>
                      </a:r>
                      <a:r>
                        <a:rPr lang="en-US" sz="900" b="0" baseline="0" dirty="0" smtClean="0"/>
                        <a:t> especially capitals and lower case letters </a:t>
                      </a:r>
                      <a:r>
                        <a:rPr lang="en-US" sz="900" b="1" baseline="0" dirty="0" smtClean="0"/>
                        <a:t>L.K.1a.</a:t>
                      </a:r>
                      <a:endParaRPr lang="en-US" sz="900" b="1" dirty="0" smtClean="0"/>
                    </a:p>
                    <a:p>
                      <a:pPr marL="171450" indent="-171450">
                        <a:buFont typeface="Arial" panose="020B0604020202020204" pitchFamily="34" charset="0"/>
                        <a:buChar char="•"/>
                      </a:pPr>
                      <a:r>
                        <a:rPr lang="en-US" sz="900" b="0" dirty="0" smtClean="0"/>
                        <a:t>If sharing, uses grammar appropriate for age as well as any plural pronouns</a:t>
                      </a:r>
                      <a:r>
                        <a:rPr lang="en-US" sz="900" b="0" baseline="0" dirty="0" smtClean="0"/>
                        <a:t> </a:t>
                      </a:r>
                      <a:r>
                        <a:rPr lang="en-US" sz="900" b="1" baseline="0" dirty="0" smtClean="0"/>
                        <a:t>L.K.1c</a:t>
                      </a:r>
                      <a:endParaRPr lang="en-US" sz="900" b="1" dirty="0"/>
                    </a:p>
                  </a:txBody>
                  <a:tcPr marL="97155" marR="97155" marT="47897" marB="47897">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88499">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c>
                  <a:txBody>
                    <a:bodyPr/>
                    <a:lstStyle/>
                    <a:p>
                      <a:pPr algn="ctr"/>
                      <a:r>
                        <a:rPr lang="en-US" sz="1700" b="1" dirty="0" smtClean="0"/>
                        <a:t>1</a:t>
                      </a:r>
                      <a:endParaRPr lang="en-US" sz="1700" b="1"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r>
              <a:tr h="388499">
                <a:tc gridSpan="12">
                  <a:txBody>
                    <a:bodyPr/>
                    <a:lstStyle/>
                    <a:p>
                      <a:pPr algn="ctr"/>
                      <a:r>
                        <a:rPr lang="en-US" sz="1700" b="1" dirty="0" smtClean="0"/>
                        <a:t>Total Score    /12</a:t>
                      </a:r>
                      <a:endParaRPr lang="en-US" sz="1700" b="1" dirty="0"/>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9" name="Rectangle 8"/>
          <p:cNvSpPr/>
          <p:nvPr/>
        </p:nvSpPr>
        <p:spPr>
          <a:xfrm>
            <a:off x="734219" y="2895600"/>
            <a:ext cx="6219031" cy="1143000"/>
          </a:xfrm>
          <a:prstGeom prst="rect">
            <a:avLst/>
          </a:prstGeom>
          <a:solidFill>
            <a:schemeClr val="accent1">
              <a:lumMod val="20000"/>
              <a:lumOff val="80000"/>
            </a:schemeClr>
          </a:solidFill>
          <a:ln>
            <a:solidFill>
              <a:schemeClr val="accent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t"/>
            <a:r>
              <a:rPr lang="en-US" sz="1400" b="1" dirty="0" smtClean="0">
                <a:solidFill>
                  <a:schemeClr val="tx1"/>
                </a:solidFill>
              </a:rPr>
              <a:t>Questions #17 (Performance Task) is optional.  </a:t>
            </a:r>
            <a:r>
              <a:rPr lang="en-US" sz="1400" dirty="0" smtClean="0">
                <a:solidFill>
                  <a:schemeClr val="tx1"/>
                </a:solidFill>
              </a:rPr>
              <a:t>If scoring, language standards </a:t>
            </a:r>
            <a:r>
              <a:rPr lang="en-US" sz="1400" b="1" dirty="0" smtClean="0">
                <a:solidFill>
                  <a:schemeClr val="tx1"/>
                </a:solidFill>
              </a:rPr>
              <a:t>L.K.6</a:t>
            </a:r>
            <a:r>
              <a:rPr lang="en-US" sz="1400" dirty="0" smtClean="0">
                <a:solidFill>
                  <a:schemeClr val="tx1"/>
                </a:solidFill>
              </a:rPr>
              <a:t> (using words learned in the texts) and </a:t>
            </a:r>
            <a:r>
              <a:rPr lang="en-US" sz="1400" b="1" dirty="0" smtClean="0">
                <a:solidFill>
                  <a:schemeClr val="tx1"/>
                </a:solidFill>
              </a:rPr>
              <a:t>L.K.1a </a:t>
            </a:r>
            <a:r>
              <a:rPr lang="en-US" sz="1400" dirty="0" smtClean="0">
                <a:solidFill>
                  <a:schemeClr val="tx1"/>
                </a:solidFill>
              </a:rPr>
              <a:t>(capitals and lower case letters) as listed on the cover sheet of this assessment,  </a:t>
            </a:r>
            <a:r>
              <a:rPr lang="en-US" sz="1400" b="1" dirty="0" smtClean="0">
                <a:solidFill>
                  <a:schemeClr val="tx1"/>
                </a:solidFill>
              </a:rPr>
              <a:t>are integrated in the scoring key below.  </a:t>
            </a:r>
            <a:r>
              <a:rPr lang="en-US" sz="1400" dirty="0" smtClean="0">
                <a:solidFill>
                  <a:schemeClr val="tx1"/>
                </a:solidFill>
              </a:rPr>
              <a:t>In grades 1 – 6  language and vocabulary, and edit and clarify are assessed separately.  </a:t>
            </a:r>
            <a:endParaRPr lang="en-US" sz="1400" dirty="0">
              <a:solidFill>
                <a:schemeClr val="tx1"/>
              </a:solidFill>
            </a:endParaRPr>
          </a:p>
          <a:p>
            <a:r>
              <a:rPr lang="en-US" sz="1400" b="1" dirty="0" smtClean="0">
                <a:solidFill>
                  <a:schemeClr val="tx1"/>
                </a:solidFill>
              </a:rPr>
              <a:t> </a:t>
            </a:r>
            <a:endParaRPr lang="en-US" sz="1400" b="1" dirty="0">
              <a:solidFill>
                <a:schemeClr val="tx1"/>
              </a:solidFill>
            </a:endParaRPr>
          </a:p>
        </p:txBody>
      </p:sp>
    </p:spTree>
    <p:extLst>
      <p:ext uri="{BB962C8B-B14F-4D97-AF65-F5344CB8AC3E}">
        <p14:creationId xmlns:p14="http://schemas.microsoft.com/office/powerpoint/2010/main" val="2407128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0770" y="389705"/>
            <a:ext cx="7440298" cy="297909"/>
          </a:xfrm>
          <a:prstGeom prst="rect">
            <a:avLst/>
          </a:prstGeom>
        </p:spPr>
        <p:txBody>
          <a:bodyPr wrap="square" lIns="96902" tIns="48450" rIns="96902" bIns="48450">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r>
              <a:rPr lang="en-US" sz="1300" b="1" dirty="0">
                <a:effectLst>
                  <a:outerShdw blurRad="38100" dist="38100" dir="2700000" algn="tl">
                    <a:srgbClr val="000000">
                      <a:alpha val="43137"/>
                    </a:srgbClr>
                  </a:outerShdw>
                </a:effectLst>
              </a:rPr>
              <a:t> Grades K - 2: Generic 4-Point Opinion Writing </a:t>
            </a:r>
            <a:r>
              <a:rPr lang="en-US" sz="1100" b="1" dirty="0">
                <a:effectLst>
                  <a:outerShdw blurRad="38100" dist="38100" dir="2700000" algn="tl">
                    <a:srgbClr val="000000">
                      <a:alpha val="43137"/>
                    </a:srgbClr>
                  </a:outerShdw>
                </a:effectLst>
              </a:rPr>
              <a:t>Rubric </a:t>
            </a:r>
            <a:endParaRPr lang="en-US" sz="900" dirty="0">
              <a:effectLst>
                <a:outerShdw blurRad="38100" dist="38100" dir="2700000" algn="tl">
                  <a:srgbClr val="000000">
                    <a:alpha val="43137"/>
                  </a:srgbClr>
                </a:outerShdw>
              </a:effectLst>
            </a:endParaRPr>
          </a:p>
        </p:txBody>
      </p:sp>
      <p:sp>
        <p:nvSpPr>
          <p:cNvPr id="7" name="Rectangle 6"/>
          <p:cNvSpPr/>
          <p:nvPr/>
        </p:nvSpPr>
        <p:spPr>
          <a:xfrm>
            <a:off x="19386" y="8987909"/>
            <a:ext cx="7587510" cy="713399"/>
          </a:xfrm>
          <a:prstGeom prst="rect">
            <a:avLst/>
          </a:prstGeom>
        </p:spPr>
        <p:txBody>
          <a:bodyPr wrap="square" lIns="96902" tIns="48450" rIns="96902" bIns="48450">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n-US" sz="800" b="1" dirty="0"/>
              <a:t>Working Drafts of ELA rubrics for assessing CCSS writing standards --- © (2010) Karin Hess, National Center for Assessment [khess@nciea.org] using several</a:t>
            </a:r>
          </a:p>
          <a:p>
            <a:pPr algn="ctr"/>
            <a:r>
              <a:rPr lang="en-US" sz="800" dirty="0"/>
              <a:t>sources: CCSS for writing; </a:t>
            </a:r>
            <a:r>
              <a:rPr lang="en-US" sz="800" i="1" dirty="0"/>
              <a:t>Learning Progressions Framework for ELA </a:t>
            </a:r>
            <a:r>
              <a:rPr lang="en-US" sz="800" b="1" i="1" dirty="0"/>
              <a:t>(Hess, 2011); the VT analytic writing rubrics; </a:t>
            </a:r>
            <a:r>
              <a:rPr lang="en-US" sz="800" b="1" i="1" dirty="0" err="1"/>
              <a:t>Biggam</a:t>
            </a:r>
            <a:r>
              <a:rPr lang="en-US" sz="800" b="1" i="1" dirty="0"/>
              <a:t> &amp; </a:t>
            </a:r>
            <a:r>
              <a:rPr lang="en-US" sz="800" b="1" i="1" dirty="0" err="1"/>
              <a:t>Itterly</a:t>
            </a:r>
            <a:r>
              <a:rPr lang="en-US" sz="800" b="1" i="1" dirty="0"/>
              <a:t>, Literacy Profiles; Hill,</a:t>
            </a:r>
          </a:p>
          <a:p>
            <a:pPr algn="ctr"/>
            <a:r>
              <a:rPr lang="en-US" sz="800" i="1" dirty="0"/>
              <a:t>Developmental Continuum; Exemplars Young Writers rubrics; and input from NYC K-5 performance assessment pilot Assessment Development Leaders</a:t>
            </a:r>
          </a:p>
          <a:p>
            <a:pPr algn="ctr"/>
            <a:r>
              <a:rPr lang="en-US" sz="800" b="1" dirty="0"/>
              <a:t>CCSS Writing Standard #1a: Compose Opinion Pieces on Topics/ Persuasive Writing K-3</a:t>
            </a:r>
          </a:p>
          <a:p>
            <a:pPr algn="ctr"/>
            <a:r>
              <a:rPr lang="en-US" sz="800" dirty="0"/>
              <a:t>Students compose opinion pieces on topics by stating and supporting a point of view /judgment with reasons and information.</a:t>
            </a:r>
          </a:p>
        </p:txBody>
      </p:sp>
      <p:sp>
        <p:nvSpPr>
          <p:cNvPr id="8" name="Rectangle 7"/>
          <p:cNvSpPr/>
          <p:nvPr/>
        </p:nvSpPr>
        <p:spPr>
          <a:xfrm>
            <a:off x="43682" y="8654961"/>
            <a:ext cx="7587509" cy="267131"/>
          </a:xfrm>
          <a:prstGeom prst="rect">
            <a:avLst/>
          </a:prstGeom>
        </p:spPr>
        <p:txBody>
          <a:bodyPr wrap="square" lIns="96902" tIns="48450" rIns="96902" bIns="48450">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n-US" sz="1100" b="1" u="sng" dirty="0">
                <a:effectLst>
                  <a:outerShdw blurRad="38100" dist="38100" dir="2700000" algn="tl">
                    <a:srgbClr val="000000">
                      <a:alpha val="43137"/>
                    </a:srgbClr>
                  </a:outerShdw>
                </a:effectLst>
              </a:rPr>
              <a:t>NOTE:</a:t>
            </a:r>
            <a:r>
              <a:rPr lang="en-US" sz="1100" b="1" dirty="0"/>
              <a:t> Anchor papers illustrate how descriptors for each performance level are evidenced at each grade.</a:t>
            </a:r>
            <a:endParaRPr lang="en-US" sz="1100" dirty="0"/>
          </a:p>
        </p:txBody>
      </p:sp>
      <p:pic>
        <p:nvPicPr>
          <p:cNvPr id="9" name="table"/>
          <p:cNvPicPr>
            <a:picLocks noChangeAspect="1"/>
          </p:cNvPicPr>
          <p:nvPr/>
        </p:nvPicPr>
        <p:blipFill>
          <a:blip r:embed="rId2"/>
          <a:stretch>
            <a:fillRect/>
          </a:stretch>
        </p:blipFill>
        <p:spPr>
          <a:xfrm>
            <a:off x="100770" y="687614"/>
            <a:ext cx="7513323" cy="7788501"/>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pPr/>
              <a:t>24</a:t>
            </a:fld>
            <a:endParaRPr lang="en-US" dirty="0"/>
          </a:p>
        </p:txBody>
      </p:sp>
    </p:spTree>
    <p:extLst>
      <p:ext uri="{BB962C8B-B14F-4D97-AF65-F5344CB8AC3E}">
        <p14:creationId xmlns:p14="http://schemas.microsoft.com/office/powerpoint/2010/main" val="2657755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44139772"/>
              </p:ext>
            </p:extLst>
          </p:nvPr>
        </p:nvGraphicFramePr>
        <p:xfrm>
          <a:off x="184750" y="480089"/>
          <a:ext cx="7402897" cy="5203386"/>
        </p:xfrm>
        <a:graphic>
          <a:graphicData uri="http://schemas.openxmlformats.org/drawingml/2006/table">
            <a:tbl>
              <a:tblPr/>
              <a:tblGrid>
                <a:gridCol w="1919269"/>
                <a:gridCol w="822544"/>
                <a:gridCol w="479818"/>
                <a:gridCol w="479818"/>
                <a:gridCol w="411272"/>
                <a:gridCol w="3290176"/>
              </a:tblGrid>
              <a:tr h="649984">
                <a:tc rowSpan="2">
                  <a:txBody>
                    <a:bodyPr/>
                    <a:lstStyle/>
                    <a:p>
                      <a:pPr marL="0" marR="0">
                        <a:lnSpc>
                          <a:spcPct val="115000"/>
                        </a:lnSpc>
                        <a:spcBef>
                          <a:spcPts val="0"/>
                        </a:spcBef>
                        <a:spcAft>
                          <a:spcPts val="0"/>
                        </a:spcAft>
                      </a:pPr>
                      <a:r>
                        <a:rPr lang="en-US" sz="900" b="1" kern="1200" dirty="0">
                          <a:solidFill>
                            <a:schemeClr val="bg1">
                              <a:lumMod val="50000"/>
                            </a:schemeClr>
                          </a:solidFill>
                          <a:effectLst/>
                          <a:latin typeface="Calibri"/>
                          <a:ea typeface="Calibri"/>
                          <a:cs typeface="Times New Roman"/>
                        </a:rPr>
                        <a:t>Receptive modalities*:</a:t>
                      </a:r>
                      <a:r>
                        <a:rPr lang="en-US" sz="900" kern="1200" dirty="0">
                          <a:solidFill>
                            <a:schemeClr val="bg1">
                              <a:lumMod val="50000"/>
                            </a:schemeClr>
                          </a:solidFill>
                          <a:effectLst/>
                          <a:latin typeface="Calibri"/>
                          <a:ea typeface="Calibri"/>
                          <a:cs typeface="Times New Roman"/>
                        </a:rPr>
                        <a:t> </a:t>
                      </a:r>
                      <a:br>
                        <a:rPr lang="en-US" sz="900" kern="1200" dirty="0">
                          <a:solidFill>
                            <a:schemeClr val="bg1">
                              <a:lumMod val="50000"/>
                            </a:schemeClr>
                          </a:solidFill>
                          <a:effectLst/>
                          <a:latin typeface="Calibri"/>
                          <a:ea typeface="Calibri"/>
                          <a:cs typeface="Times New Roman"/>
                        </a:rPr>
                      </a:br>
                      <a:r>
                        <a:rPr lang="en-US" sz="900" kern="1200" dirty="0">
                          <a:solidFill>
                            <a:schemeClr val="bg1">
                              <a:lumMod val="50000"/>
                            </a:schemeClr>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1</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construct meaning </a:t>
                      </a:r>
                      <a:r>
                        <a:rPr lang="en-US" sz="10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48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Calibri"/>
                          <a:cs typeface="Times New Roman"/>
                        </a:rPr>
                        <a:t>8</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determine the meaning</a:t>
                      </a:r>
                      <a:r>
                        <a:rPr lang="en-US" sz="1000" kern="1200" dirty="0">
                          <a:solidFill>
                            <a:srgbClr val="7F7F7F"/>
                          </a:solidFill>
                          <a:effectLst/>
                          <a:latin typeface="Calibri"/>
                          <a:ea typeface="Calibri"/>
                          <a:cs typeface="GillSansMT"/>
                        </a:rPr>
                        <a:t> of words and phrases in oral presentations and literary and informational text</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01986">
                <a:tc rowSpan="3">
                  <a:txBody>
                    <a:bodyPr/>
                    <a:lstStyle/>
                    <a:p>
                      <a:pPr marL="0" marR="0">
                        <a:lnSpc>
                          <a:spcPct val="115000"/>
                        </a:lnSpc>
                        <a:spcBef>
                          <a:spcPts val="0"/>
                        </a:spcBef>
                        <a:spcAft>
                          <a:spcPts val="0"/>
                        </a:spcAft>
                      </a:pPr>
                      <a:r>
                        <a:rPr lang="en-US" sz="2000" b="1" kern="1200" dirty="0">
                          <a:effectLst/>
                          <a:latin typeface="Calibri"/>
                          <a:ea typeface="Calibri"/>
                          <a:cs typeface="Times New Roman"/>
                        </a:rPr>
                        <a:t>Productive modalities*:</a:t>
                      </a:r>
                      <a:r>
                        <a:rPr lang="en-US" sz="2000" kern="1200" dirty="0">
                          <a:effectLst/>
                          <a:latin typeface="Calibri"/>
                          <a:ea typeface="Calibri"/>
                          <a:cs typeface="Times New Roman"/>
                        </a:rPr>
                        <a:t> </a:t>
                      </a:r>
                      <a:endParaRPr lang="en-US" sz="2000" kern="1200" dirty="0" smtClean="0">
                        <a:effectLst/>
                        <a:latin typeface="Calibri"/>
                        <a:ea typeface="Calibri"/>
                        <a:cs typeface="Times New Roman"/>
                      </a:endParaRPr>
                    </a:p>
                    <a:p>
                      <a:pPr marL="0" marR="0">
                        <a:lnSpc>
                          <a:spcPct val="115000"/>
                        </a:lnSpc>
                        <a:spcBef>
                          <a:spcPts val="0"/>
                        </a:spcBef>
                        <a:spcAft>
                          <a:spcPts val="0"/>
                        </a:spcAft>
                      </a:pPr>
                      <a:r>
                        <a:rPr lang="en-US" sz="1300" kern="1200" dirty="0" smtClean="0">
                          <a:effectLst/>
                          <a:latin typeface="Calibri"/>
                          <a:ea typeface="Calibri"/>
                          <a:cs typeface="Times New Roman"/>
                        </a:rPr>
                        <a:t>Ways </a:t>
                      </a:r>
                      <a:r>
                        <a:rPr lang="en-US" sz="1300" kern="1200" dirty="0">
                          <a:effectLst/>
                          <a:latin typeface="Calibri"/>
                          <a:ea typeface="Calibri"/>
                          <a:cs typeface="Times New Roman"/>
                        </a:rPr>
                        <a:t>in </a:t>
                      </a:r>
                      <a:r>
                        <a:rPr lang="en-US" sz="1100" kern="1200" dirty="0">
                          <a:effectLst/>
                          <a:latin typeface="Calibri"/>
                          <a:ea typeface="Calibri"/>
                          <a:cs typeface="Times New Roman"/>
                        </a:rPr>
                        <a:t>which students communicate to others (e.g., speaking, writing, and drawing). Instruction and assessment of productive modalities focus on students’ communication of their own understanding or interpretation.</a:t>
                      </a:r>
                      <a:endParaRPr lang="en-US" sz="11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100" kern="1200" dirty="0">
                          <a:effectLst/>
                          <a:latin typeface="Calibri"/>
                          <a:ea typeface="Calibri"/>
                          <a:cs typeface="Times New Roman"/>
                        </a:rPr>
                        <a:t>Speaking </a:t>
                      </a:r>
                      <a:br>
                        <a:rPr lang="en-US" sz="1100" kern="1200" dirty="0">
                          <a:effectLst/>
                          <a:latin typeface="Calibri"/>
                          <a:ea typeface="Calibri"/>
                          <a:cs typeface="Times New Roman"/>
                        </a:rPr>
                      </a:br>
                      <a:r>
                        <a:rPr lang="en-US" sz="1100" kern="1200" dirty="0">
                          <a:effectLst/>
                          <a:latin typeface="Calibri"/>
                          <a:ea typeface="Calibri"/>
                          <a:cs typeface="Times New Roman"/>
                        </a:rPr>
                        <a:t>&amp;</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100" kern="1200" dirty="0">
                          <a:effectLst/>
                          <a:latin typeface="Calibri"/>
                          <a:ea typeface="Calibri"/>
                          <a:cs typeface="Times New Roman"/>
                        </a:rPr>
                        <a:t>Writing</a:t>
                      </a:r>
                      <a:endParaRPr lang="en-US" sz="11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a:effectLst/>
                          <a:latin typeface="Calibri"/>
                          <a:ea typeface="Times New Roman"/>
                          <a:cs typeface="GillSansMT"/>
                        </a:rPr>
                        <a:t>3</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1424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6953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1000" b="1" kern="1200" dirty="0">
                          <a:solidFill>
                            <a:schemeClr val="bg1">
                              <a:lumMod val="50000"/>
                            </a:schemeClr>
                          </a:solidFill>
                          <a:effectLst/>
                          <a:latin typeface="Calibri"/>
                          <a:ea typeface="Calibri"/>
                          <a:cs typeface="Times New Roman"/>
                        </a:rPr>
                        <a:t>Interactive modalities*: </a:t>
                      </a:r>
                      <a:r>
                        <a:rPr lang="en-US" sz="1000" kern="1200" dirty="0">
                          <a:solidFill>
                            <a:schemeClr val="bg1">
                              <a:lumMod val="50000"/>
                            </a:schemeClr>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150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000" kern="1200" dirty="0">
                          <a:solidFill>
                            <a:schemeClr val="bg1">
                              <a:lumMod val="50000"/>
                            </a:schemeClr>
                          </a:solidFill>
                          <a:effectLst/>
                          <a:latin typeface="Calibri"/>
                          <a:ea typeface="Calibri"/>
                          <a:cs typeface="Times New Roman"/>
                        </a:rPr>
                        <a:t>Listening, speaking, reading, </a:t>
                      </a:r>
                      <a:br>
                        <a:rPr lang="en-US" sz="1000" kern="1200" dirty="0">
                          <a:solidFill>
                            <a:schemeClr val="bg1">
                              <a:lumMod val="50000"/>
                            </a:schemeClr>
                          </a:solidFill>
                          <a:effectLst/>
                          <a:latin typeface="Calibri"/>
                          <a:ea typeface="Calibri"/>
                          <a:cs typeface="Times New Roman"/>
                        </a:rPr>
                      </a:br>
                      <a:r>
                        <a:rPr lang="en-US" sz="1000" kern="1200" dirty="0">
                          <a:solidFill>
                            <a:schemeClr val="bg1">
                              <a:lumMod val="50000"/>
                            </a:schemeClr>
                          </a:solidFill>
                          <a:effectLst/>
                          <a:latin typeface="Calibri"/>
                          <a:ea typeface="Calibri"/>
                          <a:cs typeface="Times New Roman"/>
                        </a:rPr>
                        <a:t>and </a:t>
                      </a:r>
                      <a:br>
                        <a:rPr lang="en-US" sz="1000" kern="1200" dirty="0">
                          <a:solidFill>
                            <a:schemeClr val="bg1">
                              <a:lumMod val="50000"/>
                            </a:schemeClr>
                          </a:solidFill>
                          <a:effectLst/>
                          <a:latin typeface="Calibri"/>
                          <a:ea typeface="Calibri"/>
                          <a:cs typeface="Times New Roman"/>
                        </a:rPr>
                      </a:br>
                      <a:r>
                        <a:rPr lang="en-US" sz="1000" kern="1200" dirty="0">
                          <a:solidFill>
                            <a:schemeClr val="bg1">
                              <a:lumMod val="50000"/>
                            </a:schemeClr>
                          </a:solidFill>
                          <a:effectLst/>
                          <a:latin typeface="Calibri"/>
                          <a:ea typeface="Calibri"/>
                          <a:cs typeface="Times New Roman"/>
                        </a:rPr>
                        <a:t>writing</a:t>
                      </a:r>
                      <a:endParaRPr lang="en-US" sz="1500" dirty="0">
                        <a:solidFill>
                          <a:schemeClr val="bg1">
                            <a:lumMod val="50000"/>
                          </a:schemeClr>
                        </a:solidFill>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GillSansMT"/>
                        </a:rPr>
                        <a:t>2</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participate in grade-appropriate oral and written exchanges</a:t>
                      </a:r>
                      <a:r>
                        <a:rPr lang="en-US" sz="1000" kern="1200" dirty="0">
                          <a:solidFill>
                            <a:srgbClr val="7F7F7F"/>
                          </a:solidFill>
                          <a:effectLst/>
                          <a:latin typeface="Calibri"/>
                          <a:ea typeface="Calibri"/>
                          <a:cs typeface="GillSansMT"/>
                        </a:rPr>
                        <a:t> of information, ideas, and analyses, responding to peer, audience, or reader comments and questions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5</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conduct research and evaluate and communicate</a:t>
                      </a:r>
                      <a:r>
                        <a:rPr lang="en-US" sz="1000" kern="1200" dirty="0">
                          <a:solidFill>
                            <a:srgbClr val="7F7F7F"/>
                          </a:solidFill>
                          <a:effectLst/>
                          <a:latin typeface="Calibri"/>
                          <a:ea typeface="Calibri"/>
                          <a:cs typeface="GillSansMT"/>
                        </a:rPr>
                        <a:t> findings to answer questions or solve problems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6</a:t>
                      </a:r>
                      <a:endParaRPr lang="en-US" sz="150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GillSansMT"/>
                        </a:rPr>
                        <a:t>analyze and critique</a:t>
                      </a:r>
                      <a:r>
                        <a:rPr lang="en-US" sz="1000" kern="1200" dirty="0">
                          <a:solidFill>
                            <a:srgbClr val="7F7F7F"/>
                          </a:solidFill>
                          <a:effectLst/>
                          <a:latin typeface="Calibri"/>
                          <a:ea typeface="Calibri"/>
                          <a:cs typeface="GillSansMT"/>
                        </a:rPr>
                        <a:t> the arguments of others orally and in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88019380"/>
              </p:ext>
            </p:extLst>
          </p:nvPr>
        </p:nvGraphicFramePr>
        <p:xfrm>
          <a:off x="184749" y="5721336"/>
          <a:ext cx="7374241" cy="2486539"/>
        </p:xfrm>
        <a:graphic>
          <a:graphicData uri="http://schemas.openxmlformats.org/drawingml/2006/table">
            <a:tbl>
              <a:tblPr firstRow="1" firstCol="1" bandRow="1"/>
              <a:tblGrid>
                <a:gridCol w="925364"/>
                <a:gridCol w="986476"/>
                <a:gridCol w="887640"/>
                <a:gridCol w="875647"/>
                <a:gridCol w="1239257"/>
                <a:gridCol w="1239257"/>
                <a:gridCol w="1220600"/>
              </a:tblGrid>
              <a:tr h="601389">
                <a:tc>
                  <a:txBody>
                    <a:bodyPr/>
                    <a:lstStyle/>
                    <a:p>
                      <a:pPr marL="0" marR="0" algn="ctr">
                        <a:lnSpc>
                          <a:spcPct val="115000"/>
                        </a:lnSpc>
                        <a:spcBef>
                          <a:spcPts val="0"/>
                        </a:spcBef>
                        <a:spcAft>
                          <a:spcPts val="0"/>
                        </a:spcAft>
                      </a:pPr>
                      <a:r>
                        <a:rPr lang="en-US" sz="1700" b="1" dirty="0">
                          <a:solidFill>
                            <a:srgbClr val="000000"/>
                          </a:solidFill>
                          <a:effectLst/>
                          <a:latin typeface="Calibri"/>
                          <a:ea typeface="Times New Roman"/>
                          <a:cs typeface="Times New Roman"/>
                        </a:rPr>
                        <a:t>Standard</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a:t>
                      </a:r>
                      <a:r>
                        <a:rPr lang="en-US" sz="1700" b="1" dirty="0" smtClean="0">
                          <a:solidFill>
                            <a:srgbClr val="000000"/>
                          </a:solidFill>
                          <a:effectLst/>
                          <a:latin typeface="Calibri"/>
                          <a:ea typeface="Times New Roman"/>
                          <a:cs typeface="Times New Roman"/>
                        </a:rPr>
                        <a:t> Kindergarten can </a:t>
                      </a:r>
                      <a:r>
                        <a:rPr lang="en-US" sz="1700" b="1" dirty="0">
                          <a:solidFill>
                            <a:srgbClr val="000000"/>
                          </a:solidFill>
                          <a:effectLst/>
                          <a:latin typeface="Calibri"/>
                          <a:ea typeface="Times New Roman"/>
                          <a:cs typeface="Times New Roman"/>
                        </a:rPr>
                        <a:t>.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677">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1000" b="1" dirty="0" smtClean="0">
                          <a:effectLst/>
                          <a:latin typeface="+mn-lt"/>
                          <a:ea typeface="Times New Roman"/>
                          <a:cs typeface="Times New Roman"/>
                        </a:rPr>
                        <a:t>…construct grade-appropriate oral &amp; written claims &amp; support them with reasoning &amp; evidence. </a:t>
                      </a: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0347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 feeling or opinion about a familiar topic.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familiar topic</a:t>
                      </a: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familiar topic or story.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variety of topics or stories.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000" dirty="0" smtClean="0">
                          <a:solidFill>
                            <a:srgbClr val="000000"/>
                          </a:solidFill>
                          <a:effectLst/>
                          <a:latin typeface="Calibri"/>
                          <a:ea typeface="Times New Roman"/>
                          <a:cs typeface="Times New Roman"/>
                        </a:rPr>
                        <a:t>…</a:t>
                      </a:r>
                      <a:r>
                        <a:rPr lang="en-US" sz="1200" b="0" i="0" u="none" strike="noStrike" dirty="0" smtClean="0">
                          <a:solidFill>
                            <a:srgbClr val="000000"/>
                          </a:solidFill>
                          <a:effectLst/>
                          <a:latin typeface="Calibri" panose="020F0502020204030204" pitchFamily="34" charset="0"/>
                        </a:rPr>
                        <a:t>express an opinion or preference about a variety of topics or stories. </a:t>
                      </a:r>
                      <a:r>
                        <a:rPr lang="en-US" sz="1200" b="0" dirty="0" smtClean="0">
                          <a:effectLst/>
                        </a:rPr>
                        <a:t/>
                      </a:r>
                      <a:br>
                        <a:rPr lang="en-US" sz="1200" b="0" dirty="0" smtClean="0">
                          <a:effectLst/>
                        </a:rPr>
                      </a:br>
                      <a:endParaRPr lang="en-US" sz="13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338979" y="8354366"/>
            <a:ext cx="7268433" cy="1289073"/>
          </a:xfrm>
          <a:prstGeom prst="rect">
            <a:avLst/>
          </a:prstGeom>
          <a:solidFill>
            <a:schemeClr val="bg1"/>
          </a:solidFill>
        </p:spPr>
        <p:txBody>
          <a:bodyPr wrap="square" lIns="92391" tIns="46195" rIns="92391" bIns="46195">
            <a:spAutoFit/>
          </a:bodyPr>
          <a:lstStyle/>
          <a:p>
            <a:r>
              <a:rPr lang="en-US" sz="11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7638" y="107345"/>
            <a:ext cx="7480010" cy="401069"/>
          </a:xfrm>
          <a:prstGeom prst="rect">
            <a:avLst/>
          </a:prstGeom>
        </p:spPr>
        <p:txBody>
          <a:bodyPr wrap="square" lIns="92391" tIns="46195" rIns="92391" bIns="46195">
            <a:spAutoFit/>
          </a:bodyPr>
          <a:lstStyle/>
          <a:p>
            <a:pPr algn="ctr"/>
            <a:r>
              <a:rPr lang="en-US" b="1" i="1" dirty="0"/>
              <a:t>ELP </a:t>
            </a:r>
            <a:r>
              <a:rPr lang="en-US" b="1" i="1" dirty="0" smtClean="0"/>
              <a:t>Kindergarten Standards </a:t>
            </a:r>
            <a:r>
              <a:rPr lang="en-US" b="1" i="1" dirty="0"/>
              <a:t>Organized by </a:t>
            </a:r>
            <a:r>
              <a:rPr lang="en-US" b="1" i="1" dirty="0" smtClean="0"/>
              <a:t>Modality</a:t>
            </a:r>
          </a:p>
        </p:txBody>
      </p:sp>
    </p:spTree>
    <p:extLst>
      <p:ext uri="{BB962C8B-B14F-4D97-AF65-F5344CB8AC3E}">
        <p14:creationId xmlns:p14="http://schemas.microsoft.com/office/powerpoint/2010/main" val="1002848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46898219"/>
              </p:ext>
            </p:extLst>
          </p:nvPr>
        </p:nvGraphicFramePr>
        <p:xfrm>
          <a:off x="261863" y="90783"/>
          <a:ext cx="7325784" cy="9819511"/>
        </p:xfrm>
        <a:graphic>
          <a:graphicData uri="http://schemas.openxmlformats.org/drawingml/2006/table">
            <a:tbl>
              <a:tblPr/>
              <a:tblGrid>
                <a:gridCol w="385570"/>
                <a:gridCol w="483655"/>
                <a:gridCol w="2799189"/>
                <a:gridCol w="913422"/>
                <a:gridCol w="913422"/>
                <a:gridCol w="828709"/>
                <a:gridCol w="559839"/>
                <a:gridCol w="441978"/>
              </a:tblGrid>
              <a:tr h="240076">
                <a:tc gridSpan="8">
                  <a:txBody>
                    <a:bodyPr/>
                    <a:lstStyle/>
                    <a:p>
                      <a:pPr algn="l" fontAlgn="ctr"/>
                      <a:r>
                        <a:rPr lang="en-US" sz="1400" b="1" i="0" u="none" strike="noStrike" dirty="0" smtClean="0">
                          <a:solidFill>
                            <a:srgbClr val="000000"/>
                          </a:solidFill>
                          <a:latin typeface="Calibri"/>
                        </a:rPr>
                        <a:t>Opinion Writing  CFA Performance Task</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965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965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59657">
                <a:tc>
                  <a:txBody>
                    <a:bodyPr/>
                    <a:lstStyle/>
                    <a:p>
                      <a:pPr algn="ctr" fontAlgn="ctr"/>
                      <a:endParaRPr lang="en-US" sz="1000" b="1"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indent="0" algn="l" fontAlgn="ctr"/>
                      <a:r>
                        <a:rPr lang="en-US" sz="1000" b="1" i="0" u="none" strike="noStrike" dirty="0">
                          <a:solidFill>
                            <a:srgbClr val="000000"/>
                          </a:solidFill>
                          <a:latin typeface="Calibri"/>
                        </a:rPr>
                        <a:t>Total Students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ctr"/>
                      <a:endParaRPr lang="en-US" sz="1000" b="1"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FFFFFF"/>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9657">
                <a:tc>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fontAlgn="ctr"/>
                      <a:r>
                        <a:rPr lang="en-US" sz="1000" b="0" i="0" u="none" strike="noStrike" dirty="0" smtClean="0">
                          <a:solidFill>
                            <a:srgbClr val="000000"/>
                          </a:solidFill>
                          <a:latin typeface="Calibri"/>
                        </a:rPr>
                        <a:t>                                                                                     % </a:t>
                      </a:r>
                      <a:r>
                        <a:rPr lang="en-US" sz="1000" b="0" i="0" u="none" strike="noStrike" dirty="0">
                          <a:solidFill>
                            <a:srgbClr val="000000"/>
                          </a:solidFill>
                          <a:latin typeface="Calibri"/>
                        </a:rPr>
                        <a:t>Proficient</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9657">
                <a:tc>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gridSpan="2">
                  <a:txBody>
                    <a:bodyPr/>
                    <a:lstStyle/>
                    <a:p>
                      <a:pPr algn="ctr" fontAlgn="ctr"/>
                      <a:r>
                        <a:rPr lang="en-US" sz="1000" b="0" i="0" u="none" strike="noStrike" dirty="0" smtClean="0">
                          <a:solidFill>
                            <a:srgbClr val="000000"/>
                          </a:solidFill>
                          <a:latin typeface="Calibri"/>
                        </a:rPr>
                        <a:t>                                                                                      % </a:t>
                      </a:r>
                      <a:r>
                        <a:rPr lang="en-US" sz="1000" b="0" i="0" u="none" strike="noStrike" dirty="0">
                          <a:solidFill>
                            <a:srgbClr val="000000"/>
                          </a:solidFill>
                          <a:latin typeface="Calibri"/>
                        </a:rPr>
                        <a:t>Exemplary</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hMerge="1">
                  <a:txBody>
                    <a:bodyPr/>
                    <a:lstStyle/>
                    <a:p>
                      <a:pPr algn="r" fontAlgn="ctr"/>
                      <a:endParaRPr lang="en-US" sz="1000" b="0" i="0" u="none" strike="noStrike">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31263" y="874176"/>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32252" y="1027246"/>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32445" y="1181053"/>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611858"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612051"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614347" y="1036291"/>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8" y="1190100"/>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6"/>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4"/>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126038" y="568769"/>
            <a:ext cx="701140" cy="1204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
        <p:nvSpPr>
          <p:cNvPr id="19" name="TextBox 18"/>
          <p:cNvSpPr txBox="1"/>
          <p:nvPr/>
        </p:nvSpPr>
        <p:spPr>
          <a:xfrm>
            <a:off x="107638" y="9542584"/>
            <a:ext cx="2776087" cy="350668"/>
          </a:xfrm>
          <a:prstGeom prst="rect">
            <a:avLst/>
          </a:prstGeom>
          <a:noFill/>
        </p:spPr>
        <p:txBody>
          <a:bodyPr wrap="square" lIns="92385" tIns="46193" rIns="92385" bIns="46193" rtlCol="0">
            <a:spAutoFit/>
          </a:bodyPr>
          <a:lstStyle/>
          <a:p>
            <a:r>
              <a:rPr lang="en-US" sz="800" dirty="0"/>
              <a:t>To use the Excel Version of this Score </a:t>
            </a:r>
            <a:r>
              <a:rPr lang="en-US" sz="800" dirty="0" smtClean="0"/>
              <a:t>sheet</a:t>
            </a:r>
            <a:r>
              <a:rPr lang="en-US" sz="800" dirty="0"/>
              <a:t>. </a:t>
            </a:r>
            <a:r>
              <a:rPr lang="en-US" sz="800" b="1" u="sng" dirty="0">
                <a:solidFill>
                  <a:srgbClr val="0000CC"/>
                </a:solidFill>
              </a:rPr>
              <a:t>http://sresource.homestead.com/index.html</a:t>
            </a:r>
          </a:p>
        </p:txBody>
      </p:sp>
    </p:spTree>
    <p:extLst>
      <p:ext uri="{BB962C8B-B14F-4D97-AF65-F5344CB8AC3E}">
        <p14:creationId xmlns:p14="http://schemas.microsoft.com/office/powerpoint/2010/main" val="259288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7223" y="733060"/>
            <a:ext cx="8146930" cy="8780510"/>
            <a:chOff x="-127134" y="171118"/>
            <a:chExt cx="7188468" cy="7982282"/>
          </a:xfrm>
          <a:solidFill>
            <a:schemeClr val="accent2">
              <a:lumMod val="20000"/>
              <a:lumOff val="80000"/>
            </a:schemeClr>
          </a:solidFill>
        </p:grpSpPr>
        <p:sp>
          <p:nvSpPr>
            <p:cNvPr id="6" name="Rectangle 5"/>
            <p:cNvSpPr/>
            <p:nvPr/>
          </p:nvSpPr>
          <p:spPr>
            <a:xfrm>
              <a:off x="381000" y="228600"/>
              <a:ext cx="6172200" cy="7924800"/>
            </a:xfrm>
            <a:prstGeom prst="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a:grpFill/>
          </p:grpSpPr>
          <p:sp>
            <p:nvSpPr>
              <p:cNvPr id="2" name="Diamond 1"/>
              <p:cNvSpPr/>
              <p:nvPr/>
            </p:nvSpPr>
            <p:spPr>
              <a:xfrm rot="2132198">
                <a:off x="119309" y="23913"/>
                <a:ext cx="7188468" cy="6351172"/>
              </a:xfrm>
              <a:prstGeom prst="diamond">
                <a:avLst/>
              </a:prstGeom>
              <a:gradFill>
                <a:gsLst>
                  <a:gs pos="0">
                    <a:srgbClr val="920000"/>
                  </a:gs>
                  <a:gs pos="69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48319" y="2724339"/>
                <a:ext cx="4650598" cy="1412975"/>
              </a:xfrm>
              <a:prstGeom prst="rect">
                <a:avLst/>
              </a:prstGeom>
              <a:solidFill>
                <a:srgbClr val="B9E1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500" b="1" dirty="0" smtClean="0">
                    <a:effectLst>
                      <a:outerShdw blurRad="38100" dist="38100" dir="2700000" algn="tl">
                        <a:srgbClr val="000000">
                          <a:alpha val="43137"/>
                        </a:srgbClr>
                      </a:outerShdw>
                    </a:effectLst>
                  </a:rPr>
                  <a:t>Quarter Four CFA</a:t>
                </a:r>
                <a:endParaRPr lang="en-US" sz="2300" b="1" dirty="0">
                  <a:effectLst>
                    <a:outerShdw blurRad="38100" dist="38100" dir="2700000" algn="tl">
                      <a:srgbClr val="000000">
                        <a:alpha val="43137"/>
                      </a:srgbClr>
                    </a:outerShdw>
                  </a:effectLst>
                </a:endParaRPr>
              </a:p>
              <a:p>
                <a:pPr algn="ctr"/>
                <a:r>
                  <a:rPr lang="en-US" sz="2500" b="1" i="1" dirty="0" smtClean="0">
                    <a:effectLst>
                      <a:outerShdw blurRad="38100" dist="38100" dir="2700000" algn="tl">
                        <a:srgbClr val="000000">
                          <a:alpha val="43137"/>
                        </a:srgbClr>
                      </a:outerShdw>
                    </a:effectLst>
                  </a:rPr>
                  <a:t>Listening Comprehension</a:t>
                </a:r>
              </a:p>
              <a:p>
                <a:pPr algn="ctr"/>
                <a:r>
                  <a:rPr lang="en-US" sz="2500" b="1" dirty="0" smtClean="0">
                    <a:effectLst>
                      <a:outerShdw blurRad="38100" dist="38100" dir="2700000" algn="tl">
                        <a:srgbClr val="000000">
                          <a:alpha val="43137"/>
                        </a:srgbClr>
                      </a:outerShdw>
                    </a:effectLst>
                  </a:rPr>
                  <a:t>Student </a:t>
                </a:r>
                <a:r>
                  <a:rPr lang="en-US" sz="2500" b="1" dirty="0">
                    <a:effectLst>
                      <a:outerShdw blurRad="38100" dist="38100" dir="2700000" algn="tl">
                        <a:srgbClr val="000000">
                          <a:alpha val="43137"/>
                        </a:srgbClr>
                      </a:outerShdw>
                    </a:effectLst>
                  </a:rPr>
                  <a:t>Copy</a:t>
                </a:r>
              </a:p>
            </p:txBody>
          </p:sp>
        </p:grpSp>
        <p:sp>
          <p:nvSpPr>
            <p:cNvPr id="11" name="Rectangle 10"/>
            <p:cNvSpPr/>
            <p:nvPr/>
          </p:nvSpPr>
          <p:spPr>
            <a:xfrm>
              <a:off x="916942" y="5676900"/>
              <a:ext cx="5486400" cy="1961972"/>
            </a:xfrm>
            <a:prstGeom prst="rect">
              <a:avLst/>
            </a:prstGeom>
            <a:gradFill>
              <a:gsLst>
                <a:gs pos="0">
                  <a:srgbClr val="BCE292">
                    <a:alpha val="75000"/>
                  </a:srgbClr>
                </a:gs>
                <a:gs pos="69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Student Name</a:t>
              </a:r>
            </a:p>
            <a:p>
              <a:pPr algn="ctr"/>
              <a:r>
                <a:rPr lang="en-US" sz="3600" b="1" dirty="0">
                  <a:solidFill>
                    <a:schemeClr val="tx1"/>
                  </a:solidFill>
                </a:rPr>
                <a:t>_______________________</a:t>
              </a:r>
            </a:p>
          </p:txBody>
        </p:sp>
      </p:grpSp>
      <p:grpSp>
        <p:nvGrpSpPr>
          <p:cNvPr id="21" name="Group 20"/>
          <p:cNvGrpSpPr/>
          <p:nvPr/>
        </p:nvGrpSpPr>
        <p:grpSpPr>
          <a:xfrm>
            <a:off x="762000" y="841150"/>
            <a:ext cx="3054985" cy="2404256"/>
            <a:chOff x="141662" y="575101"/>
            <a:chExt cx="3123072" cy="3130467"/>
          </a:xfrm>
        </p:grpSpPr>
        <p:sp>
          <p:nvSpPr>
            <p:cNvPr id="22" name="Rectangle 21"/>
            <p:cNvSpPr/>
            <p:nvPr/>
          </p:nvSpPr>
          <p:spPr>
            <a:xfrm>
              <a:off x="656542" y="575101"/>
              <a:ext cx="1077366" cy="661223"/>
            </a:xfrm>
            <a:prstGeom prst="rect">
              <a:avLst/>
            </a:prstGeom>
          </p:spPr>
          <p:txBody>
            <a:bodyPr wrap="none">
              <a:spAutoFit/>
            </a:bodyPr>
            <a:lstStyle/>
            <a:p>
              <a:r>
                <a:rPr lang="en-US" sz="2700" b="1" dirty="0">
                  <a:effectLst>
                    <a:outerShdw blurRad="38100" dist="38100" dir="2700000" algn="tl">
                      <a:srgbClr val="000000">
                        <a:alpha val="43137"/>
                      </a:srgbClr>
                    </a:outerShdw>
                  </a:effectLst>
                </a:rPr>
                <a:t>Grade</a:t>
              </a:r>
            </a:p>
          </p:txBody>
        </p:sp>
        <p:sp>
          <p:nvSpPr>
            <p:cNvPr id="23" name="Parallelogram 22"/>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Parallelogram 23"/>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Rectangle 24"/>
            <p:cNvSpPr/>
            <p:nvPr/>
          </p:nvSpPr>
          <p:spPr>
            <a:xfrm>
              <a:off x="772681" y="1218609"/>
              <a:ext cx="862808" cy="101387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500" b="1" dirty="0">
                  <a:ln w="11430"/>
                  <a:effectLst>
                    <a:outerShdw blurRad="80000" dist="40000" dir="5040000" algn="tl">
                      <a:srgbClr val="000000">
                        <a:alpha val="30000"/>
                      </a:srgbClr>
                    </a:outerShdw>
                  </a:effectLst>
                </a:rPr>
                <a:t>K</a:t>
              </a:r>
            </a:p>
          </p:txBody>
        </p:sp>
        <p:pic>
          <p:nvPicPr>
            <p:cNvPr id="26" name="Picture 3" descr="C:\Documents and Settings\Owner\Local Settings\Temporary Internet Files\Content.IE5\TED277KP\MC900056680[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05388" y="1757065"/>
              <a:ext cx="1520763" cy="1415862"/>
            </a:xfrm>
            <a:prstGeom prst="rect">
              <a:avLst/>
            </a:prstGeom>
            <a:noFill/>
          </p:spPr>
        </p:pic>
        <p:pic>
          <p:nvPicPr>
            <p:cNvPr id="27" name="Picture 14" descr="C:\Documents and Settings\Owner\Local Settings\Temporary Internet Files\Content.IE5\ZHCKG5LE\MC900238687[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20846326">
              <a:off x="1452096" y="3215500"/>
              <a:ext cx="893546" cy="490068"/>
            </a:xfrm>
            <a:prstGeom prst="rect">
              <a:avLst/>
            </a:prstGeom>
            <a:noFill/>
          </p:spPr>
        </p:pic>
      </p:grpSp>
    </p:spTree>
    <p:extLst>
      <p:ext uri="{BB962C8B-B14F-4D97-AF65-F5344CB8AC3E}">
        <p14:creationId xmlns:p14="http://schemas.microsoft.com/office/powerpoint/2010/main" val="258275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00171671"/>
              </p:ext>
            </p:extLst>
          </p:nvPr>
        </p:nvGraphicFramePr>
        <p:xfrm>
          <a:off x="685800" y="609600"/>
          <a:ext cx="6553200" cy="8807956"/>
        </p:xfrm>
        <a:graphic>
          <a:graphicData uri="http://schemas.openxmlformats.org/drawingml/2006/table">
            <a:tbl>
              <a:tblPr firstRow="1" bandRow="1">
                <a:tableStyleId>{5940675A-B579-460E-94D1-54222C63F5DA}</a:tableStyleId>
              </a:tblPr>
              <a:tblGrid>
                <a:gridCol w="482756"/>
                <a:gridCol w="496749"/>
                <a:gridCol w="559717"/>
                <a:gridCol w="559717"/>
                <a:gridCol w="489753"/>
                <a:gridCol w="525982"/>
                <a:gridCol w="457200"/>
                <a:gridCol w="394548"/>
                <a:gridCol w="596052"/>
                <a:gridCol w="466838"/>
                <a:gridCol w="599962"/>
                <a:gridCol w="392068"/>
                <a:gridCol w="531858"/>
              </a:tblGrid>
              <a:tr h="548590">
                <a:tc gridSpan="12">
                  <a:txBody>
                    <a:bodyPr/>
                    <a:lstStyle/>
                    <a:p>
                      <a:pPr algn="l">
                        <a:lnSpc>
                          <a:spcPct val="100000"/>
                        </a:lnSpc>
                      </a:pPr>
                      <a:r>
                        <a:rPr lang="en-US" sz="1000" b="1" i="0" dirty="0" smtClean="0">
                          <a:solidFill>
                            <a:schemeClr val="tx1"/>
                          </a:solidFill>
                        </a:rPr>
                        <a:t>Kindergarten Reading Informational and Literary Text Quarter</a:t>
                      </a:r>
                      <a:r>
                        <a:rPr lang="en-US" sz="1000" b="1" i="0" baseline="0" dirty="0" smtClean="0">
                          <a:solidFill>
                            <a:schemeClr val="tx1"/>
                          </a:solidFill>
                        </a:rPr>
                        <a:t> 4  CFA </a:t>
                      </a:r>
                      <a:r>
                        <a:rPr lang="en-US" sz="1000" b="1" i="0" dirty="0" smtClean="0">
                          <a:solidFill>
                            <a:schemeClr val="tx1"/>
                          </a:solidFill>
                        </a:rPr>
                        <a:t>Record Form Selected Response </a:t>
                      </a:r>
                    </a:p>
                    <a:p>
                      <a:pPr algn="l">
                        <a:lnSpc>
                          <a:spcPct val="100000"/>
                        </a:lnSpc>
                      </a:pPr>
                      <a:r>
                        <a:rPr lang="en-US" sz="1000" b="0" i="1" dirty="0" smtClean="0">
                          <a:solidFill>
                            <a:schemeClr val="tx1"/>
                          </a:solidFill>
                        </a:rPr>
                        <a:t>Directions:  Read each question and the answer choices</a:t>
                      </a:r>
                      <a:r>
                        <a:rPr lang="en-US" sz="1000" b="0" i="1" baseline="0" dirty="0" smtClean="0">
                          <a:solidFill>
                            <a:schemeClr val="tx1"/>
                          </a:solidFill>
                        </a:rPr>
                        <a:t> to the student.  Show student the answer-choice prompt for the literary and the informational passages. Check the answer the student gives. Correct answers are highlighted in bold.</a:t>
                      </a:r>
                      <a:endParaRPr lang="en-US" sz="1000" b="1" i="0" baseline="0" dirty="0" smtClean="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200" b="1" i="0" baseline="0" dirty="0" smtClean="0">
                        <a:solidFill>
                          <a:schemeClr val="tx1"/>
                        </a:solidFill>
                      </a:endParaRPr>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76005">
                <a:tc gridSpan="13">
                  <a:txBody>
                    <a:bodyPr/>
                    <a:lstStyle/>
                    <a:p>
                      <a:pPr algn="l">
                        <a:lnSpc>
                          <a:spcPct val="100000"/>
                        </a:lnSpc>
                      </a:pPr>
                      <a:r>
                        <a:rPr lang="en-US" sz="1200" b="1" i="0" baseline="0" dirty="0" smtClean="0">
                          <a:solidFill>
                            <a:schemeClr val="tx1"/>
                          </a:solidFill>
                          <a:effectLst/>
                        </a:rPr>
                        <a:t>Literary Passage: </a:t>
                      </a:r>
                      <a:r>
                        <a:rPr lang="en-US" sz="1200" b="1" i="0" u="sng" baseline="0" dirty="0" smtClean="0">
                          <a:solidFill>
                            <a:schemeClr val="tx1"/>
                          </a:solidFill>
                          <a:effectLst/>
                        </a:rPr>
                        <a:t>Ana’s Four Seasons</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202131">
                <a:tc>
                  <a:txBody>
                    <a:bodyPr/>
                    <a:lstStyle/>
                    <a:p>
                      <a:pPr algn="ctr">
                        <a:lnSpc>
                          <a:spcPct val="100000"/>
                        </a:lnSpc>
                      </a:pPr>
                      <a:r>
                        <a:rPr lang="en-US" sz="1300" b="1" dirty="0" smtClean="0">
                          <a:solidFill>
                            <a:schemeClr val="tx1"/>
                          </a:solidFill>
                        </a:rPr>
                        <a:t>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900" b="0" dirty="0" smtClean="0">
                          <a:solidFill>
                            <a:schemeClr val="tx1"/>
                          </a:solidFill>
                          <a:effectLst/>
                          <a:latin typeface="+mn-lt"/>
                          <a:ea typeface="Times New Roman"/>
                          <a:cs typeface="Times New Roman"/>
                        </a:rPr>
                        <a:t>RL.K.3 With prompting and support, identify characters, settings, and major events in a story.</a:t>
                      </a:r>
                    </a:p>
                    <a:p>
                      <a:pPr marL="0" marR="0" lvl="0" indent="0" algn="l" defTabSz="1018809" rtl="0" eaLnBrk="1" fontAlgn="auto" latinLnBrk="0" hangingPunct="1">
                        <a:lnSpc>
                          <a:spcPct val="115000"/>
                        </a:lnSpc>
                        <a:spcBef>
                          <a:spcPts val="0"/>
                        </a:spcBef>
                        <a:spcAft>
                          <a:spcPts val="0"/>
                        </a:spcAft>
                        <a:buClrTx/>
                        <a:buSzTx/>
                        <a:buFontTx/>
                        <a:buNone/>
                        <a:tabLst/>
                        <a:defRPr/>
                      </a:pPr>
                      <a:r>
                        <a:rPr lang="en-US" sz="900" b="0" dirty="0" smtClean="0">
                          <a:solidFill>
                            <a:schemeClr val="tx1"/>
                          </a:solidFill>
                          <a:effectLst/>
                          <a:latin typeface="+mn-lt"/>
                          <a:ea typeface="Times New Roman"/>
                          <a:cs typeface="Times New Roman"/>
                        </a:rPr>
                        <a:t>RL.K.3</a:t>
                      </a:r>
                      <a:r>
                        <a:rPr lang="en-US" sz="900" b="0" baseline="0" dirty="0" smtClean="0">
                          <a:solidFill>
                            <a:schemeClr val="tx1"/>
                          </a:solidFill>
                          <a:effectLst/>
                          <a:latin typeface="+mn-lt"/>
                          <a:ea typeface="Times New Roman"/>
                          <a:cs typeface="Times New Roman"/>
                        </a:rPr>
                        <a:t> Prompt: Who is the story mostly about?   </a:t>
                      </a:r>
                      <a:r>
                        <a:rPr lang="en-US" sz="900" b="1" baseline="0" dirty="0" smtClean="0">
                          <a:solidFill>
                            <a:schemeClr val="tx1"/>
                          </a:solidFill>
                          <a:effectLst>
                            <a:outerShdw blurRad="38100" dist="38100" dir="2700000" algn="tl">
                              <a:srgbClr val="000000">
                                <a:alpha val="43137"/>
                              </a:srgbClr>
                            </a:outerShdw>
                          </a:effectLst>
                          <a:latin typeface="+mn-lt"/>
                          <a:ea typeface="Times New Roman"/>
                          <a:cs typeface="Times New Roman"/>
                        </a:rPr>
                        <a:t>Ana_____   </a:t>
                      </a:r>
                      <a:r>
                        <a:rPr lang="en-US" sz="900" b="0" baseline="0" dirty="0" smtClean="0">
                          <a:solidFill>
                            <a:schemeClr val="tx1"/>
                          </a:solidFill>
                          <a:effectLst/>
                          <a:latin typeface="+mn-lt"/>
                          <a:ea typeface="Times New Roman"/>
                          <a:cs typeface="Times New Roman"/>
                        </a:rPr>
                        <a:t>Dad _____  Mom _____</a:t>
                      </a:r>
                      <a:endParaRPr lang="en-US" sz="900" b="0" dirty="0" smtClean="0">
                        <a:solidFill>
                          <a:schemeClr val="tx1"/>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63367">
                <a:tc>
                  <a:txBody>
                    <a:bodyPr/>
                    <a:lstStyle/>
                    <a:p>
                      <a:pPr algn="ctr">
                        <a:lnSpc>
                          <a:spcPct val="100000"/>
                        </a:lnSpc>
                      </a:pPr>
                      <a:r>
                        <a:rPr lang="en-US" sz="1300" b="1" dirty="0" smtClean="0">
                          <a:solidFill>
                            <a:schemeClr val="tx1"/>
                          </a:solidFill>
                        </a:rPr>
                        <a:t>2</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a:lnSpc>
                          <a:spcPct val="100000"/>
                        </a:lnSpc>
                      </a:pPr>
                      <a:r>
                        <a:rPr lang="en-US" sz="900" b="0" dirty="0" smtClean="0">
                          <a:solidFill>
                            <a:schemeClr val="tx1"/>
                          </a:solidFill>
                          <a:effectLst/>
                          <a:latin typeface="+mn-lt"/>
                          <a:ea typeface="Calibri"/>
                          <a:cs typeface="Helvetica"/>
                        </a:rPr>
                        <a:t>RL.K.3 With prompting and support, identify characters, settings, and major events in a story.</a:t>
                      </a:r>
                    </a:p>
                    <a:p>
                      <a:pPr>
                        <a:lnSpc>
                          <a:spcPct val="100000"/>
                        </a:lnSpc>
                      </a:pPr>
                      <a:r>
                        <a:rPr lang="en-US" sz="900" b="0" dirty="0" smtClean="0">
                          <a:solidFill>
                            <a:schemeClr val="tx1"/>
                          </a:solidFill>
                          <a:effectLst/>
                          <a:latin typeface="+mn-lt"/>
                          <a:ea typeface="Calibri"/>
                          <a:cs typeface="Helvetica"/>
                        </a:rPr>
                        <a:t>RL.K.3 Prompt: Where does Ana live in the beginning of the story?  </a:t>
                      </a:r>
                      <a:r>
                        <a:rPr lang="en-US" sz="900" b="0" baseline="0" dirty="0" smtClean="0">
                          <a:solidFill>
                            <a:schemeClr val="tx1"/>
                          </a:solidFill>
                          <a:effectLst/>
                          <a:latin typeface="+mn-lt"/>
                          <a:ea typeface="Calibri"/>
                          <a:cs typeface="Helvetica"/>
                        </a:rPr>
                        <a:t>A snowy place_____   </a:t>
                      </a:r>
                      <a:r>
                        <a:rPr lang="en-US" sz="900" b="1" baseline="0" dirty="0" smtClean="0">
                          <a:solidFill>
                            <a:schemeClr val="tx1"/>
                          </a:solidFill>
                          <a:effectLst>
                            <a:outerShdw blurRad="38100" dist="38100" dir="2700000" algn="tl">
                              <a:srgbClr val="000000">
                                <a:alpha val="43137"/>
                              </a:srgbClr>
                            </a:outerShdw>
                          </a:effectLst>
                          <a:latin typeface="+mn-lt"/>
                          <a:ea typeface="Calibri"/>
                          <a:cs typeface="Helvetica"/>
                        </a:rPr>
                        <a:t>A sunny place_____  </a:t>
                      </a:r>
                      <a:r>
                        <a:rPr lang="en-US" sz="900" b="0" baseline="0" dirty="0" smtClean="0">
                          <a:solidFill>
                            <a:schemeClr val="tx1"/>
                          </a:solidFill>
                          <a:effectLst/>
                          <a:latin typeface="+mn-lt"/>
                          <a:ea typeface="Calibri"/>
                          <a:cs typeface="Helvetica"/>
                        </a:rPr>
                        <a:t>A place where birds sang_____</a:t>
                      </a:r>
                      <a:endParaRPr lang="en-US" sz="900" b="0" dirty="0" smtClean="0">
                        <a:solidFill>
                          <a:schemeClr val="tx1"/>
                        </a:solidFill>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47703">
                <a:tc>
                  <a:txBody>
                    <a:bodyPr/>
                    <a:lstStyle/>
                    <a:p>
                      <a:pPr algn="ctr">
                        <a:lnSpc>
                          <a:spcPct val="100000"/>
                        </a:lnSpc>
                      </a:pPr>
                      <a:r>
                        <a:rPr lang="en-US" sz="1300" b="1" dirty="0" smtClean="0">
                          <a:solidFill>
                            <a:schemeClr val="tx1"/>
                          </a:solidFill>
                        </a:rPr>
                        <a:t>3</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effectLst/>
                          <a:latin typeface="+mn-lt"/>
                          <a:ea typeface="Calibri"/>
                          <a:cs typeface="Times New Roman"/>
                        </a:rPr>
                        <a:t>RL.K.6 With prompting and support, name the author and illustrator of a story and define the role of each in telling the story.</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effectLst/>
                          <a:latin typeface="+mn-lt"/>
                          <a:ea typeface="Calibri"/>
                          <a:cs typeface="Times New Roman"/>
                        </a:rPr>
                        <a:t>RL.K.6</a:t>
                      </a:r>
                      <a:r>
                        <a:rPr lang="en-US" sz="900" b="0" baseline="0" dirty="0" smtClean="0">
                          <a:solidFill>
                            <a:schemeClr val="tx1"/>
                          </a:solidFill>
                          <a:effectLst/>
                          <a:latin typeface="+mn-lt"/>
                          <a:ea typeface="Calibri"/>
                          <a:cs typeface="Times New Roman"/>
                        </a:rPr>
                        <a:t> Prompt: Why did the author write the story?   Any answer that connects to four seasons in a logical response is acceptable.</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1" baseline="0" dirty="0" smtClean="0">
                          <a:solidFill>
                            <a:schemeClr val="tx1"/>
                          </a:solidFill>
                          <a:effectLst>
                            <a:outerShdw blurRad="38100" dist="38100" dir="2700000" algn="tl">
                              <a:srgbClr val="000000">
                                <a:alpha val="43137"/>
                              </a:srgbClr>
                            </a:outerShdw>
                          </a:effectLst>
                          <a:latin typeface="+mn-lt"/>
                          <a:ea typeface="Calibri"/>
                          <a:cs typeface="Times New Roman"/>
                        </a:rPr>
                        <a:t>Student connects 4 seasons ________    </a:t>
                      </a:r>
                      <a:r>
                        <a:rPr lang="en-US" sz="900" b="0" baseline="0" dirty="0" smtClean="0">
                          <a:solidFill>
                            <a:schemeClr val="tx1"/>
                          </a:solidFill>
                          <a:effectLst/>
                          <a:latin typeface="+mn-lt"/>
                          <a:ea typeface="Calibri"/>
                          <a:cs typeface="Times New Roman"/>
                        </a:rPr>
                        <a:t>Student does not connect 4 seasons______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baseline="0" dirty="0" smtClean="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8939">
                <a:tc>
                  <a:txBody>
                    <a:bodyPr/>
                    <a:lstStyle/>
                    <a:p>
                      <a:pPr algn="ctr">
                        <a:lnSpc>
                          <a:spcPct val="100000"/>
                        </a:lnSpc>
                      </a:pPr>
                      <a:r>
                        <a:rPr lang="en-US" sz="1300" b="1" dirty="0" smtClean="0">
                          <a:solidFill>
                            <a:schemeClr val="tx1"/>
                          </a:solidFill>
                        </a:rPr>
                        <a:t>4</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effectLst/>
                          <a:latin typeface="+mn-lt"/>
                          <a:ea typeface="Times New Roman"/>
                          <a:cs typeface="Times New Roman"/>
                        </a:rPr>
                        <a:t>RL.K.9 With prompting and support, compare and contrast the adventures and experiences of characters in familiar stories.</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effectLst/>
                          <a:latin typeface="+mn-lt"/>
                          <a:ea typeface="Times New Roman"/>
                          <a:cs typeface="Times New Roman"/>
                        </a:rPr>
                        <a:t>RL.K.9 Prompt: Which picture is like the season Ana was most excited about?  </a:t>
                      </a:r>
                      <a:r>
                        <a:rPr lang="en-US" sz="900" b="1" dirty="0" smtClean="0">
                          <a:solidFill>
                            <a:schemeClr val="tx1"/>
                          </a:solidFill>
                          <a:effectLst>
                            <a:outerShdw blurRad="38100" dist="38100" dir="2700000" algn="tl">
                              <a:srgbClr val="000000">
                                <a:alpha val="43137"/>
                              </a:srgbClr>
                            </a:outerShdw>
                          </a:effectLst>
                          <a:latin typeface="+mn-lt"/>
                          <a:ea typeface="Times New Roman"/>
                          <a:cs typeface="Times New Roman"/>
                        </a:rPr>
                        <a:t>Winter____   </a:t>
                      </a:r>
                      <a:r>
                        <a:rPr lang="en-US" sz="900" b="0" dirty="0" smtClean="0">
                          <a:solidFill>
                            <a:schemeClr val="tx1"/>
                          </a:solidFill>
                          <a:effectLst/>
                          <a:latin typeface="+mn-lt"/>
                          <a:ea typeface="Times New Roman"/>
                          <a:cs typeface="Times New Roman"/>
                        </a:rPr>
                        <a:t>Fall_____   Spring_____</a:t>
                      </a:r>
                      <a:endParaRPr lang="en-US" sz="900" b="1" dirty="0" smtClean="0">
                        <a:solidFill>
                          <a:schemeClr val="tx1"/>
                        </a:solidFill>
                        <a:effectLst>
                          <a:outerShdw blurRad="38100" dist="38100" dir="2700000" algn="tl">
                            <a:srgbClr val="000000">
                              <a:alpha val="43137"/>
                            </a:srgbClr>
                          </a:outerShdw>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798">
                <a:tc>
                  <a:txBody>
                    <a:bodyPr/>
                    <a:lstStyle/>
                    <a:p>
                      <a:pPr algn="ctr">
                        <a:lnSpc>
                          <a:spcPct val="100000"/>
                        </a:lnSpc>
                      </a:pPr>
                      <a:r>
                        <a:rPr lang="en-US" sz="1300" b="1" dirty="0" smtClean="0">
                          <a:solidFill>
                            <a:schemeClr val="tx1"/>
                          </a:solidFill>
                        </a:rPr>
                        <a:t>5</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effectLst/>
                          <a:latin typeface="+mn-lt"/>
                          <a:ea typeface="Calibri"/>
                          <a:cs typeface="Times New Roman"/>
                        </a:rPr>
                        <a:t>RL.K.9 </a:t>
                      </a:r>
                      <a:r>
                        <a:rPr lang="en-US" sz="900" b="0" dirty="0" smtClean="0">
                          <a:solidFill>
                            <a:schemeClr val="tx1"/>
                          </a:solidFill>
                          <a:effectLst/>
                          <a:latin typeface="+mn-lt"/>
                          <a:ea typeface="Times New Roman"/>
                          <a:cs typeface="Times New Roman"/>
                        </a:rPr>
                        <a:t>With prompting and support, compare and contrast the adventures and experiences of characters in familiar stories.</a:t>
                      </a:r>
                      <a:endParaRPr lang="en-US" sz="900" b="0" dirty="0" smtClean="0">
                        <a:solidFill>
                          <a:schemeClr val="tx1"/>
                        </a:solidFill>
                        <a:effectLst/>
                        <a:latin typeface="+mn-lt"/>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effectLst/>
                          <a:latin typeface="+mn-lt"/>
                          <a:ea typeface="Calibri"/>
                          <a:cs typeface="Times New Roman"/>
                        </a:rPr>
                        <a:t>RL.K.9</a:t>
                      </a:r>
                      <a:r>
                        <a:rPr lang="en-US" sz="900" b="0" baseline="0" dirty="0" smtClean="0">
                          <a:solidFill>
                            <a:schemeClr val="tx1"/>
                          </a:solidFill>
                          <a:effectLst/>
                          <a:latin typeface="+mn-lt"/>
                          <a:ea typeface="Calibri"/>
                          <a:cs typeface="Times New Roman"/>
                        </a:rPr>
                        <a:t> Prompt: </a:t>
                      </a:r>
                      <a:r>
                        <a:rPr lang="en-US" sz="900" b="0" dirty="0" smtClean="0">
                          <a:solidFill>
                            <a:schemeClr val="tx1"/>
                          </a:solidFill>
                          <a:effectLst/>
                          <a:latin typeface="+mn-lt"/>
                          <a:ea typeface="Calibri"/>
                          <a:cs typeface="Times New Roman"/>
                        </a:rPr>
                        <a:t>What two pictures</a:t>
                      </a:r>
                      <a:r>
                        <a:rPr lang="en-US" sz="900" b="0" baseline="0" dirty="0" smtClean="0">
                          <a:solidFill>
                            <a:schemeClr val="tx1"/>
                          </a:solidFill>
                          <a:effectLst/>
                          <a:latin typeface="+mn-lt"/>
                          <a:ea typeface="Calibri"/>
                          <a:cs typeface="Times New Roman"/>
                        </a:rPr>
                        <a:t> show what Ana wants to do in Oregon?     </a:t>
                      </a:r>
                      <a:r>
                        <a:rPr lang="en-US" sz="900" b="1" baseline="0" dirty="0" smtClean="0">
                          <a:solidFill>
                            <a:schemeClr val="tx1"/>
                          </a:solidFill>
                          <a:effectLst>
                            <a:outerShdw blurRad="38100" dist="38100" dir="2700000" algn="tl">
                              <a:srgbClr val="000000">
                                <a:alpha val="43137"/>
                              </a:srgbClr>
                            </a:outerShdw>
                          </a:effectLst>
                          <a:latin typeface="+mn-lt"/>
                          <a:ea typeface="Calibri"/>
                          <a:cs typeface="Times New Roman"/>
                        </a:rPr>
                        <a:t>Rain puddles and snowballs____  </a:t>
                      </a:r>
                      <a:r>
                        <a:rPr lang="en-US" sz="900" b="0" baseline="0" dirty="0" smtClean="0">
                          <a:solidFill>
                            <a:schemeClr val="tx1"/>
                          </a:solidFill>
                          <a:effectLst/>
                          <a:latin typeface="+mn-lt"/>
                          <a:ea typeface="Calibri"/>
                          <a:cs typeface="Times New Roman"/>
                        </a:rPr>
                        <a:t>Swimming and tree climbing____</a:t>
                      </a:r>
                      <a:endParaRPr lang="en-US" sz="900" b="0" dirty="0" smtClean="0">
                        <a:solidFill>
                          <a:schemeClr val="tx1"/>
                        </a:solidFill>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93545">
                <a:tc>
                  <a:txBody>
                    <a:bodyPr/>
                    <a:lstStyle/>
                    <a:p>
                      <a:pPr algn="ctr">
                        <a:lnSpc>
                          <a:spcPct val="100000"/>
                        </a:lnSpc>
                      </a:pPr>
                      <a:r>
                        <a:rPr lang="en-US" sz="1300" b="1" dirty="0" smtClean="0">
                          <a:solidFill>
                            <a:schemeClr val="tx1"/>
                          </a:solidFill>
                        </a:rPr>
                        <a:t>6</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900" b="1" baseline="0" dirty="0" smtClean="0">
                          <a:solidFill>
                            <a:schemeClr val="tx1"/>
                          </a:solidFill>
                          <a:effectLst>
                            <a:outerShdw blurRad="38100" dist="38100" dir="2700000" algn="tl">
                              <a:srgbClr val="000000">
                                <a:alpha val="43137"/>
                              </a:srgbClr>
                            </a:outerShdw>
                          </a:effectLst>
                          <a:latin typeface="+mn-lt"/>
                          <a:ea typeface="Calibri"/>
                          <a:cs typeface="Times New Roman"/>
                        </a:rPr>
                        <a:t>Constructed Response for RL.K.3  </a:t>
                      </a:r>
                    </a:p>
                    <a:p>
                      <a:pPr marL="0" marR="0" lvl="0" indent="0" algn="l" defTabSz="1018809" rtl="0" eaLnBrk="1" fontAlgn="auto" latinLnBrk="0" hangingPunct="1">
                        <a:lnSpc>
                          <a:spcPct val="100000"/>
                        </a:lnSpc>
                        <a:spcBef>
                          <a:spcPts val="0"/>
                        </a:spcBef>
                        <a:spcAft>
                          <a:spcPts val="0"/>
                        </a:spcAft>
                        <a:buClrTx/>
                        <a:buSzTx/>
                        <a:buFontTx/>
                        <a:buNone/>
                        <a:tabLst/>
                        <a:defRPr/>
                      </a:pPr>
                      <a:r>
                        <a:rPr lang="en-US" sz="900" b="0" baseline="0" dirty="0" smtClean="0">
                          <a:solidFill>
                            <a:schemeClr val="tx1"/>
                          </a:solidFill>
                          <a:effectLst/>
                          <a:latin typeface="+mn-lt"/>
                          <a:ea typeface="Calibri"/>
                          <a:cs typeface="Times New Roman"/>
                        </a:rPr>
                        <a:t>RL.K.3 Prompt: Draw, write or tell about what Ana did when it snowed.</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323">
                <a:tc gridSpan="13">
                  <a:txBody>
                    <a:bodyPr/>
                    <a:lstStyle/>
                    <a:p>
                      <a:pPr>
                        <a:lnSpc>
                          <a:spcPct val="100000"/>
                        </a:lnSpc>
                      </a:pPr>
                      <a:r>
                        <a:rPr lang="en-US" sz="1200" b="1" dirty="0" smtClean="0">
                          <a:solidFill>
                            <a:schemeClr val="tx1"/>
                          </a:solidFill>
                        </a:rPr>
                        <a:t>Informational</a:t>
                      </a:r>
                      <a:r>
                        <a:rPr lang="en-US" sz="1200" b="1" baseline="0" dirty="0" smtClean="0">
                          <a:solidFill>
                            <a:schemeClr val="tx1"/>
                          </a:solidFill>
                        </a:rPr>
                        <a:t> Passage:  </a:t>
                      </a:r>
                      <a:r>
                        <a:rPr lang="en-US" sz="1200" b="1" u="sng" baseline="0" dirty="0" smtClean="0">
                          <a:solidFill>
                            <a:schemeClr val="tx1"/>
                          </a:solidFill>
                        </a:rPr>
                        <a:t>Four Seasons</a:t>
                      </a:r>
                      <a:endParaRPr lang="en-US" sz="1200" b="1" i="0" u="sng" dirty="0">
                        <a:solidFill>
                          <a:schemeClr val="tx1"/>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rgbClr val="FF0000"/>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02409">
                <a:tc>
                  <a:txBody>
                    <a:bodyPr/>
                    <a:lstStyle/>
                    <a:p>
                      <a:pPr algn="ctr">
                        <a:lnSpc>
                          <a:spcPct val="100000"/>
                        </a:lnSpc>
                      </a:pPr>
                      <a:r>
                        <a:rPr lang="en-US" sz="1300" b="1" dirty="0" smtClean="0">
                          <a:solidFill>
                            <a:schemeClr val="tx1"/>
                          </a:solidFill>
                        </a:rPr>
                        <a:t>7</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a:lnSpc>
                          <a:spcPct val="100000"/>
                        </a:lnSpc>
                      </a:pPr>
                      <a:r>
                        <a:rPr lang="en-US" sz="900" b="0" dirty="0" smtClean="0">
                          <a:solidFill>
                            <a:schemeClr val="tx1"/>
                          </a:solidFill>
                          <a:effectLst/>
                          <a:latin typeface="+mn-lt"/>
                          <a:ea typeface="Calibri"/>
                          <a:cs typeface="Helvetica"/>
                        </a:rPr>
                        <a:t>RI.K.3 With prompting and support, describe the connection </a:t>
                      </a:r>
                      <a:r>
                        <a:rPr lang="en-US" sz="900" b="1" dirty="0" smtClean="0">
                          <a:solidFill>
                            <a:schemeClr val="tx1"/>
                          </a:solidFill>
                          <a:effectLst/>
                          <a:latin typeface="+mn-lt"/>
                          <a:ea typeface="Calibri"/>
                          <a:cs typeface="Helvetica"/>
                        </a:rPr>
                        <a:t>between two </a:t>
                      </a:r>
                      <a:r>
                        <a:rPr lang="en-US" sz="900" b="0" dirty="0" smtClean="0">
                          <a:solidFill>
                            <a:schemeClr val="tx1"/>
                          </a:solidFill>
                          <a:effectLst/>
                          <a:latin typeface="+mn-lt"/>
                          <a:ea typeface="Calibri"/>
                          <a:cs typeface="Helvetica"/>
                        </a:rPr>
                        <a:t>individuals, events, ideas, or pieces of information in a text.</a:t>
                      </a:r>
                    </a:p>
                    <a:p>
                      <a:pPr>
                        <a:lnSpc>
                          <a:spcPct val="100000"/>
                        </a:lnSpc>
                      </a:pPr>
                      <a:r>
                        <a:rPr lang="en-US" sz="900" b="0" dirty="0" smtClean="0">
                          <a:solidFill>
                            <a:schemeClr val="tx1"/>
                          </a:solidFill>
                          <a:effectLst/>
                          <a:latin typeface="+mn-lt"/>
                          <a:ea typeface="Calibri"/>
                          <a:cs typeface="Helvetica"/>
                        </a:rPr>
                        <a:t>RI.K.3 Prompt: What can you do when it is hot and sunny?   Make a Snowman___    </a:t>
                      </a:r>
                      <a:r>
                        <a:rPr lang="en-US" sz="900" b="1" dirty="0" smtClean="0">
                          <a:solidFill>
                            <a:schemeClr val="tx1"/>
                          </a:solidFill>
                          <a:effectLst>
                            <a:outerShdw blurRad="38100" dist="38100" dir="2700000" algn="tl">
                              <a:srgbClr val="000000">
                                <a:alpha val="43137"/>
                              </a:srgbClr>
                            </a:outerShdw>
                          </a:effectLst>
                          <a:latin typeface="+mn-lt"/>
                          <a:ea typeface="Calibri"/>
                          <a:cs typeface="Helvetica"/>
                        </a:rPr>
                        <a:t>Go swimming____    </a:t>
                      </a:r>
                      <a:r>
                        <a:rPr lang="en-US" sz="900" b="0" dirty="0" smtClean="0">
                          <a:solidFill>
                            <a:schemeClr val="tx1"/>
                          </a:solidFill>
                          <a:effectLst/>
                          <a:latin typeface="+mn-lt"/>
                          <a:ea typeface="Calibri"/>
                          <a:cs typeface="Helvetica"/>
                        </a:rPr>
                        <a:t>Play in the leaves__</a:t>
                      </a:r>
                      <a:r>
                        <a:rPr lang="en-US" sz="900" b="0" baseline="0" dirty="0" smtClean="0">
                          <a:solidFill>
                            <a:schemeClr val="tx1"/>
                          </a:solidFill>
                          <a:effectLst/>
                          <a:latin typeface="+mn-lt"/>
                          <a:ea typeface="Calibri"/>
                          <a:cs typeface="Helvetica"/>
                        </a:rPr>
                        <a:t>_</a:t>
                      </a:r>
                      <a:endParaRPr lang="en-US" sz="900" b="0" dirty="0" smtClean="0">
                        <a:solidFill>
                          <a:schemeClr val="tx1"/>
                        </a:solidFill>
                        <a:effectLst/>
                        <a:latin typeface="+mn-lt"/>
                        <a:ea typeface="Calibri"/>
                        <a:cs typeface="Helvetica"/>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3295">
                <a:tc>
                  <a:txBody>
                    <a:bodyPr/>
                    <a:lstStyle/>
                    <a:p>
                      <a:pPr algn="ctr">
                        <a:lnSpc>
                          <a:spcPct val="100000"/>
                        </a:lnSpc>
                      </a:pPr>
                      <a:r>
                        <a:rPr lang="en-US" sz="1300" b="1" dirty="0" smtClean="0">
                          <a:solidFill>
                            <a:schemeClr val="tx1"/>
                          </a:solidFill>
                        </a:rPr>
                        <a:t>8</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900" dirty="0" smtClean="0">
                          <a:solidFill>
                            <a:schemeClr val="tx1"/>
                          </a:solidFill>
                        </a:rPr>
                        <a:t>RI.K.3</a:t>
                      </a:r>
                      <a:r>
                        <a:rPr lang="en-US" sz="900" baseline="0" dirty="0" smtClean="0">
                          <a:solidFill>
                            <a:schemeClr val="tx1"/>
                          </a:solidFill>
                        </a:rPr>
                        <a:t>  </a:t>
                      </a:r>
                      <a:r>
                        <a:rPr lang="en-US" sz="900" b="0" dirty="0" smtClean="0">
                          <a:solidFill>
                            <a:schemeClr val="tx1"/>
                          </a:solidFill>
                          <a:effectLst/>
                          <a:latin typeface="+mn-lt"/>
                          <a:ea typeface="Calibri"/>
                          <a:cs typeface="Helvetica"/>
                        </a:rPr>
                        <a:t>With prompting and support, describe the connection </a:t>
                      </a:r>
                      <a:r>
                        <a:rPr lang="en-US" sz="900" b="1" dirty="0" smtClean="0">
                          <a:solidFill>
                            <a:schemeClr val="tx1"/>
                          </a:solidFill>
                          <a:effectLst/>
                          <a:latin typeface="+mn-lt"/>
                          <a:ea typeface="Calibri"/>
                          <a:cs typeface="Helvetica"/>
                        </a:rPr>
                        <a:t>between two </a:t>
                      </a:r>
                      <a:r>
                        <a:rPr lang="en-US" sz="900" b="0" dirty="0" smtClean="0">
                          <a:solidFill>
                            <a:schemeClr val="tx1"/>
                          </a:solidFill>
                          <a:effectLst/>
                          <a:latin typeface="+mn-lt"/>
                          <a:ea typeface="Calibri"/>
                          <a:cs typeface="Helvetica"/>
                        </a:rPr>
                        <a:t>individuals, events, ideas, or pieces of information in a text</a:t>
                      </a:r>
                      <a:endParaRPr lang="en-US" sz="900" baseline="0" dirty="0" smtClean="0">
                        <a:solidFill>
                          <a:schemeClr val="tx1"/>
                        </a:solidFill>
                      </a:endParaRPr>
                    </a:p>
                    <a:p>
                      <a:pPr marL="0" marR="0" lvl="0" indent="0" algn="l" defTabSz="1018809" rtl="0" eaLnBrk="1" fontAlgn="auto" latinLnBrk="0" hangingPunct="1">
                        <a:lnSpc>
                          <a:spcPct val="115000"/>
                        </a:lnSpc>
                        <a:spcBef>
                          <a:spcPts val="0"/>
                        </a:spcBef>
                        <a:spcAft>
                          <a:spcPts val="0"/>
                        </a:spcAft>
                        <a:buClrTx/>
                        <a:buSzTx/>
                        <a:buFontTx/>
                        <a:buNone/>
                        <a:tabLst/>
                        <a:defRPr/>
                      </a:pPr>
                      <a:r>
                        <a:rPr lang="en-US" sz="900" baseline="0" dirty="0" smtClean="0">
                          <a:solidFill>
                            <a:schemeClr val="tx1"/>
                          </a:solidFill>
                        </a:rPr>
                        <a:t>RI.K.3 Prompt: What is another name for Winter, Fall, Spring and Summer?   </a:t>
                      </a:r>
                      <a:r>
                        <a:rPr lang="en-US" sz="900" b="1" baseline="0" dirty="0" smtClean="0">
                          <a:solidFill>
                            <a:schemeClr val="tx1"/>
                          </a:solidFill>
                          <a:effectLst>
                            <a:outerShdw blurRad="38100" dist="38100" dir="2700000" algn="tl">
                              <a:srgbClr val="000000">
                                <a:alpha val="43137"/>
                              </a:srgbClr>
                            </a:outerShdw>
                          </a:effectLst>
                        </a:rPr>
                        <a:t>Seasons_____</a:t>
                      </a:r>
                      <a:endParaRPr lang="en-US" sz="900" b="1" dirty="0" smtClean="0">
                        <a:solidFill>
                          <a:schemeClr val="tx1"/>
                        </a:solidFill>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aseline="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53848">
                <a:tc>
                  <a:txBody>
                    <a:bodyPr/>
                    <a:lstStyle/>
                    <a:p>
                      <a:pPr algn="ctr">
                        <a:lnSpc>
                          <a:spcPct val="100000"/>
                        </a:lnSpc>
                      </a:pPr>
                      <a:r>
                        <a:rPr lang="en-US" sz="1300" b="1" dirty="0" smtClean="0">
                          <a:solidFill>
                            <a:schemeClr val="tx1"/>
                          </a:solidFill>
                        </a:rPr>
                        <a:t>9</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lvl="0" indent="0" algn="l" defTabSz="1018809" rtl="0" eaLnBrk="1" fontAlgn="auto" latinLnBrk="0" hangingPunct="1">
                        <a:lnSpc>
                          <a:spcPct val="115000"/>
                        </a:lnSpc>
                        <a:spcBef>
                          <a:spcPts val="0"/>
                        </a:spcBef>
                        <a:spcAft>
                          <a:spcPts val="0"/>
                        </a:spcAft>
                        <a:buClrTx/>
                        <a:buSzTx/>
                        <a:buFontTx/>
                        <a:buNone/>
                        <a:tabLst/>
                        <a:defRPr/>
                      </a:pPr>
                      <a:r>
                        <a:rPr lang="en-US" sz="900" b="0" baseline="0" dirty="0" smtClean="0">
                          <a:solidFill>
                            <a:schemeClr val="tx1"/>
                          </a:solidFill>
                          <a:effectLst/>
                          <a:latin typeface="+mn-lt"/>
                          <a:ea typeface="Times New Roman"/>
                          <a:cs typeface="Times New Roman"/>
                        </a:rPr>
                        <a:t>RI.K.6 Name the author and illustrator of a text and define the role of each in presenting the ideas or information in a text.</a:t>
                      </a:r>
                    </a:p>
                    <a:p>
                      <a:pPr marL="0" marR="0" lvl="0" indent="0" algn="l" defTabSz="1018809" rtl="0" eaLnBrk="1" fontAlgn="auto" latinLnBrk="0" hangingPunct="1">
                        <a:lnSpc>
                          <a:spcPct val="115000"/>
                        </a:lnSpc>
                        <a:spcBef>
                          <a:spcPts val="0"/>
                        </a:spcBef>
                        <a:spcAft>
                          <a:spcPts val="0"/>
                        </a:spcAft>
                        <a:buClrTx/>
                        <a:buSzTx/>
                        <a:buFontTx/>
                        <a:buNone/>
                        <a:tabLst/>
                        <a:defRPr/>
                      </a:pPr>
                      <a:r>
                        <a:rPr lang="en-US" sz="900" b="0" baseline="0" dirty="0" smtClean="0">
                          <a:solidFill>
                            <a:schemeClr val="tx1"/>
                          </a:solidFill>
                          <a:effectLst/>
                          <a:latin typeface="+mn-lt"/>
                          <a:ea typeface="Times New Roman"/>
                          <a:cs typeface="Times New Roman"/>
                        </a:rPr>
                        <a:t>RI.K.6 Prompt: What does the author want you to know in the passage Four Seasons?  Any answer that describes how the 4 seasons are different from each other is acceptable.  </a:t>
                      </a:r>
                      <a:r>
                        <a:rPr lang="en-US" sz="900" b="1" baseline="0" dirty="0" smtClean="0">
                          <a:solidFill>
                            <a:schemeClr val="tx1"/>
                          </a:solidFill>
                          <a:effectLst>
                            <a:outerShdw blurRad="38100" dist="38100" dir="2700000" algn="tl">
                              <a:srgbClr val="000000">
                                <a:alpha val="43137"/>
                              </a:srgbClr>
                            </a:outerShdw>
                          </a:effectLst>
                          <a:latin typeface="+mn-lt"/>
                          <a:ea typeface="Times New Roman"/>
                          <a:cs typeface="Times New Roman"/>
                        </a:rPr>
                        <a:t>Student describes differences_____     </a:t>
                      </a:r>
                      <a:r>
                        <a:rPr lang="en-US" sz="900" b="0" baseline="0" dirty="0" smtClean="0">
                          <a:solidFill>
                            <a:schemeClr val="tx1"/>
                          </a:solidFill>
                          <a:effectLst/>
                          <a:latin typeface="+mn-lt"/>
                          <a:ea typeface="Times New Roman"/>
                          <a:cs typeface="Times New Roman"/>
                        </a:rPr>
                        <a:t>Student does not describe differences_____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15000"/>
                        </a:lnSpc>
                        <a:spcBef>
                          <a:spcPts val="0"/>
                        </a:spcBef>
                        <a:spcAft>
                          <a:spcPts val="0"/>
                        </a:spcAft>
                      </a:pPr>
                      <a:endParaRPr lang="en-US" sz="100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24985">
                <a:tc>
                  <a:txBody>
                    <a:bodyPr/>
                    <a:lstStyle/>
                    <a:p>
                      <a:pPr algn="ctr">
                        <a:lnSpc>
                          <a:spcPct val="100000"/>
                        </a:lnSpc>
                      </a:pPr>
                      <a:r>
                        <a:rPr lang="en-US" sz="1300" b="1" dirty="0" smtClean="0">
                          <a:solidFill>
                            <a:schemeClr val="tx1"/>
                          </a:solidFill>
                        </a:rPr>
                        <a:t>10</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algn="l">
                        <a:lnSpc>
                          <a:spcPct val="100000"/>
                        </a:lnSpc>
                        <a:spcBef>
                          <a:spcPts val="0"/>
                        </a:spcBef>
                        <a:spcAft>
                          <a:spcPts val="0"/>
                        </a:spcAft>
                      </a:pPr>
                      <a:r>
                        <a:rPr lang="en-US" sz="900" b="0" dirty="0" smtClean="0">
                          <a:solidFill>
                            <a:schemeClr val="tx1"/>
                          </a:solidFill>
                          <a:effectLst/>
                          <a:latin typeface="+mn-lt"/>
                          <a:ea typeface="Calibri"/>
                          <a:cs typeface="Times New Roman"/>
                        </a:rPr>
                        <a:t>RI.K.9</a:t>
                      </a:r>
                      <a:r>
                        <a:rPr lang="en-US" sz="900" b="0" baseline="0" dirty="0" smtClean="0">
                          <a:solidFill>
                            <a:schemeClr val="tx1"/>
                          </a:solidFill>
                          <a:effectLst/>
                          <a:latin typeface="+mn-lt"/>
                          <a:ea typeface="Calibri"/>
                          <a:cs typeface="Times New Roman"/>
                        </a:rPr>
                        <a:t> </a:t>
                      </a:r>
                      <a:r>
                        <a:rPr lang="en-US" sz="900" b="0" dirty="0" smtClean="0">
                          <a:solidFill>
                            <a:schemeClr val="tx1"/>
                          </a:solidFill>
                          <a:effectLst/>
                          <a:latin typeface="+mn-lt"/>
                          <a:ea typeface="Calibri"/>
                          <a:cs typeface="Times New Roman"/>
                        </a:rPr>
                        <a:t>With prompting and support, identify basic similarities in and differences between two texts on the same topic …</a:t>
                      </a:r>
                    </a:p>
                    <a:p>
                      <a:pPr marL="0" marR="0" algn="l">
                        <a:lnSpc>
                          <a:spcPct val="100000"/>
                        </a:lnSpc>
                        <a:spcBef>
                          <a:spcPts val="0"/>
                        </a:spcBef>
                        <a:spcAft>
                          <a:spcPts val="0"/>
                        </a:spcAft>
                      </a:pPr>
                      <a:r>
                        <a:rPr lang="en-US" sz="900" b="0" dirty="0" smtClean="0">
                          <a:solidFill>
                            <a:schemeClr val="tx1"/>
                          </a:solidFill>
                          <a:effectLst/>
                          <a:latin typeface="+mn-lt"/>
                          <a:ea typeface="Calibri"/>
                          <a:cs typeface="Times New Roman"/>
                        </a:rPr>
                        <a:t>RI.K.9 Prompt:  Which details about summer are the same in both texts?   </a:t>
                      </a:r>
                    </a:p>
                    <a:p>
                      <a:pPr marL="0" marR="0" algn="l">
                        <a:lnSpc>
                          <a:spcPct val="100000"/>
                        </a:lnSpc>
                        <a:spcBef>
                          <a:spcPts val="0"/>
                        </a:spcBef>
                        <a:spcAft>
                          <a:spcPts val="0"/>
                        </a:spcAft>
                      </a:pPr>
                      <a:r>
                        <a:rPr lang="en-US" sz="900" b="1" dirty="0" smtClean="0">
                          <a:solidFill>
                            <a:schemeClr val="tx1"/>
                          </a:solidFill>
                          <a:effectLst>
                            <a:outerShdw blurRad="38100" dist="38100" dir="2700000" algn="tl">
                              <a:srgbClr val="000000">
                                <a:alpha val="43137"/>
                              </a:srgbClr>
                            </a:outerShdw>
                          </a:effectLst>
                          <a:latin typeface="+mn-lt"/>
                          <a:ea typeface="Calibri"/>
                          <a:cs typeface="Times New Roman"/>
                        </a:rPr>
                        <a:t>Summer is hot and sunny ____  </a:t>
                      </a:r>
                      <a:r>
                        <a:rPr lang="en-US" sz="900" b="0" dirty="0" smtClean="0">
                          <a:solidFill>
                            <a:schemeClr val="tx1"/>
                          </a:solidFill>
                          <a:effectLst/>
                          <a:latin typeface="+mn-lt"/>
                          <a:ea typeface="Calibri"/>
                          <a:cs typeface="Times New Roman"/>
                        </a:rPr>
                        <a:t>Summer is a time to swim____  Summer made Ana sad____</a:t>
                      </a:r>
                      <a:endParaRPr lang="en-US" sz="900" b="0" dirty="0">
                        <a:solidFill>
                          <a:schemeClr val="tx1"/>
                        </a:solidFill>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14668">
                <a:tc>
                  <a:txBody>
                    <a:bodyPr/>
                    <a:lstStyle/>
                    <a:p>
                      <a:pPr algn="ctr">
                        <a:lnSpc>
                          <a:spcPct val="100000"/>
                        </a:lnSpc>
                      </a:pPr>
                      <a:r>
                        <a:rPr lang="en-US" sz="1300" b="1" dirty="0" smtClean="0">
                          <a:solidFill>
                            <a:schemeClr val="tx1"/>
                          </a:solidFill>
                        </a:rPr>
                        <a:t>11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effectLst/>
                          <a:latin typeface="+mn-lt"/>
                          <a:ea typeface="Times New Roman"/>
                          <a:cs typeface="Times New Roman"/>
                        </a:rPr>
                        <a:t>Toward RI.K.9    </a:t>
                      </a:r>
                    </a:p>
                    <a:p>
                      <a:pPr marL="0" marR="0" lvl="0" indent="0" algn="l" defTabSz="1018809"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effectLst/>
                          <a:latin typeface="+mn-lt"/>
                          <a:ea typeface="Times New Roman"/>
                          <a:cs typeface="Times New Roman"/>
                        </a:rPr>
                        <a:t>RI.K.9 Prompt: Which text tells a story?  Four Seasons____   </a:t>
                      </a:r>
                      <a:r>
                        <a:rPr lang="en-US" sz="900" b="1" dirty="0" smtClean="0">
                          <a:solidFill>
                            <a:schemeClr val="tx1"/>
                          </a:solidFill>
                          <a:effectLst>
                            <a:outerShdw blurRad="38100" dist="38100" dir="2700000" algn="tl">
                              <a:srgbClr val="000000">
                                <a:alpha val="43137"/>
                              </a:srgbClr>
                            </a:outerShdw>
                          </a:effectLst>
                          <a:latin typeface="+mn-lt"/>
                          <a:ea typeface="Times New Roman"/>
                          <a:cs typeface="Times New Roman"/>
                        </a:rPr>
                        <a:t>Ana’s Four Seasons_____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i="1"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62569">
                <a:tc>
                  <a:txBody>
                    <a:bodyPr/>
                    <a:lstStyle/>
                    <a:p>
                      <a:pPr algn="ctr">
                        <a:lnSpc>
                          <a:spcPct val="100000"/>
                        </a:lnSpc>
                      </a:pPr>
                      <a:r>
                        <a:rPr lang="en-US" sz="1300" b="1" dirty="0" smtClean="0">
                          <a:solidFill>
                            <a:schemeClr val="tx1"/>
                          </a:solidFill>
                        </a:rPr>
                        <a:t>12</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900" b="1" i="0" dirty="0" smtClean="0">
                          <a:solidFill>
                            <a:schemeClr val="tx1"/>
                          </a:solidFill>
                          <a:effectLst>
                            <a:outerShdw blurRad="38100" dist="38100" dir="2700000" algn="tl">
                              <a:srgbClr val="000000">
                                <a:alpha val="43137"/>
                              </a:srgbClr>
                            </a:outerShdw>
                          </a:effectLst>
                          <a:latin typeface="+mn-lt"/>
                          <a:ea typeface="Calibri"/>
                          <a:cs typeface="Times New Roman"/>
                        </a:rPr>
                        <a:t>Constructed</a:t>
                      </a:r>
                      <a:r>
                        <a:rPr lang="en-US" sz="900" b="1" i="0" baseline="0" dirty="0" smtClean="0">
                          <a:solidFill>
                            <a:schemeClr val="tx1"/>
                          </a:solidFill>
                          <a:effectLst>
                            <a:outerShdw blurRad="38100" dist="38100" dir="2700000" algn="tl">
                              <a:srgbClr val="000000">
                                <a:alpha val="43137"/>
                              </a:srgbClr>
                            </a:outerShdw>
                          </a:effectLst>
                          <a:latin typeface="+mn-lt"/>
                          <a:ea typeface="Calibri"/>
                          <a:cs typeface="Times New Roman"/>
                        </a:rPr>
                        <a:t> Response for RI.K.9 </a:t>
                      </a:r>
                      <a:r>
                        <a:rPr lang="en-US" sz="900" b="1" i="0" baseline="0" dirty="0" smtClean="0">
                          <a:solidFill>
                            <a:schemeClr val="tx1"/>
                          </a:solidFill>
                          <a:effectLst/>
                          <a:latin typeface="+mn-lt"/>
                          <a:ea typeface="Calibri"/>
                          <a:cs typeface="Times New Roman"/>
                        </a:rPr>
                        <a:t> </a:t>
                      </a:r>
                    </a:p>
                    <a:p>
                      <a:pPr marL="0" marR="0" indent="0" algn="l" defTabSz="966612" rtl="0" eaLnBrk="1" fontAlgn="auto" latinLnBrk="0" hangingPunct="1">
                        <a:lnSpc>
                          <a:spcPct val="100000"/>
                        </a:lnSpc>
                        <a:spcBef>
                          <a:spcPts val="0"/>
                        </a:spcBef>
                        <a:spcAft>
                          <a:spcPts val="0"/>
                        </a:spcAft>
                        <a:buClrTx/>
                        <a:buSzTx/>
                        <a:buFontTx/>
                        <a:buNone/>
                        <a:tabLst/>
                        <a:defRPr/>
                      </a:pPr>
                      <a:r>
                        <a:rPr lang="en-US" sz="900" b="0" i="0" baseline="0" dirty="0" smtClean="0">
                          <a:solidFill>
                            <a:schemeClr val="tx1"/>
                          </a:solidFill>
                          <a:effectLst/>
                          <a:latin typeface="+mn-lt"/>
                          <a:ea typeface="Calibri"/>
                          <a:cs typeface="Times New Roman"/>
                        </a:rPr>
                        <a:t>RI.K.9 Prompt: Cut and paste the pictures into the correct season boxes.</a:t>
                      </a:r>
                      <a:endParaRPr lang="en-US" sz="900" b="0" i="1" baseline="0"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9067">
                <a:tc gridSpan="12">
                  <a:txBody>
                    <a:bodyPr/>
                    <a:lstStyle/>
                    <a:p>
                      <a:pPr algn="l">
                        <a:lnSpc>
                          <a:spcPct val="100000"/>
                        </a:lnSpc>
                      </a:pPr>
                      <a:r>
                        <a:rPr lang="en-US" sz="1200" b="1" dirty="0" smtClean="0">
                          <a:solidFill>
                            <a:schemeClr val="tx1"/>
                          </a:solidFill>
                        </a:rPr>
                        <a:t>Each correct</a:t>
                      </a:r>
                      <a:r>
                        <a:rPr lang="en-US" sz="1200" b="1" baseline="0" dirty="0" smtClean="0">
                          <a:solidFill>
                            <a:schemeClr val="tx1"/>
                          </a:solidFill>
                        </a:rPr>
                        <a:t> selected response is one point.  </a:t>
                      </a:r>
                      <a:endParaRPr lang="en-US" sz="12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200" b="1" dirty="0">
                        <a:solidFill>
                          <a:schemeClr val="tx1"/>
                        </a:solidFill>
                      </a:endParaRPr>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91573">
                <a:tc>
                  <a:txBody>
                    <a:bodyPr/>
                    <a:lstStyle/>
                    <a:p>
                      <a:pPr algn="ctr">
                        <a:lnSpc>
                          <a:spcPct val="100000"/>
                        </a:lnSpc>
                      </a:pPr>
                      <a:r>
                        <a:rPr lang="en-US" sz="1300" b="1" dirty="0" smtClean="0">
                          <a:solidFill>
                            <a:schemeClr val="tx1"/>
                          </a:solidFill>
                        </a:rPr>
                        <a:t>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2</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3</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4</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5</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6</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c>
                  <a:txBody>
                    <a:bodyPr/>
                    <a:lstStyle/>
                    <a:p>
                      <a:pPr algn="ctr">
                        <a:lnSpc>
                          <a:spcPct val="100000"/>
                        </a:lnSpc>
                      </a:pPr>
                      <a:r>
                        <a:rPr lang="en-US" sz="1300" b="1" dirty="0" smtClean="0">
                          <a:solidFill>
                            <a:schemeClr val="tx1"/>
                          </a:solidFill>
                        </a:rPr>
                        <a:t>7</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8</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9</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10</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lnSpc>
                          <a:spcPct val="100000"/>
                        </a:lnSpc>
                      </a:pPr>
                      <a:r>
                        <a:rPr lang="en-US" sz="1300" b="1" dirty="0" smtClean="0">
                          <a:solidFill>
                            <a:schemeClr val="tx1"/>
                          </a:solidFill>
                        </a:rPr>
                        <a:t>11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gridSpan="2">
                  <a:txBody>
                    <a:bodyPr/>
                    <a:lstStyle/>
                    <a:p>
                      <a:pPr algn="ctr">
                        <a:lnSpc>
                          <a:spcPct val="100000"/>
                        </a:lnSpc>
                      </a:pPr>
                      <a:r>
                        <a:rPr lang="en-US" sz="1300" b="1" dirty="0" smtClean="0">
                          <a:solidFill>
                            <a:schemeClr val="tx1"/>
                          </a:solidFill>
                        </a:rPr>
                        <a:t>12</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c hMerge="1">
                  <a:txBody>
                    <a:bodyPr/>
                    <a:lstStyle/>
                    <a:p>
                      <a:pPr algn="ctr">
                        <a:lnSpc>
                          <a:spcPct val="100000"/>
                        </a:lnSpc>
                      </a:pPr>
                      <a:endParaRPr lang="en-US" sz="1300" b="1"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r>
              <a:tr h="291573">
                <a:tc>
                  <a:txBody>
                    <a:bodyPr/>
                    <a:lstStyle/>
                    <a:p>
                      <a:pPr algn="ctr">
                        <a:lnSpc>
                          <a:spcPct val="100000"/>
                        </a:lnSpc>
                      </a:pPr>
                      <a:r>
                        <a:rPr lang="en-US" sz="1300" b="1" dirty="0" smtClean="0">
                          <a:solidFill>
                            <a:schemeClr val="tx1"/>
                          </a:solidFill>
                        </a:rPr>
                        <a:t>/1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c>
                  <a:txBody>
                    <a:bodyPr/>
                    <a:lstStyle/>
                    <a:p>
                      <a:pPr algn="ctr">
                        <a:lnSpc>
                          <a:spcPct val="100000"/>
                        </a:lnSpc>
                      </a:pPr>
                      <a:r>
                        <a:rPr lang="en-US" sz="1300" b="1" dirty="0" smtClean="0">
                          <a:solidFill>
                            <a:schemeClr val="tx1"/>
                          </a:solidFill>
                        </a:rPr>
                        <a:t>/1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/1</a:t>
                      </a:r>
                      <a:endParaRPr lang="en-US" sz="13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pPr>
                      <a:r>
                        <a:rPr lang="en-US" sz="1300" b="1" dirty="0" smtClean="0">
                          <a:solidFill>
                            <a:schemeClr val="tx1"/>
                          </a:solidFill>
                        </a:rPr>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lnSpc>
                          <a:spcPct val="100000"/>
                        </a:lnSpc>
                      </a:pPr>
                      <a:r>
                        <a:rPr lang="en-US" sz="1300" b="1" dirty="0" smtClean="0">
                          <a:solidFill>
                            <a:schemeClr val="tx1"/>
                          </a:solidFill>
                        </a:rPr>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c hMerge="1">
                  <a:txBody>
                    <a:bodyPr/>
                    <a:lstStyle/>
                    <a:p>
                      <a:pPr algn="ctr">
                        <a:lnSpc>
                          <a:spcPct val="100000"/>
                        </a:lnSpc>
                      </a:pPr>
                      <a:endParaRPr lang="en-US" sz="1300" b="0" dirty="0" smtClean="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60000"/>
                        <a:lumOff val="40000"/>
                      </a:schemeClr>
                    </a:solidFill>
                  </a:tcPr>
                </a:tc>
              </a:tr>
              <a:tr h="817345">
                <a:tc gridSpan="12">
                  <a:txBody>
                    <a:bodyPr/>
                    <a:lstStyle/>
                    <a:p>
                      <a:pPr algn="l">
                        <a:lnSpc>
                          <a:spcPct val="100000"/>
                        </a:lnSpc>
                      </a:pPr>
                      <a:r>
                        <a:rPr lang="en-US" sz="1300" b="1" dirty="0" smtClean="0">
                          <a:solidFill>
                            <a:schemeClr val="tx1"/>
                          </a:solidFill>
                        </a:rPr>
                        <a:t>Total Listening Comprehension </a:t>
                      </a:r>
                      <a:r>
                        <a:rPr lang="en-US" sz="1300" b="1" baseline="0" dirty="0" smtClean="0">
                          <a:solidFill>
                            <a:schemeClr val="tx1"/>
                          </a:solidFill>
                        </a:rPr>
                        <a:t>  </a:t>
                      </a:r>
                      <a:r>
                        <a:rPr lang="en-US" sz="1300" b="1" dirty="0" smtClean="0">
                          <a:solidFill>
                            <a:schemeClr val="tx1"/>
                          </a:solidFill>
                        </a:rPr>
                        <a:t>_____/ 14</a:t>
                      </a:r>
                      <a:endParaRPr lang="en-US" sz="1000" b="1" dirty="0">
                        <a:solidFill>
                          <a:schemeClr val="tx1"/>
                        </a:solidFill>
                      </a:endParaRPr>
                    </a:p>
                    <a:p>
                      <a:pPr algn="l">
                        <a:lnSpc>
                          <a:spcPct val="100000"/>
                        </a:lnSpc>
                      </a:pPr>
                      <a:r>
                        <a:rPr lang="en-US" sz="1000" b="1" dirty="0" smtClean="0">
                          <a:solidFill>
                            <a:schemeClr val="tx1"/>
                          </a:solidFill>
                        </a:rPr>
                        <a:t>For</a:t>
                      </a:r>
                      <a:r>
                        <a:rPr lang="en-US" sz="1000" b="1" baseline="0" dirty="0" smtClean="0">
                          <a:solidFill>
                            <a:schemeClr val="tx1"/>
                          </a:solidFill>
                        </a:rPr>
                        <a:t> students needing support with any one standard, please refer to your grade-level </a:t>
                      </a:r>
                      <a:r>
                        <a:rPr lang="en-US" sz="1000" b="1" i="1" u="sng" baseline="0" dirty="0" smtClean="0">
                          <a:solidFill>
                            <a:schemeClr val="tx1"/>
                          </a:solidFill>
                        </a:rPr>
                        <a:t>Reading Learning Progressions</a:t>
                      </a:r>
                      <a:r>
                        <a:rPr lang="en-US" sz="1000" b="1" u="none" baseline="0" dirty="0" smtClean="0">
                          <a:solidFill>
                            <a:schemeClr val="tx1"/>
                          </a:solidFill>
                        </a:rPr>
                        <a:t> for </a:t>
                      </a:r>
                      <a:r>
                        <a:rPr lang="en-US" sz="1000" b="1" baseline="0" dirty="0" smtClean="0">
                          <a:solidFill>
                            <a:schemeClr val="tx1"/>
                          </a:solidFill>
                        </a:rPr>
                        <a:t>instructional tasks and differentiation.</a:t>
                      </a:r>
                      <a:endParaRPr lang="en-US" sz="1000" b="1" dirty="0">
                        <a:solidFill>
                          <a:schemeClr val="tx1"/>
                        </a:solidFill>
                      </a:endParaRPr>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pPr algn="l">
                        <a:lnSpc>
                          <a:spcPct val="100000"/>
                        </a:lnSpc>
                      </a:pPr>
                      <a:endParaRPr lang="en-US" sz="1300" b="1" dirty="0">
                        <a:solidFill>
                          <a:schemeClr val="tx1"/>
                        </a:solidFill>
                      </a:endParaRPr>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30104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41962276"/>
              </p:ext>
            </p:extLst>
          </p:nvPr>
        </p:nvGraphicFramePr>
        <p:xfrm>
          <a:off x="685800" y="609600"/>
          <a:ext cx="6553200" cy="7430132"/>
        </p:xfrm>
        <a:graphic>
          <a:graphicData uri="http://schemas.openxmlformats.org/drawingml/2006/table">
            <a:tbl>
              <a:tblPr firstRow="1" bandRow="1">
                <a:tableStyleId>{5940675A-B579-460E-94D1-54222C63F5DA}</a:tableStyleId>
              </a:tblPr>
              <a:tblGrid>
                <a:gridCol w="6553200"/>
              </a:tblGrid>
              <a:tr h="324166">
                <a:tc>
                  <a:txBody>
                    <a:bodyPr/>
                    <a:lstStyle/>
                    <a:p>
                      <a:pPr marL="342900" marR="0" indent="-342900" algn="l" defTabSz="1018809" rtl="0" eaLnBrk="1" fontAlgn="auto" latinLnBrk="0" hangingPunct="1">
                        <a:lnSpc>
                          <a:spcPct val="100000"/>
                        </a:lnSpc>
                        <a:spcBef>
                          <a:spcPts val="0"/>
                        </a:spcBef>
                        <a:spcAft>
                          <a:spcPts val="0"/>
                        </a:spcAft>
                        <a:buClrTx/>
                        <a:buSzTx/>
                        <a:buFontTx/>
                        <a:buAutoNum type="arabicPeriod" startAt="6"/>
                        <a:tabLst/>
                        <a:defRPr/>
                      </a:pPr>
                      <a:r>
                        <a:rPr lang="en-US" sz="1800" b="1" dirty="0" smtClean="0">
                          <a:latin typeface="Helvetica" pitchFamily="34" charset="0"/>
                          <a:cs typeface="Helvetica" pitchFamily="34" charset="0"/>
                        </a:rPr>
                        <a:t>Draw</a:t>
                      </a:r>
                      <a:r>
                        <a:rPr lang="en-US" sz="1800" b="1" baseline="0" dirty="0" smtClean="0">
                          <a:latin typeface="Helvetica" pitchFamily="34" charset="0"/>
                          <a:cs typeface="Helvetica" pitchFamily="34" charset="0"/>
                        </a:rPr>
                        <a:t> pictures and write words </a:t>
                      </a:r>
                      <a:r>
                        <a:rPr lang="en-US" sz="1800" b="1" dirty="0" smtClean="0">
                          <a:latin typeface="Helvetica" pitchFamily="34" charset="0"/>
                          <a:cs typeface="Helvetica" pitchFamily="34" charset="0"/>
                        </a:rPr>
                        <a:t>about what Ana did </a:t>
                      </a:r>
                    </a:p>
                    <a:p>
                      <a:pPr marL="0" marR="0" indent="0" algn="l" defTabSz="1018809" rtl="0" eaLnBrk="1" fontAlgn="auto" latinLnBrk="0" hangingPunct="1">
                        <a:lnSpc>
                          <a:spcPct val="100000"/>
                        </a:lnSpc>
                        <a:spcBef>
                          <a:spcPts val="0"/>
                        </a:spcBef>
                        <a:spcAft>
                          <a:spcPts val="0"/>
                        </a:spcAft>
                        <a:buClrTx/>
                        <a:buSzTx/>
                        <a:buFontTx/>
                        <a:buNone/>
                        <a:tabLst/>
                        <a:defRPr/>
                      </a:pPr>
                      <a:r>
                        <a:rPr lang="en-US" sz="1800" b="1" baseline="0" dirty="0" smtClean="0">
                          <a:latin typeface="Helvetica" pitchFamily="34" charset="0"/>
                          <a:cs typeface="Helvetica" pitchFamily="34" charset="0"/>
                        </a:rPr>
                        <a:t>      </a:t>
                      </a:r>
                      <a:r>
                        <a:rPr lang="en-US" sz="1800" b="1" dirty="0" smtClean="0">
                          <a:latin typeface="Helvetica" pitchFamily="34" charset="0"/>
                          <a:cs typeface="Helvetica" pitchFamily="34" charset="0"/>
                        </a:rPr>
                        <a:t>when it snowed.</a:t>
                      </a:r>
                    </a:p>
                  </a:txBody>
                  <a:tcPr/>
                </a:tc>
              </a:tr>
              <a:tr h="5543234">
                <a:tc>
                  <a:txBody>
                    <a:bodyPr/>
                    <a:lstStyle/>
                    <a:p>
                      <a:pPr algn="ctr"/>
                      <a:r>
                        <a:rPr lang="en-US" sz="1800" b="1" u="sng" dirty="0" smtClean="0"/>
                        <a:t>Ana’s Four Seasons</a:t>
                      </a:r>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smtClean="0"/>
                    </a:p>
                    <a:p>
                      <a:pPr algn="ctr"/>
                      <a:endParaRPr lang="en-US" sz="1400" b="1" u="sng" dirty="0"/>
                    </a:p>
                  </a:txBody>
                  <a:tcPr/>
                </a:tc>
              </a:tr>
              <a:tr h="415606">
                <a:tc>
                  <a:txBody>
                    <a:bodyPr/>
                    <a:lstStyle/>
                    <a:p>
                      <a:pPr algn="ctr"/>
                      <a:endParaRPr lang="en-US" sz="1400" b="1" u="sng" dirty="0"/>
                    </a:p>
                  </a:txBody>
                  <a:tcPr/>
                </a:tc>
              </a:tr>
              <a:tr h="415606">
                <a:tc>
                  <a:txBody>
                    <a:bodyPr/>
                    <a:lstStyle/>
                    <a:p>
                      <a:pPr algn="ctr"/>
                      <a:endParaRPr lang="en-US" sz="1400" b="1" u="sng" dirty="0"/>
                    </a:p>
                  </a:txBody>
                  <a:tcPr/>
                </a:tc>
              </a:tr>
              <a:tr h="415606">
                <a:tc>
                  <a:txBody>
                    <a:bodyPr/>
                    <a:lstStyle/>
                    <a:p>
                      <a:pPr algn="ctr"/>
                      <a:endParaRPr lang="en-US" sz="1400" b="1" u="sng" dirty="0"/>
                    </a:p>
                  </a:txBody>
                  <a:tcPr/>
                </a:tc>
              </a:tr>
            </a:tbl>
          </a:graphicData>
        </a:graphic>
      </p:graphicFrame>
    </p:spTree>
    <p:extLst>
      <p:ext uri="{BB962C8B-B14F-4D97-AF65-F5344CB8AC3E}">
        <p14:creationId xmlns:p14="http://schemas.microsoft.com/office/powerpoint/2010/main" val="386820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a:t>
            </a:fld>
            <a:endParaRPr lang="en-US" dirty="0"/>
          </a:p>
        </p:txBody>
      </p:sp>
      <p:sp>
        <p:nvSpPr>
          <p:cNvPr id="2" name="TextBox 1"/>
          <p:cNvSpPr txBox="1"/>
          <p:nvPr/>
        </p:nvSpPr>
        <p:spPr>
          <a:xfrm>
            <a:off x="449951" y="190663"/>
            <a:ext cx="6800850" cy="6652960"/>
          </a:xfrm>
          <a:prstGeom prst="rect">
            <a:avLst/>
          </a:prstGeom>
          <a:noFill/>
        </p:spPr>
        <p:txBody>
          <a:bodyPr wrap="square" lIns="96378" tIns="48189" rIns="96378" bIns="48189" rtlCol="0">
            <a:spAutoFit/>
          </a:bodyPr>
          <a:lstStyle/>
          <a:p>
            <a:r>
              <a:rPr lang="en-US" sz="1200" b="1" u="sng" dirty="0" smtClean="0"/>
              <a:t>Note:</a:t>
            </a:r>
            <a:endParaRPr lang="en-US" sz="1200" b="1" dirty="0" smtClean="0"/>
          </a:p>
          <a:p>
            <a:r>
              <a:rPr lang="en-US" sz="1200" dirty="0" smtClean="0"/>
              <a:t>During </a:t>
            </a:r>
            <a:r>
              <a:rPr lang="en-US" sz="1200" dirty="0"/>
              <a:t>kindergarten students </a:t>
            </a:r>
            <a:r>
              <a:rPr lang="en-US" sz="1200" b="1" dirty="0"/>
              <a:t>are normally not </a:t>
            </a:r>
            <a:r>
              <a:rPr lang="en-US" sz="1200" dirty="0"/>
              <a:t>reading.  Read the stories to the students and ask the questions as </a:t>
            </a:r>
            <a:r>
              <a:rPr lang="en-US" sz="1200" i="1" dirty="0"/>
              <a:t>Listening Comprehension  </a:t>
            </a:r>
            <a:r>
              <a:rPr lang="en-US" sz="1200" dirty="0"/>
              <a:t>questions.  Most students should be able to point to pictures and answer questions with support and prompting.  Please </a:t>
            </a:r>
            <a:r>
              <a:rPr lang="en-US" sz="1200" b="1" dirty="0"/>
              <a:t>DO</a:t>
            </a:r>
            <a:r>
              <a:rPr lang="en-US" sz="1200" dirty="0"/>
              <a:t> tell students what the pictures show if students aren’t clear about the image.  </a:t>
            </a:r>
            <a:endParaRPr lang="en-US" sz="1200" dirty="0" smtClean="0"/>
          </a:p>
          <a:p>
            <a:endParaRPr lang="en-US" sz="800" dirty="0"/>
          </a:p>
          <a:p>
            <a:r>
              <a:rPr lang="en-US" sz="1200" b="1" dirty="0" smtClean="0"/>
              <a:t>Recommendation</a:t>
            </a:r>
            <a:r>
              <a:rPr lang="en-US" sz="1200" dirty="0" smtClean="0"/>
              <a:t>:  The </a:t>
            </a:r>
            <a:r>
              <a:rPr lang="en-US" sz="1200" dirty="0"/>
              <a:t>literary section can be assessed at a different time than the informational section.  </a:t>
            </a:r>
            <a:r>
              <a:rPr lang="en-US" sz="1200" dirty="0" smtClean="0"/>
              <a:t> The informational section includes two passages as required by standard </a:t>
            </a:r>
            <a:r>
              <a:rPr lang="en-US" sz="1200" b="1" dirty="0" smtClean="0"/>
              <a:t>RI.K.9 </a:t>
            </a:r>
            <a:r>
              <a:rPr lang="en-US" sz="1200" dirty="0" smtClean="0"/>
              <a:t>and may require more time.</a:t>
            </a:r>
            <a:endParaRPr lang="en-US" sz="1200" dirty="0"/>
          </a:p>
          <a:p>
            <a:endParaRPr lang="en-US" sz="800" dirty="0"/>
          </a:p>
          <a:p>
            <a:r>
              <a:rPr lang="en-US" sz="1200" dirty="0"/>
              <a:t>Listening comprehension prepares students for the kind of questions that are higher leveled questions (rather than decodable text which is not conducive to higher leveled questioning</a:t>
            </a:r>
            <a:r>
              <a:rPr lang="en-US" sz="1200" dirty="0" smtClean="0"/>
              <a:t>).</a:t>
            </a:r>
            <a:endParaRPr lang="en-US" sz="1200" dirty="0"/>
          </a:p>
          <a:p>
            <a:endParaRPr lang="en-US" sz="1200" dirty="0"/>
          </a:p>
          <a:p>
            <a:r>
              <a:rPr lang="en-US" sz="1200" b="1" u="sng" dirty="0"/>
              <a:t>Kindergarten Directions</a:t>
            </a:r>
            <a:r>
              <a:rPr lang="en-US" sz="1200" dirty="0"/>
              <a:t>:  </a:t>
            </a:r>
            <a:endParaRPr lang="en-US" sz="1200" dirty="0" smtClean="0"/>
          </a:p>
          <a:p>
            <a:r>
              <a:rPr lang="en-US" sz="1200" b="1" dirty="0" smtClean="0"/>
              <a:t>Teachers will need</a:t>
            </a:r>
            <a:r>
              <a:rPr lang="en-US" sz="1200" dirty="0" smtClean="0"/>
              <a:t>:</a:t>
            </a:r>
            <a:endParaRPr lang="en-US" sz="1200" dirty="0"/>
          </a:p>
          <a:p>
            <a:pPr marL="171450" indent="-171450">
              <a:buFont typeface="Arial" panose="020B0604020202020204" pitchFamily="34" charset="0"/>
              <a:buChar char="•"/>
            </a:pPr>
            <a:r>
              <a:rPr lang="en-US" sz="1200" dirty="0" smtClean="0"/>
              <a:t>Teacher Directions Section</a:t>
            </a:r>
            <a:endParaRPr lang="en-US" sz="1200" dirty="0"/>
          </a:p>
          <a:p>
            <a:pPr marL="171450" indent="-171450">
              <a:buFont typeface="Arial" panose="020B0604020202020204" pitchFamily="34" charset="0"/>
              <a:buChar char="•"/>
            </a:pPr>
            <a:r>
              <a:rPr lang="en-US" sz="1200" dirty="0" smtClean="0"/>
              <a:t>Literary </a:t>
            </a:r>
            <a:r>
              <a:rPr lang="en-US" sz="1200" dirty="0"/>
              <a:t>and </a:t>
            </a:r>
            <a:r>
              <a:rPr lang="en-US" sz="1200" dirty="0" smtClean="0"/>
              <a:t>Informational texts. Read </a:t>
            </a:r>
            <a:r>
              <a:rPr lang="en-US" sz="1200" dirty="0"/>
              <a:t>each to your class 2-3 times.  Discuss the story so that students are clear about language and vocabulary terms</a:t>
            </a:r>
            <a:r>
              <a:rPr lang="en-US" sz="1200" dirty="0" smtClean="0"/>
              <a:t>.  Some teachers choose to project these onto an overhead screen.</a:t>
            </a:r>
          </a:p>
          <a:p>
            <a:endParaRPr lang="en-US" sz="1200" b="1" dirty="0" smtClean="0"/>
          </a:p>
          <a:p>
            <a:r>
              <a:rPr lang="en-US" sz="1200" b="1" dirty="0" smtClean="0"/>
              <a:t>For Assessing Students Individually (if you assess in small groups you may want to make more than one copy of the following):</a:t>
            </a:r>
          </a:p>
          <a:p>
            <a:pPr marL="171450" indent="-171450">
              <a:buFont typeface="Arial" panose="020B0604020202020204" pitchFamily="34" charset="0"/>
              <a:buChar char="•"/>
            </a:pPr>
            <a:r>
              <a:rPr lang="en-US" sz="1200" dirty="0" smtClean="0"/>
              <a:t> A copy of the </a:t>
            </a:r>
            <a:r>
              <a:rPr lang="en-US" sz="1200" b="1" dirty="0" smtClean="0"/>
              <a:t>Literary</a:t>
            </a:r>
            <a:r>
              <a:rPr lang="en-US" sz="1200" dirty="0" smtClean="0"/>
              <a:t> and </a:t>
            </a:r>
            <a:r>
              <a:rPr lang="en-US" sz="1200" b="1" dirty="0" smtClean="0"/>
              <a:t>Informational Stories </a:t>
            </a:r>
          </a:p>
          <a:p>
            <a:pPr marL="171450" indent="-171450">
              <a:buFont typeface="Arial" panose="020B0604020202020204" pitchFamily="34" charset="0"/>
              <a:buChar char="•"/>
            </a:pPr>
            <a:r>
              <a:rPr lang="en-US" sz="1200" dirty="0" smtClean="0"/>
              <a:t> A copy of the </a:t>
            </a:r>
            <a:r>
              <a:rPr lang="en-US" sz="1200" b="1" dirty="0" smtClean="0"/>
              <a:t>Picture Prompts </a:t>
            </a:r>
          </a:p>
          <a:p>
            <a:pPr marL="361417" indent="-361417">
              <a:buAutoNum type="arabicPeriod"/>
            </a:pPr>
            <a:endParaRPr lang="en-US" sz="1200" dirty="0"/>
          </a:p>
          <a:p>
            <a:r>
              <a:rPr lang="en-US" sz="1200" b="1" dirty="0" smtClean="0"/>
              <a:t>Students will need:</a:t>
            </a:r>
            <a:endParaRPr lang="en-US" sz="1200" dirty="0"/>
          </a:p>
          <a:p>
            <a:pPr marL="171450" indent="-171450">
              <a:buFont typeface="Arial" panose="020B0604020202020204" pitchFamily="34" charset="0"/>
              <a:buChar char="•"/>
            </a:pPr>
            <a:r>
              <a:rPr lang="en-US" sz="1200" dirty="0" smtClean="0"/>
              <a:t>The Student Assessment Copy, including:</a:t>
            </a:r>
          </a:p>
          <a:p>
            <a:r>
              <a:rPr lang="en-US" sz="1200" dirty="0"/>
              <a:t> </a:t>
            </a:r>
            <a:r>
              <a:rPr lang="en-US" sz="1200" dirty="0" smtClean="0"/>
              <a:t>         a.  Student Record Form (for teacher to mark)</a:t>
            </a:r>
          </a:p>
          <a:p>
            <a:r>
              <a:rPr lang="en-US" sz="1200" dirty="0"/>
              <a:t> </a:t>
            </a:r>
            <a:r>
              <a:rPr lang="en-US" sz="1200" dirty="0" smtClean="0"/>
              <a:t>         b.  Constructed Response Answer Sheets</a:t>
            </a:r>
          </a:p>
          <a:p>
            <a:r>
              <a:rPr lang="en-US" sz="1200" dirty="0"/>
              <a:t> </a:t>
            </a:r>
            <a:r>
              <a:rPr lang="en-US" sz="1200" dirty="0" smtClean="0"/>
              <a:t>         c.  Student Check-List (optional use)</a:t>
            </a:r>
          </a:p>
          <a:p>
            <a:endParaRPr lang="en-US" sz="1200" dirty="0"/>
          </a:p>
          <a:p>
            <a:r>
              <a:rPr lang="en-US" sz="1200" b="1" u="sng" dirty="0" smtClean="0"/>
              <a:t>Performance Task Optional (after the assessment):</a:t>
            </a:r>
          </a:p>
          <a:p>
            <a:r>
              <a:rPr lang="en-US" sz="1200" dirty="0" smtClean="0"/>
              <a:t>The performance task can be used for the end quarter CFA as a post-test when compared to the quarter 4 CFA pre-assessment performance task.</a:t>
            </a:r>
          </a:p>
          <a:p>
            <a:endParaRPr lang="en-US" sz="1200" dirty="0"/>
          </a:p>
          <a:p>
            <a:endParaRPr lang="en-US" sz="1200" dirty="0" smtClean="0">
              <a:solidFill>
                <a:srgbClr val="FF0000"/>
              </a:solidFill>
            </a:endParaRPr>
          </a:p>
        </p:txBody>
      </p:sp>
    </p:spTree>
    <p:extLst>
      <p:ext uri="{BB962C8B-B14F-4D97-AF65-F5344CB8AC3E}">
        <p14:creationId xmlns:p14="http://schemas.microsoft.com/office/powerpoint/2010/main" val="3198475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17" name="TextBox 16"/>
          <p:cNvSpPr txBox="1"/>
          <p:nvPr/>
        </p:nvSpPr>
        <p:spPr>
          <a:xfrm>
            <a:off x="518319" y="752196"/>
            <a:ext cx="6781800" cy="651317"/>
          </a:xfrm>
          <a:prstGeom prst="rect">
            <a:avLst/>
          </a:prstGeom>
          <a:noFill/>
        </p:spPr>
        <p:txBody>
          <a:bodyPr wrap="square" lIns="96378" tIns="48189" rIns="96378" bIns="48189" rtlCol="0">
            <a:spAutoFit/>
          </a:bodyPr>
          <a:lstStyle/>
          <a:p>
            <a:pPr marL="573088" indent="-573088"/>
            <a:r>
              <a:rPr lang="en-US" sz="1800" b="1" dirty="0" smtClean="0">
                <a:effectLst>
                  <a:outerShdw blurRad="38100" dist="38100" dir="2700000" algn="tl">
                    <a:srgbClr val="000000">
                      <a:alpha val="43137"/>
                    </a:srgbClr>
                  </a:outerShdw>
                </a:effectLst>
              </a:rPr>
              <a:t>12</a:t>
            </a:r>
            <a:r>
              <a:rPr lang="en-US" sz="1800" b="1" dirty="0" smtClean="0"/>
              <a:t>.     Cut out the pictures at the bottom of the page.  Glue the pictures into the correct season boxes.</a:t>
            </a:r>
            <a:endParaRPr lang="en-US" sz="1800" b="1" dirty="0"/>
          </a:p>
        </p:txBody>
      </p:sp>
      <p:sp>
        <p:nvSpPr>
          <p:cNvPr id="8" name="Control 2"/>
          <p:cNvSpPr>
            <a:spLocks noChangeArrowheads="1" noChangeShapeType="1"/>
          </p:cNvSpPr>
          <p:nvPr/>
        </p:nvSpPr>
        <p:spPr bwMode="auto">
          <a:xfrm>
            <a:off x="533400" y="1447800"/>
            <a:ext cx="1547813"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dirty="0" smtClean="0">
                <a:ln>
                  <a:noFill/>
                </a:ln>
                <a:solidFill>
                  <a:srgbClr val="000000"/>
                </a:solidFill>
                <a:effectLst/>
                <a:latin typeface="Arial" pitchFamily="34" charset="0"/>
                <a:cs typeface="Arial" pitchFamily="34" charset="0"/>
              </a:rPr>
              <a:t>Summer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Control 3"/>
          <p:cNvSpPr>
            <a:spLocks noChangeArrowheads="1" noChangeShapeType="1"/>
          </p:cNvSpPr>
          <p:nvPr/>
        </p:nvSpPr>
        <p:spPr bwMode="auto">
          <a:xfrm>
            <a:off x="2287588" y="1447800"/>
            <a:ext cx="1547812"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Arial" pitchFamily="34" charset="0"/>
                <a:cs typeface="Arial" pitchFamily="34" charset="0"/>
              </a:rPr>
              <a:t>Fall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Control 4"/>
          <p:cNvSpPr>
            <a:spLocks noChangeArrowheads="1" noChangeShapeType="1"/>
          </p:cNvSpPr>
          <p:nvPr/>
        </p:nvSpPr>
        <p:spPr bwMode="auto">
          <a:xfrm>
            <a:off x="4041775" y="1447800"/>
            <a:ext cx="1547813"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Arial" pitchFamily="34" charset="0"/>
                <a:cs typeface="Arial" pitchFamily="34" charset="0"/>
              </a:rPr>
              <a:t>Winter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Control 5"/>
          <p:cNvSpPr>
            <a:spLocks noChangeArrowheads="1" noChangeShapeType="1"/>
          </p:cNvSpPr>
          <p:nvPr/>
        </p:nvSpPr>
        <p:spPr bwMode="auto">
          <a:xfrm>
            <a:off x="5843588" y="1447800"/>
            <a:ext cx="1547812" cy="3806825"/>
          </a:xfrm>
          <a:prstGeom prst="rect">
            <a:avLst/>
          </a:prstGeom>
          <a:no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rgbClr val="000000"/>
                </a:solidFill>
                <a:effectLst/>
                <a:latin typeface="Arial" pitchFamily="34" charset="0"/>
                <a:cs typeface="Arial" pitchFamily="34" charset="0"/>
              </a:rPr>
              <a:t>Spring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 name="Straight Connector 29"/>
          <p:cNvCxnSpPr>
            <a:stCxn id="8" idx="1"/>
            <a:endCxn id="8" idx="3"/>
          </p:cNvCxnSpPr>
          <p:nvPr/>
        </p:nvCxnSpPr>
        <p:spPr>
          <a:xfrm>
            <a:off x="533400" y="3351213"/>
            <a:ext cx="1547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87588" y="3351213"/>
            <a:ext cx="1547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41776" y="3351213"/>
            <a:ext cx="1547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31589" y="3351213"/>
            <a:ext cx="1547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 name="Table 33"/>
          <p:cNvGraphicFramePr>
            <a:graphicFrameLocks noGrp="1"/>
          </p:cNvGraphicFramePr>
          <p:nvPr>
            <p:extLst>
              <p:ext uri="{D42A27DB-BD31-4B8C-83A1-F6EECF244321}">
                <p14:modId xmlns:p14="http://schemas.microsoft.com/office/powerpoint/2010/main" val="3489185506"/>
              </p:ext>
            </p:extLst>
          </p:nvPr>
        </p:nvGraphicFramePr>
        <p:xfrm>
          <a:off x="1083437" y="5943600"/>
          <a:ext cx="5605527" cy="3233090"/>
        </p:xfrm>
        <a:graphic>
          <a:graphicData uri="http://schemas.openxmlformats.org/drawingml/2006/table">
            <a:tbl>
              <a:tblPr/>
              <a:tblGrid>
                <a:gridCol w="1401372"/>
                <a:gridCol w="1401385"/>
                <a:gridCol w="1401385"/>
                <a:gridCol w="1401385"/>
              </a:tblGrid>
              <a:tr h="1616545">
                <a:tc>
                  <a:txBody>
                    <a:bodyPr/>
                    <a:lstStyle/>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ctr" rtl="0">
                        <a:lnSpc>
                          <a:spcPct val="119000"/>
                        </a:lnSpc>
                        <a:spcBef>
                          <a:spcPts val="0"/>
                        </a:spcBef>
                        <a:spcAft>
                          <a:spcPts val="600"/>
                        </a:spcAft>
                      </a:pPr>
                      <a:r>
                        <a:rPr lang="en-US" sz="1200" kern="1400">
                          <a:solidFill>
                            <a:srgbClr val="000000"/>
                          </a:solidFill>
                          <a:effectLst/>
                          <a:latin typeface="Arial"/>
                        </a:rPr>
                        <a:t>snowman</a:t>
                      </a:r>
                      <a:endParaRPr lang="en-US" sz="1000" kern="140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ctr" rtl="0">
                        <a:lnSpc>
                          <a:spcPct val="119000"/>
                        </a:lnSpc>
                        <a:spcBef>
                          <a:spcPts val="0"/>
                        </a:spcBef>
                        <a:spcAft>
                          <a:spcPts val="600"/>
                        </a:spcAft>
                      </a:pPr>
                      <a:r>
                        <a:rPr lang="en-US" sz="1200" kern="1400">
                          <a:solidFill>
                            <a:srgbClr val="000000"/>
                          </a:solidFill>
                          <a:effectLst/>
                          <a:latin typeface="Arial"/>
                        </a:rPr>
                        <a:t>fruit tree</a:t>
                      </a:r>
                      <a:endParaRPr lang="en-US" sz="1000" kern="140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ctr" rtl="0">
                        <a:lnSpc>
                          <a:spcPct val="119000"/>
                        </a:lnSpc>
                        <a:spcBef>
                          <a:spcPts val="0"/>
                        </a:spcBef>
                        <a:spcAft>
                          <a:spcPts val="600"/>
                        </a:spcAft>
                      </a:pPr>
                      <a:r>
                        <a:rPr lang="en-US" sz="1200" kern="1400">
                          <a:solidFill>
                            <a:srgbClr val="000000"/>
                          </a:solidFill>
                          <a:effectLst/>
                          <a:latin typeface="Arial"/>
                        </a:rPr>
                        <a:t>swimming</a:t>
                      </a:r>
                      <a:endParaRPr lang="en-US" sz="1000" kern="140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ctr" rtl="0">
                        <a:lnSpc>
                          <a:spcPct val="119000"/>
                        </a:lnSpc>
                        <a:spcBef>
                          <a:spcPts val="0"/>
                        </a:spcBef>
                        <a:spcAft>
                          <a:spcPts val="600"/>
                        </a:spcAft>
                      </a:pPr>
                      <a:r>
                        <a:rPr lang="en-US" sz="1200" kern="1400">
                          <a:solidFill>
                            <a:srgbClr val="000000"/>
                          </a:solidFill>
                          <a:effectLst/>
                          <a:latin typeface="Arial"/>
                        </a:rPr>
                        <a:t>flowers</a:t>
                      </a:r>
                      <a:endParaRPr lang="en-US" sz="1000" kern="140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545">
                <a:tc>
                  <a:txBody>
                    <a:bodyPr/>
                    <a:lstStyle/>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ctr" rtl="0">
                        <a:lnSpc>
                          <a:spcPct val="119000"/>
                        </a:lnSpc>
                        <a:spcBef>
                          <a:spcPts val="0"/>
                        </a:spcBef>
                        <a:spcAft>
                          <a:spcPts val="600"/>
                        </a:spcAft>
                      </a:pPr>
                      <a:r>
                        <a:rPr lang="en-US" sz="1200" kern="1400">
                          <a:solidFill>
                            <a:srgbClr val="000000"/>
                          </a:solidFill>
                          <a:effectLst/>
                          <a:latin typeface="Arial"/>
                        </a:rPr>
                        <a:t>bees</a:t>
                      </a:r>
                      <a:endParaRPr lang="en-US" sz="1000" kern="140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ctr" rtl="0">
                        <a:lnSpc>
                          <a:spcPct val="119000"/>
                        </a:lnSpc>
                        <a:spcBef>
                          <a:spcPts val="0"/>
                        </a:spcBef>
                        <a:spcAft>
                          <a:spcPts val="600"/>
                        </a:spcAft>
                      </a:pPr>
                      <a:r>
                        <a:rPr lang="en-US" sz="1200" kern="1400">
                          <a:solidFill>
                            <a:srgbClr val="000000"/>
                          </a:solidFill>
                          <a:effectLst/>
                          <a:latin typeface="Arial"/>
                        </a:rPr>
                        <a:t>pretty tree</a:t>
                      </a:r>
                      <a:endParaRPr lang="en-US" sz="1000" kern="140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l" rtl="0">
                        <a:lnSpc>
                          <a:spcPct val="119000"/>
                        </a:lnSpc>
                        <a:spcBef>
                          <a:spcPts val="0"/>
                        </a:spcBef>
                        <a:spcAft>
                          <a:spcPts val="600"/>
                        </a:spcAft>
                      </a:pPr>
                      <a:r>
                        <a:rPr lang="en-US" sz="1000" kern="1400">
                          <a:solidFill>
                            <a:srgbClr val="000000"/>
                          </a:solidFill>
                          <a:effectLst/>
                          <a:latin typeface="Calibri"/>
                        </a:rPr>
                        <a:t> </a:t>
                      </a:r>
                    </a:p>
                    <a:p>
                      <a:pPr marR="0" indent="0" algn="ctr" rtl="0">
                        <a:lnSpc>
                          <a:spcPct val="119000"/>
                        </a:lnSpc>
                        <a:spcBef>
                          <a:spcPts val="0"/>
                        </a:spcBef>
                        <a:spcAft>
                          <a:spcPts val="600"/>
                        </a:spcAft>
                      </a:pPr>
                      <a:r>
                        <a:rPr lang="en-US" sz="1200" kern="1400">
                          <a:solidFill>
                            <a:srgbClr val="000000"/>
                          </a:solidFill>
                          <a:effectLst/>
                          <a:latin typeface="Arial"/>
                        </a:rPr>
                        <a:t>snow</a:t>
                      </a:r>
                      <a:endParaRPr lang="en-US" sz="1000" kern="140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000" kern="1400" dirty="0">
                          <a:solidFill>
                            <a:srgbClr val="000000"/>
                          </a:solidFill>
                          <a:effectLst/>
                          <a:latin typeface="Calibri"/>
                        </a:rPr>
                        <a:t> </a:t>
                      </a:r>
                    </a:p>
                    <a:p>
                      <a:pPr marR="0" indent="0" algn="l" rtl="0">
                        <a:lnSpc>
                          <a:spcPct val="119000"/>
                        </a:lnSpc>
                        <a:spcBef>
                          <a:spcPts val="0"/>
                        </a:spcBef>
                        <a:spcAft>
                          <a:spcPts val="600"/>
                        </a:spcAft>
                      </a:pPr>
                      <a:r>
                        <a:rPr lang="en-US" sz="1000" kern="1400" dirty="0">
                          <a:solidFill>
                            <a:srgbClr val="000000"/>
                          </a:solidFill>
                          <a:effectLst/>
                          <a:latin typeface="Calibri"/>
                        </a:rPr>
                        <a:t> </a:t>
                      </a:r>
                    </a:p>
                    <a:p>
                      <a:pPr marR="0" indent="0" algn="l" rtl="0">
                        <a:lnSpc>
                          <a:spcPct val="119000"/>
                        </a:lnSpc>
                        <a:spcBef>
                          <a:spcPts val="0"/>
                        </a:spcBef>
                        <a:spcAft>
                          <a:spcPts val="600"/>
                        </a:spcAft>
                      </a:pPr>
                      <a:r>
                        <a:rPr lang="en-US" sz="1000" kern="1400" dirty="0">
                          <a:solidFill>
                            <a:srgbClr val="000000"/>
                          </a:solidFill>
                          <a:effectLst/>
                          <a:latin typeface="Calibri"/>
                        </a:rPr>
                        <a:t> </a:t>
                      </a:r>
                    </a:p>
                    <a:p>
                      <a:pPr marR="0" indent="0" algn="l" rtl="0">
                        <a:lnSpc>
                          <a:spcPct val="119000"/>
                        </a:lnSpc>
                        <a:spcBef>
                          <a:spcPts val="0"/>
                        </a:spcBef>
                        <a:spcAft>
                          <a:spcPts val="600"/>
                        </a:spcAft>
                      </a:pPr>
                      <a:r>
                        <a:rPr lang="en-US" sz="1000" kern="1400" dirty="0">
                          <a:solidFill>
                            <a:srgbClr val="000000"/>
                          </a:solidFill>
                          <a:effectLst/>
                          <a:latin typeface="Calibri"/>
                        </a:rPr>
                        <a:t> </a:t>
                      </a:r>
                    </a:p>
                    <a:p>
                      <a:pPr marR="0" indent="0" algn="l" rtl="0">
                        <a:lnSpc>
                          <a:spcPct val="119000"/>
                        </a:lnSpc>
                        <a:spcBef>
                          <a:spcPts val="0"/>
                        </a:spcBef>
                        <a:spcAft>
                          <a:spcPts val="600"/>
                        </a:spcAft>
                      </a:pPr>
                      <a:r>
                        <a:rPr lang="en-US" sz="1000" kern="1400" dirty="0">
                          <a:solidFill>
                            <a:srgbClr val="000000"/>
                          </a:solidFill>
                          <a:effectLst/>
                          <a:latin typeface="Calibri"/>
                        </a:rPr>
                        <a:t> </a:t>
                      </a:r>
                    </a:p>
                    <a:p>
                      <a:pPr marR="0" indent="0" algn="ctr" rtl="0">
                        <a:lnSpc>
                          <a:spcPct val="119000"/>
                        </a:lnSpc>
                        <a:spcBef>
                          <a:spcPts val="0"/>
                        </a:spcBef>
                        <a:spcAft>
                          <a:spcPts val="600"/>
                        </a:spcAft>
                      </a:pPr>
                      <a:r>
                        <a:rPr lang="en-US" sz="1200" kern="1400" dirty="0">
                          <a:solidFill>
                            <a:srgbClr val="000000"/>
                          </a:solidFill>
                          <a:effectLst/>
                          <a:latin typeface="Arial"/>
                        </a:rPr>
                        <a:t>sunny</a:t>
                      </a:r>
                      <a:endParaRPr lang="en-US" sz="1000" kern="1400" dirty="0">
                        <a:solidFill>
                          <a:srgbClr val="000000"/>
                        </a:solidFill>
                        <a:effectLst/>
                        <a:latin typeface="Calibri"/>
                      </a:endParaRP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 name="Control 6"/>
          <p:cNvSpPr>
            <a:spLocks noChangeArrowheads="1" noChangeShapeType="1"/>
          </p:cNvSpPr>
          <p:nvPr/>
        </p:nvSpPr>
        <p:spPr bwMode="auto">
          <a:xfrm>
            <a:off x="2212975" y="10417175"/>
            <a:ext cx="5605463" cy="323373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grpSp>
        <p:nvGrpSpPr>
          <p:cNvPr id="36" name="Group 35"/>
          <p:cNvGrpSpPr/>
          <p:nvPr/>
        </p:nvGrpSpPr>
        <p:grpSpPr>
          <a:xfrm>
            <a:off x="1191635" y="6018810"/>
            <a:ext cx="5440579" cy="2934690"/>
            <a:chOff x="1191635" y="6018810"/>
            <a:chExt cx="5440579" cy="2934690"/>
          </a:xfrm>
        </p:grpSpPr>
        <p:pic>
          <p:nvPicPr>
            <p:cNvPr id="6151" name="Picture 7" descr="The-Kids-Having-Fun-At-The-P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362" y="6019800"/>
              <a:ext cx="12827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2" name="Picture 8" descr="snow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562" y="6057900"/>
              <a:ext cx="987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3" name="Picture 9" descr="204617-apple-tree-clip-art-black-and-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7050" y="6022275"/>
              <a:ext cx="116363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4" name="Picture 10" descr="img-th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964" y="6018810"/>
              <a:ext cx="12382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5" name="Picture 11" descr="cg_bees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1635" y="7734175"/>
              <a:ext cx="12398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6" name="Picture 12" descr="albero_autunno_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1425" y="7620000"/>
              <a:ext cx="122555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7" name="Picture 13" descr="Coloring-Pages-of-Hut-Covered-With-Sno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0650" y="7688262"/>
              <a:ext cx="1128712"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58" name="Picture 14" descr="cp_sun_p"/>
            <p:cNvPicPr>
              <a:picLocks noChangeAspect="1" noChangeArrowheads="1"/>
            </p:cNvPicPr>
            <p:nvPr/>
          </p:nvPicPr>
          <p:blipFill>
            <a:blip r:embed="rId9">
              <a:extLst>
                <a:ext uri="{28A0092B-C50C-407E-A947-70E740481C1C}">
                  <a14:useLocalDpi xmlns:a14="http://schemas.microsoft.com/office/drawing/2010/main" val="0"/>
                </a:ext>
              </a:extLst>
            </a:blip>
            <a:srcRect l="1733" t="8920" r="6172" b="16577"/>
            <a:stretch>
              <a:fillRect/>
            </a:stretch>
          </p:blipFill>
          <p:spPr bwMode="auto">
            <a:xfrm>
              <a:off x="5297487" y="7624762"/>
              <a:ext cx="118903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2" name="TextBox 1"/>
          <p:cNvSpPr txBox="1"/>
          <p:nvPr/>
        </p:nvSpPr>
        <p:spPr>
          <a:xfrm>
            <a:off x="198438" y="5371183"/>
            <a:ext cx="7620000" cy="400110"/>
          </a:xfrm>
          <a:prstGeom prst="rect">
            <a:avLst/>
          </a:prstGeom>
          <a:noFill/>
        </p:spPr>
        <p:txBody>
          <a:bodyPr wrap="square" rtlCol="0">
            <a:spAutoFit/>
          </a:bodyPr>
          <a:lstStyle/>
          <a:p>
            <a:r>
              <a:rPr lang="en-US" dirty="0" smtClean="0"/>
              <a:t> - - - - - - - - - - - - - - - - - - - - - - - - - - - - - - - - - - - - - - - - - - - - - - - - - - - - - - - </a:t>
            </a:r>
            <a:endParaRPr lang="en-US" dirty="0"/>
          </a:p>
        </p:txBody>
      </p:sp>
      <p:pic>
        <p:nvPicPr>
          <p:cNvPr id="1026" name="Picture 2" descr="http://images.clipartpanda.com/scissors-clip-art-scissors-clip-art-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 y="5360801"/>
            <a:ext cx="539243" cy="53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83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0190663"/>
              </p:ext>
            </p:extLst>
          </p:nvPr>
        </p:nvGraphicFramePr>
        <p:xfrm>
          <a:off x="457200" y="762000"/>
          <a:ext cx="6858000" cy="7741920"/>
        </p:xfrm>
        <a:graphic>
          <a:graphicData uri="http://schemas.openxmlformats.org/drawingml/2006/table">
            <a:tbl>
              <a:tblPr firstRow="1" bandRow="1">
                <a:tableStyleId>{5940675A-B579-460E-94D1-54222C63F5DA}</a:tableStyleId>
              </a:tblPr>
              <a:tblGrid>
                <a:gridCol w="3429000"/>
                <a:gridCol w="3429000"/>
              </a:tblGrid>
              <a:tr h="259080">
                <a:tc gridSpan="2">
                  <a:txBody>
                    <a:bodyPr/>
                    <a:lstStyle/>
                    <a:p>
                      <a:pPr marL="398463" indent="-398463" algn="l"/>
                      <a:r>
                        <a:rPr lang="en-US" sz="1200" b="1" i="0" dirty="0" smtClean="0"/>
                        <a:t>#13 - #14 Writing</a:t>
                      </a:r>
                      <a:r>
                        <a:rPr lang="en-US" sz="1200" b="1" i="0" baseline="0" dirty="0" smtClean="0"/>
                        <a:t> Practice </a:t>
                      </a:r>
                      <a:r>
                        <a:rPr lang="en-US" sz="1200" b="0" i="1" baseline="0" dirty="0" smtClean="0"/>
                        <a:t>SBAC Assessed brief writes and revised writes.  The activity below is a prelude to this concept at a kindergarten level.</a:t>
                      </a:r>
                      <a:endParaRPr lang="en-US" sz="1200" b="1" i="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533400">
                <a:tc gridSpan="2">
                  <a:txBody>
                    <a:bodyPr/>
                    <a:lstStyle/>
                    <a:p>
                      <a:pPr marL="457200" indent="-457200"/>
                      <a:r>
                        <a:rPr lang="en-US" sz="1800" b="1" dirty="0" smtClean="0"/>
                        <a:t>13.    Draw</a:t>
                      </a:r>
                      <a:r>
                        <a:rPr lang="en-US" sz="1800" b="1" baseline="0" dirty="0" smtClean="0"/>
                        <a:t> pictures and write words</a:t>
                      </a:r>
                      <a:r>
                        <a:rPr lang="en-US" sz="1800" b="1" dirty="0" smtClean="0"/>
                        <a:t> to tell about each season.</a:t>
                      </a:r>
                      <a:endParaRPr lang="en-US" sz="1800" b="1" baseline="0" dirty="0" smtClean="0"/>
                    </a:p>
                    <a:p>
                      <a:pPr marL="398463" indent="-398463" algn="r"/>
                      <a:r>
                        <a:rPr lang="en-US" sz="900" b="0" i="1" dirty="0" smtClean="0"/>
                        <a:t>Write a Brief Text, W.K.1a </a:t>
                      </a:r>
                      <a:r>
                        <a:rPr lang="en-US" sz="900" b="0" i="1" u="sng" dirty="0" smtClean="0"/>
                        <a:t>State Topic</a:t>
                      </a:r>
                      <a:r>
                        <a:rPr lang="en-US" sz="900" b="0" i="1" dirty="0" smtClean="0"/>
                        <a:t>, Target 6a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2209800">
                <a:tc>
                  <a:txBody>
                    <a:bodyPr/>
                    <a:lstStyle/>
                    <a:p>
                      <a:pPr algn="ctr"/>
                      <a:r>
                        <a:rPr lang="en-US" b="1" u="sng" dirty="0" smtClean="0"/>
                        <a:t>Winter</a:t>
                      </a:r>
                    </a:p>
                    <a:p>
                      <a:pPr algn="ctr"/>
                      <a:endParaRPr lang="en-US" b="1" u="sng" dirty="0" smtClean="0"/>
                    </a:p>
                    <a:p>
                      <a:pPr algn="ctr"/>
                      <a:endParaRPr lang="en-US" b="1" u="sng" dirty="0" smtClean="0"/>
                    </a:p>
                    <a:p>
                      <a:pPr algn="ctr"/>
                      <a:endParaRPr lang="en-US" b="1" u="sng" dirty="0" smtClean="0"/>
                    </a:p>
                    <a:p>
                      <a:pPr algn="ctr"/>
                      <a:endParaRPr lang="en-US" b="1" u="sng" dirty="0" smtClean="0"/>
                    </a:p>
                    <a:p>
                      <a:pPr algn="ctr"/>
                      <a:endParaRPr lang="en-US" b="1" u="sng" dirty="0" smtClean="0"/>
                    </a:p>
                    <a:p>
                      <a:pPr algn="ctr"/>
                      <a:endParaRPr lang="en-US" b="1" u="sng" dirty="0" smtClean="0"/>
                    </a:p>
                    <a:p>
                      <a:pPr algn="ctr"/>
                      <a:endParaRPr lang="en-US" b="1" u="sng" dirty="0" smtClean="0"/>
                    </a:p>
                    <a:p>
                      <a:pPr algn="ctr"/>
                      <a:endParaRPr lang="en-US" b="1" u="sng" dirty="0" smtClean="0"/>
                    </a:p>
                    <a:p>
                      <a:pPr algn="ctr"/>
                      <a:endParaRPr lang="en-US"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u="sng" dirty="0" smtClean="0"/>
                        <a:t>Spring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9320">
                <a:tc>
                  <a:txBody>
                    <a:bodyPr/>
                    <a:lstStyle/>
                    <a:p>
                      <a:pPr algn="ctr"/>
                      <a:r>
                        <a:rPr lang="en-US" b="1" u="sng" dirty="0" smtClean="0"/>
                        <a:t>Summer</a:t>
                      </a:r>
                    </a:p>
                    <a:p>
                      <a:pPr algn="ctr"/>
                      <a:endParaRPr lang="en-US" b="1" u="sng" dirty="0" smtClean="0"/>
                    </a:p>
                    <a:p>
                      <a:pPr algn="ctr"/>
                      <a:endParaRPr lang="en-US" b="1" u="sng" dirty="0" smtClean="0"/>
                    </a:p>
                    <a:p>
                      <a:pPr algn="ctr"/>
                      <a:endParaRPr lang="en-US" b="1" u="sng" dirty="0" smtClean="0"/>
                    </a:p>
                    <a:p>
                      <a:pPr algn="ctr"/>
                      <a:endParaRPr lang="en-US" b="1" u="sng" dirty="0" smtClean="0"/>
                    </a:p>
                    <a:p>
                      <a:pPr algn="ctr"/>
                      <a:endParaRPr lang="en-US" b="1" u="sng" dirty="0" smtClean="0"/>
                    </a:p>
                    <a:p>
                      <a:pPr algn="ctr"/>
                      <a:endParaRPr lang="en-US" b="1" u="sng" dirty="0" smtClean="0"/>
                    </a:p>
                    <a:p>
                      <a:pPr algn="ctr"/>
                      <a:endParaRPr lang="en-US" b="1" u="sng" dirty="0" smtClean="0"/>
                    </a:p>
                    <a:p>
                      <a:pPr algn="ctr"/>
                      <a:endParaRPr lang="en-US" b="1" u="sng"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u="sng" dirty="0" smtClean="0"/>
                        <a:t>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14. Circle the words or pictures you made that show what you like </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       best about each season.</a:t>
                      </a:r>
                    </a:p>
                    <a:p>
                      <a:pPr marL="0" marR="0" lvl="0" indent="0" algn="r" defTabSz="1018809"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smtClean="0">
                          <a:ln>
                            <a:noFill/>
                          </a:ln>
                          <a:solidFill>
                            <a:prstClr val="black"/>
                          </a:solidFill>
                          <a:effectLst/>
                          <a:uLnTx/>
                          <a:uFillTx/>
                          <a:latin typeface="+mn-lt"/>
                          <a:ea typeface="+mn-ea"/>
                          <a:cs typeface="Helvetica" pitchFamily="34" charset="0"/>
                        </a:rPr>
                        <a:t>Revise a Text, W.K.1b support with reasons (opinion) , Writing Target 6b</a:t>
                      </a:r>
                      <a:endParaRPr kumimoji="0" lang="en-US" sz="900" b="1" i="0" u="sng" strike="noStrike" kern="1200" cap="none" spc="0" normalizeH="0" baseline="0" noProof="0" dirty="0" smtClean="0">
                        <a:ln>
                          <a:noFill/>
                        </a:ln>
                        <a:solidFill>
                          <a:prstClr val="black"/>
                        </a:solidFill>
                        <a:effectLst/>
                        <a:uLnTx/>
                        <a:uFillTx/>
                        <a:latin typeface="+mn-lt"/>
                        <a:ea typeface="Times New Roman"/>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1403955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50505305"/>
              </p:ext>
            </p:extLst>
          </p:nvPr>
        </p:nvGraphicFramePr>
        <p:xfrm>
          <a:off x="553244" y="487288"/>
          <a:ext cx="7121445" cy="7698859"/>
        </p:xfrm>
        <a:graphic>
          <a:graphicData uri="http://schemas.openxmlformats.org/drawingml/2006/table">
            <a:tbl>
              <a:tblPr firstRow="1" bandRow="1">
                <a:tableStyleId>{5940675A-B579-460E-94D1-54222C63F5DA}</a:tableStyleId>
              </a:tblPr>
              <a:tblGrid>
                <a:gridCol w="7121445"/>
              </a:tblGrid>
              <a:tr h="138852">
                <a:tc>
                  <a:txBody>
                    <a:bodyPr/>
                    <a:lstStyle/>
                    <a:p>
                      <a:pPr marL="574675" marR="0" lvl="0" indent="-574675" algn="ctr" defTabSz="1018809"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Performance Task (Optional)</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672252">
                <a:tc>
                  <a:txBody>
                    <a:bodyPr/>
                    <a:lstStyle/>
                    <a:p>
                      <a:pPr marL="574675" marR="0" lvl="0" indent="-574675" algn="l" defTabSz="1018809"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smtClean="0">
                          <a:ln>
                            <a:noFill/>
                          </a:ln>
                          <a:solidFill>
                            <a:prstClr val="black"/>
                          </a:solidFill>
                          <a:effectLst/>
                          <a:uLnTx/>
                          <a:uFillTx/>
                          <a:latin typeface="+mn-lt"/>
                          <a:ea typeface="+mn-ea"/>
                          <a:cs typeface="+mn-cs"/>
                        </a:rPr>
                        <a:t>15.      What is your favorite season and why? Use ideas and details from the stories in your drawing and writing.</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499">
                <a:tc>
                  <a:txBody>
                    <a:bodyPr/>
                    <a:lstStyle/>
                    <a:p>
                      <a:pPr algn="ctr"/>
                      <a:r>
                        <a:rPr lang="en-US" sz="1700" b="1" dirty="0" smtClean="0"/>
                        <a:t>My Favorite Season</a:t>
                      </a:r>
                      <a:endParaRPr lang="en-US" sz="1700" b="1" dirty="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911634">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83116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2" name="TextBox 1"/>
          <p:cNvSpPr txBox="1"/>
          <p:nvPr/>
        </p:nvSpPr>
        <p:spPr>
          <a:xfrm>
            <a:off x="658576" y="6545943"/>
            <a:ext cx="6396038" cy="983420"/>
          </a:xfrm>
          <a:prstGeom prst="rect">
            <a:avLst/>
          </a:prstGeom>
          <a:noFill/>
        </p:spPr>
        <p:txBody>
          <a:bodyPr wrap="square" lIns="96378" tIns="48189" rIns="96378" bIns="48189"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1545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77154743"/>
              </p:ext>
            </p:extLst>
          </p:nvPr>
        </p:nvGraphicFramePr>
        <p:xfrm>
          <a:off x="404812" y="3276601"/>
          <a:ext cx="6719890" cy="2361473"/>
        </p:xfrm>
        <a:graphic>
          <a:graphicData uri="http://schemas.openxmlformats.org/drawingml/2006/table">
            <a:tbl>
              <a:tblPr firstRow="1" bandRow="1">
                <a:tableStyleId>{5940675A-B579-460E-94D1-54222C63F5DA}</a:tableStyleId>
              </a:tblPr>
              <a:tblGrid>
                <a:gridCol w="890588"/>
                <a:gridCol w="4114800"/>
                <a:gridCol w="581026"/>
                <a:gridCol w="566738"/>
                <a:gridCol w="566738"/>
              </a:tblGrid>
              <a:tr h="319314">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dirty="0" smtClean="0"/>
                        <a:t>Informational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Times New Roman"/>
                          <a:cs typeface="Times New Roman"/>
                        </a:rPr>
                        <a:t>What can you do when it is hot and sunny?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RI.K.3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32079">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u="none" dirty="0" smtClean="0">
                          <a:effectLst/>
                          <a:latin typeface="+mn-lt"/>
                          <a:ea typeface="Calibri"/>
                          <a:cs typeface="Helvetica"/>
                        </a:rPr>
                        <a:t>What is another name for winter,</a:t>
                      </a:r>
                      <a:r>
                        <a:rPr lang="en-US" sz="1000" b="1" u="none" baseline="0" dirty="0" smtClean="0">
                          <a:effectLst/>
                          <a:latin typeface="+mn-lt"/>
                          <a:ea typeface="Calibri"/>
                          <a:cs typeface="Helvetica"/>
                        </a:rPr>
                        <a:t> fall, spring and summer? </a:t>
                      </a:r>
                      <a:r>
                        <a:rPr lang="en-US" sz="1000" b="1" u="none" dirty="0" smtClean="0">
                          <a:effectLst/>
                          <a:latin typeface="+mn-lt"/>
                          <a:ea typeface="Calibri"/>
                          <a:cs typeface="Helvetica"/>
                        </a:rPr>
                        <a: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RI.K.3</a:t>
                      </a:r>
                    </a:p>
                  </a:txBody>
                  <a:tcPr marL="97155" marR="97155" marT="47897" marB="47897" anchor="ctr">
                    <a:solidFill>
                      <a:schemeClr val="bg1"/>
                    </a:solidFill>
                  </a:tcPr>
                </a:tc>
                <a:tc hMerge="1">
                  <a:txBody>
                    <a:bodyPr/>
                    <a:lstStyle/>
                    <a:p>
                      <a:endParaRPr lang="en-US" dirty="0"/>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9</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Calibri"/>
                          <a:cs typeface="Times New Roman"/>
                        </a:rPr>
                        <a:t>What does the author want you to know in the passage </a:t>
                      </a:r>
                      <a:r>
                        <a:rPr kumimoji="0" lang="en-US" sz="1000" b="1" i="0" u="sng" strike="noStrike" kern="1200" cap="none" spc="0" normalizeH="0" baseline="0" noProof="0" dirty="0" smtClean="0">
                          <a:ln>
                            <a:noFill/>
                          </a:ln>
                          <a:solidFill>
                            <a:srgbClr val="000000"/>
                          </a:solidFill>
                          <a:effectLst/>
                          <a:uLnTx/>
                          <a:uFillTx/>
                          <a:latin typeface="+mn-lt"/>
                          <a:ea typeface="Calibri"/>
                          <a:cs typeface="Times New Roman"/>
                        </a:rPr>
                        <a:t>Four Seasons</a:t>
                      </a:r>
                      <a:r>
                        <a:rPr kumimoji="0" lang="en-US" sz="1000" b="1" i="0" u="none" strike="noStrike" kern="1200" cap="none" spc="0" normalizeH="0" baseline="0" noProof="0" dirty="0" smtClean="0">
                          <a:ln>
                            <a:noFill/>
                          </a:ln>
                          <a:solidFill>
                            <a:srgbClr val="000000"/>
                          </a:solidFill>
                          <a:effectLst/>
                          <a:uLnTx/>
                          <a:uFillTx/>
                          <a:latin typeface="+mn-lt"/>
                          <a:ea typeface="Calibri"/>
                          <a:cs typeface="Times New Roman"/>
                        </a:rPr>
                        <a:t>?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RI.K.6</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44901">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Times New Roman"/>
                          <a:cs typeface="Times New Roman"/>
                        </a:rPr>
                        <a:t>Which details about summer are the same in both texts?  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125307">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Which text tells a story?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RI.K.9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Cut and paste the pictures into the correct season boxes.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RI.K.9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44088530"/>
              </p:ext>
            </p:extLst>
          </p:nvPr>
        </p:nvGraphicFramePr>
        <p:xfrm>
          <a:off x="404814" y="887118"/>
          <a:ext cx="6719890" cy="2361473"/>
        </p:xfrm>
        <a:graphic>
          <a:graphicData uri="http://schemas.openxmlformats.org/drawingml/2006/table">
            <a:tbl>
              <a:tblPr firstRow="1" bandRow="1">
                <a:tableStyleId>{5940675A-B579-460E-94D1-54222C63F5DA}</a:tableStyleId>
              </a:tblPr>
              <a:tblGrid>
                <a:gridCol w="858145"/>
                <a:gridCol w="4282974"/>
                <a:gridCol w="445295"/>
                <a:gridCol w="566738"/>
                <a:gridCol w="566738"/>
              </a:tblGrid>
              <a:tr h="319314">
                <a:tc gridSpan="5">
                  <a:txBody>
                    <a:bodyPr/>
                    <a:lstStyle/>
                    <a:p>
                      <a:pPr algn="ctr">
                        <a:lnSpc>
                          <a:spcPct val="100000"/>
                        </a:lnSpc>
                        <a:spcAft>
                          <a:spcPts val="0"/>
                        </a:spcAft>
                      </a:pPr>
                      <a:r>
                        <a:rPr lang="en-US" sz="1500" b="1" dirty="0" smtClean="0"/>
                        <a:t>Literary Text</a:t>
                      </a:r>
                      <a:endParaRPr lang="en-US" sz="15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19314">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Who is the story mostly about?  RL.K.3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40494">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Where does Ana live at the beginning of the story?  RL.K.3</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0">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Why did the author write the story?  RL.K.6</a:t>
                      </a:r>
                      <a:endParaRPr kumimoji="0" lang="en-US" sz="12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253706">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1" i="0" dirty="0" smtClean="0">
                          <a:latin typeface="+mn-lt"/>
                          <a:ea typeface="Calibri"/>
                          <a:cs typeface="Times New Roman"/>
                        </a:rPr>
                        <a:t>Which picture is like the season Ana likes?  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smtClean="0"/>
                    </a:p>
                  </a:txBody>
                  <a:tcPr marL="97155" marR="97155" marT="47897" marB="47897">
                    <a:solidFill>
                      <a:schemeClr val="bg1"/>
                    </a:solidFill>
                  </a:tcPr>
                </a:tc>
                <a:tc hMerge="1">
                  <a:txBody>
                    <a:bodyPr/>
                    <a:lstStyle/>
                    <a:p>
                      <a:endParaRPr lang="en-US"/>
                    </a:p>
                  </a:txBody>
                  <a:tcPr/>
                </a:tc>
              </a:tr>
              <a:tr h="171700">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What two pictures show what Ana wants to do in Oregon?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RL.K.9</a:t>
                      </a:r>
                    </a:p>
                  </a:txBody>
                  <a:tcPr marL="97155" marR="97155" marT="47897" marB="47897"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dirty="0"/>
                    </a:p>
                  </a:txBody>
                  <a:tcPr marL="97155" marR="97155" marT="47897" marB="47897">
                    <a:solidFill>
                      <a:schemeClr val="bg1"/>
                    </a:solidFill>
                  </a:tcPr>
                </a:tc>
                <a:tc hMerge="1">
                  <a:txBody>
                    <a:bodyPr/>
                    <a:lstStyle/>
                    <a:p>
                      <a:endParaRPr lang="en-US"/>
                    </a:p>
                  </a:txBody>
                  <a:tcPr/>
                </a:tc>
              </a:tr>
              <a:tr h="415109">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Draw</a:t>
                      </a:r>
                      <a:r>
                        <a:rPr lang="en-US" sz="1000" b="1" baseline="0" dirty="0" smtClean="0">
                          <a:solidFill>
                            <a:srgbClr val="000000"/>
                          </a:solidFill>
                          <a:effectLst/>
                          <a:latin typeface="+mn-lt"/>
                          <a:ea typeface="Times New Roman"/>
                          <a:cs typeface="Times New Roman"/>
                        </a:rPr>
                        <a:t> pictures and write words about</a:t>
                      </a:r>
                      <a:r>
                        <a:rPr lang="en-US" sz="1000" b="1" dirty="0" smtClean="0">
                          <a:solidFill>
                            <a:srgbClr val="000000"/>
                          </a:solidFill>
                          <a:effectLst/>
                          <a:latin typeface="+mn-lt"/>
                          <a:ea typeface="Times New Roman"/>
                          <a:cs typeface="Times New Roman"/>
                        </a:rPr>
                        <a:t> what Ana did when it snowed.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RL.K.9</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22647" y="586248"/>
            <a:ext cx="6740153" cy="328152"/>
          </a:xfrm>
          <a:prstGeom prst="rect">
            <a:avLst/>
          </a:prstGeom>
          <a:noFill/>
        </p:spPr>
        <p:txBody>
          <a:bodyPr wrap="square" lIns="96378" tIns="48189" rIns="96378" bIns="48189" rtlCol="0">
            <a:spAutoFit/>
          </a:bodyPr>
          <a:lstStyle/>
          <a:p>
            <a:r>
              <a:rPr lang="en-US" sz="1300" dirty="0"/>
              <a:t>Color the box green if your answer was correct. Color the box red if your answer was not correct</a:t>
            </a:r>
            <a:r>
              <a:rPr lang="en-US" sz="1500" dirty="0"/>
              <a:t>.  </a:t>
            </a:r>
            <a:endParaRPr lang="en-US" sz="1500" b="1" dirty="0">
              <a:solidFill>
                <a:srgbClr val="C00000"/>
              </a:solidFill>
              <a:effectLst>
                <a:outerShdw blurRad="38100" dist="38100" dir="2700000" algn="tl">
                  <a:srgbClr val="000000">
                    <a:alpha val="43137"/>
                  </a:srgbClr>
                </a:outerShdw>
              </a:effectLst>
            </a:endParaRPr>
          </a:p>
        </p:txBody>
      </p:sp>
      <p:sp>
        <p:nvSpPr>
          <p:cNvPr id="9" name="Curved Down Arrow 8"/>
          <p:cNvSpPr/>
          <p:nvPr/>
        </p:nvSpPr>
        <p:spPr>
          <a:xfrm rot="1521726">
            <a:off x="5823407" y="996260"/>
            <a:ext cx="853014" cy="3423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40454059"/>
              </p:ext>
            </p:extLst>
          </p:nvPr>
        </p:nvGraphicFramePr>
        <p:xfrm>
          <a:off x="396860" y="5638800"/>
          <a:ext cx="6743740" cy="1047828"/>
        </p:xfrm>
        <a:graphic>
          <a:graphicData uri="http://schemas.openxmlformats.org/drawingml/2006/table">
            <a:tbl>
              <a:tblPr firstRow="1" bandRow="1">
                <a:tableStyleId>{5940675A-B579-460E-94D1-54222C63F5DA}</a:tableStyleId>
              </a:tblPr>
              <a:tblGrid>
                <a:gridCol w="566738"/>
                <a:gridCol w="4262436"/>
                <a:gridCol w="764582"/>
                <a:gridCol w="449857"/>
                <a:gridCol w="700127"/>
              </a:tblGrid>
              <a:tr h="323876">
                <a:tc gridSpan="5">
                  <a:txBody>
                    <a:bodyPr/>
                    <a:lstStyle/>
                    <a:p>
                      <a:pPr algn="ctr">
                        <a:lnSpc>
                          <a:spcPct val="100000"/>
                        </a:lnSpc>
                        <a:spcAft>
                          <a:spcPts val="0"/>
                        </a:spcAft>
                      </a:pPr>
                      <a:r>
                        <a:rPr lang="en-US" sz="1500" b="1" dirty="0" smtClean="0">
                          <a:solidFill>
                            <a:schemeClr val="tx1"/>
                          </a:solidFill>
                        </a:rPr>
                        <a:t>Writing</a:t>
                      </a:r>
                      <a:endParaRPr lang="en-US" sz="1500" b="1" dirty="0">
                        <a:solidFill>
                          <a:schemeClr val="tx1"/>
                        </a:solidFill>
                      </a:endParaRPr>
                    </a:p>
                  </a:txBody>
                  <a:tcPr marL="103227" marR="103227" marT="50178" marB="50178"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339841">
                <a:tc>
                  <a:txBody>
                    <a:bodyPr/>
                    <a:lstStyle/>
                    <a:p>
                      <a:pPr algn="ctr">
                        <a:lnSpc>
                          <a:spcPct val="100000"/>
                        </a:lnSpc>
                        <a:spcAft>
                          <a:spcPts val="0"/>
                        </a:spcAft>
                      </a:pPr>
                      <a:r>
                        <a:rPr lang="en-US" sz="1500" b="1" dirty="0" smtClean="0">
                          <a:solidFill>
                            <a:schemeClr val="tx1"/>
                          </a:solidFill>
                        </a:rPr>
                        <a:t>13</a:t>
                      </a:r>
                      <a:endParaRPr lang="en-US" sz="1500" b="1" dirty="0">
                        <a:solidFill>
                          <a:schemeClr val="tx1"/>
                        </a:solidFill>
                      </a:endParaRPr>
                    </a:p>
                  </a:txBody>
                  <a:tcPr marL="103227" marR="103227" marT="50178" marB="50178"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900" b="1" i="0" kern="1200" baseline="0" dirty="0" smtClean="0">
                          <a:solidFill>
                            <a:schemeClr val="tx1"/>
                          </a:solidFill>
                          <a:effectLst/>
                          <a:latin typeface="+mn-lt"/>
                          <a:ea typeface="Times New Roman"/>
                          <a:cs typeface="Times New Roman"/>
                        </a:rPr>
                        <a:t>Draw pictures and write words to tell about each season. W.K.1b  (Brief write)</a:t>
                      </a:r>
                      <a:endParaRPr lang="en-US" sz="900" b="1" i="0" dirty="0" smtClean="0">
                        <a:solidFill>
                          <a:schemeClr val="tx1"/>
                        </a:solidFill>
                        <a:latin typeface="+mn-lt"/>
                        <a:ea typeface="Calibri"/>
                        <a:cs typeface="Times New Roman"/>
                      </a:endParaRPr>
                    </a:p>
                  </a:txBody>
                  <a:tcPr marL="103227" marR="103227" marT="50178" marB="50178" anchor="ctr">
                    <a:solidFill>
                      <a:schemeClr val="bg1"/>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r h="323876">
                <a:tc>
                  <a:txBody>
                    <a:bodyPr/>
                    <a:lstStyle/>
                    <a:p>
                      <a:pPr algn="ctr">
                        <a:lnSpc>
                          <a:spcPct val="100000"/>
                        </a:lnSpc>
                        <a:spcAft>
                          <a:spcPts val="0"/>
                        </a:spcAft>
                      </a:pPr>
                      <a:r>
                        <a:rPr lang="en-US" sz="1500" b="1" dirty="0" smtClean="0">
                          <a:solidFill>
                            <a:schemeClr val="tx1"/>
                          </a:solidFill>
                        </a:rPr>
                        <a:t>14</a:t>
                      </a:r>
                      <a:endParaRPr lang="en-US" sz="1500" b="1" dirty="0">
                        <a:solidFill>
                          <a:schemeClr val="tx1"/>
                        </a:solidFill>
                      </a:endParaRPr>
                    </a:p>
                  </a:txBody>
                  <a:tcPr marL="103227" marR="103227" marT="50178" marB="50178" anchor="ctr">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Circle the words or pictures you made that show what you like best about each season. </a:t>
                      </a:r>
                      <a:r>
                        <a:rPr lang="en-US" sz="900" b="1" i="0" dirty="0" smtClean="0">
                          <a:solidFill>
                            <a:schemeClr val="tx1"/>
                          </a:solidFill>
                          <a:latin typeface="+mn-lt"/>
                          <a:cs typeface="Helvetica" panose="020B0604020202020204" pitchFamily="34" charset="0"/>
                        </a:rPr>
                        <a:t>W.K.1c (Revise</a:t>
                      </a:r>
                      <a:r>
                        <a:rPr lang="en-US" sz="900" b="1" i="0" baseline="0" dirty="0" smtClean="0">
                          <a:solidFill>
                            <a:schemeClr val="tx1"/>
                          </a:solidFill>
                          <a:latin typeface="+mn-lt"/>
                          <a:cs typeface="Helvetica" panose="020B0604020202020204" pitchFamily="34" charset="0"/>
                        </a:rPr>
                        <a:t> a brief text)</a:t>
                      </a:r>
                      <a:endParaRPr lang="en-US" sz="900" b="1" i="0" dirty="0" smtClean="0">
                        <a:solidFill>
                          <a:schemeClr val="tx1"/>
                        </a:solidFill>
                        <a:latin typeface="+mn-lt"/>
                        <a:cs typeface="Helvetica" panose="020B0604020202020204" pitchFamily="34" charset="0"/>
                      </a:endParaRPr>
                    </a:p>
                  </a:txBody>
                  <a:tcPr marL="103227" marR="103227" marT="50178" marB="50178" anchor="ctr">
                    <a:solidFill>
                      <a:schemeClr val="bg1"/>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rPr>
                        <a:t>2</a:t>
                      </a:r>
                      <a:endParaRPr lang="en-US" sz="1600" b="1"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lnSpc>
                          <a:spcPct val="100000"/>
                        </a:lnSpc>
                        <a:spcAft>
                          <a:spcPts val="0"/>
                        </a:spcAft>
                      </a:pPr>
                      <a:r>
                        <a:rPr lang="en-US" sz="1600" b="1" i="0" dirty="0" smtClean="0">
                          <a:solidFill>
                            <a:schemeClr val="tx1"/>
                          </a:solidFill>
                          <a:effectLst>
                            <a:outerShdw blurRad="38100" dist="38100" dir="2700000" algn="tl">
                              <a:srgbClr val="000000">
                                <a:alpha val="43137"/>
                              </a:srgbClr>
                            </a:outerShdw>
                          </a:effectLst>
                        </a:rPr>
                        <a:t>1</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c>
                  <a:txBody>
                    <a:bodyPr/>
                    <a:lstStyle/>
                    <a:p>
                      <a:pPr algn="ctr"/>
                      <a:r>
                        <a:rPr lang="en-US" sz="1600" b="1" i="0" dirty="0" smtClean="0">
                          <a:solidFill>
                            <a:schemeClr val="tx1"/>
                          </a:solidFill>
                          <a:effectLst>
                            <a:outerShdw blurRad="38100" dist="38100" dir="2700000" algn="tl">
                              <a:srgbClr val="000000">
                                <a:alpha val="43137"/>
                              </a:srgbClr>
                            </a:outerShdw>
                          </a:effectLst>
                        </a:rPr>
                        <a:t>0</a:t>
                      </a:r>
                      <a:endParaRPr lang="en-US" sz="1600" b="1" i="0" dirty="0">
                        <a:solidFill>
                          <a:schemeClr val="tx1"/>
                        </a:solidFill>
                        <a:effectLst>
                          <a:outerShdw blurRad="38100" dist="38100" dir="2700000" algn="tl">
                            <a:srgbClr val="000000">
                              <a:alpha val="43137"/>
                            </a:srgbClr>
                          </a:outerShdw>
                        </a:effectLst>
                      </a:endParaRPr>
                    </a:p>
                  </a:txBody>
                  <a:tcPr marL="103227" marR="103227" marT="50178" marB="50178" anchor="ctr">
                    <a:solidFill>
                      <a:schemeClr val="bg1"/>
                    </a:solidFill>
                  </a:tcPr>
                </a:tc>
              </a:tr>
            </a:tbl>
          </a:graphicData>
        </a:graphic>
      </p:graphicFrame>
      <p:sp>
        <p:nvSpPr>
          <p:cNvPr id="11" name="Curved Down Arrow 10"/>
          <p:cNvSpPr/>
          <p:nvPr/>
        </p:nvSpPr>
        <p:spPr>
          <a:xfrm rot="1521726">
            <a:off x="5976629" y="3360197"/>
            <a:ext cx="822467" cy="339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solidFill>
                <a:schemeClr val="tx1"/>
              </a:solidFill>
            </a:endParaRPr>
          </a:p>
        </p:txBody>
      </p:sp>
    </p:spTree>
    <p:extLst>
      <p:ext uri="{BB962C8B-B14F-4D97-AF65-F5344CB8AC3E}">
        <p14:creationId xmlns:p14="http://schemas.microsoft.com/office/powerpoint/2010/main" val="4241600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9758056"/>
          </a:xfrm>
          <a:prstGeom prst="rect">
            <a:avLst/>
          </a:prstGeom>
          <a:noFill/>
        </p:spPr>
        <p:txBody>
          <a:bodyPr wrap="square" rtlCol="0">
            <a:spAutoFit/>
          </a:bodyPr>
          <a:lstStyle/>
          <a:p>
            <a:pPr algn="ctr"/>
            <a:r>
              <a:rPr lang="en-US" sz="1540" b="1" dirty="0"/>
              <a:t>Using Key Details </a:t>
            </a:r>
            <a:endParaRPr lang="en-US" sz="1540" b="1" dirty="0" smtClean="0"/>
          </a:p>
          <a:p>
            <a:pPr algn="ctr"/>
            <a:r>
              <a:rPr lang="en-US" sz="1540" b="1" dirty="0" smtClean="0"/>
              <a:t>Classroom Activity for Performance Task</a:t>
            </a:r>
            <a:endParaRPr lang="en-US" sz="1540" b="1" dirty="0"/>
          </a:p>
          <a:p>
            <a:pPr algn="ctr"/>
            <a:endParaRPr lang="en-US" sz="1540" b="1" dirty="0"/>
          </a:p>
          <a:p>
            <a:r>
              <a:rPr lang="en-US" sz="1100" i="1" dirty="0"/>
              <a:t>This classroom pre-activity follows the Smarter Balanced Assessment Consortium general design of contextual elements, resources, learning goals, key terms and purpose [</a:t>
            </a:r>
            <a:r>
              <a:rPr lang="en-US" sz="1100" i="1" dirty="0">
                <a:hlinkClick r:id="rId3"/>
              </a:rPr>
              <a:t>http://oaksportal.org/resources/</a:t>
            </a:r>
            <a:r>
              <a:rPr lang="en-US" sz="1100" i="1" dirty="0"/>
              <a:t>]</a:t>
            </a:r>
          </a:p>
          <a:p>
            <a:r>
              <a:rPr lang="en-US" sz="1100" i="1" dirty="0"/>
              <a:t>The content within each of these was written by </a:t>
            </a:r>
            <a:r>
              <a:rPr lang="en-US" sz="1100" b="1" i="1" dirty="0"/>
              <a:t>Jamie Lentz.</a:t>
            </a:r>
          </a:p>
          <a:p>
            <a:endParaRPr lang="en-US" sz="1100" i="1" dirty="0"/>
          </a:p>
          <a:p>
            <a:r>
              <a:rPr lang="en-US" sz="1320" dirty="0"/>
              <a:t>The Classroom Activity introduces students to the context of a performance task, so they are not disadvantaged in demonstrating the skills the task intends to assess. </a:t>
            </a:r>
          </a:p>
          <a:p>
            <a:endParaRPr lang="en-US" sz="660" dirty="0"/>
          </a:p>
          <a:p>
            <a:r>
              <a:rPr lang="en-US" sz="1320" dirty="0"/>
              <a:t>Contextual elements include:</a:t>
            </a:r>
          </a:p>
          <a:p>
            <a:endParaRPr lang="en-US" sz="550" dirty="0"/>
          </a:p>
          <a:p>
            <a:pPr marL="251460" indent="-251460">
              <a:buAutoNum type="arabicPeriod"/>
            </a:pPr>
            <a:r>
              <a:rPr lang="en-US" sz="1320" dirty="0"/>
              <a:t>an </a:t>
            </a:r>
            <a:r>
              <a:rPr lang="en-US" sz="1320" b="1" dirty="0"/>
              <a:t>understanding of the setting or situation </a:t>
            </a:r>
            <a:r>
              <a:rPr lang="en-US" sz="1320" dirty="0"/>
              <a:t>in which the task is placed</a:t>
            </a:r>
          </a:p>
          <a:p>
            <a:pPr marL="251460" indent="-251460">
              <a:buAutoNum type="arabicPeriod"/>
            </a:pPr>
            <a:r>
              <a:rPr lang="en-US" sz="1320" dirty="0"/>
              <a:t>potentially </a:t>
            </a:r>
            <a:r>
              <a:rPr lang="en-US" sz="1320" b="1" dirty="0"/>
              <a:t>unfamiliar concepts </a:t>
            </a:r>
            <a:r>
              <a:rPr lang="en-US" sz="1320" dirty="0"/>
              <a:t>that are associated with the scenario</a:t>
            </a:r>
          </a:p>
          <a:p>
            <a:pPr marL="251460" indent="-251460">
              <a:buAutoNum type="arabicPeriod"/>
            </a:pPr>
            <a:r>
              <a:rPr lang="en-US" sz="1320" b="1" dirty="0"/>
              <a:t>key terms or vocabulary </a:t>
            </a:r>
            <a:r>
              <a:rPr lang="en-US" sz="1320" dirty="0"/>
              <a:t>students will need to understand in order to meaningfully engage with and complete the performance task</a:t>
            </a:r>
          </a:p>
          <a:p>
            <a:endParaRPr lang="en-US" sz="550" dirty="0"/>
          </a:p>
          <a:p>
            <a:r>
              <a:rPr lang="en-US" sz="1320" dirty="0"/>
              <a:t>The Classroom Activity is also intended to generate student interest in further exploration of the key idea(s). The Classroom Activity should be easy to implement with clear instructions. </a:t>
            </a:r>
          </a:p>
          <a:p>
            <a:endParaRPr lang="en-US" sz="550" dirty="0"/>
          </a:p>
          <a:p>
            <a:r>
              <a:rPr lang="en-US" sz="132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550" dirty="0"/>
          </a:p>
          <a:p>
            <a:r>
              <a:rPr lang="en-US" sz="1320" b="1" dirty="0"/>
              <a:t>Resources needed:</a:t>
            </a:r>
          </a:p>
          <a:p>
            <a:endParaRPr lang="en-US" sz="550" b="1" dirty="0"/>
          </a:p>
          <a:p>
            <a:pPr marL="188595" indent="-188595">
              <a:buFont typeface="Arial" panose="020B0604020202020204" pitchFamily="34" charset="0"/>
              <a:buChar char="•"/>
            </a:pPr>
            <a:r>
              <a:rPr lang="en-US" sz="1320" dirty="0"/>
              <a:t>1 copy of Text #1 and Text #2 from the ancillary materials</a:t>
            </a:r>
          </a:p>
          <a:p>
            <a:pPr marL="188595" indent="-188595">
              <a:buFont typeface="Arial" panose="020B0604020202020204" pitchFamily="34" charset="0"/>
              <a:buChar char="•"/>
            </a:pPr>
            <a:r>
              <a:rPr lang="en-US" sz="1320" dirty="0"/>
              <a:t>White chart paper (you will model writing your opinion piece on this)</a:t>
            </a:r>
          </a:p>
          <a:p>
            <a:pPr marL="188595" indent="-188595">
              <a:buFont typeface="Arial" panose="020B0604020202020204" pitchFamily="34" charset="0"/>
              <a:buChar char="•"/>
            </a:pPr>
            <a:r>
              <a:rPr lang="en-US" sz="1320" dirty="0"/>
              <a:t>Chart paper marker</a:t>
            </a:r>
          </a:p>
          <a:p>
            <a:endParaRPr lang="en-US" sz="550" dirty="0"/>
          </a:p>
          <a:p>
            <a:endParaRPr lang="en-US" sz="1320" b="1" dirty="0"/>
          </a:p>
          <a:p>
            <a:r>
              <a:rPr lang="en-US" sz="1320" b="1" dirty="0"/>
              <a:t>Learning Goals</a:t>
            </a:r>
            <a:r>
              <a:rPr lang="en-US" sz="1320" dirty="0"/>
              <a:t>:</a:t>
            </a:r>
          </a:p>
          <a:p>
            <a:endParaRPr lang="en-US" sz="550" dirty="0"/>
          </a:p>
          <a:p>
            <a:pPr marL="188595" indent="-188595">
              <a:buFont typeface="Arial" panose="020B0604020202020204" pitchFamily="34" charset="0"/>
              <a:buChar char="•"/>
            </a:pPr>
            <a:r>
              <a:rPr lang="en-US" sz="1320" dirty="0"/>
              <a:t>Students will understand the context of the key concepts related to the topic:</a:t>
            </a:r>
          </a:p>
          <a:p>
            <a:pPr marL="188595" indent="59373">
              <a:buFont typeface="Courier New" panose="02070309020205020404" pitchFamily="49" charset="0"/>
              <a:buChar char="o"/>
            </a:pPr>
            <a:r>
              <a:rPr lang="en-US" sz="1320" dirty="0"/>
              <a:t>      using key details from the text in our opinion writing</a:t>
            </a:r>
          </a:p>
          <a:p>
            <a:pPr marL="188595"/>
            <a:endParaRPr lang="en-US" sz="1320" dirty="0"/>
          </a:p>
          <a:p>
            <a:pPr marL="188595"/>
            <a:endParaRPr lang="en-US" sz="550" dirty="0"/>
          </a:p>
          <a:p>
            <a:r>
              <a:rPr lang="en-US" sz="1320"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20" dirty="0"/>
              <a:t>. </a:t>
            </a:r>
          </a:p>
          <a:p>
            <a:endParaRPr lang="en-US" sz="550" b="1" dirty="0"/>
          </a:p>
          <a:p>
            <a:pPr marL="188595" indent="-188595">
              <a:buFont typeface="Arial" panose="020B0604020202020204" pitchFamily="34" charset="0"/>
              <a:buChar char="•"/>
            </a:pPr>
            <a:r>
              <a:rPr lang="en-US" sz="1320" dirty="0"/>
              <a:t>Key details- important pieces of information from the text that need to be in our writing</a:t>
            </a:r>
          </a:p>
          <a:p>
            <a:pPr marL="188595" indent="-188595">
              <a:buFont typeface="Arial" panose="020B0604020202020204" pitchFamily="34" charset="0"/>
              <a:buChar char="•"/>
            </a:pPr>
            <a:r>
              <a:rPr lang="en-US" sz="1320" dirty="0"/>
              <a:t>Opinion- what someone thinks about something</a:t>
            </a:r>
          </a:p>
          <a:p>
            <a:pPr marL="188595" indent="-188595">
              <a:buFont typeface="Arial" panose="020B0604020202020204" pitchFamily="34" charset="0"/>
              <a:buChar char="•"/>
            </a:pPr>
            <a:r>
              <a:rPr lang="en-US" sz="1320" dirty="0"/>
              <a:t>Evidence- pieces of information that show something is true or right</a:t>
            </a:r>
          </a:p>
          <a:p>
            <a:endParaRPr lang="en-US" sz="1320" dirty="0"/>
          </a:p>
          <a:p>
            <a:pPr marL="188595" indent="-188595">
              <a:buFont typeface="Arial" panose="020B0604020202020204" pitchFamily="34" charset="0"/>
              <a:buChar char="•"/>
            </a:pPr>
            <a:endParaRPr lang="en-US" sz="1320" b="1" dirty="0"/>
          </a:p>
          <a:p>
            <a:r>
              <a:rPr lang="en-US" sz="1320" dirty="0"/>
              <a:t>[Purpose: The facilitator’s goal is to help students understand that key details from texts need to be included when writing </a:t>
            </a:r>
            <a:r>
              <a:rPr lang="en-US" sz="1320" dirty="0" smtClean="0"/>
              <a:t>an opinion </a:t>
            </a:r>
            <a:r>
              <a:rPr lang="en-US" sz="1320" dirty="0"/>
              <a:t>piece.  The key details are pieces of evidence to support their opinion.]</a:t>
            </a:r>
          </a:p>
          <a:p>
            <a:endParaRPr lang="en-US" sz="1320" dirty="0"/>
          </a:p>
          <a:p>
            <a:endParaRPr lang="en-US" sz="1320" dirty="0"/>
          </a:p>
          <a:p>
            <a:r>
              <a:rPr lang="en-US" sz="990" dirty="0"/>
              <a:t>*Facilitators can decide whether they want to display ancillary materials using an overhead projector or computer/</a:t>
            </a:r>
            <a:r>
              <a:rPr lang="en-US" sz="990" dirty="0" err="1"/>
              <a:t>Smartboard</a:t>
            </a:r>
            <a:r>
              <a:rPr lang="en-US" sz="990" dirty="0"/>
              <a:t>, or whether they want to produce them as a handout for students.</a:t>
            </a:r>
          </a:p>
        </p:txBody>
      </p:sp>
    </p:spTree>
    <p:extLst>
      <p:ext uri="{BB962C8B-B14F-4D97-AF65-F5344CB8AC3E}">
        <p14:creationId xmlns:p14="http://schemas.microsoft.com/office/powerpoint/2010/main" val="103908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0"/>
            <a:ext cx="6873240" cy="8657755"/>
          </a:xfrm>
          <a:prstGeom prst="rect">
            <a:avLst/>
          </a:prstGeom>
          <a:noFill/>
        </p:spPr>
        <p:txBody>
          <a:bodyPr wrap="square" rtlCol="0">
            <a:spAutoFit/>
          </a:bodyPr>
          <a:lstStyle/>
          <a:p>
            <a:r>
              <a:rPr lang="en-US" sz="1540" b="1" dirty="0"/>
              <a:t>Using Key Details Classroom Activity</a:t>
            </a:r>
            <a:endParaRPr lang="en-US" sz="1320" i="1" dirty="0"/>
          </a:p>
          <a:p>
            <a:endParaRPr lang="en-US" sz="1320" i="1" dirty="0"/>
          </a:p>
          <a:p>
            <a:r>
              <a:rPr lang="en-US" sz="1320" b="1" dirty="0"/>
              <a:t>Discussion questions:</a:t>
            </a:r>
          </a:p>
          <a:p>
            <a:pPr marL="188595" indent="-188595">
              <a:buFont typeface="Arial" panose="020B0604020202020204" pitchFamily="34" charset="0"/>
              <a:buChar char="•"/>
            </a:pPr>
            <a:r>
              <a:rPr lang="en-US" sz="1320" dirty="0"/>
              <a:t>What is an opinion?</a:t>
            </a:r>
          </a:p>
          <a:p>
            <a:pPr marL="188595" indent="-188595">
              <a:buFont typeface="Arial" panose="020B0604020202020204" pitchFamily="34" charset="0"/>
              <a:buChar char="•"/>
            </a:pPr>
            <a:r>
              <a:rPr lang="en-US" sz="1320" dirty="0"/>
              <a:t>What are key details? (this should be a review from the interim classroom activity)</a:t>
            </a:r>
          </a:p>
          <a:p>
            <a:pPr marL="188595" indent="-188595">
              <a:buFont typeface="Arial" panose="020B0604020202020204" pitchFamily="34" charset="0"/>
              <a:buChar char="•"/>
            </a:pPr>
            <a:r>
              <a:rPr lang="en-US" sz="1320" dirty="0"/>
              <a:t>What is evidence?</a:t>
            </a:r>
          </a:p>
          <a:p>
            <a:endParaRPr lang="en-US" sz="1320" b="1" dirty="0"/>
          </a:p>
          <a:p>
            <a:r>
              <a:rPr lang="en-US" sz="1320" b="1" dirty="0"/>
              <a:t>Facilitator says: </a:t>
            </a:r>
            <a:r>
              <a:rPr lang="en-US" sz="1320" dirty="0"/>
              <a:t>“Today we will be getting ready for the Seasons Performance Task.  We are going to talk about including </a:t>
            </a:r>
            <a:r>
              <a:rPr lang="en-US" sz="1320" b="1" dirty="0"/>
              <a:t>key details from texts </a:t>
            </a:r>
            <a:r>
              <a:rPr lang="en-US" sz="1320" dirty="0"/>
              <a:t>that we read into our writing.  We have already learned about </a:t>
            </a:r>
            <a:r>
              <a:rPr lang="en-US" sz="1320" b="1" dirty="0"/>
              <a:t>key details</a:t>
            </a:r>
            <a:r>
              <a:rPr lang="en-US" sz="1320" dirty="0"/>
              <a:t>, so I’m going to give you a minute to talk to your partner about what </a:t>
            </a:r>
            <a:r>
              <a:rPr lang="en-US" sz="1320" b="1" dirty="0"/>
              <a:t>key details </a:t>
            </a:r>
            <a:r>
              <a:rPr lang="en-US" sz="1320" dirty="0"/>
              <a:t>are.  </a:t>
            </a:r>
            <a:r>
              <a:rPr lang="en-US" sz="1320" b="1" dirty="0"/>
              <a:t>Key details </a:t>
            </a:r>
            <a:r>
              <a:rPr lang="en-US" sz="1320" dirty="0"/>
              <a:t>are….” </a:t>
            </a:r>
          </a:p>
          <a:p>
            <a:endParaRPr lang="en-US" sz="1320" b="1" dirty="0"/>
          </a:p>
          <a:p>
            <a:r>
              <a:rPr lang="en-US" sz="1320" b="1" dirty="0"/>
              <a:t>Possible student responses (unscripted):</a:t>
            </a:r>
          </a:p>
          <a:p>
            <a:pPr marL="188595" indent="-188595">
              <a:buFont typeface="Arial" panose="020B0604020202020204" pitchFamily="34" charset="0"/>
              <a:buChar char="•"/>
            </a:pPr>
            <a:r>
              <a:rPr lang="en-US" sz="1320" dirty="0"/>
              <a:t>Important things from the story</a:t>
            </a:r>
          </a:p>
          <a:p>
            <a:pPr marL="188595" indent="-188595">
              <a:buFont typeface="Arial" panose="020B0604020202020204" pitchFamily="34" charset="0"/>
              <a:buChar char="•"/>
            </a:pPr>
            <a:r>
              <a:rPr lang="en-US" sz="1320" dirty="0"/>
              <a:t>The important parts</a:t>
            </a:r>
          </a:p>
          <a:p>
            <a:pPr marL="188595" indent="-188595">
              <a:buFont typeface="Arial" panose="020B0604020202020204" pitchFamily="34" charset="0"/>
              <a:buChar char="•"/>
            </a:pPr>
            <a:r>
              <a:rPr lang="en-US" sz="1320" dirty="0"/>
              <a:t>Stuff we have to put in our writing</a:t>
            </a:r>
            <a:endParaRPr lang="en-US" sz="1320" b="1" dirty="0"/>
          </a:p>
          <a:p>
            <a:endParaRPr lang="en-US" sz="1320" b="1" dirty="0"/>
          </a:p>
          <a:p>
            <a:r>
              <a:rPr lang="en-US" sz="1320" b="1" dirty="0"/>
              <a:t>Facilitator says: </a:t>
            </a:r>
            <a:r>
              <a:rPr lang="en-US" sz="1320" dirty="0"/>
              <a:t>“Let’s see what you remember about </a:t>
            </a:r>
            <a:r>
              <a:rPr lang="en-US" sz="1320" b="1" dirty="0"/>
              <a:t>key details</a:t>
            </a:r>
            <a:r>
              <a:rPr lang="en-US" sz="1320" dirty="0"/>
              <a:t>.  __________ what did you and _______ talk about?  (Call on several students and provide the definition if needed before moving on).”</a:t>
            </a:r>
            <a:endParaRPr lang="en-US" sz="1320" b="1" dirty="0"/>
          </a:p>
          <a:p>
            <a:endParaRPr lang="en-US" sz="1320" b="1" dirty="0"/>
          </a:p>
          <a:p>
            <a:r>
              <a:rPr lang="en-US" sz="1320" b="1" dirty="0"/>
              <a:t>Facilitator says: </a:t>
            </a:r>
            <a:r>
              <a:rPr lang="en-US" sz="1320" dirty="0"/>
              <a:t>“Today I am going to write an </a:t>
            </a:r>
            <a:r>
              <a:rPr lang="en-US" sz="1320" b="1" dirty="0"/>
              <a:t>opinion</a:t>
            </a:r>
            <a:r>
              <a:rPr lang="en-US" sz="1320" dirty="0"/>
              <a:t> piece about soccer.  An </a:t>
            </a:r>
            <a:r>
              <a:rPr lang="en-US" sz="1320" b="1" dirty="0"/>
              <a:t>opinion</a:t>
            </a:r>
            <a:r>
              <a:rPr lang="en-US" sz="1320" dirty="0"/>
              <a:t> is what someone thinks about something.  I think soccer is a great sport, so my </a:t>
            </a:r>
            <a:r>
              <a:rPr lang="en-US" sz="1320" b="1" dirty="0"/>
              <a:t>opinion </a:t>
            </a:r>
            <a:r>
              <a:rPr lang="en-US" sz="1320" dirty="0"/>
              <a:t>writing is going to be telling why soccer is a great sport.  What is your </a:t>
            </a:r>
            <a:r>
              <a:rPr lang="en-US" sz="1320" b="1" dirty="0"/>
              <a:t>opinion</a:t>
            </a:r>
            <a:r>
              <a:rPr lang="en-US" sz="1320" dirty="0"/>
              <a:t> about soccer?  Do you think soccer is fun, boring, hard, easy.  Turn and tell your partner your opinion about soccer.  I think soccer is ….. (give your class “go” signal).”</a:t>
            </a:r>
          </a:p>
          <a:p>
            <a:endParaRPr lang="en-US" sz="1320" b="1" dirty="0"/>
          </a:p>
          <a:p>
            <a:r>
              <a:rPr lang="en-US" sz="1320" b="1" dirty="0" smtClean="0"/>
              <a:t>Possible student </a:t>
            </a:r>
            <a:r>
              <a:rPr lang="en-US" sz="1320" b="1" dirty="0"/>
              <a:t>responses (unscripted):</a:t>
            </a:r>
          </a:p>
          <a:p>
            <a:pPr marL="188595" indent="-188595">
              <a:buFont typeface="Arial" panose="020B0604020202020204" pitchFamily="34" charset="0"/>
              <a:buChar char="•"/>
            </a:pPr>
            <a:r>
              <a:rPr lang="en-US" sz="1320" dirty="0"/>
              <a:t>Fun and you have to run a lot</a:t>
            </a:r>
          </a:p>
          <a:p>
            <a:pPr marL="188595" indent="-188595">
              <a:buFont typeface="Arial" panose="020B0604020202020204" pitchFamily="34" charset="0"/>
              <a:buChar char="•"/>
            </a:pPr>
            <a:r>
              <a:rPr lang="en-US" sz="1320" dirty="0"/>
              <a:t>I think soccer is fun.</a:t>
            </a:r>
          </a:p>
          <a:p>
            <a:pPr marL="188595" indent="-188595">
              <a:buFont typeface="Arial" panose="020B0604020202020204" pitchFamily="34" charset="0"/>
              <a:buChar char="•"/>
            </a:pPr>
            <a:r>
              <a:rPr lang="en-US" sz="1320" dirty="0"/>
              <a:t>I play soccer!</a:t>
            </a:r>
          </a:p>
          <a:p>
            <a:endParaRPr lang="en-US" sz="1320" b="1" dirty="0"/>
          </a:p>
          <a:p>
            <a:r>
              <a:rPr lang="en-US" sz="1320" b="1" dirty="0"/>
              <a:t>Facilitator says: </a:t>
            </a:r>
            <a:r>
              <a:rPr lang="en-US" sz="1320" dirty="0"/>
              <a:t>“Before I begin writing my opinion piece, I need to do some reading to get more information about soccer.  Let’s read these two texts.  (</a:t>
            </a:r>
            <a:r>
              <a:rPr lang="en-US" sz="1320" b="1" dirty="0"/>
              <a:t>Read Text #1 and Text #2 from the ancillary materials</a:t>
            </a:r>
            <a:r>
              <a:rPr lang="en-US" sz="1320" dirty="0"/>
              <a:t>).”</a:t>
            </a:r>
          </a:p>
          <a:p>
            <a:endParaRPr lang="en-US" sz="1320" dirty="0"/>
          </a:p>
          <a:p>
            <a:r>
              <a:rPr lang="en-US" sz="1320" b="1" dirty="0"/>
              <a:t>Facilitator says: </a:t>
            </a:r>
            <a:r>
              <a:rPr lang="en-US" sz="1320" dirty="0"/>
              <a:t>“Now I know more about soccer and I can use the key details from the texts in my opinion writing.  I can use this information as </a:t>
            </a:r>
            <a:r>
              <a:rPr lang="en-US" sz="1320" b="1" dirty="0"/>
              <a:t>evidence</a:t>
            </a:r>
            <a:r>
              <a:rPr lang="en-US" sz="1320" dirty="0"/>
              <a:t>. </a:t>
            </a:r>
            <a:r>
              <a:rPr lang="en-US" sz="1320" b="1" dirty="0"/>
              <a:t>Evidence</a:t>
            </a:r>
            <a:r>
              <a:rPr lang="en-US" sz="1320" dirty="0"/>
              <a:t> shows why my opinion is right or correct.”</a:t>
            </a:r>
          </a:p>
          <a:p>
            <a:endParaRPr lang="en-US" sz="1320" dirty="0"/>
          </a:p>
          <a:p>
            <a:r>
              <a:rPr lang="en-US" sz="1320" dirty="0"/>
              <a:t>(Begin writing on the chart paper as you continue through the next section).</a:t>
            </a:r>
          </a:p>
          <a:p>
            <a:endParaRPr lang="en-US" sz="1320" dirty="0"/>
          </a:p>
        </p:txBody>
      </p:sp>
    </p:spTree>
    <p:extLst>
      <p:ext uri="{BB962C8B-B14F-4D97-AF65-F5344CB8AC3E}">
        <p14:creationId xmlns:p14="http://schemas.microsoft.com/office/powerpoint/2010/main" val="422447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82" y="251461"/>
            <a:ext cx="6873240" cy="5373779"/>
          </a:xfrm>
          <a:prstGeom prst="rect">
            <a:avLst/>
          </a:prstGeom>
          <a:noFill/>
        </p:spPr>
        <p:txBody>
          <a:bodyPr wrap="square" rtlCol="0">
            <a:spAutoFit/>
          </a:bodyPr>
          <a:lstStyle/>
          <a:p>
            <a:r>
              <a:rPr lang="en-US" sz="1320" dirty="0"/>
              <a:t>Facilitator says: “Let’s see I am going to start with my opinion… Soccer is a great sport!  Hmm… why do I think soccer is so great?  I’m going to look back at the first text for some key details.  I’m going to write this part about scoring a goal and this first part where the text says that everyone can play…. Everyone can play soccer and score a goal.  Alright now I’m going to look for some key details to use from the second text.  I need to make sure they are evidence, or show that my opinion is right.  Sofia loved scoring goals… turn to your partner and talk about whether or not I should add that to my opinion writing (give class “go” signal).”</a:t>
            </a:r>
          </a:p>
          <a:p>
            <a:endParaRPr lang="en-US" sz="1320" dirty="0"/>
          </a:p>
          <a:p>
            <a:r>
              <a:rPr lang="en-US" sz="1320" b="1" dirty="0"/>
              <a:t>Possible student responses (unscripted):</a:t>
            </a:r>
          </a:p>
          <a:p>
            <a:pPr marL="188595" indent="-188595">
              <a:buFont typeface="Arial" panose="020B0604020202020204" pitchFamily="34" charset="0"/>
              <a:buChar char="•"/>
            </a:pPr>
            <a:r>
              <a:rPr lang="en-US" sz="1320" dirty="0"/>
              <a:t>Yes she should</a:t>
            </a:r>
          </a:p>
          <a:p>
            <a:pPr marL="188595" indent="-188595">
              <a:buFont typeface="Arial" panose="020B0604020202020204" pitchFamily="34" charset="0"/>
              <a:buChar char="•"/>
            </a:pPr>
            <a:r>
              <a:rPr lang="en-US" sz="1320" dirty="0"/>
              <a:t>She should say she loves scoring goals because it makes soccer great</a:t>
            </a:r>
          </a:p>
          <a:p>
            <a:pPr marL="188595" indent="-188595">
              <a:buFont typeface="Arial" panose="020B0604020202020204" pitchFamily="34" charset="0"/>
              <a:buChar char="•"/>
            </a:pPr>
            <a:r>
              <a:rPr lang="en-US" sz="1320" dirty="0"/>
              <a:t>Yes</a:t>
            </a:r>
          </a:p>
          <a:p>
            <a:pPr marL="188595" indent="-188595">
              <a:buFont typeface="Arial" panose="020B0604020202020204" pitchFamily="34" charset="0"/>
              <a:buChar char="•"/>
            </a:pPr>
            <a:r>
              <a:rPr lang="en-US" sz="1320" dirty="0"/>
              <a:t>No </a:t>
            </a:r>
          </a:p>
          <a:p>
            <a:pPr marL="188595" indent="-188595">
              <a:buFont typeface="Arial" panose="020B0604020202020204" pitchFamily="34" charset="0"/>
              <a:buChar char="•"/>
            </a:pPr>
            <a:endParaRPr lang="en-US" sz="1320" dirty="0"/>
          </a:p>
          <a:p>
            <a:r>
              <a:rPr lang="en-US" sz="1320" b="1" dirty="0"/>
              <a:t>Facilitator says: </a:t>
            </a:r>
            <a:r>
              <a:rPr lang="en-US" sz="1320" dirty="0"/>
              <a:t>“_______ what do you and your partner think?  Should I add that key detail?  (call on a few students and clarify why you would/wouldn’t use it- it is evidence that soccer is great but would be repetitive).“</a:t>
            </a:r>
          </a:p>
          <a:p>
            <a:endParaRPr lang="en-US" sz="1320" dirty="0"/>
          </a:p>
          <a:p>
            <a:r>
              <a:rPr lang="en-US" sz="1320" dirty="0"/>
              <a:t>(Continue modeling with as many key details as needed).</a:t>
            </a:r>
          </a:p>
          <a:p>
            <a:endParaRPr lang="en-US" sz="1320" b="1" dirty="0"/>
          </a:p>
          <a:p>
            <a:r>
              <a:rPr lang="en-US" sz="1320" b="1" dirty="0"/>
              <a:t>Facilitator says: </a:t>
            </a:r>
            <a:r>
              <a:rPr lang="en-US" sz="1320" dirty="0"/>
              <a:t>“In your performance task, you will be learning more about opinion writing.  The partner work you did today should help prepare you for the research and writing you will be doing in the performance task.” </a:t>
            </a:r>
          </a:p>
          <a:p>
            <a:endParaRPr lang="en-US" sz="1320" b="1" dirty="0"/>
          </a:p>
          <a:p>
            <a:r>
              <a:rPr lang="en-US" sz="1320" b="1" dirty="0"/>
              <a:t>Note: Facilitator should collect student notes from this activity.</a:t>
            </a:r>
          </a:p>
          <a:p>
            <a:endParaRPr lang="en-US" sz="1320" dirty="0"/>
          </a:p>
        </p:txBody>
      </p:sp>
    </p:spTree>
    <p:extLst>
      <p:ext uri="{BB962C8B-B14F-4D97-AF65-F5344CB8AC3E}">
        <p14:creationId xmlns:p14="http://schemas.microsoft.com/office/powerpoint/2010/main" val="338583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8340" y="724158"/>
            <a:ext cx="3771900" cy="430887"/>
          </a:xfrm>
          <a:prstGeom prst="rect">
            <a:avLst/>
          </a:prstGeom>
        </p:spPr>
        <p:txBody>
          <a:bodyPr>
            <a:spAutoFit/>
          </a:bodyPr>
          <a:lstStyle/>
          <a:p>
            <a:pPr algn="ctr"/>
            <a:r>
              <a:rPr lang="en-US" sz="2200" dirty="0"/>
              <a:t>Ancillary Materials</a:t>
            </a:r>
          </a:p>
        </p:txBody>
      </p:sp>
      <p:sp>
        <p:nvSpPr>
          <p:cNvPr id="2" name="TextBox 1"/>
          <p:cNvSpPr txBox="1"/>
          <p:nvPr/>
        </p:nvSpPr>
        <p:spPr>
          <a:xfrm>
            <a:off x="533400" y="1424941"/>
            <a:ext cx="6705600" cy="2462213"/>
          </a:xfrm>
          <a:prstGeom prst="rect">
            <a:avLst/>
          </a:prstGeom>
          <a:noFill/>
        </p:spPr>
        <p:txBody>
          <a:bodyPr wrap="square" rtlCol="0">
            <a:spAutoFit/>
          </a:bodyPr>
          <a:lstStyle/>
          <a:p>
            <a:pPr algn="ctr"/>
            <a:r>
              <a:rPr lang="en-US" sz="2200" dirty="0"/>
              <a:t>Soccer</a:t>
            </a:r>
          </a:p>
          <a:p>
            <a:endParaRPr lang="en-US" sz="2200" dirty="0"/>
          </a:p>
          <a:p>
            <a:r>
              <a:rPr lang="en-US" sz="2200" dirty="0"/>
              <a:t>Soccer is a fun sport that everyone can play.  There are eleven players on each team.  Most of the time players kick the ball but sometimes they use their heads too!  Each team tries to get the soccer ball into the other team’s net and score a goal! </a:t>
            </a:r>
          </a:p>
        </p:txBody>
      </p:sp>
      <p:sp>
        <p:nvSpPr>
          <p:cNvPr id="5" name="TextBox 4"/>
          <p:cNvSpPr txBox="1"/>
          <p:nvPr/>
        </p:nvSpPr>
        <p:spPr>
          <a:xfrm>
            <a:off x="617220" y="4191000"/>
            <a:ext cx="6454140" cy="2462213"/>
          </a:xfrm>
          <a:prstGeom prst="rect">
            <a:avLst/>
          </a:prstGeom>
          <a:noFill/>
        </p:spPr>
        <p:txBody>
          <a:bodyPr wrap="square" rtlCol="0">
            <a:spAutoFit/>
          </a:bodyPr>
          <a:lstStyle/>
          <a:p>
            <a:pPr algn="ctr"/>
            <a:r>
              <a:rPr lang="en-US" sz="2200" dirty="0"/>
              <a:t>Sofia the Soccer Star</a:t>
            </a:r>
          </a:p>
          <a:p>
            <a:pPr algn="ctr"/>
            <a:endParaRPr lang="en-US" sz="2200" dirty="0"/>
          </a:p>
          <a:p>
            <a:r>
              <a:rPr lang="en-US" sz="2200" dirty="0"/>
              <a:t>Sofia loved playing soccer!  She played on a team with boys and girls from school every Saturday.  Sofia loved running and scoring goals.  Her favorite part about playing soccer was having fun with her friends.  One Saturday they even won a trophy! </a:t>
            </a:r>
          </a:p>
        </p:txBody>
      </p:sp>
      <p:sp>
        <p:nvSpPr>
          <p:cNvPr id="3" name="Slide Number Placeholder 2"/>
          <p:cNvSpPr>
            <a:spLocks noGrp="1"/>
          </p:cNvSpPr>
          <p:nvPr>
            <p:ph type="sldNum" sz="quarter" idx="12"/>
          </p:nvPr>
        </p:nvSpPr>
        <p:spPr/>
        <p:txBody>
          <a:bodyPr/>
          <a:lstStyle/>
          <a:p>
            <a:fld id="{F177B04D-AEB5-43ED-B9BA-B3D1EC9C9067}" type="slidenum">
              <a:rPr lang="en-US" smtClean="0"/>
              <a:pPr/>
              <a:t>7</a:t>
            </a:fld>
            <a:endParaRPr lang="en-US" dirty="0"/>
          </a:p>
        </p:txBody>
      </p:sp>
    </p:spTree>
    <p:extLst>
      <p:ext uri="{BB962C8B-B14F-4D97-AF65-F5344CB8AC3E}">
        <p14:creationId xmlns:p14="http://schemas.microsoft.com/office/powerpoint/2010/main" val="41267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8</a:t>
            </a:fld>
            <a:endParaRPr lang="en-US" dirty="0"/>
          </a:p>
        </p:txBody>
      </p:sp>
      <p:sp>
        <p:nvSpPr>
          <p:cNvPr id="2" name="Rectangle 1"/>
          <p:cNvSpPr/>
          <p:nvPr/>
        </p:nvSpPr>
        <p:spPr>
          <a:xfrm>
            <a:off x="685800" y="1103828"/>
            <a:ext cx="6781800" cy="6340197"/>
          </a:xfrm>
          <a:prstGeom prst="rect">
            <a:avLst/>
          </a:prstGeom>
        </p:spPr>
        <p:txBody>
          <a:bodyPr wrap="square">
            <a:spAutoFit/>
          </a:bodyPr>
          <a:lstStyle/>
          <a:p>
            <a:pPr algn="ctr"/>
            <a:r>
              <a:rPr lang="en-US" sz="1400" b="1" u="sng" dirty="0">
                <a:latin typeface="Comic Sans MS"/>
                <a:ea typeface="Times New Roman"/>
              </a:rPr>
              <a:t>Ana’s Four Seasons</a:t>
            </a:r>
            <a:endParaRPr lang="en-US" sz="1400" b="1" u="sng" dirty="0">
              <a:latin typeface="Times New Roman"/>
              <a:ea typeface="Times New Roman"/>
            </a:endParaRPr>
          </a:p>
          <a:p>
            <a:pPr algn="ctr"/>
            <a:r>
              <a:rPr lang="en-US" sz="1000" dirty="0" smtClean="0">
                <a:latin typeface="Comic Sans MS"/>
                <a:ea typeface="Times New Roman"/>
              </a:rPr>
              <a:t>Ginger </a:t>
            </a:r>
            <a:r>
              <a:rPr lang="en-US" sz="1000" dirty="0">
                <a:latin typeface="Comic Sans MS"/>
                <a:ea typeface="Times New Roman"/>
              </a:rPr>
              <a:t>Jay  </a:t>
            </a:r>
            <a:r>
              <a:rPr lang="en-US" sz="1400" dirty="0">
                <a:latin typeface="Comic Sans MS"/>
                <a:ea typeface="Times New Roman"/>
              </a:rPr>
              <a:t> </a:t>
            </a:r>
            <a:endParaRPr lang="en-US" sz="1400" dirty="0" smtClean="0">
              <a:latin typeface="Comic Sans MS"/>
              <a:ea typeface="Times New Roman"/>
            </a:endParaRPr>
          </a:p>
          <a:p>
            <a:pPr algn="ctr"/>
            <a:endParaRPr lang="en-US" sz="1400" dirty="0">
              <a:latin typeface="Times New Roman"/>
              <a:ea typeface="Times New Roman"/>
            </a:endParaRPr>
          </a:p>
          <a:p>
            <a:r>
              <a:rPr lang="en-US" sz="1400" dirty="0">
                <a:latin typeface="Comic Sans MS"/>
                <a:ea typeface="Times New Roman"/>
              </a:rPr>
              <a:t>Ana lived where it was sunny most of the time.  It did not rain very much.  It did not snow.  In the summer it was very hot.  The sky was always very blue.  Ana was happy but she wanted it to rain and snow.</a:t>
            </a:r>
            <a:endParaRPr lang="en-US" sz="1400" dirty="0">
              <a:latin typeface="Times New Roman"/>
              <a:ea typeface="Times New Roman"/>
            </a:endParaRPr>
          </a:p>
          <a:p>
            <a:r>
              <a:rPr lang="en-US" sz="1400" dirty="0">
                <a:latin typeface="Comic Sans MS"/>
                <a:ea typeface="Times New Roman"/>
              </a:rPr>
              <a:t> </a:t>
            </a:r>
            <a:endParaRPr lang="en-US" sz="1400" dirty="0">
              <a:latin typeface="Times New Roman"/>
              <a:ea typeface="Times New Roman"/>
            </a:endParaRPr>
          </a:p>
          <a:p>
            <a:r>
              <a:rPr lang="en-US" sz="1400" dirty="0">
                <a:latin typeface="Comic Sans MS"/>
                <a:ea typeface="Times New Roman"/>
              </a:rPr>
              <a:t>One day Ana's dad told her they were going to move.  They were moving to Oregon.  Her dad said it would rain a lot there.  He said it might even snow!  Ana was excited!  She could not wait to splash in puddles.  She could not wait to make a snowball.</a:t>
            </a:r>
            <a:endParaRPr lang="en-US" sz="1400" dirty="0">
              <a:latin typeface="Times New Roman"/>
              <a:ea typeface="Times New Roman"/>
            </a:endParaRPr>
          </a:p>
          <a:p>
            <a:r>
              <a:rPr lang="en-US" sz="1400" dirty="0">
                <a:latin typeface="Comic Sans MS"/>
                <a:ea typeface="Times New Roman"/>
              </a:rPr>
              <a:t> </a:t>
            </a:r>
            <a:endParaRPr lang="en-US" sz="1400" dirty="0">
              <a:latin typeface="Times New Roman"/>
              <a:ea typeface="Times New Roman"/>
            </a:endParaRPr>
          </a:p>
          <a:p>
            <a:r>
              <a:rPr lang="en-US" sz="1400" dirty="0">
                <a:latin typeface="Comic Sans MS"/>
                <a:ea typeface="Times New Roman"/>
              </a:rPr>
              <a:t>When her family got to Oregon it was summer.  It was very sunny and hot. Ana was sad.  She wanted to see the rain.  She wanted to see the snow.  Her mom said it would rain and snow soon. Her mom said it was fall but winter was coming.   Ana waited and waited.  </a:t>
            </a:r>
            <a:endParaRPr lang="en-US" sz="1400" dirty="0">
              <a:latin typeface="Times New Roman"/>
              <a:ea typeface="Times New Roman"/>
            </a:endParaRPr>
          </a:p>
          <a:p>
            <a:r>
              <a:rPr lang="en-US" sz="1400" dirty="0">
                <a:latin typeface="Comic Sans MS"/>
                <a:ea typeface="Times New Roman"/>
              </a:rPr>
              <a:t> </a:t>
            </a:r>
            <a:endParaRPr lang="en-US" sz="1400" dirty="0">
              <a:latin typeface="Times New Roman"/>
              <a:ea typeface="Times New Roman"/>
            </a:endParaRPr>
          </a:p>
          <a:p>
            <a:r>
              <a:rPr lang="en-US" sz="1400" dirty="0">
                <a:latin typeface="Comic Sans MS"/>
                <a:ea typeface="Times New Roman"/>
              </a:rPr>
              <a:t>In the fall the clouds began to come.  The sky sometimes looked dark and cold.  Some days Ana watched it rain all day.  In the winter it snowed two inches.  Schools and malls were closed.  People stayed home to keep safe and warm.  Ana played outside in her new snowsuit.  She made snowballs and she was happy.</a:t>
            </a:r>
            <a:endParaRPr lang="en-US" sz="1400" dirty="0">
              <a:latin typeface="Times New Roman"/>
              <a:ea typeface="Times New Roman"/>
            </a:endParaRPr>
          </a:p>
          <a:p>
            <a:r>
              <a:rPr lang="en-US" sz="1400" dirty="0">
                <a:latin typeface="Comic Sans MS"/>
                <a:ea typeface="Times New Roman"/>
              </a:rPr>
              <a:t> </a:t>
            </a:r>
            <a:endParaRPr lang="en-US" sz="1400" dirty="0">
              <a:latin typeface="Times New Roman"/>
              <a:ea typeface="Times New Roman"/>
            </a:endParaRPr>
          </a:p>
          <a:p>
            <a:r>
              <a:rPr lang="en-US" sz="1400" dirty="0">
                <a:latin typeface="Comic Sans MS"/>
                <a:ea typeface="Times New Roman"/>
              </a:rPr>
              <a:t>Then one day Ana woke up to blue skies and lots of singing.  Her mom said it was spring.  Her mom said spring was her favorite time of year.  Ana thought about this.  She did love spring. But what she really loved was the fact that she now had four beautiful seasons!</a:t>
            </a:r>
            <a:endParaRPr lang="en-US" sz="1400" dirty="0">
              <a:latin typeface="Times New Roman"/>
              <a:ea typeface="Times New Roman"/>
            </a:endParaRPr>
          </a:p>
          <a:p>
            <a:r>
              <a:rPr lang="en-US" sz="1400" dirty="0">
                <a:latin typeface="Comic Sans MS"/>
                <a:ea typeface="Times New Roman"/>
              </a:rPr>
              <a:t> </a:t>
            </a:r>
            <a:endParaRPr lang="en-US" sz="1400" dirty="0">
              <a:latin typeface="Times New Roman"/>
              <a:ea typeface="Times New Roman"/>
            </a:endParaRPr>
          </a:p>
          <a:p>
            <a:r>
              <a:rPr lang="en-US" sz="1400" dirty="0">
                <a:latin typeface="Comic Sans MS"/>
                <a:ea typeface="Times New Roman"/>
              </a:rPr>
              <a:t> </a:t>
            </a:r>
            <a:endParaRPr lang="en-US" sz="1400" dirty="0">
              <a:effectLst/>
              <a:latin typeface="Times New Roman"/>
              <a:ea typeface="Times New Roman"/>
            </a:endParaRPr>
          </a:p>
        </p:txBody>
      </p:sp>
      <p:sp>
        <p:nvSpPr>
          <p:cNvPr id="3" name="Rectangle 2"/>
          <p:cNvSpPr/>
          <p:nvPr/>
        </p:nvSpPr>
        <p:spPr>
          <a:xfrm>
            <a:off x="5067300" y="76200"/>
            <a:ext cx="2705100" cy="707886"/>
          </a:xfrm>
          <a:prstGeom prst="rect">
            <a:avLst/>
          </a:prstGeom>
        </p:spPr>
        <p:txBody>
          <a:bodyPr wrap="square">
            <a:spAutoFit/>
          </a:bodyPr>
          <a:lstStyle/>
          <a:p>
            <a:pPr algn="r"/>
            <a:r>
              <a:rPr lang="en-US" sz="800" dirty="0" smtClean="0">
                <a:latin typeface="Comic Sans MS"/>
                <a:ea typeface="Times New Roman"/>
              </a:rPr>
              <a:t>Grade Equivalent 1.6</a:t>
            </a:r>
          </a:p>
          <a:p>
            <a:pPr algn="r"/>
            <a:r>
              <a:rPr lang="en-US" sz="800" dirty="0" smtClean="0">
                <a:latin typeface="Comic Sans MS"/>
                <a:ea typeface="Times New Roman"/>
              </a:rPr>
              <a:t>Lexile </a:t>
            </a:r>
            <a:r>
              <a:rPr lang="en-US" sz="800" dirty="0">
                <a:latin typeface="Comic Sans MS"/>
                <a:ea typeface="Times New Roman"/>
              </a:rPr>
              <a:t>Measure 370L</a:t>
            </a:r>
            <a:endParaRPr lang="en-US" sz="800" dirty="0">
              <a:latin typeface="Times New Roman"/>
              <a:ea typeface="Times New Roman"/>
            </a:endParaRPr>
          </a:p>
          <a:p>
            <a:pPr algn="r"/>
            <a:r>
              <a:rPr lang="en-US" sz="800" dirty="0">
                <a:latin typeface="Comic Sans MS"/>
                <a:ea typeface="Times New Roman"/>
              </a:rPr>
              <a:t>Mean Sentence Length 7.46</a:t>
            </a:r>
            <a:endParaRPr lang="en-US" sz="800" dirty="0">
              <a:latin typeface="Times New Roman"/>
              <a:ea typeface="Times New Roman"/>
            </a:endParaRPr>
          </a:p>
          <a:p>
            <a:pPr algn="r"/>
            <a:r>
              <a:rPr lang="en-US" sz="800" dirty="0">
                <a:latin typeface="Comic Sans MS"/>
                <a:ea typeface="Times New Roman"/>
              </a:rPr>
              <a:t>Mean Log Word Frequency 3.76</a:t>
            </a:r>
            <a:endParaRPr lang="en-US" sz="800" dirty="0">
              <a:latin typeface="Times New Roman"/>
              <a:ea typeface="Times New Roman"/>
            </a:endParaRPr>
          </a:p>
          <a:p>
            <a:pPr algn="r"/>
            <a:r>
              <a:rPr lang="en-US" sz="800" dirty="0">
                <a:latin typeface="Comic Sans MS"/>
                <a:ea typeface="Times New Roman"/>
              </a:rPr>
              <a:t>Word Count 261</a:t>
            </a:r>
            <a:endParaRPr lang="en-US" sz="800" dirty="0">
              <a:latin typeface="Times New Roman"/>
              <a:ea typeface="Times New Roman"/>
            </a:endParaRPr>
          </a:p>
        </p:txBody>
      </p:sp>
    </p:spTree>
    <p:extLst>
      <p:ext uri="{BB962C8B-B14F-4D97-AF65-F5344CB8AC3E}">
        <p14:creationId xmlns:p14="http://schemas.microsoft.com/office/powerpoint/2010/main" val="232666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6221096"/>
            <a:ext cx="6313170" cy="1323439"/>
          </a:xfrm>
          <a:prstGeom prst="rect">
            <a:avLst/>
          </a:prstGeom>
          <a:noFill/>
        </p:spPr>
        <p:txBody>
          <a:bodyPr wrap="square" rtlCol="0">
            <a:spAutoFit/>
          </a:bodyPr>
          <a:lstStyle/>
          <a:p>
            <a:r>
              <a:rPr lang="en-US" dirty="0"/>
              <a:t>Ana lived where it was sunny most of the time.  It did not rain very much.  It did not snow.  In the summer it was very hot.  The sky was always very blue.  Ana was happy but she wanted it to rain and snow.</a:t>
            </a:r>
          </a:p>
        </p:txBody>
      </p:sp>
      <p:pic>
        <p:nvPicPr>
          <p:cNvPr id="1026" name="Picture 2" descr="https://lh6.googleusercontent.com/msS5LfpxLzexroHnSN1ht2gdP-sYtIEZBTtM5giu3Cxe3aln7zUMJG1ridRMtR9H_d1GG3Z-ewBSLb_WjM9OUpF7VeiLU2Kk7oFIdLRkwbvQAckWkXuPn160yY-7PL3OSApawH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5943600" cy="54133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19300" y="685800"/>
            <a:ext cx="3886200" cy="707886"/>
          </a:xfrm>
          <a:prstGeom prst="rect">
            <a:avLst/>
          </a:prstGeom>
        </p:spPr>
        <p:txBody>
          <a:bodyPr>
            <a:spAutoFit/>
          </a:bodyPr>
          <a:lstStyle/>
          <a:p>
            <a:pPr algn="ctr"/>
            <a:r>
              <a:rPr lang="en-US" b="1" u="sng" dirty="0">
                <a:latin typeface="Comic Sans MS"/>
                <a:ea typeface="Times New Roman"/>
              </a:rPr>
              <a:t>Ana’s Four Seasons</a:t>
            </a:r>
            <a:endParaRPr lang="en-US" b="1" u="sng" dirty="0">
              <a:latin typeface="Times New Roman"/>
              <a:ea typeface="Times New Roman"/>
            </a:endParaRPr>
          </a:p>
          <a:p>
            <a:pPr algn="ctr"/>
            <a:r>
              <a:rPr lang="en-US" sz="1200" dirty="0">
                <a:latin typeface="Comic Sans MS"/>
                <a:ea typeface="Times New Roman"/>
              </a:rPr>
              <a:t>Ginger Jay  </a:t>
            </a:r>
            <a:r>
              <a:rPr lang="en-US" dirty="0">
                <a:latin typeface="Comic Sans MS"/>
                <a:ea typeface="Times New Roman"/>
              </a:rPr>
              <a:t> </a:t>
            </a:r>
          </a:p>
        </p:txBody>
      </p:sp>
      <p:pic>
        <p:nvPicPr>
          <p:cNvPr id="11" name="Picture 2" descr="https://lh3.googleusercontent.com/xT8Ij8cEFkCgPeIy4PufNBY33CtpT1imqUsWTKeeqT6I2Z_K5ASwAeGb8BJ0HVB-lwhJWeemCV_fqB8y5GmP-wiQqsH4BqnuIHY3em4CXA1g8Sg9ig3hNWZV_svRa9ALTauHsF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61" r="12063" b="4485"/>
          <a:stretch/>
        </p:blipFill>
        <p:spPr bwMode="auto">
          <a:xfrm flipH="1">
            <a:off x="838200" y="4361322"/>
            <a:ext cx="729337" cy="9317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373923" y="3810000"/>
            <a:ext cx="653844" cy="1487452"/>
            <a:chOff x="4580995" y="1524000"/>
            <a:chExt cx="1404409" cy="3810000"/>
          </a:xfrm>
        </p:grpSpPr>
        <p:pic>
          <p:nvPicPr>
            <p:cNvPr id="9" name="Picture 4" descr="http://classroomclipart.com/images/gallery/Clipart/Black_and_White_Clipart/Children/mother_holding_childs_hand_with_father_outline.jpg"/>
            <p:cNvPicPr>
              <a:picLocks noChangeAspect="1" noChangeArrowheads="1"/>
            </p:cNvPicPr>
            <p:nvPr/>
          </p:nvPicPr>
          <p:blipFill rotWithShape="1">
            <a:blip r:embed="rId4">
              <a:extLst>
                <a:ext uri="{28A0092B-C50C-407E-A947-70E740481C1C}">
                  <a14:useLocalDpi xmlns:a14="http://schemas.microsoft.com/office/drawing/2010/main" val="0"/>
                </a:ext>
              </a:extLst>
            </a:blip>
            <a:srcRect l="61096"/>
            <a:stretch/>
          </p:blipFill>
          <p:spPr bwMode="auto">
            <a:xfrm>
              <a:off x="4580995" y="1524000"/>
              <a:ext cx="1404409"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80995" y="3581400"/>
              <a:ext cx="14340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908880" y="3810000"/>
            <a:ext cx="649258" cy="1479933"/>
            <a:chOff x="1307780" y="2514600"/>
            <a:chExt cx="1413195" cy="3810000"/>
          </a:xfrm>
        </p:grpSpPr>
        <p:pic>
          <p:nvPicPr>
            <p:cNvPr id="6" name="Picture 4" descr="http://classroomclipart.com/images/gallery/Clipart/Black_and_White_Clipart/Children/mother_holding_childs_hand_with_father_outline.jpg"/>
            <p:cNvPicPr>
              <a:picLocks noChangeAspect="1" noChangeArrowheads="1"/>
            </p:cNvPicPr>
            <p:nvPr/>
          </p:nvPicPr>
          <p:blipFill rotWithShape="1">
            <a:blip r:embed="rId4">
              <a:extLst>
                <a:ext uri="{28A0092B-C50C-407E-A947-70E740481C1C}">
                  <a14:useLocalDpi xmlns:a14="http://schemas.microsoft.com/office/drawing/2010/main" val="0"/>
                </a:ext>
              </a:extLst>
            </a:blip>
            <a:srcRect l="4829" r="56025"/>
            <a:stretch/>
          </p:blipFill>
          <p:spPr bwMode="auto">
            <a:xfrm>
              <a:off x="1307780" y="2514600"/>
              <a:ext cx="1413195"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4600" y="4800600"/>
              <a:ext cx="20637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38630" y="4861553"/>
            <a:ext cx="1832369" cy="550748"/>
            <a:chOff x="938630" y="4861553"/>
            <a:chExt cx="1832369" cy="550748"/>
          </a:xfrm>
        </p:grpSpPr>
        <p:pic>
          <p:nvPicPr>
            <p:cNvPr id="2050"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38630" y="4867085"/>
              <a:ext cx="870586" cy="545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00413" y="4867085"/>
              <a:ext cx="870586" cy="545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62923" y="4861553"/>
              <a:ext cx="870586" cy="5452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flipH="1">
            <a:off x="4495799" y="4819473"/>
            <a:ext cx="2514600" cy="550748"/>
            <a:chOff x="938630" y="4861553"/>
            <a:chExt cx="1832369" cy="550748"/>
          </a:xfrm>
        </p:grpSpPr>
        <p:pic>
          <p:nvPicPr>
            <p:cNvPr id="17"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38630" y="4867085"/>
              <a:ext cx="870586" cy="5452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00413" y="4867085"/>
              <a:ext cx="870586" cy="545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richmons\AppData\Local\Microsoft\Windows\Temporary Internet Files\Content.IE5\QPME17JM\grass[1].png"/>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362923" y="4861553"/>
              <a:ext cx="870586" cy="54521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Slide Number Placeholder 11"/>
          <p:cNvSpPr>
            <a:spLocks noGrp="1"/>
          </p:cNvSpPr>
          <p:nvPr>
            <p:ph type="sldNum" sz="quarter" idx="12"/>
          </p:nvPr>
        </p:nvSpPr>
        <p:spPr/>
        <p:txBody>
          <a:bodyPr/>
          <a:lstStyle/>
          <a:p>
            <a:fld id="{F177B04D-AEB5-43ED-B9BA-B3D1EC9C9067}" type="slidenum">
              <a:rPr lang="en-US" smtClean="0"/>
              <a:pPr/>
              <a:t>9</a:t>
            </a:fld>
            <a:endParaRPr lang="en-US" dirty="0"/>
          </a:p>
        </p:txBody>
      </p:sp>
    </p:spTree>
    <p:extLst>
      <p:ext uri="{BB962C8B-B14F-4D97-AF65-F5344CB8AC3E}">
        <p14:creationId xmlns:p14="http://schemas.microsoft.com/office/powerpoint/2010/main" val="3298373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5315</TotalTime>
  <Words>5660</Words>
  <Application>Microsoft Office PowerPoint</Application>
  <PresentationFormat>Custom</PresentationFormat>
  <Paragraphs>1115</Paragraphs>
  <Slides>34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Bookman Old Style</vt:lpstr>
      <vt:lpstr>Calibri</vt:lpstr>
      <vt:lpstr>Comic Sans MS</vt:lpstr>
      <vt:lpstr>Courier New</vt:lpstr>
      <vt:lpstr>GillSansMT</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638</cp:revision>
  <cp:lastPrinted>2015-05-14T16:54:12Z</cp:lastPrinted>
  <dcterms:created xsi:type="dcterms:W3CDTF">2013-06-13T16:49:22Z</dcterms:created>
  <dcterms:modified xsi:type="dcterms:W3CDTF">2016-05-31T18:37:34Z</dcterms:modified>
</cp:coreProperties>
</file>