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Lst>
  <p:notesMasterIdLst>
    <p:notesMasterId r:id="rId48"/>
  </p:notesMasterIdLst>
  <p:sldIdLst>
    <p:sldId id="554" r:id="rId5"/>
    <p:sldId id="591" r:id="rId6"/>
    <p:sldId id="601" r:id="rId7"/>
    <p:sldId id="594" r:id="rId8"/>
    <p:sldId id="595" r:id="rId9"/>
    <p:sldId id="596" r:id="rId10"/>
    <p:sldId id="597" r:id="rId11"/>
    <p:sldId id="598" r:id="rId12"/>
    <p:sldId id="599" r:id="rId13"/>
    <p:sldId id="555" r:id="rId14"/>
    <p:sldId id="550" r:id="rId15"/>
    <p:sldId id="551" r:id="rId16"/>
    <p:sldId id="496" r:id="rId17"/>
    <p:sldId id="592" r:id="rId18"/>
    <p:sldId id="557" r:id="rId19"/>
    <p:sldId id="454" r:id="rId20"/>
    <p:sldId id="561" r:id="rId21"/>
    <p:sldId id="562" r:id="rId22"/>
    <p:sldId id="563" r:id="rId23"/>
    <p:sldId id="564" r:id="rId24"/>
    <p:sldId id="565" r:id="rId25"/>
    <p:sldId id="566" r:id="rId26"/>
    <p:sldId id="567" r:id="rId27"/>
    <p:sldId id="568" r:id="rId28"/>
    <p:sldId id="513" r:id="rId29"/>
    <p:sldId id="569" r:id="rId30"/>
    <p:sldId id="570" r:id="rId31"/>
    <p:sldId id="574" r:id="rId32"/>
    <p:sldId id="575" r:id="rId33"/>
    <p:sldId id="576" r:id="rId34"/>
    <p:sldId id="577" r:id="rId35"/>
    <p:sldId id="544" r:id="rId36"/>
    <p:sldId id="579" r:id="rId37"/>
    <p:sldId id="580" r:id="rId38"/>
    <p:sldId id="581" r:id="rId39"/>
    <p:sldId id="583" r:id="rId40"/>
    <p:sldId id="584" r:id="rId41"/>
    <p:sldId id="585" r:id="rId42"/>
    <p:sldId id="587" r:id="rId43"/>
    <p:sldId id="588" r:id="rId44"/>
    <p:sldId id="593" r:id="rId45"/>
    <p:sldId id="393" r:id="rId46"/>
    <p:sldId id="590" r:id="rId47"/>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1" autoAdjust="0"/>
    <p:restoredTop sz="98452" autoAdjust="0"/>
  </p:normalViewPr>
  <p:slideViewPr>
    <p:cSldViewPr>
      <p:cViewPr>
        <p:scale>
          <a:sx n="96" d="100"/>
          <a:sy n="96" d="100"/>
        </p:scale>
        <p:origin x="1290" y="-576"/>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6/2/2016</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129" name="Shape 129"/>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69820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37</a:t>
            </a:fld>
            <a:endParaRPr lang="en-US" dirty="0"/>
          </a:p>
        </p:txBody>
      </p:sp>
    </p:spTree>
    <p:extLst>
      <p:ext uri="{BB962C8B-B14F-4D97-AF65-F5344CB8AC3E}">
        <p14:creationId xmlns:p14="http://schemas.microsoft.com/office/powerpoint/2010/main" val="385666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43</a:t>
            </a:fld>
            <a:endParaRPr lang="en-US" dirty="0"/>
          </a:p>
        </p:txBody>
      </p:sp>
    </p:spTree>
    <p:extLst>
      <p:ext uri="{BB962C8B-B14F-4D97-AF65-F5344CB8AC3E}">
        <p14:creationId xmlns:p14="http://schemas.microsoft.com/office/powerpoint/2010/main" val="1651474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217676" y="527850"/>
            <a:ext cx="6295644" cy="2159203"/>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217676" y="2713427"/>
            <a:ext cx="6295644" cy="257048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323ABC3-F9D5-41E6-920C-361B5D1D5261}" type="datetime1">
              <a:rPr lang="en-US" smtClean="0"/>
              <a:pPr/>
              <a:t>6/2/2016</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8" name="Oval 7"/>
          <p:cNvSpPr/>
          <p:nvPr/>
        </p:nvSpPr>
        <p:spPr>
          <a:xfrm>
            <a:off x="783218" y="2073576"/>
            <a:ext cx="178765" cy="308458"/>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983600" y="1972690"/>
            <a:ext cx="54407" cy="9387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6/2/2016</a:t>
            </a:fld>
            <a:endParaRPr lang="en-US"/>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940457" y="-79"/>
            <a:ext cx="5829300" cy="10058479"/>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191633" y="3813810"/>
            <a:ext cx="5440680" cy="33528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191633" y="1564640"/>
            <a:ext cx="5440680" cy="221424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3BEE7BD-3C42-46C4-A835-3E3BDF1AE10E}" type="datetime1">
              <a:rPr lang="en-US" smtClean="0"/>
              <a:pPr/>
              <a:t>6/2/2016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10" name="Rectangle 9"/>
          <p:cNvSpPr/>
          <p:nvPr/>
        </p:nvSpPr>
        <p:spPr bwMode="invGray">
          <a:xfrm>
            <a:off x="1943100" y="0"/>
            <a:ext cx="64770"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846473" y="4128162"/>
            <a:ext cx="178765" cy="308458"/>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046854" y="4027276"/>
            <a:ext cx="54407" cy="9387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0267" y="402336"/>
            <a:ext cx="6373368" cy="1676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220267" y="2235200"/>
            <a:ext cx="3108960" cy="683971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484675" y="2235200"/>
            <a:ext cx="3108960" cy="683971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1C9F3C-5175-4E3A-98BB-AD089760102E}" type="datetime1">
              <a:rPr lang="en-US" smtClean="0"/>
              <a:pPr/>
              <a:t>6/2/2016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7568493"/>
            <a:ext cx="6995160" cy="16764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88620" y="481474"/>
            <a:ext cx="3419856" cy="938784"/>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963924" y="481474"/>
            <a:ext cx="3419856" cy="938784"/>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8620" y="1421693"/>
            <a:ext cx="3419856" cy="603504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963924" y="1421693"/>
            <a:ext cx="3419856" cy="603504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AC7CBA6-CA2A-4158-A07A-774E5EDEE07A}" type="datetime1">
              <a:rPr lang="en-US" smtClean="0"/>
              <a:pPr/>
              <a:t>6/2/2016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0267" y="402336"/>
            <a:ext cx="6373368" cy="16764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B2DE2B7-079F-4A3E-85C4-519141386CD3}" type="datetime1">
              <a:rPr lang="en-US" smtClean="0"/>
              <a:pPr/>
              <a:t>6/2/2016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862736" y="0"/>
            <a:ext cx="6909664" cy="100584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C8DBED1-8F41-4E2A-84FA-EC900252CBF6}" type="datetime1">
              <a:rPr lang="en-US" smtClean="0"/>
              <a:pPr/>
              <a:t>6/2/2016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6" name="Rectangle 5"/>
          <p:cNvSpPr/>
          <p:nvPr/>
        </p:nvSpPr>
        <p:spPr bwMode="invGray">
          <a:xfrm>
            <a:off x="862737" y="-79"/>
            <a:ext cx="62179"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317941"/>
            <a:ext cx="3238500" cy="170434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88620" y="2063547"/>
            <a:ext cx="3238500" cy="1024467"/>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8620" y="3129281"/>
            <a:ext cx="6930390" cy="5855759"/>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33E275-2333-457D-B231-ACDEC9BE2BD1}" type="datetime1">
              <a:rPr lang="en-US" smtClean="0"/>
              <a:pPr/>
              <a:t>6/2/2016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20119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03862" y="1564640"/>
            <a:ext cx="2331720" cy="290576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1E07EFA-7667-4272-80CC-C78D5DB339E5}" type="datetime1">
              <a:rPr lang="en-US" smtClean="0"/>
              <a:pPr/>
              <a:t>6/2/2016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8" name="Rectangle 7"/>
          <p:cNvSpPr/>
          <p:nvPr/>
        </p:nvSpPr>
        <p:spPr>
          <a:xfrm>
            <a:off x="647700" y="1564640"/>
            <a:ext cx="3886200" cy="67056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712470" y="1676405"/>
            <a:ext cx="3756660" cy="5154645"/>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37216" y="1399700"/>
            <a:ext cx="582930" cy="299655"/>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4253117" y="1373953"/>
            <a:ext cx="551840" cy="299655"/>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712470" y="7040880"/>
            <a:ext cx="3756660" cy="11176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C7A764-92AC-498C-A948-6B40651C68CD}" type="datetime1">
              <a:rPr lang="en-US" smtClean="0"/>
              <a:pPr/>
              <a:t>6/2/2016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402804"/>
            <a:ext cx="1554480" cy="8582237"/>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71550" y="402806"/>
            <a:ext cx="4728210" cy="8582237"/>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569223-152C-48B7-829B-A8B733C6AC0A}" type="datetime1">
              <a:rPr lang="en-US" smtClean="0"/>
              <a:pPr/>
              <a:t>6/2/2016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68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651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943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1"/>
            <a:ext cx="2558415" cy="8849996"/>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1"/>
            <a:ext cx="2558415" cy="8849996"/>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994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228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18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84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738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094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071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8B735-7708-4F86-A4E9-BBFA30C581DE}"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D0360A-D6EB-4F06-B810-38E845C622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892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1974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3170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0568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solidFill>
                  <a:prstClr val="black">
                    <a:tint val="75000"/>
                  </a:prstClr>
                </a:solidFill>
              </a:rPr>
              <a:pPr/>
              <a:t>6/2/2016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5820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solidFill>
                  <a:prstClr val="black">
                    <a:tint val="75000"/>
                  </a:prstClr>
                </a:solidFill>
              </a:rPr>
              <a:pPr/>
              <a:t>6/2/2016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0764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solidFill>
                  <a:prstClr val="black">
                    <a:tint val="75000"/>
                  </a:prstClr>
                </a:solidFill>
              </a:rPr>
              <a:pPr/>
              <a:t>6/2/2016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66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91C9F3C-5175-4E3A-98BB-AD089760102E}" type="datetime1">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solidFill>
                  <a:prstClr val="black">
                    <a:tint val="75000"/>
                  </a:prstClr>
                </a:solidFill>
              </a:rPr>
              <a:pPr/>
              <a:t>6/2/2016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35132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solidFill>
                  <a:prstClr val="black">
                    <a:tint val="75000"/>
                  </a:prstClr>
                </a:solidFill>
              </a:rPr>
              <a:pPr/>
              <a:t>6/2/2016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32011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solidFill>
                  <a:prstClr val="black">
                    <a:tint val="75000"/>
                  </a:prstClr>
                </a:solidFill>
              </a:rPr>
              <a:pPr/>
              <a:t>6/2/2016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3016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7270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180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6/2/2016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6/2/2016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6/2/2016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2209800"/>
            <a:ext cx="6995160" cy="6638079"/>
          </a:xfrm>
          <a:prstGeom prst="rect">
            <a:avLst/>
          </a:prstGeom>
        </p:spPr>
        <p:txBody>
          <a:bodyPr vert="horz" lIns="101881" tIns="50941" rIns="101881"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pPr/>
              <a:t>6/2/2016</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
        <p:nvSpPr>
          <p:cNvPr id="8" name="Rectangle 7"/>
          <p:cNvSpPr/>
          <p:nvPr userDrawn="1"/>
        </p:nvSpPr>
        <p:spPr>
          <a:xfrm>
            <a:off x="3657600" y="9796378"/>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07/08/2015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693538" y="-1196685"/>
            <a:ext cx="1393054" cy="2403701"/>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43494" y="30950"/>
            <a:ext cx="1446862" cy="249654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55450" y="1547446"/>
            <a:ext cx="956859" cy="1617182"/>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860942" y="-79"/>
            <a:ext cx="6911458" cy="10058479"/>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220267" y="402802"/>
            <a:ext cx="6373368" cy="16764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220267" y="2123440"/>
            <a:ext cx="6373368" cy="70408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044190" y="9248140"/>
            <a:ext cx="1813560" cy="69850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783A756-94F7-43CF-A3C1-1FB444D8776B}" type="datetime1">
              <a:rPr lang="en-US" smtClean="0"/>
              <a:pPr/>
              <a:t>6/2/2016</a:t>
            </a:fld>
            <a:endParaRPr lang="en-US" dirty="0"/>
          </a:p>
        </p:txBody>
      </p:sp>
      <p:sp>
        <p:nvSpPr>
          <p:cNvPr id="10" name="Footer Placeholder 9"/>
          <p:cNvSpPr>
            <a:spLocks noGrp="1"/>
          </p:cNvSpPr>
          <p:nvPr>
            <p:ph type="ftr" sz="quarter" idx="3"/>
          </p:nvPr>
        </p:nvSpPr>
        <p:spPr>
          <a:xfrm>
            <a:off x="4857750" y="9248140"/>
            <a:ext cx="2461260" cy="69850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7321601" y="9248140"/>
            <a:ext cx="388620" cy="69850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177B04D-AEB5-43ED-B9BA-B3D1EC9C9067}" type="slidenum">
              <a:rPr lang="en-US" smtClean="0"/>
              <a:pPr/>
              <a:t>‹#›</a:t>
            </a:fld>
            <a:endParaRPr lang="en-US" dirty="0"/>
          </a:p>
        </p:txBody>
      </p:sp>
      <p:sp>
        <p:nvSpPr>
          <p:cNvPr id="15" name="Rectangle 14"/>
          <p:cNvSpPr/>
          <p:nvPr/>
        </p:nvSpPr>
        <p:spPr bwMode="invGray">
          <a:xfrm>
            <a:off x="862737" y="-79"/>
            <a:ext cx="62179"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Rectangle 12"/>
          <p:cNvSpPr/>
          <p:nvPr userDrawn="1"/>
        </p:nvSpPr>
        <p:spPr>
          <a:xfrm>
            <a:off x="3657600" y="9796378"/>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04/15/2015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91440" tIns="45720" rIns="91440" bIns="45720" rtlCol="0" anchor="ctr"/>
          <a:lstStyle>
            <a:lvl1pPr algn="l">
              <a:defRPr sz="1320">
                <a:solidFill>
                  <a:schemeClr val="tx1">
                    <a:tint val="75000"/>
                  </a:schemeClr>
                </a:solidFill>
              </a:defRPr>
            </a:lvl1pPr>
          </a:lstStyle>
          <a:p>
            <a:pPr defTabSz="1005840"/>
            <a:fld id="{2088B735-7708-4F86-A4E9-BBFA30C581DE}" type="datetimeFigureOut">
              <a:rPr lang="en-US" smtClean="0">
                <a:solidFill>
                  <a:prstClr val="black">
                    <a:tint val="75000"/>
                  </a:prstClr>
                </a:solidFill>
              </a:rPr>
              <a:pPr defTabSz="1005840"/>
              <a:t>6/2/2016</a:t>
            </a:fld>
            <a:endParaRPr lang="en-US">
              <a:solidFill>
                <a:prstClr val="black">
                  <a:tint val="75000"/>
                </a:prstClr>
              </a:solidFill>
            </a:endParaRPr>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91440" tIns="45720" rIns="91440" bIns="45720" rtlCol="0" anchor="ctr"/>
          <a:lstStyle>
            <a:lvl1pPr algn="ctr">
              <a:defRPr sz="1320">
                <a:solidFill>
                  <a:schemeClr val="tx1">
                    <a:tint val="75000"/>
                  </a:schemeClr>
                </a:solidFill>
              </a:defRPr>
            </a:lvl1pPr>
          </a:lstStyle>
          <a:p>
            <a:pPr defTabSz="1005840"/>
            <a:endParaRPr lang="en-US">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91440" tIns="45720" rIns="91440" bIns="45720" rtlCol="0" anchor="ctr"/>
          <a:lstStyle>
            <a:lvl1pPr algn="r">
              <a:defRPr sz="1320">
                <a:solidFill>
                  <a:schemeClr val="tx1">
                    <a:tint val="75000"/>
                  </a:schemeClr>
                </a:solidFill>
              </a:defRPr>
            </a:lvl1pPr>
          </a:lstStyle>
          <a:p>
            <a:pPr defTabSz="1005840"/>
            <a:fld id="{71D0360A-D6EB-4F06-B810-38E845C6222A}" type="slidenum">
              <a:rPr lang="en-US" smtClean="0">
                <a:solidFill>
                  <a:prstClr val="black">
                    <a:tint val="75000"/>
                  </a:prstClr>
                </a:solidFill>
              </a:rPr>
              <a:pPr defTabSz="1005840"/>
              <a:t>‹#›</a:t>
            </a:fld>
            <a:endParaRPr lang="en-US">
              <a:solidFill>
                <a:prstClr val="black">
                  <a:tint val="75000"/>
                </a:prstClr>
              </a:solidFill>
            </a:endParaRPr>
          </a:p>
        </p:txBody>
      </p:sp>
    </p:spTree>
    <p:extLst>
      <p:ext uri="{BB962C8B-B14F-4D97-AF65-F5344CB8AC3E}">
        <p14:creationId xmlns:p14="http://schemas.microsoft.com/office/powerpoint/2010/main" val="13854767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05840" rtl="0" eaLnBrk="1" latinLnBrk="0" hangingPunct="1">
        <a:spcBef>
          <a:spcPct val="0"/>
        </a:spcBef>
        <a:buNone/>
        <a:defRPr sz="4840" kern="1200">
          <a:solidFill>
            <a:schemeClr val="tx1"/>
          </a:solidFill>
          <a:latin typeface="+mj-lt"/>
          <a:ea typeface="+mj-ea"/>
          <a:cs typeface="+mj-cs"/>
        </a:defRPr>
      </a:lvl1pPr>
    </p:titleStyle>
    <p:bodyStyle>
      <a:lvl1pPr marL="377190" indent="-377190" algn="l" defTabSz="1005840" rtl="0" eaLnBrk="1" latinLnBrk="0" hangingPunct="1">
        <a:spcBef>
          <a:spcPct val="20000"/>
        </a:spcBef>
        <a:buFont typeface="Arial" panose="020B0604020202020204" pitchFamily="34" charset="0"/>
        <a:buChar char="•"/>
        <a:defRPr sz="3520" kern="1200">
          <a:solidFill>
            <a:schemeClr val="tx1"/>
          </a:solidFill>
          <a:latin typeface="+mn-lt"/>
          <a:ea typeface="+mn-ea"/>
          <a:cs typeface="+mn-cs"/>
        </a:defRPr>
      </a:lvl1pPr>
      <a:lvl2pPr marL="817245" indent="-314325" algn="l" defTabSz="1005840" rtl="0" eaLnBrk="1" latinLnBrk="0" hangingPunct="1">
        <a:spcBef>
          <a:spcPct val="20000"/>
        </a:spcBef>
        <a:buFont typeface="Arial" panose="020B0604020202020204" pitchFamily="34" charset="0"/>
        <a:buChar char="–"/>
        <a:defRPr sz="3080" kern="1200">
          <a:solidFill>
            <a:schemeClr val="tx1"/>
          </a:solidFill>
          <a:latin typeface="+mn-lt"/>
          <a:ea typeface="+mn-ea"/>
          <a:cs typeface="+mn-cs"/>
        </a:defRPr>
      </a:lvl2pPr>
      <a:lvl3pPr marL="1257300" indent="-251460" algn="l" defTabSz="1005840" rtl="0" eaLnBrk="1" latinLnBrk="0" hangingPunct="1">
        <a:spcBef>
          <a:spcPct val="20000"/>
        </a:spcBef>
        <a:buFont typeface="Arial" panose="020B0604020202020204" pitchFamily="34" charset="0"/>
        <a:buChar char="•"/>
        <a:defRPr sz="2640" kern="1200">
          <a:solidFill>
            <a:schemeClr val="tx1"/>
          </a:solidFill>
          <a:latin typeface="+mn-lt"/>
          <a:ea typeface="+mn-ea"/>
          <a:cs typeface="+mn-cs"/>
        </a:defRPr>
      </a:lvl3pPr>
      <a:lvl4pPr marL="176022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6314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6606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solidFill>
                  <a:prstClr val="black">
                    <a:tint val="75000"/>
                  </a:prstClr>
                </a:solidFill>
              </a:rPr>
              <a:pPr/>
              <a:t>6/2/2016</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816576"/>
            <a:ext cx="3886200" cy="241824"/>
          </a:xfrm>
          <a:prstGeom prst="rect">
            <a:avLst/>
          </a:prstGeom>
        </p:spPr>
        <p:txBody>
          <a:bodyPr lIns="96378" tIns="48189" rIns="96378" bIns="48189">
            <a:spAutoFit/>
          </a:bodyPr>
          <a:lstStyle/>
          <a:p>
            <a:r>
              <a:rPr lang="en-US" sz="900" dirty="0" smtClean="0">
                <a:solidFill>
                  <a:prstClr val="black"/>
                </a:solidFill>
              </a:rPr>
              <a:t>Rev. Control:  07/05/2015 HSD – OSP and Susan Richmond</a:t>
            </a:r>
            <a:endParaRPr lang="en-US" sz="900" dirty="0">
              <a:solidFill>
                <a:prstClr val="black"/>
              </a:solidFill>
            </a:endParaRPr>
          </a:p>
        </p:txBody>
      </p:sp>
    </p:spTree>
    <p:extLst>
      <p:ext uri="{BB962C8B-B14F-4D97-AF65-F5344CB8AC3E}">
        <p14:creationId xmlns:p14="http://schemas.microsoft.com/office/powerpoint/2010/main" val="12534026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hsd.k12.or.us/Departments/PrintShop/WebSubmissionForms.aspx"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livebinders.com/play/play?id=77484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volcanoes.usgs.gov/about/edu/dynamicplanet/wegener/puzzlepieces.pdf" TargetMode="External"/><Relationship Id="rId2" Type="http://schemas.openxmlformats.org/officeDocument/2006/relationships/hyperlink" Target="http://oaksportal.org/resources/" TargetMode="External"/><Relationship Id="rId1" Type="http://schemas.openxmlformats.org/officeDocument/2006/relationships/slideLayout" Target="../slideLayouts/slideLayout23.xml"/><Relationship Id="rId5" Type="http://schemas.openxmlformats.org/officeDocument/2006/relationships/hyperlink" Target="http://volcanoes.usgs.gov/about/edu/dynamicplanet/wegener/puzzlelegend.pdf" TargetMode="External"/><Relationship Id="rId4" Type="http://schemas.openxmlformats.org/officeDocument/2006/relationships/hyperlink" Target="http://volcanoes.usgs.gov/about/edu/dynamicplanet/wegener/continentkey6.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volcanoes.usgs.gov/about/edu/dynamicplanet/wegener/puzzlepieces.pdf" TargetMode="External"/><Relationship Id="rId2" Type="http://schemas.openxmlformats.org/officeDocument/2006/relationships/hyperlink" Target="http://volcanoes.usgs.gov/about/edu/dynamicplanet/wegener/puzzlelegend.pdf"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3718552572"/>
              </p:ext>
            </p:extLst>
          </p:nvPr>
        </p:nvGraphicFramePr>
        <p:xfrm>
          <a:off x="1229087" y="7456932"/>
          <a:ext cx="5705113" cy="2220468"/>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n-US" sz="1200" b="1" dirty="0" smtClean="0">
                          <a:solidFill>
                            <a:schemeClr val="tx1"/>
                          </a:solidFill>
                        </a:rPr>
                        <a:t>Opinion Writing and Language</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304800">
                <a:tc>
                  <a:txBody>
                    <a:bodyPr/>
                    <a:lstStyle/>
                    <a:p>
                      <a:r>
                        <a:rPr lang="en-US" sz="1200" b="1" dirty="0" smtClean="0">
                          <a:solidFill>
                            <a:schemeClr val="tx1"/>
                          </a:solidFill>
                        </a:rPr>
                        <a:t>1a</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Brief Opinion</a:t>
                      </a:r>
                      <a:r>
                        <a:rPr lang="en-US" sz="1200" b="1" baseline="0" dirty="0" smtClean="0">
                          <a:solidFill>
                            <a:schemeClr val="tx1"/>
                          </a:solidFill>
                        </a:rPr>
                        <a:t> </a:t>
                      </a:r>
                      <a:r>
                        <a:rPr lang="en-US" sz="1200" b="1" dirty="0" smtClean="0">
                          <a:solidFill>
                            <a:schemeClr val="tx1"/>
                          </a:solidFill>
                        </a:rPr>
                        <a:t>Write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W.1a,</a:t>
                      </a:r>
                      <a:r>
                        <a:rPr lang="en-US" sz="1200" b="1" baseline="0" dirty="0" smtClean="0">
                          <a:solidFill>
                            <a:schemeClr val="tx1"/>
                          </a:solidFill>
                        </a:rPr>
                        <a:t> W.1b,  W.1c, W.1d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a:t>
                      </a:r>
                      <a:endParaRPr lang="en-US" sz="1200" b="1" dirty="0">
                        <a:solidFill>
                          <a:schemeClr val="tx1"/>
                        </a:solidFill>
                      </a:endParaRPr>
                    </a:p>
                  </a:txBody>
                  <a:tcPr marL="103632" marR="103632" marT="50292" marB="50292" anchor="ctr">
                    <a:solidFill>
                      <a:srgbClr val="FFFFCC"/>
                    </a:solidFill>
                  </a:tcPr>
                </a:tc>
              </a:tr>
              <a:tr h="304800">
                <a:tc>
                  <a:txBody>
                    <a:bodyPr/>
                    <a:lstStyle/>
                    <a:p>
                      <a:r>
                        <a:rPr lang="en-US" sz="1200" b="1" dirty="0" smtClean="0">
                          <a:solidFill>
                            <a:schemeClr val="tx1"/>
                          </a:solidFill>
                        </a:rPr>
                        <a:t>1b</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Write-Revise Opinion</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W.1a,</a:t>
                      </a:r>
                      <a:r>
                        <a:rPr lang="en-US" sz="1200" b="1" baseline="0" dirty="0" smtClean="0">
                          <a:solidFill>
                            <a:schemeClr val="tx1"/>
                          </a:solidFill>
                        </a:rPr>
                        <a:t> W.1b,  W.1c, W.1d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472440">
                <a:tc>
                  <a:txBody>
                    <a:bodyPr/>
                    <a:lstStyle/>
                    <a:p>
                      <a:r>
                        <a:rPr lang="en-US" sz="1200" b="1" dirty="0" smtClean="0">
                          <a:solidFill>
                            <a:schemeClr val="tx1"/>
                          </a:solidFill>
                        </a:rPr>
                        <a:t>2</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Full Opinion Composition</a:t>
                      </a:r>
                      <a:endParaRPr lang="en-US" sz="1200" b="1" dirty="0">
                        <a:solidFill>
                          <a:schemeClr val="tx1"/>
                        </a:solidFill>
                      </a:endParaRPr>
                    </a:p>
                  </a:txBody>
                  <a:tcPr marL="103632" marR="103632" marT="50292" marB="50292">
                    <a:solidFill>
                      <a:srgbClr val="FFFFCC"/>
                    </a:solidFill>
                  </a:tcPr>
                </a:tc>
                <a:tc>
                  <a:txBody>
                    <a:bodyPr/>
                    <a:lstStyle/>
                    <a:p>
                      <a:r>
                        <a:rPr lang="pl-PL" sz="1200" b="1" dirty="0" smtClean="0">
                          <a:solidFill>
                            <a:schemeClr val="tx1"/>
                          </a:solidFill>
                        </a:rPr>
                        <a:t>W-</a:t>
                      </a:r>
                      <a:r>
                        <a:rPr lang="en-US" sz="1200" b="1" dirty="0" smtClean="0">
                          <a:solidFill>
                            <a:schemeClr val="tx1"/>
                          </a:solidFill>
                        </a:rPr>
                        <a:t>1</a:t>
                      </a:r>
                      <a:r>
                        <a:rPr lang="pl-PL" sz="1200" b="1" dirty="0" smtClean="0">
                          <a:solidFill>
                            <a:schemeClr val="tx1"/>
                          </a:solidFill>
                        </a:rPr>
                        <a:t>a, W-</a:t>
                      </a:r>
                      <a:r>
                        <a:rPr lang="en-US" sz="1200" b="1" dirty="0" smtClean="0">
                          <a:solidFill>
                            <a:schemeClr val="tx1"/>
                          </a:solidFill>
                        </a:rPr>
                        <a:t>1</a:t>
                      </a:r>
                      <a:r>
                        <a:rPr lang="pl-PL" sz="1200" b="1" dirty="0" smtClean="0">
                          <a:solidFill>
                            <a:schemeClr val="tx1"/>
                          </a:solidFill>
                        </a:rPr>
                        <a:t>b, W-</a:t>
                      </a:r>
                      <a:r>
                        <a:rPr lang="en-US" sz="1200" b="1" dirty="0" smtClean="0">
                          <a:solidFill>
                            <a:schemeClr val="tx1"/>
                          </a:solidFill>
                        </a:rPr>
                        <a:t>1</a:t>
                      </a:r>
                      <a:r>
                        <a:rPr lang="pl-PL" sz="1200" b="1" dirty="0" smtClean="0">
                          <a:solidFill>
                            <a:schemeClr val="tx1"/>
                          </a:solidFill>
                        </a:rPr>
                        <a:t>c, W-</a:t>
                      </a:r>
                      <a:r>
                        <a:rPr lang="en-US" sz="1200" b="1" dirty="0" smtClean="0">
                          <a:solidFill>
                            <a:schemeClr val="tx1"/>
                          </a:solidFill>
                        </a:rPr>
                        <a:t>1d</a:t>
                      </a:r>
                      <a:r>
                        <a:rPr lang="pl-PL" sz="1200" b="1" dirty="0" smtClean="0">
                          <a:solidFill>
                            <a:schemeClr val="tx1"/>
                          </a:solidFill>
                        </a:rPr>
                        <a:t>, W-4, </a:t>
                      </a:r>
                      <a:r>
                        <a:rPr lang="en-US" sz="1200" b="1" dirty="0" smtClean="0">
                          <a:solidFill>
                            <a:schemeClr val="tx1"/>
                          </a:solidFill>
                        </a:rPr>
                        <a:t>     </a:t>
                      </a:r>
                      <a:r>
                        <a:rPr lang="pl-PL" sz="1200" b="1" dirty="0" smtClean="0">
                          <a:solidFill>
                            <a:schemeClr val="tx1"/>
                          </a:solidFill>
                        </a:rPr>
                        <a:t>W-5, W-8</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8</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Language-Vocabulary Use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W.6.2d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9</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Edit and Clarify</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L.L.6.1c</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bl>
          </a:graphicData>
        </a:graphic>
      </p:graphicFrame>
      <p:grpSp>
        <p:nvGrpSpPr>
          <p:cNvPr id="5" name="Group 4"/>
          <p:cNvGrpSpPr/>
          <p:nvPr/>
        </p:nvGrpSpPr>
        <p:grpSpPr>
          <a:xfrm>
            <a:off x="3962400" y="8046804"/>
            <a:ext cx="2302572" cy="991236"/>
            <a:chOff x="3962400" y="8046804"/>
            <a:chExt cx="2302572" cy="991236"/>
          </a:xfrm>
        </p:grpSpPr>
        <p:sp>
          <p:nvSpPr>
            <p:cNvPr id="2" name="Rectangle 1"/>
            <p:cNvSpPr/>
            <p:nvPr/>
          </p:nvSpPr>
          <p:spPr>
            <a:xfrm>
              <a:off x="4406234" y="8343140"/>
              <a:ext cx="457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854967" y="8046804"/>
              <a:ext cx="413537"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962400" y="8657040"/>
              <a:ext cx="2302572"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p:cNvSpPr txBox="1"/>
          <p:nvPr/>
        </p:nvSpPr>
        <p:spPr>
          <a:xfrm>
            <a:off x="1291537" y="6982235"/>
            <a:ext cx="5718863" cy="241376"/>
          </a:xfrm>
          <a:prstGeom prst="rect">
            <a:avLst/>
          </a:prstGeom>
          <a:noFill/>
        </p:spPr>
        <p:txBody>
          <a:bodyPr wrap="square" lIns="101882" tIns="50941" rIns="101882" bIns="50941" rtlCol="0">
            <a:spAutoFit/>
          </a:bodyPr>
          <a:lstStyle/>
          <a:p>
            <a:pPr algn="ctr"/>
            <a:r>
              <a:rPr lang="en-US" sz="900" b="1" i="1" dirty="0">
                <a:latin typeface="Calibri" panose="020F0502020204030204" pitchFamily="34" charset="0"/>
              </a:rPr>
              <a:t>Note:  There may be more standards per </a:t>
            </a:r>
            <a:r>
              <a:rPr lang="en-US" sz="900" b="1" i="1" dirty="0" smtClean="0">
                <a:latin typeface="Calibri" panose="020F0502020204030204" pitchFamily="34" charset="0"/>
              </a:rPr>
              <a:t>target.  Writing standards assessed in this assessment are boxed.</a:t>
            </a:r>
            <a:endParaRPr lang="en-US" sz="900" b="1" i="1" dirty="0">
              <a:latin typeface="Calibri" panose="020F0502020204030204"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3727262302"/>
              </p:ext>
            </p:extLst>
          </p:nvPr>
        </p:nvGraphicFramePr>
        <p:xfrm>
          <a:off x="1642041" y="3683508"/>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solidFill>
                            <a:schemeClr val="tx1"/>
                          </a:solidFill>
                        </a:rPr>
                        <a:t>Reading: Literature Grade Six</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3</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RL.6.3</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3464">
                <a:tc>
                  <a:txBody>
                    <a:bodyPr/>
                    <a:lstStyle/>
                    <a:p>
                      <a:r>
                        <a:rPr lang="en-US" sz="1200" b="1" dirty="0" smtClean="0">
                          <a:solidFill>
                            <a:schemeClr val="tx1"/>
                          </a:solidFill>
                        </a:rPr>
                        <a:t>6</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RL.6.6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RL.6.9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435212502"/>
              </p:ext>
            </p:extLst>
          </p:nvPr>
        </p:nvGraphicFramePr>
        <p:xfrm>
          <a:off x="1640842" y="5434584"/>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64183"/>
                <a:gridCol w="2558417"/>
                <a:gridCol w="1051558"/>
                <a:gridCol w="685800"/>
              </a:tblGrid>
              <a:tr h="284988">
                <a:tc gridSpan="4">
                  <a:txBody>
                    <a:bodyPr/>
                    <a:lstStyle/>
                    <a:p>
                      <a:pPr algn="ctr"/>
                      <a:r>
                        <a:rPr lang="en-US" sz="1200" b="1" dirty="0" smtClean="0">
                          <a:solidFill>
                            <a:schemeClr val="tx1"/>
                          </a:solidFill>
                        </a:rPr>
                        <a:t>Reading: Informational Grade Six</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10</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 6.3</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11</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 6.6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12</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RI. 6.9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grpSp>
        <p:nvGrpSpPr>
          <p:cNvPr id="3" name="Group 2"/>
          <p:cNvGrpSpPr/>
          <p:nvPr/>
        </p:nvGrpSpPr>
        <p:grpSpPr>
          <a:xfrm>
            <a:off x="816838" y="234957"/>
            <a:ext cx="6574562" cy="2999571"/>
            <a:chOff x="816838" y="234957"/>
            <a:chExt cx="6849544" cy="2999571"/>
          </a:xfrm>
        </p:grpSpPr>
        <p:sp>
          <p:nvSpPr>
            <p:cNvPr id="16" name="Parallelogram 15"/>
            <p:cNvSpPr/>
            <p:nvPr/>
          </p:nvSpPr>
          <p:spPr>
            <a:xfrm rot="1293572" flipH="1">
              <a:off x="816838" y="1591513"/>
              <a:ext cx="2565222" cy="1620569"/>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17" name="Parallelogram 16"/>
            <p:cNvSpPr/>
            <p:nvPr/>
          </p:nvSpPr>
          <p:spPr>
            <a:xfrm>
              <a:off x="1188129" y="1569065"/>
              <a:ext cx="2223966" cy="1665463"/>
            </a:xfrm>
            <a:prstGeom prst="parallelogram">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09" rtl="0" eaLnBrk="1" latinLnBrk="0" hangingPunct="1">
                <a:defRPr sz="2000" kern="1200">
                  <a:solidFill>
                    <a:schemeClr val="lt1"/>
                  </a:solidFill>
                  <a:latin typeface="+mn-lt"/>
                  <a:ea typeface="+mn-ea"/>
                  <a:cs typeface="+mn-cs"/>
                </a:defRPr>
              </a:lvl1pPr>
              <a:lvl2pPr marL="509405" algn="l" defTabSz="1018809" rtl="0" eaLnBrk="1" latinLnBrk="0" hangingPunct="1">
                <a:defRPr sz="2000" kern="1200">
                  <a:solidFill>
                    <a:schemeClr val="lt1"/>
                  </a:solidFill>
                  <a:latin typeface="+mn-lt"/>
                  <a:ea typeface="+mn-ea"/>
                  <a:cs typeface="+mn-cs"/>
                </a:defRPr>
              </a:lvl2pPr>
              <a:lvl3pPr marL="1018809" algn="l" defTabSz="1018809" rtl="0" eaLnBrk="1" latinLnBrk="0" hangingPunct="1">
                <a:defRPr sz="2000" kern="1200">
                  <a:solidFill>
                    <a:schemeClr val="lt1"/>
                  </a:solidFill>
                  <a:latin typeface="+mn-lt"/>
                  <a:ea typeface="+mn-ea"/>
                  <a:cs typeface="+mn-cs"/>
                </a:defRPr>
              </a:lvl3pPr>
              <a:lvl4pPr marL="1528214" algn="l" defTabSz="1018809" rtl="0" eaLnBrk="1" latinLnBrk="0" hangingPunct="1">
                <a:defRPr sz="2000" kern="1200">
                  <a:solidFill>
                    <a:schemeClr val="lt1"/>
                  </a:solidFill>
                  <a:latin typeface="+mn-lt"/>
                  <a:ea typeface="+mn-ea"/>
                  <a:cs typeface="+mn-cs"/>
                </a:defRPr>
              </a:lvl4pPr>
              <a:lvl5pPr marL="2037618" algn="l" defTabSz="1018809" rtl="0" eaLnBrk="1" latinLnBrk="0" hangingPunct="1">
                <a:defRPr sz="2000" kern="1200">
                  <a:solidFill>
                    <a:schemeClr val="lt1"/>
                  </a:solidFill>
                  <a:latin typeface="+mn-lt"/>
                  <a:ea typeface="+mn-ea"/>
                  <a:cs typeface="+mn-cs"/>
                </a:defRPr>
              </a:lvl5pPr>
              <a:lvl6pPr marL="2547024" algn="l" defTabSz="1018809" rtl="0" eaLnBrk="1" latinLnBrk="0" hangingPunct="1">
                <a:defRPr sz="2000" kern="1200">
                  <a:solidFill>
                    <a:schemeClr val="lt1"/>
                  </a:solidFill>
                  <a:latin typeface="+mn-lt"/>
                  <a:ea typeface="+mn-ea"/>
                  <a:cs typeface="+mn-cs"/>
                </a:defRPr>
              </a:lvl6pPr>
              <a:lvl7pPr marL="3056428" algn="l" defTabSz="1018809" rtl="0" eaLnBrk="1" latinLnBrk="0" hangingPunct="1">
                <a:defRPr sz="2000" kern="1200">
                  <a:solidFill>
                    <a:schemeClr val="lt1"/>
                  </a:solidFill>
                  <a:latin typeface="+mn-lt"/>
                  <a:ea typeface="+mn-ea"/>
                  <a:cs typeface="+mn-cs"/>
                </a:defRPr>
              </a:lvl7pPr>
              <a:lvl8pPr marL="3565833" algn="l" defTabSz="1018809" rtl="0" eaLnBrk="1" latinLnBrk="0" hangingPunct="1">
                <a:defRPr sz="2000" kern="1200">
                  <a:solidFill>
                    <a:schemeClr val="lt1"/>
                  </a:solidFill>
                  <a:latin typeface="+mn-lt"/>
                  <a:ea typeface="+mn-ea"/>
                  <a:cs typeface="+mn-cs"/>
                </a:defRPr>
              </a:lvl8pPr>
              <a:lvl9pPr marL="4075237" algn="l" defTabSz="1018809" rtl="0" eaLnBrk="1" latinLnBrk="0" hangingPunct="1">
                <a:defRPr sz="2000" kern="1200">
                  <a:solidFill>
                    <a:schemeClr val="lt1"/>
                  </a:solidFill>
                  <a:latin typeface="+mn-lt"/>
                  <a:ea typeface="+mn-ea"/>
                  <a:cs typeface="+mn-cs"/>
                </a:defRPr>
              </a:lvl9pPr>
            </a:lstStyle>
            <a:p>
              <a:pPr algn="ctr"/>
              <a:endParaRPr lang="en-US" dirty="0"/>
            </a:p>
          </p:txBody>
        </p:sp>
        <p:sp>
          <p:nvSpPr>
            <p:cNvPr id="18" name="Rectangle 17"/>
            <p:cNvSpPr/>
            <p:nvPr/>
          </p:nvSpPr>
          <p:spPr>
            <a:xfrm>
              <a:off x="1631219" y="1940131"/>
              <a:ext cx="1337786" cy="923330"/>
            </a:xfrm>
            <a:prstGeom prst="rect">
              <a:avLst/>
            </a:prstGeom>
            <a:solidFill>
              <a:schemeClr val="accent3">
                <a:lumMod val="20000"/>
                <a:lumOff val="80000"/>
              </a:schemeClr>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solidFill>
                    <a:srgbClr val="002060"/>
                  </a:solidFill>
                  <a:effectLst>
                    <a:outerShdw blurRad="80000" dist="40000" dir="5040000" algn="tl">
                      <a:srgbClr val="000000">
                        <a:alpha val="30000"/>
                      </a:srgbClr>
                    </a:outerShdw>
                  </a:effectLst>
                  <a:uLnTx/>
                  <a:uFillTx/>
                  <a:latin typeface="Franklin Gothic Book"/>
                </a:rPr>
                <a:t>6</a:t>
              </a:r>
              <a:r>
                <a:rPr kumimoji="0" lang="en-US" sz="5400" b="1" i="0" u="none" strike="noStrike" kern="0" cap="none" spc="0" normalizeH="0" baseline="0" noProof="0" dirty="0" smtClean="0">
                  <a:ln w="11430"/>
                  <a:solidFill>
                    <a:srgbClr val="FF0000"/>
                  </a:solidFill>
                  <a:effectLst>
                    <a:outerShdw blurRad="80000" dist="40000" dir="5040000" algn="tl">
                      <a:srgbClr val="000000">
                        <a:alpha val="30000"/>
                      </a:srgbClr>
                    </a:outerShdw>
                  </a:effectLst>
                  <a:uLnTx/>
                  <a:uFillTx/>
                  <a:latin typeface="Franklin Gothic Book"/>
                </a:rPr>
                <a:t> </a:t>
              </a:r>
              <a:r>
                <a:rPr kumimoji="0" lang="en-US" sz="5400" b="1" i="0" u="none" strike="noStrike" kern="0" cap="none" spc="0" normalizeH="0" baseline="0" noProof="0" dirty="0" smtClean="0">
                  <a:ln w="11430"/>
                  <a:solidFill>
                    <a:srgbClr val="002060"/>
                  </a:solidFill>
                  <a:effectLst>
                    <a:outerShdw blurRad="80000" dist="40000" dir="5040000" algn="tl">
                      <a:srgbClr val="000000">
                        <a:alpha val="30000"/>
                      </a:srgbClr>
                    </a:outerShdw>
                  </a:effectLst>
                  <a:uLnTx/>
                  <a:uFillTx/>
                  <a:latin typeface="Franklin Gothic Book"/>
                </a:rPr>
                <a:t> </a:t>
              </a:r>
            </a:p>
          </p:txBody>
        </p:sp>
        <p:sp>
          <p:nvSpPr>
            <p:cNvPr id="7" name="TextBox 6"/>
            <p:cNvSpPr txBox="1"/>
            <p:nvPr/>
          </p:nvSpPr>
          <p:spPr>
            <a:xfrm>
              <a:off x="3525651" y="2132608"/>
              <a:ext cx="2840064" cy="87231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n-US" sz="2600" b="1" dirty="0">
                  <a:solidFill>
                    <a:schemeClr val="accent1">
                      <a:lumMod val="75000"/>
                    </a:schemeClr>
                  </a:solidFill>
                  <a:latin typeface="Bookman Old Style" pitchFamily="18" charset="0"/>
                </a:rPr>
                <a:t>Quarter </a:t>
              </a:r>
              <a:r>
                <a:rPr lang="en-US" sz="2600" b="1" dirty="0" smtClean="0">
                  <a:solidFill>
                    <a:schemeClr val="accent1">
                      <a:lumMod val="75000"/>
                    </a:schemeClr>
                  </a:solidFill>
                  <a:latin typeface="Bookman Old Style" pitchFamily="18" charset="0"/>
                </a:rPr>
                <a:t>Four </a:t>
              </a:r>
              <a:r>
                <a:rPr lang="en-US" sz="2400" b="1" dirty="0" smtClean="0">
                  <a:latin typeface="Bookman Old Style" pitchFamily="18" charset="0"/>
                </a:rPr>
                <a:t>CFA – ELA </a:t>
              </a:r>
              <a:endParaRPr lang="en-US" b="1" dirty="0" smtClean="0">
                <a:latin typeface="Bookman Old Style" pitchFamily="18" charset="0"/>
              </a:endParaRPr>
            </a:p>
          </p:txBody>
        </p:sp>
        <p:sp>
          <p:nvSpPr>
            <p:cNvPr id="4" name="TextBox 3"/>
            <p:cNvSpPr txBox="1"/>
            <p:nvPr/>
          </p:nvSpPr>
          <p:spPr>
            <a:xfrm>
              <a:off x="1095659" y="503354"/>
              <a:ext cx="2315265" cy="877163"/>
            </a:xfrm>
            <a:prstGeom prst="rect">
              <a:avLst/>
            </a:prstGeom>
            <a:noFill/>
          </p:spPr>
          <p:txBody>
            <a:bodyPr wrap="square" rtlCol="0">
              <a:spAutoFit/>
            </a:bodyPr>
            <a:lstStyle/>
            <a:p>
              <a:r>
                <a:rPr lang="en-US" sz="5100" dirty="0" smtClean="0">
                  <a:latin typeface="Calibri" panose="020F0502020204030204" pitchFamily="34" charset="0"/>
                </a:rPr>
                <a:t>Grade</a:t>
              </a:r>
              <a:endParaRPr lang="en-US" sz="5100" dirty="0">
                <a:latin typeface="Calibri" panose="020F0502020204030204" pitchFamily="34" charset="0"/>
              </a:endParaRPr>
            </a:p>
          </p:txBody>
        </p:sp>
        <p:sp>
          <p:nvSpPr>
            <p:cNvPr id="20" name="Rectangle 19"/>
            <p:cNvSpPr/>
            <p:nvPr/>
          </p:nvSpPr>
          <p:spPr>
            <a:xfrm>
              <a:off x="5005414" y="234957"/>
              <a:ext cx="2660968"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51" tIns="53675" rIns="107351" bIns="53675" rtlCol="0" anchor="t"/>
            <a:lstStyle/>
            <a:p>
              <a:r>
                <a:rPr lang="en-US" sz="1300" b="1" dirty="0">
                  <a:solidFill>
                    <a:schemeClr val="tx1"/>
                  </a:solidFill>
                </a:rPr>
                <a:t>Order at HSD Print Shop…</a:t>
              </a:r>
            </a:p>
            <a:p>
              <a:r>
                <a:rPr lang="en-US" sz="900" dirty="0">
                  <a:solidFill>
                    <a:schemeClr val="tx1"/>
                  </a:solidFill>
                  <a:hlinkClick r:id="rId2"/>
                </a:rPr>
                <a:t>http://www.hsd.k12.or.us/Departments/PrintShop/WebSubmissionForms.aspx</a:t>
              </a:r>
              <a:endParaRPr lang="en-US" sz="900" dirty="0">
                <a:solidFill>
                  <a:schemeClr val="tx1"/>
                </a:solidFill>
              </a:endParaRPr>
            </a:p>
            <a:p>
              <a:endParaRPr lang="en-US" sz="900" dirty="0">
                <a:solidFill>
                  <a:schemeClr val="tx1"/>
                </a:solidFill>
              </a:endParaRPr>
            </a:p>
          </p:txBody>
        </p:sp>
      </p:grpSp>
    </p:spTree>
    <p:extLst>
      <p:ext uri="{BB962C8B-B14F-4D97-AF65-F5344CB8AC3E}">
        <p14:creationId xmlns:p14="http://schemas.microsoft.com/office/powerpoint/2010/main" val="2497322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969" y="478972"/>
            <a:ext cx="6816633" cy="1564783"/>
          </a:xfrm>
          <a:prstGeom prst="rect">
            <a:avLst/>
          </a:prstGeom>
          <a:noFill/>
        </p:spPr>
        <p:txBody>
          <a:bodyPr wrap="square" lIns="101848" tIns="50925" rIns="101848" bIns="50925" rtlCol="0">
            <a:spAutoFit/>
          </a:bodyPr>
          <a:lstStyle/>
          <a:p>
            <a:pPr lvl="0"/>
            <a:r>
              <a:rPr lang="en-US" sz="1800" b="1" u="sng" dirty="0">
                <a:solidFill>
                  <a:prstClr val="black"/>
                </a:solidFill>
              </a:rPr>
              <a:t>Directions</a:t>
            </a:r>
            <a:endParaRPr lang="en-US" sz="1600" dirty="0"/>
          </a:p>
          <a:p>
            <a:r>
              <a:rPr lang="en-US" sz="1100" dirty="0"/>
              <a:t>The HSD Elementary assessments are neither scripted nor timed assessments</a:t>
            </a:r>
            <a:r>
              <a:rPr lang="en-US" sz="1100" dirty="0" smtClean="0"/>
              <a:t>. </a:t>
            </a:r>
            <a:r>
              <a:rPr lang="en-US" sz="1100" dirty="0"/>
              <a:t>They are a tool to inform instructional decision making. </a:t>
            </a:r>
            <a:endParaRPr lang="en-US" sz="1100" dirty="0" smtClean="0"/>
          </a:p>
          <a:p>
            <a:endParaRPr lang="en-US" sz="1100" dirty="0"/>
          </a:p>
          <a:p>
            <a:r>
              <a:rPr lang="en-US" sz="1100" dirty="0"/>
              <a:t>All students should </a:t>
            </a:r>
            <a:r>
              <a:rPr lang="en-US" sz="1100" strike="sngStrike" dirty="0">
                <a:solidFill>
                  <a:srgbClr val="C00000"/>
                </a:solidFill>
              </a:rPr>
              <a:t>“</a:t>
            </a:r>
            <a:r>
              <a:rPr lang="en-US" sz="1100" dirty="0"/>
              <a:t>move toward</a:t>
            </a:r>
            <a:r>
              <a:rPr lang="en-US" sz="1100" strike="sngStrike" dirty="0">
                <a:solidFill>
                  <a:srgbClr val="C00000"/>
                </a:solidFill>
              </a:rPr>
              <a:t>”</a:t>
            </a:r>
            <a:r>
              <a:rPr lang="en-US" sz="1100" dirty="0"/>
              <a:t> taking the assessments independently but many will need scaffolding strategies. If students </a:t>
            </a:r>
            <a:r>
              <a:rPr lang="en-US" sz="1100" b="1" dirty="0"/>
              <a:t>are not </a:t>
            </a:r>
            <a:r>
              <a:rPr lang="en-US" sz="1100" dirty="0"/>
              <a:t>reading at grade level and can’t read the text, </a:t>
            </a:r>
            <a:r>
              <a:rPr lang="en-US" sz="1100" b="1" dirty="0"/>
              <a:t>please read the stories </a:t>
            </a:r>
            <a:r>
              <a:rPr lang="en-US" sz="1100" dirty="0"/>
              <a:t>to the students and ask the questions.  Allow students to read the parts of the text that they can. Please note the level of  differentiation a student needed.</a:t>
            </a:r>
          </a:p>
        </p:txBody>
      </p:sp>
      <p:sp>
        <p:nvSpPr>
          <p:cNvPr id="2" name="Rectangle 1"/>
          <p:cNvSpPr/>
          <p:nvPr/>
        </p:nvSpPr>
        <p:spPr>
          <a:xfrm>
            <a:off x="490584" y="1995714"/>
            <a:ext cx="6883400" cy="646331"/>
          </a:xfrm>
          <a:prstGeom prst="rect">
            <a:avLst/>
          </a:prstGeom>
        </p:spPr>
        <p:txBody>
          <a:bodyPr wrap="square" lIns="91433" tIns="45717" rIns="91433" bIns="45717">
            <a:spAutoFit/>
          </a:bodyPr>
          <a:lstStyle/>
          <a:p>
            <a:pPr algn="ctr"/>
            <a:r>
              <a:rPr lang="en-US" sz="1400" b="1" dirty="0"/>
              <a:t>About this Assessment</a:t>
            </a:r>
          </a:p>
          <a:p>
            <a:endParaRPr lang="en-US" sz="1100" b="1" dirty="0"/>
          </a:p>
          <a:p>
            <a:r>
              <a:rPr lang="en-US" sz="1100" b="1" dirty="0"/>
              <a:t>This assessment includes:  </a:t>
            </a:r>
            <a:r>
              <a:rPr lang="en-US" sz="1100" dirty="0"/>
              <a:t>Selected-Response, Constructed-Response, and a Performance Task.</a:t>
            </a:r>
          </a:p>
        </p:txBody>
      </p:sp>
      <p:graphicFrame>
        <p:nvGraphicFramePr>
          <p:cNvPr id="3" name="Table 2"/>
          <p:cNvGraphicFramePr>
            <a:graphicFrameLocks noGrp="1"/>
          </p:cNvGraphicFramePr>
          <p:nvPr>
            <p:extLst>
              <p:ext uri="{D42A27DB-BD31-4B8C-83A1-F6EECF244321}">
                <p14:modId xmlns:p14="http://schemas.microsoft.com/office/powerpoint/2010/main" val="435157501"/>
              </p:ext>
            </p:extLst>
          </p:nvPr>
        </p:nvGraphicFramePr>
        <p:xfrm>
          <a:off x="543228" y="2711993"/>
          <a:ext cx="6467174" cy="1301206"/>
        </p:xfrm>
        <a:graphic>
          <a:graphicData uri="http://schemas.openxmlformats.org/drawingml/2006/table">
            <a:tbl>
              <a:tblPr firstRow="1" bandRow="1">
                <a:tableStyleId>{5940675A-B579-460E-94D1-54222C63F5DA}</a:tableStyleId>
              </a:tblPr>
              <a:tblGrid>
                <a:gridCol w="1818973"/>
                <a:gridCol w="2819399"/>
                <a:gridCol w="1828802"/>
              </a:tblGrid>
              <a:tr h="411480">
                <a:tc gridSpan="3">
                  <a:txBody>
                    <a:bodyPr/>
                    <a:lstStyle/>
                    <a:p>
                      <a:pPr algn="ctr"/>
                      <a:r>
                        <a:rPr lang="en-US" sz="1200" b="1" dirty="0" smtClean="0"/>
                        <a:t>Types of SBAC Constructed Response</a:t>
                      </a:r>
                      <a:r>
                        <a:rPr lang="en-US" sz="1200" b="1" baseline="0" dirty="0" smtClean="0"/>
                        <a:t> Rubrics in this Assessment</a:t>
                      </a:r>
                    </a:p>
                    <a:p>
                      <a:pPr algn="ctr"/>
                      <a:r>
                        <a:rPr lang="en-US" sz="900" b="1" baseline="0" dirty="0" smtClean="0">
                          <a:hlinkClick r:id="rId2"/>
                        </a:rPr>
                        <a:t>http://www.livebinders.com/play/play?id=774846</a:t>
                      </a:r>
                      <a:endParaRPr lang="en-US" sz="900" b="1" baseline="0" dirty="0" smtClean="0"/>
                    </a:p>
                  </a:txBody>
                  <a:tcPr anchor="ctr">
                    <a:solidFill>
                      <a:schemeClr val="bg1"/>
                    </a:solidFill>
                  </a:tcPr>
                </a:tc>
                <a:tc hMerge="1">
                  <a:txBody>
                    <a:bodyPr/>
                    <a:lstStyle/>
                    <a:p>
                      <a:endParaRPr lang="en-US"/>
                    </a:p>
                  </a:txBody>
                  <a:tcPr/>
                </a:tc>
                <a:tc hMerge="1">
                  <a:txBody>
                    <a:bodyPr/>
                    <a:lstStyle/>
                    <a:p>
                      <a:endParaRPr lang="en-US" dirty="0"/>
                    </a:p>
                  </a:txBody>
                  <a:tcPr/>
                </a:tc>
              </a:tr>
              <a:tr h="889726">
                <a:tc>
                  <a:txBody>
                    <a:bodyPr/>
                    <a:lstStyle/>
                    <a:p>
                      <a:pPr algn="l"/>
                      <a:r>
                        <a:rPr lang="en-US" sz="1000" b="1" dirty="0" smtClean="0"/>
                        <a:t>Reading</a:t>
                      </a:r>
                    </a:p>
                    <a:p>
                      <a:pPr marL="171450" indent="-171450" algn="l">
                        <a:buFont typeface="Arial" panose="020B0604020202020204" pitchFamily="34" charset="0"/>
                        <a:buChar char="•"/>
                      </a:pPr>
                      <a:r>
                        <a:rPr lang="en-US" sz="1000" b="0" dirty="0" smtClean="0"/>
                        <a:t>2 Point Short Response</a:t>
                      </a:r>
                    </a:p>
                    <a:p>
                      <a:pPr marL="171450" indent="-171450" algn="l">
                        <a:buFont typeface="Arial" panose="020B0604020202020204" pitchFamily="34" charset="0"/>
                        <a:buChar char="•"/>
                      </a:pPr>
                      <a:r>
                        <a:rPr lang="en-US" sz="1000" b="0" dirty="0" smtClean="0"/>
                        <a:t>2-3 Point Extended Response</a:t>
                      </a:r>
                    </a:p>
                  </a:txBody>
                  <a:tcPr>
                    <a:solidFill>
                      <a:schemeClr val="bg1"/>
                    </a:solidFill>
                  </a:tcPr>
                </a:tc>
                <a:tc>
                  <a:txBody>
                    <a:bodyPr/>
                    <a:lstStyle/>
                    <a:p>
                      <a:pPr algn="l"/>
                      <a:r>
                        <a:rPr lang="en-US" sz="1000" b="1" dirty="0" smtClean="0"/>
                        <a:t>Writing</a:t>
                      </a:r>
                    </a:p>
                    <a:p>
                      <a:pPr marL="171450" indent="-171450" algn="l">
                        <a:buFont typeface="Arial" panose="020B0604020202020204" pitchFamily="34" charset="0"/>
                        <a:buChar char="•"/>
                      </a:pPr>
                      <a:r>
                        <a:rPr lang="en-US" sz="1000" b="0" dirty="0" smtClean="0">
                          <a:solidFill>
                            <a:schemeClr val="tx1"/>
                          </a:solidFill>
                        </a:rPr>
                        <a:t>4 Point Full Composition Rubric (Performance Task)</a:t>
                      </a:r>
                    </a:p>
                    <a:p>
                      <a:pPr marL="171450" indent="-171450" algn="l">
                        <a:buFont typeface="Arial" panose="020B0604020202020204" pitchFamily="34" charset="0"/>
                        <a:buChar char="•"/>
                      </a:pPr>
                      <a:r>
                        <a:rPr lang="en-US" sz="1000" b="0" dirty="0" smtClean="0">
                          <a:solidFill>
                            <a:schemeClr val="tx1"/>
                          </a:solidFill>
                        </a:rPr>
                        <a:t>2-3 Point Brief</a:t>
                      </a:r>
                      <a:r>
                        <a:rPr lang="en-US" sz="1000" b="0" baseline="0" dirty="0" smtClean="0">
                          <a:solidFill>
                            <a:schemeClr val="tx1"/>
                          </a:solidFill>
                        </a:rPr>
                        <a:t> Write  Rubric ( 1-2 Paragraphs)</a:t>
                      </a:r>
                    </a:p>
                    <a:p>
                      <a:pPr marL="171450" indent="-171450" algn="l">
                        <a:buFont typeface="Arial" panose="020B0604020202020204" pitchFamily="34" charset="0"/>
                        <a:buChar char="•"/>
                      </a:pPr>
                      <a:r>
                        <a:rPr lang="en-US" sz="1000" b="0" baseline="0" dirty="0" smtClean="0">
                          <a:solidFill>
                            <a:schemeClr val="tx1"/>
                          </a:solidFill>
                        </a:rPr>
                        <a:t>2-3 Point Write to Revise Rubrics</a:t>
                      </a:r>
                      <a:endParaRPr lang="en-US" sz="1000" b="0" strike="sngStrike" dirty="0" smtClean="0">
                        <a:solidFill>
                          <a:schemeClr val="tx1"/>
                        </a:solidFill>
                      </a:endParaRPr>
                    </a:p>
                  </a:txBody>
                  <a:tcPr>
                    <a:solidFill>
                      <a:schemeClr val="bg1"/>
                    </a:solidFill>
                  </a:tcPr>
                </a:tc>
                <a:tc>
                  <a:txBody>
                    <a:bodyPr/>
                    <a:lstStyle/>
                    <a:p>
                      <a:pPr algn="l"/>
                      <a:r>
                        <a:rPr lang="en-US" sz="1000" b="1" dirty="0" smtClean="0"/>
                        <a:t>Research</a:t>
                      </a:r>
                    </a:p>
                    <a:p>
                      <a:pPr marL="171450" indent="-171450" algn="l">
                        <a:buFont typeface="Arial" panose="020B0604020202020204" pitchFamily="34" charset="0"/>
                        <a:buChar char="•"/>
                      </a:pPr>
                      <a:r>
                        <a:rPr lang="en-US" sz="1000" b="0" dirty="0" smtClean="0"/>
                        <a:t>2 </a:t>
                      </a:r>
                      <a:r>
                        <a:rPr lang="en-US" sz="1000" b="0" dirty="0" smtClean="0">
                          <a:solidFill>
                            <a:schemeClr val="tx1"/>
                          </a:solidFill>
                        </a:rPr>
                        <a:t>Point Rubrics </a:t>
                      </a:r>
                      <a:r>
                        <a:rPr lang="en-US" sz="1000" b="0" strike="noStrike" dirty="0" smtClean="0">
                          <a:solidFill>
                            <a:schemeClr val="tx1"/>
                          </a:solidFill>
                        </a:rPr>
                        <a:t>measuring</a:t>
                      </a:r>
                      <a:r>
                        <a:rPr lang="en-US" sz="1000" b="0" strike="noStrike" baseline="0" dirty="0" smtClean="0">
                          <a:solidFill>
                            <a:schemeClr val="tx1"/>
                          </a:solidFill>
                        </a:rPr>
                        <a:t> </a:t>
                      </a:r>
                      <a:r>
                        <a:rPr lang="en-US" sz="1000" b="0" dirty="0" smtClean="0">
                          <a:solidFill>
                            <a:schemeClr val="tx1"/>
                          </a:solidFill>
                        </a:rPr>
                        <a:t>research skill use</a:t>
                      </a:r>
                      <a:endParaRPr lang="en-US" sz="1000" b="0" dirty="0">
                        <a:solidFill>
                          <a:schemeClr val="tx1"/>
                        </a:solidFill>
                      </a:endParaRPr>
                    </a:p>
                  </a:txBody>
                  <a:tcPr>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02569573"/>
              </p:ext>
            </p:extLst>
          </p:nvPr>
        </p:nvGraphicFramePr>
        <p:xfrm>
          <a:off x="634277" y="4151086"/>
          <a:ext cx="6596016" cy="4907280"/>
        </p:xfrm>
        <a:graphic>
          <a:graphicData uri="http://schemas.openxmlformats.org/drawingml/2006/table">
            <a:tbl>
              <a:tblPr firstRow="1" bandRow="1">
                <a:tableStyleId>{5940675A-B579-460E-94D1-54222C63F5DA}</a:tableStyleId>
              </a:tblPr>
              <a:tblGrid>
                <a:gridCol w="3551701"/>
                <a:gridCol w="3044315"/>
              </a:tblGrid>
              <a:tr h="609600">
                <a:tc gridSpan="2">
                  <a:txBody>
                    <a:bodyPr/>
                    <a:lstStyle/>
                    <a:p>
                      <a:pPr algn="ctr"/>
                      <a:r>
                        <a:rPr lang="en-US" sz="1400" b="1" dirty="0" smtClean="0"/>
                        <a:t>Quarter 4</a:t>
                      </a:r>
                      <a:r>
                        <a:rPr lang="en-US" sz="1400" b="1" baseline="0" dirty="0" smtClean="0"/>
                        <a:t> </a:t>
                      </a:r>
                      <a:r>
                        <a:rPr lang="en-US" sz="1400" b="1" dirty="0" smtClean="0"/>
                        <a:t>Performance Task</a:t>
                      </a:r>
                    </a:p>
                    <a:p>
                      <a:pPr algn="ctr"/>
                      <a:r>
                        <a:rPr lang="en-US" sz="1000" b="1" baseline="0" dirty="0" smtClean="0">
                          <a:solidFill>
                            <a:schemeClr val="tx1"/>
                          </a:solidFill>
                        </a:rPr>
                        <a:t>The underlined sections are those scored on SBAC.   </a:t>
                      </a:r>
                    </a:p>
                    <a:p>
                      <a:pPr algn="ctr"/>
                      <a:r>
                        <a:rPr lang="en-US" sz="900" b="1" baseline="0" dirty="0" smtClean="0">
                          <a:solidFill>
                            <a:srgbClr val="002060"/>
                          </a:solidFill>
                        </a:rPr>
                        <a:t>Please </a:t>
                      </a:r>
                      <a:r>
                        <a:rPr lang="en-US" sz="900" b="1" baseline="0" dirty="0" smtClean="0">
                          <a:solidFill>
                            <a:srgbClr val="002060"/>
                          </a:solidFill>
                          <a:effectLst/>
                        </a:rPr>
                        <a:t>take </a:t>
                      </a:r>
                      <a:r>
                        <a:rPr lang="en-US" sz="900" b="1" u="sng" baseline="0" dirty="0" smtClean="0">
                          <a:solidFill>
                            <a:srgbClr val="002060"/>
                          </a:solidFill>
                          <a:effectLst/>
                        </a:rPr>
                        <a:t>2 days</a:t>
                      </a:r>
                      <a:r>
                        <a:rPr lang="en-US" sz="900" b="1" u="none" baseline="0" dirty="0" smtClean="0">
                          <a:solidFill>
                            <a:srgbClr val="002060"/>
                          </a:solidFill>
                          <a:effectLst/>
                        </a:rPr>
                        <a:t> </a:t>
                      </a:r>
                      <a:r>
                        <a:rPr lang="en-US" sz="900" b="1" baseline="0" dirty="0" smtClean="0">
                          <a:solidFill>
                            <a:srgbClr val="002060"/>
                          </a:solidFill>
                        </a:rPr>
                        <a:t>to complete performance tasks.</a:t>
                      </a:r>
                      <a:endParaRPr lang="en-US" sz="900" b="1" dirty="0">
                        <a:solidFill>
                          <a:srgbClr val="002060"/>
                        </a:solidFill>
                      </a:endParaRPr>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74320">
                <a:tc>
                  <a:txBody>
                    <a:bodyPr/>
                    <a:lstStyle/>
                    <a:p>
                      <a:pPr algn="ctr"/>
                      <a:r>
                        <a:rPr lang="en-US" sz="1200" b="1" u="sng" dirty="0" smtClean="0"/>
                        <a:t>Part 1</a:t>
                      </a:r>
                      <a:endParaRPr lang="en-US" sz="1200" b="1" u="sng" dirty="0"/>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u="sng" dirty="0" smtClean="0"/>
                        <a:t>Part 2</a:t>
                      </a:r>
                      <a:endParaRPr lang="en-US" sz="1200" b="1" u="sng" dirty="0"/>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70155">
                <a:tc>
                  <a:txBody>
                    <a:bodyPr/>
                    <a:lstStyle/>
                    <a:p>
                      <a:pPr>
                        <a:buFont typeface="Arial" pitchFamily="34" charset="0"/>
                        <a:buChar char="•"/>
                      </a:pPr>
                      <a:r>
                        <a:rPr lang="en-US" sz="1000" dirty="0" smtClean="0"/>
                        <a:t>     Classroom Activity if Desired/Needed</a:t>
                      </a:r>
                    </a:p>
                    <a:p>
                      <a:pPr>
                        <a:buFont typeface="Arial" pitchFamily="34" charset="0"/>
                        <a:buChar char="•"/>
                      </a:pPr>
                      <a:r>
                        <a:rPr lang="en-US" sz="1000" dirty="0" smtClean="0"/>
                        <a:t>     </a:t>
                      </a:r>
                      <a:r>
                        <a:rPr lang="en-US" sz="1000" dirty="0" smtClean="0">
                          <a:solidFill>
                            <a:schemeClr val="tx1"/>
                          </a:solidFill>
                        </a:rPr>
                        <a:t>Read two</a:t>
                      </a:r>
                      <a:r>
                        <a:rPr lang="en-US" sz="1000" baseline="0" dirty="0" smtClean="0">
                          <a:solidFill>
                            <a:schemeClr val="tx1"/>
                          </a:solidFill>
                        </a:rPr>
                        <a:t> paired passages.</a:t>
                      </a:r>
                    </a:p>
                    <a:p>
                      <a:pPr>
                        <a:buFont typeface="Arial" pitchFamily="34" charset="0"/>
                        <a:buChar char="•"/>
                      </a:pPr>
                      <a:r>
                        <a:rPr lang="en-US" sz="1000" baseline="0" dirty="0" smtClean="0">
                          <a:solidFill>
                            <a:schemeClr val="tx1"/>
                          </a:solidFill>
                        </a:rPr>
                        <a:t>     Take notes while reading (note-taking).</a:t>
                      </a:r>
                    </a:p>
                    <a:p>
                      <a:pPr>
                        <a:buFont typeface="Arial" pitchFamily="34" charset="0"/>
                        <a:buChar char="•"/>
                      </a:pPr>
                      <a:r>
                        <a:rPr lang="en-US" sz="1000" baseline="0" dirty="0" smtClean="0">
                          <a:solidFill>
                            <a:schemeClr val="tx1"/>
                          </a:solidFill>
                        </a:rPr>
                        <a:t>     </a:t>
                      </a:r>
                      <a:r>
                        <a:rPr lang="en-US" sz="1000" b="1" u="sng" baseline="0" dirty="0" smtClean="0">
                          <a:solidFill>
                            <a:schemeClr val="tx1"/>
                          </a:solidFill>
                        </a:rPr>
                        <a:t>Answer SR and CR research questions about sources </a:t>
                      </a:r>
                    </a:p>
                    <a:p>
                      <a:pPr>
                        <a:buFont typeface="Arial" pitchFamily="34" charset="0"/>
                        <a:buNone/>
                      </a:pPr>
                      <a:endParaRPr lang="en-US" sz="700" b="1" u="sng" baseline="0" dirty="0" smtClean="0">
                        <a:solidFill>
                          <a:schemeClr val="tx1"/>
                        </a:solidFill>
                      </a:endParaRPr>
                    </a:p>
                    <a:p>
                      <a:pPr>
                        <a:buFont typeface="Arial" pitchFamily="34" charset="0"/>
                        <a:buNone/>
                      </a:pPr>
                      <a:r>
                        <a:rPr lang="en-US" sz="1000" b="1" u="sng" baseline="0" dirty="0" smtClean="0">
                          <a:solidFill>
                            <a:schemeClr val="tx1"/>
                          </a:solidFill>
                        </a:rPr>
                        <a:t>Components of Part 1</a:t>
                      </a:r>
                    </a:p>
                    <a:p>
                      <a:pPr marL="182361" indent="-182361"/>
                      <a:r>
                        <a:rPr lang="en-US" sz="900" b="1" u="sng" dirty="0" smtClean="0">
                          <a:solidFill>
                            <a:schemeClr val="tx1"/>
                          </a:solidFill>
                        </a:rPr>
                        <a:t>Note-Taking</a:t>
                      </a:r>
                      <a:r>
                        <a:rPr lang="en-US" sz="900" b="1" dirty="0" smtClean="0">
                          <a:solidFill>
                            <a:schemeClr val="tx1"/>
                          </a:solidFill>
                        </a:rPr>
                        <a:t>: </a:t>
                      </a:r>
                    </a:p>
                    <a:p>
                      <a:pPr marL="182361" indent="-182361"/>
                      <a:r>
                        <a:rPr lang="en-US" sz="900" b="1" dirty="0" smtClean="0">
                          <a:solidFill>
                            <a:schemeClr val="tx1"/>
                          </a:solidFill>
                        </a:rPr>
                        <a:t>       </a:t>
                      </a:r>
                      <a:r>
                        <a:rPr lang="en-US" sz="900" dirty="0" smtClean="0">
                          <a:solidFill>
                            <a:schemeClr val="tx1"/>
                          </a:solidFill>
                        </a:rPr>
                        <a:t>Students take notes as they read passages to gather information about their sources. Students are allowed to use their notes to later write a full composition (essay).  Note-taking strategies should  be taught as structured lessons throughout the school year in grades   K – 6. assessment if you choose to use it. </a:t>
                      </a:r>
                      <a:r>
                        <a:rPr lang="en-US" sz="900" b="1" dirty="0" smtClean="0">
                          <a:solidFill>
                            <a:schemeClr val="tx1"/>
                          </a:solidFill>
                          <a:effectLst/>
                        </a:rPr>
                        <a:t>A teacher’s note-taking form with directions and  a note-taking form for your students to use for this assessment  is provided, or you may use whatever formats you’ve had past success with</a:t>
                      </a:r>
                      <a:r>
                        <a:rPr lang="en-US" sz="900" dirty="0" smtClean="0">
                          <a:solidFill>
                            <a:schemeClr val="tx1"/>
                          </a:solidFill>
                          <a:effectLst/>
                        </a:rPr>
                        <a:t>. Please have students practice using the note-taking page in this document </a:t>
                      </a:r>
                      <a:r>
                        <a:rPr lang="en-US" sz="900" b="1" u="sng" dirty="0" smtClean="0">
                          <a:solidFill>
                            <a:schemeClr val="tx1"/>
                          </a:solidFill>
                          <a:effectLst/>
                        </a:rPr>
                        <a:t>before</a:t>
                      </a:r>
                      <a:r>
                        <a:rPr lang="en-US" sz="900" dirty="0" smtClean="0">
                          <a:solidFill>
                            <a:schemeClr val="tx1"/>
                          </a:solidFill>
                          <a:effectLst/>
                        </a:rPr>
                        <a:t> the actual </a:t>
                      </a:r>
                      <a:endParaRPr lang="en-US" sz="900" i="1" dirty="0" smtClean="0">
                        <a:solidFill>
                          <a:schemeClr val="tx1"/>
                        </a:solidFill>
                      </a:endParaRPr>
                    </a:p>
                    <a:p>
                      <a:pPr marL="182361" indent="-182361"/>
                      <a:r>
                        <a:rPr lang="en-US" sz="900" b="1" u="sng" dirty="0" smtClean="0">
                          <a:solidFill>
                            <a:schemeClr val="tx1"/>
                          </a:solidFill>
                        </a:rPr>
                        <a:t>Research</a:t>
                      </a:r>
                      <a:r>
                        <a:rPr lang="en-US" sz="900" b="1" dirty="0" smtClean="0">
                          <a:solidFill>
                            <a:schemeClr val="tx1"/>
                          </a:solidFill>
                        </a:rPr>
                        <a:t>: </a:t>
                      </a:r>
                    </a:p>
                    <a:p>
                      <a:pPr marL="182361" indent="-182361"/>
                      <a:r>
                        <a:rPr lang="en-US" sz="900" b="1" dirty="0" smtClean="0">
                          <a:solidFill>
                            <a:schemeClr val="tx1"/>
                          </a:solidFill>
                        </a:rPr>
                        <a:t>       </a:t>
                      </a:r>
                      <a:r>
                        <a:rPr lang="en-US" sz="900" dirty="0" smtClean="0">
                          <a:solidFill>
                            <a:schemeClr val="tx1"/>
                          </a:solidFill>
                        </a:rPr>
                        <a:t>In Part 1 of a performance task students answer constructed response  questions written to measure a  student’s ability to use </a:t>
                      </a:r>
                      <a:r>
                        <a:rPr lang="en-US" sz="900" b="1" u="sng" dirty="0" smtClean="0">
                          <a:solidFill>
                            <a:schemeClr val="tx1"/>
                          </a:solidFill>
                        </a:rPr>
                        <a:t>research skills</a:t>
                      </a:r>
                      <a:r>
                        <a:rPr lang="en-US" sz="900" b="1" u="none" baseline="0" dirty="0" smtClean="0">
                          <a:solidFill>
                            <a:schemeClr val="tx1"/>
                          </a:solidFill>
                        </a:rPr>
                        <a:t> </a:t>
                      </a:r>
                      <a:r>
                        <a:rPr lang="en-US" sz="900" b="0" u="none" baseline="0" dirty="0" smtClean="0">
                          <a:solidFill>
                            <a:schemeClr val="tx1"/>
                          </a:solidFill>
                        </a:rPr>
                        <a:t>needed to complete a performance task.</a:t>
                      </a:r>
                      <a:r>
                        <a:rPr lang="en-US" sz="900" b="0" dirty="0" smtClean="0">
                          <a:solidFill>
                            <a:schemeClr val="tx1"/>
                          </a:solidFill>
                        </a:rPr>
                        <a:t>  </a:t>
                      </a:r>
                      <a:r>
                        <a:rPr lang="en-US" sz="900" dirty="0" smtClean="0">
                          <a:solidFill>
                            <a:schemeClr val="tx1"/>
                          </a:solidFill>
                        </a:rPr>
                        <a:t>These CR questions </a:t>
                      </a:r>
                      <a:r>
                        <a:rPr lang="en-US" sz="900" b="1" u="sng" dirty="0" smtClean="0">
                          <a:solidFill>
                            <a:schemeClr val="tx1"/>
                          </a:solidFill>
                        </a:rPr>
                        <a:t>are scored</a:t>
                      </a:r>
                      <a:r>
                        <a:rPr lang="en-US" sz="900" b="1" dirty="0" smtClean="0">
                          <a:solidFill>
                            <a:schemeClr val="tx1"/>
                          </a:solidFill>
                        </a:rPr>
                        <a:t> </a:t>
                      </a:r>
                      <a:r>
                        <a:rPr lang="en-US" sz="900" dirty="0" smtClean="0">
                          <a:solidFill>
                            <a:schemeClr val="tx1"/>
                          </a:solidFill>
                        </a:rPr>
                        <a:t>using the SBAC Research Rubrics rather than reading</a:t>
                      </a:r>
                      <a:r>
                        <a:rPr lang="en-US" sz="900" baseline="0" dirty="0" smtClean="0">
                          <a:solidFill>
                            <a:schemeClr val="tx1"/>
                          </a:solidFill>
                        </a:rPr>
                        <a:t> </a:t>
                      </a:r>
                      <a:r>
                        <a:rPr lang="en-US" sz="900" dirty="0" smtClean="0">
                          <a:solidFill>
                            <a:schemeClr val="tx1"/>
                          </a:solidFill>
                        </a:rPr>
                        <a:t>response rubrics. </a:t>
                      </a:r>
                      <a:endParaRPr lang="en-US" sz="900" b="1" u="sng" baseline="0" dirty="0" smtClean="0">
                        <a:solidFill>
                          <a:schemeClr val="tx1"/>
                        </a:solidFill>
                      </a:endParaRPr>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itchFamily="34" charset="0"/>
                        <a:buChar char="•"/>
                      </a:pPr>
                      <a:r>
                        <a:rPr lang="en-US" sz="1000" dirty="0" smtClean="0"/>
                        <a:t> </a:t>
                      </a:r>
                      <a:r>
                        <a:rPr lang="en-US" sz="1000" dirty="0" smtClean="0">
                          <a:solidFill>
                            <a:schemeClr val="tx1"/>
                          </a:solidFill>
                        </a:rPr>
                        <a:t>Class</a:t>
                      </a:r>
                      <a:r>
                        <a:rPr lang="en-US" sz="1000" baseline="0" dirty="0" smtClean="0">
                          <a:solidFill>
                            <a:schemeClr val="tx1"/>
                          </a:solidFill>
                        </a:rPr>
                        <a:t> </a:t>
                      </a:r>
                      <a:r>
                        <a:rPr lang="en-US" sz="1000" strike="sngStrike" baseline="0" dirty="0" smtClean="0">
                          <a:solidFill>
                            <a:schemeClr val="tx1"/>
                          </a:solidFill>
                        </a:rPr>
                        <a:t>a</a:t>
                      </a:r>
                      <a:r>
                        <a:rPr lang="en-US" sz="1000" baseline="0" dirty="0" smtClean="0">
                          <a:solidFill>
                            <a:schemeClr val="tx1"/>
                          </a:solidFill>
                        </a:rPr>
                        <a:t>ctivity</a:t>
                      </a:r>
                      <a:endParaRPr lang="en-US" sz="1000" dirty="0" smtClean="0">
                        <a:solidFill>
                          <a:schemeClr val="tx1"/>
                        </a:solidFill>
                      </a:endParaRPr>
                    </a:p>
                    <a:p>
                      <a:pPr>
                        <a:buFont typeface="Arial" pitchFamily="34" charset="0"/>
                        <a:buChar char="•"/>
                      </a:pPr>
                      <a:r>
                        <a:rPr lang="en-US" sz="1000" dirty="0" smtClean="0">
                          <a:solidFill>
                            <a:schemeClr val="tx1"/>
                          </a:solidFill>
                        </a:rPr>
                        <a:t>     Plan your essay</a:t>
                      </a:r>
                      <a:r>
                        <a:rPr lang="en-US" sz="1000" baseline="0" dirty="0" smtClean="0">
                          <a:solidFill>
                            <a:schemeClr val="tx1"/>
                          </a:solidFill>
                        </a:rPr>
                        <a:t> (brainstorming -pre-writing).</a:t>
                      </a:r>
                      <a:endParaRPr lang="en-US" sz="1000" b="1" u="sng" dirty="0" smtClean="0">
                        <a:solidFill>
                          <a:schemeClr val="tx1"/>
                        </a:solidFill>
                      </a:endParaRPr>
                    </a:p>
                    <a:p>
                      <a:pPr>
                        <a:buFont typeface="Arial" pitchFamily="34" charset="0"/>
                        <a:buChar char="•"/>
                      </a:pPr>
                      <a:r>
                        <a:rPr lang="en-US" sz="1000" baseline="0" dirty="0" smtClean="0">
                          <a:solidFill>
                            <a:schemeClr val="tx1"/>
                          </a:solidFill>
                        </a:rPr>
                        <a:t>     </a:t>
                      </a:r>
                      <a:r>
                        <a:rPr lang="en-US" sz="1000" dirty="0" smtClean="0">
                          <a:solidFill>
                            <a:schemeClr val="tx1"/>
                          </a:solidFill>
                        </a:rPr>
                        <a:t>Write,</a:t>
                      </a:r>
                      <a:r>
                        <a:rPr lang="en-US" sz="1000" baseline="0" dirty="0" smtClean="0">
                          <a:solidFill>
                            <a:schemeClr val="tx1"/>
                          </a:solidFill>
                        </a:rPr>
                        <a:t> revise and edit </a:t>
                      </a:r>
                      <a:r>
                        <a:rPr lang="en-US" sz="1000" baseline="0" dirty="0" smtClean="0"/>
                        <a:t>(W.5)</a:t>
                      </a:r>
                    </a:p>
                    <a:p>
                      <a:pPr>
                        <a:buFont typeface="Arial" pitchFamily="34" charset="0"/>
                        <a:buChar char="•"/>
                      </a:pPr>
                      <a:r>
                        <a:rPr lang="en-US" sz="1000" b="1" u="none" dirty="0" smtClean="0"/>
                        <a:t>     </a:t>
                      </a:r>
                      <a:r>
                        <a:rPr lang="en-US" sz="1000" b="1" u="sng" dirty="0" smtClean="0">
                          <a:solidFill>
                            <a:schemeClr val="tx1"/>
                          </a:solidFill>
                        </a:rPr>
                        <a:t>Writing a Full Composition or Speech </a:t>
                      </a: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n-US" sz="1000" b="1" u="sng" baseline="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n-US" sz="1000" b="1" u="sng" baseline="0" dirty="0" smtClean="0">
                          <a:solidFill>
                            <a:srgbClr val="002060"/>
                          </a:solidFill>
                        </a:rPr>
                        <a:t>Components of Part 2</a:t>
                      </a:r>
                    </a:p>
                    <a:p>
                      <a:pPr>
                        <a:buFont typeface="Arial" pitchFamily="34" charset="0"/>
                        <a:buNone/>
                      </a:pPr>
                      <a:r>
                        <a:rPr lang="en-US" sz="900" b="1" i="0" u="sng" dirty="0" smtClean="0">
                          <a:solidFill>
                            <a:srgbClr val="002060"/>
                          </a:solidFill>
                          <a:effectLst/>
                        </a:rPr>
                        <a:t>Planning</a:t>
                      </a:r>
                      <a:endParaRPr lang="en-US" sz="900" dirty="0" smtClean="0">
                        <a:solidFill>
                          <a:srgbClr val="C00000"/>
                        </a:solidFill>
                      </a:endParaRPr>
                    </a:p>
                    <a:p>
                      <a:pPr marL="171450" indent="0">
                        <a:buFont typeface="Arial" pitchFamily="34" charset="0"/>
                        <a:buNone/>
                      </a:pPr>
                      <a:r>
                        <a:rPr lang="en-US" sz="900" dirty="0" smtClean="0">
                          <a:solidFill>
                            <a:schemeClr val="tx1"/>
                          </a:solidFill>
                        </a:rPr>
                        <a:t>Students review notes and sources</a:t>
                      </a:r>
                      <a:r>
                        <a:rPr lang="en-US" sz="900" baseline="0" dirty="0" smtClean="0">
                          <a:solidFill>
                            <a:schemeClr val="tx1"/>
                          </a:solidFill>
                        </a:rPr>
                        <a:t> and plan their  composition.</a:t>
                      </a:r>
                      <a:endParaRPr lang="en-US" sz="900" dirty="0" smtClean="0">
                        <a:solidFill>
                          <a:srgbClr val="C00000"/>
                        </a:solidFill>
                      </a:endParaRPr>
                    </a:p>
                    <a:p>
                      <a:pPr>
                        <a:buFont typeface="Arial" pitchFamily="34" charset="0"/>
                        <a:buNone/>
                      </a:pPr>
                      <a:r>
                        <a:rPr lang="en-US" sz="900" b="1" u="sng" dirty="0" smtClean="0">
                          <a:solidFill>
                            <a:srgbClr val="002060"/>
                          </a:solidFill>
                        </a:rPr>
                        <a:t>Write, Revise and Edit</a:t>
                      </a:r>
                    </a:p>
                    <a:p>
                      <a:pPr>
                        <a:buFont typeface="Arial" pitchFamily="34" charset="0"/>
                        <a:buNone/>
                      </a:pPr>
                      <a:r>
                        <a:rPr lang="en-US" sz="900" b="0" u="none" baseline="0" dirty="0" smtClean="0">
                          <a:solidFill>
                            <a:srgbClr val="002060"/>
                          </a:solidFill>
                        </a:rPr>
                        <a:t>       </a:t>
                      </a:r>
                      <a:r>
                        <a:rPr lang="en-US" sz="900" b="0" u="none" dirty="0" smtClean="0">
                          <a:solidFill>
                            <a:schemeClr val="tx1"/>
                          </a:solidFill>
                        </a:rPr>
                        <a:t>Students</a:t>
                      </a:r>
                      <a:r>
                        <a:rPr lang="en-US" sz="900" b="0" u="none" baseline="0" dirty="0" smtClean="0">
                          <a:solidFill>
                            <a:schemeClr val="tx1"/>
                          </a:solidFill>
                        </a:rPr>
                        <a:t> draft, write, revise and edit their writing.</a:t>
                      </a:r>
                    </a:p>
                    <a:p>
                      <a:pPr marL="171450" indent="0">
                        <a:buFont typeface="Arial" pitchFamily="34" charset="0"/>
                        <a:buNone/>
                      </a:pPr>
                      <a:r>
                        <a:rPr lang="en-US" sz="900" b="0" u="none" baseline="0" dirty="0" smtClean="0">
                          <a:solidFill>
                            <a:schemeClr val="tx1"/>
                          </a:solidFill>
                        </a:rPr>
                        <a:t>Word processing tools should be available for spell    check (but no grammar check).</a:t>
                      </a:r>
                      <a:endParaRPr lang="en-US" sz="900" b="1" u="sng" baseline="0" dirty="0" smtClean="0">
                        <a:solidFill>
                          <a:srgbClr val="002060"/>
                        </a:solidFill>
                      </a:endParaRPr>
                    </a:p>
                    <a:p>
                      <a:pPr marL="171450" marR="0" lvl="0" indent="0" algn="l" defTabSz="1018809"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mn-lt"/>
                          <a:ea typeface="Calibri"/>
                          <a:cs typeface="Calibri"/>
                        </a:rPr>
                        <a:t>This protocol focuses on the key elements of </a:t>
                      </a:r>
                      <a:r>
                        <a:rPr kumimoji="0" lang="en-US" sz="900" b="1" i="0" u="none" strike="noStrike" kern="1200" cap="none" spc="0" normalizeH="0" baseline="0" noProof="0" dirty="0" smtClean="0">
                          <a:ln>
                            <a:noFill/>
                          </a:ln>
                          <a:solidFill>
                            <a:prstClr val="black"/>
                          </a:solidFill>
                          <a:effectLst/>
                          <a:uLnTx/>
                          <a:uFillTx/>
                          <a:latin typeface="+mn-lt"/>
                          <a:ea typeface="Calibri"/>
                          <a:cs typeface="Calibri"/>
                        </a:rPr>
                        <a:t>writing opinion pieces:</a:t>
                      </a:r>
                      <a:endParaRPr kumimoji="0" lang="en-US" sz="900" b="1" i="0" u="none" strike="noStrike" kern="1200" cap="none" spc="0" normalizeH="0" baseline="0" noProof="0" dirty="0" smtClean="0">
                        <a:ln>
                          <a:noFill/>
                        </a:ln>
                        <a:solidFill>
                          <a:prstClr val="black"/>
                        </a:solidFill>
                        <a:effectLst/>
                        <a:uLnTx/>
                        <a:uFillTx/>
                        <a:latin typeface="+mn-lt"/>
                        <a:ea typeface="Calibri"/>
                        <a:cs typeface="Times New Roman"/>
                      </a:endParaRPr>
                    </a:p>
                    <a:p>
                      <a:pPr marL="168275" marR="0" lvl="0" indent="-168275" algn="l" defTabSz="1018809" rtl="0" eaLnBrk="1" fontAlgn="auto" latinLnBrk="0" hangingPunct="1">
                        <a:lnSpc>
                          <a:spcPct val="100000"/>
                        </a:lnSpc>
                        <a:spcBef>
                          <a:spcPts val="0"/>
                        </a:spcBef>
                        <a:spcAft>
                          <a:spcPts val="0"/>
                        </a:spcAft>
                        <a:buClrTx/>
                        <a:buSzTx/>
                        <a:buFont typeface="+mj-lt"/>
                        <a:buAutoNum type="arabicPeriod"/>
                        <a:tabLst/>
                        <a:defRPr/>
                      </a:pPr>
                      <a:r>
                        <a:rPr kumimoji="0" lang="en-US" sz="900" b="1" i="0" u="none" strike="noStrike" kern="1200" cap="none" spc="0" normalizeH="0" baseline="0" noProof="0" dirty="0" smtClean="0">
                          <a:ln>
                            <a:noFill/>
                          </a:ln>
                          <a:solidFill>
                            <a:prstClr val="black"/>
                          </a:solidFill>
                          <a:effectLst/>
                          <a:uLnTx/>
                          <a:uFillTx/>
                          <a:latin typeface="+mn-lt"/>
                          <a:ea typeface="Calibri"/>
                          <a:cs typeface="Times New Roman"/>
                        </a:rPr>
                        <a:t>Statement of Purpose/Focus:  </a:t>
                      </a:r>
                      <a:r>
                        <a:rPr kumimoji="0" lang="en-US" sz="900" b="0" i="0" u="none" strike="noStrike" kern="1200" cap="none" spc="0" normalizeH="0" baseline="0" noProof="0" dirty="0" smtClean="0">
                          <a:ln>
                            <a:noFill/>
                          </a:ln>
                          <a:solidFill>
                            <a:prstClr val="black"/>
                          </a:solidFill>
                          <a:effectLst/>
                          <a:uLnTx/>
                          <a:uFillTx/>
                          <a:latin typeface="+mn-lt"/>
                          <a:ea typeface="Calibri"/>
                          <a:cs typeface="Times New Roman"/>
                        </a:rPr>
                        <a:t>Do you clearly state your opinion?  Do you stay on topic?</a:t>
                      </a:r>
                      <a:endParaRPr kumimoji="0" lang="en-US" sz="900" b="1" i="0" u="none" strike="noStrike" kern="1200" cap="none" spc="0" normalizeH="0" baseline="0" noProof="0" dirty="0" smtClean="0">
                        <a:ln>
                          <a:noFill/>
                        </a:ln>
                        <a:solidFill>
                          <a:prstClr val="black"/>
                        </a:solidFill>
                        <a:effectLst/>
                        <a:uLnTx/>
                        <a:uFillTx/>
                        <a:latin typeface="+mn-lt"/>
                        <a:ea typeface="Calibri"/>
                        <a:cs typeface="Times New Roman"/>
                      </a:endParaRPr>
                    </a:p>
                    <a:p>
                      <a:pPr marL="168275" marR="0" lvl="0" indent="-168275" algn="l" defTabSz="1018809" rtl="0" eaLnBrk="1" fontAlgn="auto" latinLnBrk="0" hangingPunct="1">
                        <a:lnSpc>
                          <a:spcPct val="100000"/>
                        </a:lnSpc>
                        <a:spcBef>
                          <a:spcPts val="0"/>
                        </a:spcBef>
                        <a:spcAft>
                          <a:spcPts val="0"/>
                        </a:spcAft>
                        <a:buClrTx/>
                        <a:buSzTx/>
                        <a:buFont typeface="+mj-lt"/>
                        <a:buAutoNum type="arabicPeriod"/>
                        <a:tabLst/>
                        <a:defRPr/>
                      </a:pPr>
                      <a:r>
                        <a:rPr kumimoji="0" lang="en-US" sz="900" b="1" i="0" u="none" strike="noStrike" kern="1200" cap="none" spc="0" normalizeH="0" baseline="0" noProof="0" dirty="0" smtClean="0">
                          <a:ln>
                            <a:noFill/>
                          </a:ln>
                          <a:solidFill>
                            <a:prstClr val="black"/>
                          </a:solidFill>
                          <a:effectLst/>
                          <a:uLnTx/>
                          <a:uFillTx/>
                          <a:latin typeface="+mn-lt"/>
                          <a:ea typeface="Calibri"/>
                          <a:cs typeface="Times New Roman"/>
                        </a:rPr>
                        <a:t>Organization:  </a:t>
                      </a:r>
                      <a:r>
                        <a:rPr kumimoji="0" lang="en-US" sz="900" b="0" i="0" u="none" strike="noStrike" kern="1200" cap="none" spc="0" normalizeH="0" baseline="0" noProof="0" dirty="0" smtClean="0">
                          <a:ln>
                            <a:noFill/>
                          </a:ln>
                          <a:solidFill>
                            <a:prstClr val="black"/>
                          </a:solidFill>
                          <a:effectLst/>
                          <a:uLnTx/>
                          <a:uFillTx/>
                          <a:latin typeface="+mn-lt"/>
                          <a:ea typeface="Calibri"/>
                          <a:cs typeface="Times New Roman"/>
                        </a:rPr>
                        <a:t>Do your ideas flow logically from the introduction to conclusion?  Do you use effective transitions?</a:t>
                      </a:r>
                    </a:p>
                    <a:p>
                      <a:pPr marL="168275" marR="0" lvl="0" indent="-168275" algn="l" defTabSz="1018809" rtl="0" eaLnBrk="1" fontAlgn="auto" latinLnBrk="0" hangingPunct="1">
                        <a:lnSpc>
                          <a:spcPct val="100000"/>
                        </a:lnSpc>
                        <a:spcBef>
                          <a:spcPts val="0"/>
                        </a:spcBef>
                        <a:spcAft>
                          <a:spcPts val="0"/>
                        </a:spcAft>
                        <a:buClrTx/>
                        <a:buSzTx/>
                        <a:buFont typeface="+mj-lt"/>
                        <a:buAutoNum type="arabicPeriod"/>
                        <a:tabLst/>
                        <a:defRPr/>
                      </a:pPr>
                      <a:r>
                        <a:rPr kumimoji="0" lang="en-US" sz="900" b="1" i="0" u="none" strike="noStrike" kern="1200" cap="none" spc="0" normalizeH="0" baseline="0" noProof="0" dirty="0" smtClean="0">
                          <a:ln>
                            <a:noFill/>
                          </a:ln>
                          <a:solidFill>
                            <a:prstClr val="black"/>
                          </a:solidFill>
                          <a:effectLst/>
                          <a:uLnTx/>
                          <a:uFillTx/>
                          <a:latin typeface="+mn-lt"/>
                          <a:ea typeface="Calibri"/>
                          <a:cs typeface="Times New Roman"/>
                        </a:rPr>
                        <a:t>Elaboration of Evidence:  </a:t>
                      </a:r>
                      <a:r>
                        <a:rPr kumimoji="0" lang="en-US" sz="900" b="0" i="0" u="none" strike="noStrike" kern="1200" cap="none" spc="0" normalizeH="0" baseline="0" noProof="0" dirty="0" smtClean="0">
                          <a:ln>
                            <a:noFill/>
                          </a:ln>
                          <a:solidFill>
                            <a:prstClr val="black"/>
                          </a:solidFill>
                          <a:effectLst/>
                          <a:uLnTx/>
                          <a:uFillTx/>
                          <a:latin typeface="+mn-lt"/>
                          <a:ea typeface="Calibri"/>
                          <a:cs typeface="Times New Roman"/>
                        </a:rPr>
                        <a:t>Do you provide evidence from sources about your opinions and elaborate with specific information?</a:t>
                      </a:r>
                    </a:p>
                    <a:p>
                      <a:pPr marL="168275" marR="0" lvl="0" indent="-168275" algn="l" defTabSz="1018809" rtl="0" eaLnBrk="1" fontAlgn="auto" latinLnBrk="0" hangingPunct="1">
                        <a:lnSpc>
                          <a:spcPct val="100000"/>
                        </a:lnSpc>
                        <a:spcBef>
                          <a:spcPts val="0"/>
                        </a:spcBef>
                        <a:spcAft>
                          <a:spcPts val="0"/>
                        </a:spcAft>
                        <a:buClrTx/>
                        <a:buSzTx/>
                        <a:buFont typeface="+mj-lt"/>
                        <a:buAutoNum type="arabicPeriod"/>
                        <a:tabLst/>
                        <a:defRPr/>
                      </a:pPr>
                      <a:r>
                        <a:rPr kumimoji="0" lang="en-US" sz="900" b="1" i="0" u="none" strike="noStrike" kern="1200" cap="none" spc="0" normalizeH="0" baseline="0" noProof="0" dirty="0" smtClean="0">
                          <a:ln>
                            <a:noFill/>
                          </a:ln>
                          <a:solidFill>
                            <a:prstClr val="black"/>
                          </a:solidFill>
                          <a:effectLst/>
                          <a:uLnTx/>
                          <a:uFillTx/>
                          <a:latin typeface="+mn-lt"/>
                          <a:ea typeface="Calibri"/>
                          <a:cs typeface="Times New Roman"/>
                        </a:rPr>
                        <a:t>Language and Vocabulary:  </a:t>
                      </a:r>
                      <a:r>
                        <a:rPr kumimoji="0" lang="en-US" sz="900" b="0" i="0" u="none" strike="noStrike" kern="1200" cap="none" spc="0" normalizeH="0" baseline="0" noProof="0" dirty="0" smtClean="0">
                          <a:ln>
                            <a:noFill/>
                          </a:ln>
                          <a:solidFill>
                            <a:prstClr val="black"/>
                          </a:solidFill>
                          <a:effectLst/>
                          <a:uLnTx/>
                          <a:uFillTx/>
                          <a:latin typeface="+mn-lt"/>
                          <a:ea typeface="Calibri"/>
                          <a:cs typeface="Times New Roman"/>
                        </a:rPr>
                        <a:t>Do you express your ideas effectively?  Do you use precise language that is appropriate for your audience and purpose?</a:t>
                      </a:r>
                    </a:p>
                    <a:p>
                      <a:pPr marL="168275" marR="0" lvl="0" indent="-168275" algn="l" defTabSz="1018809" rtl="0" eaLnBrk="1" fontAlgn="auto" latinLnBrk="0" hangingPunct="1">
                        <a:lnSpc>
                          <a:spcPct val="100000"/>
                        </a:lnSpc>
                        <a:spcBef>
                          <a:spcPts val="0"/>
                        </a:spcBef>
                        <a:spcAft>
                          <a:spcPts val="0"/>
                        </a:spcAft>
                        <a:buClrTx/>
                        <a:buSzTx/>
                        <a:buFont typeface="+mj-lt"/>
                        <a:buAutoNum type="arabicPeriod"/>
                        <a:tabLst/>
                        <a:defRPr/>
                      </a:pPr>
                      <a:r>
                        <a:rPr kumimoji="0" lang="en-US" sz="900" b="1" i="0" u="none" strike="noStrike" kern="1200" cap="none" spc="0" normalizeH="0" baseline="0" noProof="0" dirty="0" smtClean="0">
                          <a:ln>
                            <a:noFill/>
                          </a:ln>
                          <a:solidFill>
                            <a:prstClr val="black"/>
                          </a:solidFill>
                          <a:effectLst/>
                          <a:uLnTx/>
                          <a:uFillTx/>
                          <a:latin typeface="+mn-lt"/>
                          <a:ea typeface="Calibri"/>
                          <a:cs typeface="Times New Roman"/>
                        </a:rPr>
                        <a:t>Conventions:  </a:t>
                      </a:r>
                      <a:r>
                        <a:rPr kumimoji="0" lang="en-US" sz="900" b="0" i="0" u="none" strike="noStrike" kern="1200" cap="none" spc="0" normalizeH="0" baseline="0" noProof="0" dirty="0" smtClean="0">
                          <a:ln>
                            <a:noFill/>
                          </a:ln>
                          <a:solidFill>
                            <a:prstClr val="black"/>
                          </a:solidFill>
                          <a:effectLst/>
                          <a:uLnTx/>
                          <a:uFillTx/>
                          <a:latin typeface="+mn-lt"/>
                          <a:ea typeface="Calibri"/>
                          <a:cs typeface="Times New Roman"/>
                        </a:rPr>
                        <a:t>Do you use punctuation, capitalization and spelling correctly?</a:t>
                      </a:r>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693784" y="9068709"/>
            <a:ext cx="6477000" cy="527053"/>
          </a:xfrm>
          <a:prstGeom prst="rect">
            <a:avLst/>
          </a:prstGeom>
        </p:spPr>
        <p:txBody>
          <a:bodyPr wrap="square" lIns="91433" tIns="45717" rIns="91433" bIns="45717">
            <a:spAutoFit/>
          </a:bodyPr>
          <a:lstStyle/>
          <a:p>
            <a:r>
              <a:rPr lang="en-US" sz="900" b="1" dirty="0"/>
              <a:t>There are  NO Technology-enhanced Items/Tasks (TE) Note:  It is </a:t>
            </a:r>
            <a:r>
              <a:rPr lang="en-US" sz="900" b="1" i="1" u="sng" dirty="0"/>
              <a:t>highly recommended</a:t>
            </a:r>
            <a:r>
              <a:rPr lang="en-US" sz="900" b="1" i="1" dirty="0"/>
              <a:t> </a:t>
            </a:r>
            <a:r>
              <a:rPr lang="en-US" sz="900" b="1" dirty="0"/>
              <a:t>that students have experiences with the following types of tasks from various on-line instructional practice sites, as they are not on the HSD Elementary Assessments: </a:t>
            </a:r>
            <a:r>
              <a:rPr lang="en-US" sz="900" i="1" dirty="0"/>
              <a:t>reordering text, selecting and changing text, selecting text, and selecting from drop-down menu</a:t>
            </a:r>
          </a:p>
        </p:txBody>
      </p:sp>
    </p:spTree>
    <p:extLst>
      <p:ext uri="{BB962C8B-B14F-4D97-AF65-F5344CB8AC3E}">
        <p14:creationId xmlns:p14="http://schemas.microsoft.com/office/powerpoint/2010/main" val="2972102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sp>
        <p:nvSpPr>
          <p:cNvPr id="5" name="TextBox 4"/>
          <p:cNvSpPr txBox="1">
            <a:spLocks noChangeAspect="1"/>
          </p:cNvSpPr>
          <p:nvPr/>
        </p:nvSpPr>
        <p:spPr>
          <a:xfrm>
            <a:off x="304800" y="3642343"/>
            <a:ext cx="7082589" cy="5794788"/>
          </a:xfrm>
          <a:prstGeom prst="rect">
            <a:avLst/>
          </a:prstGeom>
          <a:solidFill>
            <a:schemeClr val="bg1"/>
          </a:solidFill>
          <a:ln>
            <a:solidFill>
              <a:schemeClr val="accent1"/>
            </a:solidFill>
          </a:ln>
        </p:spPr>
        <p:txBody>
          <a:bodyPr wrap="square" lIns="69464" tIns="34733" rIns="69464" bIns="34733" rtlCol="0">
            <a:spAutoFit/>
          </a:bodyPr>
          <a:lstStyle/>
          <a:p>
            <a:r>
              <a:rPr lang="en-US" sz="1200" dirty="0"/>
              <a:t>1. Determine the central idea. The central idea becomes your topic sentence in your paragraph response. </a:t>
            </a:r>
          </a:p>
          <a:p>
            <a:pPr marL="233789" indent="-233789">
              <a:buAutoNum type="alphaUcPeriod"/>
            </a:pPr>
            <a:r>
              <a:rPr lang="en-US" sz="1200" i="1" dirty="0"/>
              <a:t>Who</a:t>
            </a:r>
            <a:r>
              <a:rPr lang="en-US" sz="1200" dirty="0"/>
              <a:t> or </a:t>
            </a:r>
            <a:r>
              <a:rPr lang="en-US" sz="1200" i="1" dirty="0"/>
              <a:t>what</a:t>
            </a:r>
            <a:r>
              <a:rPr lang="en-US" sz="1200" dirty="0"/>
              <a:t> is the article mostly about? </a:t>
            </a:r>
          </a:p>
          <a:p>
            <a:r>
              <a:rPr lang="en-US" sz="1200" u="sng" dirty="0"/>
              <a:t>						</a:t>
            </a:r>
          </a:p>
          <a:p>
            <a:r>
              <a:rPr lang="en-US" sz="1200" dirty="0" smtClean="0"/>
              <a:t>B</a:t>
            </a:r>
            <a:r>
              <a:rPr lang="en-US" sz="1200" dirty="0"/>
              <a:t>. What is important about the </a:t>
            </a:r>
            <a:r>
              <a:rPr lang="en-US" sz="1200" i="1" dirty="0"/>
              <a:t>who</a:t>
            </a:r>
            <a:r>
              <a:rPr lang="en-US" sz="1200" dirty="0"/>
              <a:t> or the </a:t>
            </a:r>
            <a:r>
              <a:rPr lang="en-US" sz="1200" i="1" dirty="0"/>
              <a:t>what</a:t>
            </a:r>
            <a:r>
              <a:rPr lang="en-US" sz="1200" dirty="0"/>
              <a:t>?</a:t>
            </a:r>
          </a:p>
          <a:p>
            <a:r>
              <a:rPr lang="en-US" sz="1200" u="sng" dirty="0"/>
              <a:t>						</a:t>
            </a:r>
          </a:p>
          <a:p>
            <a:r>
              <a:rPr lang="en-US" sz="1200" u="sng" dirty="0"/>
              <a:t>						</a:t>
            </a:r>
            <a:endParaRPr lang="en-US" sz="1200" dirty="0"/>
          </a:p>
          <a:p>
            <a:r>
              <a:rPr lang="en-US" sz="1200" dirty="0"/>
              <a:t>C. Combine A and B to state the central idea. </a:t>
            </a:r>
          </a:p>
          <a:p>
            <a:r>
              <a:rPr lang="en-US" sz="1200" u="sng" dirty="0"/>
              <a:t>						</a:t>
            </a:r>
          </a:p>
          <a:p>
            <a:r>
              <a:rPr lang="en-US" sz="1200" u="sng" dirty="0"/>
              <a:t>						</a:t>
            </a:r>
            <a:endParaRPr lang="en-US" sz="1200" dirty="0"/>
          </a:p>
          <a:p>
            <a:endParaRPr lang="en-US" sz="1200" dirty="0" smtClean="0"/>
          </a:p>
          <a:p>
            <a:r>
              <a:rPr lang="en-US" sz="1200" dirty="0" smtClean="0"/>
              <a:t>2</a:t>
            </a:r>
            <a:r>
              <a:rPr lang="en-US" sz="1200" dirty="0"/>
              <a:t>. Provide text evidence and explain how the evidence connects to the central idea. </a:t>
            </a:r>
          </a:p>
          <a:p>
            <a:r>
              <a:rPr lang="en-US" sz="1200" dirty="0"/>
              <a:t>First evidence and explanation </a:t>
            </a:r>
          </a:p>
          <a:p>
            <a:r>
              <a:rPr lang="en-US" sz="1200" u="sng" dirty="0"/>
              <a:t>						</a:t>
            </a:r>
          </a:p>
          <a:p>
            <a:r>
              <a:rPr lang="en-US" sz="1200" u="sng" dirty="0"/>
              <a:t>						</a:t>
            </a:r>
          </a:p>
          <a:p>
            <a:r>
              <a:rPr lang="en-US" sz="1200" u="sng" dirty="0"/>
              <a:t>						</a:t>
            </a:r>
            <a:endParaRPr lang="en-US" sz="1200" dirty="0"/>
          </a:p>
          <a:p>
            <a:r>
              <a:rPr lang="en-US" sz="1200" dirty="0"/>
              <a:t>Second evidence and explanation</a:t>
            </a:r>
          </a:p>
          <a:p>
            <a:r>
              <a:rPr lang="en-US" sz="1200" u="sng" dirty="0"/>
              <a:t>						</a:t>
            </a:r>
          </a:p>
          <a:p>
            <a:r>
              <a:rPr lang="en-US" sz="1200" u="sng" dirty="0"/>
              <a:t>						</a:t>
            </a:r>
          </a:p>
          <a:p>
            <a:r>
              <a:rPr lang="en-US" sz="1200" u="sng" dirty="0"/>
              <a:t>						</a:t>
            </a:r>
          </a:p>
          <a:p>
            <a:r>
              <a:rPr lang="en-US" sz="1200" dirty="0"/>
              <a:t>Third evidence and explanation</a:t>
            </a:r>
          </a:p>
          <a:p>
            <a:r>
              <a:rPr lang="en-US" sz="1200" u="sng" dirty="0"/>
              <a:t>						</a:t>
            </a:r>
          </a:p>
          <a:p>
            <a:r>
              <a:rPr lang="en-US" sz="1200" u="sng" dirty="0"/>
              <a:t>						</a:t>
            </a:r>
          </a:p>
          <a:p>
            <a:r>
              <a:rPr lang="en-US" sz="1200" u="sng" dirty="0"/>
              <a:t>						</a:t>
            </a:r>
            <a:endParaRPr lang="en-US" sz="1200" u="sng" dirty="0" smtClean="0"/>
          </a:p>
          <a:p>
            <a:endParaRPr lang="en-US" sz="1200" dirty="0" smtClean="0"/>
          </a:p>
          <a:p>
            <a:r>
              <a:rPr lang="en-US" sz="1200" dirty="0" smtClean="0"/>
              <a:t>3</a:t>
            </a:r>
            <a:r>
              <a:rPr lang="en-US" sz="1200" dirty="0"/>
              <a:t>. Conclusion</a:t>
            </a:r>
          </a:p>
          <a:p>
            <a:r>
              <a:rPr lang="en-US" sz="1200" dirty="0"/>
              <a:t>Restate your central idea from 1c using synonyms to make it different from the topic sentence.</a:t>
            </a:r>
          </a:p>
          <a:p>
            <a:r>
              <a:rPr lang="en-US" sz="1200" u="sng" dirty="0"/>
              <a:t>						</a:t>
            </a:r>
          </a:p>
          <a:p>
            <a:r>
              <a:rPr lang="en-US" sz="1200" u="sng" dirty="0"/>
              <a:t>						</a:t>
            </a:r>
          </a:p>
          <a:p>
            <a:r>
              <a:rPr lang="en-US" sz="1200" u="sng" dirty="0"/>
              <a:t>						</a:t>
            </a:r>
            <a:endParaRPr lang="en-US" sz="1200" u="sng" dirty="0" smtClean="0"/>
          </a:p>
          <a:p>
            <a:endParaRPr lang="en-US" sz="1200" u="sng" dirty="0"/>
          </a:p>
          <a:p>
            <a:r>
              <a:rPr lang="en-US" sz="1200" i="1" dirty="0" smtClean="0"/>
              <a:t>*Modified from original 6</a:t>
            </a:r>
            <a:r>
              <a:rPr lang="en-US" sz="1200" i="1" baseline="30000" dirty="0" smtClean="0"/>
              <a:t>th</a:t>
            </a:r>
            <a:r>
              <a:rPr lang="en-US" sz="1200" i="1" dirty="0" smtClean="0"/>
              <a:t> grade version</a:t>
            </a:r>
            <a:endParaRPr lang="en-US" sz="1200" i="1" dirty="0"/>
          </a:p>
        </p:txBody>
      </p:sp>
      <p:sp>
        <p:nvSpPr>
          <p:cNvPr id="6" name="TextBox 5"/>
          <p:cNvSpPr txBox="1"/>
          <p:nvPr/>
        </p:nvSpPr>
        <p:spPr>
          <a:xfrm>
            <a:off x="304800" y="2960979"/>
            <a:ext cx="6830023" cy="239421"/>
          </a:xfrm>
          <a:prstGeom prst="rect">
            <a:avLst/>
          </a:prstGeom>
          <a:noFill/>
        </p:spPr>
        <p:txBody>
          <a:bodyPr wrap="square" lIns="69464" tIns="34733" rIns="69464" bIns="34733" rtlCol="0">
            <a:spAutoFit/>
          </a:bodyPr>
          <a:lstStyle/>
          <a:p>
            <a:r>
              <a:rPr lang="en-US" sz="1100" dirty="0"/>
              <a:t>Name______________________  Passage ________________________ Central Idea ______________________</a:t>
            </a:r>
          </a:p>
        </p:txBody>
      </p:sp>
      <p:sp>
        <p:nvSpPr>
          <p:cNvPr id="7" name="TextBox 6"/>
          <p:cNvSpPr txBox="1"/>
          <p:nvPr/>
        </p:nvSpPr>
        <p:spPr>
          <a:xfrm>
            <a:off x="304800" y="228600"/>
            <a:ext cx="6830023" cy="470254"/>
          </a:xfrm>
          <a:prstGeom prst="rect">
            <a:avLst/>
          </a:prstGeom>
          <a:solidFill>
            <a:schemeClr val="bg2">
              <a:lumMod val="90000"/>
            </a:schemeClr>
          </a:solidFill>
        </p:spPr>
        <p:txBody>
          <a:bodyPr wrap="square" lIns="69464" tIns="34733" rIns="69464" bIns="34733" rtlCol="0">
            <a:spAutoFit/>
          </a:bodyPr>
          <a:lstStyle/>
          <a:p>
            <a:r>
              <a:rPr lang="en-US" sz="1600" b="1" dirty="0" smtClean="0"/>
              <a:t>Teacher:  Grade </a:t>
            </a:r>
            <a:r>
              <a:rPr lang="en-US" sz="1600" b="1" dirty="0"/>
              <a:t>6 Central Idea Note-Taking </a:t>
            </a:r>
            <a:r>
              <a:rPr lang="en-US" sz="1600" b="1" dirty="0" smtClean="0"/>
              <a:t>Page</a:t>
            </a:r>
          </a:p>
          <a:p>
            <a:r>
              <a:rPr lang="en-US" sz="1000" i="1" dirty="0" smtClean="0"/>
              <a:t>(replaces research note-taking page from previous assessments – changes made with permission from author)</a:t>
            </a:r>
            <a:endParaRPr lang="en-US" sz="1000" b="1" dirty="0"/>
          </a:p>
        </p:txBody>
      </p:sp>
      <p:sp>
        <p:nvSpPr>
          <p:cNvPr id="8" name="TextBox 7"/>
          <p:cNvSpPr txBox="1"/>
          <p:nvPr/>
        </p:nvSpPr>
        <p:spPr>
          <a:xfrm>
            <a:off x="304800" y="806226"/>
            <a:ext cx="6646369" cy="1661993"/>
          </a:xfrm>
          <a:prstGeom prst="rect">
            <a:avLst/>
          </a:prstGeom>
          <a:noFill/>
        </p:spPr>
        <p:txBody>
          <a:bodyPr wrap="square" rtlCol="0">
            <a:spAutoFit/>
          </a:bodyPr>
          <a:lstStyle/>
          <a:p>
            <a:r>
              <a:rPr lang="en-US" sz="1400" b="1" u="sng" dirty="0"/>
              <a:t>Teacher Directions: </a:t>
            </a:r>
          </a:p>
          <a:p>
            <a:r>
              <a:rPr lang="en-US" sz="1400" b="1" dirty="0"/>
              <a:t>Use this process to teach students how to answer a central idea prompt. </a:t>
            </a:r>
          </a:p>
          <a:p>
            <a:endParaRPr lang="en-US" sz="1400" dirty="0"/>
          </a:p>
          <a:p>
            <a:r>
              <a:rPr lang="en-US" sz="1200" b="1" dirty="0"/>
              <a:t>Be sure</a:t>
            </a:r>
          </a:p>
          <a:p>
            <a:pPr marL="116895" indent="-116895">
              <a:buFont typeface="Arial" panose="020B0604020202020204" pitchFamily="34" charset="0"/>
              <a:buChar char="•"/>
            </a:pPr>
            <a:r>
              <a:rPr lang="en-US" sz="1200" b="1" dirty="0"/>
              <a:t>to model how to restate the prompt in the topic sentence;</a:t>
            </a:r>
          </a:p>
          <a:p>
            <a:pPr marL="116895" indent="-116895">
              <a:buFont typeface="Arial" panose="020B0604020202020204" pitchFamily="34" charset="0"/>
              <a:buChar char="•"/>
            </a:pPr>
            <a:r>
              <a:rPr lang="en-US" sz="1200" b="1" dirty="0"/>
              <a:t>students know how to use direct quotes from the text;</a:t>
            </a:r>
          </a:p>
          <a:p>
            <a:pPr marL="116895" indent="-116895">
              <a:buFont typeface="Arial" panose="020B0604020202020204" pitchFamily="34" charset="0"/>
              <a:buChar char="•"/>
            </a:pPr>
            <a:r>
              <a:rPr lang="en-US" sz="1200" b="1" dirty="0"/>
              <a:t>students elaborate on how each quote connects to the central idea (how do they know this);</a:t>
            </a:r>
          </a:p>
          <a:p>
            <a:pPr marL="116895" indent="-116895">
              <a:buFont typeface="Arial" panose="020B0604020202020204" pitchFamily="34" charset="0"/>
              <a:buChar char="•"/>
            </a:pPr>
            <a:r>
              <a:rPr lang="en-US" sz="1200" b="1" dirty="0"/>
              <a:t>model adding transitions—these help the reader/scorer follow student’s thinking. </a:t>
            </a:r>
          </a:p>
        </p:txBody>
      </p:sp>
      <p:sp>
        <p:nvSpPr>
          <p:cNvPr id="9" name="Rectangle 8"/>
          <p:cNvSpPr/>
          <p:nvPr/>
        </p:nvSpPr>
        <p:spPr>
          <a:xfrm>
            <a:off x="228599" y="3282606"/>
            <a:ext cx="7171373" cy="276999"/>
          </a:xfrm>
          <a:prstGeom prst="rect">
            <a:avLst/>
          </a:prstGeom>
        </p:spPr>
        <p:txBody>
          <a:bodyPr wrap="square">
            <a:spAutoFit/>
          </a:bodyPr>
          <a:lstStyle/>
          <a:p>
            <a:r>
              <a:rPr lang="en-US" sz="1200" dirty="0"/>
              <a:t>Directions: Complete the following steps to answer a prompt on central idea. </a:t>
            </a:r>
          </a:p>
        </p:txBody>
      </p:sp>
    </p:spTree>
    <p:extLst>
      <p:ext uri="{BB962C8B-B14F-4D97-AF65-F5344CB8AC3E}">
        <p14:creationId xmlns:p14="http://schemas.microsoft.com/office/powerpoint/2010/main" val="2579148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sp>
        <p:nvSpPr>
          <p:cNvPr id="5" name="TextBox 4"/>
          <p:cNvSpPr txBox="1">
            <a:spLocks noChangeAspect="1"/>
          </p:cNvSpPr>
          <p:nvPr/>
        </p:nvSpPr>
        <p:spPr>
          <a:xfrm>
            <a:off x="304800" y="1676400"/>
            <a:ext cx="7095173" cy="8041557"/>
          </a:xfrm>
          <a:prstGeom prst="rect">
            <a:avLst/>
          </a:prstGeom>
          <a:solidFill>
            <a:schemeClr val="bg1"/>
          </a:solidFill>
          <a:ln>
            <a:solidFill>
              <a:schemeClr val="accent1"/>
            </a:solidFill>
          </a:ln>
        </p:spPr>
        <p:txBody>
          <a:bodyPr wrap="square" lIns="69464" tIns="34733" rIns="69464" bIns="34733" rtlCol="0">
            <a:spAutoFit/>
          </a:bodyPr>
          <a:lstStyle/>
          <a:p>
            <a:pPr marL="222250" indent="-222250">
              <a:buAutoNum type="arabicPeriod"/>
            </a:pPr>
            <a:r>
              <a:rPr lang="en-US" sz="1400" b="1" dirty="0" smtClean="0"/>
              <a:t>Determine </a:t>
            </a:r>
            <a:r>
              <a:rPr lang="en-US" sz="1400" b="1" dirty="0"/>
              <a:t>the central idea. The central idea becomes your topic sentence in your paragraph </a:t>
            </a:r>
            <a:r>
              <a:rPr lang="en-US" sz="1400" b="1" dirty="0" smtClean="0"/>
              <a:t>response. Be sure to restate the prompt first.  </a:t>
            </a:r>
          </a:p>
          <a:p>
            <a:endParaRPr lang="en-US" sz="500" b="1" dirty="0"/>
          </a:p>
          <a:p>
            <a:pPr marL="457200" indent="-233363">
              <a:buAutoNum type="alphaUcPeriod"/>
            </a:pPr>
            <a:r>
              <a:rPr lang="en-US" sz="1400" b="1" i="1" dirty="0"/>
              <a:t>Who</a:t>
            </a:r>
            <a:r>
              <a:rPr lang="en-US" sz="1400" b="1" dirty="0"/>
              <a:t> or </a:t>
            </a:r>
            <a:r>
              <a:rPr lang="en-US" sz="1400" b="1" i="1" dirty="0"/>
              <a:t>what</a:t>
            </a:r>
            <a:r>
              <a:rPr lang="en-US" sz="1400" b="1" dirty="0"/>
              <a:t> is the article mostly about? </a:t>
            </a:r>
          </a:p>
          <a:p>
            <a:r>
              <a:rPr lang="en-US" sz="1600" u="sng" dirty="0"/>
              <a:t>						</a:t>
            </a:r>
            <a:r>
              <a:rPr lang="en-US" sz="1600" u="sng" dirty="0" smtClean="0"/>
              <a:t>________</a:t>
            </a:r>
            <a:endParaRPr lang="en-US" sz="1600" u="sng" dirty="0"/>
          </a:p>
          <a:p>
            <a:pPr>
              <a:tabLst>
                <a:tab pos="228600" algn="l"/>
              </a:tabLst>
            </a:pPr>
            <a:r>
              <a:rPr lang="en-US" sz="1400" b="1" dirty="0" smtClean="0"/>
              <a:t>	B</a:t>
            </a:r>
            <a:r>
              <a:rPr lang="en-US" sz="1400" b="1" dirty="0"/>
              <a:t>. What is important about the </a:t>
            </a:r>
            <a:r>
              <a:rPr lang="en-US" sz="1400" b="1" i="1" dirty="0"/>
              <a:t>who</a:t>
            </a:r>
            <a:r>
              <a:rPr lang="en-US" sz="1400" b="1" dirty="0"/>
              <a:t> or the </a:t>
            </a:r>
            <a:r>
              <a:rPr lang="en-US" sz="1400" b="1" i="1" dirty="0"/>
              <a:t>what</a:t>
            </a:r>
            <a:r>
              <a:rPr lang="en-US" sz="1400" b="1" dirty="0"/>
              <a:t>?</a:t>
            </a:r>
          </a:p>
          <a:p>
            <a:r>
              <a:rPr lang="en-US" sz="1600" u="sng" dirty="0"/>
              <a:t>						</a:t>
            </a:r>
            <a:r>
              <a:rPr lang="en-US" sz="1600" u="sng" dirty="0" smtClean="0"/>
              <a:t>________</a:t>
            </a:r>
            <a:endParaRPr lang="en-US" sz="1600" u="sng" dirty="0"/>
          </a:p>
          <a:p>
            <a:r>
              <a:rPr lang="en-US" sz="1600" u="sng" dirty="0"/>
              <a:t>						</a:t>
            </a:r>
            <a:r>
              <a:rPr lang="en-US" sz="1600" u="sng" dirty="0" smtClean="0"/>
              <a:t>________</a:t>
            </a:r>
            <a:endParaRPr lang="en-US" sz="1600" dirty="0"/>
          </a:p>
          <a:p>
            <a:pPr>
              <a:tabLst>
                <a:tab pos="228600" algn="l"/>
              </a:tabLst>
            </a:pPr>
            <a:r>
              <a:rPr lang="en-US" sz="1400" b="1" dirty="0" smtClean="0"/>
              <a:t>	C</a:t>
            </a:r>
            <a:r>
              <a:rPr lang="en-US" sz="1400" b="1" dirty="0"/>
              <a:t>. Combine A and B to state the central </a:t>
            </a:r>
            <a:r>
              <a:rPr lang="en-US" sz="1400" b="1" dirty="0" smtClean="0"/>
              <a:t>idea</a:t>
            </a:r>
            <a:r>
              <a:rPr lang="en-US" sz="1400" b="1" dirty="0"/>
              <a:t>.</a:t>
            </a:r>
          </a:p>
          <a:p>
            <a:r>
              <a:rPr lang="en-US" sz="1600" u="sng" dirty="0"/>
              <a:t>						</a:t>
            </a:r>
            <a:r>
              <a:rPr lang="en-US" sz="1600" u="sng" dirty="0" smtClean="0"/>
              <a:t>________</a:t>
            </a:r>
            <a:endParaRPr lang="en-US" sz="1600" u="sng" dirty="0"/>
          </a:p>
          <a:p>
            <a:r>
              <a:rPr lang="en-US" sz="1600" u="sng" dirty="0"/>
              <a:t>					 </a:t>
            </a:r>
            <a:r>
              <a:rPr lang="en-US" sz="1600" u="sng" dirty="0" smtClean="0"/>
              <a:t>________</a:t>
            </a:r>
            <a:r>
              <a:rPr lang="en-US" sz="1600" u="sng" dirty="0"/>
              <a:t> </a:t>
            </a:r>
            <a:r>
              <a:rPr lang="en-US" sz="1600" u="sng" dirty="0" smtClean="0"/>
              <a:t>_________</a:t>
            </a:r>
            <a:endParaRPr lang="en-US" sz="1600" dirty="0"/>
          </a:p>
          <a:p>
            <a:endParaRPr lang="en-US" sz="400" dirty="0" smtClean="0"/>
          </a:p>
          <a:p>
            <a:r>
              <a:rPr lang="en-US" sz="1400" b="1" dirty="0" smtClean="0"/>
              <a:t>2</a:t>
            </a:r>
            <a:r>
              <a:rPr lang="en-US" sz="1400" b="1" dirty="0"/>
              <a:t>. Provide text evidence and explain how the evidence connects to the central idea. </a:t>
            </a:r>
          </a:p>
          <a:p>
            <a:pPr>
              <a:tabLst>
                <a:tab pos="168275" algn="l"/>
              </a:tabLst>
            </a:pPr>
            <a:r>
              <a:rPr lang="en-US" sz="1400" b="1" dirty="0" smtClean="0"/>
              <a:t>	First </a:t>
            </a:r>
            <a:r>
              <a:rPr lang="en-US" sz="1400" b="1" dirty="0"/>
              <a:t>evidence and explanation </a:t>
            </a:r>
          </a:p>
          <a:p>
            <a:r>
              <a:rPr lang="en-US" sz="1600" u="sng" dirty="0"/>
              <a:t>						</a:t>
            </a:r>
            <a:r>
              <a:rPr lang="en-US" sz="1600" u="sng" dirty="0" smtClean="0"/>
              <a:t>________</a:t>
            </a:r>
            <a:endParaRPr lang="en-US" sz="1600" u="sng" dirty="0"/>
          </a:p>
          <a:p>
            <a:r>
              <a:rPr lang="en-US" sz="1600" u="sng" dirty="0"/>
              <a:t>						</a:t>
            </a:r>
            <a:r>
              <a:rPr lang="en-US" sz="1600" u="sng" dirty="0" smtClean="0"/>
              <a:t>________</a:t>
            </a:r>
            <a:endParaRPr lang="en-US" sz="1600" u="sng" dirty="0"/>
          </a:p>
          <a:p>
            <a:r>
              <a:rPr lang="en-US" sz="1600" u="sng" dirty="0"/>
              <a:t>						</a:t>
            </a:r>
            <a:r>
              <a:rPr lang="en-US" sz="1600" u="sng" dirty="0" smtClean="0"/>
              <a:t>________</a:t>
            </a:r>
          </a:p>
          <a:p>
            <a:r>
              <a:rPr lang="en-US" sz="1600" u="sng" dirty="0"/>
              <a:t>						</a:t>
            </a:r>
            <a:r>
              <a:rPr lang="en-US" sz="1600" u="sng" dirty="0" smtClean="0"/>
              <a:t>________</a:t>
            </a:r>
            <a:endParaRPr lang="en-US" sz="1600" u="sng" dirty="0"/>
          </a:p>
          <a:p>
            <a:endParaRPr lang="en-US" sz="400" dirty="0"/>
          </a:p>
          <a:p>
            <a:pPr>
              <a:tabLst>
                <a:tab pos="168275" algn="l"/>
              </a:tabLst>
            </a:pPr>
            <a:r>
              <a:rPr lang="en-US" sz="1400" b="1" dirty="0"/>
              <a:t>	</a:t>
            </a:r>
            <a:r>
              <a:rPr lang="en-US" sz="1400" b="1" dirty="0" smtClean="0"/>
              <a:t>Second </a:t>
            </a:r>
            <a:r>
              <a:rPr lang="en-US" sz="1400" b="1" dirty="0"/>
              <a:t>evidence and explanation</a:t>
            </a:r>
          </a:p>
          <a:p>
            <a:r>
              <a:rPr lang="en-US" sz="1600" u="sng" dirty="0"/>
              <a:t>						</a:t>
            </a:r>
            <a:r>
              <a:rPr lang="en-US" sz="1600" u="sng" dirty="0" smtClean="0"/>
              <a:t>______</a:t>
            </a:r>
            <a:endParaRPr lang="en-US" sz="1600" u="sng" dirty="0"/>
          </a:p>
          <a:p>
            <a:r>
              <a:rPr lang="en-US" sz="1600" u="sng" dirty="0"/>
              <a:t>						</a:t>
            </a:r>
            <a:r>
              <a:rPr lang="en-US" sz="1600" u="sng" dirty="0" smtClean="0"/>
              <a:t>________</a:t>
            </a:r>
            <a:endParaRPr lang="en-US" sz="1600" u="sng" dirty="0"/>
          </a:p>
          <a:p>
            <a:r>
              <a:rPr lang="en-US" sz="1600" u="sng" dirty="0"/>
              <a:t>						</a:t>
            </a:r>
            <a:r>
              <a:rPr lang="en-US" sz="1600" u="sng" dirty="0" smtClean="0"/>
              <a:t>________</a:t>
            </a:r>
          </a:p>
          <a:p>
            <a:r>
              <a:rPr lang="en-US" sz="1600" u="sng" dirty="0"/>
              <a:t>						</a:t>
            </a:r>
            <a:r>
              <a:rPr lang="en-US" sz="1600" u="sng" dirty="0" smtClean="0"/>
              <a:t>________</a:t>
            </a:r>
            <a:endParaRPr lang="en-US" sz="1600" u="sng" dirty="0"/>
          </a:p>
          <a:p>
            <a:endParaRPr lang="en-US" sz="400" u="sng" dirty="0"/>
          </a:p>
          <a:p>
            <a:pPr>
              <a:tabLst>
                <a:tab pos="168275" algn="l"/>
              </a:tabLst>
            </a:pPr>
            <a:r>
              <a:rPr lang="en-US" sz="1400" b="1" dirty="0" smtClean="0"/>
              <a:t>	Third </a:t>
            </a:r>
            <a:r>
              <a:rPr lang="en-US" sz="1400" b="1" dirty="0"/>
              <a:t>evidence and explanation</a:t>
            </a:r>
          </a:p>
          <a:p>
            <a:r>
              <a:rPr lang="en-US" sz="1600" u="sng" dirty="0"/>
              <a:t>						</a:t>
            </a:r>
            <a:r>
              <a:rPr lang="en-US" sz="1600" u="sng" dirty="0" smtClean="0"/>
              <a:t>________</a:t>
            </a:r>
            <a:endParaRPr lang="en-US" sz="1600" u="sng" dirty="0"/>
          </a:p>
          <a:p>
            <a:r>
              <a:rPr lang="en-US" sz="1600" u="sng" dirty="0"/>
              <a:t>						</a:t>
            </a:r>
            <a:r>
              <a:rPr lang="en-US" sz="1600" u="sng" dirty="0" smtClean="0"/>
              <a:t>________</a:t>
            </a:r>
            <a:endParaRPr lang="en-US" sz="1600" u="sng" dirty="0"/>
          </a:p>
          <a:p>
            <a:r>
              <a:rPr lang="en-US" sz="1600" u="sng" dirty="0"/>
              <a:t>						</a:t>
            </a:r>
            <a:r>
              <a:rPr lang="en-US" sz="1600" u="sng" dirty="0" smtClean="0"/>
              <a:t>________</a:t>
            </a:r>
          </a:p>
          <a:p>
            <a:r>
              <a:rPr lang="en-US" sz="1600" u="sng" dirty="0"/>
              <a:t>						</a:t>
            </a:r>
            <a:r>
              <a:rPr lang="en-US" sz="1600" u="sng" dirty="0" smtClean="0"/>
              <a:t>________</a:t>
            </a:r>
          </a:p>
          <a:p>
            <a:endParaRPr lang="en-US" sz="1600" dirty="0" smtClean="0"/>
          </a:p>
          <a:p>
            <a:r>
              <a:rPr lang="en-US" sz="1400" b="1" dirty="0" smtClean="0"/>
              <a:t>3</a:t>
            </a:r>
            <a:r>
              <a:rPr lang="en-US" sz="1400" b="1" dirty="0"/>
              <a:t>. Conclusion</a:t>
            </a:r>
          </a:p>
          <a:p>
            <a:r>
              <a:rPr lang="en-US" sz="1400" b="1" dirty="0"/>
              <a:t>Restate your central idea from 1c using synonyms to make it different from the topic sentence.</a:t>
            </a:r>
          </a:p>
          <a:p>
            <a:r>
              <a:rPr lang="en-US" sz="1600" u="sng" dirty="0"/>
              <a:t>						</a:t>
            </a:r>
            <a:r>
              <a:rPr lang="en-US" sz="1600" u="sng" dirty="0" smtClean="0"/>
              <a:t>________</a:t>
            </a:r>
            <a:endParaRPr lang="en-US" sz="1600" u="sng" dirty="0"/>
          </a:p>
          <a:p>
            <a:r>
              <a:rPr lang="en-US" sz="1600" u="sng" dirty="0"/>
              <a:t>						</a:t>
            </a:r>
            <a:r>
              <a:rPr lang="en-US" sz="1600" u="sng" dirty="0" smtClean="0"/>
              <a:t>________</a:t>
            </a:r>
            <a:endParaRPr lang="en-US" sz="1600" u="sng" dirty="0"/>
          </a:p>
          <a:p>
            <a:r>
              <a:rPr lang="en-US" sz="1600" u="sng" dirty="0"/>
              <a:t>						</a:t>
            </a:r>
            <a:r>
              <a:rPr lang="en-US" sz="1600" u="sng" dirty="0" smtClean="0"/>
              <a:t>________</a:t>
            </a:r>
            <a:endParaRPr lang="en-US" sz="1600" u="sng" dirty="0"/>
          </a:p>
        </p:txBody>
      </p:sp>
      <p:sp>
        <p:nvSpPr>
          <p:cNvPr id="6" name="TextBox 5"/>
          <p:cNvSpPr txBox="1"/>
          <p:nvPr/>
        </p:nvSpPr>
        <p:spPr>
          <a:xfrm>
            <a:off x="332777" y="979779"/>
            <a:ext cx="6830023" cy="239421"/>
          </a:xfrm>
          <a:prstGeom prst="rect">
            <a:avLst/>
          </a:prstGeom>
          <a:noFill/>
        </p:spPr>
        <p:txBody>
          <a:bodyPr wrap="square" lIns="69464" tIns="34733" rIns="69464" bIns="34733" rtlCol="0">
            <a:spAutoFit/>
          </a:bodyPr>
          <a:lstStyle/>
          <a:p>
            <a:r>
              <a:rPr lang="en-US" sz="1100" dirty="0"/>
              <a:t>Name______________________  Passage ________________________ Central Idea ______________________</a:t>
            </a:r>
          </a:p>
        </p:txBody>
      </p:sp>
      <p:sp>
        <p:nvSpPr>
          <p:cNvPr id="7" name="TextBox 6"/>
          <p:cNvSpPr txBox="1"/>
          <p:nvPr/>
        </p:nvSpPr>
        <p:spPr>
          <a:xfrm>
            <a:off x="304800" y="275613"/>
            <a:ext cx="6830023" cy="562587"/>
          </a:xfrm>
          <a:prstGeom prst="rect">
            <a:avLst/>
          </a:prstGeom>
          <a:solidFill>
            <a:schemeClr val="bg2">
              <a:lumMod val="90000"/>
            </a:schemeClr>
          </a:solidFill>
        </p:spPr>
        <p:txBody>
          <a:bodyPr wrap="square" lIns="69464" tIns="34733" rIns="69464" bIns="34733" rtlCol="0">
            <a:spAutoFit/>
          </a:bodyPr>
          <a:lstStyle/>
          <a:p>
            <a:r>
              <a:rPr lang="en-US" sz="1600" b="1" dirty="0"/>
              <a:t>Grade 6 Central Idea Note-Taking </a:t>
            </a:r>
            <a:r>
              <a:rPr lang="en-US" sz="1600" b="1" dirty="0" smtClean="0"/>
              <a:t>Page</a:t>
            </a:r>
          </a:p>
          <a:p>
            <a:r>
              <a:rPr lang="en-US" sz="1600" b="1" i="1" dirty="0" smtClean="0"/>
              <a:t>Student</a:t>
            </a:r>
            <a:endParaRPr lang="en-US" sz="1600" b="1" i="1" dirty="0"/>
          </a:p>
        </p:txBody>
      </p:sp>
      <p:sp>
        <p:nvSpPr>
          <p:cNvPr id="8" name="TextBox 7"/>
          <p:cNvSpPr txBox="1"/>
          <p:nvPr/>
        </p:nvSpPr>
        <p:spPr>
          <a:xfrm>
            <a:off x="287831" y="1156952"/>
            <a:ext cx="6646369" cy="477054"/>
          </a:xfrm>
          <a:prstGeom prst="rect">
            <a:avLst/>
          </a:prstGeom>
          <a:noFill/>
        </p:spPr>
        <p:txBody>
          <a:bodyPr wrap="square" rtlCol="0">
            <a:spAutoFit/>
          </a:bodyPr>
          <a:lstStyle/>
          <a:p>
            <a:endParaRPr lang="en-US" sz="1100" b="1" dirty="0"/>
          </a:p>
          <a:p>
            <a:r>
              <a:rPr lang="en-US" sz="1400" b="1" dirty="0"/>
              <a:t>Directions: Complete the following steps to answer a prompt on central idea</a:t>
            </a:r>
            <a:r>
              <a:rPr lang="en-US" sz="1100" b="1" dirty="0"/>
              <a:t>.</a:t>
            </a:r>
            <a:r>
              <a:rPr lang="en-US" sz="1400" dirty="0"/>
              <a:t> </a:t>
            </a:r>
          </a:p>
        </p:txBody>
      </p:sp>
    </p:spTree>
    <p:extLst>
      <p:ext uri="{BB962C8B-B14F-4D97-AF65-F5344CB8AC3E}">
        <p14:creationId xmlns:p14="http://schemas.microsoft.com/office/powerpoint/2010/main" val="79825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aphicFrame>
        <p:nvGraphicFramePr>
          <p:cNvPr id="123" name="Shape 123"/>
          <p:cNvGraphicFramePr/>
          <p:nvPr/>
        </p:nvGraphicFramePr>
        <p:xfrm>
          <a:off x="184743" y="419410"/>
          <a:ext cx="7513325" cy="8610629"/>
        </p:xfrm>
        <a:graphic>
          <a:graphicData uri="http://schemas.openxmlformats.org/drawingml/2006/table">
            <a:tbl>
              <a:tblPr>
                <a:noFill/>
              </a:tblPr>
              <a:tblGrid>
                <a:gridCol w="677850"/>
                <a:gridCol w="1310925"/>
                <a:gridCol w="1696500"/>
                <a:gridCol w="1542275"/>
                <a:gridCol w="1156700"/>
                <a:gridCol w="1129075"/>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dirty="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dirty="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dirty="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dirty="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dirty="0">
                          <a:solidFill>
                            <a:schemeClr val="dk1"/>
                          </a:solidFill>
                          <a:latin typeface="Calibri"/>
                          <a:ea typeface="Calibri"/>
                          <a:cs typeface="Calibri"/>
                          <a:sym typeface="Calibri"/>
                        </a:rPr>
                        <a:t>CCSS &amp;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-L.6.2 &amp; L.6.3</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46267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Statement of Purpose/Focus</a:t>
                      </a:r>
                    </a:p>
                    <a:p>
                      <a:pPr lvl="0" algn="ctr" rtl="0">
                        <a:lnSpc>
                          <a:spcPct val="115000"/>
                        </a:lnSpc>
                        <a:spcBef>
                          <a:spcPts val="0"/>
                        </a:spcBef>
                        <a:buSzPct val="25000"/>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SzPct val="25000"/>
                        <a:buNone/>
                      </a:pPr>
                      <a:r>
                        <a:rPr lang="en-US" sz="600" b="1" dirty="0">
                          <a:solidFill>
                            <a:schemeClr val="dk1"/>
                          </a:solidFill>
                          <a:latin typeface="Calibri"/>
                          <a:ea typeface="Calibri"/>
                          <a:cs typeface="Calibri"/>
                          <a:sym typeface="Calibri"/>
                        </a:rPr>
                        <a:t>Text Types &amp; Purposes:</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-W.6.1b-d</a:t>
                      </a:r>
                      <a:r>
                        <a:rPr lang="en-US" sz="600" b="1" u="none" strike="noStrike" cap="none" baseline="0" dirty="0">
                          <a:solidFill>
                            <a:srgbClr val="000000"/>
                          </a:solidFill>
                          <a:latin typeface="Calibri"/>
                          <a:ea typeface="Calibri"/>
                          <a:cs typeface="Calibri"/>
                          <a:sym typeface="Calibri"/>
                        </a:rPr>
                        <a:t> </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dirty="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dirty="0">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dirty="0">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-W.6.1a &amp; W.6.1e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Research to Build and Present Knowledge:</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-W.6.1.b &amp; W.6.7-9</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Conventions &amp; Vocab.  Acquisition: </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-L.6.1, L.6.3 &amp; L.6.6.1</a:t>
                      </a:r>
                    </a:p>
                    <a:p>
                      <a:pPr marL="0" marR="0" lvl="0" indent="0" algn="ctr" rtl="0">
                        <a:lnSpc>
                          <a:spcPct val="115000"/>
                        </a:lnSpc>
                        <a:spcBef>
                          <a:spcPts val="0"/>
                        </a:spcBef>
                        <a:spcAft>
                          <a:spcPts val="0"/>
                        </a:spcAft>
                        <a:buNone/>
                      </a:pPr>
                      <a:endParaRPr sz="600" b="1" dirty="0">
                        <a:latin typeface="Calibri"/>
                        <a:ea typeface="Calibri"/>
                        <a:cs typeface="Calibri"/>
                        <a:sym typeface="Calibri"/>
                      </a:endParaRP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937975">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dirty="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dirty="0">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is fully sustained and consistently and purposefully focused:</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claim is clearly stated, focused and strongly maintained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alternate or opposing claims are clearly addressed*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claim is introduced and communicated clearly within the context</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has a clear and effective organizational structure creating unity and completeness: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effective, consistent use of a variety of transitional strategies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logical progression of ideas from beginning to end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effective introduction and conclusion for audience and purpose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strong connections among ideas, with some syntactic variety</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provides thorough and convincing support/evidence for the writer’s claim that includes the effective use of sources, facts, and details. The response achieves substantial depth that is specific and relevant: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use of evidence from sources is smoothly integrated, comprehensive, relevant, and concrete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effective use of a variety of elaborative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clearly and effectively expresses ideas, using precise language: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use of academic and domain-specific vocabulary is clearly appropriate for the audience and purpose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demonstrates a strong command of conventions: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few, if any, errors are present in usage and sentence formation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effective and consistent use of punctuation, capitalization, and spelling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2076400">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dirty="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dirty="0">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is adequately sustained and generally focused:</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claim is clear and for the most part maintained, though some loosely related material may be present</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 context provided for the claim is adequate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has an evident organizational structure and a sense of completeness, though there may be minor flaws and some ideas may be loosely connected:</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adequate use of transitional strategies with some variety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adequate progression of ideas from beginning to end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adequate introduction and conclusion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adequate, if slightly inconsistent, connection among ideas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provides adequate support/evidence for writer’s claim that includes the use of sources, facts, and details. The response achieves some depth and specificity but is predominantly general: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some evidence from sources is integrated, though citations may be general or imprecise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adequate use of some elaborative techniques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adequately expresses ideas, employing a mix of precise with more general language: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use of domain-specific vocabulary is generally appropriate for the audience and purpose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demonstrates an adequate command of conventions: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some errors in usage and sentence formation may be present, but no systematic pattern of errors is displayed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adequate use of punctuation, capitalization, and spelling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522700">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dirty="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dirty="0">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is somewhat sustained and may have a minor drift in focus: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may be clearly focused on the claim but is insufficiently sustained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claim on the issue may be somewhat unclear and unfocused</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has an inconsistent organizational structure, and flaws are evident: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inconsistent use of basic transitional strategies with little variety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uneven progression of ideas from beginning to end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conclusion and introduction, if present, are weak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weak connection among ideas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provides uneven, cursory support/evidence for the writer’s claim that includes partial or uneven use of sources, facts, and details, and achieves little depth: </a:t>
                      </a:r>
                    </a:p>
                    <a:p>
                      <a:pPr marL="0" marR="0" lvl="0" indent="0"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evidence from sources is weakly integrated, and citations, if present, are uneven </a:t>
                      </a:r>
                    </a:p>
                    <a:p>
                      <a:pPr marL="0" marR="0" lvl="0" indent="0"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weak or uneven use of elaborative techniques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expresses ideas unevenly, using simplistic language: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use of domain-specific vocabulary may at times be inappropriate for the audience and purpose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demonstrates a partial command of conventions: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frequent errors in usage may obscure meaning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inconsistent use of punctuation, capitalization, and spelling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4275">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dirty="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dirty="0">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may be related to the purpose but may offer little relevant detail: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may be very brief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may have a major drift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claim may be confusing or ambiguous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has little or no discernible organizational structure:</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few or no transitional strategies are evident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frequent extraneous ideas may intrude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provides minimal support/evidence for the writer’s claim that includes little or no use of sources, facts, and details:</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use of evidence from sources is minimal, absent, in error, or irrelevant</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expression of ideas is vague, lacks clarity, or is confusing: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uses limited language or domain-specific vocabulary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may have little sense of audience and purpose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The response demonstrates a lack of command of conventions: </a:t>
                      </a:r>
                    </a:p>
                    <a:p>
                      <a:pPr marL="117475" marR="0" lvl="0" indent="-117475" algn="l" rtl="0">
                        <a:spcBef>
                          <a:spcPts val="0"/>
                        </a:spcBef>
                        <a:buClr>
                          <a:srgbClr val="000000"/>
                        </a:buClr>
                        <a:buSzPct val="100000"/>
                        <a:buFont typeface="Arial"/>
                        <a:buChar char="•"/>
                      </a:pPr>
                      <a:r>
                        <a:rPr lang="en-US" sz="900" b="0" i="0" u="none" strike="noStrike" cap="none" baseline="0" dirty="0">
                          <a:solidFill>
                            <a:srgbClr val="000000"/>
                          </a:solidFill>
                          <a:latin typeface="Calibri"/>
                          <a:ea typeface="Calibri"/>
                          <a:cs typeface="Calibri"/>
                          <a:sym typeface="Calibri"/>
                        </a:rPr>
                        <a:t>errors are frequent and severe and meaning is often obscure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900" b="0" i="0" u="none" strike="noStrike" cap="none" baseline="0" dirty="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24" name="Shape 124"/>
          <p:cNvSpPr/>
          <p:nvPr/>
        </p:nvSpPr>
        <p:spPr>
          <a:xfrm>
            <a:off x="152400" y="119972"/>
            <a:ext cx="5891150"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 Grades 6 - 8: Generic 4-Point Opinion Writing Rubric </a:t>
            </a:r>
          </a:p>
        </p:txBody>
      </p:sp>
      <p:sp>
        <p:nvSpPr>
          <p:cNvPr id="125" name="Shape 125"/>
          <p:cNvSpPr/>
          <p:nvPr/>
        </p:nvSpPr>
        <p:spPr>
          <a:xfrm>
            <a:off x="369502" y="9144000"/>
            <a:ext cx="7402898" cy="232965"/>
          </a:xfrm>
          <a:prstGeom prst="rect">
            <a:avLst/>
          </a:prstGeom>
          <a:noFill/>
          <a:ln>
            <a:noFill/>
          </a:ln>
        </p:spPr>
        <p:txBody>
          <a:bodyPr lIns="92375" tIns="46175" rIns="92375" bIns="46175" anchor="t" anchorCtr="0">
            <a:noAutofit/>
          </a:bodyPr>
          <a:lstStyle/>
          <a:p>
            <a:pPr marL="0" marR="0" lvl="0" indent="0" algn="l" rtl="0">
              <a:spcBef>
                <a:spcPts val="0"/>
              </a:spcBef>
              <a:buSzPct val="25000"/>
              <a:buNone/>
            </a:pPr>
            <a:r>
              <a:rPr lang="en-US" sz="900" b="1" i="0" u="none" strike="noStrike" cap="none" baseline="0" dirty="0">
                <a:solidFill>
                  <a:schemeClr val="dk1"/>
                </a:solidFill>
                <a:latin typeface="Calibri"/>
                <a:ea typeface="Calibri"/>
                <a:cs typeface="Calibri"/>
                <a:sym typeface="Calibri"/>
              </a:rPr>
              <a:t>Working Drafts of ELA rubrics for assessing CCSS writing standards --- © (2010) Karin Hess, National Center for Assessment [khess@nciea.org</a:t>
            </a:r>
          </a:p>
        </p:txBody>
      </p:sp>
      <p:sp>
        <p:nvSpPr>
          <p:cNvPr id="126" name="Shape 126"/>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dirty="0"/>
              <a:t> </a:t>
            </a:r>
          </a:p>
        </p:txBody>
      </p:sp>
    </p:spTree>
    <p:extLst>
      <p:ext uri="{BB962C8B-B14F-4D97-AF65-F5344CB8AC3E}">
        <p14:creationId xmlns:p14="http://schemas.microsoft.com/office/powerpoint/2010/main" val="1623518176"/>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96045090"/>
              </p:ext>
            </p:extLst>
          </p:nvPr>
        </p:nvGraphicFramePr>
        <p:xfrm>
          <a:off x="261863" y="187749"/>
          <a:ext cx="7325784" cy="9337251"/>
        </p:xfrm>
        <a:graphic>
          <a:graphicData uri="http://schemas.openxmlformats.org/drawingml/2006/table">
            <a:tbl>
              <a:tblPr/>
              <a:tblGrid>
                <a:gridCol w="385570"/>
                <a:gridCol w="483655"/>
                <a:gridCol w="2799189"/>
                <a:gridCol w="913422"/>
                <a:gridCol w="913422"/>
                <a:gridCol w="828709"/>
                <a:gridCol w="559839"/>
                <a:gridCol w="441978"/>
              </a:tblGrid>
              <a:tr h="240075">
                <a:tc gridSpan="8">
                  <a:txBody>
                    <a:bodyPr/>
                    <a:lstStyle/>
                    <a:p>
                      <a:pPr algn="l" fontAlgn="ctr"/>
                      <a:r>
                        <a:rPr lang="en-US" sz="1400" b="1" i="0" u="none" strike="noStrike" baseline="0" dirty="0" smtClean="0">
                          <a:solidFill>
                            <a:srgbClr val="000000"/>
                          </a:solidFill>
                          <a:latin typeface="Calibri"/>
                        </a:rPr>
                        <a:t>Opinion </a:t>
                      </a:r>
                      <a:r>
                        <a:rPr lang="en-US" sz="1400" b="1" i="0" u="none" strike="noStrike" dirty="0" smtClean="0">
                          <a:solidFill>
                            <a:srgbClr val="000000"/>
                          </a:solidFill>
                          <a:latin typeface="Calibri"/>
                        </a:rPr>
                        <a:t>Writing  CFA</a:t>
                      </a:r>
                      <a:endParaRPr lang="en-US" sz="14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876">
                <a:tc gridSpan="3">
                  <a:txBody>
                    <a:bodyPr/>
                    <a:lstStyle/>
                    <a:p>
                      <a:pPr algn="l" fontAlgn="t"/>
                      <a:r>
                        <a:rPr lang="en-US" sz="12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sngStrike" dirty="0">
                        <a:solidFill>
                          <a:srgbClr val="FF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70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dirty="0">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6242">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8013">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15">
                <a:tc rowSpan="2" gridSpan="3">
                  <a:txBody>
                    <a:bodyPr/>
                    <a:lstStyle/>
                    <a:p>
                      <a:pPr algn="ctr" fontAlgn="ctr"/>
                      <a:r>
                        <a:rPr lang="en-US" sz="1000" b="1" i="0" u="none" strike="noStrike" dirty="0">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dirty="0">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dirty="0">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dirty="0">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dirty="0">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dirty="0">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801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dirty="0">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dirty="0">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dirty="0">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10526">
                <a:tc>
                  <a:txBody>
                    <a:bodyPr/>
                    <a:lstStyle/>
                    <a:p>
                      <a:pPr algn="ctr" fontAlgn="ctr"/>
                      <a:r>
                        <a:rPr lang="en-US" sz="1000" b="0"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32703" y="708350"/>
            <a:ext cx="15422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1</a:t>
            </a:r>
          </a:p>
        </p:txBody>
      </p:sp>
      <p:sp>
        <p:nvSpPr>
          <p:cNvPr id="6" name="TextBox 2"/>
          <p:cNvSpPr txBox="1"/>
          <p:nvPr/>
        </p:nvSpPr>
        <p:spPr>
          <a:xfrm>
            <a:off x="431262" y="874175"/>
            <a:ext cx="164446"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2</a:t>
            </a:r>
          </a:p>
        </p:txBody>
      </p:sp>
      <p:sp>
        <p:nvSpPr>
          <p:cNvPr id="7" name="TextBox 3"/>
          <p:cNvSpPr txBox="1"/>
          <p:nvPr/>
        </p:nvSpPr>
        <p:spPr>
          <a:xfrm>
            <a:off x="432252" y="1027245"/>
            <a:ext cx="159620"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3</a:t>
            </a:r>
          </a:p>
        </p:txBody>
      </p:sp>
      <p:sp>
        <p:nvSpPr>
          <p:cNvPr id="8" name="TextBox 4"/>
          <p:cNvSpPr txBox="1"/>
          <p:nvPr/>
        </p:nvSpPr>
        <p:spPr>
          <a:xfrm>
            <a:off x="432444" y="1181052"/>
            <a:ext cx="159620"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solidFill>
                  <a:schemeClr val="bg1"/>
                </a:solidFill>
              </a:rPr>
              <a:t>4</a:t>
            </a:r>
          </a:p>
        </p:txBody>
      </p:sp>
      <p:sp>
        <p:nvSpPr>
          <p:cNvPr id="9" name="TextBox 5"/>
          <p:cNvSpPr txBox="1"/>
          <p:nvPr/>
        </p:nvSpPr>
        <p:spPr>
          <a:xfrm>
            <a:off x="611857" y="731446"/>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Emerging</a:t>
            </a:r>
          </a:p>
        </p:txBody>
      </p:sp>
      <p:sp>
        <p:nvSpPr>
          <p:cNvPr id="10" name="TextBox 6"/>
          <p:cNvSpPr txBox="1"/>
          <p:nvPr/>
        </p:nvSpPr>
        <p:spPr>
          <a:xfrm>
            <a:off x="612050" y="885254"/>
            <a:ext cx="578693" cy="1317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Developing</a:t>
            </a:r>
          </a:p>
        </p:txBody>
      </p:sp>
      <p:sp>
        <p:nvSpPr>
          <p:cNvPr id="11" name="TextBox 7"/>
          <p:cNvSpPr txBox="1"/>
          <p:nvPr/>
        </p:nvSpPr>
        <p:spPr>
          <a:xfrm>
            <a:off x="614346" y="1036290"/>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619507" y="1190099"/>
            <a:ext cx="578693"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Exemplary</a:t>
            </a:r>
          </a:p>
        </p:txBody>
      </p:sp>
      <p:sp>
        <p:nvSpPr>
          <p:cNvPr id="13" name="TextBox 9"/>
          <p:cNvSpPr txBox="1"/>
          <p:nvPr/>
        </p:nvSpPr>
        <p:spPr>
          <a:xfrm>
            <a:off x="416092" y="566368"/>
            <a:ext cx="604747" cy="1333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261536" y="713775"/>
            <a:ext cx="327182"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0 - 4</a:t>
            </a:r>
          </a:p>
        </p:txBody>
      </p:sp>
      <p:sp>
        <p:nvSpPr>
          <p:cNvPr id="15" name="TextBox 11"/>
          <p:cNvSpPr txBox="1"/>
          <p:nvPr/>
        </p:nvSpPr>
        <p:spPr>
          <a:xfrm>
            <a:off x="1254706" y="879697"/>
            <a:ext cx="330518"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255696" y="1031583"/>
            <a:ext cx="327286"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8 - 10</a:t>
            </a:r>
          </a:p>
        </p:txBody>
      </p:sp>
      <p:sp>
        <p:nvSpPr>
          <p:cNvPr id="17" name="TextBox 13"/>
          <p:cNvSpPr txBox="1"/>
          <p:nvPr/>
        </p:nvSpPr>
        <p:spPr>
          <a:xfrm>
            <a:off x="1255888" y="1186573"/>
            <a:ext cx="327286" cy="14005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solidFill>
                  <a:schemeClr val="bg1"/>
                </a:solidFill>
              </a:rPr>
              <a:t>11 - 12</a:t>
            </a:r>
          </a:p>
        </p:txBody>
      </p:sp>
      <p:sp>
        <p:nvSpPr>
          <p:cNvPr id="18" name="TextBox 14"/>
          <p:cNvSpPr txBox="1"/>
          <p:nvPr/>
        </p:nvSpPr>
        <p:spPr>
          <a:xfrm>
            <a:off x="1126038" y="568769"/>
            <a:ext cx="701139" cy="1204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2434283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785777914"/>
              </p:ext>
            </p:extLst>
          </p:nvPr>
        </p:nvGraphicFramePr>
        <p:xfrm>
          <a:off x="568960" y="966216"/>
          <a:ext cx="6898640" cy="7397496"/>
        </p:xfrm>
        <a:graphic>
          <a:graphicData uri="http://schemas.openxmlformats.org/drawingml/2006/table">
            <a:tbl>
              <a:tblPr firstRow="1" bandRow="1">
                <a:tableStyleId>{5940675A-B579-460E-94D1-54222C63F5DA}</a:tableStyleId>
              </a:tblPr>
              <a:tblGrid>
                <a:gridCol w="539750"/>
                <a:gridCol w="63588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4 CFA </a:t>
                      </a:r>
                      <a:r>
                        <a:rPr lang="en-US" sz="1500" b="1" u="sng" dirty="0" smtClean="0">
                          <a:solidFill>
                            <a:schemeClr val="tx1"/>
                          </a:solidFill>
                          <a:effectLst/>
                        </a:rPr>
                        <a:t>Research Constructed Response</a:t>
                      </a:r>
                      <a:r>
                        <a:rPr lang="en-US" sz="1500" b="1" dirty="0" smtClean="0">
                          <a:solidFill>
                            <a:schemeClr val="tx1"/>
                          </a:solidFill>
                          <a:effectLst/>
                        </a:rPr>
                        <a:t> Answer Key</a:t>
                      </a:r>
                    </a:p>
                  </a:txBody>
                  <a:tcPr marL="103632" marR="103632" marT="50292" marB="50292"/>
                </a:tc>
                <a:tc hMerge="1">
                  <a:txBody>
                    <a:bodyPr/>
                    <a:lstStyle/>
                    <a:p>
                      <a:endParaRPr lang="en-US"/>
                    </a:p>
                  </a:txBody>
                  <a:tcPr/>
                </a:tc>
              </a:tr>
              <a:tr h="42672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rPr>
                        <a:t>Constructed Response</a:t>
                      </a:r>
                      <a:r>
                        <a:rPr lang="en-US" sz="1300" b="1" u="sng" baseline="0" dirty="0" smtClean="0">
                          <a:solidFill>
                            <a:schemeClr val="tx1"/>
                          </a:solidFill>
                        </a:rPr>
                        <a:t> </a:t>
                      </a:r>
                      <a:r>
                        <a:rPr lang="en-US" sz="1300" b="1" u="sng" dirty="0" smtClean="0">
                          <a:solidFill>
                            <a:schemeClr val="tx1"/>
                          </a:solidFill>
                        </a:rPr>
                        <a:t>Research Rubrics</a:t>
                      </a:r>
                      <a:r>
                        <a:rPr lang="en-US" sz="1300" b="1" u="sng" baseline="0" dirty="0" smtClean="0">
                          <a:solidFill>
                            <a:schemeClr val="tx1"/>
                          </a:solidFill>
                        </a:rPr>
                        <a:t> </a:t>
                      </a:r>
                      <a:r>
                        <a:rPr lang="en-US" sz="1300" b="1" u="sng" dirty="0" smtClean="0">
                          <a:solidFill>
                            <a:schemeClr val="tx1"/>
                          </a:solidFill>
                        </a:rPr>
                        <a:t>Target</a:t>
                      </a:r>
                      <a:r>
                        <a:rPr lang="en-US" sz="1300" b="1" u="sng" baseline="0" dirty="0" smtClean="0">
                          <a:solidFill>
                            <a:schemeClr val="tx1"/>
                          </a:solidFill>
                        </a:rPr>
                        <a:t> 3</a:t>
                      </a:r>
                      <a:endParaRPr lang="en-US" sz="1300" b="1" u="sng" dirty="0" smtClean="0">
                        <a:solidFill>
                          <a:schemeClr val="tx1"/>
                        </a:solidFill>
                      </a:endParaRPr>
                    </a:p>
                    <a:p>
                      <a:pPr marL="231775" indent="-231775" algn="ctr">
                        <a:lnSpc>
                          <a:spcPct val="100000"/>
                        </a:lnSpc>
                        <a:spcBef>
                          <a:spcPts val="0"/>
                        </a:spcBef>
                        <a:spcAft>
                          <a:spcPts val="0"/>
                        </a:spcAft>
                      </a:pPr>
                      <a:r>
                        <a:rPr lang="en-US" sz="1200" b="1" baseline="0" dirty="0" smtClean="0">
                          <a:solidFill>
                            <a:schemeClr val="tx1"/>
                          </a:solidFill>
                        </a:rPr>
                        <a:t>evidence of the ability to distinguish </a:t>
                      </a:r>
                      <a:r>
                        <a:rPr lang="en-US" sz="1200" b="1" u="sng" baseline="0" dirty="0" smtClean="0">
                          <a:solidFill>
                            <a:schemeClr val="tx1"/>
                          </a:solidFill>
                        </a:rPr>
                        <a:t>relevant</a:t>
                      </a:r>
                      <a:r>
                        <a:rPr lang="en-US" sz="1200" b="1" baseline="0" dirty="0" smtClean="0">
                          <a:solidFill>
                            <a:schemeClr val="tx1"/>
                          </a:solidFill>
                        </a:rPr>
                        <a:t> from irrelevant information such as fact from opinion</a:t>
                      </a:r>
                      <a:endParaRPr lang="en-US" sz="1200" b="1" dirty="0" smtClean="0">
                        <a:solidFill>
                          <a:schemeClr val="tx1"/>
                        </a:solidFill>
                      </a:endParaRPr>
                    </a:p>
                  </a:txBody>
                  <a:tcPr marL="103632" marR="103632" marT="50292" marB="50292"/>
                </a:tc>
                <a:tc hMerge="1">
                  <a:txBody>
                    <a:bodyPr/>
                    <a:lstStyle/>
                    <a:p>
                      <a:endParaRPr lang="en-US"/>
                    </a:p>
                  </a:txBody>
                  <a:tcPr/>
                </a:tc>
              </a:tr>
              <a:tr h="569976">
                <a:tc gridSpan="2">
                  <a:txBody>
                    <a:bodyPr/>
                    <a:lstStyle/>
                    <a:p>
                      <a:pPr marL="0" marR="0" lvl="0" indent="0">
                        <a:lnSpc>
                          <a:spcPct val="100000"/>
                        </a:lnSpc>
                        <a:spcBef>
                          <a:spcPts val="0"/>
                        </a:spcBef>
                        <a:spcAft>
                          <a:spcPts val="0"/>
                        </a:spcAft>
                        <a:buFont typeface="Arial"/>
                        <a:buNone/>
                      </a:pPr>
                      <a:r>
                        <a:rPr lang="en-US" sz="1400" b="1" dirty="0" smtClean="0">
                          <a:solidFill>
                            <a:schemeClr val="tx1"/>
                          </a:solidFill>
                          <a:latin typeface="Helvetica" pitchFamily="34" charset="0"/>
                        </a:rPr>
                        <a:t>Question #7 </a:t>
                      </a:r>
                      <a:r>
                        <a:rPr lang="en-US" sz="1400" b="1" dirty="0" smtClean="0">
                          <a:solidFill>
                            <a:schemeClr val="tx1"/>
                          </a:solidFill>
                          <a:latin typeface="Helvetica" pitchFamily="34" charset="0"/>
                        </a:rPr>
                        <a:t>Prompt RL.6.6</a:t>
                      </a:r>
                      <a:r>
                        <a:rPr lang="en-US" sz="1400" b="0" dirty="0" smtClean="0">
                          <a:solidFill>
                            <a:srgbClr val="C00000"/>
                          </a:solidFill>
                          <a:latin typeface="Helvetica" pitchFamily="34" charset="0"/>
                        </a:rPr>
                        <a:t>: </a:t>
                      </a:r>
                      <a:r>
                        <a:rPr lang="en-US" sz="1400" b="0" dirty="0" smtClean="0">
                          <a:solidFill>
                            <a:schemeClr val="tx1"/>
                          </a:solidFill>
                          <a:effectLst/>
                          <a:latin typeface="Helvetica" pitchFamily="34" charset="0"/>
                          <a:ea typeface="Arial"/>
                          <a:cs typeface="Arial"/>
                        </a:rPr>
                        <a:t>Explain how the students’ points of view develops through the story, </a:t>
                      </a:r>
                      <a:r>
                        <a:rPr lang="en-US" sz="1400" b="0" i="1" u="sng" dirty="0" smtClean="0">
                          <a:solidFill>
                            <a:schemeClr val="tx1"/>
                          </a:solidFill>
                          <a:effectLst/>
                          <a:latin typeface="Helvetica" pitchFamily="34" charset="0"/>
                          <a:ea typeface="Arial"/>
                          <a:cs typeface="Arial"/>
                        </a:rPr>
                        <a:t>Earthquake Drill</a:t>
                      </a:r>
                      <a:r>
                        <a:rPr lang="en-US" sz="1400" b="0" i="1" dirty="0" smtClean="0">
                          <a:solidFill>
                            <a:schemeClr val="tx1"/>
                          </a:solidFill>
                          <a:effectLst/>
                          <a:latin typeface="Helvetica" pitchFamily="34" charset="0"/>
                          <a:ea typeface="Arial"/>
                          <a:cs typeface="Arial"/>
                        </a:rPr>
                        <a:t>.</a:t>
                      </a:r>
                      <a:r>
                        <a:rPr lang="en-US" sz="1400" b="0" dirty="0" smtClean="0">
                          <a:solidFill>
                            <a:schemeClr val="tx1"/>
                          </a:solidFill>
                          <a:effectLst/>
                          <a:latin typeface="Helvetica" pitchFamily="34" charset="0"/>
                          <a:ea typeface="Arial"/>
                          <a:cs typeface="Arial"/>
                        </a:rPr>
                        <a:t> Use examples from the story in your explanation. </a:t>
                      </a:r>
                      <a:endParaRPr lang="en-US" sz="1400" b="1" u="sng" dirty="0" smtClean="0">
                        <a:solidFill>
                          <a:schemeClr val="tx1"/>
                        </a:solidFill>
                        <a:effectLst/>
                        <a:latin typeface="Helvetica" pitchFamily="34" charset="0"/>
                        <a:ea typeface="Arial"/>
                        <a:cs typeface="Arial"/>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 /</a:t>
                      </a:r>
                      <a:r>
                        <a:rPr lang="en-US" sz="1500" b="1" u="none" baseline="0" dirty="0" smtClean="0">
                          <a:solidFill>
                            <a:schemeClr val="tx1"/>
                          </a:solidFill>
                        </a:rPr>
                        <a:t>Rubric </a:t>
                      </a:r>
                      <a:r>
                        <a:rPr lang="en-US" sz="1500" b="1" u="none" strike="noStrike" baseline="0" dirty="0" smtClean="0">
                          <a:solidFill>
                            <a:schemeClr val="tx1"/>
                          </a:solidFill>
                        </a:rPr>
                        <a:t>Language Response</a:t>
                      </a:r>
                      <a:endParaRPr lang="en-US" sz="1500" b="1" u="none" strike="noStrike"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804672">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400" b="1" u="sng" dirty="0" smtClean="0">
                          <a:effectLst/>
                          <a:latin typeface="+mn-lt"/>
                          <a:ea typeface="Calibri"/>
                          <a:cs typeface="Calibri"/>
                        </a:rPr>
                        <a:t>The </a:t>
                      </a:r>
                      <a:r>
                        <a:rPr lang="en-US" sz="1200" b="1" u="sng" dirty="0" smtClean="0">
                          <a:effectLst/>
                          <a:latin typeface="+mn-lt"/>
                          <a:ea typeface="Calibri"/>
                          <a:cs typeface="Calibri"/>
                        </a:rPr>
                        <a:t>response</a:t>
                      </a:r>
                      <a:r>
                        <a:rPr lang="en-US" sz="1200" b="1" dirty="0" smtClean="0">
                          <a:effectLst/>
                          <a:latin typeface="+mn-lt"/>
                          <a:ea typeface="Calibri"/>
                          <a:cs typeface="Calibri"/>
                        </a:rPr>
                        <a:t>: </a:t>
                      </a:r>
                      <a:r>
                        <a:rPr lang="en-US" sz="1200" dirty="0" smtClean="0">
                          <a:effectLst/>
                          <a:latin typeface="+mn-lt"/>
                          <a:ea typeface="Calibri"/>
                          <a:cs typeface="Calibri"/>
                        </a:rPr>
                        <a:t>gives sufficient evidence of the ability to distinguish relevant from irrelevant information in order to answer the prompt. Students must distinguish what evidence from the passage is relevant to explaining how the</a:t>
                      </a:r>
                      <a:r>
                        <a:rPr lang="en-US" sz="1200" baseline="0" dirty="0" smtClean="0">
                          <a:effectLst/>
                          <a:latin typeface="+mn-lt"/>
                          <a:ea typeface="Calibri"/>
                          <a:cs typeface="Calibri"/>
                        </a:rPr>
                        <a:t> students’ </a:t>
                      </a:r>
                      <a:r>
                        <a:rPr lang="en-US" sz="1200" dirty="0" smtClean="0">
                          <a:effectLst/>
                          <a:latin typeface="+mn-lt"/>
                          <a:ea typeface="Calibri"/>
                          <a:cs typeface="Calibri"/>
                        </a:rPr>
                        <a:t>points of view change about earthquake drills from the beginning of the passage</a:t>
                      </a:r>
                      <a:r>
                        <a:rPr lang="en-US" sz="1200" baseline="0" dirty="0" smtClean="0">
                          <a:effectLst/>
                          <a:latin typeface="+mn-lt"/>
                          <a:ea typeface="Calibri"/>
                          <a:cs typeface="Calibri"/>
                        </a:rPr>
                        <a:t> to the end of the passage.  Relevant information from the beginning of the passage  to explain how the students first felt about earthquake drills could include (1) </a:t>
                      </a:r>
                      <a:r>
                        <a:rPr lang="en-US" sz="1200" dirty="0" smtClean="0">
                          <a:effectLst/>
                          <a:latin typeface="+mn-lt"/>
                          <a:ea typeface="Calibri"/>
                          <a:cs typeface="Calibri"/>
                        </a:rPr>
                        <a:t>they were annoyed (“Why do we always have earthquake drills right in the middle of something awesome-like science experiments or recess?”),</a:t>
                      </a:r>
                      <a:r>
                        <a:rPr lang="en-US" sz="1200" baseline="0" dirty="0" smtClean="0">
                          <a:effectLst/>
                          <a:latin typeface="+mn-lt"/>
                          <a:ea typeface="Calibri"/>
                          <a:cs typeface="Calibri"/>
                        </a:rPr>
                        <a:t> (2) another example of being annoyed was: </a:t>
                      </a:r>
                      <a:r>
                        <a:rPr lang="en-US" sz="1200" dirty="0" smtClean="0">
                          <a:effectLst/>
                          <a:latin typeface="+mn-lt"/>
                          <a:ea typeface="Calibri"/>
                          <a:cs typeface="Calibri"/>
                        </a:rPr>
                        <a:t> “Everyone was clamoring under desks and moaning at the thought of sitting there silently for even a few minutes.”; “Ms. Miller, why do we have to have earthquake drills?).  Relevant information</a:t>
                      </a:r>
                      <a:r>
                        <a:rPr lang="en-US" sz="1200" baseline="0" dirty="0" smtClean="0">
                          <a:effectLst/>
                          <a:latin typeface="+mn-lt"/>
                          <a:ea typeface="Calibri"/>
                          <a:cs typeface="Calibri"/>
                        </a:rPr>
                        <a:t> that leads toward the end of the passage and how students changed their minds about the earthquake drills could include (1)</a:t>
                      </a:r>
                      <a:r>
                        <a:rPr lang="en-US" sz="1200" dirty="0" smtClean="0">
                          <a:effectLst/>
                          <a:latin typeface="+mn-lt"/>
                          <a:ea typeface="Calibri"/>
                          <a:cs typeface="Calibri"/>
                        </a:rPr>
                        <a:t> they took them more seriously (“Perhaps the most important thing students learned was that it was quite possible their own city would have a major quake sometime in the future,” and (2) they began to understand the importance; “...this gave  them a new passion for learning how to stay safe in such an event,” and (3) at the end of the text...”the next time there was an earthquake drill, no one needed to be told to take it seriously.”</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lnSpc>
                          <a:spcPct val="100000"/>
                        </a:lnSpc>
                        <a:spcBef>
                          <a:spcPts val="0"/>
                        </a:spcBef>
                        <a:spcAft>
                          <a:spcPts val="0"/>
                        </a:spcAft>
                      </a:pPr>
                      <a:r>
                        <a:rPr lang="en-US" sz="1300" b="1" dirty="0" smtClean="0">
                          <a:solidFill>
                            <a:schemeClr val="tx1"/>
                          </a:solidFill>
                        </a:rPr>
                        <a:t>Student</a:t>
                      </a:r>
                      <a:r>
                        <a:rPr lang="en-US" sz="1300" b="1" baseline="0" dirty="0" smtClean="0">
                          <a:solidFill>
                            <a:schemeClr val="tx1"/>
                          </a:solidFill>
                        </a:rPr>
                        <a:t> </a:t>
                      </a:r>
                      <a:r>
                        <a:rPr lang="en-US" sz="1300" b="1" dirty="0" smtClean="0">
                          <a:solidFill>
                            <a:schemeClr val="tx1"/>
                          </a:solidFill>
                        </a:rPr>
                        <a:t>Language</a:t>
                      </a:r>
                      <a:r>
                        <a:rPr lang="en-US" sz="1300" b="0" u="none" strike="noStrike" baseline="0" dirty="0" smtClean="0">
                          <a:solidFill>
                            <a:srgbClr val="C00000"/>
                          </a:solidFill>
                        </a:rPr>
                        <a:t> </a:t>
                      </a:r>
                      <a:r>
                        <a:rPr lang="en-US" sz="1300" b="1" dirty="0" smtClean="0">
                          <a:solidFill>
                            <a:schemeClr val="tx1"/>
                          </a:solidFill>
                        </a:rPr>
                        <a:t>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lnSpc>
                          <a:spcPct val="100000"/>
                        </a:lnSpc>
                        <a:spcBef>
                          <a:spcPts val="0"/>
                        </a:spcBef>
                        <a:spcAft>
                          <a:spcPts val="0"/>
                        </a:spcAft>
                      </a:pP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pPr marL="0" marR="0">
                        <a:lnSpc>
                          <a:spcPct val="100000"/>
                        </a:lnSpc>
                        <a:spcBef>
                          <a:spcPts val="0"/>
                        </a:spcBef>
                        <a:spcAft>
                          <a:spcPts val="0"/>
                        </a:spcAft>
                      </a:pPr>
                      <a:r>
                        <a:rPr lang="en-US" sz="1000" i="1" dirty="0" smtClean="0">
                          <a:solidFill>
                            <a:srgbClr val="000000"/>
                          </a:solidFill>
                          <a:effectLst/>
                          <a:latin typeface="Calibri"/>
                          <a:ea typeface="Calibri"/>
                          <a:cs typeface="Calibri"/>
                        </a:rPr>
                        <a:t>Student</a:t>
                      </a:r>
                      <a:r>
                        <a:rPr lang="en-US" sz="1000" i="1" baseline="0" dirty="0" smtClean="0">
                          <a:solidFill>
                            <a:srgbClr val="000000"/>
                          </a:solidFill>
                          <a:effectLst/>
                          <a:latin typeface="Calibri"/>
                          <a:ea typeface="Calibri"/>
                          <a:cs typeface="Calibri"/>
                        </a:rPr>
                        <a:t> response gives </a:t>
                      </a:r>
                      <a:r>
                        <a:rPr lang="en-US" sz="1000" i="1" dirty="0" smtClean="0">
                          <a:solidFill>
                            <a:srgbClr val="000000"/>
                          </a:solidFill>
                          <a:effectLst/>
                          <a:latin typeface="Calibri"/>
                          <a:ea typeface="Calibri"/>
                          <a:cs typeface="Calibri"/>
                        </a:rPr>
                        <a:t>sufficient </a:t>
                      </a:r>
                      <a:r>
                        <a:rPr lang="en-US" sz="1000" i="1" dirty="0">
                          <a:solidFill>
                            <a:srgbClr val="000000"/>
                          </a:solidFill>
                          <a:effectLst/>
                          <a:latin typeface="Calibri"/>
                          <a:ea typeface="Calibri"/>
                          <a:cs typeface="Calibri"/>
                        </a:rPr>
                        <a:t>details from the passage that shows how </a:t>
                      </a:r>
                      <a:r>
                        <a:rPr lang="en-US" sz="1000" i="1" dirty="0" smtClean="0">
                          <a:solidFill>
                            <a:srgbClr val="000000"/>
                          </a:solidFill>
                          <a:effectLst/>
                          <a:latin typeface="Calibri"/>
                          <a:ea typeface="Calibri"/>
                          <a:cs typeface="Calibri"/>
                        </a:rPr>
                        <a:t>the students’ points </a:t>
                      </a:r>
                      <a:r>
                        <a:rPr lang="en-US" sz="1000" i="1" dirty="0">
                          <a:solidFill>
                            <a:srgbClr val="000000"/>
                          </a:solidFill>
                          <a:effectLst/>
                          <a:latin typeface="Calibri"/>
                          <a:ea typeface="Calibri"/>
                          <a:cs typeface="Calibri"/>
                        </a:rPr>
                        <a:t>of view developed through the story.</a:t>
                      </a:r>
                    </a:p>
                    <a:p>
                      <a:pPr marL="0" marR="0">
                        <a:lnSpc>
                          <a:spcPct val="100000"/>
                        </a:lnSpc>
                        <a:spcBef>
                          <a:spcPts val="0"/>
                        </a:spcBef>
                        <a:spcAft>
                          <a:spcPts val="0"/>
                        </a:spcAft>
                      </a:pPr>
                      <a:r>
                        <a:rPr lang="en-US" sz="1200" dirty="0">
                          <a:solidFill>
                            <a:srgbClr val="000000"/>
                          </a:solidFill>
                          <a:effectLst/>
                          <a:latin typeface="Calibri"/>
                          <a:ea typeface="Calibri"/>
                          <a:cs typeface="Calibri"/>
                        </a:rPr>
                        <a:t>At the beginning of the story, the students were annoyed that they had to miss fun things like science experiments and recess for earthquake drills.  They moaned having to sit silently under their desks and said it was such a waste of time because it wasn’t like they were going to have an actual earthquake.  After learning all about earthquakes and how their city could be on a fault line and have a major earthquake in the future, they wanted to learn more about being safe is this happened.  And the next time there was a drill everyone took it seriously. </a:t>
                      </a:r>
                      <a:endParaRPr lang="en-US" sz="1100" dirty="0">
                        <a:solidFill>
                          <a:srgbClr val="000000"/>
                        </a:solidFill>
                        <a:effectLst/>
                        <a:latin typeface="Calibri"/>
                        <a:ea typeface="Calibri"/>
                        <a:cs typeface="Calibri"/>
                      </a:endParaRPr>
                    </a:p>
                  </a:txBody>
                  <a:tcPr marL="121920" marR="121920" marT="34290" marB="34290"/>
                </a:tc>
              </a:tr>
              <a:tr h="623316">
                <a:tc>
                  <a:txBody>
                    <a:bodyPr/>
                    <a:lstStyle/>
                    <a:p>
                      <a:pPr algn="ctr">
                        <a:lnSpc>
                          <a:spcPct val="100000"/>
                        </a:lnSpc>
                        <a:spcBef>
                          <a:spcPts val="0"/>
                        </a:spcBef>
                        <a:spcAft>
                          <a:spcPts val="0"/>
                        </a:spcAft>
                      </a:pP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pPr marL="0" marR="0">
                        <a:lnSpc>
                          <a:spcPct val="100000"/>
                        </a:lnSpc>
                        <a:spcBef>
                          <a:spcPts val="0"/>
                        </a:spcBef>
                        <a:spcAft>
                          <a:spcPts val="0"/>
                        </a:spcAft>
                      </a:pPr>
                      <a:r>
                        <a:rPr lang="en-US" sz="1000" i="1" dirty="0" smtClean="0">
                          <a:solidFill>
                            <a:srgbClr val="000000"/>
                          </a:solidFill>
                          <a:effectLst/>
                          <a:latin typeface="+mn-lt"/>
                          <a:ea typeface="Calibri"/>
                          <a:cs typeface="Calibri"/>
                        </a:rPr>
                        <a:t>Student response gives partial or minimal  details from the passage that shows how the students’ points of view developed through the story.</a:t>
                      </a:r>
                      <a:endParaRPr lang="en-US" sz="1000" i="1" dirty="0">
                        <a:solidFill>
                          <a:srgbClr val="000000"/>
                        </a:solidFill>
                        <a:effectLst/>
                        <a:latin typeface="Calibri"/>
                        <a:ea typeface="Calibri"/>
                        <a:cs typeface="Calibri"/>
                      </a:endParaRPr>
                    </a:p>
                    <a:p>
                      <a:pPr marL="0" marR="0">
                        <a:lnSpc>
                          <a:spcPct val="100000"/>
                        </a:lnSpc>
                        <a:spcBef>
                          <a:spcPts val="0"/>
                        </a:spcBef>
                        <a:spcAft>
                          <a:spcPts val="0"/>
                        </a:spcAft>
                      </a:pPr>
                      <a:r>
                        <a:rPr lang="en-US" sz="1200" dirty="0">
                          <a:solidFill>
                            <a:srgbClr val="000000"/>
                          </a:solidFill>
                          <a:effectLst/>
                          <a:latin typeface="Calibri"/>
                          <a:ea typeface="Calibri"/>
                          <a:cs typeface="Calibri"/>
                        </a:rPr>
                        <a:t>The students were annoyed they had to do an earthquake drill.  Once they learned about earthquakes, they weren’t annoyed and took the drills more seriously.</a:t>
                      </a:r>
                      <a:endParaRPr lang="en-US" sz="1100" dirty="0">
                        <a:solidFill>
                          <a:srgbClr val="000000"/>
                        </a:solidFill>
                        <a:effectLst/>
                        <a:latin typeface="Calibri"/>
                        <a:ea typeface="Calibri"/>
                        <a:cs typeface="Calibri"/>
                      </a:endParaRPr>
                    </a:p>
                  </a:txBody>
                  <a:tcPr marL="121920" marR="121920" marT="34290" marB="34290"/>
                </a:tc>
              </a:tr>
              <a:tr h="472440">
                <a:tc>
                  <a:txBody>
                    <a:bodyPr/>
                    <a:lstStyle/>
                    <a:p>
                      <a:pPr algn="ctr">
                        <a:lnSpc>
                          <a:spcPct val="100000"/>
                        </a:lnSpc>
                        <a:spcBef>
                          <a:spcPts val="0"/>
                        </a:spcBef>
                        <a:spcAft>
                          <a:spcPts val="0"/>
                        </a:spcAft>
                      </a:pP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pPr marL="0" marR="0">
                        <a:lnSpc>
                          <a:spcPct val="100000"/>
                        </a:lnSpc>
                        <a:spcBef>
                          <a:spcPts val="0"/>
                        </a:spcBef>
                        <a:spcAft>
                          <a:spcPts val="0"/>
                        </a:spcAft>
                      </a:pPr>
                      <a:r>
                        <a:rPr lang="en-US" sz="1000" i="1" dirty="0">
                          <a:solidFill>
                            <a:srgbClr val="000000"/>
                          </a:solidFill>
                          <a:effectLst/>
                          <a:latin typeface="Calibri"/>
                          <a:ea typeface="Calibri"/>
                          <a:cs typeface="Calibri"/>
                        </a:rPr>
                        <a:t>No credit; Students present no evidence of point of view change.</a:t>
                      </a:r>
                    </a:p>
                    <a:p>
                      <a:pPr marL="0" marR="0">
                        <a:lnSpc>
                          <a:spcPct val="100000"/>
                        </a:lnSpc>
                        <a:spcBef>
                          <a:spcPts val="0"/>
                        </a:spcBef>
                        <a:spcAft>
                          <a:spcPts val="0"/>
                        </a:spcAft>
                      </a:pPr>
                      <a:r>
                        <a:rPr lang="en-US" sz="1200" dirty="0">
                          <a:solidFill>
                            <a:srgbClr val="000000"/>
                          </a:solidFill>
                          <a:effectLst/>
                          <a:latin typeface="Calibri"/>
                          <a:ea typeface="Calibri"/>
                          <a:cs typeface="Calibri"/>
                        </a:rPr>
                        <a:t>Earthquakes can cause lots of damage to the earth and change it.</a:t>
                      </a:r>
                      <a:endParaRPr lang="en-US" sz="1100" dirty="0">
                        <a:solidFill>
                          <a:srgbClr val="000000"/>
                        </a:solidFill>
                        <a:effectLst/>
                        <a:latin typeface="Calibri"/>
                        <a:ea typeface="Calibri"/>
                        <a:cs typeface="Calibri"/>
                      </a:endParaRPr>
                    </a:p>
                  </a:txBody>
                  <a:tcPr marL="121920" marR="121920" marT="34290" marB="3429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98301691"/>
              </p:ext>
            </p:extLst>
          </p:nvPr>
        </p:nvGraphicFramePr>
        <p:xfrm>
          <a:off x="5213985" y="8486098"/>
          <a:ext cx="2185988" cy="457200"/>
        </p:xfrm>
        <a:graphic>
          <a:graphicData uri="http://schemas.openxmlformats.org/drawingml/2006/table">
            <a:tbl>
              <a:tblPr/>
              <a:tblGrid>
                <a:gridCol w="2185988"/>
              </a:tblGrid>
              <a:tr h="146885">
                <a:tc>
                  <a:txBody>
                    <a:bodyPr/>
                    <a:lstStyle/>
                    <a:p>
                      <a:pPr marL="0" marR="0" algn="l">
                        <a:lnSpc>
                          <a:spcPct val="115000"/>
                        </a:lnSpc>
                        <a:spcBef>
                          <a:spcPts val="0"/>
                        </a:spcBef>
                        <a:spcAft>
                          <a:spcPts val="0"/>
                        </a:spcAft>
                      </a:pPr>
                      <a:r>
                        <a:rPr lang="en-US" sz="800" b="1" dirty="0" smtClean="0">
                          <a:solidFill>
                            <a:srgbClr val="000000"/>
                          </a:solidFill>
                          <a:latin typeface="Calibri"/>
                          <a:ea typeface="Times New Roman"/>
                          <a:cs typeface="Times New Roman"/>
                        </a:rPr>
                        <a:t>RL.6.6</a:t>
                      </a:r>
                      <a:endParaRPr lang="en-US" sz="800" dirty="0">
                        <a:latin typeface="Calibri"/>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0315">
                <a:tc>
                  <a:txBody>
                    <a:bodyPr/>
                    <a:lstStyle/>
                    <a:p>
                      <a:pPr marL="0" marR="0">
                        <a:lnSpc>
                          <a:spcPct val="115000"/>
                        </a:lnSpc>
                        <a:spcBef>
                          <a:spcPts val="0"/>
                        </a:spcBef>
                        <a:spcAft>
                          <a:spcPts val="1200"/>
                        </a:spcAft>
                      </a:pPr>
                      <a:r>
                        <a:rPr lang="en-US" sz="800" b="0" i="0" dirty="0" smtClean="0">
                          <a:solidFill>
                            <a:srgbClr val="202020"/>
                          </a:solidFill>
                          <a:effectLst/>
                          <a:latin typeface="Lato Light"/>
                        </a:rPr>
                        <a:t>Explain how an author develops the point of view of the narrator or speaker in a text.</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2" name="TextBox 1"/>
          <p:cNvSpPr txBox="1"/>
          <p:nvPr/>
        </p:nvSpPr>
        <p:spPr>
          <a:xfrm>
            <a:off x="533400" y="228600"/>
            <a:ext cx="6781800" cy="861774"/>
          </a:xfrm>
          <a:prstGeom prst="rect">
            <a:avLst/>
          </a:prstGeom>
          <a:noFill/>
        </p:spPr>
        <p:txBody>
          <a:bodyPr wrap="square" rtlCol="0">
            <a:spAutoFit/>
          </a:bodyPr>
          <a:lstStyle/>
          <a:p>
            <a:pPr lvl="0"/>
            <a:r>
              <a:rPr lang="en-US" sz="1000" i="1" dirty="0"/>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a:t>
            </a:r>
          </a:p>
          <a:p>
            <a:endParaRPr lang="en-US" sz="1000" dirty="0"/>
          </a:p>
        </p:txBody>
      </p:sp>
    </p:spTree>
    <p:extLst>
      <p:ext uri="{BB962C8B-B14F-4D97-AF65-F5344CB8AC3E}">
        <p14:creationId xmlns:p14="http://schemas.microsoft.com/office/powerpoint/2010/main" val="2899862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48789470"/>
              </p:ext>
            </p:extLst>
          </p:nvPr>
        </p:nvGraphicFramePr>
        <p:xfrm>
          <a:off x="492760" y="304800"/>
          <a:ext cx="6822440" cy="8613648"/>
        </p:xfrm>
        <a:graphic>
          <a:graphicData uri="http://schemas.openxmlformats.org/drawingml/2006/table">
            <a:tbl>
              <a:tblPr firstRow="1" bandRow="1">
                <a:tableStyleId>{5940675A-B579-460E-94D1-54222C63F5DA}</a:tableStyleId>
              </a:tblPr>
              <a:tblGrid>
                <a:gridCol w="539750"/>
                <a:gridCol w="6282690"/>
              </a:tblGrid>
              <a:tr h="240791">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Quarter 4 CFA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438911">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smtClean="0">
                          <a:ln>
                            <a:noFill/>
                          </a:ln>
                          <a:solidFill>
                            <a:prstClr val="black"/>
                          </a:solidFill>
                          <a:effectLst/>
                          <a:uLnTx/>
                          <a:uFillTx/>
                          <a:latin typeface="+mn-lt"/>
                          <a:ea typeface="+mn-ea"/>
                          <a:cs typeface="+mn-cs"/>
                        </a:rPr>
                        <a:t>Constructed Response Research Rubrics Target 2</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Locate, Select, Interpret and Integrate Information. Constructed Response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marL="103632" marR="103632" marT="50292" marB="50292"/>
                </a:tc>
                <a:tc hMerge="1">
                  <a:txBody>
                    <a:bodyPr/>
                    <a:lstStyle/>
                    <a:p>
                      <a:endParaRPr lang="en-US"/>
                    </a:p>
                  </a:txBody>
                  <a:tcPr/>
                </a:tc>
              </a:tr>
              <a:tr h="512063">
                <a:tc gridSpan="2">
                  <a:txBody>
                    <a:bodyPr/>
                    <a:lstStyle/>
                    <a:p>
                      <a:pPr marL="284163" marR="0" lvl="0" indent="-284163" algn="l" defTabSz="966612" rtl="0" eaLnBrk="1" fontAlgn="auto" latinLnBrk="0" hangingPunct="1">
                        <a:lnSpc>
                          <a:spcPct val="100000"/>
                        </a:lnSpc>
                        <a:spcBef>
                          <a:spcPts val="0"/>
                        </a:spcBef>
                        <a:spcAft>
                          <a:spcPts val="0"/>
                        </a:spcAft>
                        <a:buClrTx/>
                        <a:buSzTx/>
                        <a:buFont typeface="+mj-lt"/>
                        <a:buNone/>
                        <a:tabLst/>
                        <a:defRPr/>
                      </a:pPr>
                      <a:r>
                        <a:rPr kumimoji="0" lang="en-US" sz="1400" b="1" i="0" u="none" strike="noStrike" kern="1200" cap="none" spc="0" normalizeH="0" baseline="0" noProof="0" dirty="0" smtClean="0">
                          <a:ln>
                            <a:noFill/>
                          </a:ln>
                          <a:solidFill>
                            <a:prstClr val="black"/>
                          </a:solidFill>
                          <a:effectLst/>
                          <a:uLnTx/>
                          <a:uFillTx/>
                          <a:latin typeface="Helvetica" pitchFamily="34" charset="0"/>
                          <a:ea typeface="+mn-ea"/>
                          <a:cs typeface="+mn-cs"/>
                        </a:rPr>
                        <a:t>Question #8 Prompt RL.6.9: </a:t>
                      </a:r>
                      <a:r>
                        <a:rPr kumimoji="0" lang="en-US" sz="14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Because of the information about how the earth is</a:t>
                      </a:r>
                    </a:p>
                    <a:p>
                      <a:pPr marL="284163" marR="0" lvl="0" indent="-284163" algn="l" defTabSz="966612" rtl="0" eaLnBrk="1" fontAlgn="auto" latinLnBrk="0" hangingPunct="1">
                        <a:lnSpc>
                          <a:spcPct val="100000"/>
                        </a:lnSpc>
                        <a:spcBef>
                          <a:spcPts val="0"/>
                        </a:spcBef>
                        <a:spcAft>
                          <a:spcPts val="0"/>
                        </a:spcAft>
                        <a:buClrTx/>
                        <a:buSzTx/>
                        <a:buFont typeface="+mj-lt"/>
                        <a:buNone/>
                        <a:tabLst/>
                        <a:defRPr/>
                      </a:pPr>
                      <a:r>
                        <a:rPr kumimoji="0" lang="en-US" sz="14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physically changing from these three passages, what can you conclude about</a:t>
                      </a:r>
                    </a:p>
                    <a:p>
                      <a:pPr marL="284163" marR="0" lvl="0" indent="-284163" algn="l" defTabSz="966612" rtl="0" eaLnBrk="1" fontAlgn="auto" latinLnBrk="0" hangingPunct="1">
                        <a:lnSpc>
                          <a:spcPct val="100000"/>
                        </a:lnSpc>
                        <a:spcBef>
                          <a:spcPts val="0"/>
                        </a:spcBef>
                        <a:spcAft>
                          <a:spcPts val="0"/>
                        </a:spcAft>
                        <a:buClrTx/>
                        <a:buSzTx/>
                        <a:buFont typeface="+mj-lt"/>
                        <a:buNone/>
                        <a:tabLst/>
                        <a:defRPr/>
                      </a:pPr>
                      <a:r>
                        <a:rPr kumimoji="0" lang="en-US" sz="14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what the earth might look like in the future?</a:t>
                      </a:r>
                    </a:p>
                  </a:txBody>
                  <a:tcPr marL="103632" marR="103632" marT="50292" marB="50292"/>
                </a:tc>
                <a:tc hMerge="1">
                  <a:txBody>
                    <a:bodyPr/>
                    <a:lstStyle/>
                    <a:p>
                      <a:endParaRPr lang="en-US" dirty="0"/>
                    </a:p>
                  </a:txBody>
                  <a:tcPr/>
                </a:tc>
              </a:tr>
              <a:tr h="33528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Teacher /Rubric Language Response</a:t>
                      </a:r>
                    </a:p>
                  </a:txBody>
                  <a:tcPr marL="103632" marR="103632" marT="50292" marB="50292">
                    <a:solidFill>
                      <a:schemeClr val="bg1">
                        <a:lumMod val="85000"/>
                      </a:schemeClr>
                    </a:solidFill>
                  </a:tcPr>
                </a:tc>
                <a:tc hMerge="1">
                  <a:txBody>
                    <a:bodyPr/>
                    <a:lstStyle/>
                    <a:p>
                      <a:endParaRPr lang="en-US"/>
                    </a:p>
                  </a:txBody>
                  <a:tcPr/>
                </a:tc>
              </a:tr>
              <a:tr h="883919">
                <a:tc gridSpan="2">
                  <a:txBody>
                    <a:bodyPr/>
                    <a:lstStyle/>
                    <a:p>
                      <a:pPr marL="0" marR="0">
                        <a:lnSpc>
                          <a:spcPct val="100000"/>
                        </a:lnSpc>
                        <a:spcBef>
                          <a:spcPts val="0"/>
                        </a:spcBef>
                        <a:spcAft>
                          <a:spcPts val="0"/>
                        </a:spcAft>
                      </a:pPr>
                      <a:r>
                        <a:rPr lang="en-US" sz="1050" b="1" dirty="0" smtClean="0">
                          <a:solidFill>
                            <a:srgbClr val="000000"/>
                          </a:solidFill>
                          <a:effectLst/>
                          <a:latin typeface="+mn-lt"/>
                          <a:ea typeface="Calibri"/>
                          <a:cs typeface="Calibri"/>
                        </a:rPr>
                        <a:t>Sufficient Evidence</a:t>
                      </a:r>
                      <a:r>
                        <a:rPr lang="en-US" sz="1050" dirty="0" smtClean="0">
                          <a:solidFill>
                            <a:srgbClr val="000000"/>
                          </a:solidFill>
                          <a:effectLst/>
                          <a:latin typeface="+mn-lt"/>
                          <a:ea typeface="Calibri"/>
                          <a:cs typeface="Calibri"/>
                        </a:rPr>
                        <a:t>:   </a:t>
                      </a:r>
                      <a:r>
                        <a:rPr lang="en-US" sz="1050" i="1" dirty="0" smtClean="0">
                          <a:solidFill>
                            <a:srgbClr val="000000"/>
                          </a:solidFill>
                          <a:effectLst/>
                          <a:latin typeface="+mn-lt"/>
                          <a:ea typeface="Calibri"/>
                          <a:cs typeface="Calibri"/>
                        </a:rPr>
                        <a:t>For a proficient response, students will present</a:t>
                      </a:r>
                      <a:r>
                        <a:rPr lang="en-US" sz="1050" i="1" baseline="0" dirty="0" smtClean="0">
                          <a:solidFill>
                            <a:srgbClr val="000000"/>
                          </a:solidFill>
                          <a:effectLst/>
                          <a:latin typeface="+mn-lt"/>
                          <a:ea typeface="Calibri"/>
                          <a:cs typeface="Calibri"/>
                        </a:rPr>
                        <a:t> </a:t>
                      </a:r>
                      <a:r>
                        <a:rPr lang="en-US" sz="1050" i="1" dirty="0" smtClean="0">
                          <a:solidFill>
                            <a:srgbClr val="000000"/>
                          </a:solidFill>
                          <a:effectLst/>
                          <a:latin typeface="+mn-lt"/>
                          <a:ea typeface="Calibri"/>
                          <a:cs typeface="Calibri"/>
                        </a:rPr>
                        <a:t>sufficient details from the passage that show evidence of changes to the earth and that land masses will look different.</a:t>
                      </a:r>
                      <a:endParaRPr lang="en-US" sz="1050" dirty="0" smtClean="0">
                        <a:solidFill>
                          <a:srgbClr val="000000"/>
                        </a:solidFill>
                        <a:effectLst/>
                        <a:latin typeface="+mn-lt"/>
                        <a:ea typeface="Calibri"/>
                        <a:cs typeface="Calibri"/>
                      </a:endParaRPr>
                    </a:p>
                    <a:p>
                      <a:pPr marL="0" marR="0">
                        <a:lnSpc>
                          <a:spcPct val="100000"/>
                        </a:lnSpc>
                        <a:spcBef>
                          <a:spcPts val="0"/>
                        </a:spcBef>
                        <a:spcAft>
                          <a:spcPts val="0"/>
                        </a:spcAft>
                      </a:pPr>
                      <a:r>
                        <a:rPr lang="en-US" sz="1050" b="1" i="1" dirty="0" smtClean="0">
                          <a:solidFill>
                            <a:srgbClr val="000000"/>
                          </a:solidFill>
                          <a:effectLst/>
                          <a:latin typeface="+mn-lt"/>
                          <a:ea typeface="Calibri"/>
                          <a:cs typeface="Calibri"/>
                        </a:rPr>
                        <a:t>Specific Identifications (supporting details)</a:t>
                      </a:r>
                      <a:r>
                        <a:rPr lang="en-US" sz="1050" b="1" i="1" baseline="0" dirty="0" smtClean="0">
                          <a:solidFill>
                            <a:srgbClr val="000000"/>
                          </a:solidFill>
                          <a:effectLst/>
                          <a:latin typeface="+mn-lt"/>
                          <a:ea typeface="Calibri"/>
                          <a:cs typeface="Calibri"/>
                        </a:rPr>
                        <a:t> </a:t>
                      </a:r>
                      <a:r>
                        <a:rPr lang="en-US" sz="1050" b="0" i="0" baseline="0" dirty="0" smtClean="0">
                          <a:solidFill>
                            <a:srgbClr val="000000"/>
                          </a:solidFill>
                          <a:effectLst/>
                          <a:latin typeface="+mn-lt"/>
                          <a:ea typeface="Calibri"/>
                          <a:cs typeface="Calibri"/>
                        </a:rPr>
                        <a:t>of how the earth and land masses may look in the future could include: (1)e</a:t>
                      </a:r>
                      <a:r>
                        <a:rPr lang="en-US" sz="1050" dirty="0" smtClean="0">
                          <a:solidFill>
                            <a:srgbClr val="000000"/>
                          </a:solidFill>
                          <a:effectLst/>
                          <a:latin typeface="+mn-lt"/>
                          <a:ea typeface="Calibri"/>
                          <a:cs typeface="Calibri"/>
                        </a:rPr>
                        <a:t>arthquakes cause hundreds of crevices which can split the land because the plates are drifting apart,</a:t>
                      </a:r>
                      <a:r>
                        <a:rPr lang="en-US" sz="1050" baseline="0" dirty="0" smtClean="0">
                          <a:solidFill>
                            <a:srgbClr val="000000"/>
                          </a:solidFill>
                          <a:effectLst/>
                          <a:latin typeface="+mn-lt"/>
                          <a:ea typeface="Calibri"/>
                          <a:cs typeface="Calibri"/>
                        </a:rPr>
                        <a:t> (2)</a:t>
                      </a:r>
                      <a:r>
                        <a:rPr lang="en-US" sz="1050" dirty="0" smtClean="0">
                          <a:solidFill>
                            <a:srgbClr val="000000"/>
                          </a:solidFill>
                          <a:effectLst/>
                          <a:latin typeface="+mn-lt"/>
                          <a:ea typeface="Calibri"/>
                          <a:cs typeface="Calibri"/>
                        </a:rPr>
                        <a:t> magma flowing up from the ocean floor may</a:t>
                      </a:r>
                      <a:r>
                        <a:rPr lang="en-US" sz="1050" baseline="0" dirty="0" smtClean="0">
                          <a:solidFill>
                            <a:srgbClr val="000000"/>
                          </a:solidFill>
                          <a:effectLst/>
                          <a:latin typeface="+mn-lt"/>
                          <a:ea typeface="Calibri"/>
                          <a:cs typeface="Calibri"/>
                        </a:rPr>
                        <a:t> </a:t>
                      </a:r>
                      <a:r>
                        <a:rPr lang="en-US" sz="1050" dirty="0" smtClean="0">
                          <a:solidFill>
                            <a:srgbClr val="000000"/>
                          </a:solidFill>
                          <a:effectLst/>
                          <a:latin typeface="+mn-lt"/>
                          <a:ea typeface="Calibri"/>
                          <a:cs typeface="Calibri"/>
                        </a:rPr>
                        <a:t>cause parts of the continent to sink,</a:t>
                      </a:r>
                      <a:r>
                        <a:rPr lang="en-US" sz="1050" baseline="0" dirty="0" smtClean="0">
                          <a:solidFill>
                            <a:srgbClr val="000000"/>
                          </a:solidFill>
                          <a:effectLst/>
                          <a:latin typeface="+mn-lt"/>
                          <a:ea typeface="Calibri"/>
                          <a:cs typeface="Calibri"/>
                        </a:rPr>
                        <a:t> (3) </a:t>
                      </a:r>
                      <a:r>
                        <a:rPr lang="en-US" sz="1050" dirty="0" smtClean="0">
                          <a:solidFill>
                            <a:srgbClr val="000000"/>
                          </a:solidFill>
                          <a:effectLst/>
                          <a:latin typeface="+mn-lt"/>
                          <a:ea typeface="Calibri"/>
                          <a:cs typeface="Calibri"/>
                        </a:rPr>
                        <a:t>when the ground sinks, this makes way for water from oceans to fill in that space and can make portions of the land break off from a continent,</a:t>
                      </a:r>
                      <a:r>
                        <a:rPr lang="en-US" sz="1050" baseline="0" dirty="0" smtClean="0">
                          <a:solidFill>
                            <a:srgbClr val="000000"/>
                          </a:solidFill>
                          <a:effectLst/>
                          <a:latin typeface="+mn-lt"/>
                          <a:ea typeface="Calibri"/>
                          <a:cs typeface="Calibri"/>
                        </a:rPr>
                        <a:t> (4) e</a:t>
                      </a:r>
                      <a:r>
                        <a:rPr lang="en-US" sz="1050" dirty="0" smtClean="0">
                          <a:solidFill>
                            <a:srgbClr val="000000"/>
                          </a:solidFill>
                          <a:effectLst/>
                          <a:latin typeface="+mn-lt"/>
                          <a:ea typeface="Calibri"/>
                          <a:cs typeface="Calibri"/>
                        </a:rPr>
                        <a:t>arthquakes may affect the earth’s landscape by creating new landforms,</a:t>
                      </a:r>
                    </a:p>
                    <a:p>
                      <a:pPr marL="0" marR="0">
                        <a:lnSpc>
                          <a:spcPct val="100000"/>
                        </a:lnSpc>
                        <a:spcBef>
                          <a:spcPts val="0"/>
                        </a:spcBef>
                        <a:spcAft>
                          <a:spcPts val="0"/>
                        </a:spcAft>
                      </a:pPr>
                      <a:r>
                        <a:rPr lang="en-US" sz="1050" dirty="0" smtClean="0">
                          <a:solidFill>
                            <a:srgbClr val="000000"/>
                          </a:solidFill>
                          <a:effectLst/>
                          <a:latin typeface="+mn-lt"/>
                          <a:ea typeface="Calibri"/>
                          <a:cs typeface="Calibri"/>
                        </a:rPr>
                        <a:t>and</a:t>
                      </a:r>
                      <a:r>
                        <a:rPr lang="en-US" sz="1050" baseline="0" dirty="0" smtClean="0">
                          <a:solidFill>
                            <a:srgbClr val="000000"/>
                          </a:solidFill>
                          <a:effectLst/>
                          <a:latin typeface="+mn-lt"/>
                          <a:ea typeface="Calibri"/>
                          <a:cs typeface="Calibri"/>
                        </a:rPr>
                        <a:t> (5) </a:t>
                      </a:r>
                      <a:r>
                        <a:rPr lang="en-US" sz="1050" dirty="0" smtClean="0">
                          <a:solidFill>
                            <a:srgbClr val="000000"/>
                          </a:solidFill>
                          <a:effectLst/>
                          <a:latin typeface="+mn-lt"/>
                          <a:ea typeface="Calibri"/>
                          <a:cs typeface="Calibri"/>
                        </a:rPr>
                        <a:t>all of these changes help to conclude that not only will there be new and different landforms on the earth where these plates come together, but parts of the continents could break off and create new continents.</a:t>
                      </a:r>
                    </a:p>
                    <a:p>
                      <a:pPr>
                        <a:lnSpc>
                          <a:spcPct val="100000"/>
                        </a:lnSpc>
                        <a:spcBef>
                          <a:spcPts val="0"/>
                        </a:spcBef>
                        <a:spcAft>
                          <a:spcPts val="0"/>
                        </a:spcAft>
                      </a:pPr>
                      <a:r>
                        <a:rPr lang="en-US" sz="1050" b="1" dirty="0" smtClean="0">
                          <a:effectLst/>
                          <a:latin typeface="+mn-lt"/>
                          <a:ea typeface="Calibri"/>
                          <a:cs typeface="Calibri"/>
                        </a:rPr>
                        <a:t>Full Support (other details):</a:t>
                      </a:r>
                      <a:r>
                        <a:rPr lang="en-US" sz="1050" i="1" dirty="0" smtClean="0">
                          <a:effectLst/>
                          <a:latin typeface="+mn-lt"/>
                          <a:ea typeface="Calibri"/>
                          <a:cs typeface="Calibri"/>
                        </a:rPr>
                        <a:t>  </a:t>
                      </a:r>
                      <a:r>
                        <a:rPr lang="en-US" sz="1050" i="0" dirty="0" smtClean="0">
                          <a:effectLst/>
                          <a:latin typeface="+mn-lt"/>
                          <a:ea typeface="Calibri"/>
                          <a:cs typeface="Calibri"/>
                        </a:rPr>
                        <a:t>supporting</a:t>
                      </a:r>
                      <a:r>
                        <a:rPr lang="en-US" sz="1050" i="0" baseline="0" dirty="0" smtClean="0">
                          <a:effectLst/>
                          <a:latin typeface="+mn-lt"/>
                          <a:ea typeface="Calibri"/>
                          <a:cs typeface="Calibri"/>
                        </a:rPr>
                        <a:t> land mass changes could include: (1) t</a:t>
                      </a:r>
                      <a:r>
                        <a:rPr lang="en-US" sz="1050" dirty="0" smtClean="0">
                          <a:effectLst/>
                          <a:latin typeface="+mn-lt"/>
                          <a:ea typeface="Calibri"/>
                          <a:cs typeface="Calibri"/>
                        </a:rPr>
                        <a:t>he earth is like a giant jigsaw puzzle and the tectonic plates are constantly moving because of earthquakes,</a:t>
                      </a:r>
                      <a:r>
                        <a:rPr lang="en-US" sz="1050" baseline="0" dirty="0" smtClean="0">
                          <a:effectLst/>
                          <a:latin typeface="+mn-lt"/>
                          <a:ea typeface="Calibri"/>
                          <a:cs typeface="Calibri"/>
                        </a:rPr>
                        <a:t> (2) n</a:t>
                      </a:r>
                      <a:r>
                        <a:rPr lang="en-US" sz="1050" dirty="0" smtClean="0">
                          <a:effectLst/>
                          <a:latin typeface="+mn-lt"/>
                          <a:ea typeface="Calibri"/>
                          <a:cs typeface="Calibri"/>
                        </a:rPr>
                        <a:t>ew chains of volcanoes are rising up in different parts of the world, like the Rift Valley,</a:t>
                      </a:r>
                      <a:r>
                        <a:rPr lang="en-US" sz="1050" baseline="0" dirty="0" smtClean="0">
                          <a:effectLst/>
                          <a:latin typeface="+mn-lt"/>
                          <a:ea typeface="Calibri"/>
                          <a:cs typeface="Calibri"/>
                        </a:rPr>
                        <a:t> (3)</a:t>
                      </a:r>
                      <a:r>
                        <a:rPr lang="en-US" sz="1050" dirty="0" smtClean="0">
                          <a:effectLst/>
                          <a:latin typeface="+mn-lt"/>
                          <a:ea typeface="Calibri"/>
                          <a:cs typeface="Calibri"/>
                        </a:rPr>
                        <a:t> this can also be a sign of a breaking apart of a continent</a:t>
                      </a:r>
                      <a:r>
                        <a:rPr lang="en-US" sz="1050" baseline="0" dirty="0" smtClean="0">
                          <a:effectLst/>
                          <a:latin typeface="+mn-lt"/>
                          <a:ea typeface="Calibri"/>
                          <a:cs typeface="Calibri"/>
                        </a:rPr>
                        <a:t> and (4) t</a:t>
                      </a:r>
                      <a:r>
                        <a:rPr lang="en-US" sz="1050" dirty="0" smtClean="0">
                          <a:effectLst/>
                          <a:latin typeface="+mn-lt"/>
                          <a:ea typeface="Calibri"/>
                          <a:cs typeface="Calibri"/>
                        </a:rPr>
                        <a:t>he landforms that earthquakes create are cliffs, cracks, lakes and canyons.</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smtClean="0"/>
                    </a:p>
                  </a:txBody>
                  <a:tcPr marL="103632" marR="103632" marT="50292" marB="50292">
                    <a:solidFill>
                      <a:schemeClr val="bg1">
                        <a:lumMod val="85000"/>
                      </a:schemeClr>
                    </a:solidFill>
                  </a:tcPr>
                </a:tc>
                <a:tc hMerge="1">
                  <a:txBody>
                    <a:bodyPr/>
                    <a:lstStyle/>
                    <a:p>
                      <a:endParaRPr lang="en-US" sz="1000" dirty="0"/>
                    </a:p>
                  </a:txBody>
                  <a:tcPr/>
                </a:tc>
              </a:tr>
              <a:tr h="1772412">
                <a:tc>
                  <a:txBody>
                    <a:bodyPr/>
                    <a:lstStyle/>
                    <a:p>
                      <a:pPr algn="ctr"/>
                      <a:endParaRPr lang="en-US" sz="2000" b="1" dirty="0" smtClean="0"/>
                    </a:p>
                    <a:p>
                      <a:pPr algn="ctr"/>
                      <a:endParaRPr lang="en-US" sz="2000" b="1" dirty="0" smtClean="0"/>
                    </a:p>
                    <a:p>
                      <a:pPr algn="ctr"/>
                      <a:r>
                        <a:rPr lang="en-US" sz="2000" b="1" dirty="0" smtClean="0"/>
                        <a:t>3</a:t>
                      </a:r>
                    </a:p>
                    <a:p>
                      <a:pPr algn="ctr"/>
                      <a:endParaRPr lang="en-US" sz="2000" b="1" dirty="0" smtClean="0"/>
                    </a:p>
                    <a:p>
                      <a:pPr algn="ctr"/>
                      <a:endParaRPr lang="en-US" sz="2000" b="1" dirty="0" smtClean="0"/>
                    </a:p>
                  </a:txBody>
                  <a:tcPr marL="103632" marR="103632" marT="50292" marB="50292" anchor="ctr"/>
                </a:tc>
                <a:tc>
                  <a:txBody>
                    <a:bodyPr/>
                    <a:lstStyle/>
                    <a:p>
                      <a:pPr>
                        <a:lnSpc>
                          <a:spcPct val="100000"/>
                        </a:lnSpc>
                        <a:spcBef>
                          <a:spcPts val="0"/>
                        </a:spcBef>
                        <a:spcAft>
                          <a:spcPts val="0"/>
                        </a:spcAft>
                      </a:pPr>
                      <a:r>
                        <a:rPr lang="en-US" sz="1000" b="0" i="1" dirty="0" smtClean="0"/>
                        <a:t>Student gives  </a:t>
                      </a:r>
                      <a:r>
                        <a:rPr lang="en-US" sz="1000" b="1" i="1" dirty="0" smtClean="0"/>
                        <a:t>sufficient</a:t>
                      </a:r>
                      <a:r>
                        <a:rPr lang="en-US" sz="1000" b="0" i="1" dirty="0" smtClean="0"/>
                        <a:t> details from all of the passages that show how the earth’s landscape will be different over time due to earth’s forces.</a:t>
                      </a:r>
                    </a:p>
                    <a:p>
                      <a:pPr>
                        <a:lnSpc>
                          <a:spcPct val="100000"/>
                        </a:lnSpc>
                        <a:spcBef>
                          <a:spcPts val="0"/>
                        </a:spcBef>
                        <a:spcAft>
                          <a:spcPts val="0"/>
                        </a:spcAft>
                      </a:pPr>
                      <a:r>
                        <a:rPr lang="en-US" sz="1000" b="0" i="0" dirty="0" smtClean="0"/>
                        <a:t>I can conclude that the earth will look very different in the future because of what I read in these three passages about how forces in the earth change what the continents look like.  In “Earthquake Drill”  it said that earthquakes affect the earth’s landscape by creating all sorts of landforms like cliffs, cracks, lakes and canyons.  It talked about how this happens along the fault lines-the place where two plates come together and either collide or break apart.  In both “Cracking Up” and “The East African Rift” it told us that this is happening right now between the two plates, the African Plate and the Arabian Plate.  It said that over time, the Red Sea will pour into the huge crevice that is being created and make a new sea and possibly cause part of the continent to break off!  It also stated in these two articles that volcanoes are forming along these fault lines, making the earth look very different.  This all makes me conclude that in the future there will not only be new landforms on the continents but maybe even new continents</a:t>
                      </a:r>
                      <a:r>
                        <a:rPr lang="en-US" sz="1000" b="0" i="0" dirty="0" smtClean="0"/>
                        <a:t>.</a:t>
                      </a:r>
                      <a:endParaRPr lang="en-US" sz="1000" b="0" i="0" dirty="0" smtClean="0"/>
                    </a:p>
                  </a:txBody>
                  <a:tcPr marL="103632" marR="103632" marT="50292" marB="50292"/>
                </a:tc>
              </a:tr>
              <a:tr h="1062228">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2000" b="1" dirty="0" smtClean="0"/>
                        <a:t>2</a:t>
                      </a:r>
                    </a:p>
                  </a:txBody>
                  <a:tcPr marL="103632" marR="103632" marT="50292" marB="50292" anchor="ctr"/>
                </a:tc>
                <a:tc>
                  <a:txBody>
                    <a:bodyPr/>
                    <a:lstStyle/>
                    <a:p>
                      <a:pPr marL="0" marR="0">
                        <a:lnSpc>
                          <a:spcPct val="100000"/>
                        </a:lnSpc>
                        <a:spcBef>
                          <a:spcPts val="0"/>
                        </a:spcBef>
                        <a:spcAft>
                          <a:spcPts val="0"/>
                        </a:spcAft>
                      </a:pPr>
                      <a:r>
                        <a:rPr lang="en-US" sz="1000" i="1" dirty="0" smtClean="0">
                          <a:solidFill>
                            <a:srgbClr val="000000"/>
                          </a:solidFill>
                          <a:effectLst/>
                          <a:latin typeface="+mn-lt"/>
                          <a:ea typeface="Calibri"/>
                          <a:cs typeface="Calibri"/>
                        </a:rPr>
                        <a:t>Student response gives </a:t>
                      </a:r>
                      <a:r>
                        <a:rPr lang="en-US" sz="1000" b="1" i="1" dirty="0" smtClean="0">
                          <a:solidFill>
                            <a:srgbClr val="000000"/>
                          </a:solidFill>
                          <a:effectLst/>
                          <a:latin typeface="+mn-lt"/>
                          <a:ea typeface="Calibri"/>
                          <a:cs typeface="Calibri"/>
                        </a:rPr>
                        <a:t>minimal </a:t>
                      </a:r>
                      <a:r>
                        <a:rPr lang="en-US" sz="1000" i="1" dirty="0" smtClean="0">
                          <a:solidFill>
                            <a:srgbClr val="000000"/>
                          </a:solidFill>
                          <a:effectLst/>
                          <a:latin typeface="+mn-lt"/>
                          <a:ea typeface="Calibri"/>
                          <a:cs typeface="Calibri"/>
                        </a:rPr>
                        <a:t>key details from one of the passages about how the earth’s landscape will be different over time due to earth’s forces.</a:t>
                      </a:r>
                      <a:endParaRPr lang="en-US" sz="1000" dirty="0" smtClean="0">
                        <a:solidFill>
                          <a:srgbClr val="000000"/>
                        </a:solidFill>
                        <a:effectLst/>
                        <a:latin typeface="+mn-lt"/>
                        <a:ea typeface="Calibri"/>
                        <a:cs typeface="Calibri"/>
                      </a:endParaRPr>
                    </a:p>
                    <a:p>
                      <a:pPr marL="0" marR="0">
                        <a:lnSpc>
                          <a:spcPct val="100000"/>
                        </a:lnSpc>
                        <a:spcBef>
                          <a:spcPts val="0"/>
                        </a:spcBef>
                        <a:spcAft>
                          <a:spcPts val="0"/>
                        </a:spcAft>
                      </a:pPr>
                      <a:r>
                        <a:rPr lang="en-US" sz="1000" dirty="0" smtClean="0">
                          <a:solidFill>
                            <a:srgbClr val="000000"/>
                          </a:solidFill>
                          <a:effectLst/>
                          <a:latin typeface="+mn-lt"/>
                          <a:ea typeface="Calibri"/>
                          <a:cs typeface="Calibri"/>
                        </a:rPr>
                        <a:t>There are lots of changes that take place on the earth from the movement of plates on the earth.  Because those plates are moving, they can cause volcanoes to erupt, crevices and</a:t>
                      </a:r>
                      <a:r>
                        <a:rPr lang="en-US" sz="1000" baseline="0" dirty="0" smtClean="0">
                          <a:solidFill>
                            <a:srgbClr val="000000"/>
                          </a:solidFill>
                          <a:effectLst/>
                          <a:latin typeface="+mn-lt"/>
                          <a:ea typeface="Calibri"/>
                          <a:cs typeface="Calibri"/>
                        </a:rPr>
                        <a:t> lakes to form. It said in “Cracking UP that a new sea might be created in Africa because of this type of action. It said in The East African Rift that magma from the ocean floor will rise up. All of t</a:t>
                      </a:r>
                      <a:r>
                        <a:rPr lang="en-US" sz="1000" dirty="0" smtClean="0">
                          <a:solidFill>
                            <a:srgbClr val="000000"/>
                          </a:solidFill>
                          <a:effectLst/>
                          <a:latin typeface="+mn-lt"/>
                          <a:ea typeface="Calibri"/>
                          <a:cs typeface="Calibri"/>
                        </a:rPr>
                        <a:t>his will make the land look different in the future.</a:t>
                      </a:r>
                    </a:p>
                  </a:txBody>
                  <a:tcPr marL="103632" marR="103632" marT="50292" marB="50292"/>
                </a:tc>
              </a:tr>
              <a:tr h="755904">
                <a:tc>
                  <a:txBody>
                    <a:bodyPr/>
                    <a:lstStyle/>
                    <a:p>
                      <a:pPr algn="ctr"/>
                      <a:r>
                        <a:rPr lang="en-US" sz="2000" b="1" dirty="0" smtClean="0"/>
                        <a:t>1</a:t>
                      </a:r>
                      <a:endParaRPr lang="en-US" sz="2000" b="1" dirty="0"/>
                    </a:p>
                  </a:txBody>
                  <a:tcPr marL="103632" marR="103632" marT="50292" marB="50292" anchor="ctr"/>
                </a:tc>
                <a:tc>
                  <a:txBody>
                    <a:bodyPr/>
                    <a:lstStyle/>
                    <a:p>
                      <a:pPr marL="0" marR="0">
                        <a:lnSpc>
                          <a:spcPct val="100000"/>
                        </a:lnSpc>
                        <a:spcBef>
                          <a:spcPts val="0"/>
                        </a:spcBef>
                        <a:spcAft>
                          <a:spcPts val="0"/>
                        </a:spcAft>
                      </a:pPr>
                      <a:r>
                        <a:rPr lang="en-US" sz="1000" i="1" dirty="0" smtClean="0">
                          <a:solidFill>
                            <a:srgbClr val="000000"/>
                          </a:solidFill>
                          <a:effectLst/>
                          <a:latin typeface="+mn-lt"/>
                          <a:ea typeface="Calibri"/>
                          <a:cs typeface="Calibri"/>
                        </a:rPr>
                        <a:t>Student response gives </a:t>
                      </a:r>
                      <a:r>
                        <a:rPr lang="en-US" sz="1000" b="1" i="1" dirty="0" smtClean="0">
                          <a:solidFill>
                            <a:srgbClr val="000000"/>
                          </a:solidFill>
                          <a:effectLst/>
                          <a:latin typeface="+mn-lt"/>
                          <a:ea typeface="Calibri"/>
                          <a:cs typeface="Calibri"/>
                        </a:rPr>
                        <a:t>minimal </a:t>
                      </a:r>
                      <a:r>
                        <a:rPr lang="en-US" sz="1000" i="1" dirty="0" smtClean="0">
                          <a:solidFill>
                            <a:srgbClr val="000000"/>
                          </a:solidFill>
                          <a:effectLst/>
                          <a:latin typeface="+mn-lt"/>
                          <a:ea typeface="Calibri"/>
                          <a:cs typeface="Calibri"/>
                        </a:rPr>
                        <a:t>key details from one of the passages about how the earth’s landscape will be different over time due to earth’s forces.</a:t>
                      </a:r>
                      <a:endParaRPr lang="en-US" sz="1000" dirty="0" smtClean="0">
                        <a:solidFill>
                          <a:srgbClr val="000000"/>
                        </a:solidFill>
                        <a:effectLst/>
                        <a:latin typeface="+mn-lt"/>
                        <a:ea typeface="Calibri"/>
                        <a:cs typeface="Calibri"/>
                      </a:endParaRPr>
                    </a:p>
                    <a:p>
                      <a:pPr marL="0" marR="0">
                        <a:lnSpc>
                          <a:spcPct val="100000"/>
                        </a:lnSpc>
                        <a:spcBef>
                          <a:spcPts val="0"/>
                        </a:spcBef>
                        <a:spcAft>
                          <a:spcPts val="0"/>
                        </a:spcAft>
                      </a:pPr>
                      <a:r>
                        <a:rPr lang="en-US" sz="1100" dirty="0" smtClean="0">
                          <a:solidFill>
                            <a:srgbClr val="000000"/>
                          </a:solidFill>
                          <a:effectLst/>
                          <a:latin typeface="+mn-lt"/>
                          <a:ea typeface="Calibri"/>
                          <a:cs typeface="Calibri"/>
                        </a:rPr>
                        <a:t>There are lots of changes that take place on the earth from the movement of plates on the earth.  It said in “Cracking Up” that a new sea might be created in Africa because of this type of action.  This will make the land look different.</a:t>
                      </a:r>
                    </a:p>
                  </a:txBody>
                  <a:tcPr marL="103632" marR="103632" marT="50292" marB="50292"/>
                </a:tc>
              </a:tr>
              <a:tr h="393192">
                <a:tc>
                  <a:txBody>
                    <a:bodyPr/>
                    <a:lstStyle/>
                    <a:p>
                      <a:pPr algn="ctr"/>
                      <a:r>
                        <a:rPr lang="en-US" sz="2000" b="1" dirty="0" smtClean="0"/>
                        <a:t>0</a:t>
                      </a:r>
                      <a:endParaRPr lang="en-US" sz="2000" b="1" dirty="0"/>
                    </a:p>
                  </a:txBody>
                  <a:tcPr marL="103632" marR="103632" marT="50292" marB="50292" anchor="ctr"/>
                </a:tc>
                <a:tc>
                  <a:txBody>
                    <a:bodyPr/>
                    <a:lstStyle/>
                    <a:p>
                      <a:pPr marL="0" marR="0">
                        <a:lnSpc>
                          <a:spcPct val="100000"/>
                        </a:lnSpc>
                        <a:spcBef>
                          <a:spcPts val="0"/>
                        </a:spcBef>
                        <a:spcAft>
                          <a:spcPts val="0"/>
                        </a:spcAft>
                      </a:pPr>
                      <a:r>
                        <a:rPr lang="en-US" sz="1000" i="1" dirty="0" smtClean="0">
                          <a:solidFill>
                            <a:srgbClr val="000000"/>
                          </a:solidFill>
                          <a:effectLst/>
                          <a:latin typeface="+mn-lt"/>
                          <a:ea typeface="Calibri"/>
                          <a:cs typeface="Calibri"/>
                        </a:rPr>
                        <a:t>Students response gives </a:t>
                      </a:r>
                      <a:r>
                        <a:rPr lang="en-US" sz="1000" b="1" i="1" dirty="0" smtClean="0">
                          <a:solidFill>
                            <a:srgbClr val="000000"/>
                          </a:solidFill>
                          <a:effectLst/>
                          <a:latin typeface="+mn-lt"/>
                          <a:ea typeface="Calibri"/>
                          <a:cs typeface="Calibri"/>
                        </a:rPr>
                        <a:t>no evidence </a:t>
                      </a:r>
                      <a:r>
                        <a:rPr lang="en-US" sz="1000" i="1" dirty="0" smtClean="0">
                          <a:solidFill>
                            <a:srgbClr val="000000"/>
                          </a:solidFill>
                          <a:effectLst/>
                          <a:latin typeface="+mn-lt"/>
                          <a:ea typeface="Calibri"/>
                          <a:cs typeface="Calibri"/>
                        </a:rPr>
                        <a:t>of how the earth’s landscape will be different over time due to earth’s forces</a:t>
                      </a:r>
                      <a:r>
                        <a:rPr lang="en-US" sz="1200" i="1" dirty="0" smtClean="0">
                          <a:solidFill>
                            <a:srgbClr val="000000"/>
                          </a:solidFill>
                          <a:effectLst/>
                          <a:latin typeface="+mn-lt"/>
                          <a:ea typeface="Calibri"/>
                          <a:cs typeface="Calibri"/>
                        </a:rPr>
                        <a:t>.</a:t>
                      </a:r>
                      <a:endParaRPr lang="en-US" sz="1100" dirty="0" smtClean="0">
                        <a:solidFill>
                          <a:srgbClr val="000000"/>
                        </a:solidFill>
                        <a:effectLst/>
                        <a:latin typeface="+mn-lt"/>
                        <a:ea typeface="Calibri"/>
                        <a:cs typeface="Calibri"/>
                      </a:endParaRPr>
                    </a:p>
                    <a:p>
                      <a:pPr marL="0" marR="0">
                        <a:lnSpc>
                          <a:spcPct val="100000"/>
                        </a:lnSpc>
                        <a:spcBef>
                          <a:spcPts val="0"/>
                        </a:spcBef>
                        <a:spcAft>
                          <a:spcPts val="0"/>
                        </a:spcAft>
                      </a:pPr>
                      <a:r>
                        <a:rPr lang="en-US" sz="1100" dirty="0" smtClean="0">
                          <a:solidFill>
                            <a:srgbClr val="000000"/>
                          </a:solidFill>
                          <a:effectLst/>
                          <a:latin typeface="+mn-lt"/>
                          <a:ea typeface="Calibri"/>
                          <a:cs typeface="Calibri"/>
                        </a:rPr>
                        <a:t>Earthquakes cause a lot of damage to the earth.  My city might be on a fault line</a:t>
                      </a:r>
                      <a:r>
                        <a:rPr lang="en-US" sz="1200" dirty="0" smtClean="0">
                          <a:solidFill>
                            <a:srgbClr val="000000"/>
                          </a:solidFill>
                          <a:effectLst/>
                          <a:latin typeface="+mn-lt"/>
                          <a:ea typeface="Calibri"/>
                          <a:cs typeface="Calibri"/>
                        </a:rPr>
                        <a:t>.</a:t>
                      </a:r>
                      <a:endParaRPr lang="en-US" sz="1100" dirty="0" smtClean="0">
                        <a:solidFill>
                          <a:srgbClr val="000000"/>
                        </a:solidFill>
                        <a:effectLst/>
                        <a:latin typeface="+mn-lt"/>
                        <a:ea typeface="Calibri"/>
                        <a:cs typeface="Calibri"/>
                      </a:endParaRP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78880706"/>
              </p:ext>
            </p:extLst>
          </p:nvPr>
        </p:nvGraphicFramePr>
        <p:xfrm>
          <a:off x="5486400" y="8993674"/>
          <a:ext cx="1828800" cy="512645"/>
        </p:xfrm>
        <a:graphic>
          <a:graphicData uri="http://schemas.openxmlformats.org/drawingml/2006/table">
            <a:tbl>
              <a:tblPr/>
              <a:tblGrid>
                <a:gridCol w="1828800"/>
              </a:tblGrid>
              <a:tr h="146885">
                <a:tc>
                  <a:txBody>
                    <a:bodyPr/>
                    <a:lstStyle/>
                    <a:p>
                      <a:pPr marL="0" marR="0" algn="l">
                        <a:lnSpc>
                          <a:spcPct val="100000"/>
                        </a:lnSpc>
                        <a:spcBef>
                          <a:spcPts val="0"/>
                        </a:spcBef>
                        <a:spcAft>
                          <a:spcPts val="0"/>
                        </a:spcAft>
                      </a:pPr>
                      <a:r>
                        <a:rPr lang="en-US" sz="800" b="1" dirty="0" smtClean="0">
                          <a:solidFill>
                            <a:srgbClr val="000000"/>
                          </a:solidFill>
                          <a:latin typeface="Calibri"/>
                          <a:ea typeface="Times New Roman"/>
                          <a:cs typeface="Times New Roman"/>
                        </a:rPr>
                        <a:t>RI.6.6</a:t>
                      </a:r>
                      <a:endParaRPr lang="en-US" sz="800" dirty="0">
                        <a:latin typeface="Calibri"/>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6600">
                <a:tc>
                  <a:txBody>
                    <a:bodyPr/>
                    <a:lstStyle/>
                    <a:p>
                      <a:pPr marL="0" marR="0">
                        <a:lnSpc>
                          <a:spcPct val="100000"/>
                        </a:lnSpc>
                        <a:spcBef>
                          <a:spcPts val="0"/>
                        </a:spcBef>
                        <a:spcAft>
                          <a:spcPts val="0"/>
                        </a:spcAft>
                      </a:pPr>
                      <a:r>
                        <a:rPr lang="en-US" sz="800" b="0" dirty="0" smtClean="0">
                          <a:latin typeface="+mn-lt"/>
                          <a:ea typeface="Calibri"/>
                          <a:cs typeface="Times New Roman"/>
                        </a:rPr>
                        <a:t>Determine an author's point of view or purpose in a text and explain how it is conveyed in the text.</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1823447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17</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264179752"/>
              </p:ext>
            </p:extLst>
          </p:nvPr>
        </p:nvGraphicFramePr>
        <p:xfrm>
          <a:off x="492760" y="673609"/>
          <a:ext cx="6822440" cy="6217920"/>
        </p:xfrm>
        <a:graphic>
          <a:graphicData uri="http://schemas.openxmlformats.org/drawingml/2006/table">
            <a:tbl>
              <a:tblPr firstRow="1" bandRow="1">
                <a:tableStyleId>{5940675A-B579-460E-94D1-54222C63F5DA}</a:tableStyleId>
              </a:tblPr>
              <a:tblGrid>
                <a:gridCol w="539750"/>
                <a:gridCol w="6282690"/>
              </a:tblGrid>
              <a:tr h="240791">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Quarter 4 CFA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438911">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smtClean="0">
                          <a:ln>
                            <a:noFill/>
                          </a:ln>
                          <a:solidFill>
                            <a:prstClr val="black"/>
                          </a:solidFill>
                          <a:effectLst/>
                          <a:uLnTx/>
                          <a:uFillTx/>
                          <a:latin typeface="+mn-lt"/>
                          <a:ea typeface="+mn-ea"/>
                          <a:cs typeface="+mn-cs"/>
                        </a:rPr>
                        <a:t>Constructed Response Research Rubrics Target 2</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Locate, Select, Interpret and Integrate Information. Constructed Response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marL="103632" marR="103632" marT="50292" marB="50292"/>
                </a:tc>
                <a:tc hMerge="1">
                  <a:txBody>
                    <a:bodyPr/>
                    <a:lstStyle/>
                    <a:p>
                      <a:endParaRPr lang="en-US"/>
                    </a:p>
                  </a:txBody>
                  <a:tcPr/>
                </a:tc>
              </a:tr>
              <a:tr h="512063">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400" b="1" dirty="0" smtClean="0"/>
                        <a:t>Question #</a:t>
                      </a:r>
                      <a:r>
                        <a:rPr lang="en-US" sz="1400" b="1" dirty="0" smtClean="0"/>
                        <a:t>15 Prompt RI.6.6: </a:t>
                      </a:r>
                      <a:r>
                        <a:rPr lang="en-US" sz="1400" b="0" dirty="0" smtClean="0"/>
                        <a:t>How much time does it take for a new ocean to form?  How does </a:t>
                      </a:r>
                      <a:r>
                        <a:rPr lang="en-US" sz="1400" b="0" dirty="0" smtClean="0">
                          <a:solidFill>
                            <a:schemeClr val="tx1"/>
                          </a:solidFill>
                        </a:rPr>
                        <a:t>the</a:t>
                      </a:r>
                      <a:r>
                        <a:rPr lang="en-US" sz="1400" b="0" dirty="0" smtClean="0">
                          <a:solidFill>
                            <a:srgbClr val="C00000"/>
                          </a:solidFill>
                        </a:rPr>
                        <a:t>  </a:t>
                      </a:r>
                      <a:r>
                        <a:rPr lang="en-US" sz="1400" b="0" dirty="0" smtClean="0">
                          <a:solidFill>
                            <a:schemeClr val="tx1"/>
                          </a:solidFill>
                        </a:rPr>
                        <a:t>author </a:t>
                      </a:r>
                      <a:r>
                        <a:rPr lang="en-US" sz="1400" b="0" dirty="0" smtClean="0"/>
                        <a:t>convey this in </a:t>
                      </a:r>
                      <a:r>
                        <a:rPr lang="en-US" sz="1400" b="0" i="1" u="sng" dirty="0" smtClean="0"/>
                        <a:t>Cracking Up</a:t>
                      </a:r>
                      <a:r>
                        <a:rPr lang="en-US" sz="1400" b="0" dirty="0" smtClean="0"/>
                        <a:t>?  Use examples and quotes from the text.</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883919">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The response</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gives evidence of students being able to locate and select the specific information necessary to answer the prompt (e.g., how much time does it take for a new ocean to form?).  Information that is specific will have language that is consistent with time elements.</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The response</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gives evidence of students being able to interpret the selected information and how it relates to the prompt in order to write an integrative response.</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Student responses could include (from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Cracking Up</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(1)  the geological process is slowly building a new ocean in eastern Africa, (2) the tectonic plates are moving very slowly, (3) in the long course of Earth’s history, the plates have created oceans, (4) the tectonic activity has been going on for 30 million years and (5) a million years from now – possibly sooner – The Great Rift Valley will lie at the bottom of an ocean that divides Africa in two.</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i="1" u="none" kern="1200" baseline="0" dirty="0" smtClean="0">
                          <a:solidFill>
                            <a:schemeClr val="tx1"/>
                          </a:solidFill>
                          <a:effectLst/>
                          <a:latin typeface="+mn-lt"/>
                          <a:ea typeface="+mn-ea"/>
                          <a:cs typeface="+mn-cs"/>
                        </a:rPr>
                        <a:t>Student gives </a:t>
                      </a:r>
                      <a:r>
                        <a:rPr lang="en-US" sz="1000" b="1" i="1" u="none" kern="1200" baseline="0" dirty="0" smtClean="0">
                          <a:solidFill>
                            <a:schemeClr val="tx1"/>
                          </a:solidFill>
                          <a:effectLst/>
                          <a:latin typeface="+mn-lt"/>
                          <a:ea typeface="+mn-ea"/>
                          <a:cs typeface="+mn-cs"/>
                        </a:rPr>
                        <a:t>sufficient examples and direct quotes </a:t>
                      </a:r>
                      <a:r>
                        <a:rPr lang="en-US" sz="1000" i="1" u="none" kern="1200" baseline="0" dirty="0" smtClean="0">
                          <a:solidFill>
                            <a:schemeClr val="tx1"/>
                          </a:solidFill>
                          <a:effectLst/>
                          <a:latin typeface="+mn-lt"/>
                          <a:ea typeface="+mn-ea"/>
                          <a:cs typeface="+mn-cs"/>
                        </a:rPr>
                        <a:t>from the text in order to answer the prompt.</a:t>
                      </a:r>
                    </a:p>
                    <a:p>
                      <a:pPr marL="0" marR="0" lvl="0" indent="0" algn="l" defTabSz="966612" rtl="0" eaLnBrk="1" fontAlgn="auto" latinLnBrk="0" hangingPunct="1">
                        <a:lnSpc>
                          <a:spcPct val="100000"/>
                        </a:lnSpc>
                        <a:spcBef>
                          <a:spcPts val="0"/>
                        </a:spcBef>
                        <a:spcAft>
                          <a:spcPts val="0"/>
                        </a:spcAft>
                        <a:buClrTx/>
                        <a:buSzTx/>
                        <a:buFontTx/>
                        <a:buNone/>
                        <a:tabLst/>
                        <a:defRPr/>
                      </a:pPr>
                      <a:r>
                        <a:rPr lang="en-US" sz="1100" i="0" u="none" kern="1200" baseline="0" dirty="0" smtClean="0">
                          <a:solidFill>
                            <a:schemeClr val="tx1"/>
                          </a:solidFill>
                          <a:effectLst/>
                          <a:latin typeface="+mn-lt"/>
                          <a:ea typeface="+mn-ea"/>
                          <a:cs typeface="+mn-cs"/>
                        </a:rPr>
                        <a:t>It takes a very long time for a new ocean to form.  The author of </a:t>
                      </a:r>
                      <a:r>
                        <a:rPr lang="en-US" sz="1100" b="1" i="1" u="sng" kern="1200" baseline="0" dirty="0" smtClean="0">
                          <a:solidFill>
                            <a:schemeClr val="tx1"/>
                          </a:solidFill>
                          <a:effectLst/>
                          <a:latin typeface="+mn-lt"/>
                          <a:ea typeface="+mn-ea"/>
                          <a:cs typeface="+mn-cs"/>
                        </a:rPr>
                        <a:t>Cracking Up</a:t>
                      </a:r>
                      <a:r>
                        <a:rPr lang="en-US" sz="1100" b="1" i="0" u="none" kern="1200" baseline="0" dirty="0" smtClean="0">
                          <a:solidFill>
                            <a:schemeClr val="tx1"/>
                          </a:solidFill>
                          <a:effectLst/>
                          <a:latin typeface="+mn-lt"/>
                          <a:ea typeface="+mn-ea"/>
                          <a:cs typeface="+mn-cs"/>
                        </a:rPr>
                        <a:t> </a:t>
                      </a:r>
                      <a:r>
                        <a:rPr lang="en-US" sz="1100" i="0" u="none" kern="1200" baseline="0" dirty="0" smtClean="0">
                          <a:solidFill>
                            <a:schemeClr val="tx1"/>
                          </a:solidFill>
                          <a:effectLst/>
                          <a:latin typeface="+mn-lt"/>
                          <a:ea typeface="+mn-ea"/>
                          <a:cs typeface="+mn-cs"/>
                        </a:rPr>
                        <a:t>gives examples of what happened in Ethiopia when a series of Earthquakes split open the ground.  A new ocean was being formed in eastern Africa but it is a “slow building process.”  The author states the tectonic plates are moving and “in the long course of Earth’s history,” this has caused oceans to be created.  The “tectonic activity has been going on for 30 million years,” as the author states.  He concludes the text by mentioning that “a million years from now – possibly sooner – an ocean will divide Africa in two.”  These examples and quotes from the text tell the reader that it takes a very long time for a new ocean to form.</a:t>
                      </a:r>
                    </a:p>
                  </a:txBody>
                  <a:tcPr marL="103632" marR="103632" marT="50292" marB="50292"/>
                </a:tc>
              </a:tr>
              <a:tr h="755904">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i="1" u="none" kern="1200" baseline="0" dirty="0" smtClean="0">
                          <a:solidFill>
                            <a:schemeClr val="tx1"/>
                          </a:solidFill>
                          <a:effectLst/>
                          <a:latin typeface="+mn-lt"/>
                          <a:ea typeface="+mn-ea"/>
                          <a:cs typeface="+mn-cs"/>
                        </a:rPr>
                        <a:t>Student gives </a:t>
                      </a:r>
                      <a:r>
                        <a:rPr lang="en-US" sz="1000" b="1" i="1" u="none" kern="1200" baseline="0" dirty="0" smtClean="0">
                          <a:solidFill>
                            <a:schemeClr val="tx1"/>
                          </a:solidFill>
                          <a:effectLst/>
                          <a:latin typeface="+mn-lt"/>
                          <a:ea typeface="+mn-ea"/>
                          <a:cs typeface="+mn-cs"/>
                        </a:rPr>
                        <a:t>partial or minimal examples </a:t>
                      </a:r>
                      <a:r>
                        <a:rPr lang="en-US" sz="1000" i="1" u="none" kern="1200" baseline="0" dirty="0" smtClean="0">
                          <a:solidFill>
                            <a:schemeClr val="tx1"/>
                          </a:solidFill>
                          <a:effectLst/>
                          <a:latin typeface="+mn-lt"/>
                          <a:ea typeface="+mn-ea"/>
                          <a:cs typeface="+mn-cs"/>
                        </a:rPr>
                        <a:t>from the text mentioning time elements but </a:t>
                      </a:r>
                      <a:r>
                        <a:rPr lang="en-US" sz="1000" b="1" i="1" u="none" kern="1200" baseline="0" dirty="0" smtClean="0">
                          <a:solidFill>
                            <a:schemeClr val="tx1"/>
                          </a:solidFill>
                          <a:effectLst/>
                          <a:latin typeface="+mn-lt"/>
                          <a:ea typeface="+mn-ea"/>
                          <a:cs typeface="+mn-cs"/>
                        </a:rPr>
                        <a:t>loses focus </a:t>
                      </a:r>
                      <a:r>
                        <a:rPr lang="en-US" sz="1000" i="1" u="none" kern="1200" baseline="0" dirty="0" smtClean="0">
                          <a:solidFill>
                            <a:schemeClr val="tx1"/>
                          </a:solidFill>
                          <a:effectLst/>
                          <a:latin typeface="+mn-lt"/>
                          <a:ea typeface="+mn-ea"/>
                          <a:cs typeface="+mn-cs"/>
                        </a:rPr>
                        <a:t>of the prompt.</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i="0" u="none" kern="1200" baseline="0" dirty="0" smtClean="0">
                          <a:solidFill>
                            <a:schemeClr val="tx1"/>
                          </a:solidFill>
                          <a:effectLst/>
                          <a:latin typeface="+mn-lt"/>
                          <a:ea typeface="+mn-ea"/>
                          <a:cs typeface="+mn-cs"/>
                        </a:rPr>
                        <a:t>Oceans do not happen overnight.  Some take millions of years.  One way they are made is that the tectonic plates start moving and soon the ground opens up so water comes in to make a new ocean.  </a:t>
                      </a:r>
                    </a:p>
                  </a:txBody>
                  <a:tcPr marL="103632" marR="103632" marT="50292" marB="50292"/>
                </a:tc>
              </a:tr>
              <a:tr h="393192">
                <a:tc>
                  <a:txBody>
                    <a:bodyPr/>
                    <a:lstStyle/>
                    <a:p>
                      <a:pPr algn="ctr"/>
                      <a:r>
                        <a:rPr lang="en-US" sz="2000" b="1" dirty="0" smtClean="0"/>
                        <a:t>0</a:t>
                      </a:r>
                      <a:endParaRPr lang="en-US" sz="2000" b="1"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i="1" baseline="0" dirty="0" smtClean="0"/>
                        <a:t>Student does not answer the prompt.</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i="0" baseline="0" dirty="0" smtClean="0"/>
                        <a:t>Oceans are very large.  They are so big they take up a lot of space.  </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71337335"/>
              </p:ext>
            </p:extLst>
          </p:nvPr>
        </p:nvGraphicFramePr>
        <p:xfrm>
          <a:off x="5186362" y="7086600"/>
          <a:ext cx="2128838" cy="493485"/>
        </p:xfrm>
        <a:graphic>
          <a:graphicData uri="http://schemas.openxmlformats.org/drawingml/2006/table">
            <a:tbl>
              <a:tblPr/>
              <a:tblGrid>
                <a:gridCol w="2128838"/>
              </a:tblGrid>
              <a:tr h="146885">
                <a:tc>
                  <a:txBody>
                    <a:bodyPr/>
                    <a:lstStyle/>
                    <a:p>
                      <a:pPr marL="0" marR="0" algn="l">
                        <a:lnSpc>
                          <a:spcPct val="100000"/>
                        </a:lnSpc>
                        <a:spcBef>
                          <a:spcPts val="0"/>
                        </a:spcBef>
                        <a:spcAft>
                          <a:spcPts val="0"/>
                        </a:spcAft>
                      </a:pPr>
                      <a:r>
                        <a:rPr lang="en-US" sz="800" b="1" dirty="0" smtClean="0">
                          <a:solidFill>
                            <a:srgbClr val="000000"/>
                          </a:solidFill>
                          <a:latin typeface="Calibri"/>
                          <a:ea typeface="Times New Roman"/>
                          <a:cs typeface="Times New Roman"/>
                        </a:rPr>
                        <a:t>RI.6.6</a:t>
                      </a:r>
                      <a:endParaRPr lang="en-US" sz="800" dirty="0">
                        <a:latin typeface="Calibri"/>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6600">
                <a:tc>
                  <a:txBody>
                    <a:bodyPr/>
                    <a:lstStyle/>
                    <a:p>
                      <a:pPr marL="0" marR="0">
                        <a:lnSpc>
                          <a:spcPct val="100000"/>
                        </a:lnSpc>
                        <a:spcBef>
                          <a:spcPts val="0"/>
                        </a:spcBef>
                        <a:spcAft>
                          <a:spcPts val="0"/>
                        </a:spcAft>
                      </a:pPr>
                      <a:r>
                        <a:rPr lang="en-US" sz="800" b="0" dirty="0" smtClean="0">
                          <a:latin typeface="+mn-lt"/>
                          <a:ea typeface="Calibri"/>
                          <a:cs typeface="Times New Roman"/>
                        </a:rPr>
                        <a:t>Determine an author's point of view or purpose in a text and explain how it is conveyed in the text.</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573039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18</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600921558"/>
              </p:ext>
            </p:extLst>
          </p:nvPr>
        </p:nvGraphicFramePr>
        <p:xfrm>
          <a:off x="492760" y="494946"/>
          <a:ext cx="6822440" cy="7938734"/>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Quarter 4 CFA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5196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600" b="1" dirty="0" smtClean="0"/>
                        <a:t>Research Rubrics Target 4</a:t>
                      </a:r>
                    </a:p>
                    <a:p>
                      <a:pPr marL="0" marR="0" indent="0" algn="ctr" defTabSz="914318"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ability to cite evidence to support opinions and/or ideas</a:t>
                      </a:r>
                    </a:p>
                  </a:txBody>
                  <a:tcPr marL="103632" marR="103632" marT="50292" marB="50292"/>
                </a:tc>
                <a:tc hMerge="1">
                  <a:txBody>
                    <a:bodyPr/>
                    <a:lstStyle/>
                    <a:p>
                      <a:endParaRPr lang="en-US"/>
                    </a:p>
                  </a:txBody>
                  <a:tcPr/>
                </a:tc>
              </a:tr>
              <a:tr h="493776">
                <a:tc gridSpan="2">
                  <a:txBody>
                    <a:bodyPr/>
                    <a:lstStyle/>
                    <a:p>
                      <a:pPr marL="0" marR="0" lvl="0" indent="0" algn="l" defTabSz="966612" rtl="0" eaLnBrk="1" fontAlgn="auto" latinLnBrk="0" hangingPunct="1">
                        <a:lnSpc>
                          <a:spcPct val="100000"/>
                        </a:lnSpc>
                        <a:spcBef>
                          <a:spcPts val="0"/>
                        </a:spcBef>
                        <a:spcAft>
                          <a:spcPts val="0"/>
                        </a:spcAft>
                        <a:buClrTx/>
                        <a:buSzTx/>
                        <a:buFont typeface="+mj-lt"/>
                        <a:buNone/>
                        <a:tabLst/>
                        <a:defRPr/>
                      </a:pPr>
                      <a:r>
                        <a:rPr lang="en-US" sz="1400" b="1" dirty="0" smtClean="0"/>
                        <a:t>Question #</a:t>
                      </a:r>
                      <a:r>
                        <a:rPr lang="en-US" sz="1400" b="1" dirty="0" smtClean="0"/>
                        <a:t>16 Prompt RI.6.9:  </a:t>
                      </a:r>
                      <a:r>
                        <a:rPr lang="en-US" sz="1400" b="0" u="none" dirty="0" smtClean="0">
                          <a:solidFill>
                            <a:schemeClr val="tx1"/>
                          </a:solidFill>
                        </a:rPr>
                        <a:t>Which text more specifically explains how the moving tectonic plates are affecting Africa? Use examples from both Cracking Up and The East African Rift. Use examples from both </a:t>
                      </a:r>
                      <a:r>
                        <a:rPr lang="en-US" sz="1400" b="0" i="1" u="none" dirty="0" smtClean="0">
                          <a:solidFill>
                            <a:schemeClr val="tx1"/>
                          </a:solidFill>
                        </a:rPr>
                        <a:t>Cracking Up </a:t>
                      </a:r>
                      <a:r>
                        <a:rPr lang="en-US" sz="1400" b="0" u="none" dirty="0" smtClean="0">
                          <a:solidFill>
                            <a:schemeClr val="tx1"/>
                          </a:solidFill>
                        </a:rPr>
                        <a:t>and </a:t>
                      </a:r>
                      <a:r>
                        <a:rPr lang="en-US" sz="1400" b="0" i="1" u="none" dirty="0" smtClean="0">
                          <a:solidFill>
                            <a:schemeClr val="tx1"/>
                          </a:solidFill>
                        </a:rPr>
                        <a:t>The East African Rift</a:t>
                      </a:r>
                      <a:r>
                        <a:rPr lang="en-US" sz="1400" b="0" u="none" dirty="0" smtClean="0">
                          <a:solidFill>
                            <a:schemeClr val="tx1"/>
                          </a:solidFill>
                        </a:rPr>
                        <a:t>. </a:t>
                      </a:r>
                      <a:endParaRPr kumimoji="0" lang="en-US" sz="1400" b="1" i="0" u="none" strike="noStrike" kern="1200" cap="none" spc="0" normalizeH="0" baseline="0" noProof="0" dirty="0" smtClean="0">
                        <a:ln>
                          <a:noFill/>
                        </a:ln>
                        <a:solidFill>
                          <a:schemeClr val="tx1"/>
                        </a:solidFill>
                        <a:effectLst/>
                        <a:uLnTx/>
                        <a:uFillTx/>
                        <a:latin typeface="+mn-lt"/>
                        <a:ea typeface="+mn-ea"/>
                        <a:cs typeface="+mn-cs"/>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u="sng" strike="sngStrike" dirty="0" smtClean="0">
                        <a:solidFill>
                          <a:srgbClr val="C00000"/>
                        </a:solidFill>
                      </a:endParaRPr>
                    </a:p>
                  </a:txBody>
                  <a:tcPr marL="103632" marR="103632" marT="50292" marB="50292">
                    <a:solidFill>
                      <a:schemeClr val="bg1">
                        <a:lumMod val="85000"/>
                      </a:schemeClr>
                    </a:solidFill>
                  </a:tcPr>
                </a:tc>
                <a:tc hMerge="1">
                  <a:txBody>
                    <a:bodyPr/>
                    <a:lstStyle/>
                    <a:p>
                      <a:endParaRPr lang="en-US"/>
                    </a:p>
                  </a:txBody>
                  <a:tcPr/>
                </a:tc>
              </a:tr>
              <a:tr h="1086612">
                <a:tc gridSpan="2">
                  <a:txBody>
                    <a:bodyPr/>
                    <a:lstStyle/>
                    <a:p>
                      <a:pPr marL="228600" marR="0" indent="-228600">
                        <a:lnSpc>
                          <a:spcPct val="100000"/>
                        </a:lnSpc>
                        <a:spcBef>
                          <a:spcPts val="0"/>
                        </a:spcBef>
                        <a:spcAft>
                          <a:spcPts val="0"/>
                        </a:spcAft>
                      </a:pPr>
                      <a:r>
                        <a:rPr lang="en-US" sz="1000" b="1" u="sng" kern="1200" dirty="0" smtClean="0">
                          <a:solidFill>
                            <a:srgbClr val="000000"/>
                          </a:solidFill>
                          <a:effectLst/>
                          <a:latin typeface="+mn-lt"/>
                          <a:ea typeface="Times New Roman"/>
                          <a:cs typeface="Times New Roman"/>
                        </a:rPr>
                        <a:t>The response</a:t>
                      </a:r>
                      <a:r>
                        <a:rPr lang="en-US" sz="1000" b="1" u="none" kern="1200" baseline="0" dirty="0" smtClean="0">
                          <a:solidFill>
                            <a:srgbClr val="000000"/>
                          </a:solidFill>
                          <a:effectLst/>
                          <a:latin typeface="+mn-lt"/>
                          <a:ea typeface="Times New Roman"/>
                          <a:cs typeface="Times New Roman"/>
                        </a:rPr>
                        <a:t> </a:t>
                      </a:r>
                      <a:r>
                        <a:rPr lang="en-US" sz="1000" b="0" u="none" kern="1200" baseline="0" dirty="0" smtClean="0">
                          <a:solidFill>
                            <a:srgbClr val="000000"/>
                          </a:solidFill>
                          <a:effectLst/>
                          <a:latin typeface="+mn-lt"/>
                          <a:ea typeface="Times New Roman"/>
                          <a:cs typeface="Times New Roman"/>
                        </a:rPr>
                        <a:t>gives evidence to support the opinion in the prompt (e.g., which text more specifically explains how</a:t>
                      </a:r>
                    </a:p>
                    <a:p>
                      <a:pPr marL="228600" marR="0" indent="-228600">
                        <a:lnSpc>
                          <a:spcPct val="100000"/>
                        </a:lnSpc>
                        <a:spcBef>
                          <a:spcPts val="0"/>
                        </a:spcBef>
                        <a:spcAft>
                          <a:spcPts val="0"/>
                        </a:spcAft>
                      </a:pPr>
                      <a:r>
                        <a:rPr lang="en-US" sz="1000" b="0" u="none" kern="1200" baseline="0" dirty="0" smtClean="0">
                          <a:solidFill>
                            <a:srgbClr val="000000"/>
                          </a:solidFill>
                          <a:effectLst/>
                          <a:latin typeface="+mn-lt"/>
                          <a:ea typeface="Times New Roman"/>
                          <a:cs typeface="Times New Roman"/>
                        </a:rPr>
                        <a:t>the moving tectonic plates are affecting Africa?) by citing specific evidence from both texts.  </a:t>
                      </a:r>
                    </a:p>
                    <a:p>
                      <a:pPr marL="228600" marR="0" indent="-228600">
                        <a:lnSpc>
                          <a:spcPct val="100000"/>
                        </a:lnSpc>
                        <a:spcBef>
                          <a:spcPts val="0"/>
                        </a:spcBef>
                        <a:spcAft>
                          <a:spcPts val="0"/>
                        </a:spcAft>
                      </a:pPr>
                      <a:r>
                        <a:rPr lang="en-US" sz="1000" b="1" i="0" u="none" kern="1200" baseline="0" dirty="0" smtClean="0">
                          <a:solidFill>
                            <a:schemeClr val="tx1"/>
                          </a:solidFill>
                          <a:effectLst/>
                          <a:latin typeface="+mn-lt"/>
                          <a:ea typeface="Calibri"/>
                          <a:cs typeface="Times New Roman"/>
                        </a:rPr>
                        <a:t>Evidence of the effects </a:t>
                      </a:r>
                      <a:r>
                        <a:rPr lang="en-US" sz="1000" b="0" i="0" u="none" kern="1200" baseline="0" dirty="0" smtClean="0">
                          <a:solidFill>
                            <a:schemeClr val="tx1"/>
                          </a:solidFill>
                          <a:effectLst/>
                          <a:latin typeface="+mn-lt"/>
                          <a:ea typeface="Calibri"/>
                          <a:cs typeface="Times New Roman"/>
                        </a:rPr>
                        <a:t>of the moving plates from </a:t>
                      </a:r>
                      <a:r>
                        <a:rPr lang="en-US" sz="1000" b="1" i="1" u="sng" kern="1200" baseline="0" dirty="0" smtClean="0">
                          <a:solidFill>
                            <a:schemeClr val="tx1"/>
                          </a:solidFill>
                          <a:effectLst/>
                          <a:latin typeface="+mn-lt"/>
                          <a:ea typeface="Calibri"/>
                          <a:cs typeface="Times New Roman"/>
                        </a:rPr>
                        <a:t>Cracking Up</a:t>
                      </a:r>
                      <a:r>
                        <a:rPr lang="en-US" sz="1000" b="0" i="0" u="none" kern="1200" baseline="0" dirty="0" smtClean="0">
                          <a:solidFill>
                            <a:schemeClr val="tx1"/>
                          </a:solidFill>
                          <a:effectLst/>
                          <a:latin typeface="+mn-lt"/>
                          <a:ea typeface="Calibri"/>
                          <a:cs typeface="Times New Roman"/>
                        </a:rPr>
                        <a:t> could include:</a:t>
                      </a:r>
                      <a:r>
                        <a:rPr lang="en-US" sz="1000" b="0" u="none" kern="1200" baseline="0" dirty="0" smtClean="0">
                          <a:solidFill>
                            <a:schemeClr val="tx1"/>
                          </a:solidFill>
                          <a:effectLst/>
                          <a:latin typeface="+mn-lt"/>
                          <a:ea typeface="Calibri"/>
                          <a:cs typeface="Times New Roman"/>
                        </a:rPr>
                        <a:t>  (1) a 3 foot cliff was discovered after</a:t>
                      </a:r>
                    </a:p>
                    <a:p>
                      <a:pPr marL="228600" marR="0" indent="-228600">
                        <a:lnSpc>
                          <a:spcPct val="100000"/>
                        </a:lnSpc>
                        <a:spcBef>
                          <a:spcPts val="0"/>
                        </a:spcBef>
                        <a:spcAft>
                          <a:spcPts val="0"/>
                        </a:spcAft>
                      </a:pPr>
                      <a:r>
                        <a:rPr lang="en-US" sz="1000" b="0" u="none" kern="1200" baseline="0" dirty="0" smtClean="0">
                          <a:solidFill>
                            <a:schemeClr val="tx1"/>
                          </a:solidFill>
                          <a:effectLst/>
                          <a:latin typeface="+mn-lt"/>
                          <a:ea typeface="Calibri"/>
                          <a:cs typeface="Times New Roman"/>
                        </a:rPr>
                        <a:t>the earthquakes, (2) new fissures and cracks are being discovered in Ethiopia, (3) volcanoes have erupted, </a:t>
                      </a:r>
                    </a:p>
                    <a:p>
                      <a:pPr marL="228600" marR="0" indent="-228600">
                        <a:lnSpc>
                          <a:spcPct val="100000"/>
                        </a:lnSpc>
                        <a:spcBef>
                          <a:spcPts val="0"/>
                        </a:spcBef>
                        <a:spcAft>
                          <a:spcPts val="0"/>
                        </a:spcAft>
                      </a:pPr>
                      <a:r>
                        <a:rPr lang="en-US" sz="1000" b="0" u="none" kern="1200" baseline="0" dirty="0" smtClean="0">
                          <a:solidFill>
                            <a:schemeClr val="tx1"/>
                          </a:solidFill>
                          <a:effectLst/>
                          <a:latin typeface="+mn-lt"/>
                          <a:ea typeface="Calibri"/>
                          <a:cs typeface="Times New Roman"/>
                        </a:rPr>
                        <a:t>(4) magma rose from the ground, (5) a 35 mile stretch of desert in Ethiopia is continuing to have cracks.</a:t>
                      </a:r>
                    </a:p>
                    <a:p>
                      <a:pPr marL="0" marR="0" indent="0">
                        <a:lnSpc>
                          <a:spcPct val="100000"/>
                        </a:lnSpc>
                        <a:spcBef>
                          <a:spcPts val="0"/>
                        </a:spcBef>
                        <a:spcAft>
                          <a:spcPts val="0"/>
                        </a:spcAft>
                      </a:pPr>
                      <a:r>
                        <a:rPr lang="en-US" sz="1000" b="1" i="0" u="none" kern="1200" baseline="0" dirty="0" smtClean="0">
                          <a:solidFill>
                            <a:schemeClr val="tx1"/>
                          </a:solidFill>
                          <a:effectLst/>
                          <a:latin typeface="+mn-lt"/>
                          <a:ea typeface="Calibri"/>
                          <a:cs typeface="Times New Roman"/>
                        </a:rPr>
                        <a:t>Evidence of the effects </a:t>
                      </a:r>
                      <a:r>
                        <a:rPr lang="en-US" sz="1000" b="0" i="0" u="none" kern="1200" baseline="0" dirty="0" smtClean="0">
                          <a:solidFill>
                            <a:schemeClr val="tx1"/>
                          </a:solidFill>
                          <a:effectLst/>
                          <a:latin typeface="+mn-lt"/>
                          <a:ea typeface="Calibri"/>
                          <a:cs typeface="Times New Roman"/>
                        </a:rPr>
                        <a:t>of the moving plates from </a:t>
                      </a:r>
                      <a:r>
                        <a:rPr lang="en-US" sz="1000" b="1" i="1" u="sng" kern="1200" baseline="0" dirty="0" smtClean="0">
                          <a:solidFill>
                            <a:schemeClr val="tx1"/>
                          </a:solidFill>
                          <a:effectLst/>
                          <a:latin typeface="+mn-lt"/>
                          <a:ea typeface="Calibri"/>
                          <a:cs typeface="Times New Roman"/>
                        </a:rPr>
                        <a:t>The East African Rift</a:t>
                      </a:r>
                      <a:r>
                        <a:rPr lang="en-US" sz="1000" b="0" i="0" u="none" kern="1200" baseline="0" dirty="0" smtClean="0">
                          <a:solidFill>
                            <a:schemeClr val="tx1"/>
                          </a:solidFill>
                          <a:effectLst/>
                          <a:latin typeface="+mn-lt"/>
                          <a:ea typeface="Calibri"/>
                          <a:cs typeface="Times New Roman"/>
                        </a:rPr>
                        <a:t> could include:</a:t>
                      </a:r>
                      <a:r>
                        <a:rPr lang="en-US" sz="1000" b="0" u="none" kern="1200" baseline="0" dirty="0" smtClean="0">
                          <a:solidFill>
                            <a:schemeClr val="tx1"/>
                          </a:solidFill>
                          <a:effectLst/>
                          <a:latin typeface="+mn-lt"/>
                          <a:ea typeface="Calibri"/>
                          <a:cs typeface="Times New Roman"/>
                        </a:rPr>
                        <a:t> (1) the earth split open, </a:t>
                      </a:r>
                    </a:p>
                    <a:p>
                      <a:pPr marL="0" marR="0" indent="0">
                        <a:lnSpc>
                          <a:spcPct val="100000"/>
                        </a:lnSpc>
                        <a:spcBef>
                          <a:spcPts val="0"/>
                        </a:spcBef>
                        <a:spcAft>
                          <a:spcPts val="0"/>
                        </a:spcAft>
                      </a:pPr>
                      <a:r>
                        <a:rPr lang="en-US" sz="1000" b="0" u="none" kern="1200" baseline="0" dirty="0" smtClean="0">
                          <a:solidFill>
                            <a:schemeClr val="tx1"/>
                          </a:solidFill>
                          <a:effectLst/>
                          <a:latin typeface="+mn-lt"/>
                          <a:ea typeface="Calibri"/>
                          <a:cs typeface="Times New Roman"/>
                        </a:rPr>
                        <a:t>creating crevices some dozens of meters deep ,(2) hundreds of crevices are splitting the desert floor, (3) the ground has slumped 100 meters, (4) magma has been seen rising from below in crevices, (5) The ground is sinking around the Afar Triple Junction,  (6) the ground opened up across 345 square miles, (7) earthquakes are constantly shaking the region ,(8) new crevices are discovered weekly, (9) fumes from the crevices are as hot as 400 degrees Celsius, (10) bubbling magma is coming through the crevices, (11) molten rock is slicing through the African continental plate and (12) a chain of volcanoes have erupted.</a:t>
                      </a:r>
                    </a:p>
                    <a:p>
                      <a:pPr marL="0" marR="0" indent="0">
                        <a:lnSpc>
                          <a:spcPct val="100000"/>
                        </a:lnSpc>
                        <a:spcBef>
                          <a:spcPts val="0"/>
                        </a:spcBef>
                        <a:spcAft>
                          <a:spcPts val="0"/>
                        </a:spcAft>
                      </a:pPr>
                      <a:r>
                        <a:rPr lang="en-US" sz="1000" b="1" u="none" kern="1200" baseline="0" dirty="0" smtClean="0">
                          <a:solidFill>
                            <a:schemeClr val="tx1"/>
                          </a:solidFill>
                          <a:effectLst/>
                          <a:latin typeface="+mn-lt"/>
                          <a:ea typeface="Calibri"/>
                          <a:cs typeface="Times New Roman"/>
                        </a:rPr>
                        <a:t>Student responses </a:t>
                      </a:r>
                      <a:r>
                        <a:rPr lang="en-US" sz="1000" b="0" u="none" kern="1200" baseline="0" dirty="0" smtClean="0">
                          <a:solidFill>
                            <a:schemeClr val="tx1"/>
                          </a:solidFill>
                          <a:effectLst/>
                          <a:latin typeface="+mn-lt"/>
                          <a:ea typeface="Calibri"/>
                          <a:cs typeface="Times New Roman"/>
                        </a:rPr>
                        <a:t>can be many and varied but there should be some consistency in which to compare the two texts.  Consistencies between the two texts may includes the crevices, earthquakes and volcanoes.</a:t>
                      </a:r>
                      <a:endParaRPr lang="en-US" sz="1000" b="0" u="none" dirty="0">
                        <a:solidFill>
                          <a:schemeClr val="tx1"/>
                        </a:solidFill>
                        <a:effectLst/>
                        <a:latin typeface="+mn-lt"/>
                        <a:ea typeface="Calibri"/>
                        <a:cs typeface="Times New Roman"/>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a:t>
                      </a:r>
                      <a:r>
                        <a:rPr lang="en-US" sz="1300" b="1" baseline="0" dirty="0" smtClean="0"/>
                        <a:t> </a:t>
                      </a:r>
                      <a:r>
                        <a:rPr lang="en-US" sz="1300" b="1" dirty="0" smtClean="0"/>
                        <a:t>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pPr marL="0" marR="0">
                        <a:lnSpc>
                          <a:spcPct val="100000"/>
                        </a:lnSpc>
                        <a:spcBef>
                          <a:spcPts val="0"/>
                        </a:spcBef>
                        <a:spcAft>
                          <a:spcPts val="0"/>
                        </a:spcAft>
                      </a:pPr>
                      <a:r>
                        <a:rPr lang="en-US" sz="1000" i="1" dirty="0" smtClean="0">
                          <a:effectLst/>
                          <a:latin typeface="+mn-lt"/>
                          <a:ea typeface="Calibri"/>
                          <a:cs typeface="Times New Roman"/>
                        </a:rPr>
                        <a:t>Student </a:t>
                      </a:r>
                      <a:r>
                        <a:rPr lang="en-US" sz="1000" b="1" i="1" dirty="0" smtClean="0">
                          <a:effectLst/>
                          <a:latin typeface="+mn-lt"/>
                          <a:ea typeface="Calibri"/>
                          <a:cs typeface="Times New Roman"/>
                        </a:rPr>
                        <a:t>states an opinion</a:t>
                      </a:r>
                      <a:r>
                        <a:rPr lang="en-US" sz="1000" i="1" dirty="0" smtClean="0">
                          <a:effectLst/>
                          <a:latin typeface="+mn-lt"/>
                          <a:ea typeface="Calibri"/>
                          <a:cs typeface="Times New Roman"/>
                        </a:rPr>
                        <a:t>, and</a:t>
                      </a:r>
                      <a:r>
                        <a:rPr lang="en-US" sz="1000" i="1" baseline="0" dirty="0" smtClean="0">
                          <a:effectLst/>
                          <a:latin typeface="+mn-lt"/>
                          <a:ea typeface="Calibri"/>
                          <a:cs typeface="Times New Roman"/>
                        </a:rPr>
                        <a:t> </a:t>
                      </a:r>
                      <a:r>
                        <a:rPr lang="en-US" sz="1000" b="1" i="1" baseline="0" dirty="0" smtClean="0">
                          <a:effectLst/>
                          <a:latin typeface="+mn-lt"/>
                          <a:ea typeface="Calibri"/>
                          <a:cs typeface="Times New Roman"/>
                        </a:rPr>
                        <a:t>cites sufficient examples </a:t>
                      </a:r>
                      <a:r>
                        <a:rPr lang="en-US" sz="1000" i="1" baseline="0" dirty="0" smtClean="0">
                          <a:effectLst/>
                          <a:latin typeface="+mn-lt"/>
                          <a:ea typeface="Calibri"/>
                          <a:cs typeface="Times New Roman"/>
                        </a:rPr>
                        <a:t>with </a:t>
                      </a:r>
                      <a:r>
                        <a:rPr lang="en-US" sz="1000" b="1" i="1" baseline="0" dirty="0" smtClean="0">
                          <a:effectLst/>
                          <a:latin typeface="+mn-lt"/>
                          <a:ea typeface="Calibri"/>
                          <a:cs typeface="Times New Roman"/>
                        </a:rPr>
                        <a:t>many details from both texts</a:t>
                      </a:r>
                      <a:r>
                        <a:rPr lang="en-US" sz="1000" i="1" baseline="0" dirty="0" smtClean="0">
                          <a:effectLst/>
                          <a:latin typeface="+mn-lt"/>
                          <a:ea typeface="Calibri"/>
                          <a:cs typeface="Times New Roman"/>
                        </a:rPr>
                        <a:t>, to </a:t>
                      </a:r>
                      <a:r>
                        <a:rPr lang="en-US" sz="1000" b="1" i="1" baseline="0" dirty="0" smtClean="0">
                          <a:effectLst/>
                          <a:latin typeface="+mn-lt"/>
                          <a:ea typeface="Calibri"/>
                          <a:cs typeface="Times New Roman"/>
                        </a:rPr>
                        <a:t>support the opinion</a:t>
                      </a:r>
                      <a:r>
                        <a:rPr lang="en-US" sz="1000" i="1" baseline="0" dirty="0" smtClean="0">
                          <a:effectLst/>
                          <a:latin typeface="+mn-lt"/>
                          <a:ea typeface="Calibri"/>
                          <a:cs typeface="Times New Roman"/>
                        </a:rPr>
                        <a:t>.</a:t>
                      </a:r>
                      <a:endParaRPr lang="en-US" sz="1000" i="1" dirty="0" smtClean="0">
                        <a:effectLst/>
                        <a:latin typeface="+mn-lt"/>
                        <a:ea typeface="Calibri"/>
                        <a:cs typeface="Times New Roman"/>
                      </a:endParaRPr>
                    </a:p>
                    <a:p>
                      <a:pPr marL="0" marR="0">
                        <a:lnSpc>
                          <a:spcPct val="100000"/>
                        </a:lnSpc>
                        <a:spcBef>
                          <a:spcPts val="0"/>
                        </a:spcBef>
                        <a:spcAft>
                          <a:spcPts val="0"/>
                        </a:spcAft>
                      </a:pPr>
                      <a:r>
                        <a:rPr lang="en-US" sz="1100" dirty="0" smtClean="0">
                          <a:effectLst/>
                          <a:latin typeface="+mn-lt"/>
                          <a:ea typeface="Calibri"/>
                          <a:cs typeface="Times New Roman"/>
                        </a:rPr>
                        <a:t>Both texts provide evidence to show the moving of the tectonic plates is affecting Africa.  Both explain that crevices are opening in the ground</a:t>
                      </a:r>
                      <a:r>
                        <a:rPr lang="en-US" sz="1100" baseline="0" dirty="0" smtClean="0">
                          <a:effectLst/>
                          <a:latin typeface="+mn-lt"/>
                          <a:ea typeface="Calibri"/>
                          <a:cs typeface="Times New Roman"/>
                        </a:rPr>
                        <a:t> and </a:t>
                      </a:r>
                      <a:r>
                        <a:rPr lang="en-US" sz="1100" dirty="0" smtClean="0">
                          <a:effectLst/>
                          <a:latin typeface="+mn-lt"/>
                          <a:ea typeface="Calibri"/>
                          <a:cs typeface="Times New Roman"/>
                        </a:rPr>
                        <a:t>earthquakes, caused by volcanoes erupting below the ground, are constant.  But, it</a:t>
                      </a:r>
                      <a:r>
                        <a:rPr lang="en-US" sz="1100" baseline="0" dirty="0" smtClean="0">
                          <a:effectLst/>
                          <a:latin typeface="+mn-lt"/>
                          <a:ea typeface="Calibri"/>
                          <a:cs typeface="Times New Roman"/>
                        </a:rPr>
                        <a:t> is my opinion that the text </a:t>
                      </a:r>
                      <a:r>
                        <a:rPr lang="en-US" sz="1100" b="1" i="1" u="sng" baseline="0" dirty="0" smtClean="0">
                          <a:effectLst/>
                          <a:latin typeface="+mn-lt"/>
                          <a:ea typeface="Calibri"/>
                          <a:cs typeface="Times New Roman"/>
                        </a:rPr>
                        <a:t>The East African Rift</a:t>
                      </a:r>
                      <a:r>
                        <a:rPr lang="en-US" sz="1100" b="1" i="1" u="none" baseline="0" dirty="0" smtClean="0">
                          <a:effectLst/>
                          <a:latin typeface="+mn-lt"/>
                          <a:ea typeface="Calibri"/>
                          <a:cs typeface="Times New Roman"/>
                        </a:rPr>
                        <a:t> </a:t>
                      </a:r>
                      <a:r>
                        <a:rPr lang="en-US" sz="1100" baseline="0" dirty="0" smtClean="0">
                          <a:effectLst/>
                          <a:latin typeface="+mn-lt"/>
                          <a:ea typeface="Calibri"/>
                          <a:cs typeface="Times New Roman"/>
                        </a:rPr>
                        <a:t>explains more about how the plates are affecting Africa than the text </a:t>
                      </a:r>
                      <a:r>
                        <a:rPr lang="en-US" sz="1100" b="1" i="1" u="sng" baseline="0" dirty="0" smtClean="0">
                          <a:effectLst/>
                          <a:latin typeface="+mn-lt"/>
                          <a:ea typeface="Calibri"/>
                          <a:cs typeface="Times New Roman"/>
                        </a:rPr>
                        <a:t>Cracking Up</a:t>
                      </a:r>
                      <a:r>
                        <a:rPr lang="en-US" sz="1100" baseline="0" dirty="0" smtClean="0">
                          <a:effectLst/>
                          <a:latin typeface="+mn-lt"/>
                          <a:ea typeface="Calibri"/>
                          <a:cs typeface="Times New Roman"/>
                        </a:rPr>
                        <a:t>.  To begin with the crevices, </a:t>
                      </a:r>
                      <a:r>
                        <a:rPr lang="en-US" sz="1100" b="1" i="1" u="sng" baseline="0" dirty="0" smtClean="0">
                          <a:effectLst/>
                          <a:latin typeface="+mn-lt"/>
                          <a:ea typeface="Calibri"/>
                          <a:cs typeface="Times New Roman"/>
                        </a:rPr>
                        <a:t>Cracking Up</a:t>
                      </a:r>
                      <a:r>
                        <a:rPr lang="en-US" sz="1100" b="1" i="1" u="none" baseline="0" dirty="0" smtClean="0">
                          <a:effectLst/>
                          <a:latin typeface="+mn-lt"/>
                          <a:ea typeface="Calibri"/>
                          <a:cs typeface="Times New Roman"/>
                        </a:rPr>
                        <a:t> </a:t>
                      </a:r>
                      <a:r>
                        <a:rPr lang="en-US" sz="1100" baseline="0" dirty="0" smtClean="0">
                          <a:effectLst/>
                          <a:latin typeface="+mn-lt"/>
                          <a:ea typeface="Calibri"/>
                          <a:cs typeface="Times New Roman"/>
                        </a:rPr>
                        <a:t>states that crevices are being discovered in Ethiopia.  </a:t>
                      </a:r>
                      <a:r>
                        <a:rPr lang="en-US" sz="1100" b="1" i="1" u="sng" baseline="0" dirty="0" smtClean="0">
                          <a:effectLst/>
                          <a:latin typeface="+mn-lt"/>
                          <a:ea typeface="Calibri"/>
                          <a:cs typeface="Times New Roman"/>
                        </a:rPr>
                        <a:t>The East African Rift</a:t>
                      </a:r>
                      <a:r>
                        <a:rPr lang="en-US" sz="1100" b="1" i="1" u="none" baseline="0" dirty="0" smtClean="0">
                          <a:effectLst/>
                          <a:latin typeface="+mn-lt"/>
                          <a:ea typeface="Calibri"/>
                          <a:cs typeface="Times New Roman"/>
                        </a:rPr>
                        <a:t> </a:t>
                      </a:r>
                      <a:r>
                        <a:rPr lang="en-US" sz="1100" baseline="0" dirty="0" smtClean="0">
                          <a:effectLst/>
                          <a:latin typeface="+mn-lt"/>
                          <a:ea typeface="Calibri"/>
                          <a:cs typeface="Times New Roman"/>
                        </a:rPr>
                        <a:t>expands on this idea by stating that some of the crevices are dozens of meters deep, are happening on 345 square miles of desert and that there are hundreds discovered weekly.  Then the text </a:t>
                      </a:r>
                      <a:r>
                        <a:rPr lang="en-US" sz="1100" b="1" i="1" u="sng" baseline="0" dirty="0" smtClean="0">
                          <a:effectLst/>
                          <a:latin typeface="+mn-lt"/>
                          <a:ea typeface="Calibri"/>
                          <a:cs typeface="Times New Roman"/>
                        </a:rPr>
                        <a:t>Cracking Up</a:t>
                      </a:r>
                      <a:r>
                        <a:rPr lang="en-US" sz="1100" b="1" i="1" u="none" baseline="0" dirty="0" smtClean="0">
                          <a:effectLst/>
                          <a:latin typeface="+mn-lt"/>
                          <a:ea typeface="Calibri"/>
                          <a:cs typeface="Times New Roman"/>
                        </a:rPr>
                        <a:t> </a:t>
                      </a:r>
                      <a:r>
                        <a:rPr lang="en-US" sz="1100" baseline="0" dirty="0" smtClean="0">
                          <a:effectLst/>
                          <a:latin typeface="+mn-lt"/>
                          <a:ea typeface="Calibri"/>
                          <a:cs typeface="Times New Roman"/>
                        </a:rPr>
                        <a:t>says that there have been a series of earthquakes after which a 3 foot cliff was discovered. </a:t>
                      </a:r>
                      <a:r>
                        <a:rPr lang="en-US" sz="1100" b="1" i="1" u="sng" baseline="0" dirty="0" smtClean="0">
                          <a:effectLst/>
                          <a:latin typeface="+mn-lt"/>
                          <a:ea typeface="Calibri"/>
                          <a:cs typeface="Times New Roman"/>
                        </a:rPr>
                        <a:t>The East African Rift</a:t>
                      </a:r>
                      <a:r>
                        <a:rPr lang="en-US" sz="1100" b="1" i="1" baseline="0" dirty="0" smtClean="0">
                          <a:effectLst/>
                          <a:latin typeface="+mn-lt"/>
                          <a:ea typeface="Calibri"/>
                          <a:cs typeface="Times New Roman"/>
                        </a:rPr>
                        <a:t> </a:t>
                      </a:r>
                      <a:r>
                        <a:rPr lang="en-US" sz="1100" baseline="0" dirty="0" smtClean="0">
                          <a:effectLst/>
                          <a:latin typeface="+mn-lt"/>
                          <a:ea typeface="Calibri"/>
                          <a:cs typeface="Times New Roman"/>
                        </a:rPr>
                        <a:t>expands on this idea by stating that the earthquakes are constantly shaking the region, the ground has slumped 100 meters and the Afar Triple Junction is sinking.  These are two examples of how the text The East Africa Rift explains more about how the plate movement is affecting Africa.</a:t>
                      </a:r>
                      <a:endParaRPr lang="en-US" sz="1100" dirty="0">
                        <a:effectLst/>
                        <a:latin typeface="+mn-lt"/>
                        <a:ea typeface="Calibri"/>
                        <a:cs typeface="Times New Roman"/>
                      </a:endParaRPr>
                    </a:p>
                  </a:txBody>
                  <a:tcPr marL="129540" marR="129540" marT="35923" marB="35923"/>
                </a:tc>
              </a:tr>
              <a:tr h="652272">
                <a:tc>
                  <a:txBody>
                    <a:bodyPr/>
                    <a:lstStyle/>
                    <a:p>
                      <a:pPr algn="ctr"/>
                      <a:r>
                        <a:rPr lang="en-US" sz="2000" b="1" dirty="0" smtClean="0"/>
                        <a:t>1</a:t>
                      </a:r>
                      <a:endParaRPr lang="en-US" sz="2000" b="1" dirty="0"/>
                    </a:p>
                  </a:txBody>
                  <a:tcPr marL="103632" marR="103632" marT="50292" marB="50292" anchor="ctr"/>
                </a:tc>
                <a:tc>
                  <a:txBody>
                    <a:bodyPr/>
                    <a:lstStyle/>
                    <a:p>
                      <a:pPr marL="0" marR="0">
                        <a:lnSpc>
                          <a:spcPct val="100000"/>
                        </a:lnSpc>
                        <a:spcBef>
                          <a:spcPts val="0"/>
                        </a:spcBef>
                        <a:spcAft>
                          <a:spcPts val="0"/>
                        </a:spcAft>
                      </a:pPr>
                      <a:r>
                        <a:rPr lang="en-US" sz="1000" i="1" u="none" kern="1200" baseline="0" dirty="0" smtClean="0">
                          <a:solidFill>
                            <a:schemeClr val="tx1"/>
                          </a:solidFill>
                          <a:effectLst/>
                          <a:latin typeface="+mn-lt"/>
                          <a:ea typeface="+mn-ea"/>
                          <a:cs typeface="+mn-cs"/>
                        </a:rPr>
                        <a:t>Student </a:t>
                      </a:r>
                      <a:r>
                        <a:rPr lang="en-US" sz="1000" b="1" i="1" u="none" kern="1200" baseline="0" dirty="0" smtClean="0">
                          <a:solidFill>
                            <a:schemeClr val="tx1"/>
                          </a:solidFill>
                          <a:effectLst/>
                          <a:latin typeface="+mn-lt"/>
                          <a:ea typeface="+mn-ea"/>
                          <a:cs typeface="+mn-cs"/>
                        </a:rPr>
                        <a:t>infers an opinion </a:t>
                      </a:r>
                      <a:r>
                        <a:rPr lang="en-US" sz="1000" i="1" u="none" kern="1200" baseline="0" dirty="0" smtClean="0">
                          <a:solidFill>
                            <a:schemeClr val="tx1"/>
                          </a:solidFill>
                          <a:effectLst/>
                          <a:latin typeface="+mn-lt"/>
                          <a:ea typeface="+mn-ea"/>
                          <a:cs typeface="+mn-cs"/>
                        </a:rPr>
                        <a:t>at the conclusion and </a:t>
                      </a:r>
                      <a:r>
                        <a:rPr lang="en-US" sz="1000" b="1" i="1" u="none" kern="1200" baseline="0" dirty="0" smtClean="0">
                          <a:solidFill>
                            <a:schemeClr val="tx1"/>
                          </a:solidFill>
                          <a:effectLst/>
                          <a:latin typeface="+mn-lt"/>
                          <a:ea typeface="+mn-ea"/>
                          <a:cs typeface="+mn-cs"/>
                        </a:rPr>
                        <a:t>cites some or partial examples of effects</a:t>
                      </a:r>
                      <a:r>
                        <a:rPr lang="en-US" sz="1000" i="1" u="none" kern="1200" baseline="0" dirty="0" smtClean="0">
                          <a:solidFill>
                            <a:schemeClr val="tx1"/>
                          </a:solidFill>
                          <a:effectLst/>
                          <a:latin typeface="+mn-lt"/>
                          <a:ea typeface="+mn-ea"/>
                          <a:cs typeface="+mn-cs"/>
                        </a:rPr>
                        <a:t>, but </a:t>
                      </a:r>
                      <a:r>
                        <a:rPr lang="en-US" sz="1000" b="1" i="1" u="none" kern="1200" baseline="0" dirty="0" smtClean="0">
                          <a:solidFill>
                            <a:schemeClr val="tx1"/>
                          </a:solidFill>
                          <a:effectLst/>
                          <a:latin typeface="+mn-lt"/>
                          <a:ea typeface="+mn-ea"/>
                          <a:cs typeface="+mn-cs"/>
                        </a:rPr>
                        <a:t>does not give specific details</a:t>
                      </a:r>
                      <a:r>
                        <a:rPr lang="en-US" sz="1000" i="1" u="none" kern="1200" baseline="0" dirty="0" smtClean="0">
                          <a:solidFill>
                            <a:schemeClr val="tx1"/>
                          </a:solidFill>
                          <a:effectLst/>
                          <a:latin typeface="+mn-lt"/>
                          <a:ea typeface="+mn-ea"/>
                          <a:cs typeface="+mn-cs"/>
                        </a:rPr>
                        <a:t> to support the opinion.</a:t>
                      </a:r>
                    </a:p>
                    <a:p>
                      <a:pPr marL="0" marR="0">
                        <a:lnSpc>
                          <a:spcPct val="100000"/>
                        </a:lnSpc>
                        <a:spcBef>
                          <a:spcPts val="0"/>
                        </a:spcBef>
                        <a:spcAft>
                          <a:spcPts val="0"/>
                        </a:spcAft>
                      </a:pPr>
                      <a:r>
                        <a:rPr lang="en-US" sz="1100" i="0" u="none" kern="1200" baseline="0" dirty="0" smtClean="0">
                          <a:solidFill>
                            <a:schemeClr val="tx1"/>
                          </a:solidFill>
                          <a:effectLst/>
                          <a:latin typeface="+mn-lt"/>
                          <a:ea typeface="+mn-ea"/>
                          <a:cs typeface="+mn-cs"/>
                        </a:rPr>
                        <a:t>I read two texts about how two kinds of plates are moving apart.  This makes things happen to the land in Africa.  The first text was called </a:t>
                      </a:r>
                      <a:r>
                        <a:rPr lang="en-US" sz="1100" b="1" i="1" u="sng" kern="1200" baseline="0" dirty="0" smtClean="0">
                          <a:solidFill>
                            <a:schemeClr val="tx1"/>
                          </a:solidFill>
                          <a:effectLst/>
                          <a:latin typeface="+mn-lt"/>
                          <a:ea typeface="+mn-ea"/>
                          <a:cs typeface="+mn-cs"/>
                        </a:rPr>
                        <a:t>Cracking Up</a:t>
                      </a:r>
                      <a:r>
                        <a:rPr lang="en-US" sz="1100" b="1" i="1" u="none" kern="1200" baseline="0" dirty="0" smtClean="0">
                          <a:solidFill>
                            <a:schemeClr val="tx1"/>
                          </a:solidFill>
                          <a:effectLst/>
                          <a:latin typeface="+mn-lt"/>
                          <a:ea typeface="+mn-ea"/>
                          <a:cs typeface="+mn-cs"/>
                        </a:rPr>
                        <a:t>.  </a:t>
                      </a:r>
                      <a:r>
                        <a:rPr lang="en-US" sz="1100" i="0" u="none" kern="1200" baseline="0" dirty="0" smtClean="0">
                          <a:solidFill>
                            <a:schemeClr val="tx1"/>
                          </a:solidFill>
                          <a:effectLst/>
                          <a:latin typeface="+mn-lt"/>
                          <a:ea typeface="+mn-ea"/>
                          <a:cs typeface="+mn-cs"/>
                        </a:rPr>
                        <a:t>The second text was called </a:t>
                      </a:r>
                      <a:r>
                        <a:rPr lang="en-US" sz="1100" b="1" i="1" u="sng" kern="1200" baseline="0" dirty="0" smtClean="0">
                          <a:solidFill>
                            <a:schemeClr val="tx1"/>
                          </a:solidFill>
                          <a:effectLst/>
                          <a:latin typeface="+mn-lt"/>
                          <a:ea typeface="+mn-ea"/>
                          <a:cs typeface="+mn-cs"/>
                        </a:rPr>
                        <a:t>The East African Rif</a:t>
                      </a:r>
                      <a:r>
                        <a:rPr lang="en-US" sz="1100" b="1" i="1" u="none" kern="1200" baseline="0" dirty="0" smtClean="0">
                          <a:solidFill>
                            <a:schemeClr val="tx1"/>
                          </a:solidFill>
                          <a:effectLst/>
                          <a:latin typeface="+mn-lt"/>
                          <a:ea typeface="+mn-ea"/>
                          <a:cs typeface="+mn-cs"/>
                        </a:rPr>
                        <a:t>t.  </a:t>
                      </a:r>
                      <a:r>
                        <a:rPr lang="en-US" sz="1100" i="0" u="none" kern="1200" baseline="0" dirty="0" smtClean="0">
                          <a:solidFill>
                            <a:schemeClr val="tx1"/>
                          </a:solidFill>
                          <a:effectLst/>
                          <a:latin typeface="+mn-lt"/>
                          <a:ea typeface="+mn-ea"/>
                          <a:cs typeface="+mn-cs"/>
                        </a:rPr>
                        <a:t>Both of the texts describe how earthquakes are shaking the ground and making cracks and both texts talk about volcanos and lava coming out of the cracks.  I think they both have good information.</a:t>
                      </a:r>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i="1" baseline="0" dirty="0" smtClean="0"/>
                        <a:t>Student </a:t>
                      </a:r>
                      <a:r>
                        <a:rPr lang="en-US" sz="1000" b="1" i="1" baseline="0" dirty="0" smtClean="0"/>
                        <a:t>does not answer </a:t>
                      </a:r>
                      <a:r>
                        <a:rPr lang="en-US" sz="1000" i="1" baseline="0" dirty="0" smtClean="0"/>
                        <a:t>the prompt.</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i="0" baseline="0" dirty="0" smtClean="0"/>
                        <a:t>Volcanoes are huge.  Lava comes out of volcanoes.  Someday I want to see a real one.</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4114880"/>
              </p:ext>
            </p:extLst>
          </p:nvPr>
        </p:nvGraphicFramePr>
        <p:xfrm>
          <a:off x="5181600" y="8763000"/>
          <a:ext cx="2185988" cy="762000"/>
        </p:xfrm>
        <a:graphic>
          <a:graphicData uri="http://schemas.openxmlformats.org/drawingml/2006/table">
            <a:tbl>
              <a:tblPr/>
              <a:tblGrid>
                <a:gridCol w="2185988"/>
              </a:tblGrid>
              <a:tr h="146885">
                <a:tc>
                  <a:txBody>
                    <a:bodyPr/>
                    <a:lstStyle/>
                    <a:p>
                      <a:pPr marL="0" marR="0" algn="l">
                        <a:lnSpc>
                          <a:spcPct val="115000"/>
                        </a:lnSpc>
                        <a:spcBef>
                          <a:spcPts val="0"/>
                        </a:spcBef>
                        <a:spcAft>
                          <a:spcPts val="0"/>
                        </a:spcAft>
                      </a:pPr>
                      <a:r>
                        <a:rPr lang="en-US" sz="800" b="1" dirty="0" smtClean="0">
                          <a:solidFill>
                            <a:srgbClr val="000000"/>
                          </a:solidFill>
                          <a:latin typeface="Calibri"/>
                          <a:ea typeface="Times New Roman"/>
                          <a:cs typeface="Times New Roman"/>
                        </a:rPr>
                        <a:t>RI.6.9</a:t>
                      </a:r>
                      <a:endParaRPr lang="en-US" sz="800" dirty="0">
                        <a:latin typeface="Calibri"/>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15115">
                <a:tc>
                  <a:txBody>
                    <a:bodyPr/>
                    <a:lstStyle/>
                    <a:p>
                      <a:pPr marL="0" marR="0">
                        <a:lnSpc>
                          <a:spcPct val="115000"/>
                        </a:lnSpc>
                        <a:spcBef>
                          <a:spcPts val="0"/>
                        </a:spcBef>
                        <a:spcAft>
                          <a:spcPts val="1200"/>
                        </a:spcAft>
                      </a:pPr>
                      <a:r>
                        <a:rPr lang="en-US" sz="800" b="0" i="0" dirty="0" smtClean="0">
                          <a:solidFill>
                            <a:srgbClr val="202020"/>
                          </a:solidFill>
                          <a:effectLst/>
                          <a:latin typeface="Lato Light"/>
                        </a:rPr>
                        <a:t>Compare and contrast one author's presentation of events with that of another (e.g., a memoir written by and a biography on the same person).</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632304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03314635"/>
              </p:ext>
            </p:extLst>
          </p:nvPr>
        </p:nvGraphicFramePr>
        <p:xfrm>
          <a:off x="385434" y="251460"/>
          <a:ext cx="6822440" cy="7941564"/>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Quarter 4 CFA </a:t>
                      </a:r>
                      <a:r>
                        <a:rPr kumimoji="0" lang="en-US" sz="1400" b="1" i="0" u="sng" strike="noStrike" kern="1200" cap="none" spc="0" normalizeH="0" baseline="0" noProof="0" dirty="0" smtClean="0">
                          <a:ln>
                            <a:noFill/>
                          </a:ln>
                          <a:solidFill>
                            <a:schemeClr val="tx1"/>
                          </a:solidFill>
                          <a:effectLst/>
                          <a:uLnTx/>
                          <a:uFillTx/>
                          <a:latin typeface="+mn-lt"/>
                          <a:ea typeface="+mn-ea"/>
                          <a:cs typeface="+mn-cs"/>
                        </a:rPr>
                        <a:t>Brief Write Constructed Response</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Answer Key</a:t>
                      </a:r>
                    </a:p>
                  </a:txBody>
                  <a:tcPr marL="103632" marR="103632" marT="50292" marB="50292"/>
                </a:tc>
                <a:tc hMerge="1">
                  <a:txBody>
                    <a:bodyPr/>
                    <a:lstStyle/>
                    <a:p>
                      <a:endParaRPr lang="en-US"/>
                    </a:p>
                  </a:txBody>
                  <a:tcPr/>
                </a:tc>
              </a:tr>
              <a:tr h="40386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rPr>
                        <a:t>Organization:  </a:t>
                      </a:r>
                    </a:p>
                    <a:p>
                      <a:pPr marL="0" marR="0" indent="0" algn="ctr" defTabSz="1018809"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Writing Standard: </a:t>
                      </a:r>
                      <a:r>
                        <a:rPr lang="en-US" sz="1100" dirty="0" smtClean="0">
                          <a:solidFill>
                            <a:schemeClr val="tx1"/>
                          </a:solidFill>
                          <a:latin typeface="+mn-lt"/>
                        </a:rPr>
                        <a:t>W.6.1c  </a:t>
                      </a:r>
                      <a:r>
                        <a:rPr lang="en-US" sz="1100" b="1" dirty="0" smtClean="0">
                          <a:solidFill>
                            <a:schemeClr val="tx1"/>
                          </a:solidFill>
                          <a:latin typeface="+mn-lt"/>
                        </a:rPr>
                        <a:t>Target</a:t>
                      </a:r>
                      <a:r>
                        <a:rPr lang="en-US" sz="1100" dirty="0" smtClean="0">
                          <a:solidFill>
                            <a:schemeClr val="tx1"/>
                          </a:solidFill>
                          <a:latin typeface="+mn-lt"/>
                        </a:rPr>
                        <a:t>: 6a</a:t>
                      </a:r>
                      <a:r>
                        <a:rPr lang="en-US" sz="1100" baseline="0" dirty="0" smtClean="0">
                          <a:solidFill>
                            <a:schemeClr val="tx1"/>
                          </a:solidFill>
                          <a:latin typeface="+mn-lt"/>
                        </a:rPr>
                        <a:t> </a:t>
                      </a:r>
                    </a:p>
                    <a:p>
                      <a:pPr marL="0" marR="0" indent="0" algn="ctr" defTabSz="1018809" rtl="0" eaLnBrk="1" fontAlgn="auto" latinLnBrk="0" hangingPunct="1">
                        <a:lnSpc>
                          <a:spcPct val="100000"/>
                        </a:lnSpc>
                        <a:spcBef>
                          <a:spcPts val="0"/>
                        </a:spcBef>
                        <a:spcAft>
                          <a:spcPts val="0"/>
                        </a:spcAft>
                        <a:buClrTx/>
                        <a:buSzTx/>
                        <a:buFontTx/>
                        <a:buNone/>
                        <a:tabLst/>
                        <a:defRPr/>
                      </a:pPr>
                      <a:r>
                        <a:rPr lang="en-US" sz="1000" i="1" dirty="0" smtClean="0">
                          <a:cs typeface="Helvetica" pitchFamily="34" charset="0"/>
                        </a:rPr>
                        <a:t>Brief Write, Organization, words, phrases and clauses clarify relationships among claims or reasons</a:t>
                      </a:r>
                      <a:endParaRPr lang="en-US" sz="1000" dirty="0" smtClean="0"/>
                    </a:p>
                    <a:p>
                      <a:pPr marL="0" marR="0" lvl="0" indent="0" algn="ctr" defTabSz="966612"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smtClean="0">
                        <a:ln>
                          <a:noFill/>
                        </a:ln>
                        <a:solidFill>
                          <a:srgbClr val="C00000"/>
                        </a:solidFill>
                        <a:effectLst/>
                        <a:uLnTx/>
                        <a:uFillTx/>
                        <a:latin typeface="+mn-lt"/>
                        <a:ea typeface="+mn-ea"/>
                        <a:cs typeface="Helvetica" pitchFamily="34" charset="0"/>
                      </a:endParaRPr>
                    </a:p>
                  </a:txBody>
                  <a:tcPr marL="103632" marR="103632" marT="50292" marB="50292"/>
                </a:tc>
                <a:tc hMerge="1">
                  <a:txBody>
                    <a:bodyPr/>
                    <a:lstStyle/>
                    <a:p>
                      <a:endParaRPr lang="en-US"/>
                    </a:p>
                  </a:txBody>
                  <a:tcPr/>
                </a:tc>
              </a:tr>
              <a:tr h="690372">
                <a:tc gridSpan="2">
                  <a:txBody>
                    <a:body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Question #17 Prompt: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A student is writing an argumentative letter to the principal about needing more earthquake drills during the school day. Read the student’s draft and complete the task that follows. (student draft is in student copy for #17)Write an introduction to the student’s argumentative letter that establishes  and introduces a clear claim about having more earthquake drills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 /Rubric Language Response</a:t>
                      </a:r>
                      <a:endParaRPr lang="en-US" sz="1500" b="1" u="sng" strike="sngStrike" dirty="0" smtClean="0">
                        <a:solidFill>
                          <a:srgbClr val="C00000"/>
                        </a:solidFill>
                      </a:endParaRPr>
                    </a:p>
                  </a:txBody>
                  <a:tcPr marL="103632" marR="103632" marT="50292" marB="50292">
                    <a:solidFill>
                      <a:schemeClr val="bg1">
                        <a:lumMod val="85000"/>
                      </a:schemeClr>
                    </a:solidFill>
                  </a:tcPr>
                </a:tc>
                <a:tc hMerge="1">
                  <a:txBody>
                    <a:bodyPr/>
                    <a:lstStyle/>
                    <a:p>
                      <a:endParaRPr lang="en-US"/>
                    </a:p>
                  </a:txBody>
                  <a:tcPr/>
                </a:tc>
              </a:tr>
              <a:tr h="848868">
                <a:tc gridSpan="2">
                  <a:txBody>
                    <a:bodyPr/>
                    <a:lstStyle/>
                    <a:p>
                      <a:pPr lvl="0" algn="l">
                        <a:lnSpc>
                          <a:spcPct val="100000"/>
                        </a:lnSpc>
                        <a:defRPr sz="1800" b="0" i="0"/>
                      </a:pPr>
                      <a:r>
                        <a:rPr lang="en-US" sz="1100" u="sng" dirty="0" smtClean="0">
                          <a:solidFill>
                            <a:schemeClr val="tx1"/>
                          </a:solidFill>
                        </a:rPr>
                        <a:t>T</a:t>
                      </a:r>
                      <a:r>
                        <a:rPr lang="en-US" sz="1100" u="sng" dirty="0" smtClean="0">
                          <a:solidFill>
                            <a:schemeClr val="tx1"/>
                          </a:solidFill>
                          <a:latin typeface="+mn-lt"/>
                        </a:rPr>
                        <a:t>eacher Language and Scoring Notes</a:t>
                      </a:r>
                      <a:r>
                        <a:rPr lang="en-US" sz="1100" dirty="0" smtClean="0">
                          <a:solidFill>
                            <a:schemeClr val="tx1"/>
                          </a:solidFill>
                          <a:latin typeface="+mn-lt"/>
                        </a:rPr>
                        <a:t>:</a:t>
                      </a:r>
                      <a:endParaRPr lang="en-US" sz="1100" b="1" dirty="0" smtClean="0">
                        <a:solidFill>
                          <a:schemeClr val="tx1"/>
                        </a:solidFill>
                        <a:latin typeface="+mn-lt"/>
                      </a:endParaRPr>
                    </a:p>
                    <a:p>
                      <a:pPr lvl="0" algn="l">
                        <a:lnSpc>
                          <a:spcPct val="100000"/>
                        </a:lnSpc>
                        <a:defRPr sz="1800" b="0" i="0"/>
                      </a:pPr>
                      <a:r>
                        <a:rPr lang="en-US" sz="1100" b="0" u="sng" dirty="0" smtClean="0">
                          <a:solidFill>
                            <a:schemeClr val="tx1"/>
                          </a:solidFill>
                          <a:latin typeface="+mn-lt"/>
                        </a:rPr>
                        <a:t>The student response</a:t>
                      </a:r>
                      <a:r>
                        <a:rPr lang="en-US" sz="1100" b="0" u="none" dirty="0" smtClean="0">
                          <a:solidFill>
                            <a:schemeClr val="tx1"/>
                          </a:solidFill>
                          <a:latin typeface="+mn-lt"/>
                        </a:rPr>
                        <a:t> </a:t>
                      </a:r>
                      <a:r>
                        <a:rPr lang="en-US" sz="1100" b="0" dirty="0" smtClean="0">
                          <a:solidFill>
                            <a:schemeClr val="tx1"/>
                          </a:solidFill>
                          <a:latin typeface="+mn-lt"/>
                        </a:rPr>
                        <a:t>should provide an introduction</a:t>
                      </a:r>
                      <a:r>
                        <a:rPr lang="en-US" sz="1100" b="0" baseline="0" dirty="0" smtClean="0">
                          <a:solidFill>
                            <a:schemeClr val="tx1"/>
                          </a:solidFill>
                          <a:latin typeface="+mn-lt"/>
                        </a:rPr>
                        <a:t> to the student’s argumentative letter (draft) of </a:t>
                      </a:r>
                      <a:r>
                        <a:rPr lang="en-US" sz="1100" b="0" dirty="0" smtClean="0">
                          <a:solidFill>
                            <a:schemeClr val="tx1"/>
                          </a:solidFill>
                          <a:latin typeface="+mn-lt"/>
                        </a:rPr>
                        <a:t>1-2 paragraphs that logically  precludes and supports</a:t>
                      </a:r>
                      <a:r>
                        <a:rPr lang="en-US" sz="1100" b="0" baseline="0" dirty="0" smtClean="0">
                          <a:solidFill>
                            <a:schemeClr val="tx1"/>
                          </a:solidFill>
                          <a:latin typeface="+mn-lt"/>
                        </a:rPr>
                        <a:t> </a:t>
                      </a:r>
                      <a:r>
                        <a:rPr lang="en-US" sz="1100" b="0" dirty="0" smtClean="0">
                          <a:solidFill>
                            <a:schemeClr val="tx1"/>
                          </a:solidFill>
                          <a:latin typeface="+mn-lt"/>
                        </a:rPr>
                        <a:t>the</a:t>
                      </a:r>
                      <a:r>
                        <a:rPr lang="en-US" sz="1100" b="0" baseline="0" dirty="0" smtClean="0">
                          <a:solidFill>
                            <a:schemeClr val="tx1"/>
                          </a:solidFill>
                          <a:latin typeface="+mn-lt"/>
                        </a:rPr>
                        <a:t> claims of the argument by introducing a clear claim about having more earthquake drills.  The claim is supported with reasonable arguments based on evidence from the provided sources and transition logically into the student’s draft.</a:t>
                      </a:r>
                    </a:p>
                    <a:p>
                      <a:pPr lvl="0" algn="l">
                        <a:lnSpc>
                          <a:spcPct val="100000"/>
                        </a:lnSpc>
                        <a:defRPr sz="1800" b="0" i="0"/>
                      </a:pPr>
                      <a:r>
                        <a:rPr lang="en-US" sz="1100" b="0" baseline="0" dirty="0" smtClean="0">
                          <a:solidFill>
                            <a:schemeClr val="tx1"/>
                          </a:solidFill>
                          <a:uFill>
                            <a:solidFill/>
                          </a:uFill>
                          <a:latin typeface="+mn-lt"/>
                        </a:rPr>
                        <a:t>Some of the evidence from these sources for more earthquake drills could include from </a:t>
                      </a:r>
                      <a:r>
                        <a:rPr lang="en-US" sz="1100" b="1" i="1" u="sng" baseline="0" dirty="0" smtClean="0">
                          <a:solidFill>
                            <a:schemeClr val="tx1"/>
                          </a:solidFill>
                          <a:uFill>
                            <a:solidFill/>
                          </a:uFill>
                          <a:latin typeface="+mn-lt"/>
                        </a:rPr>
                        <a:t>Earthquake Dril</a:t>
                      </a:r>
                      <a:r>
                        <a:rPr lang="en-US" sz="1100" b="1" i="1" u="none" baseline="0" dirty="0" smtClean="0">
                          <a:solidFill>
                            <a:schemeClr val="tx1"/>
                          </a:solidFill>
                          <a:uFill>
                            <a:solidFill/>
                          </a:uFill>
                          <a:latin typeface="+mn-lt"/>
                        </a:rPr>
                        <a:t>l </a:t>
                      </a:r>
                      <a:r>
                        <a:rPr lang="en-US" sz="1100" b="0" baseline="0" dirty="0" smtClean="0">
                          <a:solidFill>
                            <a:schemeClr val="tx1"/>
                          </a:solidFill>
                          <a:uFill>
                            <a:solidFill/>
                          </a:uFill>
                          <a:latin typeface="+mn-lt"/>
                        </a:rPr>
                        <a:t>that (1) earthquake drills are “serious business” and, (2) earthquakes can happen anywhere. Information from the other two texts may be included as long as it supports the given draft (there are many possibilities).  For examples in the text </a:t>
                      </a:r>
                      <a:r>
                        <a:rPr lang="en-US" sz="1100" b="1" i="1" u="sng" baseline="0" dirty="0" smtClean="0">
                          <a:solidFill>
                            <a:schemeClr val="tx1"/>
                          </a:solidFill>
                          <a:uFill>
                            <a:solidFill/>
                          </a:uFill>
                          <a:latin typeface="+mn-lt"/>
                        </a:rPr>
                        <a:t>Cracking Up</a:t>
                      </a:r>
                      <a:r>
                        <a:rPr lang="en-US" sz="1100" b="0" i="0" u="none" baseline="0" dirty="0" smtClean="0">
                          <a:solidFill>
                            <a:schemeClr val="tx1"/>
                          </a:solidFill>
                          <a:uFill>
                            <a:solidFill/>
                          </a:uFill>
                          <a:latin typeface="+mn-lt"/>
                        </a:rPr>
                        <a:t> evidence to support more earthquake drills might include that (1) in time the plates in the earth will “crack up” and earthquakes will then happen.  From </a:t>
                      </a:r>
                      <a:r>
                        <a:rPr lang="en-US" sz="1100" b="1" i="1" u="sng" baseline="0" dirty="0" smtClean="0">
                          <a:solidFill>
                            <a:schemeClr val="tx1"/>
                          </a:solidFill>
                          <a:uFill>
                            <a:solidFill/>
                          </a:uFill>
                          <a:latin typeface="+mn-lt"/>
                        </a:rPr>
                        <a:t>The East African Rift</a:t>
                      </a:r>
                      <a:r>
                        <a:rPr lang="en-US" sz="1100" b="1" i="1" u="none" baseline="0" dirty="0" smtClean="0">
                          <a:solidFill>
                            <a:schemeClr val="tx1"/>
                          </a:solidFill>
                          <a:uFill>
                            <a:solidFill/>
                          </a:uFill>
                          <a:latin typeface="+mn-lt"/>
                        </a:rPr>
                        <a:t> </a:t>
                      </a:r>
                      <a:r>
                        <a:rPr lang="en-US" sz="1100" b="0" i="0" u="none" baseline="0" dirty="0" smtClean="0">
                          <a:solidFill>
                            <a:schemeClr val="tx1"/>
                          </a:solidFill>
                          <a:uFill>
                            <a:solidFill/>
                          </a:uFill>
                          <a:latin typeface="+mn-lt"/>
                        </a:rPr>
                        <a:t>students may include the fact that (1) the earth is constantly having small earthquakes.</a:t>
                      </a:r>
                      <a:r>
                        <a:rPr lang="en-US" sz="1100" b="0" baseline="0" dirty="0" smtClean="0">
                          <a:solidFill>
                            <a:schemeClr val="tx1"/>
                          </a:solidFill>
                          <a:uFill>
                            <a:solidFill/>
                          </a:uFill>
                          <a:latin typeface="+mn-lt"/>
                        </a:rPr>
                        <a:t> </a:t>
                      </a:r>
                      <a:endParaRPr lang="en-US" sz="1100" b="0" i="1" u="none" dirty="0" smtClean="0">
                        <a:solidFill>
                          <a:srgbClr val="FF0000"/>
                        </a:solidFill>
                        <a:uFill>
                          <a:solidFill/>
                        </a:uFill>
                        <a:latin typeface="+mn-lt"/>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lnSpc>
                          <a:spcPct val="100000"/>
                        </a:lnSpc>
                      </a:pP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lnSpc>
                          <a:spcPct val="100000"/>
                        </a:lnSpc>
                      </a:pP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schemeClr val="tx1"/>
                          </a:solidFill>
                          <a:effectLst/>
                          <a:uLnTx/>
                          <a:uFillTx/>
                          <a:latin typeface="+mn-lt"/>
                          <a:ea typeface="+mn-ea"/>
                          <a:cs typeface="+mn-cs"/>
                        </a:rPr>
                        <a:t>The response provides a clear introductory claim about having more earthquake drills at school and supports the claim with more than just a list of arguments. The response provides a logical transition to the student’s draft.</a:t>
                      </a:r>
                    </a:p>
                    <a:p>
                      <a:pPr marL="0" marR="0">
                        <a:lnSpc>
                          <a:spcPct val="100000"/>
                        </a:lnSpc>
                        <a:spcBef>
                          <a:spcPts val="0"/>
                        </a:spcBef>
                        <a:spcAft>
                          <a:spcPts val="0"/>
                        </a:spcAft>
                      </a:pPr>
                      <a:r>
                        <a:rPr lang="en-US" sz="1100" dirty="0" smtClean="0">
                          <a:effectLst/>
                          <a:latin typeface="+mn-lt"/>
                          <a:ea typeface="Calibri"/>
                          <a:cs typeface="Times New Roman"/>
                        </a:rPr>
                        <a:t>Dear Principal,</a:t>
                      </a:r>
                      <a:endParaRPr lang="en-US" sz="1000" dirty="0" smtClean="0">
                        <a:effectLst/>
                        <a:latin typeface="+mn-lt"/>
                        <a:ea typeface="Calibri"/>
                        <a:cs typeface="Times New Roman"/>
                      </a:endParaRPr>
                    </a:p>
                    <a:p>
                      <a:pPr marL="0" marR="0">
                        <a:lnSpc>
                          <a:spcPct val="100000"/>
                        </a:lnSpc>
                        <a:spcBef>
                          <a:spcPts val="0"/>
                        </a:spcBef>
                        <a:spcAft>
                          <a:spcPts val="0"/>
                        </a:spcAft>
                      </a:pPr>
                      <a:r>
                        <a:rPr lang="en-US" sz="1100" dirty="0" smtClean="0">
                          <a:effectLst/>
                          <a:latin typeface="+mn-lt"/>
                          <a:ea typeface="Calibri"/>
                          <a:cs typeface="Times New Roman"/>
                        </a:rPr>
                        <a:t>As a sixth grade student I feel I should write you on the behalf of all our students at Duck Dale elementary school.  I am writing to you about your new rule that we will have fewer earthquake drills than last year because of time restrictions.  I would like to give you some alternative to this problem.  I will show you that this is not a wise choice for our school</a:t>
                      </a:r>
                      <a:r>
                        <a:rPr lang="en-US" sz="1100" baseline="0" dirty="0" smtClean="0">
                          <a:effectLst/>
                          <a:latin typeface="+mn-lt"/>
                          <a:ea typeface="Calibri"/>
                          <a:cs typeface="Times New Roman"/>
                        </a:rPr>
                        <a:t> because these drills are serious business and an earthquake can happen anytime and anywhere!  Do you realize that the earth is experiencing small earthquakes constantly and someday we may have a big one?</a:t>
                      </a:r>
                      <a:endParaRPr lang="en-US" sz="1000" dirty="0">
                        <a:effectLst/>
                        <a:latin typeface="+mn-lt"/>
                        <a:ea typeface="Calibri"/>
                        <a:cs typeface="Times New Roman"/>
                      </a:endParaRPr>
                    </a:p>
                  </a:txBody>
                  <a:tcPr marL="103632" marR="103632" marT="50292" marB="50292"/>
                </a:tc>
              </a:tr>
              <a:tr h="751332">
                <a:tc>
                  <a:txBody>
                    <a:bodyPr/>
                    <a:lstStyle/>
                    <a:p>
                      <a:pPr algn="ctr">
                        <a:lnSpc>
                          <a:spcPct val="100000"/>
                        </a:lnSpc>
                      </a:pP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schemeClr val="tx1"/>
                          </a:solidFill>
                          <a:effectLst/>
                          <a:uLnTx/>
                          <a:uFillTx/>
                          <a:latin typeface="+mn-lt"/>
                          <a:ea typeface="+mn-ea"/>
                          <a:cs typeface="+mn-cs"/>
                        </a:rPr>
                        <a:t>The response provides a partial or limited introductory claim about having more earthquake drills at school and supports the claim with limited reasoning but has a few listed arguments. The response provides a limited transition to the student’s draft</a:t>
                      </a:r>
                      <a:r>
                        <a:rPr kumimoji="0" lang="en-US" sz="1000" b="0" i="1" u="none" strike="noStrike" kern="1200" cap="none" spc="0" normalizeH="0" baseline="0" noProof="0" dirty="0" smtClean="0">
                          <a:ln>
                            <a:noFill/>
                          </a:ln>
                          <a:solidFill>
                            <a:srgbClr val="FF0000"/>
                          </a:solidFill>
                          <a:effectLst/>
                          <a:uLnTx/>
                          <a:uFillTx/>
                          <a:latin typeface="+mn-lt"/>
                          <a:ea typeface="+mn-ea"/>
                          <a:cs typeface="+mn-cs"/>
                        </a:rPr>
                        <a:t>.</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Earthquake drills are really important.  I think we should have them every week. What do you think?</a:t>
                      </a:r>
                    </a:p>
                  </a:txBody>
                  <a:tcPr marL="103632" marR="103632" marT="50292" marB="50292"/>
                </a:tc>
              </a:tr>
              <a:tr h="472440">
                <a:tc>
                  <a:txBody>
                    <a:bodyPr/>
                    <a:lstStyle/>
                    <a:p>
                      <a:pPr algn="ctr">
                        <a:lnSpc>
                          <a:spcPct val="100000"/>
                        </a:lnSpc>
                      </a:pP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schemeClr val="tx1"/>
                          </a:solidFill>
                          <a:effectLst/>
                          <a:uLnTx/>
                          <a:uFillTx/>
                          <a:latin typeface="+mn-lt"/>
                          <a:ea typeface="+mn-ea"/>
                          <a:cs typeface="+mn-cs"/>
                        </a:rPr>
                        <a:t>The response provides no adequate claim about having more earthquake drills at school and without information. The response provides no transition to the student’s draft.</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Earthquakes can be really dangerous and scary.  I think I would not like to experience an earthquake.  The ground opens up and sometimes whole cars can be swallowed up!</a:t>
                      </a:r>
                    </a:p>
                  </a:txBody>
                  <a:tcPr marL="103632" marR="103632" marT="50292" marB="50292"/>
                </a:tc>
              </a:tr>
            </a:tbl>
          </a:graphicData>
        </a:graphic>
      </p:graphicFrame>
    </p:spTree>
    <p:extLst>
      <p:ext uri="{BB962C8B-B14F-4D97-AF65-F5344CB8AC3E}">
        <p14:creationId xmlns:p14="http://schemas.microsoft.com/office/powerpoint/2010/main" val="2049877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74" tIns="50937" rIns="101874" bIns="50937" rtlCol="0" anchor="ctr"/>
          <a:lstStyle/>
          <a:p>
            <a:pPr algn="ctr"/>
            <a:endParaRPr lang="en-US" dirty="0"/>
          </a:p>
        </p:txBody>
      </p:sp>
      <p:sp>
        <p:nvSpPr>
          <p:cNvPr id="9" name="Rectangle 8"/>
          <p:cNvSpPr/>
          <p:nvPr/>
        </p:nvSpPr>
        <p:spPr>
          <a:xfrm>
            <a:off x="107950" y="586740"/>
            <a:ext cx="7599680" cy="8633460"/>
          </a:xfrm>
          <a:prstGeom prst="rect">
            <a:avLst/>
          </a:prstGeom>
          <a:gradFill>
            <a:gsLst>
              <a:gs pos="0">
                <a:srgbClr val="00206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1874" tIns="50937" rIns="101874" bIns="50937" rtlCol="0" anchor="ctr"/>
          <a:lstStyle/>
          <a:p>
            <a:pPr algn="ctr"/>
            <a:endParaRPr lang="en-US" dirty="0"/>
          </a:p>
        </p:txBody>
      </p:sp>
      <p:sp>
        <p:nvSpPr>
          <p:cNvPr id="4" name="Slide Number Placeholder 3"/>
          <p:cNvSpPr>
            <a:spLocks noGrp="1"/>
          </p:cNvSpPr>
          <p:nvPr>
            <p:ph type="sldNum" sz="quarter" idx="12"/>
          </p:nvPr>
        </p:nvSpPr>
        <p:spPr/>
        <p:txBody>
          <a:bodyPr lIns="101882" tIns="50941" rIns="101882" bIns="50941"/>
          <a:lstStyle/>
          <a:p>
            <a:fld id="{F177B04D-AEB5-43ED-B9BA-B3D1EC9C9067}" type="slidenum">
              <a:rPr lang="en-US" smtClean="0"/>
              <a:pPr/>
              <a:t>2</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667607462"/>
              </p:ext>
            </p:extLst>
          </p:nvPr>
        </p:nvGraphicFramePr>
        <p:xfrm>
          <a:off x="356870" y="5280660"/>
          <a:ext cx="7101841" cy="3233929"/>
        </p:xfrm>
        <a:graphic>
          <a:graphicData uri="http://schemas.openxmlformats.org/drawingml/2006/table">
            <a:tbl>
              <a:tblPr firstRow="1" bandRow="1">
                <a:tableStyleId>{5940675A-B579-460E-94D1-54222C63F5DA}</a:tableStyleId>
              </a:tblPr>
              <a:tblGrid>
                <a:gridCol w="2544346"/>
                <a:gridCol w="2042895"/>
                <a:gridCol w="2514600"/>
              </a:tblGrid>
              <a:tr h="460249">
                <a:tc gridSpan="3">
                  <a:txBody>
                    <a:bodyPr/>
                    <a:lstStyle/>
                    <a:p>
                      <a:pPr algn="ctr"/>
                      <a:r>
                        <a:rPr kumimoji="0" lang="en-US" sz="12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2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grade teachers.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000" b="0" dirty="0">
                        <a:latin typeface="Lucida Handwriting" panose="03010101010101010101" pitchFamily="66" charset="0"/>
                      </a:endParaRPr>
                    </a:p>
                  </a:txBody>
                  <a:tcPr/>
                </a:tc>
                <a:tc hMerge="1">
                  <a:txBody>
                    <a:bodyPr/>
                    <a:lstStyle/>
                    <a:p>
                      <a:pPr algn="l"/>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12" name="TextBox 11"/>
          <p:cNvSpPr txBox="1"/>
          <p:nvPr/>
        </p:nvSpPr>
        <p:spPr>
          <a:xfrm>
            <a:off x="326009" y="910622"/>
            <a:ext cx="7120382" cy="4417290"/>
          </a:xfrm>
          <a:prstGeom prst="rect">
            <a:avLst/>
          </a:prstGeom>
          <a:solidFill>
            <a:schemeClr val="bg1"/>
          </a:solidFill>
        </p:spPr>
        <p:txBody>
          <a:bodyPr wrap="square" lIns="107371" tIns="53685" rIns="107371" bIns="53685" rtlCol="0">
            <a:spAutoFit/>
          </a:bodyPr>
          <a:lstStyle/>
          <a:p>
            <a:pPr algn="ctr"/>
            <a:r>
              <a:rPr lang="en-US" sz="1700" b="1" u="sng" dirty="0"/>
              <a:t>Quarter Four English Language Arts Common Formative Assessments</a:t>
            </a:r>
          </a:p>
          <a:p>
            <a:pPr algn="ctr"/>
            <a:r>
              <a:rPr lang="en-US" sz="1700" b="1" u="sng" dirty="0"/>
              <a:t>Team Members and Writers</a:t>
            </a:r>
          </a:p>
          <a:p>
            <a:pPr algn="ctr"/>
            <a:endParaRPr lang="en-US" sz="800" b="1" u="sng" dirty="0"/>
          </a:p>
          <a:p>
            <a:pPr algn="ctr"/>
            <a:r>
              <a:rPr lang="en-US" sz="1300" dirty="0"/>
              <a:t>This assessment was developed working backwards by identifying the deep understanding of the two passages.  Key Ideas were identified to support constructed responses and key details were aligned with the selected response questions.  All questions support students’ background knowledge of a central insight or message.</a:t>
            </a:r>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pPr algn="ctr"/>
            <a:endParaRPr lang="en-US" sz="1300" dirty="0"/>
          </a:p>
          <a:p>
            <a:r>
              <a:rPr lang="en-US" sz="1300" b="1" i="1" dirty="0"/>
              <a:t>Thank you to all of those who reviewed and edited and a special appreciation to Vicki Daniels and her amazing editing skills and our “in-house” writer Ginger Jay.</a:t>
            </a:r>
          </a:p>
        </p:txBody>
      </p:sp>
      <p:graphicFrame>
        <p:nvGraphicFramePr>
          <p:cNvPr id="13" name="Table 12"/>
          <p:cNvGraphicFramePr>
            <a:graphicFrameLocks noGrp="1"/>
          </p:cNvGraphicFramePr>
          <p:nvPr>
            <p:extLst>
              <p:ext uri="{D42A27DB-BD31-4B8C-83A1-F6EECF244321}">
                <p14:modId xmlns:p14="http://schemas.microsoft.com/office/powerpoint/2010/main" val="2499659203"/>
              </p:ext>
            </p:extLst>
          </p:nvPr>
        </p:nvGraphicFramePr>
        <p:xfrm>
          <a:off x="347600" y="2730072"/>
          <a:ext cx="7079361" cy="2070528"/>
        </p:xfrm>
        <a:graphic>
          <a:graphicData uri="http://schemas.openxmlformats.org/drawingml/2006/table">
            <a:tbl>
              <a:tblPr firstRow="1" bandRow="1">
                <a:tableStyleId>{5940675A-B579-460E-94D1-54222C63F5DA}</a:tableStyleId>
              </a:tblPr>
              <a:tblGrid>
                <a:gridCol w="2255493"/>
                <a:gridCol w="1651635"/>
                <a:gridCol w="1831327"/>
                <a:gridCol w="1340906"/>
              </a:tblGrid>
              <a:tr h="512728">
                <a:tc>
                  <a:txBody>
                    <a:bodyPr/>
                    <a:lstStyle/>
                    <a:p>
                      <a:pPr algn="l"/>
                      <a:r>
                        <a:rPr lang="en-US" sz="1300" b="1" dirty="0" smtClean="0">
                          <a:solidFill>
                            <a:schemeClr val="tx1"/>
                          </a:solidFill>
                        </a:rPr>
                        <a:t>Deborah</a:t>
                      </a:r>
                      <a:r>
                        <a:rPr lang="en-US" sz="1300" b="1" baseline="0" dirty="0" smtClean="0">
                          <a:solidFill>
                            <a:schemeClr val="tx1"/>
                          </a:solidFill>
                        </a:rPr>
                        <a:t> Alvarado</a:t>
                      </a:r>
                      <a:endParaRPr lang="en-US" sz="1300" b="1" dirty="0">
                        <a:solidFill>
                          <a:schemeClr val="tx1"/>
                        </a:solidFill>
                      </a:endParaRPr>
                    </a:p>
                  </a:txBody>
                  <a:tcPr marL="116991" marR="116991" marT="55196" marB="5519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Patty Gallardo</a:t>
                      </a:r>
                    </a:p>
                  </a:txBody>
                  <a:tcPr marL="116991" marR="116991" marT="55196" marB="55196" anchor="ct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Sandra Maines</a:t>
                      </a:r>
                    </a:p>
                  </a:txBody>
                  <a:tcPr marL="116991" marR="116991" marT="55196" marB="55196" anchor="ct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Jennifer</a:t>
                      </a:r>
                      <a:r>
                        <a:rPr lang="en-US" sz="1300" b="1" baseline="0" dirty="0" smtClean="0">
                          <a:solidFill>
                            <a:schemeClr val="tx1"/>
                          </a:solidFill>
                        </a:rPr>
                        <a:t> Robbins</a:t>
                      </a:r>
                      <a:endParaRPr lang="en-US" sz="1300" b="1" dirty="0" smtClean="0">
                        <a:solidFill>
                          <a:schemeClr val="tx1"/>
                        </a:solidFill>
                      </a:endParaRPr>
                    </a:p>
                  </a:txBody>
                  <a:tcPr marL="116991" marR="116991" marT="55196" marB="5519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20000"/>
                        <a:lumOff val="80000"/>
                      </a:schemeClr>
                    </a:solidFill>
                  </a:tcPr>
                </a:tc>
              </a:tr>
              <a:tr h="311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rPr>
                        <a:t>Aliceson Brandt</a:t>
                      </a:r>
                    </a:p>
                  </a:txBody>
                  <a:tcPr marL="116991" marR="116991" marT="55196" marB="55196" anchor="ct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300" b="1" dirty="0" smtClean="0"/>
                        <a:t>Dori George</a:t>
                      </a:r>
                      <a:endParaRPr lang="en-US" sz="1300" b="1" dirty="0"/>
                    </a:p>
                  </a:txBody>
                  <a:tcPr marL="116991" marR="116991" marT="55196" marB="55196" anchor="ctr">
                    <a:solidFill>
                      <a:schemeClr val="accent4">
                        <a:lumMod val="20000"/>
                        <a:lumOff val="80000"/>
                      </a:schemeClr>
                    </a:solidFill>
                  </a:tcPr>
                </a:tc>
                <a:tc>
                  <a:txBody>
                    <a:bodyPr/>
                    <a:lstStyle/>
                    <a:p>
                      <a:pPr algn="l"/>
                      <a:r>
                        <a:rPr lang="en-US" sz="1300" b="1" dirty="0" smtClean="0">
                          <a:solidFill>
                            <a:schemeClr val="tx1"/>
                          </a:solidFill>
                        </a:rPr>
                        <a:t>Gina McLain</a:t>
                      </a:r>
                      <a:endParaRPr lang="en-US" sz="1300" b="1" dirty="0">
                        <a:solidFill>
                          <a:schemeClr val="tx1"/>
                        </a:solidFill>
                      </a:endParaRPr>
                    </a:p>
                  </a:txBody>
                  <a:tcPr marL="116991" marR="116991" marT="55196" marB="55196" anchor="ctr">
                    <a:solidFill>
                      <a:schemeClr val="accent4">
                        <a:lumMod val="20000"/>
                        <a:lumOff val="80000"/>
                      </a:schemeClr>
                    </a:solidFill>
                  </a:tcPr>
                </a:tc>
                <a:tc>
                  <a:txBody>
                    <a:bodyPr/>
                    <a:lstStyle/>
                    <a:p>
                      <a:pPr algn="l"/>
                      <a:r>
                        <a:rPr lang="en-US" sz="1300" b="1" dirty="0" smtClean="0">
                          <a:solidFill>
                            <a:schemeClr val="tx1"/>
                          </a:solidFill>
                        </a:rPr>
                        <a:t>Kelly Rooke</a:t>
                      </a:r>
                      <a:endParaRPr lang="en-US" sz="1300" b="1" dirty="0">
                        <a:solidFill>
                          <a:schemeClr val="tx1"/>
                        </a:solidFill>
                      </a:endParaRPr>
                    </a:p>
                  </a:txBody>
                  <a:tcPr marL="116991" marR="116991" marT="55196" marB="55196" anchor="ctr">
                    <a:lnR w="12700" cap="flat" cmpd="sng" algn="ctr">
                      <a:solidFill>
                        <a:schemeClr val="tx1"/>
                      </a:solidFill>
                      <a:prstDash val="solid"/>
                      <a:round/>
                      <a:headEnd type="none" w="med" len="med"/>
                      <a:tailEnd type="none" w="med" len="med"/>
                    </a:lnR>
                    <a:solidFill>
                      <a:schemeClr val="accent4">
                        <a:lumMod val="20000"/>
                        <a:lumOff val="80000"/>
                      </a:schemeClr>
                    </a:solidFill>
                  </a:tcPr>
                </a:tc>
              </a:tr>
              <a:tr h="311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Linda Benson</a:t>
                      </a:r>
                    </a:p>
                  </a:txBody>
                  <a:tcPr marL="116991" marR="116991" marT="55196" marB="55196" anchor="ct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300" b="1" dirty="0" smtClean="0"/>
                        <a:t>Heather Giard</a:t>
                      </a:r>
                      <a:endParaRPr lang="en-US" sz="1300" b="1" dirty="0"/>
                    </a:p>
                  </a:txBody>
                  <a:tcPr marL="116991" marR="116991" marT="55196" marB="55196" anchor="ctr">
                    <a:solidFill>
                      <a:schemeClr val="accent4">
                        <a:lumMod val="20000"/>
                        <a:lumOff val="80000"/>
                      </a:schemeClr>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Christina Orozco</a:t>
                      </a:r>
                    </a:p>
                  </a:txBody>
                  <a:tcPr marL="116991" marR="116991" marT="55196" marB="55196" anchor="ctr">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300" b="1" dirty="0" smtClean="0">
                        <a:solidFill>
                          <a:schemeClr val="tx1"/>
                        </a:solidFill>
                      </a:endParaRPr>
                    </a:p>
                  </a:txBody>
                  <a:tcPr marL="97155" marR="97155" marT="47897" marB="47897" anchor="ctr">
                    <a:solidFill>
                      <a:schemeClr val="bg1"/>
                    </a:solidFill>
                  </a:tcPr>
                </a:tc>
              </a:tr>
              <a:tr h="311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Hailey Christenson</a:t>
                      </a:r>
                    </a:p>
                  </a:txBody>
                  <a:tcPr marL="116991" marR="116991" marT="55196" marB="55196" anchor="ct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300" b="1" dirty="0" smtClean="0"/>
                        <a:t>Sonja Grabel</a:t>
                      </a:r>
                      <a:endParaRPr lang="en-US" sz="1300" b="1" dirty="0"/>
                    </a:p>
                  </a:txBody>
                  <a:tcPr marL="116991" marR="116991" marT="55196" marB="55196" anchor="ctr">
                    <a:solidFill>
                      <a:schemeClr val="accent4">
                        <a:lumMod val="20000"/>
                        <a:lumOff val="80000"/>
                      </a:schemeClr>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chemeClr val="tx1"/>
                          </a:solidFill>
                          <a:effectLst/>
                          <a:uLnTx/>
                          <a:uFillTx/>
                          <a:latin typeface="+mn-lt"/>
                        </a:rPr>
                        <a:t>Teresa Portinga</a:t>
                      </a:r>
                    </a:p>
                  </a:txBody>
                  <a:tcPr marL="116991" marR="116991" marT="55196" marB="55196" anchor="ctr">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ndParaRPr>
                    </a:p>
                  </a:txBody>
                  <a:tcPr marL="97155" marR="97155" marT="47897" marB="47897" anchor="ctr">
                    <a:solidFill>
                      <a:schemeClr val="bg1"/>
                    </a:solidFill>
                  </a:tcPr>
                </a:tc>
              </a:tr>
              <a:tr h="311560">
                <a:tc>
                  <a:txBody>
                    <a:bodyPr/>
                    <a:lstStyle/>
                    <a:p>
                      <a:pPr algn="l"/>
                      <a:r>
                        <a:rPr lang="en-US" sz="1300" b="1" dirty="0" smtClean="0">
                          <a:solidFill>
                            <a:schemeClr val="tx1"/>
                          </a:solidFill>
                        </a:rPr>
                        <a:t>Tammy Cole</a:t>
                      </a:r>
                      <a:endParaRPr lang="en-US" sz="1300" b="1" dirty="0">
                        <a:solidFill>
                          <a:schemeClr val="tx1"/>
                        </a:solidFill>
                      </a:endParaRPr>
                    </a:p>
                  </a:txBody>
                  <a:tcPr marL="116991" marR="116991" marT="55196" marB="55196" anchor="ct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rPr>
                        <a:t>Dovina Greco</a:t>
                      </a:r>
                    </a:p>
                  </a:txBody>
                  <a:tcPr marL="116991" marR="116991" marT="55196" marB="55196" anchor="ctr">
                    <a:solidFill>
                      <a:schemeClr val="accent4">
                        <a:lumMod val="20000"/>
                        <a:lumOff val="80000"/>
                      </a:schemeClr>
                    </a:solidFill>
                  </a:tcPr>
                </a:tc>
                <a:tc gridSpan="2">
                  <a:txBody>
                    <a:bodyPr/>
                    <a:lstStyle/>
                    <a:p>
                      <a:pPr algn="l"/>
                      <a:r>
                        <a:rPr lang="en-US" sz="1300" b="1" dirty="0" smtClean="0">
                          <a:solidFill>
                            <a:schemeClr val="tx1"/>
                          </a:solidFill>
                        </a:rPr>
                        <a:t>Judy Ramer</a:t>
                      </a:r>
                      <a:endParaRPr lang="en-US" sz="1300" b="1" dirty="0">
                        <a:solidFill>
                          <a:schemeClr val="tx1"/>
                        </a:solidFill>
                      </a:endParaRPr>
                    </a:p>
                  </a:txBody>
                  <a:tcPr marL="116991" marR="116991" marT="55196" marB="55196" anchor="ctr">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algn="l"/>
                      <a:endParaRPr lang="en-US" sz="1300" b="1" dirty="0">
                        <a:solidFill>
                          <a:schemeClr val="tx1"/>
                        </a:solidFill>
                      </a:endParaRPr>
                    </a:p>
                  </a:txBody>
                  <a:tcPr marL="97155" marR="97155" marT="47897" marB="47897" anchor="ctr">
                    <a:solidFill>
                      <a:schemeClr val="bg1"/>
                    </a:solidFill>
                  </a:tcPr>
                </a:tc>
              </a:tr>
              <a:tr h="311560">
                <a:tc gridSpan="2">
                  <a:txBody>
                    <a:bodyPr/>
                    <a:lstStyle/>
                    <a:p>
                      <a:pPr algn="l"/>
                      <a:r>
                        <a:rPr lang="en-US" sz="1300" b="1" dirty="0" smtClean="0">
                          <a:solidFill>
                            <a:schemeClr val="tx1"/>
                          </a:solidFill>
                        </a:rPr>
                        <a:t>Translator:  Zaida Rosa</a:t>
                      </a:r>
                      <a:endParaRPr lang="en-US" sz="1300" b="1" dirty="0">
                        <a:solidFill>
                          <a:schemeClr val="tx1"/>
                        </a:solidFill>
                      </a:endParaRPr>
                    </a:p>
                  </a:txBody>
                  <a:tcPr marL="116991" marR="116991" marT="55196" marB="55196"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prstClr val="black"/>
                        </a:solidFill>
                        <a:effectLst/>
                        <a:uLnTx/>
                        <a:uFillTx/>
                        <a:latin typeface="+mn-lt"/>
                      </a:endParaRPr>
                    </a:p>
                  </a:txBody>
                  <a:tcPr marL="97155" marR="97155" marT="47897" marB="47897" anchor="ctr">
                    <a:solidFill>
                      <a:schemeClr val="bg1"/>
                    </a:solidFill>
                  </a:tcPr>
                </a:tc>
                <a:tc gridSpan="2">
                  <a:txBody>
                    <a:bodyPr/>
                    <a:lstStyle/>
                    <a:p>
                      <a:pPr algn="l"/>
                      <a:r>
                        <a:rPr lang="en-US" sz="1300" b="1" dirty="0" smtClean="0">
                          <a:solidFill>
                            <a:schemeClr val="tx1"/>
                          </a:solidFill>
                        </a:rPr>
                        <a:t>Translator:</a:t>
                      </a:r>
                      <a:r>
                        <a:rPr lang="en-US" sz="1300" b="1" baseline="0" dirty="0" smtClean="0">
                          <a:solidFill>
                            <a:schemeClr val="tx1"/>
                          </a:solidFill>
                        </a:rPr>
                        <a:t>  </a:t>
                      </a:r>
                      <a:r>
                        <a:rPr lang="en-US" sz="1300" b="1" baseline="0" dirty="0" smtClean="0">
                          <a:solidFill>
                            <a:schemeClr val="tx1"/>
                          </a:solidFill>
                        </a:rPr>
                        <a:t>Martha Mendez</a:t>
                      </a:r>
                      <a:endParaRPr lang="en-US" sz="1300" b="1" dirty="0">
                        <a:solidFill>
                          <a:schemeClr val="tx1"/>
                        </a:solidFill>
                      </a:endParaRPr>
                    </a:p>
                  </a:txBody>
                  <a:tcPr marL="116991" marR="116991" marT="55196" marB="55196"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l"/>
                      <a:endParaRPr lang="en-US" sz="1300" b="1" dirty="0">
                        <a:solidFill>
                          <a:schemeClr val="tx1"/>
                        </a:solidFill>
                      </a:endParaRPr>
                    </a:p>
                  </a:txBody>
                  <a:tcPr marL="97155" marR="97155" marT="47897" marB="47897" anchor="ctr">
                    <a:solidFill>
                      <a:schemeClr val="bg1"/>
                    </a:solidFill>
                  </a:tcPr>
                </a:tc>
              </a:tr>
            </a:tbl>
          </a:graphicData>
        </a:graphic>
      </p:graphicFrame>
    </p:spTree>
    <p:extLst>
      <p:ext uri="{BB962C8B-B14F-4D97-AF65-F5344CB8AC3E}">
        <p14:creationId xmlns:p14="http://schemas.microsoft.com/office/powerpoint/2010/main" val="425149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14986033"/>
              </p:ext>
            </p:extLst>
          </p:nvPr>
        </p:nvGraphicFramePr>
        <p:xfrm>
          <a:off x="323850" y="360248"/>
          <a:ext cx="7189470" cy="7922769"/>
        </p:xfrm>
        <a:graphic>
          <a:graphicData uri="http://schemas.openxmlformats.org/drawingml/2006/table">
            <a:tbl>
              <a:tblPr firstRow="1" bandRow="1">
                <a:effectLst>
                  <a:innerShdw blurRad="114300">
                    <a:prstClr val="black"/>
                  </a:innerShdw>
                </a:effectLst>
                <a:tableStyleId>{5C22544A-7EE6-4342-B048-85BDC9FD1C3A}</a:tableStyleId>
              </a:tblPr>
              <a:tblGrid>
                <a:gridCol w="6534149"/>
                <a:gridCol w="655321"/>
              </a:tblGrid>
              <a:tr h="319315">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u="none" baseline="0" dirty="0" smtClean="0">
                          <a:solidFill>
                            <a:schemeClr val="tx1"/>
                          </a:solidFill>
                          <a:effectLst/>
                        </a:rPr>
                        <a:t>Grade 6 - Quarter 4 CFA Selected Response Answer Key</a:t>
                      </a:r>
                    </a:p>
                  </a:txBody>
                  <a:tcPr marL="97155" marR="97155" marT="47897" marB="47897" anchor="ctr">
                    <a:solidFill>
                      <a:schemeClr val="bg1"/>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29028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a:t>
                      </a:r>
                      <a:r>
                        <a:rPr lang="en-US" sz="1200" b="1" u="none" dirty="0" smtClean="0">
                          <a:solidFill>
                            <a:schemeClr val="tx1"/>
                          </a:solidFill>
                          <a:effectLst>
                            <a:outerShdw blurRad="38100" dist="38100" dir="2700000" algn="tl">
                              <a:srgbClr val="000000">
                                <a:alpha val="43137"/>
                              </a:srgbClr>
                            </a:outerShdw>
                          </a:effectLst>
                        </a:rPr>
                        <a:t> </a:t>
                      </a:r>
                      <a:r>
                        <a:rPr lang="en-US" sz="1200" b="1" u="none" baseline="0" dirty="0" smtClean="0">
                          <a:solidFill>
                            <a:schemeClr val="tx1"/>
                          </a:solidFill>
                          <a:effectLst>
                            <a:outerShdw blurRad="38100" dist="38100" dir="2700000" algn="tl">
                              <a:srgbClr val="000000">
                                <a:alpha val="43137"/>
                              </a:srgbClr>
                            </a:outerShdw>
                          </a:effectLst>
                        </a:rPr>
                        <a:t>  </a:t>
                      </a:r>
                      <a:r>
                        <a:rPr lang="en-US" sz="1100" b="0" u="none" baseline="0" dirty="0" smtClean="0">
                          <a:solidFill>
                            <a:schemeClr val="tx1"/>
                          </a:solidFill>
                          <a:effectLst/>
                        </a:rPr>
                        <a:t>What information was the most likely reason for the students’ change in how they viewed earthquake drills? </a:t>
                      </a:r>
                      <a:r>
                        <a:rPr lang="en-US" sz="1100" b="0" i="0" dirty="0" smtClean="0">
                          <a:effectLst/>
                          <a:latin typeface="+mn-lt"/>
                        </a:rPr>
                        <a:t>RL.6.3</a:t>
                      </a:r>
                      <a:endParaRPr lang="en-US" sz="1100" b="0" i="0" u="none" baseline="0"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D</a:t>
                      </a:r>
                      <a:endParaRPr lang="en-US" sz="14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15240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a:t>
                      </a:r>
                      <a:r>
                        <a:rPr lang="en-US" sz="1200" b="1" u="sng" baseline="0" dirty="0" smtClean="0">
                          <a:solidFill>
                            <a:schemeClr val="tx1"/>
                          </a:solidFill>
                          <a:effectLst>
                            <a:outerShdw blurRad="38100" dist="38100" dir="2700000" algn="tl">
                              <a:srgbClr val="000000">
                                <a:alpha val="43137"/>
                              </a:srgbClr>
                            </a:outerShdw>
                          </a:effectLst>
                        </a:rPr>
                        <a:t> 2</a:t>
                      </a:r>
                      <a:r>
                        <a:rPr lang="en-US" sz="1100" b="0" i="0" u="none" baseline="0" dirty="0" smtClean="0">
                          <a:solidFill>
                            <a:schemeClr val="dk1"/>
                          </a:solidFill>
                          <a:effectLst/>
                          <a:latin typeface="+mn-lt"/>
                        </a:rPr>
                        <a:t>   Which events led the geologists to the conclusion that the African and Arabian plates are drifting apart? Select all that apply.  </a:t>
                      </a:r>
                      <a:r>
                        <a:rPr lang="en-US" sz="1100" b="0" i="0" dirty="0" smtClean="0">
                          <a:latin typeface="+mn-lt"/>
                        </a:rPr>
                        <a:t>RL.6.3 (both must be correct)</a:t>
                      </a:r>
                      <a:endParaRPr lang="en-US" sz="1100" b="0" i="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C,D</a:t>
                      </a:r>
                      <a:endParaRPr lang="en-US" sz="14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87383">
                <a:tc>
                  <a:txBody>
                    <a:bodyPr/>
                    <a:lstStyle/>
                    <a:p>
                      <a:r>
                        <a:rPr lang="en-US" sz="1200" b="1" u="sng" dirty="0" smtClean="0">
                          <a:solidFill>
                            <a:schemeClr val="tx1"/>
                          </a:solidFill>
                          <a:effectLst>
                            <a:outerShdw blurRad="38100" dist="38100" dir="2700000" algn="tl">
                              <a:srgbClr val="000000">
                                <a:alpha val="43137"/>
                              </a:srgbClr>
                            </a:outerShdw>
                          </a:effectLst>
                        </a:rPr>
                        <a:t>Question 3</a:t>
                      </a:r>
                      <a:r>
                        <a:rPr lang="en-US" sz="1100" b="0" i="0" u="none" baseline="0" dirty="0" smtClean="0">
                          <a:solidFill>
                            <a:schemeClr val="dk1"/>
                          </a:solidFill>
                          <a:effectLst/>
                          <a:latin typeface="+mn-lt"/>
                        </a:rPr>
                        <a:t>    What was the author’s main purpose for writing the text </a:t>
                      </a:r>
                      <a:r>
                        <a:rPr lang="en-US" sz="1100" b="1" i="1" u="sng" baseline="0" dirty="0" smtClean="0">
                          <a:solidFill>
                            <a:schemeClr val="dk1"/>
                          </a:solidFill>
                          <a:effectLst/>
                          <a:latin typeface="+mn-lt"/>
                        </a:rPr>
                        <a:t>Earthquake Drill</a:t>
                      </a:r>
                      <a:r>
                        <a:rPr lang="en-US" sz="1100" b="0" i="0" u="none" baseline="0" dirty="0" smtClean="0">
                          <a:solidFill>
                            <a:schemeClr val="dk1"/>
                          </a:solidFill>
                          <a:effectLst/>
                          <a:latin typeface="+mn-lt"/>
                        </a:rPr>
                        <a:t>?  </a:t>
                      </a:r>
                      <a:r>
                        <a:rPr lang="en-US" sz="1100" b="0" i="0" baseline="0" dirty="0" smtClean="0">
                          <a:solidFill>
                            <a:schemeClr val="tx1"/>
                          </a:solidFill>
                          <a:latin typeface="+mn-lt"/>
                        </a:rPr>
                        <a:t>RL6.6</a:t>
                      </a:r>
                      <a:endParaRPr lang="en-US" sz="1100" b="0" i="0" u="none" kern="1200" dirty="0" smtClean="0">
                        <a:solidFill>
                          <a:schemeClr val="tx1"/>
                        </a:solidFill>
                        <a:effectLst/>
                        <a:latin typeface="+mn-lt"/>
                        <a:ea typeface="+mn-ea"/>
                        <a:cs typeface="+mn-cs"/>
                      </a:endParaRPr>
                    </a:p>
                  </a:txBody>
                  <a:tcPr marL="97155" marR="97155" marT="47897" marB="47897" anchor="ctr">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D</a:t>
                      </a:r>
                      <a:endParaRPr lang="en-US" sz="14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4</a:t>
                      </a:r>
                      <a:r>
                        <a:rPr lang="en-US" sz="1200" b="1" u="none" dirty="0" smtClean="0">
                          <a:solidFill>
                            <a:schemeClr val="tx1"/>
                          </a:solidFill>
                          <a:effectLst>
                            <a:outerShdw blurRad="38100" dist="38100" dir="2700000" algn="tl">
                              <a:srgbClr val="000000">
                                <a:alpha val="43137"/>
                              </a:srgbClr>
                            </a:outerShdw>
                          </a:effectLst>
                        </a:rPr>
                        <a:t>  </a:t>
                      </a:r>
                      <a:r>
                        <a:rPr lang="en-US" sz="1100" b="0" u="none" dirty="0" smtClean="0">
                          <a:solidFill>
                            <a:schemeClr val="tx1"/>
                          </a:solidFill>
                          <a:effectLst/>
                        </a:rPr>
                        <a:t> How does the teacher giving factual information about earthquakes influence the story? </a:t>
                      </a:r>
                      <a:r>
                        <a:rPr lang="en-US" sz="1100" b="0" u="none" baseline="0" dirty="0" smtClean="0">
                          <a:solidFill>
                            <a:schemeClr val="tx1"/>
                          </a:solidFill>
                          <a:effectLst/>
                        </a:rPr>
                        <a:t> </a:t>
                      </a:r>
                      <a:r>
                        <a:rPr lang="en-US" sz="1100" b="0" i="0" u="none" baseline="0" dirty="0" smtClean="0">
                          <a:solidFill>
                            <a:schemeClr val="tx1"/>
                          </a:solidFill>
                          <a:effectLst/>
                        </a:rPr>
                        <a:t>RL.6</a:t>
                      </a:r>
                      <a:endParaRPr lang="en-US" sz="1100" b="0" u="none" dirty="0" smtClean="0">
                        <a:solidFill>
                          <a:schemeClr val="tx1"/>
                        </a:solidFill>
                        <a:effectLst/>
                      </a:endParaRPr>
                    </a:p>
                  </a:txBody>
                  <a:tcPr marL="97155" marR="97155" marT="47897" marB="47897" anchor="c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B</a:t>
                      </a:r>
                      <a:endParaRPr lang="en-US" sz="14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89196">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5</a:t>
                      </a:r>
                      <a:r>
                        <a:rPr lang="en-US" sz="1100" b="0" u="none" baseline="0" dirty="0" smtClean="0">
                          <a:solidFill>
                            <a:schemeClr val="tx1"/>
                          </a:solidFill>
                          <a:effectLst/>
                        </a:rPr>
                        <a:t> </a:t>
                      </a:r>
                      <a:r>
                        <a:rPr lang="en-US" sz="1100" b="0" u="none" dirty="0" smtClean="0">
                          <a:solidFill>
                            <a:schemeClr val="tx1"/>
                          </a:solidFill>
                          <a:effectLst/>
                        </a:rPr>
                        <a:t> How are the purposes of the texts, </a:t>
                      </a:r>
                      <a:r>
                        <a:rPr lang="en-US" sz="1100" b="1" i="1" u="sng" dirty="0" smtClean="0">
                          <a:solidFill>
                            <a:schemeClr val="tx1"/>
                          </a:solidFill>
                          <a:effectLst/>
                        </a:rPr>
                        <a:t>Earthquake Drills</a:t>
                      </a:r>
                      <a:r>
                        <a:rPr lang="en-US" sz="1100" b="1" i="1" u="none" dirty="0" smtClean="0">
                          <a:solidFill>
                            <a:schemeClr val="tx1"/>
                          </a:solidFill>
                          <a:effectLst/>
                        </a:rPr>
                        <a:t> </a:t>
                      </a:r>
                      <a:r>
                        <a:rPr lang="en-US" sz="1100" b="0" u="none" dirty="0" smtClean="0">
                          <a:solidFill>
                            <a:schemeClr val="tx1"/>
                          </a:solidFill>
                          <a:effectLst/>
                        </a:rPr>
                        <a:t>and </a:t>
                      </a:r>
                      <a:r>
                        <a:rPr lang="en-US" sz="1100" b="1" i="1" u="sng" dirty="0" smtClean="0">
                          <a:solidFill>
                            <a:schemeClr val="tx1"/>
                          </a:solidFill>
                          <a:effectLst/>
                        </a:rPr>
                        <a:t>Cracking Up</a:t>
                      </a:r>
                      <a:r>
                        <a:rPr lang="en-US" sz="1100" b="0" u="none" dirty="0" smtClean="0">
                          <a:solidFill>
                            <a:schemeClr val="tx1"/>
                          </a:solidFill>
                          <a:effectLst/>
                        </a:rPr>
                        <a:t>, different? </a:t>
                      </a:r>
                      <a:r>
                        <a:rPr lang="en-US" sz="1100" b="0" u="none" baseline="0" dirty="0" smtClean="0">
                          <a:solidFill>
                            <a:schemeClr val="tx1"/>
                          </a:solidFill>
                          <a:effectLst/>
                        </a:rPr>
                        <a:t> </a:t>
                      </a:r>
                      <a:r>
                        <a:rPr lang="en-US" sz="1100" b="0" i="0" baseline="0" dirty="0" smtClean="0">
                          <a:latin typeface="+mn-lt"/>
                        </a:rPr>
                        <a:t>RL.6.9</a:t>
                      </a:r>
                      <a:endParaRPr lang="en-US" sz="1100" b="0" i="0" dirty="0" smtClean="0">
                        <a:latin typeface="+mn-lt"/>
                      </a:endParaRPr>
                    </a:p>
                  </a:txBody>
                  <a:tcPr marL="97155" marR="97155" marT="47897" marB="47897" anchor="ctr">
                    <a:lnB w="12700" cmpd="sng">
                      <a:noFill/>
                    </a:lnB>
                    <a:solidFill>
                      <a:schemeClr val="bg1">
                        <a:lumMod val="85000"/>
                      </a:schemeClr>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B</a:t>
                      </a:r>
                      <a:endParaRPr lang="en-US" sz="14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14702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6</a:t>
                      </a:r>
                      <a:r>
                        <a:rPr lang="en-US" sz="1200" b="1" u="none" dirty="0" smtClean="0">
                          <a:solidFill>
                            <a:schemeClr val="tx1"/>
                          </a:solidFill>
                          <a:effectLst>
                            <a:outerShdw blurRad="38100" dist="38100" dir="2700000" algn="tl">
                              <a:srgbClr val="000000">
                                <a:alpha val="43137"/>
                              </a:srgbClr>
                            </a:outerShdw>
                          </a:effectLst>
                        </a:rPr>
                        <a:t>  </a:t>
                      </a:r>
                      <a:r>
                        <a:rPr lang="en-US" sz="1100" b="0" u="none" dirty="0" smtClean="0">
                          <a:solidFill>
                            <a:schemeClr val="tx1"/>
                          </a:solidFill>
                          <a:effectLst/>
                        </a:rPr>
                        <a:t>Because of the information about earthquakes from </a:t>
                      </a:r>
                      <a:r>
                        <a:rPr lang="en-US" sz="1100" b="1" i="1" u="sng" dirty="0" smtClean="0">
                          <a:solidFill>
                            <a:schemeClr val="tx1"/>
                          </a:solidFill>
                          <a:effectLst/>
                        </a:rPr>
                        <a:t>The East African Rift</a:t>
                      </a:r>
                      <a:r>
                        <a:rPr lang="en-US" sz="1100" b="1" i="1" u="none" dirty="0" smtClean="0">
                          <a:solidFill>
                            <a:schemeClr val="tx1"/>
                          </a:solidFill>
                          <a:effectLst/>
                        </a:rPr>
                        <a:t> </a:t>
                      </a:r>
                      <a:r>
                        <a:rPr lang="en-US" sz="1100" b="0" u="none" dirty="0" smtClean="0">
                          <a:solidFill>
                            <a:schemeClr val="tx1"/>
                          </a:solidFill>
                          <a:effectLst/>
                        </a:rPr>
                        <a:t>and </a:t>
                      </a:r>
                      <a:r>
                        <a:rPr lang="en-US" sz="1100" b="1" i="1" u="sng" dirty="0" smtClean="0">
                          <a:solidFill>
                            <a:schemeClr val="tx1"/>
                          </a:solidFill>
                          <a:effectLst/>
                        </a:rPr>
                        <a:t>Earthquake Drill</a:t>
                      </a:r>
                      <a:r>
                        <a:rPr lang="en-US" sz="1100" b="0" u="none" dirty="0" smtClean="0">
                          <a:solidFill>
                            <a:schemeClr val="tx1"/>
                          </a:solidFill>
                          <a:effectLst/>
                        </a:rPr>
                        <a:t>, what can you conclude about what changes earthquakes can make to the earth?</a:t>
                      </a:r>
                      <a:r>
                        <a:rPr lang="en-US" sz="1100" b="0" u="none" baseline="0" dirty="0" smtClean="0">
                          <a:solidFill>
                            <a:schemeClr val="tx1"/>
                          </a:solidFill>
                          <a:effectLst/>
                        </a:rPr>
                        <a:t> </a:t>
                      </a:r>
                      <a:r>
                        <a:rPr lang="en-US" sz="1100" b="0" i="0" u="none" dirty="0" smtClean="0">
                          <a:solidFill>
                            <a:schemeClr val="tx1"/>
                          </a:solidFill>
                          <a:effectLst/>
                          <a:latin typeface="+mn-lt"/>
                        </a:rPr>
                        <a:t>RL.6.9</a:t>
                      </a:r>
                    </a:p>
                  </a:txBody>
                  <a:tcPr marL="97155" marR="97155" marT="47897" marB="4789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A</a:t>
                      </a:r>
                      <a:endParaRPr lang="en-US" sz="1400" b="1" dirty="0">
                        <a:solidFill>
                          <a:schemeClr val="tx1"/>
                        </a:solidFill>
                        <a:effectLst>
                          <a:outerShdw blurRad="38100" dist="38100" dir="2700000" algn="tl">
                            <a:srgbClr val="000000">
                              <a:alpha val="43137"/>
                            </a:srgbClr>
                          </a:outerShdw>
                        </a:effectLst>
                      </a:endParaRPr>
                    </a:p>
                  </a:txBody>
                  <a:tcPr marL="97155" marR="97155" marT="47897" marB="47897" anchor="ctr">
                    <a:lnL w="12700" cmpd="sng">
                      <a:noFill/>
                    </a:lnL>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7</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Literary Constructed Response </a:t>
                      </a:r>
                      <a:r>
                        <a:rPr lang="en-US" sz="1200" b="0" u="none" dirty="0" smtClean="0">
                          <a:solidFill>
                            <a:schemeClr val="tx1"/>
                          </a:solidFill>
                          <a:effectLst/>
                        </a:rPr>
                        <a:t>  RL.6.6</a:t>
                      </a:r>
                      <a:endParaRPr lang="en-US" sz="1200" b="0" u="none" dirty="0" smtClean="0">
                        <a:solidFill>
                          <a:srgbClr val="C00000"/>
                        </a:solidFill>
                        <a:effectLst/>
                      </a:endParaRPr>
                    </a:p>
                  </a:txBody>
                  <a:tcPr marL="97155" marR="97155" marT="47897" marB="47897" anchor="ctr">
                    <a:lnT w="12700" cmpd="sng">
                      <a:noFill/>
                    </a:lnT>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 pts</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87383">
                <a:tc>
                  <a:txBody>
                    <a:bodyPr/>
                    <a:lstStyle/>
                    <a:p>
                      <a:r>
                        <a:rPr lang="en-US" sz="1200" b="1" u="sng" dirty="0" smtClean="0">
                          <a:solidFill>
                            <a:schemeClr val="tx1"/>
                          </a:solidFill>
                          <a:effectLst>
                            <a:outerShdw blurRad="38100" dist="38100" dir="2700000" algn="tl">
                              <a:srgbClr val="000000">
                                <a:alpha val="43137"/>
                              </a:srgbClr>
                            </a:outerShdw>
                          </a:effectLst>
                        </a:rPr>
                        <a:t>Question 8</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Literary Constructed Response </a:t>
                      </a:r>
                      <a:r>
                        <a:rPr lang="en-US" sz="1200" b="1" i="1" u="none" dirty="0" smtClean="0">
                          <a:solidFill>
                            <a:schemeClr val="tx1"/>
                          </a:solidFill>
                          <a:effectLst/>
                        </a:rPr>
                        <a:t>  </a:t>
                      </a:r>
                      <a:r>
                        <a:rPr lang="en-US" sz="1200" b="0" i="0" u="none" dirty="0" smtClean="0">
                          <a:solidFill>
                            <a:schemeClr val="tx1"/>
                          </a:solidFill>
                          <a:effectLst/>
                        </a:rPr>
                        <a:t>RL.6.9</a:t>
                      </a: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3 pts</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97108">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9</a:t>
                      </a:r>
                      <a:r>
                        <a:rPr lang="en-US" sz="1200" b="1" u="none" dirty="0" smtClean="0">
                          <a:solidFill>
                            <a:schemeClr val="tx1"/>
                          </a:solidFill>
                          <a:effectLst>
                            <a:outerShdw blurRad="38100" dist="38100" dir="2700000" algn="tl">
                              <a:srgbClr val="000000">
                                <a:alpha val="43137"/>
                              </a:srgbClr>
                            </a:outerShdw>
                          </a:effectLst>
                        </a:rPr>
                        <a:t>    </a:t>
                      </a:r>
                      <a:r>
                        <a:rPr lang="en-US" sz="1100" b="0" u="none" dirty="0" smtClean="0">
                          <a:solidFill>
                            <a:schemeClr val="tx1"/>
                          </a:solidFill>
                          <a:effectLst/>
                        </a:rPr>
                        <a:t>What do the chain of volcanos along the East African Rift</a:t>
                      </a:r>
                      <a:r>
                        <a:rPr lang="en-US" sz="1100" b="0" u="none" baseline="0" dirty="0" smtClean="0">
                          <a:solidFill>
                            <a:schemeClr val="tx1"/>
                          </a:solidFill>
                          <a:effectLst/>
                        </a:rPr>
                        <a:t> </a:t>
                      </a:r>
                      <a:r>
                        <a:rPr lang="en-US" sz="1100" b="0" u="none" dirty="0" smtClean="0">
                          <a:solidFill>
                            <a:schemeClr val="tx1"/>
                          </a:solidFill>
                          <a:effectLst/>
                        </a:rPr>
                        <a:t> indicate? </a:t>
                      </a:r>
                      <a:r>
                        <a:rPr lang="en-US" sz="1100" b="0" i="0" baseline="0" dirty="0" smtClean="0">
                          <a:solidFill>
                            <a:srgbClr val="000000"/>
                          </a:solidFill>
                          <a:latin typeface="+mn-lt"/>
                          <a:ea typeface="Times New Roman"/>
                          <a:cs typeface="Times New Roman"/>
                        </a:rPr>
                        <a:t>RI.6.3</a:t>
                      </a:r>
                      <a:endParaRPr lang="en-US" sz="1100" b="0" i="0" kern="1200" dirty="0" smtClean="0">
                        <a:solidFill>
                          <a:srgbClr val="000000"/>
                        </a:solidFill>
                        <a:effectLst/>
                        <a:latin typeface="+mn-lt"/>
                        <a:ea typeface="Times New Roman"/>
                        <a:cs typeface="Times New Roman"/>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14035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10</a:t>
                      </a:r>
                      <a:r>
                        <a:rPr lang="en-US" sz="1200" b="1" u="none" dirty="0" smtClean="0">
                          <a:solidFill>
                            <a:schemeClr val="tx1"/>
                          </a:solidFill>
                          <a:effectLst>
                            <a:outerShdw blurRad="38100" dist="38100" dir="2700000" algn="tl">
                              <a:srgbClr val="000000">
                                <a:alpha val="43137"/>
                              </a:srgbClr>
                            </a:outerShdw>
                          </a:effectLst>
                        </a:rPr>
                        <a:t>  </a:t>
                      </a:r>
                      <a:r>
                        <a:rPr lang="en-US" sz="1100" b="0" u="none" dirty="0" smtClean="0">
                          <a:solidFill>
                            <a:schemeClr val="tx1"/>
                          </a:solidFill>
                          <a:effectLst/>
                        </a:rPr>
                        <a:t>According to </a:t>
                      </a:r>
                      <a:r>
                        <a:rPr lang="en-US" sz="1100" b="1" i="1" u="sng" dirty="0" smtClean="0">
                          <a:solidFill>
                            <a:schemeClr val="tx1"/>
                          </a:solidFill>
                          <a:effectLst/>
                        </a:rPr>
                        <a:t>Cracking Up</a:t>
                      </a:r>
                      <a:r>
                        <a:rPr lang="en-US" sz="1100" b="0" u="none" dirty="0" smtClean="0">
                          <a:solidFill>
                            <a:schemeClr val="tx1"/>
                          </a:solidFill>
                          <a:effectLst/>
                        </a:rPr>
                        <a:t>, What role do the tectonic plates</a:t>
                      </a:r>
                      <a:r>
                        <a:rPr lang="en-US" sz="1100" b="0" u="none" baseline="0" dirty="0" smtClean="0">
                          <a:solidFill>
                            <a:schemeClr val="tx1"/>
                          </a:solidFill>
                          <a:effectLst/>
                        </a:rPr>
                        <a:t> </a:t>
                      </a:r>
                      <a:r>
                        <a:rPr lang="en-US" sz="1100" b="0" u="none" dirty="0" smtClean="0">
                          <a:solidFill>
                            <a:schemeClr val="tx1"/>
                          </a:solidFill>
                          <a:effectLst/>
                        </a:rPr>
                        <a:t>play in the creation of mountains, oceans, and continents?</a:t>
                      </a:r>
                      <a:r>
                        <a:rPr lang="en-US" sz="1100" b="0" u="none" baseline="0" dirty="0" smtClean="0">
                          <a:solidFill>
                            <a:schemeClr val="tx1"/>
                          </a:solidFill>
                          <a:effectLst/>
                        </a:rPr>
                        <a:t> </a:t>
                      </a:r>
                      <a:r>
                        <a:rPr lang="en-US" sz="1100" b="0" i="0" u="none" baseline="0" dirty="0" smtClean="0">
                          <a:effectLst/>
                          <a:latin typeface="+mn-lt"/>
                        </a:rPr>
                        <a:t>RI.6.3</a:t>
                      </a:r>
                      <a:endParaRPr lang="en-US" sz="1100" b="0" i="0" u="none" dirty="0" smtClean="0">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0">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1" u="sng" dirty="0" smtClean="0">
                          <a:solidFill>
                            <a:schemeClr val="tx1"/>
                          </a:solidFill>
                          <a:effectLst>
                            <a:outerShdw blurRad="38100" dist="38100" dir="2700000" algn="tl">
                              <a:srgbClr val="000000">
                                <a:alpha val="43137"/>
                              </a:srgbClr>
                            </a:outerShdw>
                          </a:effectLst>
                        </a:rPr>
                        <a:t>Question 11</a:t>
                      </a:r>
                      <a:r>
                        <a:rPr lang="en-US" sz="1200" b="0" u="none" dirty="0" smtClean="0">
                          <a:solidFill>
                            <a:schemeClr val="tx1"/>
                          </a:solidFill>
                          <a:effectLst>
                            <a:outerShdw blurRad="38100" dist="38100" dir="2700000" algn="tl">
                              <a:srgbClr val="000000">
                                <a:alpha val="43137"/>
                              </a:srgbClr>
                            </a:outerShdw>
                          </a:effectLst>
                        </a:rPr>
                        <a:t>  </a:t>
                      </a:r>
                      <a:r>
                        <a:rPr lang="en-US" sz="1100" b="0" u="none" dirty="0" smtClean="0">
                          <a:solidFill>
                            <a:schemeClr val="tx1"/>
                          </a:solidFill>
                          <a:effectLst/>
                        </a:rPr>
                        <a:t>What was the author’s main purpose for writing the text  </a:t>
                      </a:r>
                      <a:r>
                        <a:rPr lang="en-US" sz="1100" b="1" i="1" u="sng" dirty="0" smtClean="0">
                          <a:solidFill>
                            <a:schemeClr val="tx1"/>
                          </a:solidFill>
                          <a:effectLst/>
                        </a:rPr>
                        <a:t>The East  African Rift</a:t>
                      </a:r>
                      <a:r>
                        <a:rPr lang="en-US" sz="1100" b="1" i="1" u="none" dirty="0" smtClean="0">
                          <a:solidFill>
                            <a:schemeClr val="tx1"/>
                          </a:solidFill>
                          <a:effectLst/>
                        </a:rPr>
                        <a:t>? </a:t>
                      </a:r>
                      <a:r>
                        <a:rPr lang="en-US" sz="1100" b="1" i="1" u="none" baseline="0" dirty="0" smtClean="0">
                          <a:solidFill>
                            <a:schemeClr val="tx1"/>
                          </a:solidFill>
                          <a:effectLst/>
                        </a:rPr>
                        <a:t> </a:t>
                      </a:r>
                      <a:r>
                        <a:rPr lang="en-US" sz="1100" b="0" i="0" u="none" dirty="0" smtClean="0">
                          <a:effectLst/>
                          <a:latin typeface="+mn-lt"/>
                        </a:rPr>
                        <a:t>RI.6.6</a:t>
                      </a:r>
                      <a:endParaRPr lang="en-US" sz="1100" b="0" i="0" u="none" dirty="0">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D</a:t>
                      </a:r>
                      <a:endParaRPr lang="en-US" sz="1200" b="1" dirty="0">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907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12</a:t>
                      </a:r>
                      <a:r>
                        <a:rPr lang="en-US" sz="1200" b="1" u="none" dirty="0" smtClean="0">
                          <a:solidFill>
                            <a:schemeClr val="tx1"/>
                          </a:solidFill>
                          <a:effectLst>
                            <a:outerShdw blurRad="38100" dist="38100" dir="2700000" algn="tl">
                              <a:srgbClr val="000000">
                                <a:alpha val="43137"/>
                              </a:srgbClr>
                            </a:outerShdw>
                          </a:effectLst>
                        </a:rPr>
                        <a:t>  </a:t>
                      </a:r>
                      <a:r>
                        <a:rPr lang="en-US" sz="1100" b="0" u="none" dirty="0" smtClean="0">
                          <a:solidFill>
                            <a:schemeClr val="tx1"/>
                          </a:solidFill>
                          <a:effectLst/>
                        </a:rPr>
                        <a:t>Why does the author of </a:t>
                      </a:r>
                      <a:r>
                        <a:rPr lang="en-US" sz="1100" b="1" i="1" u="sng" dirty="0" smtClean="0">
                          <a:solidFill>
                            <a:schemeClr val="tx1"/>
                          </a:solidFill>
                          <a:effectLst/>
                        </a:rPr>
                        <a:t>The East African Rift</a:t>
                      </a:r>
                      <a:r>
                        <a:rPr lang="en-US" sz="1100" b="1" i="1" u="none" dirty="0" smtClean="0">
                          <a:solidFill>
                            <a:schemeClr val="tx1"/>
                          </a:solidFill>
                          <a:effectLst/>
                        </a:rPr>
                        <a:t> </a:t>
                      </a:r>
                      <a:r>
                        <a:rPr lang="en-US" sz="1100" b="0" u="none" dirty="0" smtClean="0">
                          <a:solidFill>
                            <a:schemeClr val="tx1"/>
                          </a:solidFill>
                          <a:effectLst/>
                        </a:rPr>
                        <a:t>emphasize that changes</a:t>
                      </a:r>
                      <a:r>
                        <a:rPr lang="en-US" sz="1100" b="0" u="none" baseline="0" dirty="0" smtClean="0">
                          <a:solidFill>
                            <a:schemeClr val="tx1"/>
                          </a:solidFill>
                          <a:effectLst/>
                        </a:rPr>
                        <a:t> </a:t>
                      </a:r>
                      <a:r>
                        <a:rPr lang="en-US" sz="1100" b="0" u="none" dirty="0" smtClean="0">
                          <a:solidFill>
                            <a:schemeClr val="tx1"/>
                          </a:solidFill>
                          <a:effectLst/>
                        </a:rPr>
                        <a:t>take place slowly?</a:t>
                      </a:r>
                      <a:r>
                        <a:rPr lang="en-US" sz="1100" b="0" u="none" baseline="0" dirty="0" smtClean="0">
                          <a:solidFill>
                            <a:schemeClr val="tx1"/>
                          </a:solidFill>
                          <a:effectLst/>
                        </a:rPr>
                        <a:t> </a:t>
                      </a:r>
                      <a:r>
                        <a:rPr lang="en-US" sz="1100" b="0" i="0" dirty="0" smtClean="0">
                          <a:effectLst/>
                          <a:latin typeface="+mn-lt"/>
                        </a:rPr>
                        <a:t>RI.6.6</a:t>
                      </a:r>
                    </a:p>
                  </a:txBody>
                  <a:tcPr marL="97155" marR="97155" marT="47897" marB="47897"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marL="97155" marR="97155" marT="47897" marB="47897" anchor="ctr">
                    <a:solidFill>
                      <a:schemeClr val="bg2"/>
                    </a:solidFill>
                  </a:tcPr>
                </a:tc>
              </a:tr>
              <a:tr h="279692">
                <a:tc>
                  <a:txBody>
                    <a:bodyPr/>
                    <a:lstStyle/>
                    <a:p>
                      <a:pPr marL="342900" indent="-342900">
                        <a:buNone/>
                      </a:pPr>
                      <a:r>
                        <a:rPr lang="en-US" sz="1200" b="1" u="sng" dirty="0" smtClean="0">
                          <a:solidFill>
                            <a:schemeClr val="tx1"/>
                          </a:solidFill>
                          <a:effectLst>
                            <a:outerShdw blurRad="38100" dist="38100" dir="2700000" algn="tl">
                              <a:srgbClr val="000000">
                                <a:alpha val="43137"/>
                              </a:srgbClr>
                            </a:outerShdw>
                          </a:effectLst>
                        </a:rPr>
                        <a:t>Question 13</a:t>
                      </a:r>
                      <a:r>
                        <a:rPr lang="en-US" sz="1100" b="0" i="0" u="none" baseline="0" dirty="0" smtClean="0">
                          <a:solidFill>
                            <a:schemeClr val="tx1"/>
                          </a:solidFill>
                          <a:effectLst/>
                        </a:rPr>
                        <a:t>   How are the purposes of each text most different? </a:t>
                      </a:r>
                      <a:r>
                        <a:rPr lang="en-US" sz="1100" b="0" i="0" dirty="0" smtClean="0">
                          <a:latin typeface="+mn-lt"/>
                        </a:rPr>
                        <a:t>RI.6.9</a:t>
                      </a:r>
                    </a:p>
                  </a:txBody>
                  <a:tcPr marL="97155" marR="97155" marT="47897" marB="47897"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D</a:t>
                      </a:r>
                      <a:endParaRPr lang="en-US" sz="1200" b="1" dirty="0">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153418">
                <a:tc>
                  <a:txBody>
                    <a:bodyPr/>
                    <a:lstStyle/>
                    <a:p>
                      <a:pPr marL="342900" marR="0" indent="-34290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14</a:t>
                      </a:r>
                      <a:r>
                        <a:rPr lang="en-US" sz="1200" b="1" u="none" dirty="0" smtClean="0">
                          <a:solidFill>
                            <a:schemeClr val="tx1"/>
                          </a:solidFill>
                          <a:effectLst>
                            <a:outerShdw blurRad="38100" dist="38100" dir="2700000" algn="tl">
                              <a:srgbClr val="000000">
                                <a:alpha val="43137"/>
                              </a:srgbClr>
                            </a:outerShdw>
                          </a:effectLst>
                        </a:rPr>
                        <a:t>  </a:t>
                      </a:r>
                      <a:r>
                        <a:rPr lang="en-US" sz="1100" b="0" u="none" dirty="0" smtClean="0">
                          <a:solidFill>
                            <a:schemeClr val="tx1"/>
                          </a:solidFill>
                          <a:effectLst/>
                        </a:rPr>
                        <a:t>How are </a:t>
                      </a:r>
                      <a:r>
                        <a:rPr lang="en-US" sz="1100" b="1" i="1" u="sng" dirty="0" smtClean="0">
                          <a:solidFill>
                            <a:schemeClr val="tx1"/>
                          </a:solidFill>
                          <a:effectLst/>
                        </a:rPr>
                        <a:t>Cracking Up</a:t>
                      </a:r>
                      <a:r>
                        <a:rPr lang="en-US" sz="1100" b="1" i="1" u="none" dirty="0" smtClean="0">
                          <a:solidFill>
                            <a:schemeClr val="tx1"/>
                          </a:solidFill>
                          <a:effectLst/>
                        </a:rPr>
                        <a:t> </a:t>
                      </a:r>
                      <a:r>
                        <a:rPr lang="en-US" sz="1100" b="0" u="none" dirty="0" smtClean="0">
                          <a:solidFill>
                            <a:schemeClr val="tx1"/>
                          </a:solidFill>
                          <a:effectLst/>
                        </a:rPr>
                        <a:t>and </a:t>
                      </a:r>
                      <a:r>
                        <a:rPr lang="en-US" sz="1100" b="1" i="1" u="sng" dirty="0" smtClean="0">
                          <a:solidFill>
                            <a:schemeClr val="tx1"/>
                          </a:solidFill>
                          <a:effectLst/>
                        </a:rPr>
                        <a:t>The</a:t>
                      </a:r>
                      <a:r>
                        <a:rPr lang="en-US" sz="1100" b="0" i="0" u="sng" baseline="0" dirty="0" smtClean="0">
                          <a:solidFill>
                            <a:schemeClr val="tx1"/>
                          </a:solidFill>
                          <a:effectLst/>
                        </a:rPr>
                        <a:t> </a:t>
                      </a:r>
                      <a:r>
                        <a:rPr lang="en-US" sz="1100" b="1" i="1" u="sng" dirty="0" smtClean="0">
                          <a:solidFill>
                            <a:schemeClr val="tx1"/>
                          </a:solidFill>
                          <a:effectLst/>
                        </a:rPr>
                        <a:t>East African Rif</a:t>
                      </a:r>
                      <a:r>
                        <a:rPr lang="en-US" sz="1100" b="1" i="1" u="none" dirty="0" smtClean="0">
                          <a:solidFill>
                            <a:schemeClr val="tx1"/>
                          </a:solidFill>
                          <a:effectLst/>
                        </a:rPr>
                        <a:t>t </a:t>
                      </a:r>
                      <a:r>
                        <a:rPr lang="en-US" sz="1100" b="0" u="none" dirty="0" smtClean="0">
                          <a:solidFill>
                            <a:schemeClr val="tx1"/>
                          </a:solidFill>
                          <a:effectLst/>
                        </a:rPr>
                        <a:t>different in their approach to explaining</a:t>
                      </a:r>
                    </a:p>
                    <a:p>
                      <a:pPr marL="342900" marR="0" indent="-342900" algn="l" defTabSz="966612" rtl="0" eaLnBrk="1" fontAlgn="auto" latinLnBrk="0" hangingPunct="1">
                        <a:lnSpc>
                          <a:spcPct val="100000"/>
                        </a:lnSpc>
                        <a:spcBef>
                          <a:spcPts val="0"/>
                        </a:spcBef>
                        <a:spcAft>
                          <a:spcPts val="0"/>
                        </a:spcAft>
                        <a:buClrTx/>
                        <a:buSzTx/>
                        <a:buFontTx/>
                        <a:buNone/>
                        <a:tabLst/>
                        <a:defRPr/>
                      </a:pPr>
                      <a:r>
                        <a:rPr lang="en-US" sz="1100" b="0" u="none" dirty="0" smtClean="0">
                          <a:solidFill>
                            <a:schemeClr val="tx1"/>
                          </a:solidFill>
                          <a:effectLst/>
                        </a:rPr>
                        <a:t>the</a:t>
                      </a:r>
                      <a:r>
                        <a:rPr lang="en-US" sz="1100" b="0" u="none" baseline="0" dirty="0" smtClean="0">
                          <a:solidFill>
                            <a:schemeClr val="tx1"/>
                          </a:solidFill>
                          <a:effectLst/>
                        </a:rPr>
                        <a:t> </a:t>
                      </a:r>
                      <a:r>
                        <a:rPr lang="en-US" sz="1100" b="0" u="none" dirty="0" smtClean="0">
                          <a:solidFill>
                            <a:schemeClr val="tx1"/>
                          </a:solidFill>
                          <a:effectLst/>
                        </a:rPr>
                        <a:t>tectonic plates?</a:t>
                      </a:r>
                      <a:r>
                        <a:rPr lang="en-US" sz="1100" b="0" u="none" baseline="0" dirty="0" smtClean="0">
                          <a:solidFill>
                            <a:schemeClr val="tx1"/>
                          </a:solidFill>
                          <a:effectLst/>
                        </a:rPr>
                        <a:t> </a:t>
                      </a:r>
                      <a:r>
                        <a:rPr lang="en-US" sz="1100" b="0" i="0" dirty="0" smtClean="0">
                          <a:effectLst/>
                          <a:latin typeface="+mn-lt"/>
                        </a:rPr>
                        <a:t>RI.6.9</a:t>
                      </a:r>
                    </a:p>
                  </a:txBody>
                  <a:tcPr marL="97155" marR="97155" marT="47897" marB="47897"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A</a:t>
                      </a:r>
                      <a:endParaRPr lang="en-US" sz="1200" b="1" dirty="0">
                        <a:effectLst>
                          <a:outerShdw blurRad="38100" dist="38100" dir="2700000" algn="tl">
                            <a:srgbClr val="000000">
                              <a:alpha val="43137"/>
                            </a:srgbClr>
                          </a:outerShdw>
                        </a:effectLst>
                      </a:endParaRPr>
                    </a:p>
                  </a:txBody>
                  <a:tcPr marL="97155" marR="97155" marT="47897" marB="47897" anchor="ctr">
                    <a:solidFill>
                      <a:schemeClr val="bg2"/>
                    </a:solidFill>
                  </a:tcPr>
                </a:tc>
              </a:tr>
              <a:tr h="3600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15</a:t>
                      </a:r>
                      <a:r>
                        <a:rPr lang="en-US" sz="1200" b="1" u="none" dirty="0" smtClean="0">
                          <a:solidFill>
                            <a:schemeClr val="tx1"/>
                          </a:solidFill>
                          <a:effectLst>
                            <a:outerShdw blurRad="38100" dist="38100" dir="2700000" algn="tl">
                              <a:srgbClr val="000000">
                                <a:alpha val="43137"/>
                              </a:srgbClr>
                            </a:outerShdw>
                          </a:effectLst>
                        </a:rPr>
                        <a:t>                                </a:t>
                      </a:r>
                      <a:r>
                        <a:rPr lang="en-US" sz="1200" b="1" u="none" dirty="0" smtClean="0">
                          <a:solidFill>
                            <a:schemeClr val="tx1"/>
                          </a:solidFill>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a:t>
                      </a:r>
                      <a:r>
                        <a:rPr lang="en-US" sz="1200" b="1" u="sng" baseline="0" dirty="0" smtClean="0">
                          <a:solidFill>
                            <a:schemeClr val="tx1"/>
                          </a:solidFill>
                          <a:effectLst>
                            <a:outerShdw blurRad="38100" dist="38100" dir="2700000" algn="tl">
                              <a:srgbClr val="000000">
                                <a:alpha val="43137"/>
                              </a:srgbClr>
                            </a:outerShdw>
                          </a:effectLst>
                        </a:rPr>
                        <a:t> Response </a:t>
                      </a:r>
                      <a:r>
                        <a:rPr lang="en-US" sz="1200" b="0" u="none" baseline="0" dirty="0" smtClean="0">
                          <a:solidFill>
                            <a:schemeClr val="tx1"/>
                          </a:solidFill>
                          <a:effectLst/>
                        </a:rPr>
                        <a:t>  RI.6.6</a:t>
                      </a:r>
                      <a:endParaRPr lang="en-US" sz="1200" b="0" i="1" u="none" dirty="0" smtClean="0">
                        <a:solidFill>
                          <a:schemeClr val="tx1"/>
                        </a:solidFill>
                        <a:effectLst/>
                      </a:endParaRPr>
                    </a:p>
                  </a:txBody>
                  <a:tcPr marL="97155" marR="97155" marT="47897" marB="47897" anchor="ctr">
                    <a:solidFill>
                      <a:schemeClr val="bg1">
                        <a:lumMod val="85000"/>
                      </a:schemeClr>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ffectLst>
                            <a:outerShdw blurRad="38100" dist="38100" dir="2700000" algn="tl">
                              <a:srgbClr val="000000">
                                <a:alpha val="43137"/>
                              </a:srgbClr>
                            </a:outerShdw>
                          </a:effectLst>
                        </a:rPr>
                        <a:t>2 pts</a:t>
                      </a:r>
                    </a:p>
                  </a:txBody>
                  <a:tcPr marL="97155" marR="97155" marT="47897" marB="47897" anchor="ctr">
                    <a:solidFill>
                      <a:schemeClr val="bg1">
                        <a:lumMod val="85000"/>
                      </a:schemeClr>
                    </a:solidFill>
                  </a:tcPr>
                </a:tc>
              </a:tr>
              <a:tr h="33528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16</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 Response </a:t>
                      </a:r>
                      <a:r>
                        <a:rPr lang="en-US" sz="1200" b="0" u="none" dirty="0" smtClean="0">
                          <a:solidFill>
                            <a:schemeClr val="tx1"/>
                          </a:solidFill>
                          <a:effectLst/>
                        </a:rPr>
                        <a:t>  RI.6.9</a:t>
                      </a:r>
                    </a:p>
                  </a:txBody>
                  <a:tcPr marL="97155" marR="97155" marT="47897" marB="47897" anchor="ctr">
                    <a:solidFill>
                      <a:schemeClr val="bg2"/>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ffectLst>
                            <a:outerShdw blurRad="38100" dist="38100" dir="2700000" algn="tl">
                              <a:srgbClr val="000000">
                                <a:alpha val="43137"/>
                              </a:srgbClr>
                            </a:outerShdw>
                          </a:effectLst>
                        </a:rPr>
                        <a:t>2 pts</a:t>
                      </a:r>
                    </a:p>
                  </a:txBody>
                  <a:tcPr marL="97155" marR="97155" marT="47897" marB="47897" anchor="ctr">
                    <a:solidFill>
                      <a:schemeClr val="bg2"/>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Write</a:t>
                      </a:r>
                      <a:r>
                        <a:rPr lang="en-US" sz="1200" b="1" u="sng" baseline="0" dirty="0" smtClean="0">
                          <a:solidFill>
                            <a:schemeClr val="tx1"/>
                          </a:solidFill>
                          <a:effectLst>
                            <a:outerShdw blurRad="38100" dist="38100" dir="2700000" algn="tl">
                              <a:srgbClr val="000000">
                                <a:alpha val="43137"/>
                              </a:srgbClr>
                            </a:outerShdw>
                          </a:effectLst>
                        </a:rPr>
                        <a:t> and Revise</a:t>
                      </a:r>
                      <a:endParaRPr lang="en-US" sz="1200" b="1" u="sng"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1053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17</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Brief</a:t>
                      </a:r>
                      <a:r>
                        <a:rPr lang="en-US" sz="1200" b="1" u="sng" baseline="0" dirty="0" smtClean="0">
                          <a:solidFill>
                            <a:schemeClr val="tx1"/>
                          </a:solidFill>
                          <a:effectLst>
                            <a:outerShdw blurRad="38100" dist="38100" dir="2700000" algn="tl">
                              <a:srgbClr val="000000">
                                <a:alpha val="43137"/>
                              </a:srgbClr>
                            </a:outerShdw>
                          </a:effectLst>
                        </a:rPr>
                        <a:t> Write</a:t>
                      </a:r>
                      <a:endParaRPr lang="en-US" sz="1200" b="1" u="sng"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 pts</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18</a:t>
                      </a:r>
                      <a:r>
                        <a:rPr lang="en-US" sz="1200" b="1" u="none" baseline="0" dirty="0" smtClean="0">
                          <a:solidFill>
                            <a:schemeClr val="tx1"/>
                          </a:solidFill>
                          <a:effectLst>
                            <a:outerShdw blurRad="38100" dist="38100" dir="2700000" algn="tl">
                              <a:srgbClr val="000000">
                                <a:alpha val="43137"/>
                              </a:srgbClr>
                            </a:outerShdw>
                          </a:effectLst>
                        </a:rPr>
                        <a:t>   </a:t>
                      </a:r>
                      <a:r>
                        <a:rPr lang="en-US" sz="1100" b="0" u="none" baseline="0" dirty="0" smtClean="0">
                          <a:solidFill>
                            <a:schemeClr val="tx1"/>
                          </a:solidFill>
                          <a:effectLst/>
                        </a:rPr>
                        <a:t>Choose the two sentences that should be deleted because they are least supportive of the claim in the student’s draft of an argumentative essay.</a:t>
                      </a:r>
                      <a:r>
                        <a:rPr lang="en-US" sz="1100" b="0" u="none" baseline="0" dirty="0" smtClean="0">
                          <a:solidFill>
                            <a:schemeClr val="tx1"/>
                          </a:solidFill>
                          <a:effectLst/>
                          <a:latin typeface="+mn-lt"/>
                          <a:cs typeface="Helvetica" panose="020B0604020202020204" pitchFamily="34" charset="0"/>
                        </a:rPr>
                        <a:t> 6.W.1b (both must be correct)</a:t>
                      </a:r>
                      <a:endParaRPr lang="en-US" sz="1100" b="0" u="none" baseline="0" dirty="0" smtClean="0">
                        <a:solidFill>
                          <a:schemeClr val="tx1"/>
                        </a:solidFill>
                        <a:effectLst/>
                      </a:endParaRPr>
                    </a:p>
                  </a:txBody>
                  <a:tcPr marL="97155" marR="97155" marT="47897" marB="47897"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A,C</a:t>
                      </a:r>
                      <a:endParaRPr lang="en-US" sz="1200" b="1" dirty="0">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0">
                <a:tc>
                  <a:txBody>
                    <a:bodyPr/>
                    <a:lstStyle/>
                    <a:p>
                      <a:pPr marL="346075" marR="0" indent="-346075" algn="l" defTabSz="1018809"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19</a:t>
                      </a:r>
                      <a:r>
                        <a:rPr lang="en-US" sz="1200" b="1" u="none" dirty="0" smtClean="0">
                          <a:solidFill>
                            <a:schemeClr val="tx1"/>
                          </a:solidFill>
                          <a:effectLst>
                            <a:outerShdw blurRad="38100" dist="38100" dir="2700000" algn="tl">
                              <a:srgbClr val="000000">
                                <a:alpha val="43137"/>
                              </a:srgbClr>
                            </a:outerShdw>
                          </a:effectLst>
                        </a:rPr>
                        <a:t>   </a:t>
                      </a:r>
                      <a:r>
                        <a:rPr lang="en-US" sz="1100" b="0" u="none" dirty="0" smtClean="0">
                          <a:solidFill>
                            <a:schemeClr val="tx1"/>
                          </a:solidFill>
                        </a:rPr>
                        <a:t>Which </a:t>
                      </a:r>
                      <a:r>
                        <a:rPr lang="en-US" sz="1100" b="0" dirty="0" smtClean="0">
                          <a:solidFill>
                            <a:schemeClr val="tx1"/>
                          </a:solidFill>
                        </a:rPr>
                        <a:t>two verbs would be more precise and grade appropriate to replace the underlined</a:t>
                      </a:r>
                    </a:p>
                    <a:p>
                      <a:pPr marL="346075" marR="0" indent="-346075" algn="l" defTabSz="1018809"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rPr>
                        <a:t>verbs?  L.6.2d</a:t>
                      </a:r>
                    </a:p>
                  </a:txBody>
                  <a:tcPr marL="97155" marR="97155" marT="47897" marB="47897"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A</a:t>
                      </a:r>
                      <a:endParaRPr lang="en-US" sz="1200" b="1" dirty="0">
                        <a:effectLst>
                          <a:outerShdw blurRad="38100" dist="38100" dir="2700000" algn="tl">
                            <a:srgbClr val="000000">
                              <a:alpha val="43137"/>
                            </a:srgbClr>
                          </a:outerShdw>
                        </a:effectLst>
                      </a:endParaRPr>
                    </a:p>
                  </a:txBody>
                  <a:tcPr marL="97155" marR="97155" marT="47897" marB="47897" anchor="ctr">
                    <a:solidFill>
                      <a:schemeClr val="bg2"/>
                    </a:solidFill>
                  </a:tcPr>
                </a:tc>
              </a:tr>
              <a:tr h="151242">
                <a:tc>
                  <a:txBody>
                    <a:bodyPr/>
                    <a:lstStyle/>
                    <a:p>
                      <a:pPr marL="346075" marR="0" lvl="0" indent="-346075" algn="l" defTabSz="1018809"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20</a:t>
                      </a:r>
                      <a:r>
                        <a:rPr lang="en-US" sz="1200" b="1" u="none" dirty="0" smtClean="0">
                          <a:solidFill>
                            <a:schemeClr val="tx1"/>
                          </a:solidFill>
                          <a:effectLst>
                            <a:outerShdw blurRad="38100" dist="38100" dir="2700000" algn="tl">
                              <a:srgbClr val="000000">
                                <a:alpha val="43137"/>
                              </a:srgbClr>
                            </a:outerShdw>
                          </a:effectLst>
                        </a:rPr>
                        <a:t>    </a:t>
                      </a:r>
                      <a:r>
                        <a:rPr kumimoji="0" lang="en-US" sz="1100" b="0" i="0" u="none" strike="noStrike" kern="1200" cap="none" spc="0" normalizeH="0" baseline="0" noProof="0" dirty="0" smtClean="0">
                          <a:ln>
                            <a:noFill/>
                          </a:ln>
                          <a:solidFill>
                            <a:schemeClr val="tx1"/>
                          </a:solidFill>
                          <a:effectLst/>
                          <a:uLnTx/>
                          <a:uFillTx/>
                          <a:latin typeface="+mn-lt"/>
                          <a:ea typeface="+mn-ea"/>
                          <a:cs typeface="Helvetica" pitchFamily="34" charset="0"/>
                        </a:rPr>
                        <a:t>A student needs to edit his sentences.  Which two sentences do not have  errors in grammar</a:t>
                      </a:r>
                    </a:p>
                    <a:p>
                      <a:pPr marL="346075" marR="0" lvl="0" indent="-346075"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Helvetica" pitchFamily="34" charset="0"/>
                        </a:rPr>
                        <a:t>usage? L.6.1c  (both must be correct)</a:t>
                      </a:r>
                    </a:p>
                  </a:txBody>
                  <a:tcPr marL="97155" marR="97155" marT="47897" marB="47897"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A,B</a:t>
                      </a:r>
                      <a:endParaRPr lang="en-US" sz="1200" b="1" dirty="0">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bl>
          </a:graphicData>
        </a:graphic>
      </p:graphicFrame>
    </p:spTree>
    <p:extLst>
      <p:ext uri="{BB962C8B-B14F-4D97-AF65-F5344CB8AC3E}">
        <p14:creationId xmlns:p14="http://schemas.microsoft.com/office/powerpoint/2010/main" val="2489217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3145" y="685800"/>
            <a:ext cx="8146930" cy="8717280"/>
            <a:chOff x="-127134" y="170256"/>
            <a:chExt cx="7188468" cy="7924800"/>
          </a:xfrm>
        </p:grpSpPr>
        <p:sp>
          <p:nvSpPr>
            <p:cNvPr id="6" name="Rectangle 5"/>
            <p:cNvSpPr/>
            <p:nvPr/>
          </p:nvSpPr>
          <p:spPr>
            <a:xfrm>
              <a:off x="381000" y="170256"/>
              <a:ext cx="6172200" cy="7924800"/>
            </a:xfrm>
            <a:prstGeom prst="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27134" y="171118"/>
              <a:ext cx="7188468" cy="6351172"/>
              <a:chOff x="119309" y="23913"/>
              <a:chExt cx="7188468" cy="6351172"/>
            </a:xfrm>
          </p:grpSpPr>
          <p:sp>
            <p:nvSpPr>
              <p:cNvPr id="2" name="Diamond 1"/>
              <p:cNvSpPr/>
              <p:nvPr/>
            </p:nvSpPr>
            <p:spPr>
              <a:xfrm rot="2132198">
                <a:off x="119309" y="23913"/>
                <a:ext cx="7188468" cy="6351172"/>
              </a:xfrm>
              <a:prstGeom prst="diamond">
                <a:avLst/>
              </a:prstGeom>
              <a:gradFill>
                <a:gsLst>
                  <a:gs pos="0">
                    <a:srgbClr val="92D050"/>
                  </a:gs>
                  <a:gs pos="86000">
                    <a:schemeClr val="accent1">
                      <a:tint val="44500"/>
                      <a:satMod val="160000"/>
                      <a:alpha val="42000"/>
                    </a:schemeClr>
                  </a:gs>
                  <a:gs pos="100000">
                    <a:schemeClr val="accent1">
                      <a:tint val="23500"/>
                      <a:satMod val="160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851579" y="3722137"/>
                <a:ext cx="4162221" cy="1035248"/>
              </a:xfrm>
              <a:prstGeom prst="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500" b="1" dirty="0">
                    <a:effectLst>
                      <a:outerShdw blurRad="38100" dist="38100" dir="2700000" algn="tl">
                        <a:srgbClr val="000000">
                          <a:alpha val="43137"/>
                        </a:srgbClr>
                      </a:outerShdw>
                    </a:effectLst>
                  </a:rPr>
                  <a:t>Quarter </a:t>
                </a:r>
                <a:r>
                  <a:rPr lang="en-US" sz="4500" b="1" dirty="0" smtClean="0">
                    <a:effectLst>
                      <a:outerShdw blurRad="38100" dist="38100" dir="2700000" algn="tl">
                        <a:srgbClr val="000000">
                          <a:alpha val="43137"/>
                        </a:srgbClr>
                      </a:outerShdw>
                    </a:effectLst>
                  </a:rPr>
                  <a:t>Four</a:t>
                </a:r>
                <a:endParaRPr lang="en-US" sz="4500" b="1" u="sng" strike="sngStrike" dirty="0">
                  <a:solidFill>
                    <a:srgbClr val="C00000"/>
                  </a:solidFill>
                  <a:effectLst>
                    <a:outerShdw blurRad="38100" dist="38100" dir="2700000" algn="tl">
                      <a:srgbClr val="000000">
                        <a:alpha val="43137"/>
                      </a:srgbClr>
                    </a:outerShdw>
                  </a:effectLst>
                </a:endParaRPr>
              </a:p>
              <a:p>
                <a:pPr algn="ctr"/>
                <a:r>
                  <a:rPr lang="en-US" sz="2300" b="1" dirty="0" smtClean="0">
                    <a:solidFill>
                      <a:srgbClr val="C00000"/>
                    </a:solidFill>
                    <a:effectLst>
                      <a:outerShdw blurRad="38100" dist="38100" dir="2700000" algn="tl">
                        <a:srgbClr val="000000">
                          <a:alpha val="43137"/>
                        </a:srgbClr>
                      </a:outerShdw>
                    </a:effectLst>
                  </a:rPr>
                  <a:t>CFA –</a:t>
                </a:r>
                <a:r>
                  <a:rPr lang="en-US" sz="2300" b="1" dirty="0">
                    <a:effectLst>
                      <a:outerShdw blurRad="38100" dist="38100" dir="2700000" algn="tl">
                        <a:srgbClr val="000000">
                          <a:alpha val="43137"/>
                        </a:srgbClr>
                      </a:outerShdw>
                    </a:effectLst>
                  </a:rPr>
                  <a:t> </a:t>
                </a:r>
                <a:r>
                  <a:rPr lang="en-US" sz="2300" b="1" dirty="0" smtClean="0">
                    <a:effectLst>
                      <a:outerShdw blurRad="38100" dist="38100" dir="2700000" algn="tl">
                        <a:srgbClr val="000000">
                          <a:alpha val="43137"/>
                        </a:srgbClr>
                      </a:outerShdw>
                    </a:effectLst>
                  </a:rPr>
                  <a:t>ELA</a:t>
                </a:r>
                <a:endParaRPr lang="en-US" sz="2300" b="1" u="sng" strike="sngStrike" dirty="0">
                  <a:solidFill>
                    <a:srgbClr val="C00000"/>
                  </a:solidFill>
                  <a:effectLst>
                    <a:outerShdw blurRad="38100" dist="38100" dir="2700000" algn="tl">
                      <a:srgbClr val="000000">
                        <a:alpha val="43137"/>
                      </a:srgbClr>
                    </a:outerShdw>
                  </a:effectLst>
                </a:endParaRPr>
              </a:p>
            </p:txBody>
          </p:sp>
        </p:grpSp>
        <p:sp>
          <p:nvSpPr>
            <p:cNvPr id="11" name="Rectangle 10"/>
            <p:cNvSpPr/>
            <p:nvPr/>
          </p:nvSpPr>
          <p:spPr>
            <a:xfrm>
              <a:off x="884037" y="5981700"/>
              <a:ext cx="5486400" cy="1961972"/>
            </a:xfrm>
            <a:prstGeom prst="rect">
              <a:avLst/>
            </a:prstGeom>
            <a:gradFill>
              <a:gsLst>
                <a:gs pos="0">
                  <a:srgbClr val="92D050"/>
                </a:gs>
                <a:gs pos="46000">
                  <a:schemeClr val="accent1">
                    <a:tint val="44500"/>
                    <a:satMod val="160000"/>
                    <a:lumMod val="12000"/>
                    <a:lumOff val="88000"/>
                  </a:schemeClr>
                </a:gs>
                <a:gs pos="100000">
                  <a:schemeClr val="accent1">
                    <a:tint val="23500"/>
                    <a:satMod val="160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Student Name</a:t>
              </a:r>
            </a:p>
            <a:p>
              <a:pPr algn="ctr"/>
              <a:r>
                <a:rPr lang="en-US" sz="3600" b="1" dirty="0">
                  <a:solidFill>
                    <a:schemeClr val="tx1"/>
                  </a:solidFill>
                </a:rPr>
                <a:t>_______________________</a:t>
              </a:r>
            </a:p>
          </p:txBody>
        </p:sp>
      </p:grpSp>
      <p:sp>
        <p:nvSpPr>
          <p:cNvPr id="31" name="Parallelogram 30"/>
          <p:cNvSpPr/>
          <p:nvPr/>
        </p:nvSpPr>
        <p:spPr>
          <a:xfrm rot="1584430" flipH="1">
            <a:off x="1192732" y="2105172"/>
            <a:ext cx="2647585" cy="1981451"/>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arallelogram 31"/>
          <p:cNvSpPr/>
          <p:nvPr/>
        </p:nvSpPr>
        <p:spPr>
          <a:xfrm>
            <a:off x="1377114" y="1969096"/>
            <a:ext cx="2503206" cy="1878754"/>
          </a:xfrm>
          <a:prstGeom prst="parallelogram">
            <a:avLst/>
          </a:prstGeom>
          <a:gradFill>
            <a:gsLst>
              <a:gs pos="0">
                <a:srgbClr val="DDEBCF"/>
              </a:gs>
              <a:gs pos="50000">
                <a:srgbClr val="9CB86E"/>
              </a:gs>
              <a:gs pos="100000">
                <a:srgbClr val="156B1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1905000" y="2102953"/>
            <a:ext cx="855349" cy="1015663"/>
          </a:xfrm>
          <a:prstGeom prst="rect">
            <a:avLst/>
          </a:prstGeom>
          <a:solidFill>
            <a:srgbClr val="BCE292"/>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6</a:t>
            </a:r>
            <a:endParaRPr lang="en-US" sz="6000" b="1" u="sng" strike="sngStrike" dirty="0">
              <a:ln w="11430"/>
              <a:solidFill>
                <a:srgbClr val="C00000"/>
              </a:solidFill>
              <a:effectLst>
                <a:outerShdw blurRad="80000" dist="40000" dir="5040000" algn="tl">
                  <a:srgbClr val="000000">
                    <a:alpha val="30000"/>
                  </a:srgbClr>
                </a:outerShdw>
              </a:effectLst>
            </a:endParaRPr>
          </a:p>
        </p:txBody>
      </p:sp>
      <p:sp>
        <p:nvSpPr>
          <p:cNvPr id="8" name="TextBox 7"/>
          <p:cNvSpPr txBox="1"/>
          <p:nvPr/>
        </p:nvSpPr>
        <p:spPr>
          <a:xfrm>
            <a:off x="729313" y="918472"/>
            <a:ext cx="2081561" cy="830997"/>
          </a:xfrm>
          <a:prstGeom prst="rect">
            <a:avLst/>
          </a:prstGeom>
          <a:noFill/>
        </p:spPr>
        <p:txBody>
          <a:bodyPr wrap="square" rtlCol="0">
            <a:spAutoFit/>
          </a:bodyPr>
          <a:lstStyle/>
          <a:p>
            <a:r>
              <a:rPr lang="en-US" sz="4800" dirty="0" smtClean="0"/>
              <a:t>Grade</a:t>
            </a:r>
            <a:endParaRPr lang="en-US" sz="5400" dirty="0"/>
          </a:p>
        </p:txBody>
      </p:sp>
    </p:spTree>
    <p:extLst>
      <p:ext uri="{BB962C8B-B14F-4D97-AF65-F5344CB8AC3E}">
        <p14:creationId xmlns:p14="http://schemas.microsoft.com/office/powerpoint/2010/main" val="1446497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sp>
        <p:nvSpPr>
          <p:cNvPr id="5" name="TextBox 4"/>
          <p:cNvSpPr txBox="1"/>
          <p:nvPr/>
        </p:nvSpPr>
        <p:spPr>
          <a:xfrm>
            <a:off x="380999" y="228600"/>
            <a:ext cx="7229475" cy="6979193"/>
          </a:xfrm>
          <a:prstGeom prst="rect">
            <a:avLst/>
          </a:prstGeom>
          <a:noFill/>
        </p:spPr>
        <p:txBody>
          <a:bodyPr wrap="square" lIns="96367" tIns="48184" rIns="96367" bIns="48184" rtlCol="0">
            <a:spAutoFit/>
          </a:bodyPr>
          <a:lstStyle/>
          <a:p>
            <a:r>
              <a:rPr lang="en-US" sz="1200" b="1" dirty="0" smtClean="0"/>
              <a:t>Read </a:t>
            </a:r>
            <a:r>
              <a:rPr lang="en-US" sz="1200" b="1" dirty="0"/>
              <a:t>the Directions.  </a:t>
            </a:r>
          </a:p>
          <a:p>
            <a:endParaRPr lang="en-US" sz="1200" u="sng" dirty="0"/>
          </a:p>
          <a:p>
            <a:r>
              <a:rPr lang="en-US" sz="1200" b="1" u="sng" dirty="0" smtClean="0"/>
              <a:t>Part 1 </a:t>
            </a:r>
            <a:r>
              <a:rPr lang="en-US" sz="1200" b="1" dirty="0" smtClean="0"/>
              <a:t>– Selected Response and Constructed Response Prompts</a:t>
            </a:r>
            <a:endParaRPr lang="en-US" sz="1200" b="1" dirty="0"/>
          </a:p>
          <a:p>
            <a:r>
              <a:rPr lang="en-US" sz="1200" dirty="0"/>
              <a:t>You will read </a:t>
            </a:r>
            <a:r>
              <a:rPr lang="en-US" sz="1200" dirty="0" smtClean="0"/>
              <a:t>several literary and informational text sources about earthquakes.</a:t>
            </a:r>
          </a:p>
          <a:p>
            <a:endParaRPr lang="en-US" sz="1200" dirty="0" smtClean="0"/>
          </a:p>
          <a:p>
            <a:r>
              <a:rPr lang="en-US" sz="1200" dirty="0" smtClean="0"/>
              <a:t>As </a:t>
            </a:r>
            <a:r>
              <a:rPr lang="en-US" sz="1200" dirty="0"/>
              <a:t>you read, take notes on these sources.  </a:t>
            </a:r>
            <a:endParaRPr lang="en-US" sz="1200" dirty="0" smtClean="0"/>
          </a:p>
          <a:p>
            <a:r>
              <a:rPr lang="en-US" sz="1200" dirty="0" smtClean="0"/>
              <a:t>Then </a:t>
            </a:r>
            <a:r>
              <a:rPr lang="en-US" sz="1200" dirty="0"/>
              <a:t>you will answer several research questions about these </a:t>
            </a:r>
            <a:r>
              <a:rPr lang="en-US" sz="1200" dirty="0" smtClean="0"/>
              <a:t>sources</a:t>
            </a:r>
            <a:r>
              <a:rPr lang="en-US" sz="1200" dirty="0">
                <a:solidFill>
                  <a:srgbClr val="FF0000"/>
                </a:solidFill>
              </a:rPr>
              <a:t>. </a:t>
            </a:r>
            <a:endParaRPr lang="en-US" sz="1200" dirty="0" smtClean="0">
              <a:solidFill>
                <a:srgbClr val="FF0000"/>
              </a:solidFill>
            </a:endParaRPr>
          </a:p>
          <a:p>
            <a:pPr marL="359702" indent="-359702">
              <a:defRPr/>
            </a:pPr>
            <a:endParaRPr lang="en-US" sz="1200" b="1" dirty="0">
              <a:solidFill>
                <a:srgbClr val="FF0000"/>
              </a:solidFill>
            </a:endParaRPr>
          </a:p>
          <a:p>
            <a:r>
              <a:rPr lang="en-US" sz="1200" b="1" dirty="0"/>
              <a:t>Steps you will be following:</a:t>
            </a:r>
          </a:p>
          <a:p>
            <a:r>
              <a:rPr lang="en-US" sz="1200" dirty="0"/>
              <a:t>In order to help you plan and write your </a:t>
            </a:r>
            <a:r>
              <a:rPr lang="en-US" sz="1200" dirty="0" smtClean="0"/>
              <a:t>opinion piece you </a:t>
            </a:r>
            <a:r>
              <a:rPr lang="en-US" sz="1200" dirty="0"/>
              <a:t>will do all of the following:</a:t>
            </a:r>
          </a:p>
          <a:p>
            <a:pPr marL="228600" indent="-228600">
              <a:buAutoNum type="arabicPeriod"/>
            </a:pPr>
            <a:r>
              <a:rPr lang="en-US" sz="1200" dirty="0" smtClean="0"/>
              <a:t>Read the literary and informational sources.</a:t>
            </a:r>
          </a:p>
          <a:p>
            <a:r>
              <a:rPr lang="en-US" sz="1200" dirty="0" smtClean="0"/>
              <a:t>2</a:t>
            </a:r>
            <a:r>
              <a:rPr lang="en-US" sz="1200" dirty="0"/>
              <a:t>. </a:t>
            </a:r>
            <a:r>
              <a:rPr lang="en-US" sz="1200" dirty="0" smtClean="0"/>
              <a:t>  Answer </a:t>
            </a:r>
            <a:r>
              <a:rPr lang="en-US" sz="1200" dirty="0"/>
              <a:t>several questions about the sources.</a:t>
            </a:r>
          </a:p>
          <a:p>
            <a:r>
              <a:rPr lang="en-US" sz="1200" dirty="0"/>
              <a:t>3. </a:t>
            </a:r>
            <a:r>
              <a:rPr lang="en-US" sz="1200" dirty="0" smtClean="0"/>
              <a:t>  Plan </a:t>
            </a:r>
            <a:r>
              <a:rPr lang="en-US" sz="1200" dirty="0"/>
              <a:t>your </a:t>
            </a:r>
            <a:r>
              <a:rPr lang="en-US" sz="1200" dirty="0" smtClean="0"/>
              <a:t>opinion piece.</a:t>
            </a:r>
            <a:endParaRPr lang="en-US" sz="1200" dirty="0"/>
          </a:p>
          <a:p>
            <a:endParaRPr lang="en-US" sz="1200" b="1" dirty="0">
              <a:solidFill>
                <a:srgbClr val="FF0000"/>
              </a:solidFill>
            </a:endParaRPr>
          </a:p>
          <a:p>
            <a:r>
              <a:rPr lang="en-US" sz="1200" b="1" dirty="0"/>
              <a:t>Directions for beginning:</a:t>
            </a:r>
          </a:p>
          <a:p>
            <a:r>
              <a:rPr lang="en-US" sz="1200" dirty="0"/>
              <a:t>You will now read </a:t>
            </a:r>
            <a:r>
              <a:rPr lang="en-US" sz="1200" dirty="0" smtClean="0"/>
              <a:t>several literary and informational sources. Take </a:t>
            </a:r>
            <a:r>
              <a:rPr lang="en-US" sz="1200" dirty="0"/>
              <a:t>notes because you may want to refer to your notes </a:t>
            </a:r>
            <a:r>
              <a:rPr lang="en-US" sz="1200" dirty="0" smtClean="0"/>
              <a:t>when </a:t>
            </a:r>
            <a:r>
              <a:rPr lang="en-US" sz="1200" dirty="0"/>
              <a:t>you </a:t>
            </a:r>
            <a:r>
              <a:rPr lang="en-US" sz="1200" dirty="0" smtClean="0"/>
              <a:t>later plan </a:t>
            </a:r>
            <a:r>
              <a:rPr lang="en-US" sz="1200" dirty="0"/>
              <a:t>your </a:t>
            </a:r>
            <a:r>
              <a:rPr lang="en-US" sz="1200" dirty="0" smtClean="0"/>
              <a:t>opinion piece. You </a:t>
            </a:r>
            <a:r>
              <a:rPr lang="en-US" sz="1200" dirty="0"/>
              <a:t>can refer to any of the sources as often as you like</a:t>
            </a:r>
            <a:r>
              <a:rPr lang="en-US" sz="1200" dirty="0">
                <a:solidFill>
                  <a:srgbClr val="FF0000"/>
                </a:solidFill>
              </a:rPr>
              <a:t>.</a:t>
            </a:r>
            <a:r>
              <a:rPr lang="en-US" sz="1200" b="1" dirty="0">
                <a:solidFill>
                  <a:srgbClr val="FF0000"/>
                </a:solidFill>
              </a:rPr>
              <a:t> </a:t>
            </a:r>
          </a:p>
          <a:p>
            <a:endParaRPr lang="en-US" sz="1200" b="1" dirty="0">
              <a:solidFill>
                <a:srgbClr val="FF0000"/>
              </a:solidFill>
            </a:endParaRPr>
          </a:p>
          <a:p>
            <a:r>
              <a:rPr lang="en-US" sz="1200" b="1" dirty="0" smtClean="0"/>
              <a:t>Questions:</a:t>
            </a:r>
            <a:endParaRPr lang="en-US" sz="1200" b="1" dirty="0"/>
          </a:p>
          <a:p>
            <a:r>
              <a:rPr lang="en-US" sz="1200" dirty="0"/>
              <a:t>Answer the questions.  Your answers to these questions will be scored. Also, they will help you think about the sources you’ve read, which should help you plan your </a:t>
            </a:r>
            <a:r>
              <a:rPr lang="en-US" sz="1200" dirty="0" smtClean="0"/>
              <a:t>opinion piece.</a:t>
            </a:r>
            <a:endParaRPr lang="en-US" sz="1200" dirty="0"/>
          </a:p>
          <a:p>
            <a:endParaRPr lang="en-US" sz="1200" dirty="0">
              <a:solidFill>
                <a:srgbClr val="FF0000"/>
              </a:solidFill>
            </a:endParaRPr>
          </a:p>
          <a:p>
            <a:r>
              <a:rPr lang="en-US" sz="1200" b="1" u="sng" dirty="0" smtClean="0"/>
              <a:t>Part </a:t>
            </a:r>
            <a:r>
              <a:rPr lang="en-US" sz="1200" b="1" u="sng" dirty="0"/>
              <a:t>2</a:t>
            </a:r>
            <a:r>
              <a:rPr lang="en-US" sz="1200" b="1" dirty="0"/>
              <a:t> </a:t>
            </a:r>
            <a:r>
              <a:rPr lang="en-US" sz="1200" b="1" dirty="0" smtClean="0"/>
              <a:t>– Performance Task</a:t>
            </a:r>
            <a:endParaRPr lang="en-US" sz="1200" b="1" dirty="0"/>
          </a:p>
          <a:p>
            <a:pPr>
              <a:lnSpc>
                <a:spcPct val="115000"/>
              </a:lnSpc>
            </a:pPr>
            <a:r>
              <a:rPr lang="en-US" sz="1200" dirty="0">
                <a:solidFill>
                  <a:srgbClr val="000000"/>
                </a:solidFill>
                <a:ea typeface="Calibri"/>
                <a:cs typeface="Calibri"/>
              </a:rPr>
              <a:t>Many people have strong feelings about earthquake preparedness in the Pacific Northwest. </a:t>
            </a:r>
            <a:r>
              <a:rPr lang="en-US" sz="700" dirty="0">
                <a:solidFill>
                  <a:srgbClr val="000000"/>
                </a:solidFill>
                <a:ea typeface="Calibri"/>
                <a:cs typeface="Calibri"/>
              </a:rPr>
              <a:t> </a:t>
            </a:r>
            <a:r>
              <a:rPr lang="en-US" sz="1200" dirty="0">
                <a:solidFill>
                  <a:srgbClr val="000000"/>
                </a:solidFill>
                <a:ea typeface="Calibri"/>
                <a:cs typeface="Calibri"/>
              </a:rPr>
              <a:t>You will read three articles about earthquake activity in the African continent area. You will then write a speech on the issue of earthquake preparedness in the Pacific Northwest, in which you argue either for or against being prepared for a potential earthquake in our region.  Your speech will eventually be given to your class. </a:t>
            </a:r>
            <a:endParaRPr lang="en-US" sz="1200" dirty="0"/>
          </a:p>
          <a:p>
            <a:endParaRPr lang="en-US" sz="1200" dirty="0">
              <a:solidFill>
                <a:srgbClr val="FF0000"/>
              </a:solidFill>
            </a:endParaRPr>
          </a:p>
          <a:p>
            <a:r>
              <a:rPr lang="en-US" sz="1200" b="1" u="sng" dirty="0"/>
              <a:t>You will</a:t>
            </a:r>
            <a:r>
              <a:rPr lang="en-US" sz="1200" dirty="0"/>
              <a:t>:</a:t>
            </a:r>
          </a:p>
          <a:p>
            <a:pPr marL="361375" indent="-361375">
              <a:buAutoNum type="arabicPeriod"/>
            </a:pPr>
            <a:r>
              <a:rPr lang="en-US" sz="1200" dirty="0"/>
              <a:t>Plan your writing.  You may use your notes and answers.</a:t>
            </a:r>
          </a:p>
          <a:p>
            <a:pPr marL="361375" indent="-361375">
              <a:buAutoNum type="arabicPeriod"/>
            </a:pPr>
            <a:endParaRPr lang="en-US" sz="1200" dirty="0"/>
          </a:p>
          <a:p>
            <a:pPr marL="361375" indent="-361375">
              <a:buAutoNum type="arabicPeriod"/>
            </a:pPr>
            <a:r>
              <a:rPr lang="en-US" sz="1200" dirty="0"/>
              <a:t>Write – </a:t>
            </a:r>
            <a:r>
              <a:rPr lang="en-US" sz="1200" dirty="0" smtClean="0"/>
              <a:t>revise </a:t>
            </a:r>
            <a:r>
              <a:rPr lang="en-US" sz="1200" dirty="0"/>
              <a:t>and </a:t>
            </a:r>
            <a:r>
              <a:rPr lang="en-US" sz="1200" b="1" dirty="0"/>
              <a:t> </a:t>
            </a:r>
            <a:r>
              <a:rPr lang="en-US" sz="1200" dirty="0" smtClean="0"/>
              <a:t>edit </a:t>
            </a:r>
            <a:r>
              <a:rPr lang="en-US" sz="1200" dirty="0"/>
              <a:t>your first draft (your teacher will give you paper).</a:t>
            </a:r>
          </a:p>
          <a:p>
            <a:pPr marL="361375" indent="-361375">
              <a:buAutoNum type="arabicPeriod"/>
            </a:pPr>
            <a:endParaRPr lang="en-US" sz="1200" dirty="0"/>
          </a:p>
          <a:p>
            <a:pPr marL="361375" indent="-361375">
              <a:buAutoNum type="arabicPeriod"/>
            </a:pPr>
            <a:r>
              <a:rPr lang="en-US" sz="1200" dirty="0"/>
              <a:t>Write a final draft </a:t>
            </a:r>
            <a:r>
              <a:rPr lang="en-US" sz="1200" dirty="0" smtClean="0"/>
              <a:t>of your opinion piece.</a:t>
            </a:r>
            <a:endParaRPr lang="en-US" sz="1200" dirty="0"/>
          </a:p>
          <a:p>
            <a:pPr marL="361375" indent="-361375">
              <a:buAutoNum type="arabicPeriod"/>
            </a:pPr>
            <a:endParaRPr lang="en-US" sz="800" dirty="0"/>
          </a:p>
          <a:p>
            <a:pPr algn="ctr"/>
            <a:r>
              <a:rPr lang="en-US" sz="1200" b="1" u="sng" dirty="0"/>
              <a:t>How you will be </a:t>
            </a:r>
            <a:r>
              <a:rPr lang="en-US" sz="1200" b="1" u="sng" dirty="0" smtClean="0"/>
              <a:t>scored</a:t>
            </a:r>
            <a:endParaRPr lang="en-US" sz="1200" b="1" u="sng" dirty="0"/>
          </a:p>
        </p:txBody>
      </p:sp>
      <p:graphicFrame>
        <p:nvGraphicFramePr>
          <p:cNvPr id="7" name="Table 6"/>
          <p:cNvGraphicFramePr>
            <a:graphicFrameLocks noGrp="1"/>
          </p:cNvGraphicFramePr>
          <p:nvPr>
            <p:extLst>
              <p:ext uri="{D42A27DB-BD31-4B8C-83A1-F6EECF244321}">
                <p14:modId xmlns:p14="http://schemas.microsoft.com/office/powerpoint/2010/main" val="820892725"/>
              </p:ext>
            </p:extLst>
          </p:nvPr>
        </p:nvGraphicFramePr>
        <p:xfrm>
          <a:off x="1524000" y="7217230"/>
          <a:ext cx="5062538" cy="1850570"/>
        </p:xfrm>
        <a:graphic>
          <a:graphicData uri="http://schemas.openxmlformats.org/drawingml/2006/table">
            <a:tbl>
              <a:tblPr firstRow="1" bandRow="1">
                <a:tableStyleId>{5940675A-B579-460E-94D1-54222C63F5DA}</a:tableStyleId>
              </a:tblPr>
              <a:tblGrid>
                <a:gridCol w="1075909"/>
                <a:gridCol w="3986629"/>
              </a:tblGrid>
              <a:tr h="150224">
                <a:tc>
                  <a:txBody>
                    <a:bodyPr/>
                    <a:lstStyle/>
                    <a:p>
                      <a:pPr algn="r"/>
                      <a:r>
                        <a:rPr lang="en-US" sz="1000" b="1" i="1" dirty="0" smtClean="0">
                          <a:solidFill>
                            <a:schemeClr val="tx1"/>
                          </a:solidFill>
                        </a:rPr>
                        <a:t>Purpose</a:t>
                      </a:r>
                      <a:endParaRPr lang="en-US" sz="1000" b="1" i="1" dirty="0">
                        <a:solidFill>
                          <a:schemeClr val="tx1"/>
                        </a:solidFill>
                      </a:endParaRPr>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Do you clearly state your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opinion?  </a:t>
                      </a: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Do you stay on topic?</a:t>
                      </a:r>
                      <a:endParaRPr kumimoji="0" lang="en-US" sz="1000" b="1"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en-US" sz="1000" b="1" i="1" dirty="0" smtClean="0">
                          <a:solidFill>
                            <a:schemeClr val="tx1"/>
                          </a:solidFill>
                        </a:rPr>
                        <a:t>Organization</a:t>
                      </a:r>
                      <a:endParaRPr lang="en-US" sz="10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pPr marL="0" lvl="0" indent="0" defTabSz="1018809">
                        <a:buFont typeface="+mj-lt"/>
                        <a:buNone/>
                        <a:defRPr/>
                      </a:pPr>
                      <a:r>
                        <a:rPr lang="en-US" sz="1000" dirty="0" smtClean="0">
                          <a:solidFill>
                            <a:prstClr val="black"/>
                          </a:solidFill>
                          <a:ea typeface="Calibri"/>
                          <a:cs typeface="Times New Roman"/>
                        </a:rPr>
                        <a:t>Do your ideas flow logically from the introduction to conclusion?  Do you use effective transitions?</a:t>
                      </a:r>
                      <a:endParaRPr lang="en-US" sz="100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n-US" sz="1000" b="1" i="1" dirty="0" smtClean="0">
                          <a:solidFill>
                            <a:schemeClr val="tx1"/>
                          </a:solidFill>
                        </a:rPr>
                        <a:t>Elaboration:</a:t>
                      </a:r>
                    </a:p>
                    <a:p>
                      <a:pPr algn="r"/>
                      <a:r>
                        <a:rPr lang="en-US" sz="1000" b="1" i="1" dirty="0" smtClean="0">
                          <a:solidFill>
                            <a:schemeClr val="tx1"/>
                          </a:solidFill>
                        </a:rPr>
                        <a:t>of evidence</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pPr marL="0" lvl="0" indent="0" defTabSz="1018809">
                        <a:buFont typeface="+mj-lt"/>
                        <a:buNone/>
                        <a:defRPr/>
                      </a:pPr>
                      <a:r>
                        <a:rPr lang="en-US" sz="1000" dirty="0" smtClean="0">
                          <a:solidFill>
                            <a:prstClr val="black"/>
                          </a:solidFill>
                          <a:ea typeface="Calibri"/>
                          <a:cs typeface="Times New Roman"/>
                        </a:rPr>
                        <a:t>Do you provide evidence from sources about your opinions and elaborate with specific information?</a:t>
                      </a:r>
                      <a:endParaRPr lang="en-US" sz="1000" dirty="0">
                        <a:solidFill>
                          <a:prstClr val="black"/>
                        </a:solidFill>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263435">
                <a:tc>
                  <a:txBody>
                    <a:bodyPr/>
                    <a:lstStyle/>
                    <a:p>
                      <a:pPr algn="r"/>
                      <a:r>
                        <a:rPr lang="en-US" sz="1000" b="1" i="1" dirty="0" smtClean="0">
                          <a:solidFill>
                            <a:schemeClr val="tx1"/>
                          </a:solidFill>
                        </a:rPr>
                        <a:t>Elaboration:</a:t>
                      </a:r>
                    </a:p>
                    <a:p>
                      <a:pPr algn="r"/>
                      <a:r>
                        <a:rPr lang="en-US" sz="1000" b="1" i="1" dirty="0" smtClean="0">
                          <a:solidFill>
                            <a:schemeClr val="tx1"/>
                          </a:solidFill>
                        </a:rPr>
                        <a:t>of language and vocabulary</a:t>
                      </a:r>
                      <a:endParaRPr lang="en-US" sz="10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pPr marL="0" lvl="0" indent="0" defTabSz="1018809">
                        <a:buFont typeface="+mj-lt"/>
                        <a:buNone/>
                        <a:defRPr/>
                      </a:pPr>
                      <a:r>
                        <a:rPr lang="en-US" sz="1000" dirty="0" smtClean="0">
                          <a:solidFill>
                            <a:prstClr val="black"/>
                          </a:solidFill>
                          <a:ea typeface="Calibri"/>
                          <a:cs typeface="Times New Roman"/>
                        </a:rPr>
                        <a:t>Do you express your ideas effectively?  Do you use precise language that is appropriate for your audience and purpose?</a:t>
                      </a:r>
                      <a:endParaRPr lang="en-US" sz="100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en-US" sz="1000" b="1" i="1" dirty="0" smtClean="0">
                          <a:solidFill>
                            <a:schemeClr val="tx1"/>
                          </a:solidFill>
                        </a:rPr>
                        <a:t>Conventions</a:t>
                      </a:r>
                      <a:endParaRPr lang="en-US" sz="1000" b="1" i="1" dirty="0">
                        <a:solidFill>
                          <a:schemeClr val="tx1"/>
                        </a:solidFill>
                      </a:endParaRPr>
                    </a:p>
                  </a:txBody>
                  <a:tcPr marL="97155" marR="97155" marT="47897" marB="47897" anchor="ctr">
                    <a:solidFill>
                      <a:schemeClr val="accent6">
                        <a:lumMod val="20000"/>
                        <a:lumOff val="80000"/>
                      </a:schemeClr>
                    </a:solidFill>
                  </a:tcPr>
                </a:tc>
                <a:tc>
                  <a:txBody>
                    <a:bodyPr/>
                    <a:lstStyle/>
                    <a:p>
                      <a:pPr marL="0" lvl="0" indent="0" defTabSz="1018809">
                        <a:buFont typeface="+mj-lt"/>
                        <a:buNone/>
                        <a:defRPr/>
                      </a:pPr>
                      <a:r>
                        <a:rPr lang="en-US" sz="1000" b="1" dirty="0" smtClean="0">
                          <a:solidFill>
                            <a:srgbClr val="FF0000"/>
                          </a:solidFill>
                        </a:rPr>
                        <a:t> </a:t>
                      </a:r>
                      <a:r>
                        <a:rPr lang="en-US" sz="1000" dirty="0" smtClean="0">
                          <a:solidFill>
                            <a:prstClr val="black"/>
                          </a:solidFill>
                          <a:ea typeface="Calibri"/>
                          <a:cs typeface="Times New Roman"/>
                        </a:rPr>
                        <a:t>Do you use punctuation, capitalization and spelling correctly?</a:t>
                      </a:r>
                      <a:endParaRPr lang="en-US" sz="1000" dirty="0">
                        <a:solidFill>
                          <a:prstClr val="black"/>
                        </a:solidFill>
                        <a:ea typeface="Calibri"/>
                        <a:cs typeface="Times New Roman"/>
                      </a:endParaRPr>
                    </a:p>
                  </a:txBody>
                  <a:tcPr marL="97155" marR="97155" marT="47897" marB="47897"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2654126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sp>
        <p:nvSpPr>
          <p:cNvPr id="5" name="Rectangle 4"/>
          <p:cNvSpPr/>
          <p:nvPr/>
        </p:nvSpPr>
        <p:spPr>
          <a:xfrm>
            <a:off x="244813" y="990600"/>
            <a:ext cx="7315200" cy="7055906"/>
          </a:xfrm>
          <a:prstGeom prst="rect">
            <a:avLst/>
          </a:prstGeom>
        </p:spPr>
        <p:txBody>
          <a:bodyPr wrap="square">
            <a:spAutoFit/>
          </a:bodyPr>
          <a:lstStyle/>
          <a:p>
            <a:pPr algn="ctr">
              <a:lnSpc>
                <a:spcPct val="115000"/>
              </a:lnSpc>
            </a:pPr>
            <a:r>
              <a:rPr lang="en-US" sz="1600" b="1" u="sng" dirty="0">
                <a:ea typeface="Calibri"/>
                <a:cs typeface="Times New Roman"/>
              </a:rPr>
              <a:t>Earthquake </a:t>
            </a:r>
            <a:r>
              <a:rPr lang="en-US" sz="1600" b="1" u="sng" dirty="0" smtClean="0">
                <a:ea typeface="Calibri"/>
                <a:cs typeface="Times New Roman"/>
              </a:rPr>
              <a:t>Drill</a:t>
            </a:r>
          </a:p>
          <a:p>
            <a:pPr algn="ctr">
              <a:lnSpc>
                <a:spcPct val="115000"/>
              </a:lnSpc>
            </a:pPr>
            <a:r>
              <a:rPr lang="en-US" sz="1200" i="1" dirty="0" smtClean="0">
                <a:ea typeface="Calibri"/>
                <a:cs typeface="Times New Roman"/>
              </a:rPr>
              <a:t>Ginger Jay</a:t>
            </a:r>
            <a:endParaRPr lang="en-US" sz="1200" i="1" dirty="0">
              <a:ea typeface="Calibri"/>
              <a:cs typeface="Times New Roman"/>
            </a:endParaRPr>
          </a:p>
          <a:p>
            <a:pPr algn="ctr">
              <a:lnSpc>
                <a:spcPct val="115000"/>
              </a:lnSpc>
            </a:pPr>
            <a:r>
              <a:rPr lang="en-US" sz="1050" dirty="0">
                <a:ea typeface="Calibri"/>
                <a:cs typeface="Times New Roman"/>
              </a:rPr>
              <a:t> </a:t>
            </a:r>
            <a:endParaRPr lang="en-US" sz="1200" dirty="0">
              <a:ea typeface="Calibri"/>
              <a:cs typeface="Times New Roman"/>
            </a:endParaRPr>
          </a:p>
          <a:p>
            <a:pPr>
              <a:lnSpc>
                <a:spcPct val="115000"/>
              </a:lnSpc>
              <a:spcAft>
                <a:spcPts val="1000"/>
              </a:spcAft>
            </a:pPr>
            <a:r>
              <a:rPr lang="en-US" sz="1400" dirty="0">
                <a:latin typeface="Comic Sans MS"/>
                <a:ea typeface="Calibri"/>
                <a:cs typeface="Times New Roman"/>
              </a:rPr>
              <a:t>"</a:t>
            </a:r>
            <a:r>
              <a:rPr lang="en-US" sz="1200" dirty="0">
                <a:latin typeface="Cambria"/>
                <a:ea typeface="Calibri"/>
                <a:cs typeface="Times New Roman"/>
              </a:rPr>
              <a:t>Earthquake drill?  Why do we always have </a:t>
            </a:r>
            <a:r>
              <a:rPr lang="en-US" sz="1200" dirty="0" smtClean="0">
                <a:latin typeface="Cambria"/>
                <a:ea typeface="Calibri"/>
                <a:cs typeface="Times New Roman"/>
              </a:rPr>
              <a:t>earthquake </a:t>
            </a:r>
            <a:r>
              <a:rPr lang="en-US" sz="1200" dirty="0">
                <a:latin typeface="Cambria"/>
                <a:ea typeface="Calibri"/>
                <a:cs typeface="Times New Roman"/>
              </a:rPr>
              <a:t>drills right in the middle of something awesome- like science experiments or recess ?"  Everyone was clamoring under desks and moaning at the thought of sitting there silently for even a few minutes.  Ms. Miller asked them to be quiet and reminded them that all drills were serious business.  When the "all clear" alarm sounded, students returned to their desks and then the questions began in </a:t>
            </a:r>
            <a:r>
              <a:rPr lang="en-US" sz="1200" dirty="0" smtClean="0">
                <a:latin typeface="Cambria"/>
                <a:ea typeface="Calibri"/>
                <a:cs typeface="Times New Roman"/>
              </a:rPr>
              <a:t>earnest</a:t>
            </a:r>
            <a:r>
              <a:rPr lang="en-US" sz="1200" dirty="0">
                <a:latin typeface="Cambria"/>
                <a:ea typeface="Calibri"/>
                <a:cs typeface="Times New Roman"/>
              </a:rPr>
              <a:t>.  "Ms. Miller, why do we have to have earthquake drills?  It's not like we ever have an actual earthquake, and it seems like such a waste of time."  Ms. </a:t>
            </a:r>
            <a:r>
              <a:rPr lang="en-US" sz="1200" dirty="0" smtClean="0">
                <a:latin typeface="Cambria"/>
                <a:ea typeface="Calibri"/>
                <a:cs typeface="Times New Roman"/>
              </a:rPr>
              <a:t>Miller </a:t>
            </a:r>
            <a:r>
              <a:rPr lang="en-US" sz="1200" dirty="0">
                <a:latin typeface="Cambria"/>
                <a:ea typeface="Calibri"/>
                <a:cs typeface="Times New Roman"/>
              </a:rPr>
              <a:t>stood there looking at them for a few minutes and then asked, "Have you ever heard of the tectonic plates?"</a:t>
            </a:r>
            <a:endParaRPr lang="en-US" sz="1200" dirty="0">
              <a:ea typeface="Calibri"/>
              <a:cs typeface="Times New Roman"/>
            </a:endParaRPr>
          </a:p>
          <a:p>
            <a:pPr>
              <a:lnSpc>
                <a:spcPct val="115000"/>
              </a:lnSpc>
              <a:spcAft>
                <a:spcPts val="1000"/>
              </a:spcAft>
            </a:pPr>
            <a:r>
              <a:rPr lang="en-US" sz="1200" dirty="0">
                <a:latin typeface="Cambria"/>
                <a:ea typeface="Calibri"/>
                <a:cs typeface="Times New Roman"/>
              </a:rPr>
              <a:t>"Tectonic what?" most of them replied.  She went on to explain that all of the land on earth is formed on top of gigantic plates or pieces, and that most of these plates are constantly moving.  She continued her unplanned lesson explaining that the plates move slowly up or down, away from each other or towards each other, all the time.  Once in a while they collide with great force, causing an earthquake.  The students had a hard time believing that huge chunks of the earth could actually move, but then again how else would you explain an earthquake? </a:t>
            </a:r>
            <a:endParaRPr lang="en-US" sz="1200" dirty="0">
              <a:ea typeface="Calibri"/>
              <a:cs typeface="Times New Roman"/>
            </a:endParaRPr>
          </a:p>
          <a:p>
            <a:pPr>
              <a:lnSpc>
                <a:spcPct val="115000"/>
              </a:lnSpc>
              <a:spcAft>
                <a:spcPts val="1000"/>
              </a:spcAft>
            </a:pPr>
            <a:r>
              <a:rPr lang="en-US" sz="1200" dirty="0">
                <a:latin typeface="Cambria"/>
                <a:ea typeface="Calibri"/>
                <a:cs typeface="Times New Roman"/>
              </a:rPr>
              <a:t>"The earth has been changing since the beginning of time. and it continues to change today," she told them.  "If you look at a map of the world, it almost looks like a giant jigsaw puzzle and that all of the pieces might have been fit together once upon a time.  Perhaps earthquakes are what split those pieces apart- who knows?"  The students agreed that it did look like it could happen,  but it was hard to fathom none the less.  That's when she advised them to do some research of their own and see what they could discover.</a:t>
            </a:r>
            <a:endParaRPr lang="en-US" sz="1200" dirty="0">
              <a:ea typeface="Calibri"/>
              <a:cs typeface="Times New Roman"/>
            </a:endParaRPr>
          </a:p>
          <a:p>
            <a:pPr>
              <a:lnSpc>
                <a:spcPct val="115000"/>
              </a:lnSpc>
              <a:spcAft>
                <a:spcPts val="1000"/>
              </a:spcAft>
            </a:pPr>
            <a:r>
              <a:rPr lang="en-US" sz="1200" dirty="0">
                <a:latin typeface="Cambria"/>
                <a:ea typeface="Calibri"/>
                <a:cs typeface="Times New Roman"/>
              </a:rPr>
              <a:t>The next few weeks were filled with books and internet searches.  New facts about </a:t>
            </a:r>
            <a:r>
              <a:rPr lang="en-US" sz="1200" dirty="0" smtClean="0">
                <a:latin typeface="Cambria"/>
                <a:ea typeface="Calibri"/>
                <a:cs typeface="Times New Roman"/>
              </a:rPr>
              <a:t>earthquakes </a:t>
            </a:r>
            <a:r>
              <a:rPr lang="en-US" sz="1200" dirty="0">
                <a:latin typeface="Cambria"/>
                <a:ea typeface="Calibri"/>
                <a:cs typeface="Times New Roman"/>
              </a:rPr>
              <a:t>and their effect on the earth's landscape were posted on the class blog and bulletin boards daily.  Students discovered that earthquakes created cliffs, and cracks, lakes and canyons,  where they had never been before.  They also learned that most of the earth's seven continents lay on a fault line. Fault lines are places where earthquakes are most likely to happen and that many major cities were at risk.  </a:t>
            </a:r>
            <a:endParaRPr lang="en-US" sz="1200" dirty="0">
              <a:ea typeface="Calibri"/>
              <a:cs typeface="Times New Roman"/>
            </a:endParaRPr>
          </a:p>
          <a:p>
            <a:pPr>
              <a:lnSpc>
                <a:spcPct val="115000"/>
              </a:lnSpc>
              <a:spcAft>
                <a:spcPts val="1000"/>
              </a:spcAft>
            </a:pPr>
            <a:r>
              <a:rPr lang="en-US" sz="1200" dirty="0">
                <a:latin typeface="Cambria"/>
                <a:ea typeface="Calibri"/>
                <a:cs typeface="Times New Roman"/>
              </a:rPr>
              <a:t>Perhaps the most important thing students learned was that it was quite possible their own city would have a major quake sometime in the future.  While this worried most students it also gave them a new passion for learning about how to stay safe in such an event.  And the next time there was an earthquake drill,  no one needed to be told to take it seriously.</a:t>
            </a:r>
            <a:endParaRPr lang="en-US" sz="1200" dirty="0">
              <a:ea typeface="Calibri"/>
              <a:cs typeface="Times New Roman"/>
            </a:endParaRPr>
          </a:p>
        </p:txBody>
      </p:sp>
      <p:sp>
        <p:nvSpPr>
          <p:cNvPr id="2" name="Rectangle 1"/>
          <p:cNvSpPr/>
          <p:nvPr/>
        </p:nvSpPr>
        <p:spPr>
          <a:xfrm>
            <a:off x="5067300" y="0"/>
            <a:ext cx="2705100" cy="800219"/>
          </a:xfrm>
          <a:prstGeom prst="rect">
            <a:avLst/>
          </a:prstGeom>
        </p:spPr>
        <p:txBody>
          <a:bodyPr wrap="square">
            <a:spAutoFit/>
          </a:bodyPr>
          <a:lstStyle/>
          <a:p>
            <a:pPr algn="r">
              <a:lnSpc>
                <a:spcPct val="115000"/>
              </a:lnSpc>
            </a:pPr>
            <a:r>
              <a:rPr lang="en-US" sz="800" dirty="0">
                <a:ea typeface="Calibri"/>
                <a:cs typeface="Times New Roman"/>
              </a:rPr>
              <a:t>Grade Equivalent 6.7 </a:t>
            </a:r>
          </a:p>
          <a:p>
            <a:pPr algn="r">
              <a:lnSpc>
                <a:spcPct val="115000"/>
              </a:lnSpc>
            </a:pPr>
            <a:r>
              <a:rPr lang="en-US" sz="800" dirty="0">
                <a:ea typeface="Calibri"/>
                <a:cs typeface="Times New Roman"/>
              </a:rPr>
              <a:t>Lexile Measure 1080L</a:t>
            </a:r>
          </a:p>
          <a:p>
            <a:pPr algn="r">
              <a:lnSpc>
                <a:spcPct val="115000"/>
              </a:lnSpc>
            </a:pPr>
            <a:r>
              <a:rPr lang="en-US" sz="800" dirty="0">
                <a:ea typeface="Calibri"/>
                <a:cs typeface="Times New Roman"/>
              </a:rPr>
              <a:t>Mean Sentence Length 18.27</a:t>
            </a:r>
          </a:p>
          <a:p>
            <a:pPr algn="r">
              <a:lnSpc>
                <a:spcPct val="115000"/>
              </a:lnSpc>
            </a:pPr>
            <a:r>
              <a:rPr lang="en-US" sz="800" dirty="0">
                <a:ea typeface="Calibri"/>
                <a:cs typeface="Times New Roman"/>
              </a:rPr>
              <a:t>Mean Log Word Frequency 3.62</a:t>
            </a:r>
          </a:p>
          <a:p>
            <a:pPr algn="r">
              <a:lnSpc>
                <a:spcPct val="115000"/>
              </a:lnSpc>
            </a:pPr>
            <a:r>
              <a:rPr lang="en-US" sz="800" dirty="0">
                <a:ea typeface="Calibri"/>
                <a:cs typeface="Times New Roman"/>
              </a:rPr>
              <a:t>Word Count 475</a:t>
            </a:r>
          </a:p>
        </p:txBody>
      </p:sp>
    </p:spTree>
    <p:extLst>
      <p:ext uri="{BB962C8B-B14F-4D97-AF65-F5344CB8AC3E}">
        <p14:creationId xmlns:p14="http://schemas.microsoft.com/office/powerpoint/2010/main" val="3811276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sp>
        <p:nvSpPr>
          <p:cNvPr id="5" name="Rectangle 4"/>
          <p:cNvSpPr/>
          <p:nvPr/>
        </p:nvSpPr>
        <p:spPr>
          <a:xfrm>
            <a:off x="304800" y="914400"/>
            <a:ext cx="7315200" cy="8179932"/>
          </a:xfrm>
          <a:prstGeom prst="rect">
            <a:avLst/>
          </a:prstGeom>
        </p:spPr>
        <p:txBody>
          <a:bodyPr wrap="square">
            <a:spAutoFit/>
          </a:bodyPr>
          <a:lstStyle/>
          <a:p>
            <a:pPr algn="ctr" fontAlgn="base">
              <a:lnSpc>
                <a:spcPct val="115000"/>
              </a:lnSpc>
            </a:pPr>
            <a:r>
              <a:rPr lang="en-US" sz="1400" b="1" u="sng" dirty="0">
                <a:solidFill>
                  <a:srgbClr val="000000"/>
                </a:solidFill>
                <a:ea typeface="Times New Roman"/>
                <a:cs typeface="Arial"/>
              </a:rPr>
              <a:t>The East African </a:t>
            </a:r>
            <a:r>
              <a:rPr lang="en-US" sz="1400" b="1" u="sng" dirty="0" smtClean="0">
                <a:solidFill>
                  <a:srgbClr val="000000"/>
                </a:solidFill>
                <a:ea typeface="Times New Roman"/>
                <a:cs typeface="Arial"/>
              </a:rPr>
              <a:t>Rift</a:t>
            </a:r>
            <a:endParaRPr lang="en-US" sz="1100" dirty="0">
              <a:ea typeface="Times New Roman"/>
              <a:cs typeface="Times New Roman"/>
            </a:endParaRPr>
          </a:p>
          <a:p>
            <a:pPr algn="ctr" fontAlgn="base">
              <a:lnSpc>
                <a:spcPct val="115000"/>
              </a:lnSpc>
            </a:pPr>
            <a:r>
              <a:rPr lang="en-US" sz="1100" i="1" dirty="0" smtClean="0">
                <a:ea typeface="Calibri"/>
                <a:cs typeface="Times New Roman"/>
              </a:rPr>
              <a:t>Elizabeth Yeo</a:t>
            </a:r>
            <a:endParaRPr lang="en-US" sz="1100" i="1" dirty="0">
              <a:ea typeface="Calibri"/>
              <a:cs typeface="Times New Roman"/>
            </a:endParaRPr>
          </a:p>
          <a:p>
            <a:pPr fontAlgn="base">
              <a:lnSpc>
                <a:spcPct val="115000"/>
              </a:lnSpc>
            </a:pPr>
            <a:r>
              <a:rPr lang="en-US" sz="1200" dirty="0">
                <a:solidFill>
                  <a:srgbClr val="000000"/>
                </a:solidFill>
                <a:ea typeface="Times New Roman"/>
                <a:cs typeface="Arial"/>
              </a:rPr>
              <a:t>The geologists with Dereje Ayalew were amazed and frightened. They had only just stepped out of their helicopter onto the desert plains of central Ethiopia when the ground began to shake under their feet.</a:t>
            </a:r>
            <a:endParaRPr lang="en-US" sz="1100" dirty="0">
              <a:ea typeface="Calibri"/>
              <a:cs typeface="Times New Roman"/>
            </a:endParaRPr>
          </a:p>
          <a:p>
            <a:pPr fontAlgn="base">
              <a:lnSpc>
                <a:spcPct val="115000"/>
              </a:lnSpc>
            </a:pPr>
            <a:r>
              <a:rPr lang="en-US" sz="1200" dirty="0">
                <a:latin typeface="Times New Roman"/>
                <a:ea typeface="Times New Roman"/>
                <a:cs typeface="Times New Roman"/>
              </a:rPr>
              <a:t> </a:t>
            </a:r>
            <a:endParaRPr lang="en-US" sz="1100" dirty="0">
              <a:ea typeface="Calibri"/>
              <a:cs typeface="Times New Roman"/>
            </a:endParaRPr>
          </a:p>
          <a:p>
            <a:pPr eaLnBrk="0" fontAlgn="base" hangingPunct="0">
              <a:lnSpc>
                <a:spcPct val="115000"/>
              </a:lnSpc>
            </a:pPr>
            <a:r>
              <a:rPr lang="en-US" sz="1200" dirty="0">
                <a:solidFill>
                  <a:srgbClr val="000000"/>
                </a:solidFill>
                <a:ea typeface="Times New Roman"/>
                <a:cs typeface="Arial"/>
              </a:rPr>
              <a:t>The pilot shouted for the scientists to get back to the helicopter. And then it happened! The earth split open. Crevices began racing toward them like a zipper opening up. After a few seconds, the ground stopped moving.  After they had recovered from their shock, Ayalew and his colleagues knew they had just witnessed history. For the first time ever, human beings were able to witness the first stages in the birth of an ocean.</a:t>
            </a:r>
            <a:endParaRPr lang="en-US" sz="1100" dirty="0">
              <a:ea typeface="Calibri"/>
              <a:cs typeface="Times New Roman"/>
            </a:endParaRPr>
          </a:p>
          <a:p>
            <a:pPr eaLnBrk="0" fontAlgn="base" hangingPunct="0">
              <a:lnSpc>
                <a:spcPct val="115000"/>
              </a:lnSpc>
            </a:pPr>
            <a:r>
              <a:rPr lang="en-US" sz="1200" dirty="0">
                <a:latin typeface="Times New Roman"/>
                <a:ea typeface="Times New Roman"/>
                <a:cs typeface="Times New Roman"/>
              </a:rPr>
              <a:t> </a:t>
            </a:r>
            <a:endParaRPr lang="en-US" sz="1100" dirty="0">
              <a:ea typeface="Calibri"/>
              <a:cs typeface="Times New Roman"/>
            </a:endParaRPr>
          </a:p>
          <a:p>
            <a:pPr eaLnBrk="0" fontAlgn="base" hangingPunct="0">
              <a:lnSpc>
                <a:spcPct val="115000"/>
              </a:lnSpc>
            </a:pPr>
            <a:r>
              <a:rPr lang="en-US" sz="1200" dirty="0">
                <a:solidFill>
                  <a:srgbClr val="000000"/>
                </a:solidFill>
                <a:ea typeface="Times New Roman"/>
                <a:cs typeface="Arial"/>
              </a:rPr>
              <a:t>Normally we don’t see changes taking place in our environment because they happen so slowly.  A life time is too short to see rivers changing course, mountains rising skywards or valleys opening up. </a:t>
            </a:r>
            <a:endParaRPr lang="en-US" sz="1100" dirty="0">
              <a:ea typeface="Calibri"/>
              <a:cs typeface="Times New Roman"/>
            </a:endParaRPr>
          </a:p>
          <a:p>
            <a:pPr eaLnBrk="0" fontAlgn="base" hangingPunct="0">
              <a:lnSpc>
                <a:spcPct val="115000"/>
              </a:lnSpc>
            </a:pPr>
            <a:r>
              <a:rPr lang="en-US" sz="1200" dirty="0">
                <a:solidFill>
                  <a:srgbClr val="000000"/>
                </a:solidFill>
                <a:ea typeface="Times New Roman"/>
                <a:cs typeface="Arial"/>
              </a:rPr>
              <a:t> </a:t>
            </a:r>
            <a:endParaRPr lang="en-US" sz="1100" dirty="0">
              <a:ea typeface="Calibri"/>
              <a:cs typeface="Times New Roman"/>
            </a:endParaRPr>
          </a:p>
          <a:p>
            <a:pPr eaLnBrk="0" fontAlgn="base" hangingPunct="0">
              <a:lnSpc>
                <a:spcPct val="115000"/>
              </a:lnSpc>
            </a:pPr>
            <a:r>
              <a:rPr lang="en-US" sz="1200" dirty="0">
                <a:solidFill>
                  <a:srgbClr val="000000"/>
                </a:solidFill>
                <a:ea typeface="Times New Roman"/>
                <a:cs typeface="Arial"/>
              </a:rPr>
              <a:t>Recently though, in northeastern </a:t>
            </a:r>
            <a:r>
              <a:rPr lang="en-US" sz="1200" b="1" dirty="0">
                <a:solidFill>
                  <a:srgbClr val="000000"/>
                </a:solidFill>
                <a:ea typeface="Times New Roman"/>
                <a:cs typeface="Arial"/>
              </a:rPr>
              <a:t>Africa's Afar Junction</a:t>
            </a:r>
            <a:r>
              <a:rPr lang="en-US" sz="1200" dirty="0">
                <a:solidFill>
                  <a:srgbClr val="000000"/>
                </a:solidFill>
                <a:ea typeface="Times New Roman"/>
                <a:cs typeface="Arial"/>
              </a:rPr>
              <a:t> though, there have been hundreds of crevices splitting the desert floor.  The ground has </a:t>
            </a:r>
            <a:r>
              <a:rPr lang="en-US" sz="1200" dirty="0">
                <a:ea typeface="Times New Roman"/>
                <a:cs typeface="Arial"/>
              </a:rPr>
              <a:t>sunk up to328 </a:t>
            </a:r>
            <a:r>
              <a:rPr lang="en-US" sz="1200" dirty="0" smtClean="0">
                <a:ea typeface="Times New Roman"/>
                <a:cs typeface="Arial"/>
              </a:rPr>
              <a:t> feet</a:t>
            </a:r>
            <a:r>
              <a:rPr lang="en-US" sz="1200" dirty="0">
                <a:ea typeface="Times New Roman"/>
                <a:cs typeface="Arial"/>
              </a:rPr>
              <a:t>.  At the same time, scientists have observed magma </a:t>
            </a:r>
            <a:r>
              <a:rPr lang="en-US" sz="1200" dirty="0" smtClean="0">
                <a:ea typeface="Times New Roman"/>
                <a:cs typeface="Arial"/>
              </a:rPr>
              <a:t> from volcanos</a:t>
            </a:r>
            <a:r>
              <a:rPr lang="en-US" sz="1200" dirty="0" smtClean="0">
                <a:solidFill>
                  <a:srgbClr val="C00000"/>
                </a:solidFill>
                <a:ea typeface="Times New Roman"/>
                <a:cs typeface="Arial"/>
              </a:rPr>
              <a:t> </a:t>
            </a:r>
            <a:r>
              <a:rPr lang="en-US" sz="1200" dirty="0" smtClean="0">
                <a:solidFill>
                  <a:srgbClr val="000000"/>
                </a:solidFill>
                <a:ea typeface="Times New Roman"/>
                <a:cs typeface="Arial"/>
              </a:rPr>
              <a:t>rising </a:t>
            </a:r>
            <a:r>
              <a:rPr lang="en-US" sz="1200" dirty="0">
                <a:solidFill>
                  <a:srgbClr val="000000"/>
                </a:solidFill>
                <a:ea typeface="Times New Roman"/>
                <a:cs typeface="Arial"/>
              </a:rPr>
              <a:t>from deep below as it begins to form what will eventually become a basalt ocean floor. </a:t>
            </a:r>
            <a:endParaRPr lang="en-US" sz="1100" dirty="0">
              <a:ea typeface="Calibri"/>
              <a:cs typeface="Times New Roman"/>
            </a:endParaRPr>
          </a:p>
          <a:p>
            <a:pPr eaLnBrk="0" fontAlgn="base" hangingPunct="0">
              <a:lnSpc>
                <a:spcPct val="115000"/>
              </a:lnSpc>
            </a:pPr>
            <a:r>
              <a:rPr lang="en-US" sz="1200" dirty="0">
                <a:solidFill>
                  <a:srgbClr val="000000"/>
                </a:solidFill>
                <a:ea typeface="Times New Roman"/>
                <a:cs typeface="Arial"/>
              </a:rPr>
              <a:t> </a:t>
            </a:r>
            <a:endParaRPr lang="en-US" sz="1100" dirty="0">
              <a:ea typeface="Calibri"/>
              <a:cs typeface="Times New Roman"/>
            </a:endParaRPr>
          </a:p>
          <a:p>
            <a:pPr eaLnBrk="0" fontAlgn="base" hangingPunct="0">
              <a:lnSpc>
                <a:spcPct val="115000"/>
              </a:lnSpc>
            </a:pPr>
            <a:r>
              <a:rPr lang="en-US" sz="1200" dirty="0">
                <a:solidFill>
                  <a:srgbClr val="000000"/>
                </a:solidFill>
                <a:ea typeface="Times New Roman"/>
                <a:cs typeface="Arial"/>
              </a:rPr>
              <a:t>In Earth years at least, it won't be long until the Red Sea floods </a:t>
            </a:r>
            <a:endParaRPr lang="en-US" sz="1200" dirty="0" smtClean="0">
              <a:solidFill>
                <a:srgbClr val="000000"/>
              </a:solidFill>
              <a:ea typeface="Times New Roman"/>
              <a:cs typeface="Arial"/>
            </a:endParaRPr>
          </a:p>
          <a:p>
            <a:pPr eaLnBrk="0" fontAlgn="base" hangingPunct="0">
              <a:lnSpc>
                <a:spcPct val="115000"/>
              </a:lnSpc>
            </a:pPr>
            <a:r>
              <a:rPr lang="en-US" sz="1200" dirty="0" smtClean="0">
                <a:solidFill>
                  <a:srgbClr val="000000"/>
                </a:solidFill>
                <a:ea typeface="Times New Roman"/>
                <a:cs typeface="Arial"/>
              </a:rPr>
              <a:t>the </a:t>
            </a:r>
            <a:r>
              <a:rPr lang="en-US" sz="1200" dirty="0">
                <a:solidFill>
                  <a:srgbClr val="000000"/>
                </a:solidFill>
                <a:ea typeface="Times New Roman"/>
                <a:cs typeface="Arial"/>
              </a:rPr>
              <a:t>area. </a:t>
            </a:r>
            <a:r>
              <a:rPr lang="en-US" sz="1200" dirty="0" smtClean="0">
                <a:solidFill>
                  <a:srgbClr val="000000"/>
                </a:solidFill>
                <a:ea typeface="Times New Roman"/>
                <a:cs typeface="Arial"/>
              </a:rPr>
              <a:t>The </a:t>
            </a:r>
            <a:r>
              <a:rPr lang="en-US" sz="1200" dirty="0">
                <a:solidFill>
                  <a:srgbClr val="000000"/>
                </a:solidFill>
                <a:ea typeface="Times New Roman"/>
                <a:cs typeface="Arial"/>
              </a:rPr>
              <a:t>ocean that will be born will split Africa apart. </a:t>
            </a:r>
            <a:endParaRPr lang="en-US" sz="1100" dirty="0">
              <a:ea typeface="Calibri"/>
              <a:cs typeface="Times New Roman"/>
            </a:endParaRPr>
          </a:p>
          <a:p>
            <a:pPr eaLnBrk="0" fontAlgn="base" hangingPunct="0">
              <a:lnSpc>
                <a:spcPct val="115000"/>
              </a:lnSpc>
            </a:pPr>
            <a:r>
              <a:rPr lang="en-US" sz="1200" dirty="0">
                <a:latin typeface="Times New Roman"/>
                <a:ea typeface="Times New Roman"/>
                <a:cs typeface="Times New Roman"/>
              </a:rPr>
              <a:t> </a:t>
            </a:r>
            <a:endParaRPr lang="en-US" sz="1100" dirty="0">
              <a:ea typeface="Calibri"/>
              <a:cs typeface="Times New Roman"/>
            </a:endParaRPr>
          </a:p>
          <a:p>
            <a:pPr eaLnBrk="0" fontAlgn="base" hangingPunct="0">
              <a:lnSpc>
                <a:spcPct val="115000"/>
              </a:lnSpc>
            </a:pPr>
            <a:r>
              <a:rPr lang="en-US" sz="1200" dirty="0">
                <a:solidFill>
                  <a:srgbClr val="000000"/>
                </a:solidFill>
                <a:ea typeface="Times New Roman"/>
                <a:cs typeface="Arial"/>
              </a:rPr>
              <a:t>In the </a:t>
            </a:r>
            <a:r>
              <a:rPr lang="en-US" sz="1200" b="1" dirty="0">
                <a:solidFill>
                  <a:srgbClr val="000000"/>
                </a:solidFill>
                <a:ea typeface="Times New Roman"/>
                <a:cs typeface="Arial"/>
              </a:rPr>
              <a:t>Afar Triple Junction,</a:t>
            </a:r>
            <a:r>
              <a:rPr lang="en-US" sz="1200" dirty="0">
                <a:solidFill>
                  <a:srgbClr val="000000"/>
                </a:solidFill>
                <a:ea typeface="Times New Roman"/>
                <a:cs typeface="Arial"/>
              </a:rPr>
              <a:t> the African and Arabian plates are </a:t>
            </a:r>
            <a:endParaRPr lang="en-US" sz="1200" dirty="0" smtClean="0">
              <a:solidFill>
                <a:srgbClr val="000000"/>
              </a:solidFill>
              <a:ea typeface="Times New Roman"/>
              <a:cs typeface="Arial"/>
            </a:endParaRPr>
          </a:p>
          <a:p>
            <a:pPr eaLnBrk="0" fontAlgn="base" hangingPunct="0">
              <a:lnSpc>
                <a:spcPct val="115000"/>
              </a:lnSpc>
            </a:pPr>
            <a:r>
              <a:rPr lang="en-US" sz="1200" dirty="0" smtClean="0">
                <a:solidFill>
                  <a:srgbClr val="000000"/>
                </a:solidFill>
                <a:ea typeface="Times New Roman"/>
                <a:cs typeface="Arial"/>
              </a:rPr>
              <a:t>drifting </a:t>
            </a:r>
            <a:r>
              <a:rPr lang="en-US" sz="1200" dirty="0">
                <a:solidFill>
                  <a:srgbClr val="000000"/>
                </a:solidFill>
                <a:ea typeface="Times New Roman"/>
                <a:cs typeface="Arial"/>
              </a:rPr>
              <a:t>apart.  </a:t>
            </a:r>
            <a:r>
              <a:rPr lang="en-US" sz="1200" dirty="0" smtClean="0">
                <a:solidFill>
                  <a:srgbClr val="000000"/>
                </a:solidFill>
                <a:ea typeface="Times New Roman"/>
                <a:cs typeface="Arial"/>
              </a:rPr>
              <a:t>While </a:t>
            </a:r>
            <a:r>
              <a:rPr lang="en-US" sz="1200" dirty="0">
                <a:solidFill>
                  <a:srgbClr val="000000"/>
                </a:solidFill>
                <a:ea typeface="Times New Roman"/>
                <a:cs typeface="Arial"/>
              </a:rPr>
              <a:t>the two plates move apart, the ground</a:t>
            </a:r>
            <a:r>
              <a:rPr lang="en-US" sz="1200" dirty="0">
                <a:latin typeface="Times New Roman"/>
                <a:ea typeface="Times New Roman"/>
                <a:cs typeface="Times New Roman"/>
              </a:rPr>
              <a:t> </a:t>
            </a:r>
            <a:endParaRPr lang="en-US" sz="1200" dirty="0" smtClean="0">
              <a:latin typeface="Times New Roman"/>
              <a:ea typeface="Times New Roman"/>
              <a:cs typeface="Times New Roman"/>
            </a:endParaRPr>
          </a:p>
          <a:p>
            <a:pPr eaLnBrk="0" fontAlgn="base" hangingPunct="0">
              <a:lnSpc>
                <a:spcPct val="115000"/>
              </a:lnSpc>
            </a:pPr>
            <a:r>
              <a:rPr lang="en-US" sz="1200" dirty="0" smtClean="0">
                <a:solidFill>
                  <a:srgbClr val="000000"/>
                </a:solidFill>
                <a:ea typeface="Times New Roman"/>
                <a:cs typeface="Arial"/>
              </a:rPr>
              <a:t>sinks </a:t>
            </a:r>
            <a:r>
              <a:rPr lang="en-US" sz="1200" dirty="0">
                <a:solidFill>
                  <a:srgbClr val="000000"/>
                </a:solidFill>
                <a:ea typeface="Times New Roman"/>
                <a:cs typeface="Arial"/>
              </a:rPr>
              <a:t>to make room for </a:t>
            </a:r>
            <a:r>
              <a:rPr lang="en-US" sz="1200" dirty="0" smtClean="0">
                <a:solidFill>
                  <a:srgbClr val="000000"/>
                </a:solidFill>
                <a:ea typeface="Times New Roman"/>
                <a:cs typeface="Arial"/>
              </a:rPr>
              <a:t>the Red </a:t>
            </a:r>
            <a:r>
              <a:rPr lang="en-US" sz="1200" dirty="0">
                <a:solidFill>
                  <a:srgbClr val="000000"/>
                </a:solidFill>
                <a:ea typeface="Times New Roman"/>
                <a:cs typeface="Arial"/>
              </a:rPr>
              <a:t>Sea and the Gulf of Aden. </a:t>
            </a:r>
            <a:endParaRPr lang="en-US" sz="1100" dirty="0">
              <a:ea typeface="Calibri"/>
              <a:cs typeface="Times New Roman"/>
            </a:endParaRPr>
          </a:p>
          <a:p>
            <a:pPr eaLnBrk="0" fontAlgn="base" hangingPunct="0">
              <a:lnSpc>
                <a:spcPct val="115000"/>
              </a:lnSpc>
            </a:pPr>
            <a:r>
              <a:rPr lang="en-US" sz="1200" dirty="0">
                <a:latin typeface="Times New Roman"/>
                <a:ea typeface="Times New Roman"/>
                <a:cs typeface="Times New Roman"/>
              </a:rPr>
              <a:t> </a:t>
            </a:r>
            <a:endParaRPr lang="en-US" sz="1100" dirty="0">
              <a:ea typeface="Calibri"/>
              <a:cs typeface="Times New Roman"/>
            </a:endParaRPr>
          </a:p>
          <a:p>
            <a:pPr eaLnBrk="0" fontAlgn="base" hangingPunct="0">
              <a:lnSpc>
                <a:spcPct val="115000"/>
              </a:lnSpc>
            </a:pPr>
            <a:r>
              <a:rPr lang="en-US" sz="1200" b="1" u="sng" dirty="0">
                <a:solidFill>
                  <a:srgbClr val="000000"/>
                </a:solidFill>
                <a:ea typeface="Times New Roman"/>
                <a:cs typeface="Arial"/>
              </a:rPr>
              <a:t>Bubbling Magma and the Smell of Sulphur</a:t>
            </a:r>
            <a:endParaRPr lang="en-US" sz="1100" dirty="0">
              <a:ea typeface="Calibri"/>
              <a:cs typeface="Times New Roman"/>
            </a:endParaRPr>
          </a:p>
          <a:p>
            <a:pPr eaLnBrk="0" fontAlgn="base" hangingPunct="0">
              <a:lnSpc>
                <a:spcPct val="115000"/>
              </a:lnSpc>
            </a:pPr>
            <a:r>
              <a:rPr lang="en-US" sz="1200" dirty="0">
                <a:solidFill>
                  <a:srgbClr val="000000"/>
                </a:solidFill>
                <a:ea typeface="Times New Roman"/>
                <a:cs typeface="Arial"/>
              </a:rPr>
              <a:t>The event that Ayalew and his colleagues saw in the Afar Desert on Sept. 26, 2005, was the first seen proof of the plates moving apart.  It was followed by a week-long series of earthquakes.</a:t>
            </a:r>
            <a:endParaRPr lang="en-US" sz="1100" dirty="0">
              <a:ea typeface="Calibri"/>
              <a:cs typeface="Times New Roman"/>
            </a:endParaRPr>
          </a:p>
          <a:p>
            <a:pPr eaLnBrk="0" fontAlgn="base" hangingPunct="0">
              <a:lnSpc>
                <a:spcPct val="115000"/>
              </a:lnSpc>
            </a:pPr>
            <a:r>
              <a:rPr lang="en-US" sz="1200" dirty="0">
                <a:latin typeface="Times New Roman"/>
                <a:ea typeface="Times New Roman"/>
                <a:cs typeface="Times New Roman"/>
              </a:rPr>
              <a:t> </a:t>
            </a:r>
            <a:endParaRPr lang="en-US" sz="1100" dirty="0">
              <a:ea typeface="Calibri"/>
              <a:cs typeface="Times New Roman"/>
            </a:endParaRPr>
          </a:p>
          <a:p>
            <a:pPr eaLnBrk="0" fontAlgn="base" hangingPunct="0">
              <a:lnSpc>
                <a:spcPct val="115000"/>
              </a:lnSpc>
            </a:pPr>
            <a:r>
              <a:rPr lang="en-US" sz="1200" dirty="0">
                <a:solidFill>
                  <a:srgbClr val="000000"/>
                </a:solidFill>
                <a:ea typeface="Times New Roman"/>
                <a:cs typeface="Arial"/>
              </a:rPr>
              <a:t>During the months that followed, hundreds of crevices opened up in the ground. They spread across 345 square miles. "The earth has not stopped moving since," scientists Tim Wright says. The ground is still splitting open and sinking, he says; small earthquakes are constantly shaking the region.</a:t>
            </a:r>
            <a:endParaRPr lang="en-US" sz="1100" dirty="0">
              <a:ea typeface="Calibri"/>
              <a:cs typeface="Times New Roman"/>
            </a:endParaRPr>
          </a:p>
          <a:p>
            <a:pPr eaLnBrk="0" fontAlgn="base" hangingPunct="0">
              <a:lnSpc>
                <a:spcPct val="115000"/>
              </a:lnSpc>
            </a:pPr>
            <a:r>
              <a:rPr lang="en-US" sz="1200" dirty="0">
                <a:latin typeface="Times New Roman"/>
                <a:ea typeface="Times New Roman"/>
                <a:cs typeface="Times New Roman"/>
              </a:rPr>
              <a:t> </a:t>
            </a:r>
            <a:endParaRPr lang="en-US" sz="1100" dirty="0">
              <a:ea typeface="Calibri"/>
              <a:cs typeface="Times New Roman"/>
            </a:endParaRPr>
          </a:p>
          <a:p>
            <a:pPr eaLnBrk="0" fontAlgn="base" hangingPunct="0">
              <a:lnSpc>
                <a:spcPct val="115000"/>
              </a:lnSpc>
            </a:pPr>
            <a:r>
              <a:rPr lang="en-US" sz="1200" dirty="0">
                <a:solidFill>
                  <a:srgbClr val="000000"/>
                </a:solidFill>
                <a:ea typeface="Times New Roman"/>
                <a:cs typeface="Arial"/>
              </a:rPr>
              <a:t>Scientists have made many trips to the area since last September</a:t>
            </a:r>
            <a:r>
              <a:rPr lang="en-US" sz="1200" dirty="0">
                <a:ea typeface="Times New Roman"/>
                <a:cs typeface="Arial"/>
              </a:rPr>
              <a:t>. Locals </a:t>
            </a:r>
            <a:r>
              <a:rPr lang="en-US" sz="1200" dirty="0" smtClean="0">
                <a:ea typeface="Times New Roman"/>
                <a:cs typeface="Arial"/>
              </a:rPr>
              <a:t>have seen </a:t>
            </a:r>
            <a:r>
              <a:rPr lang="en-US" sz="1200" dirty="0">
                <a:ea typeface="Times New Roman"/>
                <a:cs typeface="Arial"/>
              </a:rPr>
              <a:t>a number of new cracks opening in the ground, and new crevices are being discovered weekly.  </a:t>
            </a:r>
            <a:r>
              <a:rPr lang="en-US" sz="1200" dirty="0" smtClean="0">
                <a:ea typeface="Times New Roman"/>
                <a:cs typeface="Arial"/>
              </a:rPr>
              <a:t>Volcanic magma with fumes </a:t>
            </a:r>
            <a:r>
              <a:rPr lang="en-US" sz="1200" dirty="0">
                <a:ea typeface="Times New Roman"/>
                <a:cs typeface="Arial"/>
              </a:rPr>
              <a:t>as </a:t>
            </a:r>
            <a:r>
              <a:rPr lang="en-US" sz="1200" dirty="0">
                <a:solidFill>
                  <a:srgbClr val="000000"/>
                </a:solidFill>
                <a:ea typeface="Times New Roman"/>
                <a:cs typeface="Arial"/>
              </a:rPr>
              <a:t>hot as 752 degrees shoot up from some of the crevices.  The sound of bubbling magma and the smell of sulphur rise from others. The larger crevices are dozens of meters deep and several hundred meters long. Traces of recent </a:t>
            </a:r>
            <a:r>
              <a:rPr lang="en-US" sz="1200" dirty="0" smtClean="0">
                <a:solidFill>
                  <a:srgbClr val="000000"/>
                </a:solidFill>
                <a:ea typeface="Times New Roman"/>
                <a:cs typeface="Arial"/>
              </a:rPr>
              <a:t>volcanic eruptions </a:t>
            </a:r>
            <a:r>
              <a:rPr lang="en-US" sz="1200" dirty="0">
                <a:solidFill>
                  <a:srgbClr val="000000"/>
                </a:solidFill>
                <a:ea typeface="Times New Roman"/>
                <a:cs typeface="Arial"/>
              </a:rPr>
              <a:t>are also visible.</a:t>
            </a:r>
          </a:p>
          <a:p>
            <a:pPr eaLnBrk="0" fontAlgn="base" hangingPunct="0">
              <a:lnSpc>
                <a:spcPct val="115000"/>
              </a:lnSpc>
            </a:pPr>
            <a:endParaRPr lang="en-US" sz="1100" dirty="0">
              <a:ea typeface="Calibri"/>
              <a:cs typeface="Times New Roman"/>
            </a:endParaRPr>
          </a:p>
        </p:txBody>
      </p:sp>
      <p:sp>
        <p:nvSpPr>
          <p:cNvPr id="2" name="Rectangle 1"/>
          <p:cNvSpPr/>
          <p:nvPr/>
        </p:nvSpPr>
        <p:spPr>
          <a:xfrm>
            <a:off x="5867400" y="114181"/>
            <a:ext cx="1676400" cy="800219"/>
          </a:xfrm>
          <a:prstGeom prst="rect">
            <a:avLst/>
          </a:prstGeom>
        </p:spPr>
        <p:txBody>
          <a:bodyPr wrap="square">
            <a:spAutoFit/>
          </a:bodyPr>
          <a:lstStyle/>
          <a:p>
            <a:pPr algn="r" fontAlgn="base">
              <a:lnSpc>
                <a:spcPct val="115000"/>
              </a:lnSpc>
            </a:pPr>
            <a:r>
              <a:rPr lang="en-US" sz="800" dirty="0">
                <a:solidFill>
                  <a:srgbClr val="000000"/>
                </a:solidFill>
                <a:ea typeface="Times New Roman"/>
                <a:cs typeface="Arial"/>
              </a:rPr>
              <a:t>Grade Equivalent 6.6</a:t>
            </a:r>
            <a:endParaRPr lang="en-US" sz="800" dirty="0">
              <a:ea typeface="Calibri"/>
              <a:cs typeface="Times New Roman"/>
            </a:endParaRPr>
          </a:p>
          <a:p>
            <a:pPr algn="r" fontAlgn="base">
              <a:lnSpc>
                <a:spcPct val="115000"/>
              </a:lnSpc>
            </a:pPr>
            <a:r>
              <a:rPr lang="en-US" sz="800" dirty="0">
                <a:solidFill>
                  <a:srgbClr val="000000"/>
                </a:solidFill>
                <a:ea typeface="Times New Roman"/>
                <a:cs typeface="Arial"/>
              </a:rPr>
              <a:t>Lexile Measure 950L</a:t>
            </a:r>
            <a:endParaRPr lang="en-US" sz="800" dirty="0">
              <a:ea typeface="Calibri"/>
              <a:cs typeface="Times New Roman"/>
            </a:endParaRPr>
          </a:p>
          <a:p>
            <a:pPr algn="r" fontAlgn="base">
              <a:lnSpc>
                <a:spcPct val="115000"/>
              </a:lnSpc>
            </a:pPr>
            <a:r>
              <a:rPr lang="en-US" sz="800" dirty="0">
                <a:solidFill>
                  <a:srgbClr val="000000"/>
                </a:solidFill>
                <a:ea typeface="Times New Roman"/>
                <a:cs typeface="Arial"/>
              </a:rPr>
              <a:t>Mean Sentence Length 13.71</a:t>
            </a:r>
            <a:endParaRPr lang="en-US" sz="800" dirty="0">
              <a:ea typeface="Calibri"/>
              <a:cs typeface="Times New Roman"/>
            </a:endParaRPr>
          </a:p>
          <a:p>
            <a:pPr algn="r" fontAlgn="base">
              <a:lnSpc>
                <a:spcPct val="115000"/>
              </a:lnSpc>
            </a:pPr>
            <a:r>
              <a:rPr lang="en-US" sz="800" dirty="0">
                <a:solidFill>
                  <a:srgbClr val="000000"/>
                </a:solidFill>
                <a:ea typeface="Times New Roman"/>
                <a:cs typeface="Arial"/>
              </a:rPr>
              <a:t>Mean Log Word Frequency 3.42</a:t>
            </a:r>
            <a:endParaRPr lang="en-US" sz="800" dirty="0">
              <a:ea typeface="Calibri"/>
              <a:cs typeface="Times New Roman"/>
            </a:endParaRPr>
          </a:p>
          <a:p>
            <a:pPr algn="r" fontAlgn="base">
              <a:lnSpc>
                <a:spcPct val="115000"/>
              </a:lnSpc>
            </a:pPr>
            <a:r>
              <a:rPr lang="en-US" sz="800" dirty="0">
                <a:solidFill>
                  <a:srgbClr val="000000"/>
                </a:solidFill>
                <a:ea typeface="Times New Roman"/>
                <a:cs typeface="Arial"/>
              </a:rPr>
              <a:t>Word Count 425</a:t>
            </a:r>
            <a:endParaRPr lang="en-US" sz="800" dirty="0">
              <a:ea typeface="Calibri"/>
              <a:cs typeface="Times New Roman"/>
            </a:endParaRPr>
          </a:p>
        </p:txBody>
      </p:sp>
      <p:pic>
        <p:nvPicPr>
          <p:cNvPr id="6" name="Picture 5"/>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495800" y="4419600"/>
            <a:ext cx="2414270" cy="1652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2511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sp>
        <p:nvSpPr>
          <p:cNvPr id="5" name="Rectangle 4"/>
          <p:cNvSpPr/>
          <p:nvPr/>
        </p:nvSpPr>
        <p:spPr>
          <a:xfrm>
            <a:off x="239888" y="838200"/>
            <a:ext cx="7315201" cy="5632311"/>
          </a:xfrm>
          <a:prstGeom prst="rect">
            <a:avLst/>
          </a:prstGeom>
        </p:spPr>
        <p:txBody>
          <a:bodyPr wrap="square">
            <a:spAutoFit/>
          </a:bodyPr>
          <a:lstStyle/>
          <a:p>
            <a:pPr marL="3138488" fontAlgn="base"/>
            <a:r>
              <a:rPr lang="en-US" sz="1200" b="1" u="sng" dirty="0"/>
              <a:t>East </a:t>
            </a:r>
            <a:r>
              <a:rPr lang="en-US" sz="1200" b="1" u="sng" dirty="0" smtClean="0"/>
              <a:t>African Rift Continued</a:t>
            </a:r>
          </a:p>
          <a:p>
            <a:pPr marL="3138488" fontAlgn="base"/>
            <a:endParaRPr lang="en-US" sz="1200" dirty="0"/>
          </a:p>
          <a:p>
            <a:pPr marL="3138488" eaLnBrk="0" fontAlgn="base" hangingPunct="0"/>
            <a:r>
              <a:rPr lang="en-US" sz="1200" dirty="0"/>
              <a:t>A new ocean floor on the Earth’s surface, a gigantic steam of molten rock (lava) rising from beneath the Earth’s crust is slicing through the African continental plate like a blow torch.  The lava has risen into some of the crevices.  This kind of lava comes out of volcanic ridges deep under the ocean.  This slowly pushes older lava sediments away on either side.  The process </a:t>
            </a:r>
            <a:r>
              <a:rPr lang="en-US" sz="1200" dirty="0" smtClean="0"/>
              <a:t>begins the </a:t>
            </a:r>
            <a:r>
              <a:rPr lang="en-US" sz="1200" dirty="0"/>
              <a:t>birth of a new ocean floor.  Now Afar Triple Junction is sinking rapidly</a:t>
            </a:r>
            <a:r>
              <a:rPr lang="en-US" sz="1200" dirty="0" smtClean="0"/>
              <a:t>.</a:t>
            </a:r>
          </a:p>
          <a:p>
            <a:pPr marL="2684463" indent="3600450" eaLnBrk="0" fontAlgn="base" hangingPunct="0"/>
            <a:endParaRPr lang="en-US" sz="1200" dirty="0"/>
          </a:p>
          <a:p>
            <a:pPr eaLnBrk="0" fontAlgn="base" hangingPunct="0"/>
            <a:endParaRPr lang="en-US" sz="1200" dirty="0" smtClean="0"/>
          </a:p>
          <a:p>
            <a:pPr eaLnBrk="0" fontAlgn="base" hangingPunct="0"/>
            <a:endParaRPr lang="en-US" sz="1200" dirty="0"/>
          </a:p>
          <a:p>
            <a:pPr eaLnBrk="0" fontAlgn="base" hangingPunct="0"/>
            <a:endParaRPr lang="en-US" sz="1200" dirty="0" smtClean="0"/>
          </a:p>
          <a:p>
            <a:pPr fontAlgn="base"/>
            <a:endParaRPr lang="en-US" sz="1200" dirty="0" smtClean="0">
              <a:solidFill>
                <a:srgbClr val="000000"/>
              </a:solidFill>
              <a:ea typeface="Times New Roman"/>
              <a:cs typeface="Verdana"/>
            </a:endParaRPr>
          </a:p>
          <a:p>
            <a:pPr fontAlgn="base"/>
            <a:endParaRPr lang="en-US" sz="1200" dirty="0">
              <a:solidFill>
                <a:srgbClr val="000000"/>
              </a:solidFill>
              <a:ea typeface="Times New Roman"/>
              <a:cs typeface="Verdana"/>
            </a:endParaRPr>
          </a:p>
          <a:p>
            <a:pPr fontAlgn="base"/>
            <a:endParaRPr lang="en-US" sz="1200" dirty="0" smtClean="0">
              <a:solidFill>
                <a:srgbClr val="000000"/>
              </a:solidFill>
              <a:ea typeface="Times New Roman"/>
              <a:cs typeface="Verdana"/>
            </a:endParaRPr>
          </a:p>
          <a:p>
            <a:pPr fontAlgn="base"/>
            <a:endParaRPr lang="en-US" sz="1200" dirty="0">
              <a:solidFill>
                <a:srgbClr val="000000"/>
              </a:solidFill>
              <a:ea typeface="Times New Roman"/>
              <a:cs typeface="Verdana"/>
            </a:endParaRPr>
          </a:p>
          <a:p>
            <a:pPr fontAlgn="base"/>
            <a:endParaRPr lang="en-US" sz="1200" dirty="0" smtClean="0">
              <a:solidFill>
                <a:srgbClr val="000000"/>
              </a:solidFill>
              <a:ea typeface="Times New Roman"/>
              <a:cs typeface="Verdana"/>
            </a:endParaRPr>
          </a:p>
          <a:p>
            <a:pPr fontAlgn="base"/>
            <a:endParaRPr lang="en-US" sz="1200" dirty="0">
              <a:solidFill>
                <a:srgbClr val="000000"/>
              </a:solidFill>
              <a:ea typeface="Times New Roman"/>
              <a:cs typeface="Verdana"/>
            </a:endParaRPr>
          </a:p>
          <a:p>
            <a:pPr fontAlgn="base"/>
            <a:endParaRPr lang="en-US" sz="1200" dirty="0" smtClean="0">
              <a:solidFill>
                <a:srgbClr val="000000"/>
              </a:solidFill>
              <a:ea typeface="Times New Roman"/>
              <a:cs typeface="Verdana"/>
            </a:endParaRPr>
          </a:p>
          <a:p>
            <a:pPr fontAlgn="base"/>
            <a:endParaRPr lang="en-US" sz="1200" dirty="0">
              <a:solidFill>
                <a:srgbClr val="000000"/>
              </a:solidFill>
              <a:ea typeface="Times New Roman"/>
              <a:cs typeface="Verdana"/>
            </a:endParaRPr>
          </a:p>
          <a:p>
            <a:pPr fontAlgn="base"/>
            <a:r>
              <a:rPr lang="en-US" sz="1200" dirty="0" smtClean="0">
                <a:solidFill>
                  <a:srgbClr val="000000"/>
                </a:solidFill>
                <a:ea typeface="Times New Roman"/>
                <a:cs typeface="Verdana"/>
              </a:rPr>
              <a:t>The </a:t>
            </a:r>
            <a:r>
              <a:rPr lang="en-US" sz="1200" dirty="0">
                <a:solidFill>
                  <a:srgbClr val="000000"/>
                </a:solidFill>
                <a:ea typeface="Times New Roman"/>
                <a:cs typeface="Verdana"/>
              </a:rPr>
              <a:t>chain of volcanoes that </a:t>
            </a:r>
            <a:r>
              <a:rPr lang="en-US" sz="1200" dirty="0" smtClean="0">
                <a:solidFill>
                  <a:srgbClr val="000000"/>
                </a:solidFill>
                <a:ea typeface="Times New Roman"/>
                <a:cs typeface="Verdana"/>
              </a:rPr>
              <a:t>run</a:t>
            </a:r>
          </a:p>
          <a:p>
            <a:pPr fontAlgn="base"/>
            <a:r>
              <a:rPr lang="en-US" sz="1200" dirty="0" smtClean="0">
                <a:solidFill>
                  <a:srgbClr val="000000"/>
                </a:solidFill>
                <a:ea typeface="Times New Roman"/>
                <a:cs typeface="Verdana"/>
              </a:rPr>
              <a:t> </a:t>
            </a:r>
            <a:r>
              <a:rPr lang="en-US" sz="1200" dirty="0">
                <a:solidFill>
                  <a:srgbClr val="000000"/>
                </a:solidFill>
                <a:ea typeface="Times New Roman"/>
                <a:cs typeface="Verdana"/>
              </a:rPr>
              <a:t>along the East African Rift System </a:t>
            </a:r>
            <a:endParaRPr lang="en-US" sz="1200" dirty="0" smtClean="0">
              <a:solidFill>
                <a:srgbClr val="000000"/>
              </a:solidFill>
              <a:ea typeface="Times New Roman"/>
              <a:cs typeface="Verdana"/>
            </a:endParaRPr>
          </a:p>
          <a:p>
            <a:pPr fontAlgn="base"/>
            <a:r>
              <a:rPr lang="en-US" sz="1200" dirty="0" smtClean="0">
                <a:solidFill>
                  <a:srgbClr val="000000"/>
                </a:solidFill>
                <a:ea typeface="Times New Roman"/>
                <a:cs typeface="Verdana"/>
              </a:rPr>
              <a:t>is </a:t>
            </a:r>
            <a:r>
              <a:rPr lang="en-US" sz="1200" dirty="0">
                <a:solidFill>
                  <a:srgbClr val="000000"/>
                </a:solidFill>
                <a:ea typeface="Times New Roman"/>
                <a:cs typeface="Verdana"/>
              </a:rPr>
              <a:t>a sign of the breaking apart of </a:t>
            </a:r>
            <a:endParaRPr lang="en-US" sz="1200" dirty="0" smtClean="0">
              <a:solidFill>
                <a:srgbClr val="000000"/>
              </a:solidFill>
              <a:ea typeface="Times New Roman"/>
              <a:cs typeface="Verdana"/>
            </a:endParaRPr>
          </a:p>
          <a:p>
            <a:pPr fontAlgn="base"/>
            <a:r>
              <a:rPr lang="en-US" sz="1200" dirty="0" smtClean="0">
                <a:solidFill>
                  <a:srgbClr val="000000"/>
                </a:solidFill>
                <a:ea typeface="Times New Roman"/>
                <a:cs typeface="Verdana"/>
              </a:rPr>
              <a:t>the </a:t>
            </a:r>
            <a:r>
              <a:rPr lang="en-US" sz="1200" dirty="0">
                <a:solidFill>
                  <a:srgbClr val="000000"/>
                </a:solidFill>
                <a:ea typeface="Times New Roman"/>
                <a:cs typeface="Verdana"/>
              </a:rPr>
              <a:t>continent.  In some areas around </a:t>
            </a:r>
            <a:endParaRPr lang="en-US" sz="1200" dirty="0" smtClean="0">
              <a:solidFill>
                <a:srgbClr val="000000"/>
              </a:solidFill>
              <a:ea typeface="Times New Roman"/>
              <a:cs typeface="Verdana"/>
            </a:endParaRPr>
          </a:p>
          <a:p>
            <a:pPr fontAlgn="base"/>
            <a:r>
              <a:rPr lang="en-US" sz="1200" dirty="0" smtClean="0">
                <a:solidFill>
                  <a:srgbClr val="000000"/>
                </a:solidFill>
                <a:ea typeface="Times New Roman"/>
                <a:cs typeface="Verdana"/>
              </a:rPr>
              <a:t>the </a:t>
            </a:r>
            <a:r>
              <a:rPr lang="en-US" sz="1200" dirty="0">
                <a:solidFill>
                  <a:srgbClr val="000000"/>
                </a:solidFill>
                <a:ea typeface="Times New Roman"/>
                <a:cs typeface="Verdana"/>
              </a:rPr>
              <a:t>outer edges of the Rift system, the </a:t>
            </a:r>
            <a:endParaRPr lang="en-US" sz="1200" dirty="0" smtClean="0">
              <a:solidFill>
                <a:srgbClr val="000000"/>
              </a:solidFill>
              <a:ea typeface="Times New Roman"/>
              <a:cs typeface="Verdana"/>
            </a:endParaRPr>
          </a:p>
          <a:p>
            <a:pPr fontAlgn="base"/>
            <a:r>
              <a:rPr lang="en-US" sz="1200" dirty="0" smtClean="0">
                <a:solidFill>
                  <a:srgbClr val="000000"/>
                </a:solidFill>
                <a:ea typeface="Times New Roman"/>
                <a:cs typeface="Verdana"/>
              </a:rPr>
              <a:t>Earth’s </a:t>
            </a:r>
            <a:r>
              <a:rPr lang="en-US" sz="1200" dirty="0">
                <a:solidFill>
                  <a:srgbClr val="000000"/>
                </a:solidFill>
                <a:ea typeface="Times New Roman"/>
                <a:cs typeface="Verdana"/>
              </a:rPr>
              <a:t>crust has already cracked open, </a:t>
            </a:r>
            <a:endParaRPr lang="en-US" sz="1200" dirty="0" smtClean="0">
              <a:solidFill>
                <a:srgbClr val="000000"/>
              </a:solidFill>
              <a:ea typeface="Times New Roman"/>
              <a:cs typeface="Verdana"/>
            </a:endParaRPr>
          </a:p>
          <a:p>
            <a:pPr fontAlgn="base"/>
            <a:r>
              <a:rPr lang="en-US" sz="1200" dirty="0" smtClean="0">
                <a:solidFill>
                  <a:srgbClr val="000000"/>
                </a:solidFill>
                <a:ea typeface="Times New Roman"/>
                <a:cs typeface="Verdana"/>
              </a:rPr>
              <a:t>making </a:t>
            </a:r>
            <a:r>
              <a:rPr lang="en-US" sz="1200" dirty="0">
                <a:solidFill>
                  <a:srgbClr val="000000"/>
                </a:solidFill>
                <a:ea typeface="Times New Roman"/>
                <a:cs typeface="Verdana"/>
              </a:rPr>
              <a:t>room for the magma below.  </a:t>
            </a:r>
            <a:endParaRPr lang="en-US" sz="1100" dirty="0">
              <a:latin typeface="Times New Roman"/>
              <a:ea typeface="Times New Roman"/>
            </a:endParaRPr>
          </a:p>
          <a:p>
            <a:pPr eaLnBrk="0" fontAlgn="base" hangingPunct="0"/>
            <a:endParaRPr lang="en-US" sz="1200" dirty="0"/>
          </a:p>
        </p:txBody>
      </p:sp>
      <p:grpSp>
        <p:nvGrpSpPr>
          <p:cNvPr id="2" name="Group 1"/>
          <p:cNvGrpSpPr/>
          <p:nvPr/>
        </p:nvGrpSpPr>
        <p:grpSpPr>
          <a:xfrm>
            <a:off x="381000" y="914400"/>
            <a:ext cx="2984500" cy="2314575"/>
            <a:chOff x="381000" y="914400"/>
            <a:chExt cx="2984500" cy="2314575"/>
          </a:xfrm>
        </p:grpSpPr>
        <p:pic>
          <p:nvPicPr>
            <p:cNvPr id="6" name="Picture 5" descr="2013 August :: BodyCandy Body Jewelry Blog"/>
            <p:cNvPicPr/>
            <p:nvPr/>
          </p:nvPicPr>
          <p:blipFill rotWithShape="1">
            <a:blip r:embed="rId2">
              <a:grayscl/>
              <a:extLst>
                <a:ext uri="{28A0092B-C50C-407E-A947-70E740481C1C}">
                  <a14:useLocalDpi xmlns:a14="http://schemas.microsoft.com/office/drawing/2010/main" val="0"/>
                </a:ext>
              </a:extLst>
            </a:blip>
            <a:srcRect l="15811" r="8559"/>
            <a:stretch/>
          </p:blipFill>
          <p:spPr bwMode="auto">
            <a:xfrm>
              <a:off x="381000" y="914400"/>
              <a:ext cx="2984500" cy="2314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6"/>
            <p:cNvSpPr txBox="1"/>
            <p:nvPr/>
          </p:nvSpPr>
          <p:spPr>
            <a:xfrm>
              <a:off x="386714" y="2921635"/>
              <a:ext cx="2978785" cy="307340"/>
            </a:xfrm>
            <a:prstGeom prst="rect">
              <a:avLst/>
            </a:prstGeom>
            <a:solidFill>
              <a:schemeClr val="bg1">
                <a:lumMod val="65000"/>
              </a:schemeClr>
            </a:solidFill>
          </p:spPr>
          <p:txBody>
            <a:bodyPr wrap="square" rtlCol="0">
              <a:spAutoFit/>
            </a:bodyPr>
            <a:lstStyle/>
            <a:p>
              <a:pPr marL="0" marR="0" algn="ctr">
                <a:spcBef>
                  <a:spcPts val="0"/>
                </a:spcBef>
                <a:spcAft>
                  <a:spcPts val="0"/>
                </a:spcAft>
              </a:pPr>
              <a:r>
                <a:rPr lang="en-US" sz="1400" b="1" kern="1200" dirty="0">
                  <a:solidFill>
                    <a:srgbClr val="000000"/>
                  </a:solidFill>
                  <a:effectLst/>
                  <a:latin typeface="Calibri"/>
                  <a:ea typeface="Times New Roman"/>
                  <a:cs typeface="Times New Roman"/>
                </a:rPr>
                <a:t>Diagram 1 - Ethiopia</a:t>
              </a:r>
              <a:endParaRPr lang="en-US" sz="1200" dirty="0">
                <a:effectLst/>
                <a:latin typeface="Times New Roman"/>
                <a:ea typeface="Times New Roman"/>
              </a:endParaRPr>
            </a:p>
          </p:txBody>
        </p:sp>
      </p:grpSp>
      <p:grpSp>
        <p:nvGrpSpPr>
          <p:cNvPr id="18" name="Group 17"/>
          <p:cNvGrpSpPr/>
          <p:nvPr/>
        </p:nvGrpSpPr>
        <p:grpSpPr>
          <a:xfrm>
            <a:off x="2895600" y="3145880"/>
            <a:ext cx="4165599" cy="4613364"/>
            <a:chOff x="2895600" y="3145880"/>
            <a:chExt cx="4165599" cy="4613364"/>
          </a:xfrm>
        </p:grpSpPr>
        <p:grpSp>
          <p:nvGrpSpPr>
            <p:cNvPr id="14" name="Group 13"/>
            <p:cNvGrpSpPr/>
            <p:nvPr/>
          </p:nvGrpSpPr>
          <p:grpSpPr>
            <a:xfrm>
              <a:off x="3200400" y="3145880"/>
              <a:ext cx="3860799" cy="4084816"/>
              <a:chOff x="3200400" y="3145880"/>
              <a:chExt cx="3860799" cy="4084816"/>
            </a:xfrm>
          </p:grpSpPr>
          <p:pic>
            <p:nvPicPr>
              <p:cNvPr id="12" name="Picture 2" descr="triple junction"/>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00400" y="3515212"/>
                <a:ext cx="3860799" cy="3253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Box 26"/>
              <p:cNvSpPr txBox="1"/>
              <p:nvPr/>
            </p:nvSpPr>
            <p:spPr>
              <a:xfrm>
                <a:off x="4724400" y="6769031"/>
                <a:ext cx="2336798" cy="461665"/>
              </a:xfrm>
              <a:prstGeom prst="rect">
                <a:avLst/>
              </a:prstGeom>
              <a:solidFill>
                <a:schemeClr val="bg1">
                  <a:lumMod val="85000"/>
                </a:schemeClr>
              </a:solidFill>
            </p:spPr>
            <p:txBody>
              <a:bodyPr wrap="square" rtlCol="0">
                <a:spAutoFit/>
              </a:bodyPr>
              <a:lstStyle/>
              <a:p>
                <a:pPr algn="ctr"/>
                <a:r>
                  <a:rPr lang="en-US" sz="800" i="1" dirty="0">
                    <a:solidFill>
                      <a:srgbClr val="333333"/>
                    </a:solidFill>
                    <a:latin typeface="Helvetica"/>
                  </a:rPr>
                  <a:t>Image: From ‘This Dynamic Earth’ by Kious and Tilling, courtesy of the US Geological </a:t>
                </a:r>
                <a:r>
                  <a:rPr lang="en-US" sz="800" i="1" dirty="0" smtClean="0">
                    <a:solidFill>
                      <a:srgbClr val="333333"/>
                    </a:solidFill>
                    <a:latin typeface="Helvetica"/>
                  </a:rPr>
                  <a:t>Survey.</a:t>
                </a:r>
                <a:endParaRPr lang="en-US" sz="800" dirty="0">
                  <a:effectLst/>
                  <a:latin typeface="Times New Roman"/>
                  <a:ea typeface="Times New Roman"/>
                </a:endParaRPr>
              </a:p>
            </p:txBody>
          </p:sp>
          <p:sp>
            <p:nvSpPr>
              <p:cNvPr id="9" name="Rectangle 8"/>
              <p:cNvSpPr/>
              <p:nvPr/>
            </p:nvSpPr>
            <p:spPr>
              <a:xfrm>
                <a:off x="4701823" y="3145880"/>
                <a:ext cx="2308578" cy="369332"/>
              </a:xfrm>
              <a:prstGeom prst="rect">
                <a:avLst/>
              </a:prstGeom>
              <a:solidFill>
                <a:schemeClr val="bg1">
                  <a:lumMod val="85000"/>
                </a:schemeClr>
              </a:solidFill>
            </p:spPr>
            <p:txBody>
              <a:bodyPr wrap="square" anchor="b">
                <a:spAutoFit/>
              </a:bodyPr>
              <a:lstStyle/>
              <a:p>
                <a:r>
                  <a:rPr lang="en-US" sz="900" dirty="0"/>
                  <a:t>Afar region triple junction.</a:t>
                </a:r>
                <a:br>
                  <a:rPr lang="en-US" sz="900" dirty="0"/>
                </a:br>
                <a:r>
                  <a:rPr lang="en-US" sz="900" dirty="0"/>
                  <a:t>Afar: darker shading. Volcanoes: </a:t>
                </a:r>
                <a:r>
                  <a:rPr lang="en-US" sz="900" dirty="0" smtClean="0"/>
                  <a:t>triangles</a:t>
                </a:r>
                <a:endParaRPr lang="en-US" sz="900" dirty="0"/>
              </a:p>
            </p:txBody>
          </p:sp>
        </p:grpSp>
        <p:cxnSp>
          <p:nvCxnSpPr>
            <p:cNvPr id="16" name="Straight Arrow Connector 15"/>
            <p:cNvCxnSpPr/>
            <p:nvPr/>
          </p:nvCxnSpPr>
          <p:spPr>
            <a:xfrm flipV="1">
              <a:off x="3897488" y="4495800"/>
              <a:ext cx="1665112" cy="3124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26"/>
            <p:cNvSpPr txBox="1"/>
            <p:nvPr/>
          </p:nvSpPr>
          <p:spPr>
            <a:xfrm>
              <a:off x="2895600" y="7543800"/>
              <a:ext cx="2336798" cy="215444"/>
            </a:xfrm>
            <a:prstGeom prst="rect">
              <a:avLst/>
            </a:prstGeom>
            <a:solidFill>
              <a:schemeClr val="bg1">
                <a:lumMod val="85000"/>
              </a:schemeClr>
            </a:solidFill>
            <a:ln>
              <a:solidFill>
                <a:schemeClr val="tx1"/>
              </a:solidFill>
            </a:ln>
          </p:spPr>
          <p:txBody>
            <a:bodyPr wrap="square" rtlCol="0">
              <a:spAutoFit/>
            </a:bodyPr>
            <a:lstStyle/>
            <a:p>
              <a:pPr algn="ctr"/>
              <a:r>
                <a:rPr lang="en-US" sz="800" i="1" dirty="0" smtClean="0">
                  <a:solidFill>
                    <a:srgbClr val="333333"/>
                  </a:solidFill>
                  <a:latin typeface="Helvetica"/>
                </a:rPr>
                <a:t>The Plates are being split apart.</a:t>
              </a:r>
              <a:endParaRPr lang="en-US" sz="800" dirty="0">
                <a:effectLst/>
                <a:latin typeface="Times New Roman"/>
                <a:ea typeface="Times New Roman"/>
              </a:endParaRPr>
            </a:p>
          </p:txBody>
        </p:sp>
      </p:grpSp>
    </p:spTree>
    <p:extLst>
      <p:ext uri="{BB962C8B-B14F-4D97-AF65-F5344CB8AC3E}">
        <p14:creationId xmlns:p14="http://schemas.microsoft.com/office/powerpoint/2010/main" val="3853502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sp>
        <p:nvSpPr>
          <p:cNvPr id="5" name="Rectangle 4"/>
          <p:cNvSpPr/>
          <p:nvPr/>
        </p:nvSpPr>
        <p:spPr>
          <a:xfrm>
            <a:off x="179937" y="609600"/>
            <a:ext cx="7391401" cy="8418715"/>
          </a:xfrm>
          <a:prstGeom prst="rect">
            <a:avLst/>
          </a:prstGeom>
        </p:spPr>
        <p:txBody>
          <a:bodyPr wrap="square">
            <a:spAutoFit/>
          </a:bodyPr>
          <a:lstStyle/>
          <a:p>
            <a:pPr algn="ctr">
              <a:lnSpc>
                <a:spcPct val="115000"/>
              </a:lnSpc>
            </a:pPr>
            <a:r>
              <a:rPr lang="en-US" sz="1600" b="1" u="sng" dirty="0">
                <a:ea typeface="Calibri"/>
                <a:cs typeface="Times New Roman"/>
              </a:rPr>
              <a:t>Cracking </a:t>
            </a:r>
            <a:r>
              <a:rPr lang="en-US" sz="1600" b="1" u="sng" dirty="0" smtClean="0">
                <a:ea typeface="Calibri"/>
                <a:cs typeface="Times New Roman"/>
              </a:rPr>
              <a:t>Up</a:t>
            </a:r>
          </a:p>
          <a:p>
            <a:pPr algn="ctr">
              <a:lnSpc>
                <a:spcPct val="115000"/>
              </a:lnSpc>
            </a:pPr>
            <a:r>
              <a:rPr lang="en-US" sz="1200" i="1" dirty="0" smtClean="0">
                <a:ea typeface="Calibri"/>
                <a:cs typeface="Times New Roman"/>
              </a:rPr>
              <a:t>Elizabeth Yeo</a:t>
            </a:r>
            <a:endParaRPr lang="en-US" sz="1200" i="1" dirty="0">
              <a:ea typeface="Calibri"/>
              <a:cs typeface="Times New Roman"/>
            </a:endParaRPr>
          </a:p>
          <a:p>
            <a:pPr>
              <a:lnSpc>
                <a:spcPct val="115000"/>
              </a:lnSpc>
            </a:pPr>
            <a:r>
              <a:rPr lang="en-US" sz="1200" b="1" dirty="0" smtClean="0">
                <a:ea typeface="Calibri"/>
                <a:cs typeface="Times New Roman"/>
              </a:rPr>
              <a:t>Splitting </a:t>
            </a:r>
            <a:r>
              <a:rPr lang="en-US" sz="1200" b="1" dirty="0">
                <a:ea typeface="Calibri"/>
                <a:cs typeface="Times New Roman"/>
              </a:rPr>
              <a:t>Up</a:t>
            </a:r>
            <a:endParaRPr lang="en-US" sz="1200" dirty="0">
              <a:ea typeface="Calibri"/>
              <a:cs typeface="Times New Roman"/>
            </a:endParaRPr>
          </a:p>
          <a:p>
            <a:pPr>
              <a:lnSpc>
                <a:spcPct val="115000"/>
              </a:lnSpc>
            </a:pPr>
            <a:r>
              <a:rPr lang="en-US" sz="1200" dirty="0">
                <a:ea typeface="Calibri"/>
                <a:cs typeface="Times New Roman"/>
              </a:rPr>
              <a:t>A new ocean will one day separate Africa.</a:t>
            </a:r>
          </a:p>
          <a:p>
            <a:pPr>
              <a:lnSpc>
                <a:spcPct val="115000"/>
              </a:lnSpc>
            </a:pPr>
            <a:r>
              <a:rPr lang="en-US" sz="1200" dirty="0">
                <a:ea typeface="Calibri"/>
                <a:cs typeface="Times New Roman"/>
              </a:rPr>
              <a:t> </a:t>
            </a:r>
          </a:p>
          <a:p>
            <a:pPr>
              <a:lnSpc>
                <a:spcPct val="115000"/>
              </a:lnSpc>
            </a:pPr>
            <a:r>
              <a:rPr lang="en-US" sz="1200" dirty="0">
                <a:ea typeface="Calibri"/>
                <a:cs typeface="Times New Roman"/>
              </a:rPr>
              <a:t>A group of nomads got a shock several years ago in a desert in Ethiopia. A series of earthquakes rattled the ground one night, making a loud noise. The next morning, the nomads found that a 3-foot cliff had risen from the ground behind them. The event wasn’t just any earthquake. It was one step in a geological process that is slowly building a new ocean in eastern Africa. </a:t>
            </a:r>
          </a:p>
          <a:p>
            <a:pPr>
              <a:lnSpc>
                <a:spcPct val="115000"/>
              </a:lnSpc>
            </a:pPr>
            <a:r>
              <a:rPr lang="en-US" sz="1200" dirty="0">
                <a:ea typeface="Calibri"/>
                <a:cs typeface="Times New Roman"/>
              </a:rPr>
              <a:t> </a:t>
            </a:r>
          </a:p>
          <a:p>
            <a:pPr>
              <a:lnSpc>
                <a:spcPct val="115000"/>
              </a:lnSpc>
            </a:pPr>
            <a:r>
              <a:rPr lang="en-US" sz="1200" b="1" dirty="0">
                <a:ea typeface="Calibri"/>
                <a:cs typeface="Times New Roman"/>
              </a:rPr>
              <a:t>Spreading Apart </a:t>
            </a:r>
            <a:endParaRPr lang="en-US" sz="1200" dirty="0">
              <a:ea typeface="Calibri"/>
              <a:cs typeface="Times New Roman"/>
            </a:endParaRPr>
          </a:p>
          <a:p>
            <a:pPr>
              <a:lnSpc>
                <a:spcPct val="115000"/>
              </a:lnSpc>
            </a:pPr>
            <a:r>
              <a:rPr lang="en-US" sz="1200" dirty="0">
                <a:ea typeface="Calibri"/>
                <a:cs typeface="Times New Roman"/>
              </a:rPr>
              <a:t>Earth’s shell is made up of huge pieces that fit together like those in a jigsaw puzzle. Called tectonic plates, the pieces are moving very slowly. Some plates are crashing together. Some are pulling apart. In the long course of Earth’s history, the movements of plates have created mountains, oceans, and continents.</a:t>
            </a:r>
          </a:p>
          <a:p>
            <a:pPr>
              <a:lnSpc>
                <a:spcPct val="115000"/>
              </a:lnSpc>
            </a:pPr>
            <a:r>
              <a:rPr lang="en-US" sz="1200" dirty="0">
                <a:ea typeface="Calibri"/>
                <a:cs typeface="Times New Roman"/>
              </a:rPr>
              <a:t> </a:t>
            </a:r>
          </a:p>
          <a:p>
            <a:pPr>
              <a:lnSpc>
                <a:spcPct val="115000"/>
              </a:lnSpc>
              <a:spcAft>
                <a:spcPts val="1000"/>
              </a:spcAft>
            </a:pPr>
            <a:r>
              <a:rPr lang="en-US" sz="1200" dirty="0" smtClean="0"/>
              <a:t>In </a:t>
            </a:r>
            <a:r>
              <a:rPr lang="en-US" sz="1200" dirty="0"/>
              <a:t>eastern Africa, two large tectonic plates, the African Plate and the Arabian Plate, are pulling away from each other.  “There’s true plate spreading going on there,” Cindy </a:t>
            </a:r>
            <a:r>
              <a:rPr lang="en-US" sz="1200" dirty="0" err="1"/>
              <a:t>Ebinger</a:t>
            </a:r>
            <a:r>
              <a:rPr lang="en-US" sz="1200" dirty="0"/>
              <a:t>, an earth scientist from New York, told </a:t>
            </a:r>
            <a:r>
              <a:rPr lang="en-US" sz="1200" i="1" dirty="0" err="1"/>
              <a:t>ScienceSpin</a:t>
            </a:r>
            <a:r>
              <a:rPr lang="en-US" sz="1200" dirty="0"/>
              <a:t>. </a:t>
            </a:r>
            <a:r>
              <a:rPr lang="en-US" sz="1200" dirty="0">
                <a:ea typeface="Calibri"/>
                <a:cs typeface="Times New Roman"/>
              </a:rPr>
              <a:t> </a:t>
            </a:r>
            <a:endParaRPr lang="en-US" sz="1200" dirty="0" smtClean="0">
              <a:ea typeface="Calibri"/>
              <a:cs typeface="Times New Roman"/>
            </a:endParaRPr>
          </a:p>
          <a:p>
            <a:pPr>
              <a:lnSpc>
                <a:spcPct val="115000"/>
              </a:lnSpc>
              <a:spcAft>
                <a:spcPts val="1000"/>
              </a:spcAft>
            </a:pPr>
            <a:endParaRPr lang="en-US" sz="1200" dirty="0">
              <a:ea typeface="Calibri"/>
              <a:cs typeface="Times New Roman"/>
            </a:endParaRPr>
          </a:p>
          <a:p>
            <a:pPr>
              <a:lnSpc>
                <a:spcPct val="115000"/>
              </a:lnSpc>
            </a:pPr>
            <a:r>
              <a:rPr lang="en-US" sz="1200" dirty="0">
                <a:ea typeface="Calibri"/>
                <a:cs typeface="Times New Roman"/>
              </a:rPr>
              <a:t>That’s not all. As the two plates pull apart, the African Plate </a:t>
            </a:r>
            <a:endParaRPr lang="en-US" sz="1200" dirty="0" smtClean="0">
              <a:ea typeface="Calibri"/>
              <a:cs typeface="Times New Roman"/>
            </a:endParaRPr>
          </a:p>
          <a:p>
            <a:pPr>
              <a:lnSpc>
                <a:spcPct val="115000"/>
              </a:lnSpc>
            </a:pPr>
            <a:r>
              <a:rPr lang="en-US" sz="1200" dirty="0" smtClean="0">
                <a:ea typeface="Calibri"/>
                <a:cs typeface="Times New Roman"/>
              </a:rPr>
              <a:t>is </a:t>
            </a:r>
            <a:r>
              <a:rPr lang="en-US" sz="1200" dirty="0">
                <a:ea typeface="Calibri"/>
                <a:cs typeface="Times New Roman"/>
              </a:rPr>
              <a:t>splitting into two pieces. One tectonic plate is becoming two plates. </a:t>
            </a:r>
          </a:p>
          <a:p>
            <a:pPr>
              <a:lnSpc>
                <a:spcPct val="115000"/>
              </a:lnSpc>
            </a:pPr>
            <a:r>
              <a:rPr lang="en-US" sz="1600" dirty="0">
                <a:ea typeface="Calibri"/>
                <a:cs typeface="Times New Roman"/>
              </a:rPr>
              <a:t> </a:t>
            </a:r>
            <a:endParaRPr lang="en-US" sz="4400" dirty="0">
              <a:ea typeface="Calibri"/>
              <a:cs typeface="Times New Roman"/>
            </a:endParaRPr>
          </a:p>
          <a:p>
            <a:pPr>
              <a:lnSpc>
                <a:spcPct val="115000"/>
              </a:lnSpc>
            </a:pPr>
            <a:r>
              <a:rPr lang="en-US" sz="1200" dirty="0">
                <a:ea typeface="Calibri"/>
                <a:cs typeface="Times New Roman"/>
              </a:rPr>
              <a:t>Recently, that tectonic activity has gotten intense. In 2005, the </a:t>
            </a:r>
            <a:endParaRPr lang="en-US" sz="1200" dirty="0" smtClean="0">
              <a:ea typeface="Calibri"/>
              <a:cs typeface="Times New Roman"/>
            </a:endParaRPr>
          </a:p>
          <a:p>
            <a:pPr>
              <a:lnSpc>
                <a:spcPct val="115000"/>
              </a:lnSpc>
            </a:pPr>
            <a:r>
              <a:rPr lang="en-US" sz="1200" dirty="0" smtClean="0">
                <a:ea typeface="Calibri"/>
                <a:cs typeface="Times New Roman"/>
              </a:rPr>
              <a:t>cracking </a:t>
            </a:r>
            <a:r>
              <a:rPr lang="en-US" sz="1200" dirty="0">
                <a:ea typeface="Calibri"/>
                <a:cs typeface="Times New Roman"/>
              </a:rPr>
              <a:t>of the African Plate triggered a volcanic eruption in </a:t>
            </a:r>
            <a:endParaRPr lang="en-US" sz="1200" dirty="0" smtClean="0">
              <a:ea typeface="Calibri"/>
              <a:cs typeface="Times New Roman"/>
            </a:endParaRPr>
          </a:p>
          <a:p>
            <a:pPr>
              <a:lnSpc>
                <a:spcPct val="115000"/>
              </a:lnSpc>
            </a:pPr>
            <a:r>
              <a:rPr lang="en-US" sz="1200" dirty="0" smtClean="0">
                <a:ea typeface="Calibri"/>
                <a:cs typeface="Times New Roman"/>
              </a:rPr>
              <a:t>Ethiopia</a:t>
            </a:r>
            <a:r>
              <a:rPr lang="en-US" sz="1200" dirty="0">
                <a:ea typeface="Calibri"/>
                <a:cs typeface="Times New Roman"/>
              </a:rPr>
              <a:t>. That was followed by the series of earthquakes the </a:t>
            </a:r>
            <a:endParaRPr lang="en-US" sz="1200" dirty="0" smtClean="0">
              <a:ea typeface="Calibri"/>
              <a:cs typeface="Times New Roman"/>
            </a:endParaRPr>
          </a:p>
          <a:p>
            <a:pPr>
              <a:lnSpc>
                <a:spcPct val="115000"/>
              </a:lnSpc>
            </a:pPr>
            <a:r>
              <a:rPr lang="en-US" sz="1200" dirty="0" smtClean="0">
                <a:ea typeface="Calibri"/>
                <a:cs typeface="Times New Roman"/>
              </a:rPr>
              <a:t>nomads </a:t>
            </a:r>
            <a:r>
              <a:rPr lang="en-US" sz="1200" dirty="0">
                <a:ea typeface="Calibri"/>
                <a:cs typeface="Times New Roman"/>
              </a:rPr>
              <a:t>felt. The earthquakes occurred as magma (liquid rock</a:t>
            </a:r>
            <a:r>
              <a:rPr lang="en-US" sz="1200" dirty="0" smtClean="0">
                <a:ea typeface="Calibri"/>
                <a:cs typeface="Times New Roman"/>
              </a:rPr>
              <a:t>)</a:t>
            </a:r>
          </a:p>
          <a:p>
            <a:pPr>
              <a:lnSpc>
                <a:spcPct val="115000"/>
              </a:lnSpc>
            </a:pPr>
            <a:r>
              <a:rPr lang="en-US" sz="1200" dirty="0" smtClean="0">
                <a:ea typeface="Calibri"/>
                <a:cs typeface="Times New Roman"/>
              </a:rPr>
              <a:t>rose</a:t>
            </a:r>
            <a:r>
              <a:rPr lang="en-US" sz="1200" dirty="0" smtClean="0">
                <a:solidFill>
                  <a:srgbClr val="C00000"/>
                </a:solidFill>
                <a:ea typeface="Calibri"/>
                <a:cs typeface="Times New Roman"/>
              </a:rPr>
              <a:t> </a:t>
            </a:r>
            <a:r>
              <a:rPr lang="en-US" sz="1200" dirty="0">
                <a:ea typeface="Calibri"/>
                <a:cs typeface="Times New Roman"/>
              </a:rPr>
              <a:t>from deep within Earth, splitting the ground wide open. A series of crevices, some as wide as 10 feet, opened along a 35-mile stretch of desert in Ethiopia. Since then, the cracks have continued to grow.</a:t>
            </a:r>
          </a:p>
          <a:p>
            <a:pPr>
              <a:lnSpc>
                <a:spcPct val="115000"/>
              </a:lnSpc>
            </a:pPr>
            <a:r>
              <a:rPr lang="en-US" sz="1200" dirty="0">
                <a:ea typeface="Calibri"/>
                <a:cs typeface="Times New Roman"/>
              </a:rPr>
              <a:t> </a:t>
            </a:r>
          </a:p>
          <a:p>
            <a:pPr>
              <a:lnSpc>
                <a:spcPct val="115000"/>
              </a:lnSpc>
            </a:pPr>
            <a:r>
              <a:rPr lang="en-US" sz="1200" b="1" u="sng" dirty="0">
                <a:solidFill>
                  <a:srgbClr val="000000"/>
                </a:solidFill>
              </a:rPr>
              <a:t>A Natural Lab</a:t>
            </a:r>
            <a:endParaRPr lang="en-US" sz="1200" dirty="0">
              <a:ea typeface="Calibri"/>
              <a:cs typeface="Times New Roman"/>
            </a:endParaRPr>
          </a:p>
          <a:p>
            <a:pPr>
              <a:lnSpc>
                <a:spcPct val="115000"/>
              </a:lnSpc>
            </a:pPr>
            <a:r>
              <a:rPr lang="en-US" sz="1200" dirty="0">
                <a:solidFill>
                  <a:srgbClr val="000000"/>
                </a:solidFill>
              </a:rPr>
              <a:t>Africa’s tectonic action has been going on for 30 million years. The spreading and cracking is what formed the Red Sea, and  the Great Rift Valley. The rift runs south from the bottom of the Red Sea through eastern Africa.</a:t>
            </a:r>
            <a:endParaRPr lang="en-US" sz="1200" dirty="0">
              <a:ea typeface="Calibri"/>
              <a:cs typeface="Times New Roman"/>
            </a:endParaRPr>
          </a:p>
          <a:p>
            <a:pPr>
              <a:lnSpc>
                <a:spcPct val="115000"/>
              </a:lnSpc>
            </a:pPr>
            <a:r>
              <a:rPr lang="en-US" sz="1200" dirty="0">
                <a:latin typeface="Times New Roman"/>
                <a:ea typeface="Times New Roman"/>
                <a:cs typeface="Times New Roman"/>
              </a:rPr>
              <a:t> </a:t>
            </a:r>
            <a:endParaRPr lang="en-US" sz="1200" dirty="0">
              <a:ea typeface="Calibri"/>
              <a:cs typeface="Times New Roman"/>
            </a:endParaRPr>
          </a:p>
          <a:p>
            <a:pPr>
              <a:lnSpc>
                <a:spcPct val="115000"/>
              </a:lnSpc>
            </a:pPr>
            <a:r>
              <a:rPr lang="en-US" sz="1200" dirty="0">
                <a:solidFill>
                  <a:srgbClr val="000000"/>
                </a:solidFill>
              </a:rPr>
              <a:t>As the two sides of the rift valley pull even farther apart, the entire area will someday fall below sea level.  Someday, water from the Red Sea will rush in to fill the rift. This will form a new body of water. </a:t>
            </a:r>
            <a:endParaRPr lang="en-US" sz="1200" dirty="0" smtClean="0">
              <a:ea typeface="Calibri"/>
              <a:cs typeface="Times New Roman"/>
            </a:endParaRPr>
          </a:p>
          <a:p>
            <a:pPr>
              <a:lnSpc>
                <a:spcPct val="115000"/>
              </a:lnSpc>
            </a:pPr>
            <a:endParaRPr lang="en-US" sz="1200" dirty="0">
              <a:solidFill>
                <a:srgbClr val="000000"/>
              </a:solidFill>
              <a:cs typeface="Times New Roman"/>
            </a:endParaRPr>
          </a:p>
          <a:p>
            <a:pPr>
              <a:lnSpc>
                <a:spcPct val="115000"/>
              </a:lnSpc>
            </a:pPr>
            <a:r>
              <a:rPr lang="en-US" sz="1200" dirty="0" smtClean="0">
                <a:solidFill>
                  <a:srgbClr val="000000"/>
                </a:solidFill>
              </a:rPr>
              <a:t>A </a:t>
            </a:r>
            <a:r>
              <a:rPr lang="en-US" sz="1200" dirty="0">
                <a:solidFill>
                  <a:srgbClr val="000000"/>
                </a:solidFill>
              </a:rPr>
              <a:t>million years from now, and maybe possibly sooner, the Great Rift Valley will lie at the bottom of an ocean that divides Africa in two. Then, an ocean will one day fill the Great Rift Valley, where Africa is pulling apart.</a:t>
            </a:r>
            <a:endParaRPr lang="en-US" sz="1200" dirty="0">
              <a:ea typeface="Calibri"/>
              <a:cs typeface="Times New Roman"/>
            </a:endParaRPr>
          </a:p>
        </p:txBody>
      </p:sp>
      <p:sp>
        <p:nvSpPr>
          <p:cNvPr id="2" name="Rectangle 1"/>
          <p:cNvSpPr/>
          <p:nvPr/>
        </p:nvSpPr>
        <p:spPr>
          <a:xfrm>
            <a:off x="5334000" y="114181"/>
            <a:ext cx="2324100" cy="800219"/>
          </a:xfrm>
          <a:prstGeom prst="rect">
            <a:avLst/>
          </a:prstGeom>
        </p:spPr>
        <p:txBody>
          <a:bodyPr wrap="square">
            <a:spAutoFit/>
          </a:bodyPr>
          <a:lstStyle/>
          <a:p>
            <a:pPr algn="r">
              <a:lnSpc>
                <a:spcPct val="115000"/>
              </a:lnSpc>
            </a:pPr>
            <a:r>
              <a:rPr lang="en-US" sz="800" dirty="0">
                <a:ea typeface="Calibri"/>
                <a:cs typeface="Times New Roman"/>
              </a:rPr>
              <a:t>Grade Equivalent 6.9</a:t>
            </a:r>
          </a:p>
          <a:p>
            <a:pPr algn="r">
              <a:lnSpc>
                <a:spcPct val="115000"/>
              </a:lnSpc>
            </a:pPr>
            <a:r>
              <a:rPr lang="en-US" sz="800" dirty="0">
                <a:ea typeface="Calibri"/>
                <a:cs typeface="Times New Roman"/>
              </a:rPr>
              <a:t>Lexile Measure 940L</a:t>
            </a:r>
          </a:p>
          <a:p>
            <a:pPr algn="r">
              <a:lnSpc>
                <a:spcPct val="115000"/>
              </a:lnSpc>
            </a:pPr>
            <a:r>
              <a:rPr lang="en-US" sz="800" dirty="0">
                <a:ea typeface="Calibri"/>
                <a:cs typeface="Times New Roman"/>
              </a:rPr>
              <a:t>Mean Sentence Length 13.40</a:t>
            </a:r>
          </a:p>
          <a:p>
            <a:pPr algn="r">
              <a:lnSpc>
                <a:spcPct val="115000"/>
              </a:lnSpc>
            </a:pPr>
            <a:r>
              <a:rPr lang="en-US" sz="800" dirty="0">
                <a:ea typeface="Calibri"/>
                <a:cs typeface="Times New Roman"/>
              </a:rPr>
              <a:t>Mean Log Word Frequency 3.40</a:t>
            </a:r>
          </a:p>
          <a:p>
            <a:pPr algn="r">
              <a:lnSpc>
                <a:spcPct val="115000"/>
              </a:lnSpc>
            </a:pPr>
            <a:r>
              <a:rPr lang="en-US" sz="800" dirty="0">
                <a:ea typeface="Calibri"/>
                <a:cs typeface="Times New Roman"/>
              </a:rPr>
              <a:t>Word Count 402</a:t>
            </a:r>
          </a:p>
        </p:txBody>
      </p:sp>
      <p:grpSp>
        <p:nvGrpSpPr>
          <p:cNvPr id="6" name="Group 5"/>
          <p:cNvGrpSpPr/>
          <p:nvPr/>
        </p:nvGrpSpPr>
        <p:grpSpPr>
          <a:xfrm>
            <a:off x="4724400" y="4495800"/>
            <a:ext cx="2286000" cy="1696165"/>
            <a:chOff x="0" y="0"/>
            <a:chExt cx="2105025" cy="1495426"/>
          </a:xfrm>
        </p:grpSpPr>
        <p:pic>
          <p:nvPicPr>
            <p:cNvPr id="7" name="Picture 6"/>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0"/>
              <a:ext cx="2105025" cy="1495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 Box 2"/>
            <p:cNvSpPr txBox="1">
              <a:spLocks noChangeArrowheads="1"/>
            </p:cNvSpPr>
            <p:nvPr/>
          </p:nvSpPr>
          <p:spPr bwMode="auto">
            <a:xfrm>
              <a:off x="0" y="1007727"/>
              <a:ext cx="2105025" cy="4876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50">
                  <a:effectLst/>
                  <a:latin typeface="Calibri"/>
                  <a:ea typeface="Calibri"/>
                  <a:cs typeface="Times New Roman"/>
                </a:rPr>
                <a:t>A scientist inspects one of many narrow cracks, that opened during a series of earthquakes in Ethiopia several years ago.</a:t>
              </a:r>
              <a:endParaRPr lang="en-US" sz="1100">
                <a:effectLst/>
                <a:latin typeface="Calibri"/>
                <a:ea typeface="Calibri"/>
                <a:cs typeface="Times New Roman"/>
              </a:endParaRPr>
            </a:p>
            <a:p>
              <a:pPr marL="0" marR="0">
                <a:lnSpc>
                  <a:spcPct val="115000"/>
                </a:lnSpc>
                <a:spcBef>
                  <a:spcPts val="0"/>
                </a:spcBef>
                <a:spcAft>
                  <a:spcPts val="1000"/>
                </a:spcAft>
              </a:pPr>
              <a:r>
                <a:rPr lang="en-US" sz="900">
                  <a:effectLst/>
                  <a:latin typeface="Calibri"/>
                  <a:ea typeface="Calibri"/>
                  <a:cs typeface="Times New Roman"/>
                </a:rPr>
                <a:t> </a:t>
              </a:r>
              <a:endParaRPr lang="en-US" sz="1100">
                <a:effectLst/>
                <a:latin typeface="Calibri"/>
                <a:ea typeface="Calibri"/>
                <a:cs typeface="Times New Roman"/>
              </a:endParaRPr>
            </a:p>
          </p:txBody>
        </p:sp>
      </p:grpSp>
    </p:spTree>
    <p:extLst>
      <p:ext uri="{BB962C8B-B14F-4D97-AF65-F5344CB8AC3E}">
        <p14:creationId xmlns:p14="http://schemas.microsoft.com/office/powerpoint/2010/main" val="2150366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5" name="Rectangle 4"/>
          <p:cNvSpPr/>
          <p:nvPr/>
        </p:nvSpPr>
        <p:spPr>
          <a:xfrm>
            <a:off x="179937" y="609600"/>
            <a:ext cx="7391401" cy="517065"/>
          </a:xfrm>
          <a:prstGeom prst="rect">
            <a:avLst/>
          </a:prstGeom>
        </p:spPr>
        <p:txBody>
          <a:bodyPr wrap="square">
            <a:spAutoFit/>
          </a:bodyPr>
          <a:lstStyle/>
          <a:p>
            <a:pPr>
              <a:lnSpc>
                <a:spcPct val="115000"/>
              </a:lnSpc>
            </a:pPr>
            <a:r>
              <a:rPr lang="en-US" sz="1200" b="1" dirty="0">
                <a:ea typeface="Calibri"/>
                <a:cs typeface="Times New Roman"/>
              </a:rPr>
              <a:t>Cracking </a:t>
            </a:r>
            <a:r>
              <a:rPr lang="en-US" sz="1200" b="1" dirty="0" smtClean="0">
                <a:ea typeface="Calibri"/>
                <a:cs typeface="Times New Roman"/>
              </a:rPr>
              <a:t>Up </a:t>
            </a:r>
            <a:r>
              <a:rPr lang="en-US" sz="1200" i="1" dirty="0" smtClean="0">
                <a:ea typeface="Calibri"/>
                <a:cs typeface="Times New Roman"/>
              </a:rPr>
              <a:t>Continued…</a:t>
            </a:r>
          </a:p>
          <a:p>
            <a:pPr>
              <a:lnSpc>
                <a:spcPct val="115000"/>
              </a:lnSpc>
            </a:pPr>
            <a:endParaRPr lang="en-US" sz="1200" dirty="0">
              <a:ea typeface="Calibri"/>
              <a:cs typeface="Times New Roman"/>
            </a:endParaRPr>
          </a:p>
        </p:txBody>
      </p:sp>
      <p:grpSp>
        <p:nvGrpSpPr>
          <p:cNvPr id="7" name="Group 6"/>
          <p:cNvGrpSpPr/>
          <p:nvPr/>
        </p:nvGrpSpPr>
        <p:grpSpPr>
          <a:xfrm>
            <a:off x="816576" y="2438400"/>
            <a:ext cx="5943600" cy="4849156"/>
            <a:chOff x="914400" y="4495800"/>
            <a:chExt cx="5943600" cy="4849156"/>
          </a:xfrm>
        </p:grpSpPr>
        <p:pic>
          <p:nvPicPr>
            <p:cNvPr id="8" name="Picture 5"/>
            <p:cNvPicPr>
              <a:picLocks noChangeAspect="1" noChangeArrowheads="1"/>
            </p:cNvPicPr>
            <p:nvPr/>
          </p:nvPicPr>
          <p:blipFill rotWithShape="1">
            <a:blip r:embed="rId2">
              <a:grayscl/>
              <a:extLst>
                <a:ext uri="{BEBA8EAE-BF5A-486C-A8C5-ECC9F3942E4B}">
                  <a14:imgProps xmlns:a14="http://schemas.microsoft.com/office/drawing/2010/main">
                    <a14:imgLayer r:embed="rId3"/>
                  </a14:imgProps>
                </a:ext>
                <a:ext uri="{28A0092B-C50C-407E-A947-70E740481C1C}">
                  <a14:useLocalDpi xmlns:a14="http://schemas.microsoft.com/office/drawing/2010/main" val="0"/>
                </a:ext>
              </a:extLst>
            </a:blip>
            <a:srcRect l="53967" t="34926" r="15055" b="9566"/>
            <a:stretch/>
          </p:blipFill>
          <p:spPr bwMode="auto">
            <a:xfrm>
              <a:off x="914400" y="4495800"/>
              <a:ext cx="3776870" cy="3806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2" descr="Making Deals and Profits in the East African Rift"/>
            <p:cNvPicPr>
              <a:picLocks noChangeAspect="1" noChangeArrowheads="1"/>
            </p:cNvPicPr>
            <p:nvPr/>
          </p:nvPicPr>
          <p:blipFill>
            <a:blip r:embed="rId4">
              <a:graysc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57600" y="5943600"/>
              <a:ext cx="3200400" cy="3401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3559776" y="7463135"/>
            <a:ext cx="3200400" cy="461665"/>
          </a:xfrm>
          <a:prstGeom prst="rect">
            <a:avLst/>
          </a:prstGeom>
          <a:noFill/>
        </p:spPr>
        <p:txBody>
          <a:bodyPr wrap="square" rtlCol="0">
            <a:spAutoFit/>
          </a:bodyPr>
          <a:lstStyle/>
          <a:p>
            <a:r>
              <a:rPr lang="en-US" sz="1200" dirty="0">
                <a:ea typeface="Calibri"/>
                <a:cs typeface="Times New Roman"/>
              </a:rPr>
              <a:t>An ocean will one day fill the Great Rift Valley, where Africa is pulling apart</a:t>
            </a:r>
            <a:r>
              <a:rPr lang="en-US" sz="1200" dirty="0" smtClean="0">
                <a:ea typeface="Calibri"/>
                <a:cs typeface="Times New Roman"/>
              </a:rPr>
              <a:t>.</a:t>
            </a:r>
            <a:endParaRPr lang="en-US" sz="1200" dirty="0">
              <a:ea typeface="Calibri"/>
              <a:cs typeface="Times New Roman"/>
            </a:endParaRPr>
          </a:p>
        </p:txBody>
      </p:sp>
      <p:sp>
        <p:nvSpPr>
          <p:cNvPr id="6" name="TextBox 5"/>
          <p:cNvSpPr txBox="1"/>
          <p:nvPr/>
        </p:nvSpPr>
        <p:spPr>
          <a:xfrm>
            <a:off x="619125" y="1609994"/>
            <a:ext cx="6359843" cy="584775"/>
          </a:xfrm>
          <a:prstGeom prst="rect">
            <a:avLst/>
          </a:prstGeom>
          <a:noFill/>
        </p:spPr>
        <p:txBody>
          <a:bodyPr wrap="square" rtlCol="0">
            <a:spAutoFit/>
          </a:bodyPr>
          <a:lstStyle/>
          <a:p>
            <a:pPr algn="ctr"/>
            <a:r>
              <a:rPr lang="en-US" sz="3200" dirty="0" smtClean="0"/>
              <a:t>The Splitting Up of Africa</a:t>
            </a:r>
            <a:endParaRPr lang="en-US" sz="3200" dirty="0"/>
          </a:p>
        </p:txBody>
      </p:sp>
    </p:spTree>
    <p:extLst>
      <p:ext uri="{BB962C8B-B14F-4D97-AF65-F5344CB8AC3E}">
        <p14:creationId xmlns:p14="http://schemas.microsoft.com/office/powerpoint/2010/main" val="687922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cxnSp>
        <p:nvCxnSpPr>
          <p:cNvPr id="10" name="Straight Connector 9"/>
          <p:cNvCxnSpPr/>
          <p:nvPr/>
        </p:nvCxnSpPr>
        <p:spPr>
          <a:xfrm>
            <a:off x="382788" y="5029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763788" y="685800"/>
            <a:ext cx="6322812" cy="2688200"/>
            <a:chOff x="687588" y="817000"/>
            <a:chExt cx="6322812" cy="2688200"/>
          </a:xfrm>
        </p:grpSpPr>
        <p:sp>
          <p:nvSpPr>
            <p:cNvPr id="7" name="Rectangle 6"/>
            <p:cNvSpPr/>
            <p:nvPr/>
          </p:nvSpPr>
          <p:spPr>
            <a:xfrm>
              <a:off x="687588" y="817000"/>
              <a:ext cx="6322812" cy="2688200"/>
            </a:xfrm>
            <a:prstGeom prst="rect">
              <a:avLst/>
            </a:prstGeom>
          </p:spPr>
          <p:txBody>
            <a:bodyPr wrap="square" lIns="101881" tIns="50941" rIns="101881" bIns="50941">
              <a:spAutoFit/>
            </a:bodyPr>
            <a:lstStyle/>
            <a:p>
              <a:pPr marL="401638" lvl="0" indent="-342900">
                <a:buAutoNum type="arabicPeriod"/>
              </a:pPr>
              <a:r>
                <a:rPr lang="en-US" sz="1400" b="1" dirty="0">
                  <a:solidFill>
                    <a:prstClr val="black"/>
                  </a:solidFill>
                  <a:latin typeface="Helvetica" pitchFamily="34" charset="0"/>
                  <a:cs typeface="Helvetica" pitchFamily="34" charset="0"/>
                </a:rPr>
                <a:t>What information was the most likely reason for the </a:t>
              </a:r>
              <a:r>
                <a:rPr lang="en-US" sz="1400" b="1" dirty="0" smtClean="0">
                  <a:solidFill>
                    <a:prstClr val="black"/>
                  </a:solidFill>
                  <a:latin typeface="Helvetica" pitchFamily="34" charset="0"/>
                  <a:cs typeface="Helvetica" pitchFamily="34" charset="0"/>
                </a:rPr>
                <a:t>students’ change </a:t>
              </a:r>
              <a:r>
                <a:rPr lang="en-US" sz="1400" b="1" dirty="0">
                  <a:solidFill>
                    <a:prstClr val="black"/>
                  </a:solidFill>
                  <a:latin typeface="Helvetica" pitchFamily="34" charset="0"/>
                  <a:cs typeface="Helvetica" pitchFamily="34" charset="0"/>
                </a:rPr>
                <a:t>in how they viewed earthquake drills?  </a:t>
              </a:r>
              <a:endParaRPr lang="en-US" sz="1400" b="1" dirty="0" smtClean="0">
                <a:solidFill>
                  <a:prstClr val="black"/>
                </a:solidFill>
                <a:latin typeface="Helvetica" pitchFamily="34" charset="0"/>
                <a:cs typeface="Helvetica" pitchFamily="34" charset="0"/>
              </a:endParaRPr>
            </a:p>
            <a:p>
              <a:pPr marL="60236" lvl="0"/>
              <a:endParaRPr lang="en-US" sz="1400" b="1" dirty="0">
                <a:solidFill>
                  <a:prstClr val="black"/>
                </a:solidFill>
                <a:latin typeface="Helvetica" pitchFamily="34" charset="0"/>
                <a:cs typeface="Helvetica" pitchFamily="34" charset="0"/>
              </a:endParaRPr>
            </a:p>
            <a:p>
              <a:pPr marL="839959" indent="-358070">
                <a:buFont typeface="+mj-lt"/>
                <a:buAutoNum type="alphaUcPeriod"/>
              </a:pPr>
              <a:r>
                <a:rPr lang="en-US" sz="1400" dirty="0">
                  <a:latin typeface="Helvetica" pitchFamily="34" charset="0"/>
                  <a:cs typeface="Helvetica" pitchFamily="34" charset="0"/>
                </a:rPr>
                <a:t>Ms. </a:t>
              </a:r>
              <a:r>
                <a:rPr lang="en-US" sz="1400" dirty="0" smtClean="0">
                  <a:latin typeface="Helvetica" pitchFamily="34" charset="0"/>
                  <a:cs typeface="Helvetica" pitchFamily="34" charset="0"/>
                </a:rPr>
                <a:t>Miller asked </a:t>
              </a:r>
              <a:r>
                <a:rPr lang="en-US" sz="1400" dirty="0">
                  <a:latin typeface="Helvetica" pitchFamily="34" charset="0"/>
                  <a:cs typeface="Helvetica" pitchFamily="34" charset="0"/>
                </a:rPr>
                <a:t>them if they had heard of tectonic plates</a:t>
              </a:r>
              <a:r>
                <a:rPr lang="en-US" sz="1400" dirty="0" smtClean="0">
                  <a:latin typeface="Helvetica" pitchFamily="34" charset="0"/>
                  <a:cs typeface="Helvetica" pitchFamily="34" charset="0"/>
                </a:rPr>
                <a:t>.</a:t>
              </a:r>
            </a:p>
            <a:p>
              <a:pPr marL="839959" indent="-358070">
                <a:buFont typeface="+mj-lt"/>
                <a:buAutoNum type="alphaUcPeriod"/>
              </a:pPr>
              <a:endParaRPr lang="en-US" sz="1400" dirty="0">
                <a:latin typeface="Helvetica" pitchFamily="34" charset="0"/>
                <a:cs typeface="Helvetica" pitchFamily="34" charset="0"/>
              </a:endParaRPr>
            </a:p>
            <a:p>
              <a:pPr marL="839959" indent="-358070">
                <a:buFont typeface="+mj-lt"/>
                <a:buAutoNum type="alphaUcPeriod"/>
              </a:pPr>
              <a:r>
                <a:rPr lang="en-US" sz="1400" dirty="0">
                  <a:latin typeface="Helvetica" pitchFamily="34" charset="0"/>
                  <a:cs typeface="Helvetica" pitchFamily="34" charset="0"/>
                </a:rPr>
                <a:t>Earth has been changing since the beginning of time</a:t>
              </a:r>
              <a:r>
                <a:rPr lang="en-US" sz="1400" dirty="0" smtClean="0">
                  <a:latin typeface="Helvetica" pitchFamily="34" charset="0"/>
                  <a:cs typeface="Helvetica" pitchFamily="34" charset="0"/>
                </a:rPr>
                <a:t>.</a:t>
              </a:r>
            </a:p>
            <a:p>
              <a:pPr marL="839959" indent="-358070">
                <a:buFont typeface="+mj-lt"/>
                <a:buAutoNum type="alphaUcPeriod"/>
              </a:pPr>
              <a:endParaRPr lang="en-US" sz="1400" dirty="0">
                <a:latin typeface="Helvetica" pitchFamily="34" charset="0"/>
                <a:cs typeface="Helvetica" pitchFamily="34" charset="0"/>
              </a:endParaRPr>
            </a:p>
            <a:p>
              <a:pPr marL="839959" indent="-358070">
                <a:buFont typeface="+mj-lt"/>
                <a:buAutoNum type="alphaUcPeriod"/>
              </a:pPr>
              <a:r>
                <a:rPr lang="en-US" sz="1400" dirty="0">
                  <a:latin typeface="Helvetica" pitchFamily="34" charset="0"/>
                  <a:cs typeface="Helvetica" pitchFamily="34" charset="0"/>
                </a:rPr>
                <a:t>Many cities are on fault lines where earthquakes are likely to happen</a:t>
              </a:r>
              <a:r>
                <a:rPr lang="en-US" sz="1400" dirty="0" smtClean="0">
                  <a:latin typeface="Helvetica" pitchFamily="34" charset="0"/>
                  <a:cs typeface="Helvetica" pitchFamily="34" charset="0"/>
                </a:rPr>
                <a:t>.</a:t>
              </a:r>
            </a:p>
            <a:p>
              <a:pPr marL="839959" indent="-358070">
                <a:buFont typeface="+mj-lt"/>
                <a:buAutoNum type="alphaUcPeriod"/>
              </a:pPr>
              <a:endParaRPr lang="en-US" sz="1400" dirty="0">
                <a:latin typeface="Helvetica" pitchFamily="34" charset="0"/>
                <a:cs typeface="Helvetica" pitchFamily="34" charset="0"/>
              </a:endParaRPr>
            </a:p>
            <a:p>
              <a:pPr marL="839959" indent="-358070">
                <a:buFont typeface="+mj-lt"/>
                <a:buAutoNum type="alphaUcPeriod"/>
              </a:pPr>
              <a:r>
                <a:rPr lang="en-US" sz="1400" dirty="0">
                  <a:latin typeface="Helvetica" pitchFamily="34" charset="0"/>
                  <a:cs typeface="Helvetica" pitchFamily="34" charset="0"/>
                </a:rPr>
                <a:t>Students learned that it was quite possible that their own city would have a major earthquake.</a:t>
              </a:r>
              <a:endParaRPr lang="en-US" sz="1400" dirty="0" smtClean="0">
                <a:latin typeface="Helvetica" pitchFamily="34" charset="0"/>
                <a:cs typeface="Helvetica" pitchFamily="34" charset="0"/>
              </a:endParaRPr>
            </a:p>
          </p:txBody>
        </p:sp>
        <p:grpSp>
          <p:nvGrpSpPr>
            <p:cNvPr id="3" name="Group 2"/>
            <p:cNvGrpSpPr/>
            <p:nvPr/>
          </p:nvGrpSpPr>
          <p:grpSpPr>
            <a:xfrm>
              <a:off x="821551" y="1524000"/>
              <a:ext cx="245249" cy="1687286"/>
              <a:chOff x="747712" y="2275114"/>
              <a:chExt cx="245249" cy="1687286"/>
            </a:xfrm>
          </p:grpSpPr>
          <p:sp>
            <p:nvSpPr>
              <p:cNvPr id="11" name="Oval 10"/>
              <p:cNvSpPr/>
              <p:nvPr/>
            </p:nvSpPr>
            <p:spPr>
              <a:xfrm>
                <a:off x="747712" y="267336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2" name="Oval 11"/>
              <p:cNvSpPr/>
              <p:nvPr/>
            </p:nvSpPr>
            <p:spPr>
              <a:xfrm>
                <a:off x="747712" y="308977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Oval 12"/>
              <p:cNvSpPr/>
              <p:nvPr/>
            </p:nvSpPr>
            <p:spPr>
              <a:xfrm>
                <a:off x="747712" y="22751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Oval 13"/>
              <p:cNvSpPr/>
              <p:nvPr/>
            </p:nvSpPr>
            <p:spPr>
              <a:xfrm>
                <a:off x="750073" y="37229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grpSp>
        <p:nvGrpSpPr>
          <p:cNvPr id="6" name="Group 5"/>
          <p:cNvGrpSpPr/>
          <p:nvPr/>
        </p:nvGrpSpPr>
        <p:grpSpPr>
          <a:xfrm>
            <a:off x="866926" y="5867400"/>
            <a:ext cx="6067274" cy="2903644"/>
            <a:chOff x="826993" y="5999958"/>
            <a:chExt cx="6067274" cy="2903644"/>
          </a:xfrm>
        </p:grpSpPr>
        <p:sp>
          <p:nvSpPr>
            <p:cNvPr id="29" name="Rectangle 28"/>
            <p:cNvSpPr/>
            <p:nvPr/>
          </p:nvSpPr>
          <p:spPr>
            <a:xfrm>
              <a:off x="826993" y="5999958"/>
              <a:ext cx="6067274" cy="2903644"/>
            </a:xfrm>
            <a:prstGeom prst="rect">
              <a:avLst/>
            </a:prstGeom>
          </p:spPr>
          <p:txBody>
            <a:bodyPr wrap="square" lIns="101881" tIns="50941" rIns="101881" bIns="50941">
              <a:spAutoFit/>
            </a:bodyPr>
            <a:lstStyle/>
            <a:p>
              <a:pPr marL="403136" indent="-342900">
                <a:buAutoNum type="arabicPeriod" startAt="2"/>
              </a:pPr>
              <a:r>
                <a:rPr lang="en-US" sz="1400" b="1" dirty="0">
                  <a:latin typeface="Helvetica" pitchFamily="34" charset="0"/>
                  <a:cs typeface="Helvetica" pitchFamily="34" charset="0"/>
                </a:rPr>
                <a:t>Which events </a:t>
              </a:r>
              <a:r>
                <a:rPr lang="en-US" sz="1400" b="1" dirty="0" smtClean="0">
                  <a:latin typeface="Helvetica" pitchFamily="34" charset="0"/>
                  <a:cs typeface="Helvetica" pitchFamily="34" charset="0"/>
                </a:rPr>
                <a:t>led </a:t>
              </a:r>
              <a:r>
                <a:rPr lang="en-US" sz="1400" b="1" dirty="0">
                  <a:latin typeface="Helvetica" pitchFamily="34" charset="0"/>
                  <a:cs typeface="Helvetica" pitchFamily="34" charset="0"/>
                </a:rPr>
                <a:t>the geologists to the conclusion that the African and Arabian plates are drifting apart? Select all that apply. </a:t>
              </a:r>
              <a:endParaRPr lang="en-US" sz="1400" b="1" dirty="0" smtClean="0">
                <a:latin typeface="Helvetica" pitchFamily="34" charset="0"/>
                <a:cs typeface="Helvetica" pitchFamily="34" charset="0"/>
              </a:endParaRPr>
            </a:p>
            <a:p>
              <a:pPr marL="403136" indent="-342900">
                <a:buAutoNum type="arabicPeriod" startAt="2"/>
              </a:pPr>
              <a:endParaRPr lang="en-US" sz="1400" dirty="0" smtClean="0">
                <a:latin typeface="Helvetica" pitchFamily="34" charset="0"/>
                <a:cs typeface="Helvetica" pitchFamily="34" charset="0"/>
              </a:endParaRPr>
            </a:p>
            <a:p>
              <a:pPr marL="744538" indent="-342900">
                <a:buAutoNum type="alphaUcPeriod"/>
              </a:pPr>
              <a:r>
                <a:rPr lang="en-US" sz="1400" dirty="0">
                  <a:latin typeface="Helvetica" pitchFamily="34" charset="0"/>
                  <a:cs typeface="Helvetica" pitchFamily="34" charset="0"/>
                </a:rPr>
                <a:t>The geologists were amazed and frightened by the crevices</a:t>
              </a:r>
              <a:r>
                <a:rPr lang="en-US" sz="1400" dirty="0" smtClean="0">
                  <a:latin typeface="Helvetica" pitchFamily="34" charset="0"/>
                  <a:cs typeface="Helvetica" pitchFamily="34" charset="0"/>
                </a:rPr>
                <a:t>.</a:t>
              </a:r>
            </a:p>
            <a:p>
              <a:pPr marL="744538" indent="-342900">
                <a:buAutoNum type="alphaUcPeriod"/>
              </a:pPr>
              <a:endParaRPr lang="en-US" sz="1400" dirty="0">
                <a:latin typeface="Helvetica" pitchFamily="34" charset="0"/>
                <a:cs typeface="Helvetica" pitchFamily="34" charset="0"/>
              </a:endParaRPr>
            </a:p>
            <a:p>
              <a:pPr marL="744538" indent="-342900">
                <a:buAutoNum type="alphaUcPeriod"/>
              </a:pPr>
              <a:r>
                <a:rPr lang="en-US" sz="1400" dirty="0">
                  <a:latin typeface="Helvetica" pitchFamily="34" charset="0"/>
                  <a:cs typeface="Helvetica" pitchFamily="34" charset="0"/>
                </a:rPr>
                <a:t>The rivers were changing course and mountains were rising skyward</a:t>
              </a:r>
              <a:r>
                <a:rPr lang="en-US" sz="1400" dirty="0" smtClean="0">
                  <a:latin typeface="Helvetica" pitchFamily="34" charset="0"/>
                  <a:cs typeface="Helvetica" pitchFamily="34" charset="0"/>
                </a:rPr>
                <a:t>.</a:t>
              </a:r>
            </a:p>
            <a:p>
              <a:pPr marL="744538" indent="-342900">
                <a:buAutoNum type="alphaUcPeriod"/>
              </a:pPr>
              <a:endParaRPr lang="en-US" sz="1400" dirty="0">
                <a:latin typeface="Helvetica" pitchFamily="34" charset="0"/>
                <a:cs typeface="Helvetica" pitchFamily="34" charset="0"/>
              </a:endParaRPr>
            </a:p>
            <a:p>
              <a:pPr marL="744538" indent="-342900">
                <a:buAutoNum type="alphaUcPeriod"/>
              </a:pPr>
              <a:r>
                <a:rPr lang="en-US" sz="1400" dirty="0">
                  <a:latin typeface="Helvetica" pitchFamily="34" charset="0"/>
                  <a:cs typeface="Helvetica" pitchFamily="34" charset="0"/>
                </a:rPr>
                <a:t>For several months, hundreds of crevices were opening up in the ground</a:t>
              </a:r>
              <a:r>
                <a:rPr lang="en-US" sz="1400" dirty="0" smtClean="0">
                  <a:latin typeface="Helvetica" pitchFamily="34" charset="0"/>
                  <a:cs typeface="Helvetica" pitchFamily="34" charset="0"/>
                </a:rPr>
                <a:t>.</a:t>
              </a:r>
            </a:p>
            <a:p>
              <a:pPr marL="744538" indent="-342900">
                <a:buAutoNum type="alphaUcPeriod"/>
              </a:pPr>
              <a:endParaRPr lang="en-US" sz="1400" dirty="0">
                <a:latin typeface="Helvetica" pitchFamily="34" charset="0"/>
                <a:cs typeface="Helvetica" pitchFamily="34" charset="0"/>
              </a:endParaRPr>
            </a:p>
            <a:p>
              <a:pPr marL="744538" indent="-342900">
                <a:buAutoNum type="alphaUcPeriod"/>
              </a:pPr>
              <a:r>
                <a:rPr lang="en-US" sz="1400" dirty="0">
                  <a:latin typeface="Helvetica" pitchFamily="34" charset="0"/>
                  <a:cs typeface="Helvetica" pitchFamily="34" charset="0"/>
                </a:rPr>
                <a:t>Traces of recent volcanic eruptions are also visible.</a:t>
              </a:r>
            </a:p>
          </p:txBody>
        </p:sp>
        <p:grpSp>
          <p:nvGrpSpPr>
            <p:cNvPr id="5" name="Group 4"/>
            <p:cNvGrpSpPr/>
            <p:nvPr/>
          </p:nvGrpSpPr>
          <p:grpSpPr>
            <a:xfrm>
              <a:off x="869156" y="6923314"/>
              <a:ext cx="250426" cy="1850572"/>
              <a:chOff x="869156" y="6923314"/>
              <a:chExt cx="250426" cy="1850572"/>
            </a:xfrm>
          </p:grpSpPr>
          <p:sp>
            <p:nvSpPr>
              <p:cNvPr id="30" name="Oval 29"/>
              <p:cNvSpPr/>
              <p:nvPr/>
            </p:nvSpPr>
            <p:spPr>
              <a:xfrm>
                <a:off x="876694" y="733203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1" name="Oval 30"/>
              <p:cNvSpPr/>
              <p:nvPr/>
            </p:nvSpPr>
            <p:spPr>
              <a:xfrm>
                <a:off x="873790" y="69233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2" name="Oval 31"/>
              <p:cNvSpPr/>
              <p:nvPr/>
            </p:nvSpPr>
            <p:spPr>
              <a:xfrm>
                <a:off x="869156" y="8534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3" name="Oval 32"/>
              <p:cNvSpPr/>
              <p:nvPr/>
            </p:nvSpPr>
            <p:spPr>
              <a:xfrm>
                <a:off x="876694" y="79139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graphicFrame>
        <p:nvGraphicFramePr>
          <p:cNvPr id="2" name="Table 1"/>
          <p:cNvGraphicFramePr>
            <a:graphicFrameLocks noGrp="1"/>
          </p:cNvGraphicFramePr>
          <p:nvPr>
            <p:extLst/>
          </p:nvPr>
        </p:nvGraphicFramePr>
        <p:xfrm>
          <a:off x="5029200" y="4648200"/>
          <a:ext cx="2185988" cy="762000"/>
        </p:xfrm>
        <a:graphic>
          <a:graphicData uri="http://schemas.openxmlformats.org/drawingml/2006/table">
            <a:tbl>
              <a:tblPr/>
              <a:tblGrid>
                <a:gridCol w="2185988"/>
              </a:tblGrid>
              <a:tr h="146885">
                <a:tc>
                  <a:txBody>
                    <a:bodyPr/>
                    <a:lstStyle/>
                    <a:p>
                      <a:pPr marL="0" marR="0" algn="l">
                        <a:lnSpc>
                          <a:spcPct val="115000"/>
                        </a:lnSpc>
                        <a:spcBef>
                          <a:spcPts val="0"/>
                        </a:spcBef>
                        <a:spcAft>
                          <a:spcPts val="0"/>
                        </a:spcAft>
                      </a:pPr>
                      <a:r>
                        <a:rPr lang="en-US" sz="800" b="1" dirty="0" smtClean="0">
                          <a:solidFill>
                            <a:srgbClr val="000000"/>
                          </a:solidFill>
                          <a:latin typeface="Calibri"/>
                          <a:ea typeface="Times New Roman"/>
                          <a:cs typeface="Times New Roman"/>
                        </a:rPr>
                        <a:t>RL.6.3</a:t>
                      </a:r>
                      <a:endParaRPr lang="en-US" sz="800" dirty="0">
                        <a:latin typeface="Calibri"/>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15115">
                <a:tc>
                  <a:txBody>
                    <a:bodyPr/>
                    <a:lstStyle/>
                    <a:p>
                      <a:pPr marL="0" marR="0">
                        <a:lnSpc>
                          <a:spcPct val="115000"/>
                        </a:lnSpc>
                        <a:spcBef>
                          <a:spcPts val="0"/>
                        </a:spcBef>
                        <a:spcAft>
                          <a:spcPts val="1200"/>
                        </a:spcAft>
                      </a:pPr>
                      <a:r>
                        <a:rPr lang="en-US" sz="800" b="0" i="0" dirty="0" smtClean="0">
                          <a:solidFill>
                            <a:srgbClr val="202020"/>
                          </a:solidFill>
                          <a:effectLst/>
                          <a:latin typeface="Lato Light"/>
                        </a:rPr>
                        <a:t>Describe how a particular story's or drama's plot unfolds in a series of episodes as well as how the characters respond or change as the plot moves toward a resolution.</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3428309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cxnSp>
        <p:nvCxnSpPr>
          <p:cNvPr id="10" name="Straight Connector 9"/>
          <p:cNvCxnSpPr/>
          <p:nvPr/>
        </p:nvCxnSpPr>
        <p:spPr>
          <a:xfrm>
            <a:off x="572040" y="4953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762000" y="677756"/>
            <a:ext cx="6248400" cy="2903644"/>
            <a:chOff x="696496" y="830156"/>
            <a:chExt cx="6082213" cy="2903644"/>
          </a:xfrm>
        </p:grpSpPr>
        <p:sp>
          <p:nvSpPr>
            <p:cNvPr id="7" name="Rectangle 6"/>
            <p:cNvSpPr/>
            <p:nvPr/>
          </p:nvSpPr>
          <p:spPr>
            <a:xfrm>
              <a:off x="696496" y="830156"/>
              <a:ext cx="6082213" cy="2903644"/>
            </a:xfrm>
            <a:prstGeom prst="rect">
              <a:avLst/>
            </a:prstGeom>
          </p:spPr>
          <p:txBody>
            <a:bodyPr wrap="square" lIns="101881" tIns="50941" rIns="101881" bIns="50941">
              <a:spAutoFit/>
            </a:bodyPr>
            <a:lstStyle/>
            <a:p>
              <a:pPr marL="403136" lvl="0" indent="-342900">
                <a:buAutoNum type="arabicPeriod" startAt="3"/>
              </a:pPr>
              <a:r>
                <a:rPr lang="en-US" sz="1400" b="1" dirty="0">
                  <a:solidFill>
                    <a:prstClr val="black"/>
                  </a:solidFill>
                  <a:latin typeface="Helvetica" pitchFamily="34" charset="0"/>
                  <a:cs typeface="Helvetica" pitchFamily="34" charset="0"/>
                </a:rPr>
                <a:t>What was the author’s main purpose for writing the text </a:t>
              </a:r>
              <a:r>
                <a:rPr lang="en-US" sz="1400" b="1" i="1" u="sng" dirty="0">
                  <a:solidFill>
                    <a:prstClr val="black"/>
                  </a:solidFill>
                  <a:latin typeface="Helvetica" pitchFamily="34" charset="0"/>
                  <a:cs typeface="Helvetica" pitchFamily="34" charset="0"/>
                </a:rPr>
                <a:t>Earthquake Drill</a:t>
              </a:r>
              <a:r>
                <a:rPr lang="en-US" sz="1400" b="1" dirty="0" smtClean="0">
                  <a:solidFill>
                    <a:prstClr val="black"/>
                  </a:solidFill>
                  <a:latin typeface="Helvetica" pitchFamily="34" charset="0"/>
                  <a:cs typeface="Helvetica" pitchFamily="34" charset="0"/>
                </a:rPr>
                <a:t>?</a:t>
              </a:r>
            </a:p>
            <a:p>
              <a:pPr marL="60236" lvl="0"/>
              <a:r>
                <a:rPr lang="en-US" sz="1400" dirty="0" smtClean="0">
                  <a:solidFill>
                    <a:prstClr val="black"/>
                  </a:solidFill>
                  <a:latin typeface="Helvetica" pitchFamily="34" charset="0"/>
                  <a:cs typeface="Helvetica" pitchFamily="34" charset="0"/>
                </a:rPr>
                <a:t>      </a:t>
              </a:r>
              <a:endParaRPr lang="en-US" sz="1400" b="1" dirty="0">
                <a:solidFill>
                  <a:prstClr val="black"/>
                </a:solidFill>
                <a:latin typeface="Helvetica" pitchFamily="34" charset="0"/>
                <a:cs typeface="Helvetica" pitchFamily="34" charset="0"/>
              </a:endParaRPr>
            </a:p>
            <a:p>
              <a:pPr marL="839959" indent="-358070">
                <a:buFont typeface="+mj-lt"/>
                <a:buAutoNum type="alphaUcPeriod"/>
              </a:pPr>
              <a:r>
                <a:rPr lang="en-US" sz="1400" dirty="0">
                  <a:latin typeface="Helvetica" pitchFamily="34" charset="0"/>
                  <a:cs typeface="Helvetica" pitchFamily="34" charset="0"/>
                </a:rPr>
                <a:t>The author is describing what happens to the earth during an earthquake</a:t>
              </a:r>
              <a:r>
                <a:rPr lang="en-US" sz="1400" dirty="0" smtClean="0">
                  <a:latin typeface="Helvetica" pitchFamily="34" charset="0"/>
                  <a:cs typeface="Helvetica" pitchFamily="34" charset="0"/>
                </a:rPr>
                <a:t>.</a:t>
              </a:r>
            </a:p>
            <a:p>
              <a:pPr marL="839959" indent="-358070">
                <a:buFont typeface="+mj-lt"/>
                <a:buAutoNum type="alphaUcPeriod"/>
              </a:pPr>
              <a:endParaRPr lang="en-US" sz="1400" dirty="0">
                <a:latin typeface="Helvetica" pitchFamily="34" charset="0"/>
                <a:cs typeface="Helvetica" pitchFamily="34" charset="0"/>
              </a:endParaRPr>
            </a:p>
            <a:p>
              <a:pPr marL="839959" indent="-358070">
                <a:buFont typeface="+mj-lt"/>
                <a:buAutoNum type="alphaUcPeriod"/>
              </a:pPr>
              <a:r>
                <a:rPr lang="en-US" sz="1400" dirty="0">
                  <a:latin typeface="Helvetica" pitchFamily="34" charset="0"/>
                  <a:cs typeface="Helvetica" pitchFamily="34" charset="0"/>
                </a:rPr>
                <a:t>The author is convincing the reader that earthquakes damage cities</a:t>
              </a:r>
              <a:r>
                <a:rPr lang="en-US" sz="1400" dirty="0" smtClean="0">
                  <a:latin typeface="Helvetica" pitchFamily="34" charset="0"/>
                  <a:cs typeface="Helvetica" pitchFamily="34" charset="0"/>
                </a:rPr>
                <a:t>.</a:t>
              </a:r>
            </a:p>
            <a:p>
              <a:pPr marL="839959" indent="-358070">
                <a:buFont typeface="+mj-lt"/>
                <a:buAutoNum type="alphaUcPeriod"/>
              </a:pPr>
              <a:endParaRPr lang="en-US" sz="1400" dirty="0">
                <a:latin typeface="Helvetica" pitchFamily="34" charset="0"/>
                <a:cs typeface="Helvetica" pitchFamily="34" charset="0"/>
              </a:endParaRPr>
            </a:p>
            <a:p>
              <a:pPr marL="839959" indent="-358070">
                <a:buFont typeface="+mj-lt"/>
                <a:buAutoNum type="alphaUcPeriod"/>
              </a:pPr>
              <a:r>
                <a:rPr lang="en-US" sz="1400" dirty="0">
                  <a:latin typeface="Helvetica" pitchFamily="34" charset="0"/>
                  <a:cs typeface="Helvetica" pitchFamily="34" charset="0"/>
                </a:rPr>
                <a:t> The author is wanting students to worry about their safety</a:t>
              </a:r>
              <a:r>
                <a:rPr lang="en-US" sz="1400" dirty="0" smtClean="0">
                  <a:latin typeface="Helvetica" pitchFamily="34" charset="0"/>
                  <a:cs typeface="Helvetica" pitchFamily="34" charset="0"/>
                </a:rPr>
                <a:t>.</a:t>
              </a:r>
            </a:p>
            <a:p>
              <a:pPr marL="839959" indent="-358070">
                <a:buFont typeface="+mj-lt"/>
                <a:buAutoNum type="alphaUcPeriod"/>
              </a:pPr>
              <a:endParaRPr lang="en-US" sz="1400" dirty="0">
                <a:latin typeface="Helvetica" pitchFamily="34" charset="0"/>
                <a:cs typeface="Helvetica" pitchFamily="34" charset="0"/>
              </a:endParaRPr>
            </a:p>
            <a:p>
              <a:pPr marL="839959" indent="-358070">
                <a:buFont typeface="+mj-lt"/>
                <a:buAutoNum type="alphaUcPeriod"/>
              </a:pPr>
              <a:r>
                <a:rPr lang="en-US" sz="1400" dirty="0">
                  <a:latin typeface="Helvetica" pitchFamily="34" charset="0"/>
                  <a:cs typeface="Helvetica" pitchFamily="34" charset="0"/>
                </a:rPr>
                <a:t>The author wanted to explain the importance of earthquake drills</a:t>
              </a:r>
              <a:endParaRPr lang="en-US" sz="1400" dirty="0" smtClean="0">
                <a:latin typeface="Helvetica" pitchFamily="34" charset="0"/>
                <a:cs typeface="Helvetica" pitchFamily="34" charset="0"/>
              </a:endParaRPr>
            </a:p>
          </p:txBody>
        </p:sp>
        <p:grpSp>
          <p:nvGrpSpPr>
            <p:cNvPr id="2" name="Group 1"/>
            <p:cNvGrpSpPr/>
            <p:nvPr/>
          </p:nvGrpSpPr>
          <p:grpSpPr>
            <a:xfrm>
              <a:off x="885373" y="1524000"/>
              <a:ext cx="255664" cy="1913564"/>
              <a:chOff x="885373" y="1907322"/>
              <a:chExt cx="255664" cy="1913564"/>
            </a:xfrm>
          </p:grpSpPr>
          <p:sp>
            <p:nvSpPr>
              <p:cNvPr id="11" name="Oval 10"/>
              <p:cNvSpPr/>
              <p:nvPr/>
            </p:nvSpPr>
            <p:spPr>
              <a:xfrm>
                <a:off x="885373" y="31895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2" name="Oval 11"/>
              <p:cNvSpPr/>
              <p:nvPr/>
            </p:nvSpPr>
            <p:spPr>
              <a:xfrm>
                <a:off x="892374" y="190732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Oval 12"/>
              <p:cNvSpPr/>
              <p:nvPr/>
            </p:nvSpPr>
            <p:spPr>
              <a:xfrm>
                <a:off x="892374" y="256185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Oval 13"/>
              <p:cNvSpPr/>
              <p:nvPr/>
            </p:nvSpPr>
            <p:spPr>
              <a:xfrm>
                <a:off x="898149" y="3581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grpSp>
        <p:nvGrpSpPr>
          <p:cNvPr id="5" name="Group 4"/>
          <p:cNvGrpSpPr/>
          <p:nvPr/>
        </p:nvGrpSpPr>
        <p:grpSpPr>
          <a:xfrm>
            <a:off x="838200" y="5872513"/>
            <a:ext cx="5690455" cy="3119087"/>
            <a:chOff x="892374" y="5750314"/>
            <a:chExt cx="5690455" cy="3119087"/>
          </a:xfrm>
        </p:grpSpPr>
        <p:sp>
          <p:nvSpPr>
            <p:cNvPr id="29" name="Rectangle 28"/>
            <p:cNvSpPr/>
            <p:nvPr/>
          </p:nvSpPr>
          <p:spPr>
            <a:xfrm>
              <a:off x="892374" y="5750314"/>
              <a:ext cx="5690455" cy="3119087"/>
            </a:xfrm>
            <a:prstGeom prst="rect">
              <a:avLst/>
            </a:prstGeom>
          </p:spPr>
          <p:txBody>
            <a:bodyPr wrap="square" lIns="101881" tIns="50941" rIns="101881" bIns="50941">
              <a:spAutoFit/>
            </a:bodyPr>
            <a:lstStyle/>
            <a:p>
              <a:pPr marL="401637" indent="-342900">
                <a:buAutoNum type="arabicPeriod" startAt="4"/>
              </a:pPr>
              <a:r>
                <a:rPr lang="en-US" sz="1400" b="1" dirty="0">
                  <a:latin typeface="Helvetica" pitchFamily="34" charset="0"/>
                  <a:cs typeface="Helvetica" pitchFamily="34" charset="0"/>
                </a:rPr>
                <a:t>How does the teacher giving factual information about earthquakes influence the story? </a:t>
              </a:r>
              <a:endParaRPr lang="en-US" sz="1400" b="1" dirty="0" smtClean="0">
                <a:latin typeface="Helvetica" pitchFamily="34" charset="0"/>
                <a:cs typeface="Helvetica" pitchFamily="34" charset="0"/>
              </a:endParaRPr>
            </a:p>
            <a:p>
              <a:pPr marL="401637" indent="-342900">
                <a:buAutoNum type="arabicPeriod" startAt="4"/>
              </a:pPr>
              <a:endParaRPr lang="en-US" sz="1400" dirty="0" smtClean="0">
                <a:latin typeface="Helvetica" pitchFamily="34" charset="0"/>
                <a:cs typeface="Helvetica" pitchFamily="34" charset="0"/>
              </a:endParaRPr>
            </a:p>
            <a:p>
              <a:pPr marL="744538" indent="-342900">
                <a:buAutoNum type="alphaUcPeriod"/>
              </a:pPr>
              <a:r>
                <a:rPr lang="en-US" sz="1400" dirty="0" smtClean="0">
                  <a:latin typeface="Helvetica" pitchFamily="34" charset="0"/>
                  <a:cs typeface="Helvetica" pitchFamily="34" charset="0"/>
                </a:rPr>
                <a:t>The </a:t>
              </a:r>
              <a:r>
                <a:rPr lang="en-US" sz="1400" dirty="0">
                  <a:latin typeface="Helvetica" pitchFamily="34" charset="0"/>
                  <a:cs typeface="Helvetica" pitchFamily="34" charset="0"/>
                </a:rPr>
                <a:t>students learn about tectonic plates and changes in Earth’s </a:t>
              </a:r>
              <a:r>
                <a:rPr lang="en-US" sz="1400" dirty="0" smtClean="0">
                  <a:latin typeface="Helvetica" pitchFamily="34" charset="0"/>
                  <a:cs typeface="Helvetica" pitchFamily="34" charset="0"/>
                </a:rPr>
                <a:t>surface</a:t>
              </a:r>
            </a:p>
            <a:p>
              <a:pPr marL="744538" indent="-342900">
                <a:buAutoNum type="alphaUcPeriod"/>
              </a:pPr>
              <a:endParaRPr lang="en-US" sz="1400" dirty="0">
                <a:latin typeface="Helvetica" pitchFamily="34" charset="0"/>
                <a:cs typeface="Helvetica" pitchFamily="34" charset="0"/>
              </a:endParaRPr>
            </a:p>
            <a:p>
              <a:pPr marL="744538" indent="-342900">
                <a:buAutoNum type="alphaUcPeriod"/>
              </a:pPr>
              <a:r>
                <a:rPr lang="en-US" sz="1400" dirty="0" smtClean="0">
                  <a:latin typeface="Helvetica" pitchFamily="34" charset="0"/>
                  <a:cs typeface="Helvetica" pitchFamily="34" charset="0"/>
                </a:rPr>
                <a:t>The </a:t>
              </a:r>
              <a:r>
                <a:rPr lang="en-US" sz="1400" dirty="0">
                  <a:latin typeface="Helvetica" pitchFamily="34" charset="0"/>
                  <a:cs typeface="Helvetica" pitchFamily="34" charset="0"/>
                </a:rPr>
                <a:t>students’ view of the importance of earthquake drills has changed.</a:t>
              </a:r>
              <a:endParaRPr lang="en-US" sz="1400" dirty="0" smtClean="0">
                <a:latin typeface="Helvetica" pitchFamily="34" charset="0"/>
                <a:cs typeface="Helvetica" pitchFamily="34" charset="0"/>
              </a:endParaRPr>
            </a:p>
            <a:p>
              <a:pPr marL="744538" indent="-342900">
                <a:buAutoNum type="alphaUcPeriod"/>
              </a:pPr>
              <a:endParaRPr lang="en-US" sz="1400" dirty="0">
                <a:latin typeface="Helvetica" pitchFamily="34" charset="0"/>
                <a:cs typeface="Helvetica" pitchFamily="34" charset="0"/>
              </a:endParaRPr>
            </a:p>
            <a:p>
              <a:pPr marL="744538" indent="-342900">
                <a:buAutoNum type="alphaUcPeriod"/>
              </a:pPr>
              <a:r>
                <a:rPr lang="en-US" sz="1400" dirty="0">
                  <a:latin typeface="Helvetica" pitchFamily="34" charset="0"/>
                  <a:cs typeface="Helvetica" pitchFamily="34" charset="0"/>
                </a:rPr>
                <a:t>The students could see how the continental pieces could have fit together at one </a:t>
              </a:r>
              <a:r>
                <a:rPr lang="en-US" sz="1400" dirty="0" smtClean="0">
                  <a:latin typeface="Helvetica" pitchFamily="34" charset="0"/>
                  <a:cs typeface="Helvetica" pitchFamily="34" charset="0"/>
                </a:rPr>
                <a:t>time</a:t>
              </a:r>
            </a:p>
            <a:p>
              <a:pPr marL="744538" indent="-342900">
                <a:buAutoNum type="alphaUcPeriod"/>
              </a:pPr>
              <a:endParaRPr lang="en-US" sz="1400" dirty="0">
                <a:latin typeface="Helvetica" pitchFamily="34" charset="0"/>
                <a:cs typeface="Helvetica" pitchFamily="34" charset="0"/>
              </a:endParaRPr>
            </a:p>
            <a:p>
              <a:pPr marL="744538" indent="-342900">
                <a:buAutoNum type="alphaUcPeriod"/>
              </a:pPr>
              <a:r>
                <a:rPr lang="en-US" sz="1400" dirty="0">
                  <a:latin typeface="Helvetica" pitchFamily="34" charset="0"/>
                  <a:cs typeface="Helvetica" pitchFamily="34" charset="0"/>
                </a:rPr>
                <a:t>The students had a hard time believing that huge chunks of the earth could move. </a:t>
              </a:r>
              <a:endParaRPr lang="en-US" sz="1400" dirty="0" smtClean="0">
                <a:latin typeface="Helvetica" pitchFamily="34" charset="0"/>
                <a:cs typeface="Helvetica" pitchFamily="34" charset="0"/>
              </a:endParaRPr>
            </a:p>
          </p:txBody>
        </p:sp>
        <p:sp>
          <p:nvSpPr>
            <p:cNvPr id="30" name="Oval 29"/>
            <p:cNvSpPr/>
            <p:nvPr/>
          </p:nvSpPr>
          <p:spPr>
            <a:xfrm>
              <a:off x="979249" y="772062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1" name="Oval 30"/>
            <p:cNvSpPr/>
            <p:nvPr/>
          </p:nvSpPr>
          <p:spPr>
            <a:xfrm>
              <a:off x="979249" y="64361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2" name="Oval 31"/>
            <p:cNvSpPr/>
            <p:nvPr/>
          </p:nvSpPr>
          <p:spPr>
            <a:xfrm>
              <a:off x="979249" y="703482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3" name="Oval 32"/>
            <p:cNvSpPr/>
            <p:nvPr/>
          </p:nvSpPr>
          <p:spPr>
            <a:xfrm>
              <a:off x="983003" y="833022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aphicFrame>
        <p:nvGraphicFramePr>
          <p:cNvPr id="15" name="Table 14"/>
          <p:cNvGraphicFramePr>
            <a:graphicFrameLocks noGrp="1"/>
          </p:cNvGraphicFramePr>
          <p:nvPr>
            <p:extLst>
              <p:ext uri="{D42A27DB-BD31-4B8C-83A1-F6EECF244321}">
                <p14:modId xmlns:p14="http://schemas.microsoft.com/office/powerpoint/2010/main" val="1749378022"/>
              </p:ext>
            </p:extLst>
          </p:nvPr>
        </p:nvGraphicFramePr>
        <p:xfrm>
          <a:off x="5029200" y="4726957"/>
          <a:ext cx="2185988" cy="457200"/>
        </p:xfrm>
        <a:graphic>
          <a:graphicData uri="http://schemas.openxmlformats.org/drawingml/2006/table">
            <a:tbl>
              <a:tblPr/>
              <a:tblGrid>
                <a:gridCol w="2185988"/>
              </a:tblGrid>
              <a:tr h="146885">
                <a:tc>
                  <a:txBody>
                    <a:bodyPr/>
                    <a:lstStyle/>
                    <a:p>
                      <a:pPr marL="0" marR="0" algn="l">
                        <a:lnSpc>
                          <a:spcPct val="115000"/>
                        </a:lnSpc>
                        <a:spcBef>
                          <a:spcPts val="0"/>
                        </a:spcBef>
                        <a:spcAft>
                          <a:spcPts val="0"/>
                        </a:spcAft>
                      </a:pPr>
                      <a:r>
                        <a:rPr lang="en-US" sz="800" b="1" dirty="0" smtClean="0">
                          <a:solidFill>
                            <a:schemeClr val="tx1"/>
                          </a:solidFill>
                          <a:latin typeface="Calibri"/>
                          <a:ea typeface="Times New Roman"/>
                          <a:cs typeface="Times New Roman"/>
                        </a:rPr>
                        <a:t>RL.6.6</a:t>
                      </a:r>
                      <a:endParaRPr lang="en-US" sz="800" dirty="0">
                        <a:solidFill>
                          <a:schemeClr val="tx1"/>
                        </a:solidFill>
                        <a:latin typeface="Calibri"/>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0315">
                <a:tc>
                  <a:txBody>
                    <a:bodyPr/>
                    <a:lstStyle/>
                    <a:p>
                      <a:pPr marL="0" marR="0">
                        <a:lnSpc>
                          <a:spcPct val="115000"/>
                        </a:lnSpc>
                        <a:spcBef>
                          <a:spcPts val="0"/>
                        </a:spcBef>
                        <a:spcAft>
                          <a:spcPts val="1200"/>
                        </a:spcAft>
                      </a:pPr>
                      <a:r>
                        <a:rPr lang="en-US" sz="800" b="0" i="0" dirty="0" smtClean="0">
                          <a:solidFill>
                            <a:schemeClr val="tx1"/>
                          </a:solidFill>
                          <a:effectLst/>
                          <a:latin typeface="Lato Light"/>
                        </a:rPr>
                        <a:t>Explain how an author develops the point of view of the narrator or speaker in a text.</a:t>
                      </a:r>
                      <a:endParaRPr lang="en-US" sz="800" b="0" i="0" dirty="0" smtClean="0">
                        <a:solidFill>
                          <a:schemeClr val="tx1"/>
                        </a:solidFill>
                        <a:effectLst/>
                        <a:latin typeface="Lato Light"/>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1424004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85800"/>
            <a:ext cx="6858000" cy="6466147"/>
          </a:xfrm>
          <a:prstGeom prst="rect">
            <a:avLst/>
          </a:prstGeom>
          <a:noFill/>
        </p:spPr>
        <p:txBody>
          <a:bodyPr wrap="square" lIns="101873" tIns="50936" rIns="101873" bIns="50936" rtlCol="0">
            <a:spAutoFit/>
          </a:bodyPr>
          <a:lstStyle/>
          <a:p>
            <a:r>
              <a:rPr lang="en-US" sz="1200" dirty="0">
                <a:solidFill>
                  <a:prstClr val="black"/>
                </a:solidFill>
              </a:rPr>
              <a:t>This is a CFA  to measure the task of writing </a:t>
            </a:r>
            <a:r>
              <a:rPr lang="en-US" sz="1200" dirty="0" smtClean="0">
                <a:solidFill>
                  <a:prstClr val="black"/>
                </a:solidFill>
              </a:rPr>
              <a:t>an </a:t>
            </a:r>
            <a:r>
              <a:rPr lang="en-US" sz="1200" b="1" u="sng" dirty="0" smtClean="0">
                <a:solidFill>
                  <a:prstClr val="black"/>
                </a:solidFill>
              </a:rPr>
              <a:t>opinion piece</a:t>
            </a:r>
            <a:r>
              <a:rPr lang="en-US" sz="1200" b="1" dirty="0" smtClean="0">
                <a:solidFill>
                  <a:prstClr val="black"/>
                </a:solidFill>
              </a:rPr>
              <a:t>. </a:t>
            </a:r>
            <a:r>
              <a:rPr lang="en-US" sz="1200" dirty="0">
                <a:solidFill>
                  <a:prstClr val="black"/>
                </a:solidFill>
              </a:rPr>
              <a:t>Full compositions are always part of a Performance Task.   A complete performance task would have:</a:t>
            </a:r>
          </a:p>
          <a:p>
            <a:endParaRPr lang="en-US" sz="1100" dirty="0">
              <a:solidFill>
                <a:prstClr val="black"/>
              </a:solidFill>
            </a:endParaRPr>
          </a:p>
          <a:p>
            <a:r>
              <a:rPr lang="en-US" sz="1100" b="1" i="1" dirty="0">
                <a:solidFill>
                  <a:prstClr val="black"/>
                </a:solidFill>
              </a:rPr>
              <a:t>Part 1</a:t>
            </a:r>
          </a:p>
          <a:p>
            <a:pPr marL="181691" indent="-181691">
              <a:buFont typeface="Arial" panose="020B0604020202020204" pitchFamily="34" charset="0"/>
              <a:buChar char="•"/>
            </a:pPr>
            <a:r>
              <a:rPr lang="en-US" sz="1100" dirty="0">
                <a:solidFill>
                  <a:prstClr val="black"/>
                </a:solidFill>
              </a:rPr>
              <a:t>A classroom activity (30 Minutes)</a:t>
            </a:r>
          </a:p>
          <a:p>
            <a:pPr marL="181691" indent="-181691">
              <a:buFont typeface="Arial" panose="020B0604020202020204" pitchFamily="34" charset="0"/>
              <a:buChar char="•"/>
            </a:pPr>
            <a:r>
              <a:rPr lang="en-US" sz="1100" dirty="0">
                <a:solidFill>
                  <a:prstClr val="black"/>
                </a:solidFill>
              </a:rPr>
              <a:t>Passages or stimuli to read </a:t>
            </a:r>
          </a:p>
          <a:p>
            <a:pPr marL="181691" indent="-181691">
              <a:buFont typeface="Arial" panose="020B0604020202020204" pitchFamily="34" charset="0"/>
              <a:buChar char="•"/>
            </a:pPr>
            <a:r>
              <a:rPr lang="en-US" sz="1100" dirty="0">
                <a:solidFill>
                  <a:prstClr val="black"/>
                </a:solidFill>
              </a:rPr>
              <a:t>3 research questions </a:t>
            </a:r>
          </a:p>
          <a:p>
            <a:pPr marL="181691" indent="-181691">
              <a:buFont typeface="Arial" panose="020B0604020202020204" pitchFamily="34" charset="0"/>
              <a:buChar char="•"/>
            </a:pPr>
            <a:r>
              <a:rPr lang="en-US" sz="1100" dirty="0">
                <a:solidFill>
                  <a:prstClr val="black"/>
                </a:solidFill>
              </a:rPr>
              <a:t>There may be other constructed response questions.</a:t>
            </a:r>
          </a:p>
          <a:p>
            <a:endParaRPr lang="en-US" sz="1100" dirty="0">
              <a:solidFill>
                <a:prstClr val="black"/>
              </a:solidFill>
            </a:endParaRPr>
          </a:p>
          <a:p>
            <a:r>
              <a:rPr lang="en-US" sz="1400" b="1" dirty="0">
                <a:solidFill>
                  <a:prstClr val="black"/>
                </a:solidFill>
              </a:rPr>
              <a:t>Part </a:t>
            </a:r>
            <a:r>
              <a:rPr lang="en-US" sz="1400" b="1" dirty="0" smtClean="0">
                <a:solidFill>
                  <a:prstClr val="black"/>
                </a:solidFill>
              </a:rPr>
              <a:t>2</a:t>
            </a:r>
            <a:endParaRPr lang="en-US" sz="1400" b="1" dirty="0">
              <a:solidFill>
                <a:prstClr val="black"/>
              </a:solidFill>
            </a:endParaRPr>
          </a:p>
          <a:p>
            <a:r>
              <a:rPr lang="en-US" sz="1050" b="1" dirty="0">
                <a:solidFill>
                  <a:prstClr val="black"/>
                </a:solidFill>
              </a:rPr>
              <a:t>A Full-Composition</a:t>
            </a:r>
            <a:r>
              <a:rPr lang="en-US" sz="1050" dirty="0">
                <a:solidFill>
                  <a:prstClr val="black"/>
                </a:solidFill>
              </a:rPr>
              <a:t> (70 Minutes</a:t>
            </a:r>
            <a:r>
              <a:rPr lang="en-US" sz="1050" dirty="0" smtClean="0">
                <a:solidFill>
                  <a:prstClr val="black"/>
                </a:solidFill>
              </a:rPr>
              <a:t>)</a:t>
            </a:r>
            <a:endParaRPr lang="en-US" sz="1050" dirty="0">
              <a:solidFill>
                <a:prstClr val="black"/>
              </a:solidFill>
            </a:endParaRPr>
          </a:p>
          <a:p>
            <a:r>
              <a:rPr lang="en-US" sz="1050" dirty="0">
                <a:solidFill>
                  <a:prstClr val="black"/>
                </a:solidFill>
              </a:rPr>
              <a:t>Students should have access to spell-check resources but no grammar-check resources.  Students can refer back to their passages, notes and 3 research questions and any other constructed responses, as often they’d like.</a:t>
            </a:r>
            <a:r>
              <a:rPr lang="en-US" sz="1050" dirty="0">
                <a:solidFill>
                  <a:srgbClr val="FF0000"/>
                </a:solidFill>
              </a:rPr>
              <a:t>  </a:t>
            </a:r>
            <a:r>
              <a:rPr lang="en-US" sz="1050" dirty="0">
                <a:solidFill>
                  <a:prstClr val="black"/>
                </a:solidFill>
              </a:rPr>
              <a:t>The note-taking forms in this pre-assessment were created for informational text.  If you choose to use these, please have your students take notes while reading </a:t>
            </a:r>
            <a:r>
              <a:rPr lang="en-US" sz="1050" dirty="0" smtClean="0">
                <a:solidFill>
                  <a:prstClr val="black"/>
                </a:solidFill>
              </a:rPr>
              <a:t>the passages</a:t>
            </a:r>
            <a:r>
              <a:rPr lang="en-US" sz="1050" dirty="0">
                <a:solidFill>
                  <a:prstClr val="black"/>
                </a:solidFill>
              </a:rPr>
              <a:t>.</a:t>
            </a:r>
          </a:p>
          <a:p>
            <a:endParaRPr lang="en-US" sz="1100" dirty="0">
              <a:solidFill>
                <a:prstClr val="black"/>
              </a:solidFill>
            </a:endParaRPr>
          </a:p>
          <a:p>
            <a:r>
              <a:rPr lang="en-US" sz="1050" b="1" u="sng" dirty="0">
                <a:solidFill>
                  <a:prstClr val="black"/>
                </a:solidFill>
              </a:rPr>
              <a:t>Directions</a:t>
            </a:r>
          </a:p>
          <a:p>
            <a:r>
              <a:rPr lang="en-US" sz="1050" b="1" dirty="0">
                <a:solidFill>
                  <a:prstClr val="black"/>
                </a:solidFill>
              </a:rPr>
              <a:t>30 minutes</a:t>
            </a:r>
          </a:p>
          <a:p>
            <a:pPr marL="242253" indent="-242253">
              <a:buFontTx/>
              <a:buAutoNum type="arabicPeriod"/>
            </a:pPr>
            <a:r>
              <a:rPr lang="en-US" sz="1050" dirty="0">
                <a:solidFill>
                  <a:prstClr val="black"/>
                </a:solidFill>
              </a:rPr>
              <a:t>You may wish to have a 30 minute classroom activity.  The purpose of a PT activity is to </a:t>
            </a:r>
            <a:r>
              <a:rPr lang="en-US" sz="1050" dirty="0" smtClean="0">
                <a:solidFill>
                  <a:prstClr val="black"/>
                </a:solidFill>
              </a:rPr>
              <a:t> ensure </a:t>
            </a:r>
            <a:r>
              <a:rPr lang="en-US" sz="1050" dirty="0">
                <a:solidFill>
                  <a:prstClr val="black"/>
                </a:solidFill>
              </a:rPr>
              <a:t>that all students are familiar with the concepts of the topic and know and </a:t>
            </a:r>
            <a:r>
              <a:rPr lang="en-US" sz="1050" dirty="0" smtClean="0">
                <a:solidFill>
                  <a:prstClr val="black"/>
                </a:solidFill>
              </a:rPr>
              <a:t> understand </a:t>
            </a:r>
            <a:r>
              <a:rPr lang="en-US" sz="1050" dirty="0">
                <a:solidFill>
                  <a:prstClr val="black"/>
                </a:solidFill>
              </a:rPr>
              <a:t>key terms (vocabulary) that are at the upper end of their grade level (</a:t>
            </a:r>
            <a:r>
              <a:rPr lang="en-US" sz="1050" dirty="0" smtClean="0">
                <a:solidFill>
                  <a:prstClr val="black"/>
                </a:solidFill>
              </a:rPr>
              <a:t>words they </a:t>
            </a:r>
            <a:r>
              <a:rPr lang="en-US" sz="1050" dirty="0">
                <a:solidFill>
                  <a:prstClr val="black"/>
                </a:solidFill>
              </a:rPr>
              <a:t>would not normally know or are unfamiliar to their background or culture</a:t>
            </a:r>
            <a:r>
              <a:rPr lang="en-US" sz="1050" dirty="0" smtClean="0">
                <a:solidFill>
                  <a:prstClr val="black"/>
                </a:solidFill>
              </a:rPr>
              <a:t>).The </a:t>
            </a:r>
            <a:r>
              <a:rPr lang="en-US" sz="1050" dirty="0">
                <a:solidFill>
                  <a:prstClr val="black"/>
                </a:solidFill>
              </a:rPr>
              <a:t>classroom activity </a:t>
            </a:r>
            <a:r>
              <a:rPr lang="en-US" sz="1050" b="1" dirty="0">
                <a:solidFill>
                  <a:prstClr val="black"/>
                </a:solidFill>
              </a:rPr>
              <a:t>DOES NOT </a:t>
            </a:r>
            <a:r>
              <a:rPr lang="en-US" sz="1050" dirty="0">
                <a:solidFill>
                  <a:prstClr val="black"/>
                </a:solidFill>
              </a:rPr>
              <a:t>pre-teach any of the </a:t>
            </a:r>
            <a:r>
              <a:rPr lang="en-US" sz="1050" b="1" dirty="0">
                <a:solidFill>
                  <a:prstClr val="black"/>
                </a:solidFill>
              </a:rPr>
              <a:t>specific content </a:t>
            </a:r>
            <a:r>
              <a:rPr lang="en-US" sz="1050" dirty="0">
                <a:solidFill>
                  <a:prstClr val="black"/>
                </a:solidFill>
              </a:rPr>
              <a:t>that will be assessed!</a:t>
            </a:r>
          </a:p>
          <a:p>
            <a:r>
              <a:rPr lang="en-US" sz="1050" b="1" dirty="0">
                <a:solidFill>
                  <a:prstClr val="black"/>
                </a:solidFill>
              </a:rPr>
              <a:t>35 minutes</a:t>
            </a:r>
          </a:p>
          <a:p>
            <a:pPr marL="242253" indent="-242253">
              <a:buFontTx/>
              <a:buAutoNum type="arabicPeriod" startAt="2"/>
            </a:pPr>
            <a:r>
              <a:rPr lang="en-US" sz="1050" dirty="0">
                <a:solidFill>
                  <a:prstClr val="black"/>
                </a:solidFill>
              </a:rPr>
              <a:t>Students read the passages independently.  If you have students who can not </a:t>
            </a:r>
            <a:r>
              <a:rPr lang="en-US" sz="1050" dirty="0" smtClean="0">
                <a:solidFill>
                  <a:prstClr val="black"/>
                </a:solidFill>
              </a:rPr>
              <a:t>read the </a:t>
            </a:r>
            <a:r>
              <a:rPr lang="en-US" sz="1050" dirty="0">
                <a:solidFill>
                  <a:prstClr val="black"/>
                </a:solidFill>
              </a:rPr>
              <a:t>passages you may read them to those students but please make note of </a:t>
            </a:r>
            <a:r>
              <a:rPr lang="en-US" sz="1050" dirty="0" smtClean="0">
                <a:solidFill>
                  <a:prstClr val="black"/>
                </a:solidFill>
              </a:rPr>
              <a:t>the accommodation</a:t>
            </a:r>
            <a:r>
              <a:rPr lang="en-US" sz="1050" dirty="0">
                <a:solidFill>
                  <a:prstClr val="black"/>
                </a:solidFill>
              </a:rPr>
              <a:t>.   Remind students to take notes as they read.  During an actual SBAC   assessment students are allowed to keep their notes as a reference.</a:t>
            </a:r>
          </a:p>
          <a:p>
            <a:pPr marL="245618" indent="-245618">
              <a:buFont typeface="+mj-lt"/>
              <a:buAutoNum type="arabicPeriod" startAt="3"/>
            </a:pPr>
            <a:r>
              <a:rPr lang="en-US" sz="1050" dirty="0">
                <a:solidFill>
                  <a:prstClr val="black"/>
                </a:solidFill>
              </a:rPr>
              <a:t>Students answer the 3 research questions or other constructed response questions. Students should also refer to their answers when writing their full </a:t>
            </a:r>
            <a:r>
              <a:rPr lang="en-US" sz="1050" dirty="0" smtClean="0">
                <a:solidFill>
                  <a:prstClr val="black"/>
                </a:solidFill>
              </a:rPr>
              <a:t>opinion piece</a:t>
            </a:r>
            <a:r>
              <a:rPr lang="en-US" sz="1050" dirty="0">
                <a:solidFill>
                  <a:prstClr val="black"/>
                </a:solidFill>
              </a:rPr>
              <a:t>.</a:t>
            </a:r>
          </a:p>
          <a:p>
            <a:r>
              <a:rPr lang="en-US" sz="1050" b="1" dirty="0">
                <a:solidFill>
                  <a:prstClr val="black"/>
                </a:solidFill>
              </a:rPr>
              <a:t>15 minute break</a:t>
            </a:r>
          </a:p>
          <a:p>
            <a:r>
              <a:rPr lang="en-US" sz="1050" b="1" dirty="0">
                <a:solidFill>
                  <a:prstClr val="black"/>
                </a:solidFill>
              </a:rPr>
              <a:t>70 Minutes</a:t>
            </a:r>
          </a:p>
          <a:p>
            <a:r>
              <a:rPr lang="en-US" sz="1050" dirty="0">
                <a:solidFill>
                  <a:prstClr val="black"/>
                </a:solidFill>
              </a:rPr>
              <a:t>4.     Students write their full composition </a:t>
            </a:r>
            <a:r>
              <a:rPr lang="en-US" sz="1050" dirty="0" smtClean="0">
                <a:solidFill>
                  <a:prstClr val="black"/>
                </a:solidFill>
              </a:rPr>
              <a:t>(opinion piece</a:t>
            </a:r>
            <a:r>
              <a:rPr lang="en-US" sz="1050" dirty="0">
                <a:solidFill>
                  <a:prstClr val="black"/>
                </a:solidFill>
              </a:rPr>
              <a:t>).</a:t>
            </a:r>
          </a:p>
          <a:p>
            <a:endParaRPr lang="en-US" sz="1050" dirty="0">
              <a:solidFill>
                <a:prstClr val="black"/>
              </a:solidFill>
            </a:endParaRPr>
          </a:p>
          <a:p>
            <a:r>
              <a:rPr lang="en-US" sz="1050" b="1" u="sng" dirty="0">
                <a:solidFill>
                  <a:prstClr val="black"/>
                </a:solidFill>
              </a:rPr>
              <a:t>SCORING</a:t>
            </a:r>
          </a:p>
          <a:p>
            <a:r>
              <a:rPr lang="en-US" sz="1050" dirty="0" smtClean="0">
                <a:solidFill>
                  <a:prstClr val="black"/>
                </a:solidFill>
              </a:rPr>
              <a:t>An Opinion Rubric </a:t>
            </a:r>
            <a:r>
              <a:rPr lang="en-US" sz="1050" dirty="0">
                <a:solidFill>
                  <a:prstClr val="black"/>
                </a:solidFill>
              </a:rPr>
              <a:t>is provided.  Students receive three scores:</a:t>
            </a:r>
          </a:p>
          <a:p>
            <a:endParaRPr lang="en-US" sz="1050" dirty="0">
              <a:solidFill>
                <a:prstClr val="black"/>
              </a:solidFill>
            </a:endParaRPr>
          </a:p>
          <a:p>
            <a:pPr marL="242253" indent="-242253">
              <a:buFontTx/>
              <a:buAutoNum type="arabicPeriod"/>
            </a:pPr>
            <a:r>
              <a:rPr lang="en-US" sz="1050" dirty="0">
                <a:solidFill>
                  <a:prstClr val="black"/>
                </a:solidFill>
              </a:rPr>
              <a:t>Organization and Purpose</a:t>
            </a:r>
          </a:p>
          <a:p>
            <a:pPr marL="242253" indent="-242253">
              <a:buFontTx/>
              <a:buAutoNum type="arabicPeriod"/>
            </a:pPr>
            <a:r>
              <a:rPr lang="en-US" sz="1050" dirty="0">
                <a:solidFill>
                  <a:prstClr val="black"/>
                </a:solidFill>
              </a:rPr>
              <a:t>Evidence and Elaboration</a:t>
            </a:r>
          </a:p>
          <a:p>
            <a:pPr marL="242253" indent="-242253">
              <a:buFontTx/>
              <a:buAutoNum type="arabicPeriod"/>
            </a:pPr>
            <a:r>
              <a:rPr lang="en-US" sz="1050" dirty="0" smtClean="0">
                <a:solidFill>
                  <a:prstClr val="black"/>
                </a:solidFill>
              </a:rPr>
              <a:t>Conventions</a:t>
            </a:r>
            <a:endParaRPr lang="en-US" sz="1050" dirty="0">
              <a:solidFill>
                <a:prstClr val="black"/>
              </a:solidFill>
            </a:endParaRPr>
          </a:p>
        </p:txBody>
      </p:sp>
      <p:sp>
        <p:nvSpPr>
          <p:cNvPr id="3" name="Slide Number Placeholder 2"/>
          <p:cNvSpPr>
            <a:spLocks noGrp="1"/>
          </p:cNvSpPr>
          <p:nvPr>
            <p:ph type="sldNum" sz="quarter" idx="12"/>
          </p:nvPr>
        </p:nvSpPr>
        <p:spPr/>
        <p:txBody>
          <a:bodyPr/>
          <a:lstStyle/>
          <a:p>
            <a:fld id="{2A5E9C3D-07D7-45D2-9B6A-FB5CA66A53EB}"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694936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cxnSp>
        <p:nvCxnSpPr>
          <p:cNvPr id="10" name="Straight Connector 9"/>
          <p:cNvCxnSpPr/>
          <p:nvPr/>
        </p:nvCxnSpPr>
        <p:spPr>
          <a:xfrm>
            <a:off x="457200" y="4953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762000" y="704069"/>
            <a:ext cx="5846808" cy="3334531"/>
            <a:chOff x="824295" y="618734"/>
            <a:chExt cx="5846808" cy="3334531"/>
          </a:xfrm>
        </p:grpSpPr>
        <p:sp>
          <p:nvSpPr>
            <p:cNvPr id="7" name="Rectangle 6"/>
            <p:cNvSpPr/>
            <p:nvPr/>
          </p:nvSpPr>
          <p:spPr>
            <a:xfrm>
              <a:off x="824295" y="618734"/>
              <a:ext cx="5846808" cy="3334531"/>
            </a:xfrm>
            <a:prstGeom prst="rect">
              <a:avLst/>
            </a:prstGeom>
          </p:spPr>
          <p:txBody>
            <a:bodyPr wrap="square" lIns="101881" tIns="50941" rIns="101881" bIns="50941">
              <a:spAutoFit/>
            </a:bodyPr>
            <a:lstStyle/>
            <a:p>
              <a:pPr marL="403136" lvl="0" indent="-342900">
                <a:buAutoNum type="arabicPeriod" startAt="5"/>
              </a:pPr>
              <a:r>
                <a:rPr lang="en-US" sz="1400" b="1" dirty="0" smtClean="0">
                  <a:solidFill>
                    <a:prstClr val="black"/>
                  </a:solidFill>
                  <a:latin typeface="Helvetica" pitchFamily="34" charset="0"/>
                  <a:cs typeface="Helvetica" pitchFamily="34" charset="0"/>
                </a:rPr>
                <a:t>How </a:t>
              </a:r>
              <a:r>
                <a:rPr lang="en-US" sz="1400" b="1" dirty="0">
                  <a:solidFill>
                    <a:prstClr val="black"/>
                  </a:solidFill>
                  <a:latin typeface="Helvetica" pitchFamily="34" charset="0"/>
                  <a:cs typeface="Helvetica" pitchFamily="34" charset="0"/>
                </a:rPr>
                <a:t>are the purposes of the texts, </a:t>
              </a:r>
              <a:r>
                <a:rPr lang="en-US" sz="1400" b="1" i="1" u="sng" dirty="0">
                  <a:solidFill>
                    <a:prstClr val="black"/>
                  </a:solidFill>
                  <a:latin typeface="Helvetica" pitchFamily="34" charset="0"/>
                  <a:cs typeface="Helvetica" pitchFamily="34" charset="0"/>
                </a:rPr>
                <a:t>Earthquake Drills</a:t>
              </a:r>
              <a:r>
                <a:rPr lang="en-US" sz="1400" b="1" i="1" dirty="0">
                  <a:solidFill>
                    <a:prstClr val="black"/>
                  </a:solidFill>
                  <a:latin typeface="Helvetica" pitchFamily="34" charset="0"/>
                  <a:cs typeface="Helvetica" pitchFamily="34" charset="0"/>
                </a:rPr>
                <a:t> </a:t>
              </a:r>
              <a:r>
                <a:rPr lang="en-US" sz="1400" b="1" dirty="0">
                  <a:solidFill>
                    <a:prstClr val="black"/>
                  </a:solidFill>
                  <a:latin typeface="Helvetica" pitchFamily="34" charset="0"/>
                  <a:cs typeface="Helvetica" pitchFamily="34" charset="0"/>
                </a:rPr>
                <a:t>and </a:t>
              </a:r>
              <a:r>
                <a:rPr lang="en-US" sz="1400" b="1" i="1" u="sng" dirty="0">
                  <a:solidFill>
                    <a:prstClr val="black"/>
                  </a:solidFill>
                  <a:latin typeface="Helvetica" pitchFamily="34" charset="0"/>
                  <a:cs typeface="Helvetica" pitchFamily="34" charset="0"/>
                </a:rPr>
                <a:t>Cracking Up</a:t>
              </a:r>
              <a:r>
                <a:rPr lang="en-US" sz="1400" b="1" dirty="0">
                  <a:solidFill>
                    <a:prstClr val="black"/>
                  </a:solidFill>
                  <a:latin typeface="Helvetica" pitchFamily="34" charset="0"/>
                  <a:cs typeface="Helvetica" pitchFamily="34" charset="0"/>
                </a:rPr>
                <a:t>, different? </a:t>
              </a:r>
            </a:p>
            <a:p>
              <a:pPr marL="60236" lvl="0"/>
              <a:r>
                <a:rPr lang="en-US" sz="1400" dirty="0" smtClean="0">
                  <a:solidFill>
                    <a:prstClr val="black"/>
                  </a:solidFill>
                  <a:latin typeface="Helvetica" pitchFamily="34" charset="0"/>
                  <a:cs typeface="Helvetica" pitchFamily="34" charset="0"/>
                </a:rPr>
                <a:t>      </a:t>
              </a:r>
              <a:endParaRPr lang="en-US" sz="1400" b="1" dirty="0">
                <a:solidFill>
                  <a:prstClr val="black"/>
                </a:solidFill>
                <a:latin typeface="Helvetica" pitchFamily="34" charset="0"/>
                <a:cs typeface="Helvetica" pitchFamily="34" charset="0"/>
              </a:endParaRPr>
            </a:p>
            <a:p>
              <a:pPr marL="839959" indent="-358070">
                <a:buFont typeface="+mj-lt"/>
                <a:buAutoNum type="alphaUcPeriod"/>
              </a:pPr>
              <a:r>
                <a:rPr lang="en-US" sz="1400" b="1" i="1" u="sng" dirty="0">
                  <a:latin typeface="Helvetica" pitchFamily="34" charset="0"/>
                  <a:cs typeface="Helvetica" pitchFamily="34" charset="0"/>
                </a:rPr>
                <a:t>Earthquake Drills </a:t>
              </a:r>
              <a:r>
                <a:rPr lang="en-US" sz="1400" dirty="0">
                  <a:latin typeface="Helvetica" pitchFamily="34" charset="0"/>
                  <a:cs typeface="Helvetica" pitchFamily="34" charset="0"/>
                </a:rPr>
                <a:t>talks about the experience of a class, whereas </a:t>
              </a:r>
              <a:r>
                <a:rPr lang="en-US" sz="1400" b="1" i="1" u="sng" dirty="0">
                  <a:latin typeface="Helvetica" pitchFamily="34" charset="0"/>
                  <a:cs typeface="Helvetica" pitchFamily="34" charset="0"/>
                </a:rPr>
                <a:t>Cracking Up</a:t>
              </a:r>
              <a:r>
                <a:rPr lang="en-US" sz="1400" b="1" i="1" dirty="0">
                  <a:latin typeface="Helvetica" pitchFamily="34" charset="0"/>
                  <a:cs typeface="Helvetica" pitchFamily="34" charset="0"/>
                </a:rPr>
                <a:t> </a:t>
              </a:r>
              <a:r>
                <a:rPr lang="en-US" sz="1400" dirty="0">
                  <a:latin typeface="Helvetica" pitchFamily="34" charset="0"/>
                  <a:cs typeface="Helvetica" pitchFamily="34" charset="0"/>
                </a:rPr>
                <a:t>discusses the experience of a group of nomads</a:t>
              </a:r>
              <a:r>
                <a:rPr lang="en-US" sz="1400" dirty="0" smtClean="0">
                  <a:latin typeface="Helvetica" pitchFamily="34" charset="0"/>
                  <a:cs typeface="Helvetica" pitchFamily="34" charset="0"/>
                </a:rPr>
                <a:t>.</a:t>
              </a:r>
            </a:p>
            <a:p>
              <a:pPr marL="839959" indent="-358070">
                <a:buFont typeface="+mj-lt"/>
                <a:buAutoNum type="alphaUcPeriod"/>
              </a:pPr>
              <a:endParaRPr lang="en-US" sz="1400" b="1" i="1" dirty="0">
                <a:latin typeface="Helvetica" pitchFamily="34" charset="0"/>
                <a:cs typeface="Helvetica" pitchFamily="34" charset="0"/>
              </a:endParaRPr>
            </a:p>
            <a:p>
              <a:pPr marL="839959" indent="-358070">
                <a:buFont typeface="+mj-lt"/>
                <a:buAutoNum type="alphaUcPeriod"/>
              </a:pPr>
              <a:r>
                <a:rPr lang="en-US" sz="1400" b="1" i="1" u="sng" dirty="0">
                  <a:latin typeface="Helvetica" pitchFamily="34" charset="0"/>
                  <a:cs typeface="Helvetica" pitchFamily="34" charset="0"/>
                </a:rPr>
                <a:t>Earthquake Drills</a:t>
              </a:r>
              <a:r>
                <a:rPr lang="en-US" sz="1400" b="1" i="1" dirty="0">
                  <a:latin typeface="Helvetica" pitchFamily="34" charset="0"/>
                  <a:cs typeface="Helvetica" pitchFamily="34" charset="0"/>
                </a:rPr>
                <a:t> </a:t>
              </a:r>
              <a:r>
                <a:rPr lang="en-US" sz="1400" dirty="0">
                  <a:latin typeface="Helvetica" pitchFamily="34" charset="0"/>
                  <a:cs typeface="Helvetica" pitchFamily="34" charset="0"/>
                </a:rPr>
                <a:t>discusses earthquakes in general ways, while </a:t>
              </a:r>
              <a:r>
                <a:rPr lang="en-US" sz="1400" b="1" i="1" u="sng" dirty="0">
                  <a:latin typeface="Helvetica" pitchFamily="34" charset="0"/>
                  <a:cs typeface="Helvetica" pitchFamily="34" charset="0"/>
                </a:rPr>
                <a:t>Cracking Up</a:t>
              </a:r>
              <a:r>
                <a:rPr lang="en-US" sz="1400" b="1" i="1" dirty="0">
                  <a:latin typeface="Helvetica" pitchFamily="34" charset="0"/>
                  <a:cs typeface="Helvetica" pitchFamily="34" charset="0"/>
                </a:rPr>
                <a:t> </a:t>
              </a:r>
              <a:r>
                <a:rPr lang="en-US" sz="1400" dirty="0">
                  <a:latin typeface="Helvetica" pitchFamily="34" charset="0"/>
                  <a:cs typeface="Helvetica" pitchFamily="34" charset="0"/>
                </a:rPr>
                <a:t>focuses on a specific region</a:t>
              </a:r>
              <a:r>
                <a:rPr lang="en-US" sz="1400" b="1" i="1" dirty="0">
                  <a:latin typeface="Helvetica" pitchFamily="34" charset="0"/>
                  <a:cs typeface="Helvetica" pitchFamily="34" charset="0"/>
                </a:rPr>
                <a:t>. </a:t>
              </a:r>
            </a:p>
            <a:p>
              <a:pPr marL="839959" indent="-358070">
                <a:buFont typeface="+mj-lt"/>
                <a:buAutoNum type="alphaUcPeriod"/>
              </a:pPr>
              <a:endParaRPr lang="en-US" sz="1400" b="1" dirty="0" smtClean="0">
                <a:latin typeface="Helvetica" pitchFamily="34" charset="0"/>
                <a:cs typeface="Helvetica" pitchFamily="34" charset="0"/>
              </a:endParaRPr>
            </a:p>
            <a:p>
              <a:pPr marL="839959" indent="-358070">
                <a:buFont typeface="+mj-lt"/>
                <a:buAutoNum type="alphaUcPeriod"/>
              </a:pPr>
              <a:r>
                <a:rPr lang="en-US" sz="1400" b="1" i="1" u="sng" dirty="0">
                  <a:latin typeface="Helvetica" pitchFamily="34" charset="0"/>
                  <a:cs typeface="Helvetica" pitchFamily="34" charset="0"/>
                </a:rPr>
                <a:t>Cracking Up</a:t>
              </a:r>
              <a:r>
                <a:rPr lang="en-US" sz="1400" b="1" i="1" dirty="0">
                  <a:latin typeface="Helvetica" pitchFamily="34" charset="0"/>
                  <a:cs typeface="Helvetica" pitchFamily="34" charset="0"/>
                </a:rPr>
                <a:t> </a:t>
              </a:r>
              <a:r>
                <a:rPr lang="en-US" sz="1400" dirty="0">
                  <a:latin typeface="Helvetica" pitchFamily="34" charset="0"/>
                  <a:cs typeface="Helvetica" pitchFamily="34" charset="0"/>
                </a:rPr>
                <a:t>explains the African and Arabian Plates, while </a:t>
              </a:r>
              <a:r>
                <a:rPr lang="en-US" sz="1400" b="1" i="1" u="sng" dirty="0">
                  <a:latin typeface="Helvetica" pitchFamily="34" charset="0"/>
                  <a:cs typeface="Helvetica" pitchFamily="34" charset="0"/>
                </a:rPr>
                <a:t>Earthquake Drills</a:t>
              </a:r>
              <a:r>
                <a:rPr lang="en-US" sz="1400" b="1" i="1" dirty="0">
                  <a:latin typeface="Helvetica" pitchFamily="34" charset="0"/>
                  <a:cs typeface="Helvetica" pitchFamily="34" charset="0"/>
                </a:rPr>
                <a:t> </a:t>
              </a:r>
              <a:r>
                <a:rPr lang="en-US" sz="1400" dirty="0">
                  <a:latin typeface="Helvetica" pitchFamily="34" charset="0"/>
                  <a:cs typeface="Helvetica" pitchFamily="34" charset="0"/>
                </a:rPr>
                <a:t>explained what to do in an earthquake</a:t>
              </a:r>
              <a:r>
                <a:rPr lang="en-US" sz="1400" dirty="0" smtClean="0">
                  <a:latin typeface="Helvetica" pitchFamily="34" charset="0"/>
                  <a:cs typeface="Helvetica" pitchFamily="34" charset="0"/>
                </a:rPr>
                <a:t>.</a:t>
              </a:r>
            </a:p>
            <a:p>
              <a:pPr marL="839959" indent="-358070">
                <a:buFont typeface="+mj-lt"/>
                <a:buAutoNum type="alphaUcPeriod"/>
              </a:pPr>
              <a:endParaRPr lang="en-US" sz="1400" dirty="0">
                <a:latin typeface="Helvetica" pitchFamily="34" charset="0"/>
                <a:cs typeface="Helvetica" pitchFamily="34" charset="0"/>
              </a:endParaRPr>
            </a:p>
            <a:p>
              <a:pPr marL="839959" indent="-358070">
                <a:buFont typeface="+mj-lt"/>
                <a:buAutoNum type="alphaUcPeriod"/>
              </a:pPr>
              <a:r>
                <a:rPr lang="en-US" sz="1400" b="1" i="1" u="sng" dirty="0">
                  <a:latin typeface="Helvetica" pitchFamily="34" charset="0"/>
                  <a:cs typeface="Helvetica" pitchFamily="34" charset="0"/>
                </a:rPr>
                <a:t>Cracking Up</a:t>
              </a:r>
              <a:r>
                <a:rPr lang="en-US" sz="1400" b="1" i="1" dirty="0">
                  <a:latin typeface="Helvetica" pitchFamily="34" charset="0"/>
                  <a:cs typeface="Helvetica" pitchFamily="34" charset="0"/>
                </a:rPr>
                <a:t> </a:t>
              </a:r>
              <a:r>
                <a:rPr lang="en-US" sz="1400" dirty="0">
                  <a:latin typeface="Helvetica" pitchFamily="34" charset="0"/>
                  <a:cs typeface="Helvetica" pitchFamily="34" charset="0"/>
                </a:rPr>
                <a:t>uses maps to support the information, whereas </a:t>
              </a:r>
              <a:r>
                <a:rPr lang="en-US" sz="1400" b="1" i="1" u="sng" dirty="0">
                  <a:latin typeface="Helvetica" pitchFamily="34" charset="0"/>
                  <a:cs typeface="Helvetica" pitchFamily="34" charset="0"/>
                </a:rPr>
                <a:t>Earthquake Drills</a:t>
              </a:r>
              <a:r>
                <a:rPr lang="en-US" sz="1400" b="1" i="1" dirty="0">
                  <a:latin typeface="Helvetica" pitchFamily="34" charset="0"/>
                  <a:cs typeface="Helvetica" pitchFamily="34" charset="0"/>
                </a:rPr>
                <a:t> </a:t>
              </a:r>
              <a:r>
                <a:rPr lang="en-US" sz="1400" dirty="0">
                  <a:latin typeface="Helvetica" pitchFamily="34" charset="0"/>
                  <a:cs typeface="Helvetica" pitchFamily="34" charset="0"/>
                </a:rPr>
                <a:t>uses dialogue.</a:t>
              </a:r>
              <a:endParaRPr lang="en-US" sz="1400" dirty="0" smtClean="0">
                <a:latin typeface="Helvetica" pitchFamily="34" charset="0"/>
                <a:cs typeface="Helvetica" pitchFamily="34" charset="0"/>
              </a:endParaRPr>
            </a:p>
          </p:txBody>
        </p:sp>
        <p:grpSp>
          <p:nvGrpSpPr>
            <p:cNvPr id="3" name="Group 2"/>
            <p:cNvGrpSpPr/>
            <p:nvPr/>
          </p:nvGrpSpPr>
          <p:grpSpPr>
            <a:xfrm>
              <a:off x="1020467" y="1295400"/>
              <a:ext cx="274933" cy="2338855"/>
              <a:chOff x="1020467" y="1295400"/>
              <a:chExt cx="274933" cy="2338855"/>
            </a:xfrm>
          </p:grpSpPr>
          <p:sp>
            <p:nvSpPr>
              <p:cNvPr id="11" name="Oval 10"/>
              <p:cNvSpPr/>
              <p:nvPr/>
            </p:nvSpPr>
            <p:spPr>
              <a:xfrm>
                <a:off x="1052512" y="1295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2" name="Oval 11"/>
              <p:cNvSpPr/>
              <p:nvPr/>
            </p:nvSpPr>
            <p:spPr>
              <a:xfrm>
                <a:off x="1020467" y="339476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Oval 12"/>
              <p:cNvSpPr/>
              <p:nvPr/>
            </p:nvSpPr>
            <p:spPr>
              <a:xfrm>
                <a:off x="1046836" y="216625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Oval 13"/>
              <p:cNvSpPr/>
              <p:nvPr/>
            </p:nvSpPr>
            <p:spPr>
              <a:xfrm>
                <a:off x="1044220" y="279259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grpSp>
        <p:nvGrpSpPr>
          <p:cNvPr id="8" name="Group 7"/>
          <p:cNvGrpSpPr/>
          <p:nvPr/>
        </p:nvGrpSpPr>
        <p:grpSpPr>
          <a:xfrm>
            <a:off x="838200" y="5638800"/>
            <a:ext cx="5723293" cy="3549974"/>
            <a:chOff x="906107" y="5562600"/>
            <a:chExt cx="5723293" cy="3549974"/>
          </a:xfrm>
        </p:grpSpPr>
        <p:sp>
          <p:nvSpPr>
            <p:cNvPr id="29" name="Rectangle 28"/>
            <p:cNvSpPr/>
            <p:nvPr/>
          </p:nvSpPr>
          <p:spPr>
            <a:xfrm>
              <a:off x="906107" y="5562600"/>
              <a:ext cx="5723293" cy="3549974"/>
            </a:xfrm>
            <a:prstGeom prst="rect">
              <a:avLst/>
            </a:prstGeom>
          </p:spPr>
          <p:txBody>
            <a:bodyPr wrap="square" lIns="101881" tIns="50941" rIns="101881" bIns="50941">
              <a:spAutoFit/>
            </a:bodyPr>
            <a:lstStyle/>
            <a:p>
              <a:pPr marL="403136" lvl="0" indent="-342900">
                <a:buAutoNum type="arabicPeriod" startAt="6"/>
              </a:pPr>
              <a:r>
                <a:rPr lang="en-US" sz="1400" b="1" dirty="0">
                  <a:solidFill>
                    <a:prstClr val="black"/>
                  </a:solidFill>
                  <a:latin typeface="Helvetica" pitchFamily="34" charset="0"/>
                  <a:cs typeface="Helvetica" pitchFamily="34" charset="0"/>
                </a:rPr>
                <a:t>Because of the information about earthquakes from </a:t>
              </a:r>
              <a:r>
                <a:rPr lang="en-US" sz="1400" b="1" i="1" u="sng" dirty="0">
                  <a:solidFill>
                    <a:prstClr val="black"/>
                  </a:solidFill>
                  <a:latin typeface="Helvetica" pitchFamily="34" charset="0"/>
                  <a:cs typeface="Helvetica" pitchFamily="34" charset="0"/>
                </a:rPr>
                <a:t>The East African Rift</a:t>
              </a:r>
              <a:r>
                <a:rPr lang="en-US" sz="1400" b="1" i="1" dirty="0">
                  <a:solidFill>
                    <a:prstClr val="black"/>
                  </a:solidFill>
                  <a:latin typeface="Helvetica" pitchFamily="34" charset="0"/>
                  <a:cs typeface="Helvetica" pitchFamily="34" charset="0"/>
                </a:rPr>
                <a:t> </a:t>
              </a:r>
              <a:r>
                <a:rPr lang="en-US" sz="1400" b="1" dirty="0">
                  <a:solidFill>
                    <a:prstClr val="black"/>
                  </a:solidFill>
                  <a:latin typeface="Helvetica" pitchFamily="34" charset="0"/>
                  <a:cs typeface="Helvetica" pitchFamily="34" charset="0"/>
                </a:rPr>
                <a:t>and </a:t>
              </a:r>
              <a:r>
                <a:rPr lang="en-US" sz="1400" b="1" i="1" u="sng" dirty="0">
                  <a:solidFill>
                    <a:prstClr val="black"/>
                  </a:solidFill>
                  <a:latin typeface="Helvetica" pitchFamily="34" charset="0"/>
                  <a:cs typeface="Helvetica" pitchFamily="34" charset="0"/>
                </a:rPr>
                <a:t>Earthquake Drills</a:t>
              </a:r>
              <a:r>
                <a:rPr lang="en-US" sz="1400" b="1" dirty="0">
                  <a:solidFill>
                    <a:prstClr val="black"/>
                  </a:solidFill>
                  <a:latin typeface="Helvetica" pitchFamily="34" charset="0"/>
                  <a:cs typeface="Helvetica" pitchFamily="34" charset="0"/>
                </a:rPr>
                <a:t>, what can you conclude about what changes earthquakes can make to the earth</a:t>
              </a:r>
              <a:r>
                <a:rPr lang="en-US" sz="1400" b="1" dirty="0" smtClean="0">
                  <a:solidFill>
                    <a:prstClr val="black"/>
                  </a:solidFill>
                  <a:latin typeface="Helvetica" pitchFamily="34" charset="0"/>
                  <a:cs typeface="Helvetica" pitchFamily="34" charset="0"/>
                </a:rPr>
                <a:t>?</a:t>
              </a:r>
            </a:p>
            <a:p>
              <a:pPr marL="60236" lvl="0"/>
              <a:endParaRPr lang="en-US" sz="1400" dirty="0" smtClean="0">
                <a:latin typeface="Helvetica" pitchFamily="34" charset="0"/>
                <a:cs typeface="Helvetica" pitchFamily="34" charset="0"/>
              </a:endParaRPr>
            </a:p>
            <a:p>
              <a:pPr marL="798513" indent="-398463">
                <a:buFont typeface="+mj-lt"/>
                <a:buAutoNum type="alphaUcPeriod"/>
              </a:pPr>
              <a:r>
                <a:rPr lang="en-US" sz="1400" dirty="0">
                  <a:latin typeface="Helvetica" pitchFamily="34" charset="0"/>
                  <a:cs typeface="Helvetica" pitchFamily="34" charset="0"/>
                </a:rPr>
                <a:t>Both of the selections state that crevices are forming from earthquakes caused by moving plates</a:t>
              </a:r>
              <a:r>
                <a:rPr lang="en-US" sz="1400" dirty="0" smtClean="0">
                  <a:latin typeface="Helvetica" pitchFamily="34" charset="0"/>
                  <a:cs typeface="Helvetica" pitchFamily="34" charset="0"/>
                </a:rPr>
                <a:t>.</a:t>
              </a:r>
            </a:p>
            <a:p>
              <a:pPr marL="798513" indent="-398463">
                <a:buFont typeface="+mj-lt"/>
                <a:buAutoNum type="alphaUcPeriod"/>
              </a:pPr>
              <a:endParaRPr lang="en-US" sz="1400" dirty="0">
                <a:latin typeface="Helvetica" pitchFamily="34" charset="0"/>
                <a:cs typeface="Helvetica" pitchFamily="34" charset="0"/>
              </a:endParaRPr>
            </a:p>
            <a:p>
              <a:pPr marL="798513" indent="-398463">
                <a:buFont typeface="+mj-lt"/>
                <a:buAutoNum type="alphaUcPeriod"/>
              </a:pPr>
              <a:r>
                <a:rPr lang="en-US" sz="1400" dirty="0">
                  <a:latin typeface="Helvetica" pitchFamily="34" charset="0"/>
                  <a:cs typeface="Helvetica" pitchFamily="34" charset="0"/>
                </a:rPr>
                <a:t>In both selections it says that the earth’s continents are like a giant puzzle with the pieces moving very slowly</a:t>
              </a:r>
              <a:r>
                <a:rPr lang="en-US" sz="1400" dirty="0" smtClean="0">
                  <a:latin typeface="Helvetica" pitchFamily="34" charset="0"/>
                  <a:cs typeface="Helvetica" pitchFamily="34" charset="0"/>
                </a:rPr>
                <a:t>.</a:t>
              </a:r>
            </a:p>
            <a:p>
              <a:pPr marL="798513" indent="-398463">
                <a:buFont typeface="+mj-lt"/>
                <a:buAutoNum type="alphaUcPeriod"/>
              </a:pPr>
              <a:endParaRPr lang="en-US" sz="1400" dirty="0">
                <a:latin typeface="Helvetica" pitchFamily="34" charset="0"/>
                <a:cs typeface="Helvetica" pitchFamily="34" charset="0"/>
              </a:endParaRPr>
            </a:p>
            <a:p>
              <a:pPr marL="798513" indent="-398463">
                <a:buFont typeface="+mj-lt"/>
                <a:buAutoNum type="alphaUcPeriod"/>
              </a:pPr>
              <a:r>
                <a:rPr lang="en-US" sz="1400" dirty="0">
                  <a:latin typeface="Helvetica" pitchFamily="34" charset="0"/>
                  <a:cs typeface="Helvetica" pitchFamily="34" charset="0"/>
                </a:rPr>
                <a:t>Both selections state that as the earth splits apart an ocean will be born from Africa splitting apart</a:t>
              </a:r>
              <a:r>
                <a:rPr lang="en-US" sz="1400" dirty="0" smtClean="0">
                  <a:latin typeface="Helvetica" pitchFamily="34" charset="0"/>
                  <a:cs typeface="Helvetica" pitchFamily="34" charset="0"/>
                </a:rPr>
                <a:t>.</a:t>
              </a:r>
            </a:p>
            <a:p>
              <a:pPr marL="798513" indent="-398463">
                <a:buFont typeface="+mj-lt"/>
                <a:buAutoNum type="alphaUcPeriod"/>
              </a:pPr>
              <a:endParaRPr lang="en-US" sz="1400" dirty="0">
                <a:latin typeface="Helvetica" pitchFamily="34" charset="0"/>
                <a:cs typeface="Helvetica" pitchFamily="34" charset="0"/>
              </a:endParaRPr>
            </a:p>
            <a:p>
              <a:pPr marL="798513" indent="-398463">
                <a:buFont typeface="+mj-lt"/>
                <a:buAutoNum type="alphaUcPeriod"/>
              </a:pPr>
              <a:r>
                <a:rPr lang="en-US" sz="1400" dirty="0">
                  <a:latin typeface="Helvetica" pitchFamily="34" charset="0"/>
                  <a:cs typeface="Helvetica" pitchFamily="34" charset="0"/>
                </a:rPr>
                <a:t>In both selections it says that cities on fault lines can be impacted.</a:t>
              </a:r>
            </a:p>
          </p:txBody>
        </p:sp>
        <p:grpSp>
          <p:nvGrpSpPr>
            <p:cNvPr id="6" name="Group 5"/>
            <p:cNvGrpSpPr/>
            <p:nvPr/>
          </p:nvGrpSpPr>
          <p:grpSpPr>
            <a:xfrm>
              <a:off x="1052512" y="6629400"/>
              <a:ext cx="242888" cy="2179262"/>
              <a:chOff x="1052512" y="6629400"/>
              <a:chExt cx="242888" cy="2179262"/>
            </a:xfrm>
          </p:grpSpPr>
          <p:sp>
            <p:nvSpPr>
              <p:cNvPr id="30" name="Oval 29"/>
              <p:cNvSpPr/>
              <p:nvPr/>
            </p:nvSpPr>
            <p:spPr>
              <a:xfrm>
                <a:off x="1052512" y="728267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1" name="Oval 30"/>
              <p:cNvSpPr/>
              <p:nvPr/>
            </p:nvSpPr>
            <p:spPr>
              <a:xfrm>
                <a:off x="1052512" y="6629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2" name="Oval 31"/>
              <p:cNvSpPr/>
              <p:nvPr/>
            </p:nvSpPr>
            <p:spPr>
              <a:xfrm>
                <a:off x="1052512" y="856917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3" name="Oval 32"/>
              <p:cNvSpPr/>
              <p:nvPr/>
            </p:nvSpPr>
            <p:spPr>
              <a:xfrm>
                <a:off x="1052512" y="793568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graphicFrame>
        <p:nvGraphicFramePr>
          <p:cNvPr id="15" name="Table 14"/>
          <p:cNvGraphicFramePr>
            <a:graphicFrameLocks noGrp="1"/>
          </p:cNvGraphicFramePr>
          <p:nvPr>
            <p:extLst>
              <p:ext uri="{D42A27DB-BD31-4B8C-83A1-F6EECF244321}">
                <p14:modId xmlns:p14="http://schemas.microsoft.com/office/powerpoint/2010/main" val="4246343581"/>
              </p:ext>
            </p:extLst>
          </p:nvPr>
        </p:nvGraphicFramePr>
        <p:xfrm>
          <a:off x="5015993" y="4495800"/>
          <a:ext cx="2185988" cy="762000"/>
        </p:xfrm>
        <a:graphic>
          <a:graphicData uri="http://schemas.openxmlformats.org/drawingml/2006/table">
            <a:tbl>
              <a:tblPr/>
              <a:tblGrid>
                <a:gridCol w="2185988"/>
              </a:tblGrid>
              <a:tr h="146885">
                <a:tc>
                  <a:txBody>
                    <a:bodyPr/>
                    <a:lstStyle/>
                    <a:p>
                      <a:pPr marL="0" marR="0" algn="l">
                        <a:lnSpc>
                          <a:spcPct val="115000"/>
                        </a:lnSpc>
                        <a:spcBef>
                          <a:spcPts val="0"/>
                        </a:spcBef>
                        <a:spcAft>
                          <a:spcPts val="0"/>
                        </a:spcAft>
                      </a:pPr>
                      <a:r>
                        <a:rPr lang="en-US" sz="800" b="1" dirty="0" smtClean="0">
                          <a:solidFill>
                            <a:srgbClr val="000000"/>
                          </a:solidFill>
                          <a:latin typeface="Calibri"/>
                          <a:ea typeface="Times New Roman"/>
                          <a:cs typeface="Times New Roman"/>
                        </a:rPr>
                        <a:t>RL.6.9</a:t>
                      </a:r>
                      <a:endParaRPr lang="en-US" sz="800" dirty="0">
                        <a:latin typeface="Calibri"/>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15115">
                <a:tc>
                  <a:txBody>
                    <a:bodyPr/>
                    <a:lstStyle/>
                    <a:p>
                      <a:pPr marL="0" marR="0">
                        <a:lnSpc>
                          <a:spcPct val="115000"/>
                        </a:lnSpc>
                        <a:spcBef>
                          <a:spcPts val="0"/>
                        </a:spcBef>
                        <a:spcAft>
                          <a:spcPts val="1200"/>
                        </a:spcAft>
                      </a:pPr>
                      <a:r>
                        <a:rPr lang="en-US" sz="800" b="0" i="0" dirty="0" smtClean="0">
                          <a:solidFill>
                            <a:srgbClr val="202020"/>
                          </a:solidFill>
                          <a:effectLst/>
                          <a:latin typeface="Lato Light"/>
                        </a:rPr>
                        <a:t>Compare and contrast texts in different forms or genres (e.g., stories and poems; historical novels and fantasy stories) in terms of their approaches to similar themes and topics.</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2075346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3314974777"/>
              </p:ext>
            </p:extLst>
          </p:nvPr>
        </p:nvGraphicFramePr>
        <p:xfrm>
          <a:off x="180975" y="280713"/>
          <a:ext cx="7286625" cy="3681690"/>
        </p:xfrm>
        <a:graphic>
          <a:graphicData uri="http://schemas.openxmlformats.org/drawingml/2006/table">
            <a:tbl>
              <a:tblPr firstRow="1" bandRow="1">
                <a:tableStyleId>{5940675A-B579-460E-94D1-54222C63F5DA}</a:tableStyleId>
              </a:tblPr>
              <a:tblGrid>
                <a:gridCol w="7286625"/>
              </a:tblGrid>
              <a:tr h="671658">
                <a:tc>
                  <a:txBody>
                    <a:bodyPr/>
                    <a:lstStyle/>
                    <a:p>
                      <a:pPr marL="225425" marR="0" lvl="0" indent="-225425" algn="l" defTabSz="966612" rtl="0" eaLnBrk="1" fontAlgn="auto" latinLnBrk="0" hangingPunct="1">
                        <a:lnSpc>
                          <a:spcPct val="100000"/>
                        </a:lnSpc>
                        <a:spcBef>
                          <a:spcPts val="0"/>
                        </a:spcBef>
                        <a:spcAft>
                          <a:spcPts val="0"/>
                        </a:spcAft>
                        <a:buClrTx/>
                        <a:buSzTx/>
                        <a:buFont typeface="+mj-lt"/>
                        <a:buNone/>
                        <a:tabLst/>
                        <a:defRPr/>
                      </a:pPr>
                      <a:r>
                        <a:rPr kumimoji="0" lang="en-US" sz="1400" b="1" i="0" u="none" strike="noStrike" kern="1200" cap="none" spc="0" normalizeH="0" baseline="0" noProof="0" dirty="0" smtClean="0">
                          <a:ln>
                            <a:noFill/>
                          </a:ln>
                          <a:solidFill>
                            <a:prstClr val="black"/>
                          </a:solidFill>
                          <a:effectLst/>
                          <a:uLnTx/>
                          <a:uFillTx/>
                          <a:latin typeface="Helvetica" pitchFamily="34" charset="0"/>
                          <a:ea typeface="+mn-ea"/>
                          <a:cs typeface="+mn-cs"/>
                        </a:rPr>
                        <a:t>7.  Explain how the students’ points of view develops through the story, </a:t>
                      </a:r>
                      <a:r>
                        <a:rPr kumimoji="0" lang="en-US" sz="1400" b="1" i="1" u="sng" strike="noStrike" kern="1200" cap="none" spc="0" normalizeH="0" baseline="0" noProof="0" dirty="0" smtClean="0">
                          <a:ln>
                            <a:noFill/>
                          </a:ln>
                          <a:solidFill>
                            <a:prstClr val="black"/>
                          </a:solidFill>
                          <a:effectLst/>
                          <a:uLnTx/>
                          <a:uFillTx/>
                          <a:latin typeface="Helvetica" pitchFamily="34" charset="0"/>
                          <a:ea typeface="+mn-ea"/>
                          <a:cs typeface="+mn-cs"/>
                        </a:rPr>
                        <a:t>Earthquake Drill</a:t>
                      </a:r>
                      <a:r>
                        <a:rPr kumimoji="0" lang="en-US" sz="1400" b="1" i="1" u="none" strike="noStrike" kern="1200" cap="none" spc="0" normalizeH="0" baseline="0" noProof="0" dirty="0" smtClean="0">
                          <a:ln>
                            <a:noFill/>
                          </a:ln>
                          <a:solidFill>
                            <a:prstClr val="black"/>
                          </a:solidFill>
                          <a:effectLst/>
                          <a:uLnTx/>
                          <a:uFillTx/>
                          <a:latin typeface="Helvetica" pitchFamily="34" charset="0"/>
                          <a:ea typeface="+mn-ea"/>
                          <a:cs typeface="+mn-cs"/>
                        </a:rPr>
                        <a:t>.</a:t>
                      </a:r>
                      <a:r>
                        <a:rPr kumimoji="0" lang="en-US" sz="1400" b="1" i="0" u="none" strike="noStrike" kern="1200" cap="none" spc="0" normalizeH="0" baseline="0" noProof="0" dirty="0" smtClean="0">
                          <a:ln>
                            <a:noFill/>
                          </a:ln>
                          <a:solidFill>
                            <a:prstClr val="black"/>
                          </a:solidFill>
                          <a:effectLst/>
                          <a:uLnTx/>
                          <a:uFillTx/>
                          <a:latin typeface="Helvetica" pitchFamily="34" charset="0"/>
                          <a:ea typeface="+mn-ea"/>
                          <a:cs typeface="+mn-cs"/>
                        </a:rPr>
                        <a:t> Use examples from the story in your explanation. </a:t>
                      </a: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448">
                <a:tc>
                  <a:txBody>
                    <a:bodyPr/>
                    <a:lstStyle/>
                    <a:p>
                      <a:endParaRPr lang="en-US" sz="1400" dirty="0" smtClean="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24750507"/>
              </p:ext>
            </p:extLst>
          </p:nvPr>
        </p:nvGraphicFramePr>
        <p:xfrm>
          <a:off x="228599" y="5029200"/>
          <a:ext cx="7171373" cy="3962401"/>
        </p:xfrm>
        <a:graphic>
          <a:graphicData uri="http://schemas.openxmlformats.org/drawingml/2006/table">
            <a:tbl>
              <a:tblPr firstRow="1" bandRow="1">
                <a:tableStyleId>{5940675A-B579-460E-94D1-54222C63F5DA}</a:tableStyleId>
              </a:tblPr>
              <a:tblGrid>
                <a:gridCol w="7171373"/>
              </a:tblGrid>
              <a:tr h="821059">
                <a:tc>
                  <a:txBody>
                    <a:bodyPr/>
                    <a:lstStyle/>
                    <a:p>
                      <a:pPr marL="284163" marR="0" lvl="0" indent="-284163" algn="l" defTabSz="966612" rtl="0" eaLnBrk="1" fontAlgn="auto" latinLnBrk="0" hangingPunct="1">
                        <a:lnSpc>
                          <a:spcPct val="100000"/>
                        </a:lnSpc>
                        <a:spcBef>
                          <a:spcPts val="0"/>
                        </a:spcBef>
                        <a:spcAft>
                          <a:spcPts val="0"/>
                        </a:spcAft>
                        <a:buClrTx/>
                        <a:buSzTx/>
                        <a:buFont typeface="+mj-lt"/>
                        <a:buNone/>
                        <a:tabLst/>
                        <a:defRPr/>
                      </a:pPr>
                      <a:r>
                        <a:rPr lang="en-US" sz="1400" b="1" dirty="0" smtClean="0">
                          <a:latin typeface="Helvetica" panose="020B0604020202020204" pitchFamily="34" charset="0"/>
                          <a:cs typeface="Helvetica" panose="020B0604020202020204" pitchFamily="34" charset="0"/>
                        </a:rPr>
                        <a:t>8.   Because of the information about how the earth is physically changing from these three passages, what can you conclude about what the earth might look like in the future?</a:t>
                      </a:r>
                      <a:endParaRPr kumimoji="0" lang="en-US" sz="14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3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7" name="Straight Connector 6"/>
          <p:cNvCxnSpPr/>
          <p:nvPr/>
        </p:nvCxnSpPr>
        <p:spPr>
          <a:xfrm>
            <a:off x="457200" y="4953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1707704111"/>
              </p:ext>
            </p:extLst>
          </p:nvPr>
        </p:nvGraphicFramePr>
        <p:xfrm>
          <a:off x="5257800" y="4038600"/>
          <a:ext cx="2185988" cy="457200"/>
        </p:xfrm>
        <a:graphic>
          <a:graphicData uri="http://schemas.openxmlformats.org/drawingml/2006/table">
            <a:tbl>
              <a:tblPr/>
              <a:tblGrid>
                <a:gridCol w="2185988"/>
              </a:tblGrid>
              <a:tr h="146885">
                <a:tc>
                  <a:txBody>
                    <a:bodyPr/>
                    <a:lstStyle/>
                    <a:p>
                      <a:pPr marL="0" marR="0" algn="l">
                        <a:lnSpc>
                          <a:spcPct val="115000"/>
                        </a:lnSpc>
                        <a:spcBef>
                          <a:spcPts val="0"/>
                        </a:spcBef>
                        <a:spcAft>
                          <a:spcPts val="0"/>
                        </a:spcAft>
                      </a:pPr>
                      <a:r>
                        <a:rPr lang="en-US" sz="800" b="1" dirty="0" smtClean="0">
                          <a:solidFill>
                            <a:srgbClr val="000000"/>
                          </a:solidFill>
                          <a:latin typeface="Calibri"/>
                          <a:ea typeface="Times New Roman"/>
                          <a:cs typeface="Times New Roman"/>
                        </a:rPr>
                        <a:t>RL.6.6</a:t>
                      </a:r>
                      <a:endParaRPr lang="en-US" sz="800" dirty="0">
                        <a:latin typeface="Calibri"/>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0315">
                <a:tc>
                  <a:txBody>
                    <a:bodyPr/>
                    <a:lstStyle/>
                    <a:p>
                      <a:pPr marL="0" marR="0">
                        <a:lnSpc>
                          <a:spcPct val="115000"/>
                        </a:lnSpc>
                        <a:spcBef>
                          <a:spcPts val="0"/>
                        </a:spcBef>
                        <a:spcAft>
                          <a:spcPts val="1200"/>
                        </a:spcAft>
                      </a:pPr>
                      <a:r>
                        <a:rPr lang="en-US" sz="800" b="0" i="0" dirty="0" smtClean="0">
                          <a:solidFill>
                            <a:srgbClr val="202020"/>
                          </a:solidFill>
                          <a:effectLst/>
                          <a:latin typeface="Lato Light"/>
                        </a:rPr>
                        <a:t>Explain how an author develops the point of view of the narrator or speaker in a text.</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51579371"/>
              </p:ext>
            </p:extLst>
          </p:nvPr>
        </p:nvGraphicFramePr>
        <p:xfrm>
          <a:off x="5129212" y="9067800"/>
          <a:ext cx="2185988" cy="683832"/>
        </p:xfrm>
        <a:graphic>
          <a:graphicData uri="http://schemas.openxmlformats.org/drawingml/2006/table">
            <a:tbl>
              <a:tblPr/>
              <a:tblGrid>
                <a:gridCol w="2185988"/>
              </a:tblGrid>
              <a:tr h="129145">
                <a:tc>
                  <a:txBody>
                    <a:bodyPr/>
                    <a:lstStyle/>
                    <a:p>
                      <a:pPr marL="0" marR="0" algn="l">
                        <a:lnSpc>
                          <a:spcPct val="115000"/>
                        </a:lnSpc>
                        <a:spcBef>
                          <a:spcPts val="0"/>
                        </a:spcBef>
                        <a:spcAft>
                          <a:spcPts val="0"/>
                        </a:spcAft>
                      </a:pPr>
                      <a:r>
                        <a:rPr lang="en-US" sz="800" b="1" dirty="0" smtClean="0">
                          <a:solidFill>
                            <a:srgbClr val="000000"/>
                          </a:solidFill>
                          <a:latin typeface="Calibri"/>
                          <a:ea typeface="Times New Roman"/>
                          <a:cs typeface="Times New Roman"/>
                        </a:rPr>
                        <a:t>RL.6.9</a:t>
                      </a:r>
                      <a:endParaRPr lang="en-US" sz="800" dirty="0">
                        <a:latin typeface="Calibri"/>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3547">
                <a:tc>
                  <a:txBody>
                    <a:bodyPr/>
                    <a:lstStyle/>
                    <a:p>
                      <a:pPr marL="0" marR="0">
                        <a:lnSpc>
                          <a:spcPct val="115000"/>
                        </a:lnSpc>
                        <a:spcBef>
                          <a:spcPts val="0"/>
                        </a:spcBef>
                        <a:spcAft>
                          <a:spcPts val="1200"/>
                        </a:spcAft>
                      </a:pPr>
                      <a:r>
                        <a:rPr lang="en-US" sz="800" b="0" i="0" dirty="0" smtClean="0">
                          <a:solidFill>
                            <a:srgbClr val="202020"/>
                          </a:solidFill>
                          <a:effectLst/>
                          <a:latin typeface="Lato Light"/>
                        </a:rPr>
                        <a:t>Compare and contrast texts in different forms or genres (e.g., stories and poems; historical novels and fantasy stories) in terms of their approaches to similar themes and topics.</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444236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cxnSp>
        <p:nvCxnSpPr>
          <p:cNvPr id="11" name="Straight Connector 10"/>
          <p:cNvCxnSpPr/>
          <p:nvPr/>
        </p:nvCxnSpPr>
        <p:spPr>
          <a:xfrm>
            <a:off x="381000"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762000" y="753956"/>
            <a:ext cx="6036052" cy="2903644"/>
            <a:chOff x="593348" y="1219200"/>
            <a:chExt cx="6036052" cy="2903644"/>
          </a:xfrm>
        </p:grpSpPr>
        <p:sp>
          <p:nvSpPr>
            <p:cNvPr id="23" name="Rectangle 22"/>
            <p:cNvSpPr/>
            <p:nvPr/>
          </p:nvSpPr>
          <p:spPr>
            <a:xfrm>
              <a:off x="593348" y="1219200"/>
              <a:ext cx="6036052" cy="2903644"/>
            </a:xfrm>
            <a:prstGeom prst="rect">
              <a:avLst/>
            </a:prstGeom>
          </p:spPr>
          <p:txBody>
            <a:bodyPr wrap="square" lIns="101881" tIns="50941" rIns="101881" bIns="50941">
              <a:spAutoFit/>
            </a:bodyPr>
            <a:lstStyle/>
            <a:p>
              <a:pPr marL="342900" indent="-342900">
                <a:buAutoNum type="arabicPeriod" startAt="9"/>
              </a:pPr>
              <a:r>
                <a:rPr lang="en-US" sz="1400" b="1" dirty="0" smtClean="0">
                  <a:latin typeface="Helvetica" pitchFamily="34" charset="0"/>
                  <a:cs typeface="Helvetica" pitchFamily="34" charset="0"/>
                </a:rPr>
                <a:t> What do the </a:t>
              </a:r>
              <a:r>
                <a:rPr lang="en-US" sz="1400" b="1" dirty="0">
                  <a:latin typeface="Helvetica" pitchFamily="34" charset="0"/>
                  <a:cs typeface="Helvetica" pitchFamily="34" charset="0"/>
                </a:rPr>
                <a:t>chain of volcanos </a:t>
              </a:r>
              <a:r>
                <a:rPr lang="en-US" sz="1400" b="1" dirty="0" smtClean="0">
                  <a:latin typeface="Helvetica" pitchFamily="34" charset="0"/>
                  <a:cs typeface="Helvetica" pitchFamily="34" charset="0"/>
                </a:rPr>
                <a:t>along the East African Rift</a:t>
              </a:r>
            </a:p>
            <a:p>
              <a:r>
                <a:rPr lang="en-US" sz="1400" b="1" dirty="0">
                  <a:latin typeface="Helvetica" pitchFamily="34" charset="0"/>
                  <a:cs typeface="Helvetica" pitchFamily="34" charset="0"/>
                </a:rPr>
                <a:t> </a:t>
              </a:r>
              <a:r>
                <a:rPr lang="en-US" sz="1400" b="1" dirty="0" smtClean="0">
                  <a:latin typeface="Helvetica" pitchFamily="34" charset="0"/>
                  <a:cs typeface="Helvetica" pitchFamily="34" charset="0"/>
                </a:rPr>
                <a:t>       indicate?</a:t>
              </a:r>
            </a:p>
            <a:p>
              <a:pPr marL="361417" indent="-361417">
                <a:buFont typeface="+mj-lt"/>
                <a:buAutoNum type="arabicPeriod" startAt="4"/>
              </a:pPr>
              <a:endParaRPr lang="en-US" sz="1400" b="1" dirty="0">
                <a:latin typeface="Helvetica" pitchFamily="34" charset="0"/>
                <a:cs typeface="Helvetica" pitchFamily="34" charset="0"/>
              </a:endParaRPr>
            </a:p>
            <a:p>
              <a:pPr marL="844979" indent="-361417">
                <a:buFont typeface="+mj-lt"/>
                <a:buAutoNum type="alphaUcPeriod"/>
              </a:pPr>
              <a:r>
                <a:rPr lang="en-US" sz="1400" dirty="0" smtClean="0">
                  <a:latin typeface="Helvetica" pitchFamily="34" charset="0"/>
                  <a:cs typeface="Helvetica" pitchFamily="34" charset="0"/>
                </a:rPr>
                <a:t>The chain of volcanos indicate that there will be many eruptions and earthquakes.</a:t>
              </a:r>
            </a:p>
            <a:p>
              <a:pPr marL="844979" indent="-361417">
                <a:buFont typeface="+mj-lt"/>
                <a:buAutoNum type="alphaUcPeriod"/>
              </a:pPr>
              <a:endParaRPr lang="en-US" sz="1400" dirty="0">
                <a:latin typeface="Helvetica" pitchFamily="34" charset="0"/>
                <a:cs typeface="Helvetica" pitchFamily="34" charset="0"/>
              </a:endParaRPr>
            </a:p>
            <a:p>
              <a:pPr marL="844979" indent="-361417">
                <a:buFont typeface="+mj-lt"/>
                <a:buAutoNum type="alphaUcPeriod"/>
              </a:pPr>
              <a:r>
                <a:rPr lang="en-US" sz="1400" dirty="0">
                  <a:latin typeface="Helvetica" pitchFamily="34" charset="0"/>
                  <a:cs typeface="Helvetica" pitchFamily="34" charset="0"/>
                </a:rPr>
                <a:t>The chain of volcanos indicate </a:t>
              </a:r>
              <a:r>
                <a:rPr lang="en-US" sz="1400" dirty="0" smtClean="0">
                  <a:latin typeface="Helvetica" pitchFamily="34" charset="0"/>
                  <a:cs typeface="Helvetica" pitchFamily="34" charset="0"/>
                </a:rPr>
                <a:t>that many crevices are forming.</a:t>
              </a:r>
              <a:endParaRPr lang="en-US" sz="1400" dirty="0">
                <a:latin typeface="Helvetica" pitchFamily="34" charset="0"/>
                <a:cs typeface="Helvetica" pitchFamily="34" charset="0"/>
              </a:endParaRPr>
            </a:p>
            <a:p>
              <a:pPr marL="844979" indent="-361417">
                <a:buFont typeface="+mj-lt"/>
                <a:buAutoNum type="alphaUcPeriod"/>
              </a:pPr>
              <a:endParaRPr lang="en-US" sz="1400" dirty="0">
                <a:latin typeface="Helvetica" pitchFamily="34" charset="0"/>
                <a:cs typeface="Helvetica" pitchFamily="34" charset="0"/>
              </a:endParaRPr>
            </a:p>
            <a:p>
              <a:pPr marL="844979" indent="-361417">
                <a:buFont typeface="+mj-lt"/>
                <a:buAutoNum type="alphaUcPeriod"/>
              </a:pPr>
              <a:r>
                <a:rPr lang="en-US" sz="1400" dirty="0">
                  <a:latin typeface="Helvetica" pitchFamily="34" charset="0"/>
                  <a:cs typeface="Helvetica" pitchFamily="34" charset="0"/>
                </a:rPr>
                <a:t>The chain of volcanos indicate </a:t>
              </a:r>
              <a:r>
                <a:rPr lang="en-US" sz="1400" dirty="0" smtClean="0">
                  <a:latin typeface="Helvetica" pitchFamily="34" charset="0"/>
                  <a:cs typeface="Helvetica" pitchFamily="34" charset="0"/>
                </a:rPr>
                <a:t>that there is lava beneath the Earth’s crust breaking the continental plate.</a:t>
              </a:r>
              <a:endParaRPr lang="en-US" sz="1400" dirty="0">
                <a:latin typeface="Helvetica" pitchFamily="34" charset="0"/>
                <a:cs typeface="Helvetica" pitchFamily="34" charset="0"/>
              </a:endParaRPr>
            </a:p>
            <a:p>
              <a:pPr marL="844979" indent="-361417">
                <a:buFont typeface="+mj-lt"/>
                <a:buAutoNum type="alphaUcPeriod"/>
              </a:pPr>
              <a:endParaRPr lang="en-US" sz="1400" dirty="0">
                <a:latin typeface="Helvetica" pitchFamily="34" charset="0"/>
                <a:cs typeface="Helvetica" pitchFamily="34" charset="0"/>
              </a:endParaRPr>
            </a:p>
            <a:p>
              <a:pPr marL="844979" indent="-361417">
                <a:buFont typeface="+mj-lt"/>
                <a:buAutoNum type="alphaUcPeriod"/>
              </a:pPr>
              <a:r>
                <a:rPr lang="en-US" sz="1400" dirty="0">
                  <a:latin typeface="Helvetica" pitchFamily="34" charset="0"/>
                  <a:cs typeface="Helvetica" pitchFamily="34" charset="0"/>
                </a:rPr>
                <a:t>The chain of volcanos indicate </a:t>
              </a:r>
              <a:r>
                <a:rPr lang="en-US" sz="1400" dirty="0" smtClean="0">
                  <a:latin typeface="Helvetica" pitchFamily="34" charset="0"/>
                  <a:cs typeface="Helvetica" pitchFamily="34" charset="0"/>
                </a:rPr>
                <a:t>that new crevices have very hot fumes.</a:t>
              </a:r>
              <a:endParaRPr lang="en-US" sz="1400" dirty="0">
                <a:latin typeface="Helvetica" pitchFamily="34" charset="0"/>
                <a:cs typeface="Helvetica" pitchFamily="34" charset="0"/>
              </a:endParaRPr>
            </a:p>
          </p:txBody>
        </p:sp>
        <p:grpSp>
          <p:nvGrpSpPr>
            <p:cNvPr id="2" name="Group 1"/>
            <p:cNvGrpSpPr/>
            <p:nvPr/>
          </p:nvGrpSpPr>
          <p:grpSpPr>
            <a:xfrm>
              <a:off x="838200" y="1872343"/>
              <a:ext cx="242888" cy="1932416"/>
              <a:chOff x="838200" y="1872343"/>
              <a:chExt cx="242888" cy="1932416"/>
            </a:xfrm>
          </p:grpSpPr>
          <p:sp>
            <p:nvSpPr>
              <p:cNvPr id="14" name="Oval 13"/>
              <p:cNvSpPr/>
              <p:nvPr/>
            </p:nvSpPr>
            <p:spPr>
              <a:xfrm>
                <a:off x="838200" y="356527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838200" y="293309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16" name="Oval 15"/>
              <p:cNvSpPr/>
              <p:nvPr/>
            </p:nvSpPr>
            <p:spPr>
              <a:xfrm>
                <a:off x="838200" y="187234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838200" y="25037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grpSp>
        <p:nvGrpSpPr>
          <p:cNvPr id="6" name="Group 5"/>
          <p:cNvGrpSpPr/>
          <p:nvPr/>
        </p:nvGrpSpPr>
        <p:grpSpPr>
          <a:xfrm>
            <a:off x="1066800" y="5591287"/>
            <a:ext cx="5867400" cy="2257313"/>
            <a:chOff x="609600" y="5308244"/>
            <a:chExt cx="5867400" cy="2257313"/>
          </a:xfrm>
        </p:grpSpPr>
        <p:sp>
          <p:nvSpPr>
            <p:cNvPr id="8" name="Rectangle 7"/>
            <p:cNvSpPr/>
            <p:nvPr/>
          </p:nvSpPr>
          <p:spPr>
            <a:xfrm>
              <a:off x="634142" y="5308244"/>
              <a:ext cx="5842858" cy="2257313"/>
            </a:xfrm>
            <a:prstGeom prst="rect">
              <a:avLst/>
            </a:prstGeom>
          </p:spPr>
          <p:txBody>
            <a:bodyPr wrap="square" lIns="101881" tIns="50941" rIns="101881" bIns="50941">
              <a:spAutoFit/>
            </a:bodyPr>
            <a:lstStyle/>
            <a:p>
              <a:pPr marL="342900" indent="-342900">
                <a:buAutoNum type="arabicPeriod" startAt="10"/>
              </a:pPr>
              <a:r>
                <a:rPr lang="en-US" sz="1400" b="1" dirty="0" smtClean="0">
                  <a:latin typeface="Helvetica" pitchFamily="34" charset="0"/>
                  <a:cs typeface="Helvetica" pitchFamily="34" charset="0"/>
                </a:rPr>
                <a:t>According to </a:t>
              </a:r>
              <a:r>
                <a:rPr lang="en-US" sz="1400" b="1" i="1" u="sng" dirty="0" smtClean="0">
                  <a:latin typeface="Helvetica" pitchFamily="34" charset="0"/>
                  <a:cs typeface="Helvetica" pitchFamily="34" charset="0"/>
                </a:rPr>
                <a:t>Cracking Up</a:t>
              </a:r>
              <a:r>
                <a:rPr lang="en-US" sz="1400" b="1" dirty="0" smtClean="0">
                  <a:latin typeface="Helvetica" pitchFamily="34" charset="0"/>
                  <a:cs typeface="Helvetica" pitchFamily="34" charset="0"/>
                </a:rPr>
                <a:t>, What role do the tectonic plates</a:t>
              </a:r>
            </a:p>
            <a:p>
              <a:r>
                <a:rPr lang="en-US" sz="1400" b="1" dirty="0">
                  <a:latin typeface="Helvetica" pitchFamily="34" charset="0"/>
                  <a:cs typeface="Helvetica" pitchFamily="34" charset="0"/>
                </a:rPr>
                <a:t> </a:t>
              </a:r>
              <a:r>
                <a:rPr lang="en-US" sz="1400" b="1" dirty="0" smtClean="0">
                  <a:latin typeface="Helvetica" pitchFamily="34" charset="0"/>
                  <a:cs typeface="Helvetica" pitchFamily="34" charset="0"/>
                </a:rPr>
                <a:t>      play </a:t>
              </a:r>
              <a:r>
                <a:rPr lang="en-US" sz="1400" b="1" dirty="0">
                  <a:latin typeface="Helvetica" pitchFamily="34" charset="0"/>
                  <a:cs typeface="Helvetica" pitchFamily="34" charset="0"/>
                </a:rPr>
                <a:t>in the </a:t>
              </a:r>
              <a:r>
                <a:rPr lang="en-US" sz="1400" b="1" dirty="0" smtClean="0">
                  <a:latin typeface="Helvetica" pitchFamily="34" charset="0"/>
                  <a:cs typeface="Helvetica" pitchFamily="34" charset="0"/>
                </a:rPr>
                <a:t>creation </a:t>
              </a:r>
              <a:r>
                <a:rPr lang="en-US" sz="1400" b="1" dirty="0">
                  <a:latin typeface="Helvetica" pitchFamily="34" charset="0"/>
                  <a:cs typeface="Helvetica" pitchFamily="34" charset="0"/>
                </a:rPr>
                <a:t>of mountains, oceans, and </a:t>
              </a:r>
              <a:r>
                <a:rPr lang="en-US" sz="1400" b="1" dirty="0" smtClean="0">
                  <a:latin typeface="Helvetica" pitchFamily="34" charset="0"/>
                  <a:cs typeface="Helvetica" pitchFamily="34" charset="0"/>
                </a:rPr>
                <a:t>continents?</a:t>
              </a:r>
            </a:p>
            <a:p>
              <a:pPr marL="244291" indent="-244291"/>
              <a:endParaRPr lang="en-US" sz="1400" b="1" dirty="0">
                <a:latin typeface="Helvetica" pitchFamily="34" charset="0"/>
                <a:cs typeface="Helvetica" pitchFamily="34" charset="0"/>
              </a:endParaRPr>
            </a:p>
            <a:p>
              <a:pPr marL="605707" indent="-361417">
                <a:buFont typeface="+mj-lt"/>
                <a:buAutoNum type="alphaUcPeriod"/>
              </a:pPr>
              <a:r>
                <a:rPr lang="en-US" sz="1400" dirty="0">
                  <a:latin typeface="Helvetica" pitchFamily="34" charset="0"/>
                </a:rPr>
                <a:t>Volcanos create </a:t>
              </a:r>
              <a:r>
                <a:rPr lang="en-US" sz="1400" dirty="0" smtClean="0">
                  <a:latin typeface="Helvetica" pitchFamily="34" charset="0"/>
                </a:rPr>
                <a:t>earthquakes.</a:t>
              </a:r>
            </a:p>
            <a:p>
              <a:pPr marL="605707" indent="-361417">
                <a:buFont typeface="+mj-lt"/>
                <a:buAutoNum type="alphaUcPeriod"/>
              </a:pPr>
              <a:endParaRPr lang="en-US" sz="1400" dirty="0">
                <a:latin typeface="Helvetica" pitchFamily="34" charset="0"/>
                <a:cs typeface="Helvetica" pitchFamily="34" charset="0"/>
              </a:endParaRPr>
            </a:p>
            <a:p>
              <a:pPr marL="605707" indent="-361417">
                <a:buFont typeface="+mj-lt"/>
                <a:buAutoNum type="alphaUcPeriod"/>
              </a:pPr>
              <a:r>
                <a:rPr lang="en-US" sz="1400" dirty="0">
                  <a:latin typeface="Helvetica" pitchFamily="34" charset="0"/>
                  <a:cs typeface="Helvetica" pitchFamily="34" charset="0"/>
                </a:rPr>
                <a:t>Tectonic plates crash together and some pull apart slowly. </a:t>
              </a:r>
              <a:endParaRPr lang="en-US" sz="1400" dirty="0" smtClean="0">
                <a:latin typeface="Helvetica" pitchFamily="34" charset="0"/>
                <a:cs typeface="Helvetica" pitchFamily="34" charset="0"/>
              </a:endParaRPr>
            </a:p>
            <a:p>
              <a:pPr marL="605707" indent="-361417">
                <a:buFont typeface="+mj-lt"/>
                <a:buAutoNum type="alphaUcPeriod"/>
              </a:pPr>
              <a:endParaRPr lang="en-US" sz="1400" dirty="0">
                <a:latin typeface="Helvetica" pitchFamily="34" charset="0"/>
                <a:cs typeface="Helvetica" pitchFamily="34" charset="0"/>
              </a:endParaRPr>
            </a:p>
            <a:p>
              <a:pPr marL="605707" indent="-361417">
                <a:buFont typeface="+mj-lt"/>
                <a:buAutoNum type="alphaUcPeriod"/>
              </a:pPr>
              <a:r>
                <a:rPr lang="en-US" sz="1400" dirty="0">
                  <a:latin typeface="Helvetica" pitchFamily="34" charset="0"/>
                  <a:cs typeface="Helvetica" pitchFamily="34" charset="0"/>
                </a:rPr>
                <a:t>The earthquakes occur as magma </a:t>
              </a:r>
              <a:r>
                <a:rPr lang="en-US" sz="1400" dirty="0" smtClean="0">
                  <a:latin typeface="Helvetica" pitchFamily="34" charset="0"/>
                  <a:cs typeface="Helvetica" pitchFamily="34" charset="0"/>
                </a:rPr>
                <a:t>rises </a:t>
              </a:r>
              <a:r>
                <a:rPr lang="en-US" sz="1400" dirty="0">
                  <a:latin typeface="Helvetica" pitchFamily="34" charset="0"/>
                  <a:cs typeface="Helvetica" pitchFamily="34" charset="0"/>
                </a:rPr>
                <a:t>from within Earth. </a:t>
              </a:r>
              <a:endParaRPr lang="en-US" sz="1400" dirty="0" smtClean="0">
                <a:latin typeface="Helvetica" pitchFamily="34" charset="0"/>
                <a:cs typeface="Helvetica" pitchFamily="34" charset="0"/>
              </a:endParaRPr>
            </a:p>
            <a:p>
              <a:pPr marL="605707" indent="-361417">
                <a:buFont typeface="+mj-lt"/>
                <a:buAutoNum type="alphaUcPeriod"/>
              </a:pPr>
              <a:endParaRPr lang="en-US" sz="1400" dirty="0">
                <a:latin typeface="Helvetica" pitchFamily="34" charset="0"/>
                <a:cs typeface="Helvetica" pitchFamily="34" charset="0"/>
              </a:endParaRPr>
            </a:p>
            <a:p>
              <a:pPr marL="605707" indent="-361417">
                <a:buFont typeface="+mj-lt"/>
                <a:buAutoNum type="alphaUcPeriod"/>
              </a:pPr>
              <a:r>
                <a:rPr lang="en-US" sz="1400" dirty="0">
                  <a:latin typeface="Helvetica" pitchFamily="34" charset="0"/>
                  <a:cs typeface="Helvetica" pitchFamily="34" charset="0"/>
                </a:rPr>
                <a:t>Earth’s shell is made up of enormous pieces that fit together. </a:t>
              </a:r>
            </a:p>
          </p:txBody>
        </p:sp>
        <p:grpSp>
          <p:nvGrpSpPr>
            <p:cNvPr id="5" name="Group 4"/>
            <p:cNvGrpSpPr/>
            <p:nvPr/>
          </p:nvGrpSpPr>
          <p:grpSpPr>
            <a:xfrm>
              <a:off x="609600" y="5954485"/>
              <a:ext cx="264140" cy="1513115"/>
              <a:chOff x="609600" y="5954485"/>
              <a:chExt cx="264140" cy="1513115"/>
            </a:xfrm>
          </p:grpSpPr>
          <p:sp>
            <p:nvSpPr>
              <p:cNvPr id="18" name="Oval 17"/>
              <p:cNvSpPr/>
              <p:nvPr/>
            </p:nvSpPr>
            <p:spPr>
              <a:xfrm>
                <a:off x="609600" y="5954485"/>
                <a:ext cx="25300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609600" y="6400800"/>
                <a:ext cx="25300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620732" y="6847114"/>
                <a:ext cx="25300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609600" y="7228114"/>
                <a:ext cx="25300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graphicFrame>
        <p:nvGraphicFramePr>
          <p:cNvPr id="22" name="Table 21"/>
          <p:cNvGraphicFramePr>
            <a:graphicFrameLocks noGrp="1"/>
          </p:cNvGraphicFramePr>
          <p:nvPr>
            <p:extLst>
              <p:ext uri="{D42A27DB-BD31-4B8C-83A1-F6EECF244321}">
                <p14:modId xmlns:p14="http://schemas.microsoft.com/office/powerpoint/2010/main" val="2682394898"/>
              </p:ext>
            </p:extLst>
          </p:nvPr>
        </p:nvGraphicFramePr>
        <p:xfrm>
          <a:off x="5334000" y="4447177"/>
          <a:ext cx="1943100" cy="734423"/>
        </p:xfrm>
        <a:graphic>
          <a:graphicData uri="http://schemas.openxmlformats.org/drawingml/2006/table">
            <a:tbl>
              <a:tblPr/>
              <a:tblGrid>
                <a:gridCol w="1943100"/>
              </a:tblGrid>
              <a:tr h="146885">
                <a:tc>
                  <a:txBody>
                    <a:bodyPr/>
                    <a:lstStyle/>
                    <a:p>
                      <a:pPr marL="0" marR="0" algn="l">
                        <a:lnSpc>
                          <a:spcPct val="115000"/>
                        </a:lnSpc>
                        <a:spcBef>
                          <a:spcPts val="0"/>
                        </a:spcBef>
                        <a:spcAft>
                          <a:spcPts val="0"/>
                        </a:spcAft>
                      </a:pPr>
                      <a:r>
                        <a:rPr lang="en-US" sz="800" b="1" dirty="0" smtClean="0">
                          <a:solidFill>
                            <a:srgbClr val="000000"/>
                          </a:solidFill>
                          <a:latin typeface="Calibri"/>
                          <a:ea typeface="Times New Roman"/>
                          <a:cs typeface="Times New Roman"/>
                        </a:rPr>
                        <a:t>RI.6.3</a:t>
                      </a:r>
                      <a:endParaRPr lang="en-US" sz="800" dirty="0">
                        <a:latin typeface="Calibri"/>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87538">
                <a:tc>
                  <a:txBody>
                    <a:bodyPr/>
                    <a:lstStyle/>
                    <a:p>
                      <a:pPr marL="0" marR="0">
                        <a:lnSpc>
                          <a:spcPct val="115000"/>
                        </a:lnSpc>
                        <a:spcBef>
                          <a:spcPts val="0"/>
                        </a:spcBef>
                        <a:spcAft>
                          <a:spcPts val="1200"/>
                        </a:spcAft>
                      </a:pPr>
                      <a:r>
                        <a:rPr lang="en-US" sz="800" b="0" dirty="0" smtClean="0">
                          <a:latin typeface="+mn-lt"/>
                          <a:ea typeface="Calibri"/>
                          <a:cs typeface="Times New Roman"/>
                        </a:rPr>
                        <a:t>Analyze in detail how a key individual, event, or idea is introduced, illustrated, and elaborated in a text (e.g., through examples or anecdotes).</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3623038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cxnSp>
        <p:nvCxnSpPr>
          <p:cNvPr id="10" name="Straight Connector 9"/>
          <p:cNvCxnSpPr/>
          <p:nvPr/>
        </p:nvCxnSpPr>
        <p:spPr>
          <a:xfrm>
            <a:off x="533400" y="4953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800099" y="762000"/>
            <a:ext cx="6210301" cy="3048000"/>
            <a:chOff x="800099" y="762000"/>
            <a:chExt cx="6210301" cy="3048000"/>
          </a:xfrm>
        </p:grpSpPr>
        <p:sp>
          <p:nvSpPr>
            <p:cNvPr id="5" name="Rectangle 4"/>
            <p:cNvSpPr/>
            <p:nvPr/>
          </p:nvSpPr>
          <p:spPr>
            <a:xfrm>
              <a:off x="800099" y="762000"/>
              <a:ext cx="6210301" cy="3048000"/>
            </a:xfrm>
            <a:prstGeom prst="rect">
              <a:avLst/>
            </a:prstGeom>
          </p:spPr>
          <p:txBody>
            <a:bodyPr wrap="square" lIns="101881" tIns="50941" rIns="101881" bIns="50941">
              <a:spAutoFit/>
            </a:bodyPr>
            <a:lstStyle/>
            <a:p>
              <a:pPr marL="342900" indent="-342900">
                <a:buAutoNum type="arabicPeriod" startAt="11"/>
              </a:pPr>
              <a:r>
                <a:rPr lang="en-US" sz="1400" b="1" dirty="0" smtClean="0">
                  <a:latin typeface="Helvetica" pitchFamily="34" charset="0"/>
                  <a:cs typeface="Helvetica" pitchFamily="34" charset="0"/>
                </a:rPr>
                <a:t>What was the author’s main purpose for writing the text  </a:t>
              </a:r>
              <a:r>
                <a:rPr lang="en-US" sz="1400" b="1" i="1" u="sng" dirty="0" smtClean="0">
                  <a:latin typeface="Helvetica" pitchFamily="34" charset="0"/>
                  <a:cs typeface="Helvetica" pitchFamily="34" charset="0"/>
                </a:rPr>
                <a:t>The East  </a:t>
              </a:r>
            </a:p>
            <a:p>
              <a:r>
                <a:rPr lang="en-US" sz="1400" b="1" i="1" dirty="0">
                  <a:latin typeface="Helvetica" pitchFamily="34" charset="0"/>
                  <a:cs typeface="Helvetica" pitchFamily="34" charset="0"/>
                </a:rPr>
                <a:t> </a:t>
              </a:r>
              <a:r>
                <a:rPr lang="en-US" sz="1400" b="1" i="1" dirty="0" smtClean="0">
                  <a:latin typeface="Helvetica" pitchFamily="34" charset="0"/>
                  <a:cs typeface="Helvetica" pitchFamily="34" charset="0"/>
                </a:rPr>
                <a:t>      </a:t>
              </a:r>
              <a:r>
                <a:rPr lang="en-US" sz="1400" b="1" i="1" u="sng" dirty="0" smtClean="0">
                  <a:latin typeface="Helvetica" pitchFamily="34" charset="0"/>
                  <a:cs typeface="Helvetica" pitchFamily="34" charset="0"/>
                </a:rPr>
                <a:t>African Rift</a:t>
              </a:r>
              <a:r>
                <a:rPr lang="en-US" sz="1400" b="1" dirty="0" smtClean="0">
                  <a:latin typeface="Helvetica" pitchFamily="34" charset="0"/>
                  <a:cs typeface="Helvetica" pitchFamily="34" charset="0"/>
                </a:rPr>
                <a:t>? </a:t>
              </a:r>
            </a:p>
            <a:p>
              <a:pPr marL="342900" indent="-342900">
                <a:buAutoNum type="arabicPeriod" startAt="7"/>
              </a:pPr>
              <a:endParaRPr lang="en-US" sz="1400" b="1" dirty="0">
                <a:latin typeface="Helvetica" pitchFamily="34" charset="0"/>
                <a:cs typeface="Helvetica" pitchFamily="34" charset="0"/>
              </a:endParaRPr>
            </a:p>
            <a:p>
              <a:pPr marL="844979" indent="-361417">
                <a:buFont typeface="+mj-lt"/>
                <a:buAutoNum type="alphaUcPeriod"/>
              </a:pPr>
              <a:r>
                <a:rPr lang="en-US" sz="1400" dirty="0">
                  <a:latin typeface="Helvetica" pitchFamily="34" charset="0"/>
                  <a:cs typeface="Helvetica" pitchFamily="34" charset="0"/>
                </a:rPr>
                <a:t>T</a:t>
              </a:r>
              <a:r>
                <a:rPr lang="en-US" sz="1400" dirty="0" smtClean="0">
                  <a:latin typeface="Helvetica" pitchFamily="34" charset="0"/>
                  <a:cs typeface="Helvetica" pitchFamily="34" charset="0"/>
                </a:rPr>
                <a:t>he </a:t>
              </a:r>
              <a:r>
                <a:rPr lang="en-US" sz="1400" dirty="0">
                  <a:latin typeface="Helvetica" pitchFamily="34" charset="0"/>
                  <a:cs typeface="Helvetica" pitchFamily="34" charset="0"/>
                </a:rPr>
                <a:t>author is </a:t>
              </a:r>
              <a:r>
                <a:rPr lang="en-US" sz="1400" dirty="0" smtClean="0">
                  <a:latin typeface="Helvetica" pitchFamily="34" charset="0"/>
                  <a:cs typeface="Helvetica" pitchFamily="34" charset="0"/>
                </a:rPr>
                <a:t>describing the land changes occurring in </a:t>
              </a:r>
              <a:r>
                <a:rPr lang="en-US" sz="1400" dirty="0">
                  <a:latin typeface="Helvetica" pitchFamily="34" charset="0"/>
                  <a:cs typeface="Helvetica" pitchFamily="34" charset="0"/>
                </a:rPr>
                <a:t>East </a:t>
              </a:r>
              <a:r>
                <a:rPr lang="en-US" sz="1400" dirty="0" smtClean="0">
                  <a:latin typeface="Helvetica" pitchFamily="34" charset="0"/>
                  <a:cs typeface="Helvetica" pitchFamily="34" charset="0"/>
                </a:rPr>
                <a:t>Africa.</a:t>
              </a:r>
            </a:p>
            <a:p>
              <a:pPr marL="844979" indent="-361417">
                <a:buFont typeface="+mj-lt"/>
                <a:buAutoNum type="alphaUcPeriod"/>
              </a:pPr>
              <a:endParaRPr lang="en-US" sz="1400" dirty="0">
                <a:latin typeface="Helvetica" pitchFamily="34" charset="0"/>
                <a:cs typeface="Helvetica" pitchFamily="34" charset="0"/>
              </a:endParaRPr>
            </a:p>
            <a:p>
              <a:pPr marL="844979" indent="-361417">
                <a:buFont typeface="+mj-lt"/>
                <a:buAutoNum type="alphaUcPeriod"/>
              </a:pPr>
              <a:r>
                <a:rPr lang="en-US" sz="1400" dirty="0" smtClean="0">
                  <a:latin typeface="Helvetica" pitchFamily="34" charset="0"/>
                  <a:cs typeface="Helvetica" pitchFamily="34" charset="0"/>
                </a:rPr>
                <a:t>The author is convincing the reader that East Africa’s geological changes make the area a dangerous place to live.</a:t>
              </a:r>
            </a:p>
            <a:p>
              <a:pPr marL="844979" indent="-361417">
                <a:buFont typeface="+mj-lt"/>
                <a:buAutoNum type="alphaUcPeriod"/>
              </a:pPr>
              <a:endParaRPr lang="en-US" sz="1400" dirty="0">
                <a:latin typeface="Helvetica" pitchFamily="34" charset="0"/>
                <a:cs typeface="Helvetica" pitchFamily="34" charset="0"/>
              </a:endParaRPr>
            </a:p>
            <a:p>
              <a:pPr marL="844979" indent="-361417">
                <a:buFont typeface="+mj-lt"/>
                <a:buAutoNum type="alphaUcPeriod"/>
              </a:pPr>
              <a:r>
                <a:rPr lang="en-US" sz="1400" dirty="0" smtClean="0">
                  <a:latin typeface="Helvetica" pitchFamily="34" charset="0"/>
                  <a:cs typeface="Helvetica" pitchFamily="34" charset="0"/>
                </a:rPr>
                <a:t>The author wanted to explain how a </a:t>
              </a:r>
              <a:r>
                <a:rPr lang="en-US" sz="1400" dirty="0">
                  <a:latin typeface="Helvetica" pitchFamily="34" charset="0"/>
                  <a:cs typeface="Helvetica" pitchFamily="34" charset="0"/>
                </a:rPr>
                <a:t>group of nomads got a shock several years ago in a desert in Ethiopia. </a:t>
              </a:r>
              <a:endParaRPr lang="en-US" sz="1400" dirty="0" smtClean="0">
                <a:latin typeface="Helvetica" pitchFamily="34" charset="0"/>
                <a:cs typeface="Helvetica" pitchFamily="34" charset="0"/>
              </a:endParaRPr>
            </a:p>
            <a:p>
              <a:pPr marL="844979" indent="-361417">
                <a:buFont typeface="+mj-lt"/>
                <a:buAutoNum type="alphaUcPeriod"/>
              </a:pPr>
              <a:endParaRPr lang="en-US" sz="1400" dirty="0">
                <a:latin typeface="Helvetica" pitchFamily="34" charset="0"/>
                <a:cs typeface="Helvetica" pitchFamily="34" charset="0"/>
              </a:endParaRPr>
            </a:p>
            <a:p>
              <a:pPr marL="844979" indent="-361417">
                <a:buFont typeface="+mj-lt"/>
                <a:buAutoNum type="alphaUcPeriod"/>
              </a:pPr>
              <a:r>
                <a:rPr lang="en-US" sz="1400" dirty="0">
                  <a:latin typeface="Helvetica" pitchFamily="34" charset="0"/>
                  <a:cs typeface="Helvetica" pitchFamily="34" charset="0"/>
                </a:rPr>
                <a:t>The author is informing the reader about the geological formation taking place in East Africa.</a:t>
              </a:r>
            </a:p>
          </p:txBody>
        </p:sp>
        <p:grpSp>
          <p:nvGrpSpPr>
            <p:cNvPr id="11" name="Group 10"/>
            <p:cNvGrpSpPr/>
            <p:nvPr/>
          </p:nvGrpSpPr>
          <p:grpSpPr>
            <a:xfrm>
              <a:off x="986632" y="1450251"/>
              <a:ext cx="231335" cy="2131149"/>
              <a:chOff x="986632" y="1450251"/>
              <a:chExt cx="231335" cy="2131149"/>
            </a:xfrm>
          </p:grpSpPr>
          <p:sp>
            <p:nvSpPr>
              <p:cNvPr id="15" name="Oval 14"/>
              <p:cNvSpPr/>
              <p:nvPr/>
            </p:nvSpPr>
            <p:spPr>
              <a:xfrm>
                <a:off x="986632" y="1450251"/>
                <a:ext cx="231335" cy="25139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986632" y="2034608"/>
                <a:ext cx="231335" cy="25139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986632" y="2644208"/>
                <a:ext cx="231335" cy="25139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986632" y="3330008"/>
                <a:ext cx="231335" cy="25139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graphicFrame>
        <p:nvGraphicFramePr>
          <p:cNvPr id="12" name="Table 11"/>
          <p:cNvGraphicFramePr>
            <a:graphicFrameLocks noGrp="1"/>
          </p:cNvGraphicFramePr>
          <p:nvPr>
            <p:extLst>
              <p:ext uri="{D42A27DB-BD31-4B8C-83A1-F6EECF244321}">
                <p14:modId xmlns:p14="http://schemas.microsoft.com/office/powerpoint/2010/main" val="595467666"/>
              </p:ext>
            </p:extLst>
          </p:nvPr>
        </p:nvGraphicFramePr>
        <p:xfrm>
          <a:off x="5453063" y="4745155"/>
          <a:ext cx="1946910" cy="493485"/>
        </p:xfrm>
        <a:graphic>
          <a:graphicData uri="http://schemas.openxmlformats.org/drawingml/2006/table">
            <a:tbl>
              <a:tblPr/>
              <a:tblGrid>
                <a:gridCol w="1946910"/>
              </a:tblGrid>
              <a:tr h="146885">
                <a:tc>
                  <a:txBody>
                    <a:bodyPr/>
                    <a:lstStyle/>
                    <a:p>
                      <a:pPr marL="0" marR="0" algn="l">
                        <a:lnSpc>
                          <a:spcPct val="100000"/>
                        </a:lnSpc>
                        <a:spcBef>
                          <a:spcPts val="0"/>
                        </a:spcBef>
                        <a:spcAft>
                          <a:spcPts val="0"/>
                        </a:spcAft>
                      </a:pPr>
                      <a:r>
                        <a:rPr lang="en-US" sz="700" b="1" dirty="0" smtClean="0">
                          <a:solidFill>
                            <a:srgbClr val="000000"/>
                          </a:solidFill>
                          <a:latin typeface="Lato Light"/>
                          <a:ea typeface="Times New Roman"/>
                          <a:cs typeface="Times New Roman"/>
                        </a:rPr>
                        <a:t>RI.6.6</a:t>
                      </a:r>
                      <a:endParaRPr lang="en-US" sz="700" dirty="0">
                        <a:latin typeface="Lato Light"/>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6600">
                <a:tc>
                  <a:txBody>
                    <a:bodyPr/>
                    <a:lstStyle/>
                    <a:p>
                      <a:pPr marL="0" marR="0">
                        <a:lnSpc>
                          <a:spcPct val="100000"/>
                        </a:lnSpc>
                        <a:spcBef>
                          <a:spcPts val="0"/>
                        </a:spcBef>
                        <a:spcAft>
                          <a:spcPts val="0"/>
                        </a:spcAft>
                      </a:pPr>
                      <a:r>
                        <a:rPr lang="en-US" sz="700" b="0" dirty="0" smtClean="0">
                          <a:latin typeface="Lato Light"/>
                          <a:ea typeface="Calibri"/>
                          <a:cs typeface="Times New Roman"/>
                        </a:rPr>
                        <a:t>Determine an author's point of view or purpose in a text and explain how it is conveyed in the text.</a:t>
                      </a:r>
                      <a:endParaRPr lang="en-US" sz="700" b="0" dirty="0">
                        <a:latin typeface="Lato Ligh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9" name="Oval 18"/>
          <p:cNvSpPr/>
          <p:nvPr/>
        </p:nvSpPr>
        <p:spPr>
          <a:xfrm>
            <a:off x="1157408" y="6329781"/>
            <a:ext cx="228501"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9" name="Group 8"/>
          <p:cNvGrpSpPr/>
          <p:nvPr/>
        </p:nvGrpSpPr>
        <p:grpSpPr>
          <a:xfrm>
            <a:off x="959191" y="5638800"/>
            <a:ext cx="6051209" cy="2903644"/>
            <a:chOff x="959191" y="5638800"/>
            <a:chExt cx="6051209" cy="2903644"/>
          </a:xfrm>
        </p:grpSpPr>
        <p:sp>
          <p:nvSpPr>
            <p:cNvPr id="24" name="Rectangle 23"/>
            <p:cNvSpPr/>
            <p:nvPr/>
          </p:nvSpPr>
          <p:spPr>
            <a:xfrm>
              <a:off x="959191" y="5638800"/>
              <a:ext cx="6051209" cy="2903644"/>
            </a:xfrm>
            <a:prstGeom prst="rect">
              <a:avLst/>
            </a:prstGeom>
          </p:spPr>
          <p:txBody>
            <a:bodyPr wrap="square" lIns="101881" tIns="50941" rIns="101881" bIns="50941">
              <a:spAutoFit/>
            </a:bodyPr>
            <a:lstStyle/>
            <a:p>
              <a:pPr marL="342900" indent="-342900">
                <a:buAutoNum type="arabicPeriod" startAt="12"/>
              </a:pPr>
              <a:r>
                <a:rPr lang="en-US" sz="1400" b="1" dirty="0" smtClean="0">
                  <a:latin typeface="Helvetica" pitchFamily="34" charset="0"/>
                </a:rPr>
                <a:t>Why does the </a:t>
              </a:r>
              <a:r>
                <a:rPr lang="en-US" sz="1400" b="1" dirty="0">
                  <a:latin typeface="Helvetica" pitchFamily="34" charset="0"/>
                </a:rPr>
                <a:t>author </a:t>
              </a:r>
              <a:r>
                <a:rPr lang="en-US" sz="1400" b="1" dirty="0" smtClean="0">
                  <a:latin typeface="Helvetica" pitchFamily="34" charset="0"/>
                </a:rPr>
                <a:t>of </a:t>
              </a:r>
              <a:r>
                <a:rPr lang="en-US" sz="1400" b="1" i="1" u="sng" dirty="0" smtClean="0">
                  <a:latin typeface="Helvetica" pitchFamily="34" charset="0"/>
                </a:rPr>
                <a:t>The East African Rift</a:t>
              </a:r>
              <a:r>
                <a:rPr lang="en-US" sz="1400" b="1" i="1" dirty="0" smtClean="0">
                  <a:latin typeface="Helvetica" pitchFamily="34" charset="0"/>
                </a:rPr>
                <a:t> </a:t>
              </a:r>
              <a:r>
                <a:rPr lang="en-US" sz="1400" b="1" dirty="0" smtClean="0">
                  <a:latin typeface="Helvetica" pitchFamily="34" charset="0"/>
                </a:rPr>
                <a:t>emphasize that changes take place slowly?</a:t>
              </a:r>
            </a:p>
            <a:p>
              <a:pPr marL="361417" indent="-361417">
                <a:buAutoNum type="arabicPeriod" startAt="9"/>
              </a:pPr>
              <a:endParaRPr lang="en-US" sz="1400" dirty="0">
                <a:latin typeface="Helvetica" pitchFamily="34" charset="0"/>
                <a:cs typeface="Helvetica" pitchFamily="34" charset="0"/>
              </a:endParaRPr>
            </a:p>
            <a:p>
              <a:pPr marL="844979" indent="-361417">
                <a:buFont typeface="+mj-lt"/>
                <a:buAutoNum type="alphaUcPeriod"/>
              </a:pPr>
              <a:r>
                <a:rPr lang="en-US" sz="1400" dirty="0" smtClean="0">
                  <a:latin typeface="Helvetica" pitchFamily="34" charset="0"/>
                  <a:cs typeface="Helvetica" pitchFamily="34" charset="0"/>
                </a:rPr>
                <a:t>It takes time for new lava to push old lava away.</a:t>
              </a:r>
            </a:p>
            <a:p>
              <a:pPr marL="844979" indent="-361417">
                <a:buFont typeface="+mj-lt"/>
                <a:buAutoNum type="alphaUcPeriod"/>
              </a:pPr>
              <a:endParaRPr lang="en-US" sz="1400" b="1" dirty="0">
                <a:latin typeface="Helvetica" pitchFamily="34" charset="0"/>
                <a:cs typeface="Helvetica" pitchFamily="34" charset="0"/>
              </a:endParaRPr>
            </a:p>
            <a:p>
              <a:pPr marL="844979" indent="-361417">
                <a:buFont typeface="+mj-lt"/>
                <a:buAutoNum type="alphaUcPeriod"/>
              </a:pPr>
              <a:r>
                <a:rPr lang="en-US" sz="1400" dirty="0" smtClean="0">
                  <a:latin typeface="Helvetica" pitchFamily="34" charset="0"/>
                  <a:cs typeface="Helvetica" pitchFamily="34" charset="0"/>
                </a:rPr>
                <a:t>The author is explaining that it will be a long time before a new ocean is formed.</a:t>
              </a:r>
            </a:p>
            <a:p>
              <a:pPr marL="844979" indent="-361417">
                <a:buFont typeface="+mj-lt"/>
                <a:buAutoNum type="alphaUcPeriod"/>
              </a:pPr>
              <a:endParaRPr lang="en-US" sz="1400" dirty="0">
                <a:latin typeface="Helvetica" pitchFamily="34" charset="0"/>
                <a:cs typeface="Helvetica" pitchFamily="34" charset="0"/>
              </a:endParaRPr>
            </a:p>
            <a:p>
              <a:pPr marL="844979" indent="-361417">
                <a:buFont typeface="+mj-lt"/>
                <a:buAutoNum type="alphaUcPeriod"/>
              </a:pPr>
              <a:r>
                <a:rPr lang="en-US" sz="1400" dirty="0" smtClean="0">
                  <a:latin typeface="Helvetica" pitchFamily="34" charset="0"/>
                  <a:cs typeface="Helvetica" pitchFamily="34" charset="0"/>
                </a:rPr>
                <a:t>People do not usually get to see changes taking place in our environment.</a:t>
              </a:r>
            </a:p>
            <a:p>
              <a:pPr marL="844979" indent="-361417">
                <a:buFont typeface="+mj-lt"/>
                <a:buAutoNum type="alphaUcPeriod"/>
              </a:pPr>
              <a:endParaRPr lang="en-US" sz="1400" dirty="0">
                <a:latin typeface="Helvetica" pitchFamily="34" charset="0"/>
                <a:cs typeface="Helvetica" pitchFamily="34" charset="0"/>
              </a:endParaRPr>
            </a:p>
            <a:p>
              <a:pPr marL="844979" indent="-361417">
                <a:buFont typeface="+mj-lt"/>
                <a:buAutoNum type="alphaUcPeriod"/>
              </a:pPr>
              <a:r>
                <a:rPr lang="en-US" sz="1400" dirty="0" smtClean="0">
                  <a:latin typeface="Helvetica" pitchFamily="34" charset="0"/>
                  <a:cs typeface="Helvetica" pitchFamily="34" charset="0"/>
                </a:rPr>
                <a:t>The African and Arabian plates will take millions of years to totally drift apart.</a:t>
              </a:r>
              <a:endParaRPr lang="en-US" sz="1400" dirty="0">
                <a:latin typeface="Helvetica" pitchFamily="34" charset="0"/>
                <a:cs typeface="Helvetica" pitchFamily="34" charset="0"/>
              </a:endParaRPr>
            </a:p>
          </p:txBody>
        </p:sp>
        <p:grpSp>
          <p:nvGrpSpPr>
            <p:cNvPr id="8" name="Group 7"/>
            <p:cNvGrpSpPr/>
            <p:nvPr/>
          </p:nvGrpSpPr>
          <p:grpSpPr>
            <a:xfrm>
              <a:off x="1157408" y="6743414"/>
              <a:ext cx="228501" cy="1486186"/>
              <a:chOff x="1157408" y="6743414"/>
              <a:chExt cx="228501" cy="1486186"/>
            </a:xfrm>
          </p:grpSpPr>
          <p:sp>
            <p:nvSpPr>
              <p:cNvPr id="20" name="Oval 19"/>
              <p:cNvSpPr/>
              <p:nvPr/>
            </p:nvSpPr>
            <p:spPr>
              <a:xfrm>
                <a:off x="1157408" y="6743414"/>
                <a:ext cx="228501"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1157408" y="7364685"/>
                <a:ext cx="228501"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2" name="Oval 21"/>
              <p:cNvSpPr/>
              <p:nvPr/>
            </p:nvSpPr>
            <p:spPr>
              <a:xfrm>
                <a:off x="1157408" y="7990114"/>
                <a:ext cx="228501"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spTree>
    <p:extLst>
      <p:ext uri="{BB962C8B-B14F-4D97-AF65-F5344CB8AC3E}">
        <p14:creationId xmlns:p14="http://schemas.microsoft.com/office/powerpoint/2010/main" val="3645146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cxnSp>
        <p:nvCxnSpPr>
          <p:cNvPr id="10" name="Straight Connector 9"/>
          <p:cNvCxnSpPr/>
          <p:nvPr/>
        </p:nvCxnSpPr>
        <p:spPr>
          <a:xfrm>
            <a:off x="524415" y="5029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70419" y="753956"/>
            <a:ext cx="6139982" cy="3119087"/>
            <a:chOff x="555715" y="637187"/>
            <a:chExt cx="6444782" cy="3119087"/>
          </a:xfrm>
        </p:grpSpPr>
        <p:sp>
          <p:nvSpPr>
            <p:cNvPr id="24" name="Rectangle 23"/>
            <p:cNvSpPr/>
            <p:nvPr/>
          </p:nvSpPr>
          <p:spPr>
            <a:xfrm>
              <a:off x="555715" y="637187"/>
              <a:ext cx="6444782" cy="3119087"/>
            </a:xfrm>
            <a:prstGeom prst="rect">
              <a:avLst/>
            </a:prstGeom>
          </p:spPr>
          <p:txBody>
            <a:bodyPr wrap="square" lIns="101881" tIns="50941" rIns="101881" bIns="50941">
              <a:spAutoFit/>
            </a:bodyPr>
            <a:lstStyle/>
            <a:p>
              <a:pPr marL="458788" indent="-458788"/>
              <a:r>
                <a:rPr lang="en-US" sz="1400" b="1" dirty="0" smtClean="0">
                  <a:latin typeface="Helvetica" pitchFamily="34" charset="0"/>
                  <a:cs typeface="Helvetica" pitchFamily="34" charset="0"/>
                </a:rPr>
                <a:t>13.  How are the purposes of each text most different?</a:t>
              </a:r>
            </a:p>
            <a:p>
              <a:pPr marL="458788" indent="-458788"/>
              <a:endParaRPr lang="en-US" sz="1400" dirty="0">
                <a:latin typeface="Helvetica" pitchFamily="34" charset="0"/>
                <a:cs typeface="Helvetica" pitchFamily="34" charset="0"/>
              </a:endParaRPr>
            </a:p>
            <a:p>
              <a:pPr marL="844979" indent="-361417">
                <a:buFont typeface="+mj-lt"/>
                <a:buAutoNum type="alphaUcPeriod"/>
              </a:pPr>
              <a:r>
                <a:rPr lang="en-US" sz="1400" b="1" i="1" u="sng" dirty="0">
                  <a:latin typeface="Helvetica" pitchFamily="34" charset="0"/>
                  <a:cs typeface="Helvetica" pitchFamily="34" charset="0"/>
                </a:rPr>
                <a:t>Cracking Up</a:t>
              </a:r>
              <a:r>
                <a:rPr lang="en-US" sz="1400" b="1" i="1" dirty="0">
                  <a:latin typeface="Helvetica" pitchFamily="34" charset="0"/>
                  <a:cs typeface="Helvetica" pitchFamily="34" charset="0"/>
                </a:rPr>
                <a:t> </a:t>
              </a:r>
              <a:r>
                <a:rPr lang="en-US" sz="1400" dirty="0">
                  <a:latin typeface="Helvetica" pitchFamily="34" charset="0"/>
                  <a:cs typeface="Helvetica" pitchFamily="34" charset="0"/>
                </a:rPr>
                <a:t>is </a:t>
              </a:r>
              <a:r>
                <a:rPr lang="en-US" sz="1400" dirty="0" smtClean="0">
                  <a:latin typeface="Helvetica" pitchFamily="34" charset="0"/>
                  <a:cs typeface="Helvetica" pitchFamily="34" charset="0"/>
                </a:rPr>
                <a:t>investigative, while </a:t>
              </a:r>
              <a:r>
                <a:rPr lang="en-US" sz="1400" b="1" i="1" u="sng" dirty="0" smtClean="0">
                  <a:latin typeface="Helvetica" pitchFamily="34" charset="0"/>
                  <a:cs typeface="Helvetica" pitchFamily="34" charset="0"/>
                </a:rPr>
                <a:t>The East </a:t>
              </a:r>
              <a:r>
                <a:rPr lang="en-US" sz="1400" b="1" i="1" u="sng" dirty="0">
                  <a:latin typeface="Helvetica" pitchFamily="34" charset="0"/>
                  <a:cs typeface="Helvetica" pitchFamily="34" charset="0"/>
                </a:rPr>
                <a:t>African Rift</a:t>
              </a:r>
              <a:r>
                <a:rPr lang="en-US" sz="1400" b="1" i="1" dirty="0">
                  <a:latin typeface="Helvetica" pitchFamily="34" charset="0"/>
                  <a:cs typeface="Helvetica" pitchFamily="34" charset="0"/>
                </a:rPr>
                <a:t> </a:t>
              </a:r>
              <a:r>
                <a:rPr lang="en-US" sz="1400" dirty="0">
                  <a:latin typeface="Helvetica" pitchFamily="34" charset="0"/>
                  <a:cs typeface="Helvetica" pitchFamily="34" charset="0"/>
                </a:rPr>
                <a:t>is </a:t>
              </a:r>
              <a:r>
                <a:rPr lang="en-US" sz="1400" dirty="0" smtClean="0">
                  <a:latin typeface="Helvetica" pitchFamily="34" charset="0"/>
                  <a:cs typeface="Helvetica" pitchFamily="34" charset="0"/>
                </a:rPr>
                <a:t>about the causes and effects of the earthquakes.</a:t>
              </a:r>
              <a:endParaRPr lang="en-US" sz="1400" dirty="0">
                <a:latin typeface="Helvetica" pitchFamily="34" charset="0"/>
                <a:cs typeface="Helvetica" pitchFamily="34" charset="0"/>
              </a:endParaRPr>
            </a:p>
            <a:p>
              <a:pPr marL="844979" indent="-361417">
                <a:buFont typeface="+mj-lt"/>
                <a:buAutoNum type="alphaUcPeriod"/>
              </a:pPr>
              <a:endParaRPr lang="en-US" sz="1400" dirty="0">
                <a:latin typeface="Helvetica" pitchFamily="34" charset="0"/>
                <a:cs typeface="Helvetica" pitchFamily="34" charset="0"/>
              </a:endParaRPr>
            </a:p>
            <a:p>
              <a:pPr marL="844979" indent="-361417">
                <a:buFont typeface="+mj-lt"/>
                <a:buAutoNum type="alphaUcPeriod"/>
              </a:pPr>
              <a:r>
                <a:rPr lang="en-US" sz="1400" b="1" i="1" u="sng" dirty="0">
                  <a:latin typeface="Helvetica" pitchFamily="34" charset="0"/>
                  <a:cs typeface="Helvetica" pitchFamily="34" charset="0"/>
                </a:rPr>
                <a:t>Cracking Up</a:t>
              </a:r>
              <a:r>
                <a:rPr lang="en-US" sz="1400" b="1" i="1" dirty="0">
                  <a:latin typeface="Helvetica" pitchFamily="34" charset="0"/>
                  <a:cs typeface="Helvetica" pitchFamily="34" charset="0"/>
                </a:rPr>
                <a:t> </a:t>
              </a:r>
              <a:r>
                <a:rPr lang="en-US" sz="1400" dirty="0">
                  <a:latin typeface="Helvetica" pitchFamily="34" charset="0"/>
                  <a:cs typeface="Helvetica" pitchFamily="34" charset="0"/>
                </a:rPr>
                <a:t>is </a:t>
              </a:r>
              <a:r>
                <a:rPr lang="en-US" sz="1400" dirty="0" smtClean="0">
                  <a:latin typeface="Helvetica" pitchFamily="34" charset="0"/>
                  <a:cs typeface="Helvetica" pitchFamily="34" charset="0"/>
                </a:rPr>
                <a:t>about nomads, </a:t>
              </a:r>
              <a:r>
                <a:rPr lang="en-US" sz="1400" dirty="0">
                  <a:latin typeface="Helvetica" pitchFamily="34" charset="0"/>
                  <a:cs typeface="Helvetica" pitchFamily="34" charset="0"/>
                </a:rPr>
                <a:t>while </a:t>
              </a:r>
              <a:r>
                <a:rPr lang="en-US" sz="1400" b="1" i="1" u="sng" dirty="0" smtClean="0">
                  <a:latin typeface="Helvetica" pitchFamily="34" charset="0"/>
                  <a:cs typeface="Helvetica" pitchFamily="34" charset="0"/>
                </a:rPr>
                <a:t>The East </a:t>
              </a:r>
              <a:r>
                <a:rPr lang="en-US" sz="1400" b="1" i="1" u="sng" dirty="0">
                  <a:latin typeface="Helvetica" pitchFamily="34" charset="0"/>
                  <a:cs typeface="Helvetica" pitchFamily="34" charset="0"/>
                </a:rPr>
                <a:t>African Rift</a:t>
              </a:r>
              <a:r>
                <a:rPr lang="en-US" sz="1400" b="1" i="1" dirty="0">
                  <a:latin typeface="Helvetica" pitchFamily="34" charset="0"/>
                  <a:cs typeface="Helvetica" pitchFamily="34" charset="0"/>
                </a:rPr>
                <a:t> </a:t>
              </a:r>
              <a:r>
                <a:rPr lang="en-US" sz="1400" dirty="0">
                  <a:latin typeface="Helvetica" pitchFamily="34" charset="0"/>
                  <a:cs typeface="Helvetica" pitchFamily="34" charset="0"/>
                </a:rPr>
                <a:t>is </a:t>
              </a:r>
              <a:r>
                <a:rPr lang="en-US" sz="1400" dirty="0" smtClean="0">
                  <a:latin typeface="Helvetica" pitchFamily="34" charset="0"/>
                  <a:cs typeface="Helvetica" pitchFamily="34" charset="0"/>
                </a:rPr>
                <a:t>about geologists.</a:t>
              </a:r>
            </a:p>
            <a:p>
              <a:pPr marL="844979" indent="-361417">
                <a:buFont typeface="+mj-lt"/>
                <a:buAutoNum type="alphaUcPeriod"/>
              </a:pPr>
              <a:endParaRPr lang="en-US" sz="1400" dirty="0">
                <a:latin typeface="Helvetica" pitchFamily="34" charset="0"/>
                <a:cs typeface="Helvetica" pitchFamily="34" charset="0"/>
              </a:endParaRPr>
            </a:p>
            <a:p>
              <a:pPr marL="844979" indent="-361417">
                <a:buFont typeface="+mj-lt"/>
                <a:buAutoNum type="alphaUcPeriod"/>
              </a:pPr>
              <a:r>
                <a:rPr lang="en-US" sz="1400" b="1" i="1" u="sng" dirty="0" smtClean="0">
                  <a:latin typeface="Helvetica" pitchFamily="34" charset="0"/>
                  <a:cs typeface="Helvetica" pitchFamily="34" charset="0"/>
                </a:rPr>
                <a:t>Cracking Up</a:t>
              </a:r>
              <a:r>
                <a:rPr lang="en-US" sz="1400" b="1" i="1" dirty="0" smtClean="0">
                  <a:latin typeface="Helvetica" pitchFamily="34" charset="0"/>
                  <a:cs typeface="Helvetica" pitchFamily="34" charset="0"/>
                </a:rPr>
                <a:t> </a:t>
              </a:r>
              <a:r>
                <a:rPr lang="en-US" sz="1400" dirty="0" smtClean="0">
                  <a:latin typeface="Helvetica" pitchFamily="34" charset="0"/>
                  <a:cs typeface="Helvetica" pitchFamily="34" charset="0"/>
                </a:rPr>
                <a:t>is more about tectonic plates and the impact on land, while </a:t>
              </a:r>
              <a:r>
                <a:rPr lang="en-US" sz="1400" b="1" i="1" u="sng" dirty="0" smtClean="0">
                  <a:latin typeface="Helvetica" pitchFamily="34" charset="0"/>
                  <a:cs typeface="Helvetica" pitchFamily="34" charset="0"/>
                </a:rPr>
                <a:t>The East African Rift</a:t>
              </a:r>
              <a:r>
                <a:rPr lang="en-US" sz="1400" b="1" i="1" dirty="0" smtClean="0">
                  <a:latin typeface="Helvetica" pitchFamily="34" charset="0"/>
                  <a:cs typeface="Helvetica" pitchFamily="34" charset="0"/>
                </a:rPr>
                <a:t> </a:t>
              </a:r>
              <a:r>
                <a:rPr lang="en-US" sz="1400" dirty="0" smtClean="0">
                  <a:latin typeface="Helvetica" pitchFamily="34" charset="0"/>
                  <a:cs typeface="Helvetica" pitchFamily="34" charset="0"/>
                </a:rPr>
                <a:t>is more about the making of a new ocean.</a:t>
              </a:r>
            </a:p>
            <a:p>
              <a:pPr marL="844979" indent="-361417">
                <a:buFont typeface="+mj-lt"/>
                <a:buAutoNum type="alphaUcPeriod"/>
              </a:pPr>
              <a:endParaRPr lang="en-US" sz="1400" dirty="0">
                <a:latin typeface="Helvetica" pitchFamily="34" charset="0"/>
                <a:cs typeface="Helvetica" pitchFamily="34" charset="0"/>
              </a:endParaRPr>
            </a:p>
            <a:p>
              <a:pPr marL="844979" indent="-361417">
                <a:buFont typeface="+mj-lt"/>
                <a:buAutoNum type="alphaUcPeriod"/>
              </a:pPr>
              <a:r>
                <a:rPr lang="en-US" sz="1400" b="1" i="1" u="sng" dirty="0" smtClean="0">
                  <a:latin typeface="Helvetica" pitchFamily="34" charset="0"/>
                  <a:cs typeface="Helvetica" pitchFamily="34" charset="0"/>
                </a:rPr>
                <a:t>Cracking </a:t>
              </a:r>
              <a:r>
                <a:rPr lang="en-US" sz="1400" b="1" i="1" u="sng" dirty="0">
                  <a:latin typeface="Helvetica" pitchFamily="34" charset="0"/>
                  <a:cs typeface="Helvetica" pitchFamily="34" charset="0"/>
                </a:rPr>
                <a:t>Up</a:t>
              </a:r>
              <a:r>
                <a:rPr lang="en-US" sz="1400" b="1" i="1" dirty="0">
                  <a:latin typeface="Helvetica" pitchFamily="34" charset="0"/>
                  <a:cs typeface="Helvetica" pitchFamily="34" charset="0"/>
                </a:rPr>
                <a:t> </a:t>
              </a:r>
              <a:r>
                <a:rPr lang="en-US" sz="1400" dirty="0" smtClean="0">
                  <a:latin typeface="Helvetica" pitchFamily="34" charset="0"/>
                  <a:cs typeface="Helvetica" pitchFamily="34" charset="0"/>
                </a:rPr>
                <a:t>is more about the tectonic plates, while </a:t>
              </a:r>
              <a:r>
                <a:rPr lang="en-US" sz="1400" b="1" i="1" u="sng" dirty="0" smtClean="0">
                  <a:latin typeface="Helvetica" pitchFamily="34" charset="0"/>
                  <a:cs typeface="Helvetica" pitchFamily="34" charset="0"/>
                </a:rPr>
                <a:t>The East </a:t>
              </a:r>
              <a:r>
                <a:rPr lang="en-US" sz="1400" b="1" i="1" u="sng" dirty="0">
                  <a:latin typeface="Helvetica" pitchFamily="34" charset="0"/>
                  <a:cs typeface="Helvetica" pitchFamily="34" charset="0"/>
                </a:rPr>
                <a:t>African Rif</a:t>
              </a:r>
              <a:r>
                <a:rPr lang="en-US" sz="1400" b="1" i="1" dirty="0">
                  <a:latin typeface="Helvetica" pitchFamily="34" charset="0"/>
                  <a:cs typeface="Helvetica" pitchFamily="34" charset="0"/>
                </a:rPr>
                <a:t>t </a:t>
              </a:r>
              <a:r>
                <a:rPr lang="en-US" sz="1400" dirty="0">
                  <a:latin typeface="Helvetica" pitchFamily="34" charset="0"/>
                  <a:cs typeface="Helvetica" pitchFamily="34" charset="0"/>
                </a:rPr>
                <a:t>is more </a:t>
              </a:r>
              <a:r>
                <a:rPr lang="en-US" sz="1400" dirty="0" smtClean="0">
                  <a:latin typeface="Helvetica" pitchFamily="34" charset="0"/>
                  <a:cs typeface="Helvetica" pitchFamily="34" charset="0"/>
                </a:rPr>
                <a:t>about the impact of volcanoes on the land.</a:t>
              </a:r>
              <a:endParaRPr lang="en-US" sz="1400" dirty="0">
                <a:latin typeface="Helvetica" pitchFamily="34" charset="0"/>
                <a:cs typeface="Helvetica" pitchFamily="34" charset="0"/>
              </a:endParaRPr>
            </a:p>
          </p:txBody>
        </p:sp>
        <p:grpSp>
          <p:nvGrpSpPr>
            <p:cNvPr id="3" name="Group 2"/>
            <p:cNvGrpSpPr/>
            <p:nvPr/>
          </p:nvGrpSpPr>
          <p:grpSpPr>
            <a:xfrm>
              <a:off x="762000" y="1066800"/>
              <a:ext cx="242888" cy="2160516"/>
              <a:chOff x="762000" y="1066800"/>
              <a:chExt cx="242888" cy="2160516"/>
            </a:xfrm>
          </p:grpSpPr>
          <p:sp>
            <p:nvSpPr>
              <p:cNvPr id="17" name="Oval 16"/>
              <p:cNvSpPr/>
              <p:nvPr/>
            </p:nvSpPr>
            <p:spPr>
              <a:xfrm>
                <a:off x="762000" y="1066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762000" y="172978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762000" y="236337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2" name="Oval 21"/>
              <p:cNvSpPr/>
              <p:nvPr/>
            </p:nvSpPr>
            <p:spPr>
              <a:xfrm>
                <a:off x="762000" y="298783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graphicFrame>
        <p:nvGraphicFramePr>
          <p:cNvPr id="23" name="Table 22"/>
          <p:cNvGraphicFramePr>
            <a:graphicFrameLocks noGrp="1"/>
          </p:cNvGraphicFramePr>
          <p:nvPr>
            <p:extLst>
              <p:ext uri="{D42A27DB-BD31-4B8C-83A1-F6EECF244321}">
                <p14:modId xmlns:p14="http://schemas.microsoft.com/office/powerpoint/2010/main" val="2605981093"/>
              </p:ext>
            </p:extLst>
          </p:nvPr>
        </p:nvGraphicFramePr>
        <p:xfrm>
          <a:off x="5181600" y="4572000"/>
          <a:ext cx="2185988" cy="762000"/>
        </p:xfrm>
        <a:graphic>
          <a:graphicData uri="http://schemas.openxmlformats.org/drawingml/2006/table">
            <a:tbl>
              <a:tblPr/>
              <a:tblGrid>
                <a:gridCol w="2185988"/>
              </a:tblGrid>
              <a:tr h="146885">
                <a:tc>
                  <a:txBody>
                    <a:bodyPr/>
                    <a:lstStyle/>
                    <a:p>
                      <a:pPr marL="0" marR="0" algn="l">
                        <a:lnSpc>
                          <a:spcPct val="115000"/>
                        </a:lnSpc>
                        <a:spcBef>
                          <a:spcPts val="0"/>
                        </a:spcBef>
                        <a:spcAft>
                          <a:spcPts val="0"/>
                        </a:spcAft>
                      </a:pPr>
                      <a:r>
                        <a:rPr lang="en-US" sz="800" b="1" dirty="0" smtClean="0">
                          <a:solidFill>
                            <a:srgbClr val="000000"/>
                          </a:solidFill>
                          <a:latin typeface="Calibri"/>
                          <a:ea typeface="Times New Roman"/>
                          <a:cs typeface="Times New Roman"/>
                        </a:rPr>
                        <a:t>RI.6.9</a:t>
                      </a:r>
                      <a:endParaRPr lang="en-US" sz="800" dirty="0">
                        <a:latin typeface="Calibri"/>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15115">
                <a:tc>
                  <a:txBody>
                    <a:bodyPr/>
                    <a:lstStyle/>
                    <a:p>
                      <a:pPr marL="0" marR="0">
                        <a:lnSpc>
                          <a:spcPct val="115000"/>
                        </a:lnSpc>
                        <a:spcBef>
                          <a:spcPts val="0"/>
                        </a:spcBef>
                        <a:spcAft>
                          <a:spcPts val="1200"/>
                        </a:spcAft>
                      </a:pPr>
                      <a:r>
                        <a:rPr lang="en-US" sz="800" b="0" i="0" dirty="0" smtClean="0">
                          <a:solidFill>
                            <a:srgbClr val="202020"/>
                          </a:solidFill>
                          <a:effectLst/>
                          <a:latin typeface="Lato Light"/>
                        </a:rPr>
                        <a:t>Compare and contrast one author's presentation of events with that of another (e.g., a memoir written by and a biography on the same person).</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pSp>
        <p:nvGrpSpPr>
          <p:cNvPr id="5" name="Group 4"/>
          <p:cNvGrpSpPr/>
          <p:nvPr/>
        </p:nvGrpSpPr>
        <p:grpSpPr>
          <a:xfrm>
            <a:off x="953372" y="5617600"/>
            <a:ext cx="6057029" cy="2688200"/>
            <a:chOff x="572372" y="5367229"/>
            <a:chExt cx="6428126" cy="2688200"/>
          </a:xfrm>
        </p:grpSpPr>
        <p:sp>
          <p:nvSpPr>
            <p:cNvPr id="19" name="Rectangle 18"/>
            <p:cNvSpPr/>
            <p:nvPr/>
          </p:nvSpPr>
          <p:spPr>
            <a:xfrm>
              <a:off x="572372" y="5367229"/>
              <a:ext cx="6428126" cy="2688200"/>
            </a:xfrm>
            <a:prstGeom prst="rect">
              <a:avLst/>
            </a:prstGeom>
          </p:spPr>
          <p:txBody>
            <a:bodyPr wrap="square" lIns="101881" tIns="50941" rIns="101881" bIns="50941">
              <a:spAutoFit/>
            </a:bodyPr>
            <a:lstStyle/>
            <a:p>
              <a:pPr marL="395288" indent="-395288"/>
              <a:r>
                <a:rPr lang="en-US" sz="1400" b="1" dirty="0" smtClean="0">
                  <a:latin typeface="Helvetica" pitchFamily="34" charset="0"/>
                  <a:cs typeface="Helvetica" pitchFamily="34" charset="0"/>
                </a:rPr>
                <a:t>14.   How are </a:t>
              </a:r>
              <a:r>
                <a:rPr lang="en-US" sz="1400" b="1" i="1" u="sng" dirty="0" smtClean="0">
                  <a:latin typeface="Helvetica" pitchFamily="34" charset="0"/>
                  <a:cs typeface="Helvetica" pitchFamily="34" charset="0"/>
                </a:rPr>
                <a:t>Cracking Up</a:t>
              </a:r>
              <a:r>
                <a:rPr lang="en-US" sz="1400" b="1" i="1" dirty="0" smtClean="0">
                  <a:latin typeface="Helvetica" pitchFamily="34" charset="0"/>
                  <a:cs typeface="Helvetica" pitchFamily="34" charset="0"/>
                </a:rPr>
                <a:t> </a:t>
              </a:r>
              <a:r>
                <a:rPr lang="en-US" sz="1400" b="1" dirty="0" smtClean="0">
                  <a:latin typeface="Helvetica" pitchFamily="34" charset="0"/>
                  <a:cs typeface="Helvetica" pitchFamily="34" charset="0"/>
                </a:rPr>
                <a:t>and </a:t>
              </a:r>
              <a:r>
                <a:rPr lang="en-US" sz="1400" b="1" i="1" u="sng" dirty="0" smtClean="0">
                  <a:latin typeface="Helvetica" pitchFamily="34" charset="0"/>
                  <a:cs typeface="Helvetica" pitchFamily="34" charset="0"/>
                </a:rPr>
                <a:t>East African Rift</a:t>
              </a:r>
              <a:r>
                <a:rPr lang="en-US" sz="1400" b="1" i="1" dirty="0" smtClean="0">
                  <a:latin typeface="Helvetica" pitchFamily="34" charset="0"/>
                  <a:cs typeface="Helvetica" pitchFamily="34" charset="0"/>
                </a:rPr>
                <a:t> </a:t>
              </a:r>
              <a:r>
                <a:rPr lang="en-US" sz="1400" b="1" dirty="0" smtClean="0">
                  <a:latin typeface="Helvetica" pitchFamily="34" charset="0"/>
                  <a:cs typeface="Helvetica" pitchFamily="34" charset="0"/>
                </a:rPr>
                <a:t>different in their approach to explaining the tectonic plates?</a:t>
              </a:r>
            </a:p>
            <a:p>
              <a:pPr marL="361417" indent="-361417"/>
              <a:endParaRPr lang="en-US" sz="1400" dirty="0">
                <a:latin typeface="Helvetica" pitchFamily="34" charset="0"/>
                <a:cs typeface="Helvetica" pitchFamily="34" charset="0"/>
              </a:endParaRPr>
            </a:p>
            <a:p>
              <a:pPr marL="968798" indent="-361417">
                <a:buFont typeface="+mj-lt"/>
                <a:buAutoNum type="alphaUcPeriod"/>
              </a:pPr>
              <a:r>
                <a:rPr lang="en-US" sz="1400" b="1" i="1" u="sng" dirty="0" smtClean="0">
                  <a:latin typeface="Helvetica" pitchFamily="34" charset="0"/>
                  <a:cs typeface="Helvetica" pitchFamily="34" charset="0"/>
                </a:rPr>
                <a:t>Cracking Up</a:t>
              </a:r>
              <a:r>
                <a:rPr lang="en-US" sz="1400" b="1" i="1" dirty="0" smtClean="0">
                  <a:latin typeface="Helvetica" pitchFamily="34" charset="0"/>
                  <a:cs typeface="Helvetica" pitchFamily="34" charset="0"/>
                </a:rPr>
                <a:t> </a:t>
              </a:r>
              <a:r>
                <a:rPr lang="en-US" sz="1400" dirty="0" smtClean="0">
                  <a:latin typeface="Helvetica" pitchFamily="34" charset="0"/>
                  <a:cs typeface="Helvetica" pitchFamily="34" charset="0"/>
                </a:rPr>
                <a:t>explains the tectonic plates overall as part of Earth’s geological history.</a:t>
              </a:r>
            </a:p>
            <a:p>
              <a:pPr marL="968798" indent="-361417">
                <a:buFont typeface="+mj-lt"/>
                <a:buAutoNum type="alphaUcPeriod"/>
              </a:pPr>
              <a:endParaRPr lang="en-US" sz="1400" dirty="0">
                <a:latin typeface="Helvetica" pitchFamily="34" charset="0"/>
                <a:cs typeface="Helvetica" pitchFamily="34" charset="0"/>
              </a:endParaRPr>
            </a:p>
            <a:p>
              <a:pPr marL="968798" indent="-361417">
                <a:buFont typeface="+mj-lt"/>
                <a:buAutoNum type="alphaUcPeriod"/>
              </a:pPr>
              <a:r>
                <a:rPr lang="en-US" sz="1400" b="1" i="1" u="sng" dirty="0" smtClean="0">
                  <a:latin typeface="Helvetica" pitchFamily="34" charset="0"/>
                  <a:cs typeface="Helvetica" pitchFamily="34" charset="0"/>
                </a:rPr>
                <a:t>The East African Rift</a:t>
              </a:r>
              <a:r>
                <a:rPr lang="en-US" sz="1400" b="1" i="1" dirty="0" smtClean="0">
                  <a:latin typeface="Helvetica" pitchFamily="34" charset="0"/>
                  <a:cs typeface="Helvetica" pitchFamily="34" charset="0"/>
                </a:rPr>
                <a:t> </a:t>
              </a:r>
              <a:r>
                <a:rPr lang="en-US" sz="1400" dirty="0" smtClean="0">
                  <a:latin typeface="Helvetica" pitchFamily="34" charset="0"/>
                  <a:cs typeface="Helvetica" pitchFamily="34" charset="0"/>
                </a:rPr>
                <a:t>states that the plates are drifting apart.</a:t>
              </a:r>
            </a:p>
            <a:p>
              <a:pPr marL="968798" indent="-361417">
                <a:buFont typeface="+mj-lt"/>
                <a:buAutoNum type="alphaUcPeriod"/>
              </a:pPr>
              <a:endParaRPr lang="en-US" sz="1400" dirty="0">
                <a:latin typeface="Helvetica" pitchFamily="34" charset="0"/>
                <a:cs typeface="Helvetica" pitchFamily="34" charset="0"/>
              </a:endParaRPr>
            </a:p>
            <a:p>
              <a:pPr marL="968798" indent="-361417">
                <a:buFont typeface="+mj-lt"/>
                <a:buAutoNum type="alphaUcPeriod"/>
              </a:pPr>
              <a:r>
                <a:rPr lang="en-US" sz="1400" b="1" i="1" u="sng" dirty="0" smtClean="0">
                  <a:latin typeface="Helvetica" pitchFamily="34" charset="0"/>
                  <a:cs typeface="Helvetica" pitchFamily="34" charset="0"/>
                </a:rPr>
                <a:t>The East African Rift</a:t>
              </a:r>
              <a:r>
                <a:rPr lang="en-US" sz="1400" b="1" i="1" dirty="0" smtClean="0">
                  <a:latin typeface="Helvetica" pitchFamily="34" charset="0"/>
                  <a:cs typeface="Helvetica" pitchFamily="34" charset="0"/>
                </a:rPr>
                <a:t> </a:t>
              </a:r>
              <a:r>
                <a:rPr lang="en-US" sz="1400" dirty="0" smtClean="0">
                  <a:latin typeface="Helvetica" pitchFamily="34" charset="0"/>
                  <a:cs typeface="Helvetica" pitchFamily="34" charset="0"/>
                </a:rPr>
                <a:t>and </a:t>
              </a:r>
              <a:r>
                <a:rPr lang="en-US" sz="1400" b="1" i="1" u="sng" dirty="0" smtClean="0">
                  <a:latin typeface="Helvetica" pitchFamily="34" charset="0"/>
                  <a:cs typeface="Helvetica" pitchFamily="34" charset="0"/>
                </a:rPr>
                <a:t>Cracking Up</a:t>
              </a:r>
              <a:r>
                <a:rPr lang="en-US" sz="1400" b="1" i="1" dirty="0" smtClean="0">
                  <a:latin typeface="Helvetica" pitchFamily="34" charset="0"/>
                  <a:cs typeface="Helvetica" pitchFamily="34" charset="0"/>
                </a:rPr>
                <a:t> </a:t>
              </a:r>
              <a:r>
                <a:rPr lang="en-US" sz="1400" dirty="0" smtClean="0">
                  <a:latin typeface="Helvetica" pitchFamily="34" charset="0"/>
                  <a:cs typeface="Helvetica" pitchFamily="34" charset="0"/>
                </a:rPr>
                <a:t>have different viewpoints as to why the tectonic plates are moving.</a:t>
              </a:r>
            </a:p>
            <a:p>
              <a:pPr marL="968798" indent="-361417">
                <a:buFont typeface="+mj-lt"/>
                <a:buAutoNum type="alphaUcPeriod"/>
              </a:pPr>
              <a:endParaRPr lang="en-US" sz="1400" dirty="0">
                <a:latin typeface="Helvetica" pitchFamily="34" charset="0"/>
                <a:cs typeface="Helvetica" pitchFamily="34" charset="0"/>
              </a:endParaRPr>
            </a:p>
            <a:p>
              <a:pPr marL="968798" indent="-361417">
                <a:buFont typeface="+mj-lt"/>
                <a:buAutoNum type="alphaUcPeriod"/>
              </a:pPr>
              <a:r>
                <a:rPr lang="en-US" sz="1400" b="1" i="1" u="sng" dirty="0" smtClean="0">
                  <a:latin typeface="Helvetica" pitchFamily="34" charset="0"/>
                  <a:cs typeface="Helvetica" pitchFamily="34" charset="0"/>
                </a:rPr>
                <a:t>Cracking Up</a:t>
              </a:r>
              <a:r>
                <a:rPr lang="en-US" sz="1400" b="1" i="1" dirty="0" smtClean="0">
                  <a:latin typeface="Helvetica" pitchFamily="34" charset="0"/>
                  <a:cs typeface="Helvetica" pitchFamily="34" charset="0"/>
                </a:rPr>
                <a:t> </a:t>
              </a:r>
              <a:r>
                <a:rPr lang="en-US" sz="1400" dirty="0" smtClean="0">
                  <a:latin typeface="Helvetica" pitchFamily="34" charset="0"/>
                  <a:cs typeface="Helvetica" pitchFamily="34" charset="0"/>
                </a:rPr>
                <a:t>states that the tectonic </a:t>
              </a:r>
              <a:r>
                <a:rPr lang="en-US" sz="1400" dirty="0">
                  <a:latin typeface="Helvetica" pitchFamily="34" charset="0"/>
                  <a:cs typeface="Helvetica" pitchFamily="34" charset="0"/>
                </a:rPr>
                <a:t>plates move constantly. </a:t>
              </a:r>
            </a:p>
          </p:txBody>
        </p:sp>
        <p:grpSp>
          <p:nvGrpSpPr>
            <p:cNvPr id="2" name="Group 1"/>
            <p:cNvGrpSpPr/>
            <p:nvPr/>
          </p:nvGrpSpPr>
          <p:grpSpPr>
            <a:xfrm>
              <a:off x="913871" y="6057152"/>
              <a:ext cx="260086" cy="1909955"/>
              <a:chOff x="913871" y="6057152"/>
              <a:chExt cx="260086" cy="1909955"/>
            </a:xfrm>
          </p:grpSpPr>
          <p:sp>
            <p:nvSpPr>
              <p:cNvPr id="25" name="Oval 24"/>
              <p:cNvSpPr/>
              <p:nvPr/>
            </p:nvSpPr>
            <p:spPr>
              <a:xfrm>
                <a:off x="913871" y="605715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6" name="Oval 25"/>
              <p:cNvSpPr/>
              <p:nvPr/>
            </p:nvSpPr>
            <p:spPr>
              <a:xfrm>
                <a:off x="913871" y="667113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7" name="Oval 26"/>
              <p:cNvSpPr/>
              <p:nvPr/>
            </p:nvSpPr>
            <p:spPr>
              <a:xfrm>
                <a:off x="931069" y="709759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8" name="Oval 27"/>
              <p:cNvSpPr/>
              <p:nvPr/>
            </p:nvSpPr>
            <p:spPr>
              <a:xfrm>
                <a:off x="931069" y="772762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spTree>
    <p:extLst>
      <p:ext uri="{BB962C8B-B14F-4D97-AF65-F5344CB8AC3E}">
        <p14:creationId xmlns:p14="http://schemas.microsoft.com/office/powerpoint/2010/main" val="383299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2127050358"/>
              </p:ext>
            </p:extLst>
          </p:nvPr>
        </p:nvGraphicFramePr>
        <p:xfrm>
          <a:off x="304800" y="152400"/>
          <a:ext cx="7217300" cy="3958620"/>
        </p:xfrm>
        <a:graphic>
          <a:graphicData uri="http://schemas.openxmlformats.org/drawingml/2006/table">
            <a:tbl>
              <a:tblPr firstRow="1" bandRow="1">
                <a:tableStyleId>{5940675A-B579-460E-94D1-54222C63F5DA}</a:tableStyleId>
              </a:tblPr>
              <a:tblGrid>
                <a:gridCol w="7217300"/>
              </a:tblGrid>
              <a:tr h="685800">
                <a:tc>
                  <a:txBody>
                    <a:bodyPr/>
                    <a:lstStyle/>
                    <a:p>
                      <a:pPr marL="457200" lvl="0" indent="-338138" defTabSz="914400">
                        <a:defRPr/>
                      </a:pPr>
                      <a:r>
                        <a:rPr lang="en-US" sz="1600" b="1" dirty="0" smtClean="0"/>
                        <a:t>15.</a:t>
                      </a:r>
                      <a:r>
                        <a:rPr lang="en-US" sz="1600" b="1" baseline="0" dirty="0" smtClean="0"/>
                        <a:t>  How much time does it take for a new ocean to form?  How does the   author convey this in </a:t>
                      </a:r>
                      <a:r>
                        <a:rPr lang="en-US" sz="1600" b="1" i="1" u="sng" baseline="0" dirty="0" smtClean="0"/>
                        <a:t>Cracking Up</a:t>
                      </a:r>
                      <a:r>
                        <a:rPr lang="en-US" sz="1600" b="1" baseline="0" dirty="0" smtClean="0"/>
                        <a:t>?  Use examples and quotes from the text.</a:t>
                      </a:r>
                    </a:p>
                    <a:p>
                      <a:pPr marL="457200" lvl="0" indent="-338138" defTabSz="914400">
                        <a:defRPr/>
                      </a:pPr>
                      <a:r>
                        <a:rPr lang="en-US" sz="1400" b="1" dirty="0" smtClean="0"/>
                        <a:t>         </a:t>
                      </a:r>
                      <a:endParaRPr lang="en-US" sz="1100" b="0" dirty="0" smtClean="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380">
                <a:tc>
                  <a:txBody>
                    <a:bodyPr/>
                    <a:lstStyle/>
                    <a:p>
                      <a:r>
                        <a:rPr lang="en-US" sz="1400" dirty="0" smtClean="0">
                          <a:solidFill>
                            <a:schemeClr val="tx1"/>
                          </a:solidFill>
                          <a:latin typeface="Helvetica" pitchFamily="34" charset="0"/>
                          <a:cs typeface="Helvetica" pitchFamily="34" charset="0"/>
                        </a:rPr>
                        <a:t> </a:t>
                      </a:r>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4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16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42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68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cxnSp>
        <p:nvCxnSpPr>
          <p:cNvPr id="10" name="Straight Connector 9"/>
          <p:cNvCxnSpPr/>
          <p:nvPr/>
        </p:nvCxnSpPr>
        <p:spPr>
          <a:xfrm>
            <a:off x="533400"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1229051438"/>
              </p:ext>
            </p:extLst>
          </p:nvPr>
        </p:nvGraphicFramePr>
        <p:xfrm>
          <a:off x="5795962" y="4211755"/>
          <a:ext cx="1671638" cy="512645"/>
        </p:xfrm>
        <a:graphic>
          <a:graphicData uri="http://schemas.openxmlformats.org/drawingml/2006/table">
            <a:tbl>
              <a:tblPr/>
              <a:tblGrid>
                <a:gridCol w="1671638"/>
              </a:tblGrid>
              <a:tr h="146885">
                <a:tc>
                  <a:txBody>
                    <a:bodyPr/>
                    <a:lstStyle/>
                    <a:p>
                      <a:pPr marL="0" marR="0" algn="l">
                        <a:lnSpc>
                          <a:spcPct val="100000"/>
                        </a:lnSpc>
                        <a:spcBef>
                          <a:spcPts val="0"/>
                        </a:spcBef>
                        <a:spcAft>
                          <a:spcPts val="0"/>
                        </a:spcAft>
                      </a:pPr>
                      <a:r>
                        <a:rPr lang="en-US" sz="800" b="1" dirty="0" smtClean="0">
                          <a:solidFill>
                            <a:srgbClr val="000000"/>
                          </a:solidFill>
                          <a:latin typeface="Lato Light"/>
                          <a:ea typeface="Times New Roman"/>
                          <a:cs typeface="Times New Roman"/>
                        </a:rPr>
                        <a:t>RI.6.6</a:t>
                      </a:r>
                      <a:endParaRPr lang="en-US" sz="800" dirty="0">
                        <a:latin typeface="Lato Light"/>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6600">
                <a:tc>
                  <a:txBody>
                    <a:bodyPr/>
                    <a:lstStyle/>
                    <a:p>
                      <a:pPr marL="0" marR="0">
                        <a:lnSpc>
                          <a:spcPct val="100000"/>
                        </a:lnSpc>
                        <a:spcBef>
                          <a:spcPts val="0"/>
                        </a:spcBef>
                        <a:spcAft>
                          <a:spcPts val="0"/>
                        </a:spcAft>
                      </a:pPr>
                      <a:r>
                        <a:rPr lang="en-US" sz="800" b="0" dirty="0" smtClean="0">
                          <a:latin typeface="Lato Light"/>
                          <a:ea typeface="Calibri"/>
                          <a:cs typeface="Times New Roman"/>
                        </a:rPr>
                        <a:t>Determine an author's point of view or purpose in a text and explain how it is conveyed in the text.</a:t>
                      </a:r>
                      <a:endParaRPr lang="en-US" sz="800" b="0" dirty="0">
                        <a:latin typeface="Lato Ligh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677767715"/>
              </p:ext>
            </p:extLst>
          </p:nvPr>
        </p:nvGraphicFramePr>
        <p:xfrm>
          <a:off x="304800" y="4953000"/>
          <a:ext cx="7217300" cy="3989100"/>
        </p:xfrm>
        <a:graphic>
          <a:graphicData uri="http://schemas.openxmlformats.org/drawingml/2006/table">
            <a:tbl>
              <a:tblPr firstRow="1" bandRow="1">
                <a:tableStyleId>{5940675A-B579-460E-94D1-54222C63F5DA}</a:tableStyleId>
              </a:tblPr>
              <a:tblGrid>
                <a:gridCol w="7217300"/>
              </a:tblGrid>
              <a:tr h="685800">
                <a:tc>
                  <a:txBody>
                    <a:bodyPr/>
                    <a:lstStyle/>
                    <a:p>
                      <a:pPr marL="457200" lvl="0" indent="-338138" defTabSz="914400">
                        <a:defRPr/>
                      </a:pPr>
                      <a:r>
                        <a:rPr lang="en-US" sz="1600" b="1" dirty="0" smtClean="0"/>
                        <a:t>16.</a:t>
                      </a:r>
                      <a:r>
                        <a:rPr lang="en-US" sz="1600" b="1" baseline="0" dirty="0" smtClean="0"/>
                        <a:t>  Which text more specifically explains how the moving tectonic plates are affecting Africa? Use examples from both </a:t>
                      </a:r>
                      <a:r>
                        <a:rPr lang="en-US" sz="1600" b="1" i="1" u="sng" baseline="0" dirty="0" smtClean="0"/>
                        <a:t>Cracking Up </a:t>
                      </a:r>
                      <a:r>
                        <a:rPr lang="en-US" sz="1600" b="1" baseline="0" dirty="0" smtClean="0"/>
                        <a:t>and </a:t>
                      </a:r>
                      <a:r>
                        <a:rPr lang="en-US" sz="1600" b="1" i="1" u="sng" baseline="0" dirty="0" smtClean="0"/>
                        <a:t>The East African Rift</a:t>
                      </a:r>
                      <a:r>
                        <a:rPr lang="en-US" sz="1600" b="1" i="1" u="none" baseline="0" dirty="0" smtClean="0"/>
                        <a:t>.</a:t>
                      </a:r>
                      <a:r>
                        <a:rPr lang="en-US" sz="1600" b="1" i="1" u="sng" baseline="0" dirty="0" smtClean="0"/>
                        <a:t> </a:t>
                      </a:r>
                      <a:endParaRPr lang="en-US" sz="1100" b="0" i="1" u="sng" dirty="0" smtClean="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380">
                <a:tc>
                  <a:txBody>
                    <a:bodyPr/>
                    <a:lstStyle/>
                    <a:p>
                      <a:r>
                        <a:rPr lang="en-US" sz="1400" dirty="0" smtClean="0">
                          <a:solidFill>
                            <a:schemeClr val="tx1"/>
                          </a:solidFill>
                          <a:latin typeface="Helvetica" pitchFamily="34" charset="0"/>
                          <a:cs typeface="Helvetica" pitchFamily="34" charset="0"/>
                        </a:rPr>
                        <a:t> </a:t>
                      </a:r>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4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16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42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68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solidFill>
                          <a:schemeClr val="tx1"/>
                        </a:solidFill>
                        <a:latin typeface="Helvetica" pitchFamily="34" charset="0"/>
                        <a:cs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390143512"/>
              </p:ext>
            </p:extLst>
          </p:nvPr>
        </p:nvGraphicFramePr>
        <p:xfrm>
          <a:off x="5181600" y="9067800"/>
          <a:ext cx="2286000" cy="609600"/>
        </p:xfrm>
        <a:graphic>
          <a:graphicData uri="http://schemas.openxmlformats.org/drawingml/2006/table">
            <a:tbl>
              <a:tblPr/>
              <a:tblGrid>
                <a:gridCol w="2286000"/>
              </a:tblGrid>
              <a:tr h="146885">
                <a:tc>
                  <a:txBody>
                    <a:bodyPr/>
                    <a:lstStyle/>
                    <a:p>
                      <a:pPr marL="0" marR="0" algn="l">
                        <a:lnSpc>
                          <a:spcPct val="115000"/>
                        </a:lnSpc>
                        <a:spcBef>
                          <a:spcPts val="0"/>
                        </a:spcBef>
                        <a:spcAft>
                          <a:spcPts val="0"/>
                        </a:spcAft>
                      </a:pPr>
                      <a:r>
                        <a:rPr lang="en-US" sz="800" b="1" dirty="0" smtClean="0">
                          <a:solidFill>
                            <a:srgbClr val="000000"/>
                          </a:solidFill>
                          <a:latin typeface="Calibri"/>
                          <a:ea typeface="Times New Roman"/>
                          <a:cs typeface="Times New Roman"/>
                        </a:rPr>
                        <a:t>RI.6.9</a:t>
                      </a:r>
                      <a:endParaRPr lang="en-US" sz="800" dirty="0">
                        <a:latin typeface="Calibri"/>
                        <a:ea typeface="Calibri"/>
                        <a:cs typeface="Times New Roman"/>
                      </a:endParaRPr>
                    </a:p>
                  </a:txBody>
                  <a:tcPr marL="24657" marR="246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2715">
                <a:tc>
                  <a:txBody>
                    <a:bodyPr/>
                    <a:lstStyle/>
                    <a:p>
                      <a:pPr marL="0" marR="0">
                        <a:lnSpc>
                          <a:spcPct val="115000"/>
                        </a:lnSpc>
                        <a:spcBef>
                          <a:spcPts val="0"/>
                        </a:spcBef>
                        <a:spcAft>
                          <a:spcPts val="1200"/>
                        </a:spcAft>
                      </a:pPr>
                      <a:r>
                        <a:rPr lang="en-US" sz="800" b="0" i="0" dirty="0" smtClean="0">
                          <a:solidFill>
                            <a:srgbClr val="202020"/>
                          </a:solidFill>
                          <a:effectLst/>
                          <a:latin typeface="Lato Light"/>
                        </a:rPr>
                        <a:t>Compare and contrast one author's presentation of events with that of another (e.g., a memoir written by and a biography on the same person).</a:t>
                      </a:r>
                      <a:endParaRPr lang="en-US" sz="800" b="0" dirty="0">
                        <a:latin typeface="+mn-lt"/>
                        <a:ea typeface="Calibri"/>
                        <a:cs typeface="Times New Roman"/>
                      </a:endParaRPr>
                    </a:p>
                  </a:txBody>
                  <a:tcPr marL="24657" marR="246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28803612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60626112"/>
              </p:ext>
            </p:extLst>
          </p:nvPr>
        </p:nvGraphicFramePr>
        <p:xfrm>
          <a:off x="457200" y="228600"/>
          <a:ext cx="6934200" cy="8862604"/>
        </p:xfrm>
        <a:graphic>
          <a:graphicData uri="http://schemas.openxmlformats.org/drawingml/2006/table">
            <a:tbl>
              <a:tblPr firstRow="1" bandRow="1">
                <a:tableStyleId>{5940675A-B579-460E-94D1-54222C63F5DA}</a:tableStyleId>
              </a:tblPr>
              <a:tblGrid>
                <a:gridCol w="6934200"/>
              </a:tblGrid>
              <a:tr h="4419600">
                <a:tc>
                  <a:txBody>
                    <a:bodyPr/>
                    <a:lstStyle/>
                    <a:p>
                      <a:pPr marL="287338" marR="0" lvl="0" indent="-287338" algn="l" defTabSz="1018809" rtl="0" eaLnBrk="1" fontAlgn="auto" latinLnBrk="0" hangingPunct="1">
                        <a:lnSpc>
                          <a:spcPct val="100000"/>
                        </a:lnSpc>
                        <a:spcBef>
                          <a:spcPts val="0"/>
                        </a:spcBef>
                        <a:spcAft>
                          <a:spcPts val="0"/>
                        </a:spcAft>
                        <a:buClrTx/>
                        <a:buSzTx/>
                        <a:buFont typeface="+mj-lt"/>
                        <a:buNone/>
                        <a:tabLst/>
                        <a:defRPr/>
                      </a:pPr>
                      <a:r>
                        <a:rPr lang="en-US" sz="1400" b="1" dirty="0" smtClean="0">
                          <a:solidFill>
                            <a:schemeClr val="tx1"/>
                          </a:solidFill>
                        </a:rPr>
                        <a:t>17. A student is</a:t>
                      </a:r>
                      <a:r>
                        <a:rPr lang="en-US" sz="1400" b="1" baseline="0" dirty="0" smtClean="0">
                          <a:solidFill>
                            <a:schemeClr val="tx1"/>
                          </a:solidFill>
                        </a:rPr>
                        <a:t> writing an argumentative letter to the principal about needing more earthquake drills during the school day. Read the student’s draft and complete the task that follows. </a:t>
                      </a:r>
                    </a:p>
                    <a:p>
                      <a:pPr marL="0" marR="0" lvl="0" indent="0" algn="r" defTabSz="1018809" rtl="0" eaLnBrk="1" fontAlgn="auto" latinLnBrk="0" hangingPunct="1">
                        <a:lnSpc>
                          <a:spcPct val="100000"/>
                        </a:lnSpc>
                        <a:spcBef>
                          <a:spcPts val="0"/>
                        </a:spcBef>
                        <a:spcAft>
                          <a:spcPts val="0"/>
                        </a:spcAft>
                        <a:buClrTx/>
                        <a:buSzTx/>
                        <a:buFont typeface="+mj-lt"/>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Helvetica" pitchFamily="34" charset="0"/>
                        </a:rPr>
                        <a:t>Brief Write, Organization, W.6.1c, words, phrases and clauses clarify relationships among claims or reasons, Target 6a</a:t>
                      </a:r>
                      <a:endParaRPr kumimoji="0" lang="en-US" sz="9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1018809" rtl="0" eaLnBrk="1" fontAlgn="auto" latinLnBrk="0" hangingPunct="1">
                        <a:lnSpc>
                          <a:spcPct val="100000"/>
                        </a:lnSpc>
                        <a:spcBef>
                          <a:spcPts val="0"/>
                        </a:spcBef>
                        <a:spcAft>
                          <a:spcPts val="0"/>
                        </a:spcAft>
                        <a:buClrTx/>
                        <a:buSzTx/>
                        <a:buFont typeface="+mj-lt"/>
                        <a:buAutoNum type="arabicPeriod" startAt="17"/>
                        <a:tabLst/>
                        <a:defRPr/>
                      </a:pPr>
                      <a:endParaRPr lang="en-US" sz="1400" b="1" baseline="0" dirty="0" smtClean="0">
                        <a:solidFill>
                          <a:schemeClr val="tx1"/>
                        </a:solidFill>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r>
                        <a:rPr lang="en-US" sz="1600" b="1" baseline="0" dirty="0" smtClean="0">
                          <a:solidFill>
                            <a:schemeClr val="tx1"/>
                          </a:solidFill>
                        </a:rPr>
                        <a:t>      </a:t>
                      </a:r>
                    </a:p>
                    <a:p>
                      <a:pPr marL="0" marR="0" lvl="0" indent="0" algn="l" defTabSz="1018809" rtl="0" eaLnBrk="1" fontAlgn="auto" latinLnBrk="0" hangingPunct="1">
                        <a:lnSpc>
                          <a:spcPct val="100000"/>
                        </a:lnSpc>
                        <a:spcBef>
                          <a:spcPts val="0"/>
                        </a:spcBef>
                        <a:spcAft>
                          <a:spcPts val="0"/>
                        </a:spcAft>
                        <a:buClrTx/>
                        <a:buSzTx/>
                        <a:buFont typeface="+mj-lt"/>
                        <a:buNone/>
                        <a:tabLst/>
                        <a:defRPr/>
                      </a:pPr>
                      <a:r>
                        <a:rPr lang="en-US" sz="1200" b="0" baseline="0" dirty="0" smtClean="0">
                          <a:solidFill>
                            <a:schemeClr val="tx1"/>
                          </a:solidFill>
                        </a:rPr>
                        <a:t>To begin with, we need to make sure all the children here are protected from a possible earthquake. It is true that we had a lot of drills last year but it is also true that children (especially the younger ones), need frequent practice to learn and remember things. If we have fewer drills they are less likely to remember what to do in an event of a real earthquake and that would be disastrous.</a:t>
                      </a: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lang="en-US" sz="1200" b="0" baseline="0" dirty="0" smtClean="0">
                        <a:solidFill>
                          <a:schemeClr val="tx1"/>
                        </a:solidFill>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r>
                        <a:rPr lang="en-US" sz="1200" b="0" baseline="0" dirty="0" smtClean="0">
                          <a:solidFill>
                            <a:schemeClr val="tx1"/>
                          </a:solidFill>
                        </a:rPr>
                        <a:t>Secondly, there are many other ways to deal with a lack of time for earthquake drills.  For example, if we were to start school just five minutes earlier each day we would have  more than enough time to bring back the earthquake drills.  Yet another way would be to have the earthquake drills during the last few minutes of our lunch recess. It would not be very often and I really think the students wouldn’t miss a few minutes once in a while.</a:t>
                      </a: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lang="en-US" sz="1200" b="0" baseline="0" dirty="0" smtClean="0">
                        <a:solidFill>
                          <a:schemeClr val="tx1"/>
                        </a:solidFill>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r>
                        <a:rPr lang="en-US" sz="1200" b="0" baseline="0" dirty="0" smtClean="0">
                          <a:solidFill>
                            <a:schemeClr val="tx1"/>
                          </a:solidFill>
                        </a:rPr>
                        <a:t>Finally, please remember that our lives may be in your hands one day and that there are frequent earthquakes where we live.  How would you feel if a really strong quake happened and we weren’t ready?</a:t>
                      </a:r>
                    </a:p>
                    <a:p>
                      <a:pPr marL="342900" marR="0" lvl="0" indent="-342900" algn="l" defTabSz="1018809" rtl="0" eaLnBrk="1" fontAlgn="auto" latinLnBrk="0" hangingPunct="1">
                        <a:lnSpc>
                          <a:spcPct val="100000"/>
                        </a:lnSpc>
                        <a:spcBef>
                          <a:spcPts val="0"/>
                        </a:spcBef>
                        <a:spcAft>
                          <a:spcPts val="0"/>
                        </a:spcAft>
                        <a:buClrTx/>
                        <a:buSzTx/>
                        <a:buFont typeface="+mj-lt"/>
                        <a:buAutoNum type="arabicPeriod" startAt="17"/>
                        <a:tabLst/>
                        <a:defRPr/>
                      </a:pPr>
                      <a:endParaRPr lang="en-US" sz="1600" b="1" baseline="0" dirty="0" smtClean="0">
                        <a:solidFill>
                          <a:schemeClr val="tx1"/>
                        </a:solidFill>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r>
                        <a:rPr lang="en-US" sz="1400" b="1" baseline="0" dirty="0" smtClean="0">
                          <a:solidFill>
                            <a:schemeClr val="tx1"/>
                          </a:solidFill>
                        </a:rPr>
                        <a:t>       Write an introduction to the student’s argumentative letter that establishes and </a:t>
                      </a:r>
                    </a:p>
                    <a:p>
                      <a:pPr marL="0" marR="0" lvl="0" indent="0" algn="l" defTabSz="1018809" rtl="0" eaLnBrk="1" fontAlgn="auto" latinLnBrk="0" hangingPunct="1">
                        <a:lnSpc>
                          <a:spcPct val="100000"/>
                        </a:lnSpc>
                        <a:spcBef>
                          <a:spcPts val="0"/>
                        </a:spcBef>
                        <a:spcAft>
                          <a:spcPts val="0"/>
                        </a:spcAft>
                        <a:buClrTx/>
                        <a:buSzTx/>
                        <a:buFont typeface="+mj-lt"/>
                        <a:buNone/>
                        <a:tabLst/>
                        <a:defRPr/>
                      </a:pPr>
                      <a:r>
                        <a:rPr lang="en-US" sz="1400" b="1" baseline="0" dirty="0" smtClean="0">
                          <a:solidFill>
                            <a:schemeClr val="tx1"/>
                          </a:solidFill>
                        </a:rPr>
                        <a:t>       introduces a clear claim about having more earthquake drills. Use information from     </a:t>
                      </a:r>
                    </a:p>
                    <a:p>
                      <a:pPr marL="0" marR="0" lvl="0" indent="0" algn="l" defTabSz="1018809" rtl="0" eaLnBrk="1" fontAlgn="auto" latinLnBrk="0" hangingPunct="1">
                        <a:lnSpc>
                          <a:spcPct val="100000"/>
                        </a:lnSpc>
                        <a:spcBef>
                          <a:spcPts val="0"/>
                        </a:spcBef>
                        <a:spcAft>
                          <a:spcPts val="0"/>
                        </a:spcAft>
                        <a:buClrTx/>
                        <a:buSzTx/>
                        <a:buFont typeface="+mj-lt"/>
                        <a:buNone/>
                        <a:tabLst/>
                        <a:defRPr/>
                      </a:pPr>
                      <a:r>
                        <a:rPr lang="en-US" sz="1400" b="1" baseline="0" dirty="0" smtClean="0">
                          <a:solidFill>
                            <a:schemeClr val="tx1"/>
                          </a:solidFill>
                        </a:rPr>
                        <a:t>       the passages to support your introduction. </a:t>
                      </a: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n-US" sz="1400" dirty="0" smtClean="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048">
                <a:tc>
                  <a:txBody>
                    <a:bodyPr/>
                    <a:lstStyle/>
                    <a:p>
                      <a:endParaRPr lang="en-US" sz="1400" dirty="0">
                        <a:solidFill>
                          <a:schemeClr val="tx1"/>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457200" y="1371600"/>
            <a:ext cx="6942772"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532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grpSp>
        <p:nvGrpSpPr>
          <p:cNvPr id="3" name="Group 2"/>
          <p:cNvGrpSpPr/>
          <p:nvPr/>
        </p:nvGrpSpPr>
        <p:grpSpPr>
          <a:xfrm>
            <a:off x="609600" y="685800"/>
            <a:ext cx="6279776" cy="7934239"/>
            <a:chOff x="654424" y="761794"/>
            <a:chExt cx="6279776" cy="7934239"/>
          </a:xfrm>
        </p:grpSpPr>
        <p:sp>
          <p:nvSpPr>
            <p:cNvPr id="5" name="Rectangle 4"/>
            <p:cNvSpPr/>
            <p:nvPr/>
          </p:nvSpPr>
          <p:spPr>
            <a:xfrm>
              <a:off x="654424" y="761794"/>
              <a:ext cx="6279776" cy="7934239"/>
            </a:xfrm>
            <a:prstGeom prst="rect">
              <a:avLst/>
            </a:prstGeom>
            <a:noFill/>
          </p:spPr>
          <p:txBody>
            <a:bodyPr wrap="square" lIns="101869" tIns="50935" rIns="101869" bIns="50935">
              <a:spAutoFit/>
            </a:bodyPr>
            <a:lstStyle/>
            <a:p>
              <a:pPr marL="400050" indent="-400050">
                <a:buAutoNum type="arabicPeriod" startAt="18"/>
              </a:pPr>
              <a:r>
                <a:rPr lang="en-US" sz="1400" b="1" dirty="0" smtClean="0">
                  <a:latin typeface="Helvetica" panose="020B0604020202020204" pitchFamily="34" charset="0"/>
                  <a:ea typeface="Times New Roman"/>
                  <a:cs typeface="Helvetica" panose="020B0604020202020204" pitchFamily="34" charset="0"/>
                </a:rPr>
                <a:t>A </a:t>
              </a:r>
              <a:r>
                <a:rPr lang="en-US" sz="1400" b="1" dirty="0">
                  <a:latin typeface="Helvetica" panose="020B0604020202020204" pitchFamily="34" charset="0"/>
                  <a:ea typeface="Times New Roman"/>
                  <a:cs typeface="Helvetica" panose="020B0604020202020204" pitchFamily="34" charset="0"/>
                </a:rPr>
                <a:t>student is writing </a:t>
              </a:r>
              <a:r>
                <a:rPr lang="en-US" sz="1400" b="1" dirty="0" smtClean="0">
                  <a:latin typeface="Helvetica" panose="020B0604020202020204" pitchFamily="34" charset="0"/>
                  <a:ea typeface="Times New Roman"/>
                  <a:cs typeface="Helvetica" panose="020B0604020202020204" pitchFamily="34" charset="0"/>
                </a:rPr>
                <a:t>an argumentative essay for her teacher, about  raising money so the students can go on a Big Lab field trip. The student wants </a:t>
              </a:r>
              <a:r>
                <a:rPr lang="en-US" sz="1400" b="1" dirty="0">
                  <a:latin typeface="Helvetica" panose="020B0604020202020204" pitchFamily="34" charset="0"/>
                  <a:ea typeface="Times New Roman"/>
                  <a:cs typeface="Helvetica" panose="020B0604020202020204" pitchFamily="34" charset="0"/>
                </a:rPr>
                <a:t>to revise the draft to </a:t>
              </a:r>
              <a:r>
                <a:rPr lang="en-US" sz="1400" b="1" dirty="0" smtClean="0">
                  <a:latin typeface="Helvetica" panose="020B0604020202020204" pitchFamily="34" charset="0"/>
                  <a:ea typeface="Times New Roman"/>
                  <a:cs typeface="Helvetica" panose="020B0604020202020204" pitchFamily="34" charset="0"/>
                </a:rPr>
                <a:t>be more convincing.</a:t>
              </a:r>
            </a:p>
            <a:p>
              <a:pPr marL="400050" indent="-400050">
                <a:buAutoNum type="arabicPeriod" startAt="18"/>
              </a:pPr>
              <a:endParaRPr lang="en-US" sz="1400" b="1" dirty="0" smtClean="0">
                <a:latin typeface="Helvetica" panose="020B0604020202020204" pitchFamily="34" charset="0"/>
                <a:ea typeface="Times New Roman"/>
                <a:cs typeface="Helvetica" panose="020B0604020202020204" pitchFamily="34" charset="0"/>
              </a:endParaRPr>
            </a:p>
            <a:p>
              <a:r>
                <a:rPr lang="en-US" sz="1400" b="1" dirty="0">
                  <a:latin typeface="Helvetica" panose="020B0604020202020204" pitchFamily="34" charset="0"/>
                  <a:ea typeface="Times New Roman"/>
                  <a:cs typeface="Helvetica" panose="020B0604020202020204" pitchFamily="34" charset="0"/>
                </a:rPr>
                <a:t> </a:t>
              </a:r>
              <a:r>
                <a:rPr lang="en-US" sz="1400" b="1" dirty="0" smtClean="0">
                  <a:latin typeface="Helvetica" panose="020B0604020202020204" pitchFamily="34" charset="0"/>
                  <a:ea typeface="Times New Roman"/>
                  <a:cs typeface="Helvetica" panose="020B0604020202020204" pitchFamily="34" charset="0"/>
                </a:rPr>
                <a:t>       Read </a:t>
              </a:r>
              <a:r>
                <a:rPr lang="en-US" sz="1400" b="1" dirty="0">
                  <a:latin typeface="Helvetica" panose="020B0604020202020204" pitchFamily="34" charset="0"/>
                  <a:ea typeface="Times New Roman"/>
                  <a:cs typeface="Helvetica" panose="020B0604020202020204" pitchFamily="34" charset="0"/>
                </a:rPr>
                <a:t>the draft of </a:t>
              </a:r>
              <a:r>
                <a:rPr lang="en-US" sz="1400" b="1" dirty="0" smtClean="0">
                  <a:latin typeface="Helvetica" panose="020B0604020202020204" pitchFamily="34" charset="0"/>
                  <a:ea typeface="Times New Roman"/>
                  <a:cs typeface="Helvetica" panose="020B0604020202020204" pitchFamily="34" charset="0"/>
                </a:rPr>
                <a:t>the student’s argumentative essay and complete </a:t>
              </a:r>
            </a:p>
            <a:p>
              <a:pPr lvl="0"/>
              <a:r>
                <a:rPr lang="en-US" sz="1400" b="1" dirty="0">
                  <a:latin typeface="Helvetica" panose="020B0604020202020204" pitchFamily="34" charset="0"/>
                  <a:ea typeface="Times New Roman"/>
                  <a:cs typeface="Helvetica" panose="020B0604020202020204" pitchFamily="34" charset="0"/>
                </a:rPr>
                <a:t> </a:t>
              </a:r>
              <a:r>
                <a:rPr lang="en-US" sz="1400" b="1" dirty="0" smtClean="0">
                  <a:latin typeface="Helvetica" panose="020B0604020202020204" pitchFamily="34" charset="0"/>
                  <a:ea typeface="Times New Roman"/>
                  <a:cs typeface="Helvetica" panose="020B0604020202020204" pitchFamily="34" charset="0"/>
                </a:rPr>
                <a:t>       the task that </a:t>
              </a:r>
              <a:r>
                <a:rPr lang="en-US" sz="1400" b="1" dirty="0">
                  <a:latin typeface="Helvetica" panose="020B0604020202020204" pitchFamily="34" charset="0"/>
                  <a:ea typeface="Times New Roman"/>
                  <a:cs typeface="Helvetica" panose="020B0604020202020204" pitchFamily="34" charset="0"/>
                </a:rPr>
                <a:t>follows. </a:t>
              </a:r>
              <a:endParaRPr lang="en-US" sz="1400" b="1" dirty="0" smtClean="0">
                <a:latin typeface="Helvetica" panose="020B0604020202020204" pitchFamily="34" charset="0"/>
                <a:ea typeface="Times New Roman"/>
                <a:cs typeface="Helvetica" panose="020B0604020202020204" pitchFamily="34" charset="0"/>
              </a:endParaRPr>
            </a:p>
            <a:p>
              <a:pPr lvl="0" algn="r"/>
              <a:r>
                <a:rPr lang="en-US" sz="900" dirty="0" smtClean="0">
                  <a:solidFill>
                    <a:prstClr val="black"/>
                  </a:solidFill>
                  <a:latin typeface="Helvetica" panose="020B0604020202020204" pitchFamily="34" charset="0"/>
                  <a:ea typeface="Times New Roman"/>
                  <a:cs typeface="Helvetica" panose="020B0604020202020204" pitchFamily="34" charset="0"/>
                </a:rPr>
                <a:t>                                                                      </a:t>
              </a:r>
              <a:r>
                <a:rPr lang="en-US" sz="900" i="1" dirty="0" smtClean="0">
                  <a:solidFill>
                    <a:prstClr val="black"/>
                  </a:solidFill>
                  <a:ea typeface="Times New Roman"/>
                  <a:cs typeface="Helvetica" panose="020B0604020202020204" pitchFamily="34" charset="0"/>
                </a:rPr>
                <a:t>Revise </a:t>
              </a:r>
              <a:r>
                <a:rPr lang="en-US" sz="900" i="1" dirty="0">
                  <a:solidFill>
                    <a:prstClr val="black"/>
                  </a:solidFill>
                  <a:ea typeface="Times New Roman"/>
                  <a:cs typeface="Helvetica" panose="020B0604020202020204" pitchFamily="34" charset="0"/>
                </a:rPr>
                <a:t>a Text, W1b identify techniques to develop opinion or delete details not supporting opinion, Writing Target 6b</a:t>
              </a:r>
            </a:p>
            <a:p>
              <a:endParaRPr lang="en-US" sz="1400" b="1" dirty="0">
                <a:latin typeface="Helvetica" panose="020B0604020202020204" pitchFamily="34" charset="0"/>
                <a:ea typeface="Times New Roman"/>
                <a:cs typeface="Helvetica" panose="020B0604020202020204" pitchFamily="34" charset="0"/>
              </a:endParaRPr>
            </a:p>
            <a:p>
              <a:pPr marL="398463"/>
              <a:r>
                <a:rPr lang="en-US" sz="1200" dirty="0" smtClean="0">
                  <a:latin typeface="Helvetica" panose="020B0604020202020204" pitchFamily="34" charset="0"/>
                  <a:ea typeface="Times New Roman"/>
                  <a:cs typeface="Helvetica" panose="020B0604020202020204" pitchFamily="34" charset="0"/>
                </a:rPr>
                <a:t>Since I’ve been at this school we have not had a science field trip. We have visited several places where people work  (like businesses and hospitals) and that has been great. But, many of us are interested on knowing what causes  earthquakes and volcanoes and have other scientific interests. You can learn about these things at the Big Lab Museum. When I ask the teachers if we can go they say we’ve had enough field trips!</a:t>
              </a:r>
            </a:p>
            <a:p>
              <a:pPr marL="398463"/>
              <a:endParaRPr lang="en-US" sz="1200" dirty="0">
                <a:latin typeface="Helvetica" panose="020B0604020202020204" pitchFamily="34" charset="0"/>
                <a:ea typeface="Times New Roman"/>
                <a:cs typeface="Helvetica" panose="020B0604020202020204" pitchFamily="34" charset="0"/>
              </a:endParaRPr>
            </a:p>
            <a:p>
              <a:pPr marL="398463"/>
              <a:r>
                <a:rPr lang="en-US" sz="1200" dirty="0" smtClean="0">
                  <a:latin typeface="Helvetica" panose="020B0604020202020204" pitchFamily="34" charset="0"/>
                  <a:ea typeface="Times New Roman"/>
                  <a:cs typeface="Helvetica" panose="020B0604020202020204" pitchFamily="34" charset="0"/>
                </a:rPr>
                <a:t>First, let’s think about all of the field trips we’ve had this year. They have all been about places where people work and future careers. Some kids don’t even like to ride buses. But, most careers involve science in someway. So regardless of what career we choose  we need to know more about science!  </a:t>
              </a:r>
              <a:endParaRPr lang="en-US" sz="1200" dirty="0">
                <a:latin typeface="Helvetica" panose="020B0604020202020204" pitchFamily="34" charset="0"/>
                <a:ea typeface="Times New Roman"/>
                <a:cs typeface="Helvetica" panose="020B0604020202020204" pitchFamily="34" charset="0"/>
              </a:endParaRPr>
            </a:p>
            <a:p>
              <a:pPr marL="398463"/>
              <a:endParaRPr lang="en-US" sz="1200" dirty="0" smtClean="0">
                <a:latin typeface="Helvetica" panose="020B0604020202020204" pitchFamily="34" charset="0"/>
                <a:ea typeface="Times New Roman"/>
                <a:cs typeface="Helvetica" panose="020B0604020202020204" pitchFamily="34" charset="0"/>
              </a:endParaRPr>
            </a:p>
            <a:p>
              <a:pPr marL="398463"/>
              <a:r>
                <a:rPr lang="en-US" sz="1200" dirty="0" smtClean="0">
                  <a:latin typeface="Helvetica" panose="020B0604020202020204" pitchFamily="34" charset="0"/>
                  <a:ea typeface="Times New Roman"/>
                  <a:cs typeface="Helvetica" panose="020B0604020202020204" pitchFamily="34" charset="0"/>
                </a:rPr>
                <a:t>Secondly, if the school would plan better we could have an equal amount of different kinds of field trips. When I was little I went to the Dairy Queen on a field trip.</a:t>
              </a:r>
            </a:p>
            <a:p>
              <a:pPr marL="398463"/>
              <a:endParaRPr lang="en-US" sz="1200" dirty="0">
                <a:latin typeface="Helvetica" panose="020B0604020202020204" pitchFamily="34" charset="0"/>
                <a:ea typeface="Times New Roman"/>
                <a:cs typeface="Helvetica" panose="020B0604020202020204" pitchFamily="34" charset="0"/>
              </a:endParaRPr>
            </a:p>
            <a:p>
              <a:pPr marL="398463"/>
              <a:r>
                <a:rPr lang="en-US" sz="1200" dirty="0" smtClean="0">
                  <a:latin typeface="Helvetica" panose="020B0604020202020204" pitchFamily="34" charset="0"/>
                  <a:ea typeface="Times New Roman"/>
                  <a:cs typeface="Helvetica" panose="020B0604020202020204" pitchFamily="34" charset="0"/>
                </a:rPr>
                <a:t>Finally, I think all student interests are equally important.</a:t>
              </a:r>
              <a:endParaRPr lang="en-US" sz="1400" dirty="0" smtClean="0">
                <a:latin typeface="Helvetica" panose="020B0604020202020204" pitchFamily="34" charset="0"/>
                <a:ea typeface="Times New Roman"/>
                <a:cs typeface="Helvetica" panose="020B0604020202020204" pitchFamily="34" charset="0"/>
              </a:endParaRPr>
            </a:p>
            <a:p>
              <a:endParaRPr lang="en-US" sz="1400" b="1" dirty="0">
                <a:latin typeface="Helvetica" panose="020B0604020202020204" pitchFamily="34" charset="0"/>
                <a:ea typeface="Times New Roman"/>
                <a:cs typeface="Helvetica" panose="020B0604020202020204" pitchFamily="34" charset="0"/>
              </a:endParaRPr>
            </a:p>
            <a:p>
              <a:pPr marL="346075"/>
              <a:r>
                <a:rPr lang="en-US" sz="1400" b="1" dirty="0" smtClean="0">
                  <a:latin typeface="Helvetica" panose="020B0604020202020204" pitchFamily="34" charset="0"/>
                  <a:cs typeface="Helvetica" panose="020B0604020202020204" pitchFamily="34" charset="0"/>
                </a:rPr>
                <a:t>Choose </a:t>
              </a:r>
              <a:r>
                <a:rPr lang="en-US" sz="1400" b="1" dirty="0">
                  <a:latin typeface="Helvetica" panose="020B0604020202020204" pitchFamily="34" charset="0"/>
                  <a:cs typeface="Helvetica" panose="020B0604020202020204" pitchFamily="34" charset="0"/>
                </a:rPr>
                <a:t>the </a:t>
              </a:r>
              <a:r>
                <a:rPr lang="en-US" sz="1400" b="1" dirty="0" smtClean="0">
                  <a:latin typeface="Helvetica" panose="020B0604020202020204" pitchFamily="34" charset="0"/>
                  <a:cs typeface="Helvetica" panose="020B0604020202020204" pitchFamily="34" charset="0"/>
                </a:rPr>
                <a:t>two sentences </a:t>
              </a:r>
              <a:r>
                <a:rPr lang="en-US" sz="1400" b="1" dirty="0">
                  <a:latin typeface="Helvetica" panose="020B0604020202020204" pitchFamily="34" charset="0"/>
                  <a:cs typeface="Helvetica" panose="020B0604020202020204" pitchFamily="34" charset="0"/>
                </a:rPr>
                <a:t>that should be deleted because </a:t>
              </a:r>
              <a:r>
                <a:rPr lang="en-US" sz="1400" b="1" dirty="0" smtClean="0">
                  <a:latin typeface="Helvetica" panose="020B0604020202020204" pitchFamily="34" charset="0"/>
                  <a:cs typeface="Helvetica" panose="020B0604020202020204" pitchFamily="34" charset="0"/>
                </a:rPr>
                <a:t>they are least supportive of </a:t>
              </a:r>
              <a:r>
                <a:rPr lang="en-US" sz="1400" b="1" dirty="0">
                  <a:latin typeface="Helvetica" panose="020B0604020202020204" pitchFamily="34" charset="0"/>
                  <a:cs typeface="Helvetica" panose="020B0604020202020204" pitchFamily="34" charset="0"/>
                </a:rPr>
                <a:t>the claim in the </a:t>
              </a:r>
              <a:r>
                <a:rPr lang="en-US" sz="1400" b="1" dirty="0" smtClean="0">
                  <a:latin typeface="Helvetica" panose="020B0604020202020204" pitchFamily="34" charset="0"/>
                  <a:cs typeface="Helvetica" panose="020B0604020202020204" pitchFamily="34" charset="0"/>
                </a:rPr>
                <a:t>student’s draft of an argumentative essay.</a:t>
              </a:r>
            </a:p>
            <a:p>
              <a:pPr marL="342900">
                <a:lnSpc>
                  <a:spcPct val="115000"/>
                </a:lnSpc>
              </a:pPr>
              <a:endParaRPr lang="en-US" sz="1400" dirty="0" smtClean="0">
                <a:latin typeface="Helvetica" panose="020B0604020202020204" pitchFamily="34" charset="0"/>
                <a:ea typeface="Times New Roman"/>
                <a:cs typeface="Helvetica" panose="020B0604020202020204" pitchFamily="34" charset="0"/>
              </a:endParaRPr>
            </a:p>
            <a:p>
              <a:pPr marL="968375" indent="-284163">
                <a:lnSpc>
                  <a:spcPct val="115000"/>
                </a:lnSpc>
                <a:buFont typeface="+mj-lt"/>
                <a:buAutoNum type="alphaUcPeriod"/>
              </a:pPr>
              <a:r>
                <a:rPr lang="en-US" sz="1400" dirty="0">
                  <a:latin typeface="Helvetica" panose="020B0604020202020204" pitchFamily="34" charset="0"/>
                  <a:ea typeface="Times New Roman"/>
                  <a:cs typeface="Helvetica" panose="020B0604020202020204" pitchFamily="34" charset="0"/>
                </a:rPr>
                <a:t>Some kids don’t even like to ride buses. </a:t>
              </a:r>
              <a:endParaRPr lang="en-US" sz="1400" dirty="0" smtClean="0">
                <a:latin typeface="Helvetica" panose="020B0604020202020204" pitchFamily="34" charset="0"/>
                <a:ea typeface="Times New Roman"/>
                <a:cs typeface="Helvetica" panose="020B0604020202020204" pitchFamily="34" charset="0"/>
              </a:endParaRPr>
            </a:p>
            <a:p>
              <a:pPr marL="968375" indent="-284163">
                <a:lnSpc>
                  <a:spcPct val="115000"/>
                </a:lnSpc>
                <a:buFont typeface="+mj-lt"/>
                <a:buAutoNum type="alphaUcPeriod"/>
              </a:pPr>
              <a:endParaRPr lang="en-US" sz="1400" dirty="0" smtClean="0">
                <a:latin typeface="Helvetica" panose="020B0604020202020204" pitchFamily="34" charset="0"/>
                <a:ea typeface="Times New Roman"/>
                <a:cs typeface="Helvetica" panose="020B0604020202020204" pitchFamily="34" charset="0"/>
              </a:endParaRPr>
            </a:p>
            <a:p>
              <a:pPr marL="968375" indent="-284163">
                <a:lnSpc>
                  <a:spcPct val="115000"/>
                </a:lnSpc>
                <a:buFont typeface="+mj-lt"/>
                <a:buAutoNum type="alphaUcPeriod"/>
              </a:pPr>
              <a:r>
                <a:rPr lang="en-US" sz="1400" dirty="0">
                  <a:latin typeface="Helvetica" panose="020B0604020202020204" pitchFamily="34" charset="0"/>
                  <a:ea typeface="Times New Roman"/>
                  <a:cs typeface="Helvetica" panose="020B0604020202020204" pitchFamily="34" charset="0"/>
                </a:rPr>
                <a:t>“When I ask the teachers if we can go they say we’ve had enough field trips</a:t>
              </a:r>
              <a:r>
                <a:rPr lang="en-US" sz="1400" dirty="0" smtClean="0">
                  <a:latin typeface="Helvetica" panose="020B0604020202020204" pitchFamily="34" charset="0"/>
                  <a:ea typeface="Times New Roman"/>
                  <a:cs typeface="Helvetica" panose="020B0604020202020204" pitchFamily="34" charset="0"/>
                </a:rPr>
                <a:t>!”</a:t>
              </a:r>
            </a:p>
            <a:p>
              <a:pPr marL="968375" indent="-284163">
                <a:lnSpc>
                  <a:spcPct val="115000"/>
                </a:lnSpc>
                <a:buFont typeface="+mj-lt"/>
                <a:buAutoNum type="alphaUcPeriod"/>
              </a:pPr>
              <a:endParaRPr lang="en-US" sz="1400" dirty="0">
                <a:latin typeface="Helvetica" panose="020B0604020202020204" pitchFamily="34" charset="0"/>
                <a:ea typeface="Times New Roman"/>
                <a:cs typeface="Helvetica" panose="020B0604020202020204" pitchFamily="34" charset="0"/>
              </a:endParaRPr>
            </a:p>
            <a:p>
              <a:pPr marL="968375" indent="-284163">
                <a:lnSpc>
                  <a:spcPct val="115000"/>
                </a:lnSpc>
                <a:buFont typeface="+mj-lt"/>
                <a:buAutoNum type="alphaUcPeriod"/>
              </a:pPr>
              <a:r>
                <a:rPr lang="en-US" sz="1400" dirty="0" smtClean="0">
                  <a:latin typeface="Helvetica" panose="020B0604020202020204" pitchFamily="34" charset="0"/>
                  <a:ea typeface="Times New Roman"/>
                  <a:cs typeface="Helvetica" panose="020B0604020202020204" pitchFamily="34" charset="0"/>
                </a:rPr>
                <a:t> “When </a:t>
              </a:r>
              <a:r>
                <a:rPr lang="en-US" sz="1400" dirty="0">
                  <a:latin typeface="Helvetica" panose="020B0604020202020204" pitchFamily="34" charset="0"/>
                  <a:ea typeface="Times New Roman"/>
                  <a:cs typeface="Helvetica" panose="020B0604020202020204" pitchFamily="34" charset="0"/>
                </a:rPr>
                <a:t>I was little I went to the Dairy Queen on a field trip</a:t>
              </a:r>
              <a:r>
                <a:rPr lang="en-US" sz="1400" dirty="0" smtClean="0">
                  <a:latin typeface="Helvetica" panose="020B0604020202020204" pitchFamily="34" charset="0"/>
                  <a:ea typeface="Times New Roman"/>
                  <a:cs typeface="Helvetica" panose="020B0604020202020204" pitchFamily="34" charset="0"/>
                </a:rPr>
                <a:t>.”</a:t>
              </a:r>
            </a:p>
            <a:p>
              <a:pPr marL="968375" indent="-284163">
                <a:lnSpc>
                  <a:spcPct val="115000"/>
                </a:lnSpc>
                <a:buFont typeface="+mj-lt"/>
                <a:buAutoNum type="alphaUcPeriod"/>
              </a:pPr>
              <a:endParaRPr lang="en-US" sz="1400" dirty="0">
                <a:latin typeface="Helvetica" panose="020B0604020202020204" pitchFamily="34" charset="0"/>
                <a:ea typeface="Times New Roman"/>
                <a:cs typeface="Helvetica" panose="020B0604020202020204" pitchFamily="34" charset="0"/>
              </a:endParaRPr>
            </a:p>
            <a:p>
              <a:pPr marL="968375" indent="-284163">
                <a:lnSpc>
                  <a:spcPct val="115000"/>
                </a:lnSpc>
                <a:buFont typeface="+mj-lt"/>
                <a:buAutoNum type="alphaUcPeriod"/>
              </a:pPr>
              <a:r>
                <a:rPr lang="en-US" sz="1400" dirty="0">
                  <a:latin typeface="Helvetica" panose="020B0604020202020204" pitchFamily="34" charset="0"/>
                  <a:ea typeface="Times New Roman"/>
                  <a:cs typeface="Helvetica" panose="020B0604020202020204" pitchFamily="34" charset="0"/>
                </a:rPr>
                <a:t> </a:t>
              </a:r>
              <a:r>
                <a:rPr lang="en-US" sz="1400" dirty="0" smtClean="0">
                  <a:latin typeface="Helvetica" panose="020B0604020202020204" pitchFamily="34" charset="0"/>
                  <a:ea typeface="Times New Roman"/>
                  <a:cs typeface="Helvetica" panose="020B0604020202020204" pitchFamily="34" charset="0"/>
                </a:rPr>
                <a:t>“Finally</a:t>
              </a:r>
              <a:r>
                <a:rPr lang="en-US" sz="1400" dirty="0">
                  <a:latin typeface="Helvetica" panose="020B0604020202020204" pitchFamily="34" charset="0"/>
                  <a:ea typeface="Times New Roman"/>
                  <a:cs typeface="Helvetica" panose="020B0604020202020204" pitchFamily="34" charset="0"/>
                </a:rPr>
                <a:t>, I think all student interests are equally important</a:t>
              </a:r>
              <a:r>
                <a:rPr lang="en-US" sz="1400" dirty="0" smtClean="0">
                  <a:latin typeface="Helvetica" panose="020B0604020202020204" pitchFamily="34" charset="0"/>
                  <a:ea typeface="Times New Roman"/>
                  <a:cs typeface="Helvetica" panose="020B0604020202020204" pitchFamily="34" charset="0"/>
                </a:rPr>
                <a:t>.”</a:t>
              </a:r>
              <a:endParaRPr lang="en-US" sz="1400" dirty="0">
                <a:latin typeface="Helvetica" panose="020B0604020202020204" pitchFamily="34" charset="0"/>
                <a:ea typeface="Times New Roman"/>
                <a:cs typeface="Helvetica" panose="020B0604020202020204" pitchFamily="34" charset="0"/>
              </a:endParaRPr>
            </a:p>
          </p:txBody>
        </p:sp>
        <p:grpSp>
          <p:nvGrpSpPr>
            <p:cNvPr id="2" name="Group 1"/>
            <p:cNvGrpSpPr/>
            <p:nvPr/>
          </p:nvGrpSpPr>
          <p:grpSpPr>
            <a:xfrm>
              <a:off x="1128712" y="6553200"/>
              <a:ext cx="242888" cy="1967515"/>
              <a:chOff x="1143000" y="6730170"/>
              <a:chExt cx="242888" cy="1967515"/>
            </a:xfrm>
          </p:grpSpPr>
          <p:sp>
            <p:nvSpPr>
              <p:cNvPr id="6" name="Oval 5"/>
              <p:cNvSpPr/>
              <p:nvPr/>
            </p:nvSpPr>
            <p:spPr>
              <a:xfrm>
                <a:off x="1143000" y="84582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7" name="Oval 6"/>
              <p:cNvSpPr/>
              <p:nvPr/>
            </p:nvSpPr>
            <p:spPr>
              <a:xfrm>
                <a:off x="1143000" y="800578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8" name="Oval 7"/>
              <p:cNvSpPr/>
              <p:nvPr/>
            </p:nvSpPr>
            <p:spPr>
              <a:xfrm>
                <a:off x="1143000" y="723520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dirty="0" smtClean="0"/>
                  <a:t>\		`</a:t>
                </a:r>
                <a:endParaRPr lang="en-US" dirty="0"/>
              </a:p>
            </p:txBody>
          </p:sp>
          <p:sp>
            <p:nvSpPr>
              <p:cNvPr id="9" name="Oval 8"/>
              <p:cNvSpPr/>
              <p:nvPr/>
            </p:nvSpPr>
            <p:spPr>
              <a:xfrm>
                <a:off x="1143000" y="673017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pSp>
      </p:grpSp>
      <p:sp>
        <p:nvSpPr>
          <p:cNvPr id="12" name="Rectangle 11"/>
          <p:cNvSpPr/>
          <p:nvPr/>
        </p:nvSpPr>
        <p:spPr>
          <a:xfrm>
            <a:off x="609600" y="2301916"/>
            <a:ext cx="6553200" cy="31844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314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sp>
        <p:nvSpPr>
          <p:cNvPr id="10" name="Rectangle 9"/>
          <p:cNvSpPr/>
          <p:nvPr/>
        </p:nvSpPr>
        <p:spPr>
          <a:xfrm>
            <a:off x="838201" y="783594"/>
            <a:ext cx="6172200" cy="3698305"/>
          </a:xfrm>
          <a:prstGeom prst="rect">
            <a:avLst/>
          </a:prstGeom>
        </p:spPr>
        <p:txBody>
          <a:bodyPr wrap="square" lIns="96378" tIns="48189" rIns="96378" bIns="48189">
            <a:spAutoFit/>
          </a:bodyPr>
          <a:lstStyle/>
          <a:p>
            <a:pPr marL="403225" lvl="0" indent="-344488"/>
            <a:r>
              <a:rPr lang="en-US" sz="1400" b="1" dirty="0" smtClean="0">
                <a:latin typeface="Helvetica" pitchFamily="34" charset="0"/>
              </a:rPr>
              <a:t>19.  A student is writing a report about the African Plate. Read the sentence from the student’s draft below </a:t>
            </a:r>
            <a:r>
              <a:rPr lang="en-US" sz="1400" b="1" dirty="0">
                <a:latin typeface="Helvetica" pitchFamily="34" charset="0"/>
              </a:rPr>
              <a:t>and then answer the question that </a:t>
            </a:r>
            <a:r>
              <a:rPr lang="en-US" sz="1400" b="1" dirty="0" smtClean="0">
                <a:latin typeface="Helvetica" pitchFamily="34" charset="0"/>
              </a:rPr>
              <a:t>follows. </a:t>
            </a:r>
          </a:p>
          <a:p>
            <a:pPr marL="358070"/>
            <a:endParaRPr lang="en-US" sz="700" b="1" dirty="0">
              <a:latin typeface="Helvetica" pitchFamily="34" charset="0"/>
            </a:endParaRPr>
          </a:p>
          <a:p>
            <a:pPr marL="358070"/>
            <a:r>
              <a:rPr lang="en-US" sz="1400" dirty="0">
                <a:latin typeface="Helvetica" pitchFamily="34" charset="0"/>
              </a:rPr>
              <a:t>In 2005, the cracking of the African Plate </a:t>
            </a:r>
            <a:r>
              <a:rPr lang="en-US" sz="1400" b="1" i="1" u="sng" dirty="0" smtClean="0">
                <a:latin typeface="Helvetica" pitchFamily="34" charset="0"/>
              </a:rPr>
              <a:t>set</a:t>
            </a:r>
            <a:r>
              <a:rPr lang="en-US" sz="1400" b="1" i="1" u="sng" dirty="0">
                <a:solidFill>
                  <a:srgbClr val="C00000"/>
                </a:solidFill>
                <a:latin typeface="Helvetica" pitchFamily="34" charset="0"/>
              </a:rPr>
              <a:t> </a:t>
            </a:r>
            <a:r>
              <a:rPr lang="en-US" sz="1400" b="1" i="1" u="sng" dirty="0" smtClean="0">
                <a:latin typeface="Helvetica" pitchFamily="34" charset="0"/>
              </a:rPr>
              <a:t>off</a:t>
            </a:r>
            <a:r>
              <a:rPr lang="en-US" sz="1400" dirty="0" smtClean="0">
                <a:latin typeface="Helvetica" pitchFamily="34" charset="0"/>
              </a:rPr>
              <a:t> </a:t>
            </a:r>
            <a:r>
              <a:rPr lang="en-US" sz="1400" dirty="0">
                <a:latin typeface="Helvetica" pitchFamily="34" charset="0"/>
              </a:rPr>
              <a:t>a </a:t>
            </a:r>
            <a:r>
              <a:rPr lang="en-US" sz="1400" b="1" i="1" u="sng" dirty="0" smtClean="0">
                <a:latin typeface="Helvetica" pitchFamily="34" charset="0"/>
              </a:rPr>
              <a:t>terrible</a:t>
            </a:r>
            <a:r>
              <a:rPr lang="en-US" sz="1400" dirty="0" smtClean="0">
                <a:latin typeface="Helvetica" pitchFamily="34" charset="0"/>
              </a:rPr>
              <a:t> volcanic </a:t>
            </a:r>
            <a:r>
              <a:rPr lang="en-US" sz="1400" dirty="0">
                <a:latin typeface="Helvetica" pitchFamily="34" charset="0"/>
              </a:rPr>
              <a:t>eruption in Ethiopia. </a:t>
            </a:r>
          </a:p>
          <a:p>
            <a:pPr marL="358070"/>
            <a:endParaRPr lang="en-US" sz="800" dirty="0">
              <a:latin typeface="Helvetica" pitchFamily="34" charset="0"/>
            </a:endParaRPr>
          </a:p>
          <a:p>
            <a:pPr marL="403225" lvl="0" indent="-344488"/>
            <a:r>
              <a:rPr lang="en-US" sz="1400" b="1" dirty="0" smtClean="0">
                <a:latin typeface="Helvetica" pitchFamily="34" charset="0"/>
              </a:rPr>
              <a:t>      Which </a:t>
            </a:r>
            <a:r>
              <a:rPr lang="en-US" sz="1400" b="1" dirty="0">
                <a:latin typeface="Helvetica" pitchFamily="34" charset="0"/>
              </a:rPr>
              <a:t>two </a:t>
            </a:r>
            <a:r>
              <a:rPr lang="en-US" sz="1400" b="1" dirty="0" smtClean="0">
                <a:latin typeface="Helvetica" pitchFamily="34" charset="0"/>
              </a:rPr>
              <a:t>verbs would be more precise and grade appropriate to replace the underlined verbs?</a:t>
            </a:r>
          </a:p>
          <a:p>
            <a:pPr marL="403225" lvl="0" indent="-344488" algn="r"/>
            <a:r>
              <a:rPr lang="en-US" sz="900" i="1" dirty="0" smtClean="0">
                <a:latin typeface="Helvetica" pitchFamily="34" charset="0"/>
              </a:rPr>
              <a:t> </a:t>
            </a:r>
            <a:r>
              <a:rPr lang="en-US" sz="900" i="1" dirty="0">
                <a:latin typeface="Helvetica" pitchFamily="34" charset="0"/>
              </a:rPr>
              <a:t>Language and Vocabulary, L.6.2d precise language and domain-specific vocabulary, Target 8</a:t>
            </a:r>
          </a:p>
          <a:p>
            <a:pPr marL="301181" indent="-301181"/>
            <a:endParaRPr lang="en-US" sz="1400" b="1" dirty="0">
              <a:latin typeface="Helvetica" pitchFamily="34" charset="0"/>
            </a:endParaRPr>
          </a:p>
          <a:p>
            <a:pPr marL="481889" indent="-123819">
              <a:tabLst>
                <a:tab pos="426673" algn="l"/>
              </a:tabLst>
            </a:pPr>
            <a:r>
              <a:rPr lang="en-US" sz="1400" dirty="0">
                <a:latin typeface="Helvetica" pitchFamily="34" charset="0"/>
              </a:rPr>
              <a:t>A.  </a:t>
            </a:r>
            <a:r>
              <a:rPr lang="en-US" sz="1400" dirty="0" smtClean="0">
                <a:latin typeface="Helvetica" pitchFamily="34" charset="0"/>
              </a:rPr>
              <a:t>triggered, catastrophic</a:t>
            </a:r>
            <a:endParaRPr lang="en-US" sz="1400" dirty="0">
              <a:latin typeface="Helvetica" pitchFamily="34" charset="0"/>
            </a:endParaRPr>
          </a:p>
          <a:p>
            <a:pPr marL="481889" indent="-123819">
              <a:tabLst>
                <a:tab pos="426673" algn="l"/>
              </a:tabLst>
            </a:pPr>
            <a:endParaRPr lang="en-US" sz="1400" dirty="0">
              <a:latin typeface="Helvetica" pitchFamily="34" charset="0"/>
            </a:endParaRPr>
          </a:p>
          <a:p>
            <a:pPr marL="481889" indent="-123819">
              <a:tabLst>
                <a:tab pos="426673" algn="l"/>
              </a:tabLst>
            </a:pPr>
            <a:r>
              <a:rPr lang="en-US" sz="1400" dirty="0">
                <a:latin typeface="Helvetica" pitchFamily="34" charset="0"/>
              </a:rPr>
              <a:t>B.  m</a:t>
            </a:r>
            <a:r>
              <a:rPr lang="en-US" sz="1400" dirty="0" smtClean="0">
                <a:latin typeface="Helvetica" pitchFamily="34" charset="0"/>
              </a:rPr>
              <a:t>ade, awful</a:t>
            </a:r>
            <a:endParaRPr lang="en-US" sz="1400" dirty="0">
              <a:latin typeface="Helvetica" pitchFamily="34" charset="0"/>
            </a:endParaRPr>
          </a:p>
          <a:p>
            <a:pPr marL="481889" indent="-123819">
              <a:tabLst>
                <a:tab pos="426673" algn="l"/>
              </a:tabLst>
            </a:pPr>
            <a:endParaRPr lang="en-US" sz="1400" dirty="0">
              <a:latin typeface="Helvetica" pitchFamily="34" charset="0"/>
            </a:endParaRPr>
          </a:p>
          <a:p>
            <a:pPr marL="481889" indent="-123819">
              <a:buAutoNum type="alphaUcPeriod" startAt="3"/>
              <a:tabLst>
                <a:tab pos="426673" algn="l"/>
              </a:tabLst>
            </a:pPr>
            <a:r>
              <a:rPr lang="en-US" sz="1400" dirty="0">
                <a:latin typeface="Helvetica" pitchFamily="34" charset="0"/>
              </a:rPr>
              <a:t>  </a:t>
            </a:r>
            <a:r>
              <a:rPr lang="en-US" sz="1400" dirty="0" smtClean="0">
                <a:latin typeface="Helvetica" pitchFamily="34" charset="0"/>
              </a:rPr>
              <a:t>produced, dreadful</a:t>
            </a:r>
            <a:endParaRPr lang="en-US" sz="1400" dirty="0">
              <a:latin typeface="Helvetica" pitchFamily="34" charset="0"/>
            </a:endParaRPr>
          </a:p>
          <a:p>
            <a:pPr marL="481889" indent="-123819">
              <a:buAutoNum type="alphaUcPeriod" startAt="3"/>
              <a:tabLst>
                <a:tab pos="426673" algn="l"/>
              </a:tabLst>
            </a:pPr>
            <a:endParaRPr lang="en-US" sz="1400" dirty="0">
              <a:latin typeface="Helvetica" pitchFamily="34" charset="0"/>
            </a:endParaRPr>
          </a:p>
          <a:p>
            <a:pPr marL="481889" indent="-123819">
              <a:buAutoNum type="alphaUcPeriod" startAt="3"/>
              <a:tabLst>
                <a:tab pos="426673" algn="l"/>
              </a:tabLst>
            </a:pPr>
            <a:r>
              <a:rPr lang="en-US" sz="1400" dirty="0">
                <a:latin typeface="Helvetica" pitchFamily="34" charset="0"/>
              </a:rPr>
              <a:t> </a:t>
            </a:r>
            <a:r>
              <a:rPr lang="en-US" sz="1400" dirty="0" smtClean="0">
                <a:latin typeface="Helvetica" pitchFamily="34" charset="0"/>
              </a:rPr>
              <a:t>formed, frightful</a:t>
            </a:r>
            <a:endParaRPr lang="en-US" sz="1400" dirty="0">
              <a:latin typeface="Helvetica" pitchFamily="34" charset="0"/>
            </a:endParaRPr>
          </a:p>
        </p:txBody>
      </p:sp>
      <p:sp>
        <p:nvSpPr>
          <p:cNvPr id="5" name="Oval 4"/>
          <p:cNvSpPr/>
          <p:nvPr/>
        </p:nvSpPr>
        <p:spPr>
          <a:xfrm>
            <a:off x="942807" y="3229522"/>
            <a:ext cx="230906"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7" name="Oval 6"/>
          <p:cNvSpPr/>
          <p:nvPr/>
        </p:nvSpPr>
        <p:spPr>
          <a:xfrm>
            <a:off x="953400" y="2801660"/>
            <a:ext cx="230906"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8" name="Oval 7"/>
          <p:cNvSpPr/>
          <p:nvPr/>
        </p:nvSpPr>
        <p:spPr>
          <a:xfrm>
            <a:off x="942806" y="4107797"/>
            <a:ext cx="230906"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9" name="Oval 8"/>
          <p:cNvSpPr/>
          <p:nvPr/>
        </p:nvSpPr>
        <p:spPr>
          <a:xfrm>
            <a:off x="943231" y="3697833"/>
            <a:ext cx="230906"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cxnSp>
        <p:nvCxnSpPr>
          <p:cNvPr id="11" name="Straight Connector 10"/>
          <p:cNvCxnSpPr/>
          <p:nvPr/>
        </p:nvCxnSpPr>
        <p:spPr>
          <a:xfrm>
            <a:off x="600615" y="5029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9613" y="5484150"/>
            <a:ext cx="6300788" cy="3263462"/>
          </a:xfrm>
          <a:prstGeom prst="rect">
            <a:avLst/>
          </a:prstGeom>
          <a:noFill/>
        </p:spPr>
        <p:txBody>
          <a:bodyPr wrap="square" lIns="107700" tIns="53850" rIns="107700" bIns="53850">
            <a:spAutoFit/>
          </a:bodyPr>
          <a:lstStyle/>
          <a:p>
            <a:pPr marL="457200" indent="-457200"/>
            <a:r>
              <a:rPr lang="en-US" sz="1400" b="1" dirty="0" smtClean="0">
                <a:latin typeface="Helvetica" pitchFamily="34" charset="0"/>
                <a:cs typeface="Helvetica" pitchFamily="34" charset="0"/>
              </a:rPr>
              <a:t>20.    A student needs to edit his sentences.</a:t>
            </a:r>
            <a:r>
              <a:rPr lang="en-US" sz="1400" b="1" dirty="0">
                <a:latin typeface="Helvetica" pitchFamily="34" charset="0"/>
                <a:cs typeface="Helvetica" pitchFamily="34" charset="0"/>
              </a:rPr>
              <a:t> </a:t>
            </a:r>
            <a:r>
              <a:rPr lang="en-US" sz="1400" b="1" dirty="0" smtClean="0">
                <a:latin typeface="Helvetica" pitchFamily="34" charset="0"/>
                <a:cs typeface="Helvetica" pitchFamily="34" charset="0"/>
              </a:rPr>
              <a:t> Which two sentences do not have errors in grammar usage?</a:t>
            </a:r>
          </a:p>
          <a:p>
            <a:pPr algn="r"/>
            <a:r>
              <a:rPr lang="en-US" sz="900" i="1" dirty="0" smtClean="0">
                <a:latin typeface="Helvetica" pitchFamily="34" charset="0"/>
                <a:cs typeface="Helvetica" pitchFamily="34" charset="0"/>
              </a:rPr>
              <a:t>                             Edit </a:t>
            </a:r>
            <a:r>
              <a:rPr lang="en-US" sz="900" i="1" dirty="0">
                <a:latin typeface="Helvetica" pitchFamily="34" charset="0"/>
                <a:cs typeface="Helvetica" pitchFamily="34" charset="0"/>
              </a:rPr>
              <a:t>and Clarify L.61c, Inappropriate shifts in pronoun number and </a:t>
            </a:r>
            <a:r>
              <a:rPr lang="en-US" sz="900" i="1" dirty="0" smtClean="0">
                <a:latin typeface="Helvetica" pitchFamily="34" charset="0"/>
                <a:cs typeface="Helvetica" pitchFamily="34" charset="0"/>
              </a:rPr>
              <a:t>person, Target </a:t>
            </a:r>
            <a:r>
              <a:rPr lang="en-US" sz="900" i="1" dirty="0">
                <a:latin typeface="Helvetica" pitchFamily="34" charset="0"/>
                <a:cs typeface="Helvetica" pitchFamily="34" charset="0"/>
              </a:rPr>
              <a:t>9 </a:t>
            </a:r>
            <a:r>
              <a:rPr lang="en-US" sz="1400" dirty="0">
                <a:latin typeface="Helvetica" pitchFamily="34" charset="0"/>
              </a:rPr>
              <a:t>	</a:t>
            </a:r>
          </a:p>
          <a:p>
            <a:pPr marL="839896" indent="-361390">
              <a:buFont typeface="+mj-lt"/>
              <a:buAutoNum type="alphaUcPeriod"/>
            </a:pPr>
            <a:r>
              <a:rPr lang="en-US" sz="1400" dirty="0" smtClean="0">
                <a:latin typeface="Helvetica" pitchFamily="34" charset="0"/>
              </a:rPr>
              <a:t>If my team of scientists wants </a:t>
            </a:r>
            <a:r>
              <a:rPr lang="en-US" sz="1400" dirty="0">
                <a:latin typeface="Helvetica" pitchFamily="34" charset="0"/>
              </a:rPr>
              <a:t>to study the Great Rift, we should join </a:t>
            </a:r>
            <a:r>
              <a:rPr lang="en-US" sz="1400" dirty="0" smtClean="0">
                <a:latin typeface="Helvetica" pitchFamily="34" charset="0"/>
              </a:rPr>
              <a:t>another </a:t>
            </a:r>
            <a:r>
              <a:rPr lang="en-US" sz="1400" dirty="0">
                <a:latin typeface="Helvetica" pitchFamily="34" charset="0"/>
              </a:rPr>
              <a:t>team of </a:t>
            </a:r>
            <a:r>
              <a:rPr lang="en-US" sz="1400" dirty="0" smtClean="0">
                <a:latin typeface="Helvetica" pitchFamily="34" charset="0"/>
              </a:rPr>
              <a:t>geologists</a:t>
            </a:r>
            <a:r>
              <a:rPr lang="en-US" sz="1400" dirty="0">
                <a:latin typeface="Helvetica" pitchFamily="34" charset="0"/>
              </a:rPr>
              <a:t>.</a:t>
            </a:r>
          </a:p>
          <a:p>
            <a:pPr marL="839896" indent="-361390">
              <a:buFont typeface="+mj-lt"/>
              <a:buAutoNum type="alphaUcPeriod"/>
            </a:pPr>
            <a:endParaRPr lang="en-US" sz="1400" dirty="0">
              <a:latin typeface="Helvetica" pitchFamily="34" charset="0"/>
            </a:endParaRPr>
          </a:p>
          <a:p>
            <a:pPr marL="839896" indent="-361390">
              <a:buFont typeface="+mj-lt"/>
              <a:buAutoNum type="alphaUcPeriod"/>
            </a:pPr>
            <a:r>
              <a:rPr lang="en-US" sz="1400" dirty="0">
                <a:latin typeface="Helvetica" pitchFamily="34" charset="0"/>
              </a:rPr>
              <a:t>If scientists want to study the Great Rift, they should join a team of other geologists.</a:t>
            </a:r>
          </a:p>
          <a:p>
            <a:pPr marL="839896" indent="-361390">
              <a:buFont typeface="+mj-lt"/>
              <a:buAutoNum type="alphaUcPeriod"/>
            </a:pPr>
            <a:endParaRPr lang="en-US" sz="1400" dirty="0">
              <a:latin typeface="Helvetica" pitchFamily="34" charset="0"/>
            </a:endParaRPr>
          </a:p>
          <a:p>
            <a:pPr marL="839896" indent="-361390">
              <a:buFont typeface="+mj-lt"/>
              <a:buAutoNum type="alphaUcPeriod"/>
            </a:pPr>
            <a:r>
              <a:rPr lang="en-US" sz="1400" dirty="0">
                <a:latin typeface="Helvetica" pitchFamily="34" charset="0"/>
              </a:rPr>
              <a:t>If scientists want to study the Great Rift, he should join a team of other geologists.</a:t>
            </a:r>
          </a:p>
          <a:p>
            <a:pPr marL="839896" indent="-361390">
              <a:buFont typeface="+mj-lt"/>
              <a:buAutoNum type="alphaUcPeriod"/>
            </a:pPr>
            <a:endParaRPr lang="en-US" sz="1400" dirty="0">
              <a:latin typeface="Helvetica" pitchFamily="34" charset="0"/>
            </a:endParaRPr>
          </a:p>
          <a:p>
            <a:pPr marL="839896" indent="-361390">
              <a:buFont typeface="+mj-lt"/>
              <a:buAutoNum type="alphaUcPeriod"/>
            </a:pPr>
            <a:r>
              <a:rPr lang="en-US" sz="1400" dirty="0" smtClean="0">
                <a:latin typeface="Helvetica" pitchFamily="34" charset="0"/>
              </a:rPr>
              <a:t>If </a:t>
            </a:r>
            <a:r>
              <a:rPr lang="en-US" sz="1400" dirty="0">
                <a:latin typeface="Helvetica" pitchFamily="34" charset="0"/>
              </a:rPr>
              <a:t>scientists want to study the Great Rift, she should join a team of other geologists.</a:t>
            </a:r>
          </a:p>
        </p:txBody>
      </p:sp>
      <p:sp>
        <p:nvSpPr>
          <p:cNvPr id="15" name="Oval 14"/>
          <p:cNvSpPr/>
          <p:nvPr/>
        </p:nvSpPr>
        <p:spPr>
          <a:xfrm>
            <a:off x="955267" y="6961125"/>
            <a:ext cx="22903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967726" y="6326089"/>
            <a:ext cx="22903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979077" y="8232940"/>
            <a:ext cx="22903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979077" y="7624964"/>
            <a:ext cx="22903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Tree>
    <p:extLst>
      <p:ext uri="{BB962C8B-B14F-4D97-AF65-F5344CB8AC3E}">
        <p14:creationId xmlns:p14="http://schemas.microsoft.com/office/powerpoint/2010/main" val="1528262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sp>
        <p:nvSpPr>
          <p:cNvPr id="5" name="TextBox 4"/>
          <p:cNvSpPr txBox="1"/>
          <p:nvPr/>
        </p:nvSpPr>
        <p:spPr>
          <a:xfrm>
            <a:off x="990600" y="270300"/>
            <a:ext cx="6172200" cy="4847840"/>
          </a:xfrm>
          <a:prstGeom prst="rect">
            <a:avLst/>
          </a:prstGeom>
          <a:noFill/>
        </p:spPr>
        <p:txBody>
          <a:bodyPr wrap="square" lIns="96367" tIns="48184" rIns="96367" bIns="48184" rtlCol="0">
            <a:spAutoFit/>
          </a:bodyPr>
          <a:lstStyle/>
          <a:p>
            <a:endParaRPr lang="en-US" sz="1400" b="1" u="sng" dirty="0" smtClean="0"/>
          </a:p>
          <a:p>
            <a:r>
              <a:rPr lang="en-US" sz="1400" b="1" u="sng" dirty="0" smtClean="0"/>
              <a:t>Part </a:t>
            </a:r>
            <a:r>
              <a:rPr lang="en-US" sz="1400" b="1" u="sng" dirty="0"/>
              <a:t>2</a:t>
            </a:r>
            <a:r>
              <a:rPr lang="en-US" sz="1400" b="1" dirty="0"/>
              <a:t> </a:t>
            </a:r>
            <a:endParaRPr lang="en-US" sz="1400" b="1" dirty="0" smtClean="0"/>
          </a:p>
          <a:p>
            <a:r>
              <a:rPr lang="en-US" sz="1400" b="1" dirty="0">
                <a:solidFill>
                  <a:srgbClr val="C00000"/>
                </a:solidFill>
              </a:rPr>
              <a:t>Performance Task</a:t>
            </a:r>
          </a:p>
          <a:p>
            <a:endParaRPr lang="en-US" sz="1400" b="1" dirty="0"/>
          </a:p>
          <a:p>
            <a:pPr>
              <a:lnSpc>
                <a:spcPct val="115000"/>
              </a:lnSpc>
            </a:pPr>
            <a:r>
              <a:rPr lang="en-US" sz="1400" b="1" u="sng" dirty="0" smtClean="0">
                <a:solidFill>
                  <a:srgbClr val="000000"/>
                </a:solidFill>
                <a:ea typeface="Calibri"/>
                <a:cs typeface="Calibri"/>
              </a:rPr>
              <a:t>Your assignment</a:t>
            </a:r>
          </a:p>
          <a:p>
            <a:pPr>
              <a:lnSpc>
                <a:spcPct val="115000"/>
              </a:lnSpc>
            </a:pPr>
            <a:r>
              <a:rPr lang="en-US" sz="1400" dirty="0" smtClean="0">
                <a:ea typeface="Calibri"/>
                <a:cs typeface="Calibri"/>
              </a:rPr>
              <a:t>In </a:t>
            </a:r>
            <a:r>
              <a:rPr lang="en-US" sz="1400" dirty="0">
                <a:ea typeface="Calibri"/>
                <a:cs typeface="Calibri"/>
              </a:rPr>
              <a:t>the Pacific Northwest </a:t>
            </a:r>
            <a:r>
              <a:rPr lang="en-US" sz="1400" dirty="0" smtClean="0">
                <a:ea typeface="Calibri"/>
                <a:cs typeface="Calibri"/>
              </a:rPr>
              <a:t>, many </a:t>
            </a:r>
            <a:r>
              <a:rPr lang="en-US" sz="1400" dirty="0">
                <a:ea typeface="Calibri"/>
                <a:cs typeface="Calibri"/>
              </a:rPr>
              <a:t>people have strong </a:t>
            </a:r>
            <a:r>
              <a:rPr lang="en-US" sz="1400" dirty="0">
                <a:solidFill>
                  <a:srgbClr val="000000"/>
                </a:solidFill>
                <a:ea typeface="Calibri"/>
                <a:cs typeface="Calibri"/>
              </a:rPr>
              <a:t>feelings about earthquake </a:t>
            </a:r>
            <a:r>
              <a:rPr lang="en-US" sz="1400" dirty="0" smtClean="0">
                <a:solidFill>
                  <a:srgbClr val="000000"/>
                </a:solidFill>
                <a:ea typeface="Calibri"/>
                <a:cs typeface="Calibri"/>
              </a:rPr>
              <a:t>preparedness. You </a:t>
            </a:r>
            <a:r>
              <a:rPr lang="en-US" sz="1400" dirty="0">
                <a:solidFill>
                  <a:srgbClr val="000000"/>
                </a:solidFill>
                <a:ea typeface="Calibri"/>
                <a:cs typeface="Calibri"/>
              </a:rPr>
              <a:t>will read three articles about earthquake activity in the African continent area. You will then write a speech on the issue of earthquake preparedness in the Pacific Northwest, in which you argue either for or against being prepared for a potential earthquake in our region.  Your speech will eventually be given to your class. </a:t>
            </a:r>
            <a:endParaRPr lang="en-US" sz="1400" dirty="0"/>
          </a:p>
          <a:p>
            <a:endParaRPr lang="en-US" sz="1400" dirty="0">
              <a:solidFill>
                <a:srgbClr val="FF0000"/>
              </a:solidFill>
            </a:endParaRPr>
          </a:p>
          <a:p>
            <a:r>
              <a:rPr lang="en-US" sz="1400" b="1" u="sng" dirty="0"/>
              <a:t>You will</a:t>
            </a:r>
            <a:r>
              <a:rPr lang="en-US" sz="1400" dirty="0"/>
              <a:t>:</a:t>
            </a:r>
          </a:p>
          <a:p>
            <a:pPr marL="361375" indent="-361375">
              <a:buAutoNum type="arabicPeriod"/>
            </a:pPr>
            <a:r>
              <a:rPr lang="en-US" sz="1400" dirty="0"/>
              <a:t>Plan your writing.  You may use your notes and answers.</a:t>
            </a:r>
          </a:p>
          <a:p>
            <a:pPr marL="361375" indent="-361375">
              <a:buAutoNum type="arabicPeriod"/>
            </a:pPr>
            <a:endParaRPr lang="en-US" sz="1400" dirty="0"/>
          </a:p>
          <a:p>
            <a:pPr marL="361375" indent="-361375">
              <a:buAutoNum type="arabicPeriod"/>
            </a:pPr>
            <a:r>
              <a:rPr lang="en-US" sz="1400" dirty="0"/>
              <a:t>Write – r</a:t>
            </a:r>
            <a:r>
              <a:rPr lang="en-US" sz="1400" dirty="0" smtClean="0"/>
              <a:t>evise </a:t>
            </a:r>
            <a:r>
              <a:rPr lang="en-US" sz="1400" dirty="0"/>
              <a:t>and </a:t>
            </a:r>
            <a:r>
              <a:rPr lang="en-US" sz="1400" dirty="0" smtClean="0"/>
              <a:t>edit </a:t>
            </a:r>
            <a:r>
              <a:rPr lang="en-US" sz="1400" dirty="0"/>
              <a:t>your first draft (your teacher will give you paper).</a:t>
            </a:r>
          </a:p>
          <a:p>
            <a:pPr marL="361375" indent="-361375">
              <a:buAutoNum type="arabicPeriod"/>
            </a:pPr>
            <a:endParaRPr lang="en-US" sz="1400" dirty="0"/>
          </a:p>
          <a:p>
            <a:pPr marL="361375" indent="-361375">
              <a:buAutoNum type="arabicPeriod"/>
            </a:pPr>
            <a:r>
              <a:rPr lang="en-US" sz="1400" dirty="0"/>
              <a:t>Write a final draft </a:t>
            </a:r>
            <a:r>
              <a:rPr lang="en-US" sz="1400" dirty="0" smtClean="0"/>
              <a:t>of your opinion piece.</a:t>
            </a:r>
            <a:endParaRPr lang="en-US" sz="1400" dirty="0"/>
          </a:p>
          <a:p>
            <a:endParaRPr lang="en-US" sz="1400" dirty="0" smtClean="0"/>
          </a:p>
          <a:p>
            <a:endParaRPr lang="en-US" sz="1400" dirty="0"/>
          </a:p>
          <a:p>
            <a:pPr algn="ctr"/>
            <a:r>
              <a:rPr lang="en-US" sz="1400" b="1" u="sng" dirty="0"/>
              <a:t>How you will be </a:t>
            </a:r>
            <a:r>
              <a:rPr lang="en-US" sz="1400" b="1" u="sng" dirty="0" smtClean="0"/>
              <a:t>scored</a:t>
            </a:r>
            <a:endParaRPr lang="en-US" sz="1400" b="1" u="sng" dirty="0"/>
          </a:p>
        </p:txBody>
      </p:sp>
      <p:graphicFrame>
        <p:nvGraphicFramePr>
          <p:cNvPr id="7" name="Table 6"/>
          <p:cNvGraphicFramePr>
            <a:graphicFrameLocks noGrp="1"/>
          </p:cNvGraphicFramePr>
          <p:nvPr>
            <p:extLst>
              <p:ext uri="{D42A27DB-BD31-4B8C-83A1-F6EECF244321}">
                <p14:modId xmlns:p14="http://schemas.microsoft.com/office/powerpoint/2010/main" val="821489091"/>
              </p:ext>
            </p:extLst>
          </p:nvPr>
        </p:nvGraphicFramePr>
        <p:xfrm>
          <a:off x="1495425" y="5312230"/>
          <a:ext cx="5062538" cy="1850570"/>
        </p:xfrm>
        <a:graphic>
          <a:graphicData uri="http://schemas.openxmlformats.org/drawingml/2006/table">
            <a:tbl>
              <a:tblPr firstRow="1" bandRow="1">
                <a:tableStyleId>{5940675A-B579-460E-94D1-54222C63F5DA}</a:tableStyleId>
              </a:tblPr>
              <a:tblGrid>
                <a:gridCol w="1075909"/>
                <a:gridCol w="3986629"/>
              </a:tblGrid>
              <a:tr h="150224">
                <a:tc>
                  <a:txBody>
                    <a:bodyPr/>
                    <a:lstStyle/>
                    <a:p>
                      <a:pPr algn="r"/>
                      <a:r>
                        <a:rPr lang="en-US" sz="1000" b="1" i="1" dirty="0" smtClean="0">
                          <a:solidFill>
                            <a:schemeClr val="tx1"/>
                          </a:solidFill>
                        </a:rPr>
                        <a:t>Purpose</a:t>
                      </a:r>
                      <a:endParaRPr lang="en-US" sz="1000" b="1" i="1" dirty="0">
                        <a:solidFill>
                          <a:schemeClr val="tx1"/>
                        </a:solidFill>
                      </a:endParaRPr>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Do you clearly state your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opinion?  </a:t>
                      </a: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Do you stay on topic?</a:t>
                      </a:r>
                      <a:endParaRPr kumimoji="0" lang="en-US" sz="1000" b="1" i="0" u="none" strike="noStrike" kern="1200" cap="none" spc="0" normalizeH="0" baseline="0" noProof="0" dirty="0">
                        <a:ln>
                          <a:noFill/>
                        </a:ln>
                        <a:solidFill>
                          <a:prstClr val="black"/>
                        </a:solidFill>
                        <a:effectLst/>
                        <a:uLnTx/>
                        <a:uFillTx/>
                        <a:latin typeface="+mn-lt"/>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en-US" sz="1000" b="1" i="1" dirty="0" smtClean="0">
                          <a:solidFill>
                            <a:schemeClr val="tx1"/>
                          </a:solidFill>
                        </a:rPr>
                        <a:t>Organization</a:t>
                      </a:r>
                      <a:endParaRPr lang="en-US" sz="10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pPr marL="0" lvl="0" indent="0" defTabSz="1018809">
                        <a:buFont typeface="+mj-lt"/>
                        <a:buNone/>
                        <a:defRPr/>
                      </a:pPr>
                      <a:r>
                        <a:rPr lang="en-US" sz="1000" dirty="0" smtClean="0">
                          <a:solidFill>
                            <a:prstClr val="black"/>
                          </a:solidFill>
                          <a:ea typeface="Calibri"/>
                          <a:cs typeface="Times New Roman"/>
                        </a:rPr>
                        <a:t>Do your ideas flow logically from the introduction to conclusion?  Do you use effective transitions?</a:t>
                      </a:r>
                      <a:endParaRPr lang="en-US" sz="100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n-US" sz="1000" b="1" i="1" dirty="0" smtClean="0">
                          <a:solidFill>
                            <a:schemeClr val="tx1"/>
                          </a:solidFill>
                        </a:rPr>
                        <a:t>Elaboration:</a:t>
                      </a:r>
                    </a:p>
                    <a:p>
                      <a:pPr algn="r"/>
                      <a:r>
                        <a:rPr lang="en-US" sz="1000" b="1" i="1" dirty="0" smtClean="0">
                          <a:solidFill>
                            <a:schemeClr val="tx1"/>
                          </a:solidFill>
                        </a:rPr>
                        <a:t>of evidence</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pPr marL="0" lvl="0" indent="0" defTabSz="1018809">
                        <a:buFont typeface="+mj-lt"/>
                        <a:buNone/>
                        <a:defRPr/>
                      </a:pPr>
                      <a:r>
                        <a:rPr lang="en-US" sz="1000" dirty="0" smtClean="0">
                          <a:solidFill>
                            <a:prstClr val="black"/>
                          </a:solidFill>
                          <a:ea typeface="Calibri"/>
                          <a:cs typeface="Times New Roman"/>
                        </a:rPr>
                        <a:t>Do you provide evidence from sources about your opinions and elaborate with specific information?</a:t>
                      </a:r>
                      <a:endParaRPr lang="en-US" sz="1000" dirty="0">
                        <a:solidFill>
                          <a:prstClr val="black"/>
                        </a:solidFill>
                        <a:ea typeface="Calibri"/>
                        <a:cs typeface="Times New Roman"/>
                      </a:endParaRP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263435">
                <a:tc>
                  <a:txBody>
                    <a:bodyPr/>
                    <a:lstStyle/>
                    <a:p>
                      <a:pPr algn="r"/>
                      <a:r>
                        <a:rPr lang="en-US" sz="1000" b="1" i="1" dirty="0" smtClean="0">
                          <a:solidFill>
                            <a:schemeClr val="tx1"/>
                          </a:solidFill>
                        </a:rPr>
                        <a:t>Elaboration:</a:t>
                      </a:r>
                    </a:p>
                    <a:p>
                      <a:pPr algn="r"/>
                      <a:r>
                        <a:rPr lang="en-US" sz="1000" b="1" i="1" dirty="0" smtClean="0">
                          <a:solidFill>
                            <a:schemeClr val="tx1"/>
                          </a:solidFill>
                        </a:rPr>
                        <a:t>of language and vocabulary</a:t>
                      </a:r>
                      <a:endParaRPr lang="en-US" sz="10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pPr marL="0" lvl="0" indent="0" defTabSz="1018809">
                        <a:buFont typeface="+mj-lt"/>
                        <a:buNone/>
                        <a:defRPr/>
                      </a:pPr>
                      <a:r>
                        <a:rPr lang="en-US" sz="1000" dirty="0" smtClean="0">
                          <a:solidFill>
                            <a:prstClr val="black"/>
                          </a:solidFill>
                          <a:ea typeface="Calibri"/>
                          <a:cs typeface="Times New Roman"/>
                        </a:rPr>
                        <a:t>Do you express your ideas effectively?  Do you use precise language that is appropriate for your audience and purpose?</a:t>
                      </a:r>
                      <a:endParaRPr lang="en-US" sz="1000" dirty="0">
                        <a:solidFill>
                          <a:prstClr val="black"/>
                        </a:solidFill>
                        <a:ea typeface="Calibri"/>
                        <a:cs typeface="Times New Roman"/>
                      </a:endParaRP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en-US" sz="1000" b="1" i="1" dirty="0" smtClean="0">
                          <a:solidFill>
                            <a:schemeClr val="tx1"/>
                          </a:solidFill>
                        </a:rPr>
                        <a:t>Conventions</a:t>
                      </a:r>
                      <a:endParaRPr lang="en-US" sz="1000" b="1" i="1" dirty="0">
                        <a:solidFill>
                          <a:schemeClr val="tx1"/>
                        </a:solidFill>
                      </a:endParaRPr>
                    </a:p>
                  </a:txBody>
                  <a:tcPr marL="97155" marR="97155" marT="47897" marB="47897" anchor="ctr">
                    <a:solidFill>
                      <a:schemeClr val="accent6">
                        <a:lumMod val="20000"/>
                        <a:lumOff val="80000"/>
                      </a:schemeClr>
                    </a:solidFill>
                  </a:tcPr>
                </a:tc>
                <a:tc>
                  <a:txBody>
                    <a:bodyPr/>
                    <a:lstStyle/>
                    <a:p>
                      <a:pPr marL="0" lvl="0" indent="0" defTabSz="1018809">
                        <a:buFont typeface="+mj-lt"/>
                        <a:buNone/>
                        <a:defRPr/>
                      </a:pPr>
                      <a:r>
                        <a:rPr lang="en-US" sz="1000" b="1" dirty="0" smtClean="0">
                          <a:solidFill>
                            <a:srgbClr val="FF0000"/>
                          </a:solidFill>
                        </a:rPr>
                        <a:t> </a:t>
                      </a:r>
                      <a:r>
                        <a:rPr lang="en-US" sz="1000" dirty="0" smtClean="0">
                          <a:solidFill>
                            <a:prstClr val="black"/>
                          </a:solidFill>
                          <a:ea typeface="Calibri"/>
                          <a:cs typeface="Times New Roman"/>
                        </a:rPr>
                        <a:t>Do you use punctuation, capitalization and spelling correctly?</a:t>
                      </a:r>
                      <a:endParaRPr lang="en-US" sz="1000" dirty="0">
                        <a:solidFill>
                          <a:prstClr val="black"/>
                        </a:solidFill>
                        <a:ea typeface="Calibri"/>
                        <a:cs typeface="Times New Roman"/>
                      </a:endParaRPr>
                    </a:p>
                  </a:txBody>
                  <a:tcPr marL="97155" marR="97155" marT="47897" marB="47897"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593777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1"/>
            <a:ext cx="6873240" cy="9030164"/>
          </a:xfrm>
          <a:prstGeom prst="rect">
            <a:avLst/>
          </a:prstGeom>
          <a:noFill/>
        </p:spPr>
        <p:txBody>
          <a:bodyPr wrap="square" rtlCol="0">
            <a:spAutoFit/>
          </a:bodyPr>
          <a:lstStyle/>
          <a:p>
            <a:pPr algn="ctr" defTabSz="1005840"/>
            <a:r>
              <a:rPr lang="en-US" sz="1540" b="1" dirty="0" smtClean="0">
                <a:solidFill>
                  <a:prstClr val="black"/>
                </a:solidFill>
              </a:rPr>
              <a:t>Pangea Classroom Activity for Performance Task </a:t>
            </a:r>
          </a:p>
          <a:p>
            <a:pPr algn="ctr" defTabSz="1005840"/>
            <a:endParaRPr lang="en-US" sz="1540" b="1" dirty="0">
              <a:solidFill>
                <a:prstClr val="black"/>
              </a:solidFill>
            </a:endParaRPr>
          </a:p>
          <a:p>
            <a:pPr defTabSz="1005840"/>
            <a:r>
              <a:rPr lang="en-US" sz="1100" i="1" dirty="0">
                <a:solidFill>
                  <a:prstClr val="black"/>
                </a:solidFill>
              </a:rPr>
              <a:t>This classroom pre-activity follows the Smarter Balanced Assessment Consortium general design of contextual elements, resources, learning goals, key terms and purpose [</a:t>
            </a:r>
            <a:r>
              <a:rPr lang="en-US" sz="1100" i="1" dirty="0">
                <a:solidFill>
                  <a:prstClr val="black"/>
                </a:solidFill>
                <a:hlinkClick r:id="rId2"/>
              </a:rPr>
              <a:t>http://oaksportal.org/resources/</a:t>
            </a:r>
            <a:r>
              <a:rPr lang="en-US" sz="1100" i="1" dirty="0">
                <a:solidFill>
                  <a:prstClr val="black"/>
                </a:solidFill>
              </a:rPr>
              <a:t>]</a:t>
            </a:r>
          </a:p>
          <a:p>
            <a:pPr defTabSz="1005840"/>
            <a:r>
              <a:rPr lang="en-US" sz="1100" i="1" dirty="0">
                <a:solidFill>
                  <a:prstClr val="black"/>
                </a:solidFill>
              </a:rPr>
              <a:t>The content within each of these was written by </a:t>
            </a:r>
            <a:r>
              <a:rPr lang="en-US" sz="1100" b="1" i="1" dirty="0">
                <a:solidFill>
                  <a:prstClr val="black"/>
                </a:solidFill>
              </a:rPr>
              <a:t>Anne Berg, Aliceson Brandt and Ko Kagawa.</a:t>
            </a:r>
          </a:p>
          <a:p>
            <a:pPr defTabSz="1005840"/>
            <a:endParaRPr lang="en-US" sz="1100" i="1" dirty="0">
              <a:solidFill>
                <a:prstClr val="black"/>
              </a:solidFill>
            </a:endParaRPr>
          </a:p>
          <a:p>
            <a:pPr defTabSz="1005840"/>
            <a:r>
              <a:rPr lang="en-US" sz="1100" dirty="0">
                <a:solidFill>
                  <a:prstClr val="black"/>
                </a:solidFill>
              </a:rPr>
              <a:t>The Classroom Activity introduces students to the context of a performance task, so they are not disadvantaged in demonstrating the skills the task intends to assess. </a:t>
            </a:r>
          </a:p>
          <a:p>
            <a:pPr defTabSz="1005840"/>
            <a:endParaRPr lang="en-US" sz="1100" dirty="0">
              <a:solidFill>
                <a:prstClr val="black"/>
              </a:solidFill>
            </a:endParaRPr>
          </a:p>
          <a:p>
            <a:pPr defTabSz="1005840"/>
            <a:r>
              <a:rPr lang="en-US" sz="1100" dirty="0">
                <a:solidFill>
                  <a:prstClr val="black"/>
                </a:solidFill>
              </a:rPr>
              <a:t>Contextual elements include:</a:t>
            </a:r>
          </a:p>
          <a:p>
            <a:pPr defTabSz="1005840"/>
            <a:endParaRPr lang="en-US" sz="1100" dirty="0">
              <a:solidFill>
                <a:prstClr val="black"/>
              </a:solidFill>
            </a:endParaRPr>
          </a:p>
          <a:p>
            <a:pPr marL="251460" indent="-251460" defTabSz="1005840">
              <a:buFontTx/>
              <a:buAutoNum type="arabicPeriod"/>
            </a:pPr>
            <a:r>
              <a:rPr lang="en-US" sz="1100" dirty="0">
                <a:solidFill>
                  <a:prstClr val="black"/>
                </a:solidFill>
              </a:rPr>
              <a:t>an </a:t>
            </a:r>
            <a:r>
              <a:rPr lang="en-US" sz="1100" b="1" dirty="0">
                <a:solidFill>
                  <a:prstClr val="black"/>
                </a:solidFill>
              </a:rPr>
              <a:t>understanding of the setting or situation </a:t>
            </a:r>
            <a:r>
              <a:rPr lang="en-US" sz="1100" dirty="0">
                <a:solidFill>
                  <a:prstClr val="black"/>
                </a:solidFill>
              </a:rPr>
              <a:t>in which the task is placed</a:t>
            </a:r>
          </a:p>
          <a:p>
            <a:pPr marL="251460" indent="-251460" defTabSz="1005840">
              <a:buFontTx/>
              <a:buAutoNum type="arabicPeriod"/>
            </a:pPr>
            <a:r>
              <a:rPr lang="en-US" sz="1100" dirty="0">
                <a:solidFill>
                  <a:prstClr val="black"/>
                </a:solidFill>
              </a:rPr>
              <a:t>potentially </a:t>
            </a:r>
            <a:r>
              <a:rPr lang="en-US" sz="1100" b="1" dirty="0">
                <a:solidFill>
                  <a:prstClr val="black"/>
                </a:solidFill>
              </a:rPr>
              <a:t>unfamiliar concepts </a:t>
            </a:r>
            <a:r>
              <a:rPr lang="en-US" sz="1100" dirty="0">
                <a:solidFill>
                  <a:prstClr val="black"/>
                </a:solidFill>
              </a:rPr>
              <a:t>that are associated with the scenario</a:t>
            </a:r>
          </a:p>
          <a:p>
            <a:pPr marL="251460" indent="-251460" defTabSz="1005840">
              <a:buFontTx/>
              <a:buAutoNum type="arabicPeriod"/>
            </a:pPr>
            <a:r>
              <a:rPr lang="en-US" sz="1100" b="1" dirty="0">
                <a:solidFill>
                  <a:prstClr val="black"/>
                </a:solidFill>
              </a:rPr>
              <a:t>key terms or vocabulary </a:t>
            </a:r>
            <a:r>
              <a:rPr lang="en-US" sz="1100" dirty="0">
                <a:solidFill>
                  <a:prstClr val="black"/>
                </a:solidFill>
              </a:rPr>
              <a:t>students will need to understand in order to meaningfully engage with and complete the performance task</a:t>
            </a:r>
          </a:p>
          <a:p>
            <a:pPr defTabSz="1005840"/>
            <a:endParaRPr lang="en-US" sz="1100" dirty="0">
              <a:solidFill>
                <a:prstClr val="black"/>
              </a:solidFill>
            </a:endParaRPr>
          </a:p>
          <a:p>
            <a:pPr defTabSz="1005840"/>
            <a:r>
              <a:rPr lang="en-US" sz="1100" dirty="0">
                <a:solidFill>
                  <a:prstClr val="black"/>
                </a:solidFill>
              </a:rPr>
              <a:t>The Classroom Activity is also intended to generate student interest in further exploration of the key idea(s). The Classroom Activity should be easy to implement with clear instructions. </a:t>
            </a:r>
          </a:p>
          <a:p>
            <a:pPr defTabSz="1005840"/>
            <a:endParaRPr lang="en-US" sz="1100" dirty="0">
              <a:solidFill>
                <a:prstClr val="black"/>
              </a:solidFill>
            </a:endParaRPr>
          </a:p>
          <a:p>
            <a:pPr defTabSz="1005840"/>
            <a:r>
              <a:rPr lang="en-US" sz="1100" dirty="0">
                <a:solidFill>
                  <a:prstClr val="black"/>
                </a:solidFill>
              </a:rPr>
              <a:t>Please read through the entire Classroom Activity before beginning the activity with students to ensure any classroom preparation can be completed in advance. Throughout the activity, it is permissible to pause and ask students if they have any questions.</a:t>
            </a:r>
          </a:p>
          <a:p>
            <a:pPr defTabSz="1005840"/>
            <a:endParaRPr lang="en-US" sz="1100" dirty="0">
              <a:solidFill>
                <a:prstClr val="black"/>
              </a:solidFill>
            </a:endParaRPr>
          </a:p>
          <a:p>
            <a:pPr defTabSz="1005840"/>
            <a:r>
              <a:rPr lang="en-US" sz="1100" b="1" dirty="0">
                <a:solidFill>
                  <a:prstClr val="black"/>
                </a:solidFill>
              </a:rPr>
              <a:t>Resources needed:</a:t>
            </a:r>
          </a:p>
          <a:p>
            <a:pPr defTabSz="1005840"/>
            <a:endParaRPr lang="en-US" sz="1100" b="1" dirty="0">
              <a:solidFill>
                <a:prstClr val="black"/>
              </a:solidFill>
            </a:endParaRPr>
          </a:p>
          <a:p>
            <a:pPr marL="188595" indent="-188595" defTabSz="1005840">
              <a:buFont typeface="Arial" panose="020B0604020202020204" pitchFamily="34" charset="0"/>
              <a:buChar char="•"/>
            </a:pPr>
            <a:r>
              <a:rPr lang="en-US" sz="1100" dirty="0">
                <a:solidFill>
                  <a:prstClr val="black"/>
                </a:solidFill>
              </a:rPr>
              <a:t>A document camera attached to a projector.</a:t>
            </a:r>
          </a:p>
          <a:p>
            <a:pPr marL="188595" indent="-188595" defTabSz="1005840">
              <a:buFont typeface="Arial" panose="020B0604020202020204" pitchFamily="34" charset="0"/>
              <a:buChar char="•"/>
            </a:pPr>
            <a:r>
              <a:rPr lang="en-US" sz="1100" dirty="0">
                <a:solidFill>
                  <a:prstClr val="black"/>
                </a:solidFill>
              </a:rPr>
              <a:t>Student Puzzle Pieces from USGS (1 copy cut out OR 1 per group if you wish to extend the activity) : </a:t>
            </a:r>
            <a:r>
              <a:rPr lang="en-US" sz="1100" dirty="0">
                <a:solidFill>
                  <a:prstClr val="black"/>
                </a:solidFill>
                <a:hlinkClick r:id="rId3"/>
              </a:rPr>
              <a:t>http://volcanoes.usgs.gov/about/edu/dynamicplanet/wegener/puzzlepieces.pdf</a:t>
            </a:r>
            <a:endParaRPr lang="en-US" sz="1100" dirty="0">
              <a:solidFill>
                <a:prstClr val="black"/>
              </a:solidFill>
            </a:endParaRPr>
          </a:p>
          <a:p>
            <a:pPr marL="188595" indent="-188595" defTabSz="1005840">
              <a:buFont typeface="Arial" panose="020B0604020202020204" pitchFamily="34" charset="0"/>
              <a:buChar char="•"/>
            </a:pPr>
            <a:r>
              <a:rPr lang="en-US" sz="1100" dirty="0">
                <a:solidFill>
                  <a:prstClr val="black"/>
                </a:solidFill>
              </a:rPr>
              <a:t>Teacher’s Key from USGS: </a:t>
            </a:r>
            <a:r>
              <a:rPr lang="en-US" sz="1100" dirty="0">
                <a:solidFill>
                  <a:prstClr val="black"/>
                </a:solidFill>
                <a:hlinkClick r:id="rId4"/>
              </a:rPr>
              <a:t>http://volcanoes.usgs.gov/about/edu/dynamicplanet/wegener/continentkey6.pdf</a:t>
            </a:r>
            <a:endParaRPr lang="en-US" sz="1100" dirty="0">
              <a:solidFill>
                <a:prstClr val="black"/>
              </a:solidFill>
            </a:endParaRPr>
          </a:p>
          <a:p>
            <a:pPr marL="188595" indent="-188595" defTabSz="1005840">
              <a:buFont typeface="Arial" panose="020B0604020202020204" pitchFamily="34" charset="0"/>
              <a:buChar char="•"/>
            </a:pPr>
            <a:r>
              <a:rPr lang="en-US" sz="1100" dirty="0">
                <a:solidFill>
                  <a:prstClr val="black"/>
                </a:solidFill>
              </a:rPr>
              <a:t>Key from Wegener’s Evidence Sheet from USGS (1 per group): </a:t>
            </a:r>
            <a:r>
              <a:rPr lang="en-US" sz="1100" dirty="0">
                <a:solidFill>
                  <a:prstClr val="black"/>
                </a:solidFill>
                <a:hlinkClick r:id="rId5"/>
              </a:rPr>
              <a:t>http://volcanoes.usgs.gov/about/edu/dynamicplanet/wegener/puzzlelegend.pdf</a:t>
            </a:r>
            <a:endParaRPr lang="en-US" sz="1100" dirty="0">
              <a:solidFill>
                <a:prstClr val="black"/>
              </a:solidFill>
            </a:endParaRPr>
          </a:p>
          <a:p>
            <a:pPr defTabSz="1005840"/>
            <a:endParaRPr lang="en-US" sz="1100" dirty="0">
              <a:solidFill>
                <a:prstClr val="black"/>
              </a:solidFill>
            </a:endParaRPr>
          </a:p>
          <a:p>
            <a:pPr defTabSz="1005840"/>
            <a:r>
              <a:rPr lang="en-US" sz="1100" b="1" dirty="0">
                <a:solidFill>
                  <a:prstClr val="black"/>
                </a:solidFill>
              </a:rPr>
              <a:t>Learning Goals</a:t>
            </a:r>
            <a:r>
              <a:rPr lang="en-US" sz="1100" dirty="0">
                <a:solidFill>
                  <a:prstClr val="black"/>
                </a:solidFill>
              </a:rPr>
              <a:t>:</a:t>
            </a:r>
          </a:p>
          <a:p>
            <a:pPr defTabSz="1005840"/>
            <a:endParaRPr lang="en-US" sz="1100" dirty="0">
              <a:solidFill>
                <a:prstClr val="black"/>
              </a:solidFill>
            </a:endParaRPr>
          </a:p>
          <a:p>
            <a:pPr marL="188595" indent="-188595" defTabSz="1005840">
              <a:buFont typeface="Arial" panose="020B0604020202020204" pitchFamily="34" charset="0"/>
              <a:buChar char="•"/>
            </a:pPr>
            <a:r>
              <a:rPr lang="en-US" sz="1100" dirty="0">
                <a:solidFill>
                  <a:prstClr val="black"/>
                </a:solidFill>
              </a:rPr>
              <a:t>Students will understand the context of the key concepts related to the topic:</a:t>
            </a:r>
          </a:p>
          <a:p>
            <a:pPr marL="188595" indent="59373" defTabSz="1005840">
              <a:buFont typeface="Courier New" panose="02070309020205020404" pitchFamily="49" charset="0"/>
              <a:buChar char="o"/>
            </a:pPr>
            <a:r>
              <a:rPr lang="en-US" sz="1100" dirty="0">
                <a:solidFill>
                  <a:prstClr val="black"/>
                </a:solidFill>
              </a:rPr>
              <a:t>      Pangea and continental drift</a:t>
            </a:r>
          </a:p>
          <a:p>
            <a:pPr defTabSz="1005840"/>
            <a:endParaRPr lang="en-US" sz="1100" dirty="0">
              <a:solidFill>
                <a:prstClr val="black"/>
              </a:solidFill>
            </a:endParaRPr>
          </a:p>
          <a:p>
            <a:pPr defTabSz="1005840"/>
            <a:r>
              <a:rPr lang="en-US" sz="1100" dirty="0">
                <a:solidFill>
                  <a:prstClr val="black"/>
                </a:solidFill>
              </a:rPr>
              <a:t>Students will understand the key terms:</a:t>
            </a:r>
          </a:p>
          <a:p>
            <a:pPr defTabSz="1005840"/>
            <a:r>
              <a:rPr lang="en-US" sz="1100" i="1" dirty="0">
                <a:solidFill>
                  <a:prstClr val="black"/>
                </a:solidFill>
              </a:rPr>
              <a:t>Note: Definitions are provided here for the convenience of facilitators. Students are expected to understand these key terms in the context of the task, not memorize the definitions</a:t>
            </a:r>
            <a:r>
              <a:rPr lang="en-US" sz="1100" dirty="0">
                <a:solidFill>
                  <a:prstClr val="black"/>
                </a:solidFill>
              </a:rPr>
              <a:t>. </a:t>
            </a:r>
          </a:p>
          <a:p>
            <a:pPr defTabSz="1005840"/>
            <a:endParaRPr lang="en-US" sz="1100" b="1" dirty="0">
              <a:solidFill>
                <a:prstClr val="black"/>
              </a:solidFill>
            </a:endParaRPr>
          </a:p>
          <a:p>
            <a:pPr marL="188595" indent="-188595" defTabSz="1005840">
              <a:buFont typeface="Arial" panose="020B0604020202020204" pitchFamily="34" charset="0"/>
              <a:buChar char="•"/>
            </a:pPr>
            <a:r>
              <a:rPr lang="en-US" sz="1100" b="1" dirty="0">
                <a:solidFill>
                  <a:prstClr val="black"/>
                </a:solidFill>
              </a:rPr>
              <a:t>Pangea:</a:t>
            </a:r>
            <a:r>
              <a:rPr lang="en-US" sz="1100" dirty="0">
                <a:solidFill>
                  <a:prstClr val="black"/>
                </a:solidFill>
              </a:rPr>
              <a:t> a theory that an original, gigantic supercontinent existed 200 million years ago. Pangaea was a supercontinent consisting of all of Earth's land masses.</a:t>
            </a:r>
            <a:endParaRPr lang="en-US" sz="1100" b="1" dirty="0">
              <a:solidFill>
                <a:prstClr val="black"/>
              </a:solidFill>
            </a:endParaRPr>
          </a:p>
          <a:p>
            <a:pPr marL="188595" indent="-188595" defTabSz="1005840">
              <a:buFont typeface="Arial" panose="020B0604020202020204" pitchFamily="34" charset="0"/>
              <a:buChar char="•"/>
            </a:pPr>
            <a:r>
              <a:rPr lang="en-US" sz="1100" b="1" dirty="0">
                <a:solidFill>
                  <a:prstClr val="black"/>
                </a:solidFill>
              </a:rPr>
              <a:t>Plate Tectonics: </a:t>
            </a:r>
            <a:r>
              <a:rPr lang="en-US" sz="1100" dirty="0">
                <a:solidFill>
                  <a:prstClr val="black"/>
                </a:solidFill>
              </a:rPr>
              <a:t>The plates that make up Earth's crust are all different shapes and sizes and are in constant motion.</a:t>
            </a:r>
            <a:endParaRPr lang="en-US" sz="1100" b="1" dirty="0">
              <a:solidFill>
                <a:prstClr val="black"/>
              </a:solidFill>
            </a:endParaRPr>
          </a:p>
          <a:p>
            <a:pPr marL="188595" indent="-188595" defTabSz="1005840">
              <a:buFont typeface="Arial" panose="020B0604020202020204" pitchFamily="34" charset="0"/>
              <a:buChar char="•"/>
            </a:pPr>
            <a:r>
              <a:rPr lang="en-US" sz="1100" b="1" dirty="0">
                <a:solidFill>
                  <a:prstClr val="black"/>
                </a:solidFill>
              </a:rPr>
              <a:t>Continental Drift: </a:t>
            </a:r>
            <a:r>
              <a:rPr lang="en-US" sz="1100" dirty="0">
                <a:solidFill>
                  <a:prstClr val="black"/>
                </a:solidFill>
              </a:rPr>
              <a:t>the gradual movement of the continents across the earth's surface over time.</a:t>
            </a:r>
          </a:p>
          <a:p>
            <a:pPr marL="188595" indent="-188595" defTabSz="1005840">
              <a:buFont typeface="Arial" panose="020B0604020202020204" pitchFamily="34" charset="0"/>
              <a:buChar char="•"/>
            </a:pPr>
            <a:r>
              <a:rPr lang="en-US" sz="1100" b="1" dirty="0">
                <a:solidFill>
                  <a:prstClr val="black"/>
                </a:solidFill>
              </a:rPr>
              <a:t>Fossil:</a:t>
            </a:r>
            <a:r>
              <a:rPr lang="en-US" sz="1100" dirty="0">
                <a:solidFill>
                  <a:prstClr val="black"/>
                </a:solidFill>
              </a:rPr>
              <a:t> the remains of an animal or plant preserved from </a:t>
            </a:r>
            <a:r>
              <a:rPr lang="en-US" sz="1100" dirty="0" smtClean="0">
                <a:solidFill>
                  <a:prstClr val="black"/>
                </a:solidFill>
              </a:rPr>
              <a:t>an </a:t>
            </a:r>
            <a:r>
              <a:rPr lang="en-US" sz="1100" dirty="0">
                <a:solidFill>
                  <a:prstClr val="black"/>
                </a:solidFill>
              </a:rPr>
              <a:t>earlier era inside a rock. </a:t>
            </a:r>
            <a:endParaRPr lang="en-US" sz="1100" b="1" dirty="0">
              <a:solidFill>
                <a:prstClr val="black"/>
              </a:solidFill>
            </a:endParaRPr>
          </a:p>
          <a:p>
            <a:pPr defTabSz="1005840"/>
            <a:r>
              <a:rPr lang="en-US" sz="1100" dirty="0">
                <a:solidFill>
                  <a:prstClr val="black"/>
                </a:solidFill>
              </a:rPr>
              <a:t>[Purpose: The facilitator’s goal is to introduce students to plate tectonics and Pangea. This activity will allow students to be active participants as they explore continental drift.]</a:t>
            </a:r>
          </a:p>
          <a:p>
            <a:pPr defTabSz="1005840"/>
            <a:r>
              <a:rPr lang="en-US" sz="1100" dirty="0">
                <a:solidFill>
                  <a:prstClr val="black"/>
                </a:solidFill>
              </a:rPr>
              <a:t>[Divide the students in small groups of two to four students. Give each group a piece of a paper and a pencil.]</a:t>
            </a:r>
          </a:p>
          <a:p>
            <a:pPr defTabSz="1005840"/>
            <a:r>
              <a:rPr lang="en-US" sz="1100" dirty="0">
                <a:solidFill>
                  <a:prstClr val="black"/>
                </a:solidFill>
              </a:rPr>
              <a:t>*Facilitators can decide whether they want to display ancillary materials using an overhead projector or computer/Smartboard, or whether they want to produce them as a handout for students.</a:t>
            </a:r>
          </a:p>
        </p:txBody>
      </p:sp>
    </p:spTree>
    <p:extLst>
      <p:ext uri="{BB962C8B-B14F-4D97-AF65-F5344CB8AC3E}">
        <p14:creationId xmlns:p14="http://schemas.microsoft.com/office/powerpoint/2010/main" val="4275510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80644425"/>
              </p:ext>
            </p:extLst>
          </p:nvPr>
        </p:nvGraphicFramePr>
        <p:xfrm>
          <a:off x="566739" y="0"/>
          <a:ext cx="6638925" cy="83058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4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228600">
                <a:tc>
                  <a:txBody>
                    <a:bodyPr/>
                    <a:lstStyle/>
                    <a:p>
                      <a:pPr algn="ctr"/>
                      <a:endParaRPr lang="en-US" sz="1400" b="1" u="sng" dirty="0"/>
                    </a:p>
                  </a:txBody>
                  <a:tcPr marL="97155" marR="97155">
                    <a:lnL w="12700" cap="flat" cmpd="sng" algn="ctr">
                      <a:solidFill>
                        <a:schemeClr val="tx1"/>
                      </a:solidFill>
                      <a:prstDash val="solid"/>
                      <a:round/>
                      <a:headEnd type="none" w="med" len="med"/>
                      <a:tailEnd type="none" w="med" len="med"/>
                    </a:lnL>
                  </a:tcPr>
                </a:tc>
              </a:tr>
              <a:tr h="2286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2286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2286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1937587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95770534"/>
              </p:ext>
            </p:extLst>
          </p:nvPr>
        </p:nvGraphicFramePr>
        <p:xfrm>
          <a:off x="566739" y="0"/>
          <a:ext cx="6638925" cy="83058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4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228600">
                <a:tc>
                  <a:txBody>
                    <a:bodyPr/>
                    <a:lstStyle/>
                    <a:p>
                      <a:pPr algn="ctr"/>
                      <a:endParaRPr lang="en-US" sz="1400" b="1" u="sng" dirty="0"/>
                    </a:p>
                  </a:txBody>
                  <a:tcPr marL="97155" marR="97155">
                    <a:lnL w="12700" cap="flat" cmpd="sng" algn="ctr">
                      <a:solidFill>
                        <a:schemeClr val="tx1"/>
                      </a:solidFill>
                      <a:prstDash val="solid"/>
                      <a:round/>
                      <a:headEnd type="none" w="med" len="med"/>
                      <a:tailEnd type="none" w="med" len="med"/>
                    </a:lnL>
                  </a:tcPr>
                </a:tc>
              </a:tr>
              <a:tr h="2286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2286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2286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r h="152400">
                <a:tc>
                  <a:txBody>
                    <a:bodyPr/>
                    <a:lstStyle/>
                    <a:p>
                      <a:endParaRPr lang="en-US" sz="14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601401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sp>
        <p:nvSpPr>
          <p:cNvPr id="2" name="TextBox 1"/>
          <p:cNvSpPr txBox="1"/>
          <p:nvPr/>
        </p:nvSpPr>
        <p:spPr>
          <a:xfrm>
            <a:off x="658576" y="6545944"/>
            <a:ext cx="6396038" cy="983420"/>
          </a:xfrm>
          <a:prstGeom prst="rect">
            <a:avLst/>
          </a:prstGeom>
          <a:noFill/>
        </p:spPr>
        <p:txBody>
          <a:bodyPr wrap="square" lIns="96367" tIns="48184" rIns="96367" bIns="48184"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5"/>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2805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0106947"/>
              </p:ext>
            </p:extLst>
          </p:nvPr>
        </p:nvGraphicFramePr>
        <p:xfrm>
          <a:off x="518160" y="4203158"/>
          <a:ext cx="6720840" cy="3428563"/>
        </p:xfrm>
        <a:graphic>
          <a:graphicData uri="http://schemas.openxmlformats.org/drawingml/2006/table">
            <a:tbl>
              <a:tblPr firstRow="1" bandRow="1">
                <a:tableStyleId>{5940675A-B579-460E-94D1-54222C63F5DA}</a:tableStyleId>
              </a:tblPr>
              <a:tblGrid>
                <a:gridCol w="518159"/>
                <a:gridCol w="4297681"/>
                <a:gridCol w="457200"/>
                <a:gridCol w="457203"/>
                <a:gridCol w="533397"/>
                <a:gridCol w="457200"/>
              </a:tblGrid>
              <a:tr h="330491">
                <a:tc gridSpan="6">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dirty="0" smtClean="0"/>
                        <a:t>Informational Text</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197341">
                <a:tc>
                  <a:txBody>
                    <a:bodyPr/>
                    <a:lstStyle/>
                    <a:p>
                      <a:pPr algn="ctr">
                        <a:lnSpc>
                          <a:spcPct val="100000"/>
                        </a:lnSpc>
                        <a:spcAft>
                          <a:spcPts val="0"/>
                        </a:spcAft>
                      </a:pPr>
                      <a:r>
                        <a:rPr lang="en-US" sz="1500" b="1" dirty="0" smtClean="0"/>
                        <a:t>9 </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15000"/>
                        </a:lnSpc>
                        <a:spcBef>
                          <a:spcPts val="0"/>
                        </a:spcBef>
                        <a:spcAft>
                          <a:spcPts val="120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What do the chain of volcanos along the East African Rift  indicate? RI.6.3</a:t>
                      </a:r>
                      <a:endParaRPr lang="en-US" sz="10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77747">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According to </a:t>
                      </a:r>
                      <a:r>
                        <a:rPr kumimoji="0" lang="en-US" sz="1000" b="1" i="1" u="sng" strike="noStrike" kern="1200" cap="none" spc="0" normalizeH="0" baseline="0" noProof="0" dirty="0" smtClean="0">
                          <a:ln>
                            <a:noFill/>
                          </a:ln>
                          <a:solidFill>
                            <a:srgbClr val="000000"/>
                          </a:solidFill>
                          <a:effectLst/>
                          <a:uLnTx/>
                          <a:uFillTx/>
                          <a:latin typeface="+mn-lt"/>
                          <a:ea typeface="Times New Roman"/>
                          <a:cs typeface="Times New Roman"/>
                        </a:rPr>
                        <a:t>Cracking Up</a:t>
                      </a: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 What role do the tectonic plates play in the creation of mountains, oceans, and continents? RI.6.3</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63720">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What was the author’s main purpose for writing the text </a:t>
                      </a:r>
                      <a:r>
                        <a:rPr kumimoji="0" lang="en-US" sz="1000" b="1" i="1" u="sng" strike="noStrike" kern="1200" cap="none" spc="0" normalizeH="0" baseline="0" noProof="0" dirty="0" smtClean="0">
                          <a:ln>
                            <a:noFill/>
                          </a:ln>
                          <a:solidFill>
                            <a:prstClr val="black"/>
                          </a:solidFill>
                          <a:effectLst/>
                          <a:uLnTx/>
                          <a:uFillTx/>
                          <a:latin typeface="+mn-lt"/>
                          <a:ea typeface="+mn-ea"/>
                          <a:cs typeface="+mn-cs"/>
                        </a:rPr>
                        <a:t>The East  African Rift</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RI.6.6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44126">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3">
                  <a:txBody>
                    <a:bodyPr/>
                    <a:lstStyle/>
                    <a:p>
                      <a:pPr marL="0" marR="0" lvl="0" indent="0" algn="l" defTabSz="966612" rtl="0" eaLnBrk="1" fontAlgn="auto" latinLnBrk="0" hangingPunct="1">
                        <a:lnSpc>
                          <a:spcPct val="115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Times New Roman"/>
                          <a:cs typeface="Times New Roman"/>
                        </a:rPr>
                        <a:t>Why does the author of </a:t>
                      </a:r>
                      <a:r>
                        <a:rPr kumimoji="0" lang="en-US" sz="1000" b="1" i="1" u="sng" strike="noStrike" kern="1200" cap="none" spc="0" normalizeH="0" baseline="0" noProof="0" dirty="0" smtClean="0">
                          <a:ln>
                            <a:noFill/>
                          </a:ln>
                          <a:solidFill>
                            <a:prstClr val="black"/>
                          </a:solidFill>
                          <a:effectLst/>
                          <a:uLnTx/>
                          <a:uFillTx/>
                          <a:latin typeface="+mn-lt"/>
                          <a:ea typeface="Times New Roman"/>
                          <a:cs typeface="Times New Roman"/>
                        </a:rPr>
                        <a:t>The East African Rift</a:t>
                      </a:r>
                      <a:r>
                        <a:rPr kumimoji="0" lang="en-US" sz="1000" b="1" i="1" u="none" strike="noStrike" kern="1200" cap="none" spc="0" normalizeH="0" baseline="0" noProof="0" dirty="0" smtClean="0">
                          <a:ln>
                            <a:noFill/>
                          </a:ln>
                          <a:solidFill>
                            <a:prstClr val="black"/>
                          </a:solidFill>
                          <a:effectLst/>
                          <a:uLnTx/>
                          <a:uFillTx/>
                          <a:latin typeface="+mn-lt"/>
                          <a:ea typeface="Times New Roman"/>
                          <a:cs typeface="Times New Roman"/>
                        </a:rPr>
                        <a:t> </a:t>
                      </a:r>
                      <a:r>
                        <a:rPr kumimoji="0" lang="en-US" sz="1000" b="0" i="0" u="none" strike="noStrike" kern="1200" cap="none" spc="0" normalizeH="0" baseline="0" noProof="0" dirty="0" smtClean="0">
                          <a:ln>
                            <a:noFill/>
                          </a:ln>
                          <a:solidFill>
                            <a:prstClr val="black"/>
                          </a:solidFill>
                          <a:effectLst/>
                          <a:uLnTx/>
                          <a:uFillTx/>
                          <a:latin typeface="+mn-lt"/>
                          <a:ea typeface="Times New Roman"/>
                          <a:cs typeface="Times New Roman"/>
                        </a:rPr>
                        <a:t>emphasize that changes take place slowly? RI.6.6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How are the purposes of each text most different? RI.6.9</a:t>
                      </a:r>
                      <a:endParaRPr lang="en-US" sz="10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216764">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How are </a:t>
                      </a:r>
                      <a:r>
                        <a:rPr kumimoji="0" lang="en-US" sz="1000" b="1" i="1" u="sng" strike="noStrike" kern="1200" cap="none" spc="0" normalizeH="0" baseline="0" noProof="0" dirty="0" smtClean="0">
                          <a:ln>
                            <a:noFill/>
                          </a:ln>
                          <a:solidFill>
                            <a:prstClr val="black"/>
                          </a:solidFill>
                          <a:effectLst/>
                          <a:uLnTx/>
                          <a:uFillTx/>
                          <a:latin typeface="+mn-lt"/>
                          <a:ea typeface="+mn-ea"/>
                          <a:cs typeface="+mn-cs"/>
                        </a:rPr>
                        <a:t>Cracking Up</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and </a:t>
                      </a:r>
                      <a:r>
                        <a:rPr kumimoji="0" lang="en-US" sz="1000" b="1" i="1" u="sng" strike="noStrike" kern="1200" cap="none" spc="0" normalizeH="0" baseline="0" noProof="0" dirty="0" smtClean="0">
                          <a:ln>
                            <a:noFill/>
                          </a:ln>
                          <a:solidFill>
                            <a:prstClr val="black"/>
                          </a:solidFill>
                          <a:effectLst/>
                          <a:uLnTx/>
                          <a:uFillTx/>
                          <a:latin typeface="+mn-lt"/>
                          <a:ea typeface="+mn-ea"/>
                          <a:cs typeface="+mn-cs"/>
                        </a:rPr>
                        <a:t>The East African Rift</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different in their approach to explaining</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the tectonic plates? RI.6.9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100" i="1" dirty="0"/>
                    </a:p>
                  </a:txBody>
                  <a:tcPr marL="97155" marR="97155" marT="47897" marB="47897">
                    <a:solidFill>
                      <a:schemeClr val="bg1"/>
                    </a:solidFill>
                  </a:tcPr>
                </a:tc>
                <a:tc hMerge="1">
                  <a:txBody>
                    <a:bodyPr/>
                    <a:lstStyle/>
                    <a:p>
                      <a:endParaRPr lang="en-US"/>
                    </a:p>
                  </a:txBody>
                  <a:tcPr/>
                </a:tc>
              </a:tr>
              <a:tr h="155977">
                <a:tc>
                  <a:txBody>
                    <a:bodyPr/>
                    <a:lstStyle/>
                    <a:p>
                      <a:pPr algn="ctr">
                        <a:lnSpc>
                          <a:spcPct val="100000"/>
                        </a:lnSpc>
                        <a:spcAft>
                          <a:spcPts val="0"/>
                        </a:spcAft>
                      </a:pPr>
                      <a:r>
                        <a:rPr lang="en-US" sz="1500" b="1" dirty="0" smtClean="0"/>
                        <a:t>15</a:t>
                      </a:r>
                      <a:endParaRPr lang="en-US" sz="15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Times New Roman"/>
                          <a:cs typeface="Times New Roman"/>
                        </a:rPr>
                        <a:t>How much time does it take for a new ocean to form?  How does the author convey this in </a:t>
                      </a:r>
                      <a:r>
                        <a:rPr kumimoji="0" lang="en-US" sz="1000" b="1" i="1" u="sng" strike="noStrike" kern="1200" cap="none" spc="0" normalizeH="0" baseline="0" noProof="0" dirty="0" smtClean="0">
                          <a:ln>
                            <a:noFill/>
                          </a:ln>
                          <a:solidFill>
                            <a:prstClr val="black"/>
                          </a:solidFill>
                          <a:effectLst/>
                          <a:uLnTx/>
                          <a:uFillTx/>
                          <a:latin typeface="+mn-lt"/>
                          <a:ea typeface="Times New Roman"/>
                          <a:cs typeface="Times New Roman"/>
                        </a:rPr>
                        <a:t>Cracking Up</a:t>
                      </a:r>
                      <a:r>
                        <a:rPr kumimoji="0" lang="en-US" sz="1000" b="0" i="0" u="none" strike="noStrike" kern="1200" cap="none" spc="0" normalizeH="0" baseline="0" noProof="0" dirty="0" smtClean="0">
                          <a:ln>
                            <a:noFill/>
                          </a:ln>
                          <a:solidFill>
                            <a:prstClr val="black"/>
                          </a:solidFill>
                          <a:effectLst/>
                          <a:uLnTx/>
                          <a:uFillTx/>
                          <a:latin typeface="+mn-lt"/>
                          <a:ea typeface="Times New Roman"/>
                          <a:cs typeface="Times New Roman"/>
                        </a:rPr>
                        <a:t>?  Use examples and quotes from the text. RI.6.6</a:t>
                      </a:r>
                    </a:p>
                  </a:txBody>
                  <a:tcPr marL="97155" marR="97155" marT="47897" marB="47897" anchor="ctr">
                    <a:solidFill>
                      <a:schemeClr val="bg1"/>
                    </a:solidFill>
                  </a:tcPr>
                </a:tc>
                <a:tc hMerge="1">
                  <a:txBody>
                    <a:bodyPr/>
                    <a:lstStyle/>
                    <a:p>
                      <a:endParaRPr lang="en-US"/>
                    </a:p>
                  </a:txBody>
                  <a:tcPr/>
                </a:tc>
                <a:tc>
                  <a:txBody>
                    <a:bodyPr/>
                    <a:lstStyle/>
                    <a:p>
                      <a:pPr algn="ctr"/>
                      <a:r>
                        <a:rPr lang="en-US" sz="1400" b="1" i="0" dirty="0" smtClean="0">
                          <a:effectLst>
                            <a:outerShdw blurRad="38100" dist="38100" dir="2700000" algn="tl">
                              <a:srgbClr val="000000">
                                <a:alpha val="43137"/>
                              </a:srgbClr>
                            </a:outerShdw>
                          </a:effectLst>
                        </a:rPr>
                        <a:t>2</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329550">
                <a:tc>
                  <a:txBody>
                    <a:bodyPr/>
                    <a:lstStyle/>
                    <a:p>
                      <a:pPr algn="ctr">
                        <a:lnSpc>
                          <a:spcPct val="100000"/>
                        </a:lnSpc>
                        <a:spcAft>
                          <a:spcPts val="0"/>
                        </a:spcAft>
                      </a:pPr>
                      <a:r>
                        <a:rPr lang="en-US" sz="1500" b="1" dirty="0" smtClean="0"/>
                        <a:t>16</a:t>
                      </a:r>
                      <a:endParaRPr lang="en-US" sz="1500" b="1" dirty="0"/>
                    </a:p>
                  </a:txBody>
                  <a:tcPr marL="97155" marR="97155" marT="47897" marB="47897" anchor="ctr">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Which text more specifically explains how the moving tectonic plates are affecting Africa? Use examples from both </a:t>
                      </a:r>
                      <a:r>
                        <a:rPr kumimoji="0" lang="en-US" sz="1000" b="1" i="1" u="sng" strike="noStrike" kern="1200" cap="none" spc="0" normalizeH="0" baseline="0" noProof="0" dirty="0" smtClean="0">
                          <a:ln>
                            <a:noFill/>
                          </a:ln>
                          <a:solidFill>
                            <a:prstClr val="black"/>
                          </a:solidFill>
                          <a:effectLst/>
                          <a:uLnTx/>
                          <a:uFillTx/>
                          <a:latin typeface="+mn-lt"/>
                          <a:ea typeface="+mn-ea"/>
                          <a:cs typeface="+mn-cs"/>
                        </a:rPr>
                        <a:t>Cracking Up</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and </a:t>
                      </a:r>
                      <a:r>
                        <a:rPr kumimoji="0" lang="en-US" sz="1000" b="1" i="1" u="sng" strike="noStrike" kern="1200" cap="none" spc="0" normalizeH="0" baseline="0" noProof="0" dirty="0" smtClean="0">
                          <a:ln>
                            <a:noFill/>
                          </a:ln>
                          <a:solidFill>
                            <a:prstClr val="black"/>
                          </a:solidFill>
                          <a:effectLst/>
                          <a:uLnTx/>
                          <a:uFillTx/>
                          <a:latin typeface="+mn-lt"/>
                          <a:ea typeface="+mn-ea"/>
                          <a:cs typeface="+mn-cs"/>
                        </a:rPr>
                        <a:t>The East African Rift</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RI.6.9</a:t>
                      </a: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effectLst>
                            <a:outerShdw blurRad="38100" dist="38100" dir="2700000" algn="tl">
                              <a:srgbClr val="000000">
                                <a:alpha val="43137"/>
                              </a:srgbClr>
                            </a:outerShdw>
                          </a:effectLst>
                          <a:latin typeface="+mn-lt"/>
                          <a:ea typeface="Calibri"/>
                          <a:cs typeface="Times New Roman"/>
                        </a:rPr>
                        <a:t>3</a:t>
                      </a:r>
                      <a:endParaRPr lang="en-US" sz="1400" b="1" i="0"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i="0"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85044428"/>
              </p:ext>
            </p:extLst>
          </p:nvPr>
        </p:nvGraphicFramePr>
        <p:xfrm>
          <a:off x="518160" y="668579"/>
          <a:ext cx="6706235" cy="3524176"/>
        </p:xfrm>
        <a:graphic>
          <a:graphicData uri="http://schemas.openxmlformats.org/drawingml/2006/table">
            <a:tbl>
              <a:tblPr firstRow="1" bandRow="1">
                <a:tableStyleId>{5940675A-B579-460E-94D1-54222C63F5DA}</a:tableStyleId>
              </a:tblPr>
              <a:tblGrid>
                <a:gridCol w="518160"/>
                <a:gridCol w="4297680"/>
                <a:gridCol w="503555"/>
                <a:gridCol w="419100"/>
                <a:gridCol w="457200"/>
                <a:gridCol w="510540"/>
              </a:tblGrid>
              <a:tr h="330491">
                <a:tc gridSpan="6">
                  <a:txBody>
                    <a:bodyPr/>
                    <a:lstStyle/>
                    <a:p>
                      <a:pPr algn="ctr">
                        <a:lnSpc>
                          <a:spcPct val="100000"/>
                        </a:lnSpc>
                        <a:spcAft>
                          <a:spcPts val="0"/>
                        </a:spcAft>
                      </a:pPr>
                      <a:r>
                        <a:rPr lang="en-US" sz="1500" b="1" dirty="0" smtClean="0"/>
                        <a:t>Literary Text</a:t>
                      </a:r>
                      <a:endParaRPr lang="en-US" sz="15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143930">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Times New Roman"/>
                          <a:cs typeface="Times New Roman"/>
                        </a:rPr>
                        <a:t>What information was the most likely reason for the students’ change in how they viewed earthquake drills? RL.6.3</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00536">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Times New Roman"/>
                          <a:cs typeface="Times New Roman"/>
                        </a:rPr>
                        <a:t>Which events led the geologists to the conclusion that the African and Arabian plates are drifting apart? Select all that apply.  RL.6.3 (both must be correct)</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0" u="none" dirty="0" smtClean="0">
                          <a:effectLst/>
                          <a:latin typeface="+mn-lt"/>
                          <a:ea typeface="Calibri"/>
                          <a:cs typeface="Helvetica"/>
                        </a:rPr>
                        <a:t>What was the author’s main purpose for writing the text </a:t>
                      </a:r>
                      <a:r>
                        <a:rPr lang="en-US" sz="1000" b="1" i="1" u="sng" dirty="0" smtClean="0">
                          <a:effectLst/>
                          <a:latin typeface="+mn-lt"/>
                          <a:ea typeface="Calibri"/>
                          <a:cs typeface="Helvetica"/>
                        </a:rPr>
                        <a:t>Earthquake Drill</a:t>
                      </a:r>
                      <a:r>
                        <a:rPr lang="en-US" sz="1000" b="0" u="none" dirty="0" smtClean="0">
                          <a:effectLst/>
                          <a:latin typeface="+mn-lt"/>
                          <a:ea typeface="Calibri"/>
                          <a:cs typeface="Helvetica"/>
                        </a:rPr>
                        <a:t>?  </a:t>
                      </a:r>
                      <a:r>
                        <a:rPr lang="en-US" sz="1000" b="0" u="none" dirty="0" smtClean="0">
                          <a:effectLst/>
                          <a:latin typeface="+mn-lt"/>
                          <a:ea typeface="Calibri"/>
                          <a:cs typeface="Helvetica"/>
                        </a:rPr>
                        <a:t>RL.6.6</a:t>
                      </a:r>
                      <a:endParaRPr lang="en-US" sz="1000" b="0" u="none" dirty="0" smtClean="0">
                        <a:solidFill>
                          <a:srgbClr val="000000"/>
                        </a:solidFill>
                        <a:effectLst/>
                        <a:latin typeface="+mn-lt"/>
                        <a:ea typeface="Times New Roman"/>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161348">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0" u="none" dirty="0" smtClean="0">
                          <a:solidFill>
                            <a:srgbClr val="000000"/>
                          </a:solidFill>
                          <a:effectLst/>
                          <a:latin typeface="+mn-lt"/>
                          <a:ea typeface="Times New Roman"/>
                          <a:cs typeface="Times New Roman"/>
                        </a:rPr>
                        <a:t>How does the teacher giving factual information about earthquakes influence the story?  RL.6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17954">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How are the purposes of the texts, </a:t>
                      </a:r>
                      <a:r>
                        <a:rPr kumimoji="0" lang="en-US" sz="1000" b="1" i="1" u="sng" strike="noStrike" kern="1200" cap="none" spc="0" normalizeH="0" baseline="0" noProof="0" dirty="0" smtClean="0">
                          <a:ln>
                            <a:noFill/>
                          </a:ln>
                          <a:solidFill>
                            <a:srgbClr val="000000"/>
                          </a:solidFill>
                          <a:effectLst/>
                          <a:uLnTx/>
                          <a:uFillTx/>
                          <a:latin typeface="+mn-lt"/>
                          <a:ea typeface="Times New Roman"/>
                          <a:cs typeface="Times New Roman"/>
                        </a:rPr>
                        <a:t>Earthquake Drills</a:t>
                      </a:r>
                      <a:r>
                        <a:rPr kumimoji="0" lang="en-US" sz="1000" b="1" i="1" u="none" strike="noStrike" kern="1200" cap="none" spc="0" normalizeH="0" baseline="0" noProof="0" dirty="0" smtClean="0">
                          <a:ln>
                            <a:noFill/>
                          </a:ln>
                          <a:solidFill>
                            <a:srgbClr val="000000"/>
                          </a:solidFill>
                          <a:effectLst/>
                          <a:uLnTx/>
                          <a:uFillTx/>
                          <a:latin typeface="+mn-lt"/>
                          <a:ea typeface="Times New Roman"/>
                          <a:cs typeface="Times New Roman"/>
                        </a:rPr>
                        <a:t> </a:t>
                      </a: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and </a:t>
                      </a:r>
                      <a:r>
                        <a:rPr kumimoji="0" lang="en-US" sz="1000" b="1" i="1" u="sng" strike="noStrike" kern="1200" cap="none" spc="0" normalizeH="0" baseline="0" noProof="0" dirty="0" smtClean="0">
                          <a:ln>
                            <a:noFill/>
                          </a:ln>
                          <a:solidFill>
                            <a:srgbClr val="000000"/>
                          </a:solidFill>
                          <a:effectLst/>
                          <a:uLnTx/>
                          <a:uFillTx/>
                          <a:latin typeface="+mn-lt"/>
                          <a:ea typeface="Times New Roman"/>
                          <a:cs typeface="Times New Roman"/>
                        </a:rPr>
                        <a:t>Cracking Up</a:t>
                      </a: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 different?  RL.6.9</a:t>
                      </a:r>
                      <a:endParaRPr lang="en-US" sz="1000" b="0" dirty="0" smtClean="0">
                        <a:solidFill>
                          <a:srgbClr val="000000"/>
                        </a:solidFill>
                        <a:effectLst/>
                        <a:latin typeface="+mn-lt"/>
                        <a:ea typeface="Times New Roman"/>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407144">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gridSpan="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Because of the information about earthquakes from </a:t>
                      </a:r>
                      <a:r>
                        <a:rPr kumimoji="0" lang="en-US" sz="1000" b="1" i="1" u="sng" strike="noStrike" kern="1200" cap="none" spc="0" normalizeH="0" baseline="0" noProof="0" dirty="0" smtClean="0">
                          <a:ln>
                            <a:noFill/>
                          </a:ln>
                          <a:solidFill>
                            <a:srgbClr val="000000"/>
                          </a:solidFill>
                          <a:effectLst/>
                          <a:uLnTx/>
                          <a:uFillTx/>
                          <a:latin typeface="+mn-lt"/>
                          <a:ea typeface="Times New Roman"/>
                          <a:cs typeface="Times New Roman"/>
                        </a:rPr>
                        <a:t>The East African Rift</a:t>
                      </a:r>
                      <a:r>
                        <a:rPr kumimoji="0" lang="en-US" sz="1000" b="1" i="1" u="none" strike="noStrike" kern="1200" cap="none" spc="0" normalizeH="0" baseline="0" noProof="0" dirty="0" smtClean="0">
                          <a:ln>
                            <a:noFill/>
                          </a:ln>
                          <a:solidFill>
                            <a:srgbClr val="000000"/>
                          </a:solidFill>
                          <a:effectLst/>
                          <a:uLnTx/>
                          <a:uFillTx/>
                          <a:latin typeface="+mn-lt"/>
                          <a:ea typeface="Times New Roman"/>
                          <a:cs typeface="Times New Roman"/>
                        </a:rPr>
                        <a:t> </a:t>
                      </a: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and </a:t>
                      </a:r>
                      <a:r>
                        <a:rPr kumimoji="0" lang="en-US" sz="1000" b="1" i="1" u="sng" strike="noStrike" kern="1200" cap="none" spc="0" normalizeH="0" baseline="0" noProof="0" dirty="0" smtClean="0">
                          <a:ln>
                            <a:noFill/>
                          </a:ln>
                          <a:solidFill>
                            <a:srgbClr val="000000"/>
                          </a:solidFill>
                          <a:effectLst/>
                          <a:uLnTx/>
                          <a:uFillTx/>
                          <a:latin typeface="+mn-lt"/>
                          <a:ea typeface="Times New Roman"/>
                          <a:cs typeface="Times New Roman"/>
                        </a:rPr>
                        <a:t>Earthquake Drill</a:t>
                      </a: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 what can you conclude about what changes earthquakes can make to the earth? RL.6.9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459177">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Explain how the students’ point of view develops through the story, </a:t>
                      </a:r>
                      <a:r>
                        <a:rPr kumimoji="0" lang="en-US" sz="1000" b="1" i="1" u="sng" strike="noStrike" kern="1200" cap="none" spc="0" normalizeH="0" baseline="0" noProof="0" dirty="0" smtClean="0">
                          <a:ln>
                            <a:noFill/>
                          </a:ln>
                          <a:solidFill>
                            <a:srgbClr val="000000"/>
                          </a:solidFill>
                          <a:effectLst/>
                          <a:uLnTx/>
                          <a:uFillTx/>
                          <a:latin typeface="+mn-lt"/>
                          <a:ea typeface="Times New Roman"/>
                          <a:cs typeface="Times New Roman"/>
                        </a:rPr>
                        <a:t>Earthquake Drill</a:t>
                      </a: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 Use examples from the story in your explanation.  RL.6.6</a:t>
                      </a:r>
                    </a:p>
                  </a:txBody>
                  <a:tcPr marL="97155" marR="97155" marT="47897" marB="47897" anchor="ctr">
                    <a:solidFill>
                      <a:schemeClr val="bg1"/>
                    </a:solidFill>
                  </a:tcPr>
                </a:tc>
                <a:tc hMerge="1">
                  <a:txBody>
                    <a:bodyPr/>
                    <a:lstStyle/>
                    <a:p>
                      <a:pPr algn="ct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r h="378926">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Times New Roman"/>
                          <a:cs typeface="Times New Roman"/>
                        </a:rPr>
                        <a:t>Because of the information about how the earth is physically changing from these three passages, what can you conclude about what the earth might look like in the future. RL.6.9</a:t>
                      </a:r>
                      <a:endParaRPr lang="en-US" sz="1000" b="0" dirty="0" smtClean="0">
                        <a:effectLst/>
                        <a:latin typeface="+mn-lt"/>
                        <a:ea typeface="Calibri"/>
                        <a:cs typeface="Times New Roman"/>
                      </a:endParaRPr>
                    </a:p>
                  </a:txBody>
                  <a:tcPr marL="97155" marR="97155" marT="47897" marB="47897" anchor="ctr">
                    <a:solidFill>
                      <a:schemeClr val="bg1"/>
                    </a:solidFill>
                  </a:tcPr>
                </a:tc>
                <a:tc>
                  <a:txBody>
                    <a:bodyPr/>
                    <a:lstStyle/>
                    <a:p>
                      <a:pPr marL="0" marR="0" algn="ctr">
                        <a:lnSpc>
                          <a:spcPct val="115000"/>
                        </a:lnSpc>
                        <a:spcBef>
                          <a:spcPts val="0"/>
                        </a:spcBef>
                        <a:spcAft>
                          <a:spcPts val="0"/>
                        </a:spcAft>
                      </a:pPr>
                      <a:r>
                        <a:rPr lang="en-US" sz="1400" b="1"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txBody>
                  <a:tcPr marL="97155" marR="97155" marT="47897" marB="47897" anchor="ctr">
                    <a:solidFill>
                      <a:schemeClr val="bg1"/>
                    </a:solidFill>
                  </a:tcPr>
                </a:tc>
                <a:tc>
                  <a:txBody>
                    <a:bodyPr/>
                    <a:lstStyle/>
                    <a:p>
                      <a:pPr marL="0" marR="0" algn="ctr">
                        <a:lnSpc>
                          <a:spcPct val="115000"/>
                        </a:lnSpc>
                        <a:spcBef>
                          <a:spcPts val="0"/>
                        </a:spcBef>
                        <a:spcAft>
                          <a:spcPts val="0"/>
                        </a:spcAft>
                      </a:pPr>
                      <a:r>
                        <a:rPr lang="en-US" sz="1400" b="1"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518160" y="378037"/>
            <a:ext cx="6720840" cy="266578"/>
          </a:xfrm>
          <a:prstGeom prst="rect">
            <a:avLst/>
          </a:prstGeom>
          <a:noFill/>
        </p:spPr>
        <p:txBody>
          <a:bodyPr wrap="square" lIns="96359" tIns="48180" rIns="96359" bIns="48180" rtlCol="0">
            <a:spAutoFit/>
          </a:bodyPr>
          <a:lstStyle/>
          <a:p>
            <a:r>
              <a:rPr lang="en-US" sz="1100" b="1" dirty="0"/>
              <a:t>Student Scoring </a:t>
            </a:r>
            <a:r>
              <a:rPr lang="en-US" sz="1100" dirty="0"/>
              <a:t>Color the box green if your answer was correct. Color the box red if your answer was not correct.</a:t>
            </a:r>
          </a:p>
        </p:txBody>
      </p:sp>
      <p:sp>
        <p:nvSpPr>
          <p:cNvPr id="6" name="Curved Down Arrow 5"/>
          <p:cNvSpPr/>
          <p:nvPr/>
        </p:nvSpPr>
        <p:spPr>
          <a:xfrm rot="1019646">
            <a:off x="5891025" y="4311843"/>
            <a:ext cx="870495" cy="29171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sp>
        <p:nvSpPr>
          <p:cNvPr id="7" name="Curved Down Arrow 6"/>
          <p:cNvSpPr/>
          <p:nvPr/>
        </p:nvSpPr>
        <p:spPr>
          <a:xfrm rot="989927">
            <a:off x="6116314" y="751280"/>
            <a:ext cx="852958" cy="3075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14773299"/>
              </p:ext>
            </p:extLst>
          </p:nvPr>
        </p:nvGraphicFramePr>
        <p:xfrm>
          <a:off x="506505" y="7559298"/>
          <a:ext cx="6732495" cy="2116182"/>
        </p:xfrm>
        <a:graphic>
          <a:graphicData uri="http://schemas.openxmlformats.org/drawingml/2006/table">
            <a:tbl>
              <a:tblPr firstRow="1" bandRow="1">
                <a:tableStyleId>{5940675A-B579-460E-94D1-54222C63F5DA}</a:tableStyleId>
              </a:tblPr>
              <a:tblGrid>
                <a:gridCol w="573272"/>
                <a:gridCol w="4711423"/>
                <a:gridCol w="457200"/>
                <a:gridCol w="522811"/>
                <a:gridCol w="467789"/>
              </a:tblGrid>
              <a:tr h="0">
                <a:tc gridSpan="5">
                  <a:txBody>
                    <a:bodyPr/>
                    <a:lstStyle/>
                    <a:p>
                      <a:pPr algn="ctr">
                        <a:lnSpc>
                          <a:spcPct val="100000"/>
                        </a:lnSpc>
                        <a:spcAft>
                          <a:spcPts val="0"/>
                        </a:spcAft>
                      </a:pPr>
                      <a:r>
                        <a:rPr lang="en-US" sz="1400" b="1" dirty="0" smtClean="0">
                          <a:solidFill>
                            <a:schemeClr val="tx1"/>
                          </a:solidFill>
                        </a:rPr>
                        <a:t>Writing</a:t>
                      </a:r>
                      <a:endParaRPr lang="en-US" sz="1400" b="1"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452846">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0" i="0" kern="1200" baseline="0" dirty="0" smtClean="0">
                          <a:solidFill>
                            <a:schemeClr val="tx1"/>
                          </a:solidFill>
                          <a:effectLst/>
                          <a:latin typeface="+mn-lt"/>
                          <a:ea typeface="Times New Roman"/>
                          <a:cs typeface="Times New Roman"/>
                        </a:rPr>
                        <a:t>Write an introduction to the student’s argumentative letter that establishes  and introduces a clear claim about having more science field trips.  W.6.1c</a:t>
                      </a:r>
                    </a:p>
                  </a:txBody>
                  <a:tcPr marL="97155" marR="97155" marT="47897" marB="47897" anchor="ctr">
                    <a:solidFill>
                      <a:schemeClr val="bg1"/>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2</a:t>
                      </a:r>
                      <a:endParaRPr lang="en-US" sz="14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solidFill>
                            <a:schemeClr val="tx1"/>
                          </a:solidFill>
                          <a:effectLst>
                            <a:outerShdw blurRad="38100" dist="38100" dir="2700000" algn="tl">
                              <a:srgbClr val="000000">
                                <a:alpha val="43137"/>
                              </a:srgbClr>
                            </a:outerShdw>
                          </a:effectLst>
                        </a:rPr>
                        <a:t>1</a:t>
                      </a:r>
                      <a:endParaRPr lang="en-US" sz="14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400" b="1" i="0" dirty="0" smtClean="0">
                          <a:solidFill>
                            <a:schemeClr val="tx1"/>
                          </a:solidFill>
                          <a:effectLst>
                            <a:outerShdw blurRad="38100" dist="38100" dir="2700000" algn="tl">
                              <a:srgbClr val="000000">
                                <a:alpha val="43137"/>
                              </a:srgbClr>
                            </a:outerShdw>
                          </a:effectLst>
                        </a:rPr>
                        <a:t>0</a:t>
                      </a:r>
                      <a:endParaRPr lang="en-US" sz="14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0" dirty="0" smtClean="0">
                          <a:solidFill>
                            <a:schemeClr val="tx1"/>
                          </a:solidFill>
                          <a:latin typeface="+mn-lt"/>
                          <a:cs typeface="Helvetica" panose="020B0604020202020204" pitchFamily="34" charset="0"/>
                        </a:rPr>
                        <a:t>Choose the two sentences that should be deleted because they are least supportive of the claim in the student’s draft of an argumentative essay.</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0" dirty="0" smtClean="0">
                          <a:solidFill>
                            <a:schemeClr val="tx1"/>
                          </a:solidFill>
                          <a:latin typeface="+mn-lt"/>
                          <a:cs typeface="Helvetica" panose="020B0604020202020204" pitchFamily="34" charset="0"/>
                        </a:rPr>
                        <a:t>W.6.1b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Helvetica" panose="020B0604020202020204" pitchFamily="34" charset="0"/>
                        </a:rPr>
                        <a:t>Which two verbs would be more precise and grade appropriate to replace the underlined verbs? L.2.6d</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dirty="0" smtClean="0">
                          <a:solidFill>
                            <a:schemeClr val="tx1"/>
                          </a:solidFill>
                          <a:effectLst/>
                        </a:rPr>
                        <a:t>A student needs to edit his sentences. Which two sentences do not have  errors in grammar usage? L.6.1c</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4128614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9064020"/>
          </a:xfrm>
          <a:prstGeom prst="rect">
            <a:avLst/>
          </a:prstGeom>
          <a:noFill/>
        </p:spPr>
        <p:txBody>
          <a:bodyPr wrap="square" rtlCol="0">
            <a:spAutoFit/>
          </a:bodyPr>
          <a:lstStyle/>
          <a:p>
            <a:pPr defTabSz="1005840"/>
            <a:r>
              <a:rPr lang="en-US" sz="1540" b="1" dirty="0">
                <a:solidFill>
                  <a:prstClr val="black"/>
                </a:solidFill>
              </a:rPr>
              <a:t>Pangea </a:t>
            </a:r>
            <a:r>
              <a:rPr lang="en-US" sz="1320" i="1" dirty="0">
                <a:solidFill>
                  <a:prstClr val="black"/>
                </a:solidFill>
              </a:rPr>
              <a:t>continued…</a:t>
            </a:r>
          </a:p>
          <a:p>
            <a:pPr defTabSz="1005840"/>
            <a:endParaRPr lang="en-US" sz="1320" i="1" dirty="0">
              <a:solidFill>
                <a:prstClr val="black"/>
              </a:solidFill>
            </a:endParaRPr>
          </a:p>
          <a:p>
            <a:pPr defTabSz="1005840"/>
            <a:r>
              <a:rPr lang="en-US" sz="1320" b="1" dirty="0">
                <a:solidFill>
                  <a:prstClr val="black"/>
                </a:solidFill>
              </a:rPr>
              <a:t>Facilitator says: </a:t>
            </a:r>
            <a:r>
              <a:rPr lang="en-US" sz="1320" dirty="0">
                <a:solidFill>
                  <a:prstClr val="black"/>
                </a:solidFill>
              </a:rPr>
              <a:t>“A widely accepted scientific theory is plate tectonics. Alfred Wegener was a scientist who believed that large pieces of land (continents) move over long periods of time.  These continents are constantly moving, as they are riding on top of Earth’s crust, also known as tectonic plates. Alfred Wegener believed that at one time, hundreds of millions of years ago, a super continent existed, which he named Pangea.   Over time he believed that Pangea split and the parts of it moved apart from each other.  Scientists began looking for evidence to back up his claims and found enough evidence to accept it as a theory.  In this activity you will be exploring some of the pieces of evidence scientists have used to back up that theory.”  </a:t>
            </a:r>
          </a:p>
          <a:p>
            <a:pPr defTabSz="1005840"/>
            <a:endParaRPr lang="en-US" sz="1320" dirty="0">
              <a:solidFill>
                <a:prstClr val="black"/>
              </a:solidFill>
            </a:endParaRPr>
          </a:p>
          <a:p>
            <a:pPr defTabSz="1005840"/>
            <a:r>
              <a:rPr lang="en-US" sz="1320" dirty="0">
                <a:solidFill>
                  <a:prstClr val="black"/>
                </a:solidFill>
              </a:rPr>
              <a:t>[Pass out</a:t>
            </a:r>
            <a:r>
              <a:rPr lang="en-US" sz="1320" i="1" dirty="0">
                <a:solidFill>
                  <a:prstClr val="black"/>
                </a:solidFill>
              </a:rPr>
              <a:t> Key to Wegener’s Evidence Sheet</a:t>
            </a:r>
            <a:r>
              <a:rPr lang="en-US" sz="1320" dirty="0">
                <a:solidFill>
                  <a:prstClr val="black"/>
                </a:solidFill>
              </a:rPr>
              <a:t> from USGS (1 per group): </a:t>
            </a:r>
            <a:r>
              <a:rPr lang="en-US" sz="1320" dirty="0">
                <a:solidFill>
                  <a:prstClr val="black"/>
                </a:solidFill>
                <a:hlinkClick r:id="rId2"/>
              </a:rPr>
              <a:t>http://volcanoes.usgs.gov/about/edu/dynamicplanet/wegener/puzzlelegend.pdf</a:t>
            </a:r>
            <a:r>
              <a:rPr lang="en-US" sz="1320" dirty="0">
                <a:solidFill>
                  <a:prstClr val="black"/>
                </a:solidFill>
              </a:rPr>
              <a:t> ]</a:t>
            </a:r>
          </a:p>
          <a:p>
            <a:pPr defTabSz="1005840"/>
            <a:endParaRPr lang="en-US" sz="1320" dirty="0">
              <a:solidFill>
                <a:prstClr val="black"/>
              </a:solidFill>
            </a:endParaRPr>
          </a:p>
          <a:p>
            <a:pPr defTabSz="1005840"/>
            <a:r>
              <a:rPr lang="en-US" sz="1320" dirty="0">
                <a:solidFill>
                  <a:prstClr val="black"/>
                </a:solidFill>
              </a:rPr>
              <a:t>[Display a copy of </a:t>
            </a:r>
            <a:r>
              <a:rPr lang="en-US" sz="1320" i="1" dirty="0">
                <a:solidFill>
                  <a:prstClr val="black"/>
                </a:solidFill>
              </a:rPr>
              <a:t>Key to Wegener’s Evidence Sheet</a:t>
            </a:r>
            <a:r>
              <a:rPr lang="en-US" sz="1320" dirty="0">
                <a:solidFill>
                  <a:prstClr val="black"/>
                </a:solidFill>
              </a:rPr>
              <a:t> on the document camera and read through the information together.  You can read it using some of the following strategies: pair read, popcorn, cloze read, choral read, etc.]</a:t>
            </a:r>
            <a:r>
              <a:rPr lang="en-US" sz="1320" i="1" dirty="0">
                <a:solidFill>
                  <a:prstClr val="black"/>
                </a:solidFill>
              </a:rPr>
              <a:t> </a:t>
            </a:r>
            <a:endParaRPr lang="en-US" sz="1320" dirty="0">
              <a:solidFill>
                <a:prstClr val="black"/>
              </a:solidFill>
            </a:endParaRPr>
          </a:p>
          <a:p>
            <a:pPr defTabSz="1005840"/>
            <a:endParaRPr lang="en-US" sz="1320" dirty="0">
              <a:solidFill>
                <a:prstClr val="black"/>
              </a:solidFill>
            </a:endParaRPr>
          </a:p>
          <a:p>
            <a:pPr defTabSz="1005840"/>
            <a:r>
              <a:rPr lang="en-US" sz="1320" dirty="0">
                <a:solidFill>
                  <a:prstClr val="black"/>
                </a:solidFill>
              </a:rPr>
              <a:t>[Display the Student Puzzle Pieces from USGS on the document camera OR hand out one per group from: </a:t>
            </a:r>
            <a:r>
              <a:rPr lang="en-US" sz="1320" dirty="0">
                <a:solidFill>
                  <a:prstClr val="black"/>
                </a:solidFill>
                <a:hlinkClick r:id="rId3"/>
              </a:rPr>
              <a:t>http://volcanoes.usgs.gov/about/edu/dynamicplanet/wegener/puzzlepieces.pdf</a:t>
            </a:r>
            <a:r>
              <a:rPr lang="en-US" sz="1320" dirty="0">
                <a:solidFill>
                  <a:prstClr val="black"/>
                </a:solidFill>
              </a:rPr>
              <a:t>  ]</a:t>
            </a:r>
          </a:p>
          <a:p>
            <a:pPr defTabSz="1005840"/>
            <a:endParaRPr lang="en-US" sz="1320" dirty="0">
              <a:solidFill>
                <a:prstClr val="black"/>
              </a:solidFill>
            </a:endParaRPr>
          </a:p>
          <a:p>
            <a:pPr defTabSz="1005840"/>
            <a:r>
              <a:rPr lang="en-US" sz="1320" b="1" dirty="0">
                <a:solidFill>
                  <a:prstClr val="black"/>
                </a:solidFill>
              </a:rPr>
              <a:t>Facilitator says: </a:t>
            </a:r>
            <a:r>
              <a:rPr lang="en-US" sz="1320" dirty="0">
                <a:solidFill>
                  <a:prstClr val="black"/>
                </a:solidFill>
              </a:rPr>
              <a:t>“What do you notice about the shapes of the land masses?”</a:t>
            </a:r>
          </a:p>
          <a:p>
            <a:pPr defTabSz="1005840"/>
            <a:endParaRPr lang="en-US" sz="1320" dirty="0">
              <a:solidFill>
                <a:prstClr val="black"/>
              </a:solidFill>
            </a:endParaRPr>
          </a:p>
          <a:p>
            <a:pPr defTabSz="1005840"/>
            <a:r>
              <a:rPr lang="en-US" sz="1320" dirty="0">
                <a:solidFill>
                  <a:prstClr val="black"/>
                </a:solidFill>
              </a:rPr>
              <a:t>[Do this as a quick, whole group discussion]</a:t>
            </a:r>
          </a:p>
          <a:p>
            <a:pPr defTabSz="1005840"/>
            <a:endParaRPr lang="en-US" sz="1320" b="1" dirty="0">
              <a:solidFill>
                <a:prstClr val="black"/>
              </a:solidFill>
            </a:endParaRPr>
          </a:p>
          <a:p>
            <a:pPr defTabSz="1005840"/>
            <a:r>
              <a:rPr lang="en-US" sz="1320" b="1" dirty="0">
                <a:solidFill>
                  <a:prstClr val="black"/>
                </a:solidFill>
              </a:rPr>
              <a:t>Possible student responses (</a:t>
            </a:r>
            <a:r>
              <a:rPr lang="en-US" sz="1320" b="1" i="1" dirty="0">
                <a:solidFill>
                  <a:prstClr val="black"/>
                </a:solidFill>
              </a:rPr>
              <a:t>unscripted</a:t>
            </a:r>
            <a:r>
              <a:rPr lang="en-US" sz="1320" b="1" dirty="0">
                <a:solidFill>
                  <a:prstClr val="black"/>
                </a:solidFill>
              </a:rPr>
              <a:t>)</a:t>
            </a:r>
          </a:p>
          <a:p>
            <a:pPr marL="188595" indent="-188595" defTabSz="1005840">
              <a:buFont typeface="Arial" panose="020B0604020202020204" pitchFamily="34" charset="0"/>
              <a:buChar char="•"/>
            </a:pPr>
            <a:r>
              <a:rPr lang="en-US" sz="1320" dirty="0">
                <a:solidFill>
                  <a:prstClr val="black"/>
                </a:solidFill>
              </a:rPr>
              <a:t>They look like puzzle pieces that fit together.</a:t>
            </a:r>
          </a:p>
          <a:p>
            <a:pPr marL="188595" indent="-188595" defTabSz="1005840">
              <a:buFont typeface="Arial" panose="020B0604020202020204" pitchFamily="34" charset="0"/>
              <a:buChar char="•"/>
            </a:pPr>
            <a:r>
              <a:rPr lang="en-US" sz="1320" dirty="0">
                <a:solidFill>
                  <a:prstClr val="black"/>
                </a:solidFill>
              </a:rPr>
              <a:t>One looks like Africa.</a:t>
            </a:r>
          </a:p>
          <a:p>
            <a:pPr marL="188595" indent="-188595" defTabSz="1005840">
              <a:buFont typeface="Arial" panose="020B0604020202020204" pitchFamily="34" charset="0"/>
              <a:buChar char="•"/>
            </a:pPr>
            <a:r>
              <a:rPr lang="en-US" sz="1320" dirty="0">
                <a:solidFill>
                  <a:prstClr val="black"/>
                </a:solidFill>
              </a:rPr>
              <a:t>The other looks like South America.</a:t>
            </a:r>
          </a:p>
          <a:p>
            <a:pPr marL="188595" indent="-188595" defTabSz="1005840">
              <a:buFont typeface="Arial" panose="020B0604020202020204" pitchFamily="34" charset="0"/>
              <a:buChar char="•"/>
            </a:pPr>
            <a:r>
              <a:rPr lang="en-US" sz="1320" dirty="0">
                <a:solidFill>
                  <a:prstClr val="black"/>
                </a:solidFill>
              </a:rPr>
              <a:t>That one looks like India.</a:t>
            </a:r>
          </a:p>
          <a:p>
            <a:pPr defTabSz="1005840"/>
            <a:endParaRPr lang="en-US" sz="1320" b="1" dirty="0">
              <a:solidFill>
                <a:prstClr val="black"/>
              </a:solidFill>
            </a:endParaRPr>
          </a:p>
          <a:p>
            <a:pPr defTabSz="1005840"/>
            <a:r>
              <a:rPr lang="en-US" sz="1320" b="1" dirty="0">
                <a:solidFill>
                  <a:prstClr val="black"/>
                </a:solidFill>
              </a:rPr>
              <a:t>Facilitator says: </a:t>
            </a:r>
            <a:r>
              <a:rPr lang="en-US" sz="1320" dirty="0">
                <a:solidFill>
                  <a:prstClr val="black"/>
                </a:solidFill>
              </a:rPr>
              <a:t>“What do you notice about the fossils? Do any of them match? Be sure to keep in mind that there are different types of fossils shown on the puzzle pieces.”</a:t>
            </a:r>
          </a:p>
          <a:p>
            <a:pPr defTabSz="1005840"/>
            <a:endParaRPr lang="en-US" sz="1320" dirty="0">
              <a:solidFill>
                <a:prstClr val="black"/>
              </a:solidFill>
            </a:endParaRPr>
          </a:p>
          <a:p>
            <a:pPr defTabSz="1005840"/>
            <a:r>
              <a:rPr lang="en-US" sz="1320" dirty="0">
                <a:solidFill>
                  <a:prstClr val="black"/>
                </a:solidFill>
              </a:rPr>
              <a:t>[Give the students five minutes to discuss and write down their thoughts. After about five minutes, have students share their ideas with the class. Ask the students to share their responses to the question and record them on the board.]</a:t>
            </a:r>
          </a:p>
          <a:p>
            <a:pPr defTabSz="1005840"/>
            <a:endParaRPr lang="en-US" sz="1320" b="1" dirty="0">
              <a:solidFill>
                <a:prstClr val="black"/>
              </a:solidFill>
            </a:endParaRPr>
          </a:p>
          <a:p>
            <a:pPr defTabSz="1005840"/>
            <a:r>
              <a:rPr lang="en-US" sz="1320" b="1" dirty="0">
                <a:solidFill>
                  <a:prstClr val="black"/>
                </a:solidFill>
              </a:rPr>
              <a:t>Student responses (</a:t>
            </a:r>
            <a:r>
              <a:rPr lang="en-US" sz="1320" b="1" i="1" dirty="0">
                <a:solidFill>
                  <a:prstClr val="black"/>
                </a:solidFill>
              </a:rPr>
              <a:t>unscripted</a:t>
            </a:r>
            <a:r>
              <a:rPr lang="en-US" sz="1320" b="1" dirty="0">
                <a:solidFill>
                  <a:prstClr val="black"/>
                </a:solidFill>
              </a:rPr>
              <a:t>)</a:t>
            </a:r>
          </a:p>
          <a:p>
            <a:pPr marL="188595" indent="-188595" defTabSz="1005840">
              <a:buFont typeface="Arial" panose="020B0604020202020204" pitchFamily="34" charset="0"/>
              <a:buChar char="•"/>
            </a:pPr>
            <a:r>
              <a:rPr lang="en-US" sz="1320" dirty="0">
                <a:solidFill>
                  <a:prstClr val="black"/>
                </a:solidFill>
              </a:rPr>
              <a:t>I notice that three of the five have land reptile fossils.</a:t>
            </a:r>
          </a:p>
          <a:p>
            <a:pPr marL="188595" indent="-188595" defTabSz="1005840">
              <a:buFont typeface="Arial" panose="020B0604020202020204" pitchFamily="34" charset="0"/>
              <a:buChar char="•"/>
            </a:pPr>
            <a:r>
              <a:rPr lang="en-US" sz="1320" dirty="0">
                <a:solidFill>
                  <a:prstClr val="black"/>
                </a:solidFill>
              </a:rPr>
              <a:t>I notice all five land masses have plant fossils on them.</a:t>
            </a:r>
          </a:p>
          <a:p>
            <a:pPr marL="188595" indent="-188595" defTabSz="1005840">
              <a:buFont typeface="Arial" panose="020B0604020202020204" pitchFamily="34" charset="0"/>
              <a:buChar char="•"/>
            </a:pPr>
            <a:r>
              <a:rPr lang="en-US" sz="1320" dirty="0">
                <a:solidFill>
                  <a:prstClr val="black"/>
                </a:solidFill>
              </a:rPr>
              <a:t>I notice that only one continent has only plant fossils.</a:t>
            </a:r>
          </a:p>
          <a:p>
            <a:pPr marL="188595" indent="-188595" defTabSz="1005840">
              <a:buFont typeface="Arial" panose="020B0604020202020204" pitchFamily="34" charset="0"/>
              <a:buChar char="•"/>
            </a:pPr>
            <a:r>
              <a:rPr lang="en-US" sz="1320" dirty="0">
                <a:solidFill>
                  <a:prstClr val="black"/>
                </a:solidFill>
              </a:rPr>
              <a:t>I notice that some fossils match in the same way that shapes fit together. </a:t>
            </a:r>
          </a:p>
          <a:p>
            <a:pPr defTabSz="1005840"/>
            <a:endParaRPr lang="en-US" sz="1320" dirty="0">
              <a:solidFill>
                <a:prstClr val="black"/>
              </a:solidFill>
            </a:endParaRPr>
          </a:p>
        </p:txBody>
      </p:sp>
    </p:spTree>
    <p:extLst>
      <p:ext uri="{BB962C8B-B14F-4D97-AF65-F5344CB8AC3E}">
        <p14:creationId xmlns:p14="http://schemas.microsoft.com/office/powerpoint/2010/main" val="114216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6220164"/>
          </a:xfrm>
          <a:prstGeom prst="rect">
            <a:avLst/>
          </a:prstGeom>
          <a:noFill/>
        </p:spPr>
        <p:txBody>
          <a:bodyPr wrap="square" rtlCol="0">
            <a:spAutoFit/>
          </a:bodyPr>
          <a:lstStyle/>
          <a:p>
            <a:pPr defTabSz="1005840"/>
            <a:r>
              <a:rPr lang="en-US" sz="1540" b="1" dirty="0">
                <a:solidFill>
                  <a:prstClr val="black"/>
                </a:solidFill>
              </a:rPr>
              <a:t>Pangea </a:t>
            </a:r>
            <a:r>
              <a:rPr lang="en-US" sz="1320" i="1" dirty="0">
                <a:solidFill>
                  <a:prstClr val="black"/>
                </a:solidFill>
              </a:rPr>
              <a:t>continued…</a:t>
            </a:r>
          </a:p>
          <a:p>
            <a:pPr defTabSz="1005840"/>
            <a:endParaRPr lang="en-US" sz="1320" i="1" dirty="0">
              <a:solidFill>
                <a:prstClr val="black"/>
              </a:solidFill>
            </a:endParaRPr>
          </a:p>
          <a:p>
            <a:pPr defTabSz="1005840"/>
            <a:r>
              <a:rPr lang="en-US" sz="1320" b="1" dirty="0">
                <a:solidFill>
                  <a:prstClr val="black"/>
                </a:solidFill>
              </a:rPr>
              <a:t>Facilitator says: </a:t>
            </a:r>
            <a:r>
              <a:rPr lang="en-US" sz="1320" dirty="0">
                <a:solidFill>
                  <a:prstClr val="black"/>
                </a:solidFill>
              </a:rPr>
              <a:t>“Great observations! We are now going to manipulate the pieces based off of your observations of fossils.”</a:t>
            </a:r>
          </a:p>
          <a:p>
            <a:pPr defTabSz="1005840"/>
            <a:endParaRPr lang="en-US" sz="1320" dirty="0">
              <a:solidFill>
                <a:prstClr val="black"/>
              </a:solidFill>
            </a:endParaRPr>
          </a:p>
          <a:p>
            <a:pPr defTabSz="1005840"/>
            <a:r>
              <a:rPr lang="en-US" sz="1320" dirty="0">
                <a:solidFill>
                  <a:prstClr val="black"/>
                </a:solidFill>
              </a:rPr>
              <a:t>[If you chose to do this as a whole group activity, you will select one student to come manipulate the piece on the document camera.  If you chose to have your students work in small groups, have them work together to manipulate the individual pieces.]</a:t>
            </a:r>
          </a:p>
          <a:p>
            <a:pPr defTabSz="1005840"/>
            <a:endParaRPr lang="en-US" sz="1320" dirty="0">
              <a:solidFill>
                <a:prstClr val="black"/>
              </a:solidFill>
            </a:endParaRPr>
          </a:p>
          <a:p>
            <a:pPr defTabSz="1005840"/>
            <a:r>
              <a:rPr lang="en-US" sz="1320" b="1" dirty="0">
                <a:solidFill>
                  <a:prstClr val="black"/>
                </a:solidFill>
              </a:rPr>
              <a:t>Facilitator says: </a:t>
            </a:r>
            <a:r>
              <a:rPr lang="en-US" sz="1320" dirty="0">
                <a:solidFill>
                  <a:prstClr val="black"/>
                </a:solidFill>
              </a:rPr>
              <a:t>“Now that you have had time to manipulate the puzzle pieces, what do you notice about the shapes you have created?”</a:t>
            </a:r>
          </a:p>
          <a:p>
            <a:pPr defTabSz="1005840"/>
            <a:endParaRPr lang="en-US" sz="1320" dirty="0">
              <a:solidFill>
                <a:prstClr val="black"/>
              </a:solidFill>
            </a:endParaRPr>
          </a:p>
          <a:p>
            <a:pPr defTabSz="1005840"/>
            <a:r>
              <a:rPr lang="en-US" sz="1320" dirty="0">
                <a:solidFill>
                  <a:prstClr val="black"/>
                </a:solidFill>
              </a:rPr>
              <a:t>[Give the students three minutes to discuss and write down their thoughts. After about three minutes, have students share their ideas with the class. Ask the students to share their response to the question and record them on the board.]</a:t>
            </a:r>
          </a:p>
          <a:p>
            <a:pPr defTabSz="1005840"/>
            <a:endParaRPr lang="en-US" sz="1320" b="1" dirty="0">
              <a:solidFill>
                <a:prstClr val="black"/>
              </a:solidFill>
            </a:endParaRPr>
          </a:p>
          <a:p>
            <a:pPr defTabSz="1005840"/>
            <a:r>
              <a:rPr lang="en-US" sz="1320" b="1" dirty="0">
                <a:solidFill>
                  <a:prstClr val="black"/>
                </a:solidFill>
              </a:rPr>
              <a:t>Student responses (</a:t>
            </a:r>
            <a:r>
              <a:rPr lang="en-US" sz="1320" b="1" i="1" dirty="0">
                <a:solidFill>
                  <a:prstClr val="black"/>
                </a:solidFill>
              </a:rPr>
              <a:t>unscripted</a:t>
            </a:r>
            <a:r>
              <a:rPr lang="en-US" sz="1320" b="1" dirty="0">
                <a:solidFill>
                  <a:prstClr val="black"/>
                </a:solidFill>
              </a:rPr>
              <a:t>)</a:t>
            </a:r>
          </a:p>
          <a:p>
            <a:pPr marL="188595" indent="-188595" defTabSz="1005840">
              <a:buFont typeface="Arial" panose="020B0604020202020204" pitchFamily="34" charset="0"/>
              <a:buChar char="•"/>
            </a:pPr>
            <a:r>
              <a:rPr lang="en-US" sz="1320" dirty="0">
                <a:solidFill>
                  <a:prstClr val="black"/>
                </a:solidFill>
              </a:rPr>
              <a:t>All of the  land masses fit together.</a:t>
            </a:r>
          </a:p>
          <a:p>
            <a:pPr marL="188595" indent="-188595" defTabSz="1005840">
              <a:buFont typeface="Arial" panose="020B0604020202020204" pitchFamily="34" charset="0"/>
              <a:buChar char="•"/>
            </a:pPr>
            <a:r>
              <a:rPr lang="en-US" sz="1320" dirty="0">
                <a:solidFill>
                  <a:prstClr val="black"/>
                </a:solidFill>
              </a:rPr>
              <a:t>We made two land masses.</a:t>
            </a:r>
          </a:p>
          <a:p>
            <a:pPr marL="188595" indent="-188595" defTabSz="1005840">
              <a:buFont typeface="Arial" panose="020B0604020202020204" pitchFamily="34" charset="0"/>
              <a:buChar char="•"/>
            </a:pPr>
            <a:r>
              <a:rPr lang="en-US" sz="1320" dirty="0">
                <a:solidFill>
                  <a:prstClr val="black"/>
                </a:solidFill>
              </a:rPr>
              <a:t>We couldn’t get ours to fit together at all.</a:t>
            </a:r>
          </a:p>
          <a:p>
            <a:pPr marL="188595" indent="-188595" defTabSz="1005840">
              <a:buFont typeface="Arial" panose="020B0604020202020204" pitchFamily="34" charset="0"/>
              <a:buChar char="•"/>
            </a:pPr>
            <a:r>
              <a:rPr lang="en-US" sz="1320" dirty="0">
                <a:solidFill>
                  <a:prstClr val="black"/>
                </a:solidFill>
              </a:rPr>
              <a:t>We lined up the fossils with their match. </a:t>
            </a:r>
          </a:p>
          <a:p>
            <a:pPr marL="188595" indent="-188595" defTabSz="1005840">
              <a:buFont typeface="Arial" panose="020B0604020202020204" pitchFamily="34" charset="0"/>
              <a:buChar char="•"/>
            </a:pPr>
            <a:endParaRPr lang="en-US" sz="1320" b="1" dirty="0">
              <a:solidFill>
                <a:prstClr val="black"/>
              </a:solidFill>
            </a:endParaRPr>
          </a:p>
          <a:p>
            <a:pPr defTabSz="1005840"/>
            <a:r>
              <a:rPr lang="en-US" sz="1320" b="1" dirty="0">
                <a:solidFill>
                  <a:prstClr val="black"/>
                </a:solidFill>
              </a:rPr>
              <a:t>Facilitator says: </a:t>
            </a:r>
            <a:r>
              <a:rPr lang="en-US" sz="1320" dirty="0">
                <a:solidFill>
                  <a:prstClr val="black"/>
                </a:solidFill>
              </a:rPr>
              <a:t>“You should have formed one supercontinent.  Remember this continent is called Pangea and supports Wegener’s theory of Continental Drift.  It is supported by matching fossil types on different land masses. </a:t>
            </a:r>
            <a:r>
              <a:rPr lang="en-US" sz="1320" b="1" dirty="0">
                <a:solidFill>
                  <a:prstClr val="black"/>
                </a:solidFill>
              </a:rPr>
              <a:t> </a:t>
            </a:r>
            <a:r>
              <a:rPr lang="en-US" sz="1320" dirty="0">
                <a:solidFill>
                  <a:prstClr val="black"/>
                </a:solidFill>
              </a:rPr>
              <a:t>In your performance task, you will be learning more about movement of tectonic plates.  The group work you did today should help prepare you for the research and writing you will be doing in the performance task.” </a:t>
            </a:r>
          </a:p>
          <a:p>
            <a:pPr defTabSz="1005840"/>
            <a:endParaRPr lang="en-US" sz="1320" dirty="0">
              <a:solidFill>
                <a:prstClr val="black"/>
              </a:solidFill>
            </a:endParaRPr>
          </a:p>
          <a:p>
            <a:pPr defTabSz="1005840"/>
            <a:r>
              <a:rPr lang="en-US" sz="1320" dirty="0">
                <a:solidFill>
                  <a:prstClr val="black"/>
                </a:solidFill>
              </a:rPr>
              <a:t>Note: Facilitator should collect student notes from this activity.</a:t>
            </a:r>
          </a:p>
          <a:p>
            <a:pPr defTabSz="1005840"/>
            <a:endParaRPr lang="en-US" sz="1320" dirty="0">
              <a:solidFill>
                <a:prstClr val="black"/>
              </a:solidFill>
            </a:endParaRPr>
          </a:p>
        </p:txBody>
      </p:sp>
    </p:spTree>
    <p:extLst>
      <p:ext uri="{BB962C8B-B14F-4D97-AF65-F5344CB8AC3E}">
        <p14:creationId xmlns:p14="http://schemas.microsoft.com/office/powerpoint/2010/main" val="420112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9566" y="270924"/>
            <a:ext cx="3771900" cy="295466"/>
          </a:xfrm>
          <a:prstGeom prst="rect">
            <a:avLst/>
          </a:prstGeom>
        </p:spPr>
        <p:txBody>
          <a:bodyPr>
            <a:spAutoFit/>
          </a:bodyPr>
          <a:lstStyle/>
          <a:p>
            <a:pPr algn="ctr" defTabSz="1005840"/>
            <a:r>
              <a:rPr lang="en-US" sz="1320" b="1" dirty="0">
                <a:solidFill>
                  <a:prstClr val="black"/>
                </a:solidFill>
              </a:rPr>
              <a:t>Ancillary Materials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75" y="588920"/>
            <a:ext cx="7249882" cy="94694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66234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9566" y="270924"/>
            <a:ext cx="3771900" cy="295466"/>
          </a:xfrm>
          <a:prstGeom prst="rect">
            <a:avLst/>
          </a:prstGeom>
        </p:spPr>
        <p:txBody>
          <a:bodyPr>
            <a:spAutoFit/>
          </a:bodyPr>
          <a:lstStyle/>
          <a:p>
            <a:pPr algn="ctr" defTabSz="1005840"/>
            <a:r>
              <a:rPr lang="en-US" sz="1320" b="1" dirty="0">
                <a:solidFill>
                  <a:prstClr val="black"/>
                </a:solidFill>
              </a:rPr>
              <a:t>Ancillary Materials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69" y="585632"/>
            <a:ext cx="7313295" cy="94507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094686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9566" y="270924"/>
            <a:ext cx="3771900" cy="295466"/>
          </a:xfrm>
          <a:prstGeom prst="rect">
            <a:avLst/>
          </a:prstGeom>
        </p:spPr>
        <p:txBody>
          <a:bodyPr>
            <a:spAutoFit/>
          </a:bodyPr>
          <a:lstStyle/>
          <a:p>
            <a:pPr algn="ctr" defTabSz="1005840"/>
            <a:r>
              <a:rPr lang="en-US" sz="1320" b="1" dirty="0">
                <a:solidFill>
                  <a:prstClr val="black"/>
                </a:solidFill>
              </a:rPr>
              <a:t>Ancillary Materials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30843" y="1599386"/>
            <a:ext cx="9482777" cy="74352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00186737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6050</TotalTime>
  <Words>10928</Words>
  <Application>Microsoft Office PowerPoint</Application>
  <PresentationFormat>Custom</PresentationFormat>
  <Paragraphs>1388</Paragraphs>
  <Slides>43</Slides>
  <Notes>3</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43</vt:i4>
      </vt:variant>
    </vt:vector>
  </HeadingPairs>
  <TitlesOfParts>
    <vt:vector size="61" baseType="lpstr">
      <vt:lpstr>Arial</vt:lpstr>
      <vt:lpstr>Bookman Old Style</vt:lpstr>
      <vt:lpstr>Calibri</vt:lpstr>
      <vt:lpstr>Cambria</vt:lpstr>
      <vt:lpstr>Comic Sans MS</vt:lpstr>
      <vt:lpstr>Courier New</vt:lpstr>
      <vt:lpstr>Franklin Gothic Book</vt:lpstr>
      <vt:lpstr>Gill Sans MT</vt:lpstr>
      <vt:lpstr>Helvetica</vt:lpstr>
      <vt:lpstr>Lato Light</vt:lpstr>
      <vt:lpstr>Lucida Handwriting</vt:lpstr>
      <vt:lpstr>Times New Roman</vt:lpstr>
      <vt:lpstr>Verdana</vt:lpstr>
      <vt:lpstr>Wingdings 2</vt:lpstr>
      <vt:lpstr>Office Theme</vt:lpstr>
      <vt:lpstr>Solstice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759</cp:revision>
  <cp:lastPrinted>2015-05-20T17:59:25Z</cp:lastPrinted>
  <dcterms:created xsi:type="dcterms:W3CDTF">2013-06-13T16:49:22Z</dcterms:created>
  <dcterms:modified xsi:type="dcterms:W3CDTF">2016-06-02T18:13:29Z</dcterms:modified>
</cp:coreProperties>
</file>