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notesMasterIdLst>
    <p:notesMasterId r:id="rId47"/>
  </p:notesMasterIdLst>
  <p:sldIdLst>
    <p:sldId id="435" r:id="rId4"/>
    <p:sldId id="471" r:id="rId5"/>
    <p:sldId id="477" r:id="rId6"/>
    <p:sldId id="473" r:id="rId7"/>
    <p:sldId id="474" r:id="rId8"/>
    <p:sldId id="475" r:id="rId9"/>
    <p:sldId id="476" r:id="rId10"/>
    <p:sldId id="438" r:id="rId11"/>
    <p:sldId id="439" r:id="rId12"/>
    <p:sldId id="440" r:id="rId13"/>
    <p:sldId id="441" r:id="rId14"/>
    <p:sldId id="442" r:id="rId15"/>
    <p:sldId id="443" r:id="rId16"/>
    <p:sldId id="444" r:id="rId17"/>
    <p:sldId id="445" r:id="rId18"/>
    <p:sldId id="446" r:id="rId19"/>
    <p:sldId id="472" r:id="rId20"/>
    <p:sldId id="448" r:id="rId21"/>
    <p:sldId id="449" r:id="rId22"/>
    <p:sldId id="450" r:id="rId23"/>
    <p:sldId id="451" r:id="rId24"/>
    <p:sldId id="452" r:id="rId25"/>
    <p:sldId id="453" r:id="rId26"/>
    <p:sldId id="454" r:id="rId27"/>
    <p:sldId id="455" r:id="rId28"/>
    <p:sldId id="456" r:id="rId29"/>
    <p:sldId id="457" r:id="rId30"/>
    <p:sldId id="458" r:id="rId31"/>
    <p:sldId id="459" r:id="rId32"/>
    <p:sldId id="460" r:id="rId33"/>
    <p:sldId id="461" r:id="rId34"/>
    <p:sldId id="462" r:id="rId35"/>
    <p:sldId id="463" r:id="rId36"/>
    <p:sldId id="464" r:id="rId37"/>
    <p:sldId id="465" r:id="rId38"/>
    <p:sldId id="466" r:id="rId39"/>
    <p:sldId id="467" r:id="rId40"/>
    <p:sldId id="468" r:id="rId41"/>
    <p:sldId id="337" r:id="rId42"/>
    <p:sldId id="338" r:id="rId43"/>
    <p:sldId id="339" r:id="rId44"/>
    <p:sldId id="469" r:id="rId45"/>
    <p:sldId id="470" r:id="rId46"/>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09" autoAdjust="0"/>
  </p:normalViewPr>
  <p:slideViewPr>
    <p:cSldViewPr>
      <p:cViewPr>
        <p:scale>
          <a:sx n="106" d="100"/>
          <a:sy n="106" d="100"/>
        </p:scale>
        <p:origin x="978" y="-165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37F6B2-B980-42B2-B863-62AB0BA18E5D}" type="datetimeFigureOut">
              <a:rPr lang="en-US" smtClean="0"/>
              <a:t>5/31/2016</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CEBE1F-24ED-42D9-B1FA-96E2AD20C1E2}" type="slidenum">
              <a:rPr lang="en-US" smtClean="0"/>
              <a:t>‹#›</a:t>
            </a:fld>
            <a:endParaRPr lang="en-US" dirty="0"/>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21" name="Shape 121"/>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75580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26</a:t>
            </a:fld>
            <a:endParaRPr lang="en-US" dirty="0"/>
          </a:p>
        </p:txBody>
      </p:sp>
    </p:spTree>
    <p:extLst>
      <p:ext uri="{BB962C8B-B14F-4D97-AF65-F5344CB8AC3E}">
        <p14:creationId xmlns:p14="http://schemas.microsoft.com/office/powerpoint/2010/main" val="835437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33</a:t>
            </a:fld>
            <a:endParaRPr lang="en-US" dirty="0"/>
          </a:p>
        </p:txBody>
      </p:sp>
    </p:spTree>
    <p:extLst>
      <p:ext uri="{BB962C8B-B14F-4D97-AF65-F5344CB8AC3E}">
        <p14:creationId xmlns:p14="http://schemas.microsoft.com/office/powerpoint/2010/main" val="1888540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42</a:t>
            </a:fld>
            <a:endParaRPr lang="en-US" dirty="0"/>
          </a:p>
        </p:txBody>
      </p:sp>
    </p:spTree>
    <p:extLst>
      <p:ext uri="{BB962C8B-B14F-4D97-AF65-F5344CB8AC3E}">
        <p14:creationId xmlns:p14="http://schemas.microsoft.com/office/powerpoint/2010/main" val="2519577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30"/>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9"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9C889DC-0DCB-4B74-8FF1-3277D9B5E9DE}" type="datetimeFigureOut">
              <a:rPr lang="en-US" smtClean="0"/>
              <a:t>5/31/2016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983600" y="1972690"/>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5/31/2016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191633" y="3813810"/>
            <a:ext cx="5440680" cy="33528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0"/>
            <a:ext cx="5440680" cy="221424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5/31/2016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5/31/2016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9C889DC-0DCB-4B74-8FF1-3277D9B5E9DE}" type="datetimeFigureOut">
              <a:rPr lang="en-US" smtClean="0"/>
              <a:t>5/31/2016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9C889DC-0DCB-4B74-8FF1-3277D9B5E9DE}" type="datetimeFigureOut">
              <a:rPr lang="en-US" smtClean="0"/>
              <a:t>5/31/2016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D9C889DC-0DCB-4B74-8FF1-3277D9B5E9DE}" type="datetimeFigureOut">
              <a:rPr lang="en-US" smtClean="0"/>
              <a:t>5/31/2016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7"/>
            <a:ext cx="3238500" cy="1024467"/>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1"/>
            <a:ext cx="6930390" cy="5855759"/>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5/31/2016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
        <p:nvSpPr>
          <p:cNvPr id="7" name="Footer Placeholder 4"/>
          <p:cNvSpPr txBox="1">
            <a:spLocks/>
          </p:cNvSpPr>
          <p:nvPr userDrawn="1"/>
        </p:nvSpPr>
        <p:spPr>
          <a:xfrm>
            <a:off x="2655570" y="9322654"/>
            <a:ext cx="2461260" cy="535516"/>
          </a:xfrm>
          <a:prstGeom prst="rect">
            <a:avLst/>
          </a:prstGeom>
        </p:spPr>
        <p:txBody>
          <a:bodyPr vert="horz" lIns="101882" tIns="50941" rIns="101882" bIns="50941" rtlCol="0" anchor="ctr"/>
          <a:lstStyle>
            <a:defPPr>
              <a:defRPr lang="en-US"/>
            </a:defPPr>
            <a:lvl1pPr marL="0" algn="ctr" defTabSz="1018824" rtl="0" eaLnBrk="1" latinLnBrk="0" hangingPunct="1">
              <a:defRPr sz="9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07/08/2015 OSP-S.Richmond</a:t>
            </a:r>
            <a:endParaRPr lang="en-US" dirty="0"/>
          </a:p>
        </p:txBody>
      </p:sp>
    </p:spTree>
    <p:extLst>
      <p:ext uri="{BB962C8B-B14F-4D97-AF65-F5344CB8AC3E}">
        <p14:creationId xmlns:p14="http://schemas.microsoft.com/office/powerpoint/2010/main" val="2602575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5/31/2016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712470" y="1676405"/>
            <a:ext cx="3756660" cy="5154645"/>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37216" y="1399700"/>
            <a:ext cx="58293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4253117" y="1373953"/>
            <a:ext cx="55184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5/31/2016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4"/>
            <a:ext cx="1554480" cy="8582237"/>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6"/>
            <a:ext cx="4728210" cy="8582237"/>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5/31/2016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30"/>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433640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9448800"/>
            <a:ext cx="2461260" cy="535516"/>
          </a:xfrm>
        </p:spPr>
        <p:txBody>
          <a:bodyPr/>
          <a:lstStyle>
            <a:lvl1pPr>
              <a:defRPr sz="900"/>
            </a:lvl1pPr>
          </a:lstStyle>
          <a:p>
            <a:r>
              <a:rPr lang="en-US" smtClean="0">
                <a:solidFill>
                  <a:prstClr val="black">
                    <a:tint val="75000"/>
                  </a:prstClr>
                </a:solidFill>
              </a:rPr>
              <a:t>07/06/2015 OSP-Susan Richmond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59081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5"/>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889DC-0DCB-4B74-8FF1-3277D9B5E9DE}" type="datetimeFigureOut">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657274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C889DC-0DCB-4B74-8FF1-3277D9B5E9DE}" type="datetimeFigureOut">
              <a:rPr lang="en-US" smtClean="0">
                <a:solidFill>
                  <a:prstClr val="black">
                    <a:tint val="75000"/>
                  </a:prstClr>
                </a:solidFill>
              </a:rPr>
              <a:pPr/>
              <a:t>5/31/2016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64711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6"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6"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C889DC-0DCB-4B74-8FF1-3277D9B5E9DE}" type="datetimeFigureOut">
              <a:rPr lang="en-US" smtClean="0">
                <a:solidFill>
                  <a:prstClr val="black">
                    <a:tint val="75000"/>
                  </a:prstClr>
                </a:solidFill>
              </a:rPr>
              <a:pPr/>
              <a:t>5/31/2016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128344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889DC-0DCB-4B74-8FF1-3277D9B5E9DE}" type="datetimeFigureOut">
              <a:rPr lang="en-US" smtClean="0">
                <a:solidFill>
                  <a:prstClr val="black">
                    <a:tint val="75000"/>
                  </a:prstClr>
                </a:solidFill>
              </a:rPr>
              <a:pPr/>
              <a:t>5/31/2016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88100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889DC-0DCB-4B74-8FF1-3277D9B5E9DE}" type="datetimeFigureOut">
              <a:rPr lang="en-US" smtClean="0">
                <a:solidFill>
                  <a:prstClr val="black">
                    <a:tint val="75000"/>
                  </a:prstClr>
                </a:solidFill>
              </a:rPr>
              <a:pPr/>
              <a:t>5/31/2016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6958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5"/>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889DC-0DCB-4B74-8FF1-3277D9B5E9DE}" type="datetimeFigureOut">
              <a:rPr lang="en-US" smtClean="0"/>
              <a:t>5/31/2016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192438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4"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6" y="400479"/>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4" y="2104819"/>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solidFill>
                  <a:prstClr val="black">
                    <a:tint val="75000"/>
                  </a:prstClr>
                </a:solidFill>
              </a:rPr>
              <a:pPr/>
              <a:t>5/31/2016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668235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solidFill>
                  <a:prstClr val="black">
                    <a:tint val="75000"/>
                  </a:prstClr>
                </a:solidFill>
              </a:rPr>
              <a:pPr/>
              <a:t>5/31/2016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90175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9611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9"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60169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C889DC-0DCB-4B74-8FF1-3277D9B5E9DE}" type="datetimeFigureOut">
              <a:rPr lang="en-US" smtClean="0"/>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6"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6"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C889DC-0DCB-4B74-8FF1-3277D9B5E9DE}" type="datetimeFigureOut">
              <a:rPr lang="en-US" smtClean="0"/>
              <a:t>5/31/2016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889DC-0DCB-4B74-8FF1-3277D9B5E9DE}" type="datetimeFigureOut">
              <a:rPr lang="en-US" smtClean="0"/>
              <a:t>5/31/2016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889DC-0DCB-4B74-8FF1-3277D9B5E9DE}" type="datetimeFigureOut">
              <a:rPr lang="en-US" smtClean="0"/>
              <a:t>5/31/2016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4"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6" y="400479"/>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4" y="2104819"/>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5/31/2016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6"/>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3"/>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D9C889DC-0DCB-4B74-8FF1-3277D9B5E9DE}" type="datetimeFigureOut">
              <a:rPr lang="en-US" smtClean="0"/>
              <a:t>5/31/2016</a:t>
            </a:fld>
            <a:endParaRPr lang="en-US" dirty="0"/>
          </a:p>
        </p:txBody>
      </p:sp>
      <p:sp>
        <p:nvSpPr>
          <p:cNvPr id="5" name="Footer Placeholder 4"/>
          <p:cNvSpPr>
            <a:spLocks noGrp="1"/>
          </p:cNvSpPr>
          <p:nvPr>
            <p:ph type="ftr" sz="quarter" idx="3"/>
          </p:nvPr>
        </p:nvSpPr>
        <p:spPr>
          <a:xfrm>
            <a:off x="2655570" y="9322653"/>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53"/>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dirty="0"/>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8"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43494" y="30950"/>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55450" y="1547446"/>
            <a:ext cx="956859"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860942"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220267" y="402802"/>
            <a:ext cx="6373368" cy="16764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C889DC-0DCB-4B74-8FF1-3277D9B5E9DE}" type="datetimeFigureOut">
              <a:rPr lang="en-US" smtClean="0"/>
              <a:t>5/31/2016</a:t>
            </a:fld>
            <a:endParaRPr lang="en-US" dirty="0"/>
          </a:p>
        </p:txBody>
      </p:sp>
      <p:sp>
        <p:nvSpPr>
          <p:cNvPr id="10" name="Footer Placeholder 9"/>
          <p:cNvSpPr>
            <a:spLocks noGrp="1"/>
          </p:cNvSpPr>
          <p:nvPr>
            <p:ph type="ftr" sz="quarter" idx="3"/>
          </p:nvPr>
        </p:nvSpPr>
        <p:spPr>
          <a:xfrm>
            <a:off x="4857750" y="9248140"/>
            <a:ext cx="2461260" cy="6985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7321601" y="9248140"/>
            <a:ext cx="388620" cy="6985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F8359E8-5B63-4AE7-A26F-FE183B9DDE83}" type="slidenum">
              <a:rPr lang="en-US" smtClean="0"/>
              <a:t>‹#›</a:t>
            </a:fld>
            <a:endParaRPr lang="en-US" dirty="0"/>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6"/>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3"/>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D9C889DC-0DCB-4B74-8FF1-3277D9B5E9DE}" type="datetimeFigureOut">
              <a:rPr lang="en-US" smtClean="0">
                <a:solidFill>
                  <a:prstClr val="black">
                    <a:tint val="75000"/>
                  </a:prstClr>
                </a:solidFill>
              </a:rPr>
              <a:pPr/>
              <a:t>5/31/2016</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53"/>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5570220" y="9322653"/>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
        <p:nvSpPr>
          <p:cNvPr id="7" name="Footer Placeholder 4"/>
          <p:cNvSpPr txBox="1">
            <a:spLocks/>
          </p:cNvSpPr>
          <p:nvPr userDrawn="1"/>
        </p:nvSpPr>
        <p:spPr>
          <a:xfrm>
            <a:off x="2667000" y="9448800"/>
            <a:ext cx="2461260" cy="535516"/>
          </a:xfrm>
          <a:prstGeom prst="rect">
            <a:avLst/>
          </a:prstGeom>
        </p:spPr>
        <p:txBody>
          <a:bodyPr/>
          <a:lstStyle>
            <a:defPPr>
              <a:defRPr lang="en-US"/>
            </a:defPPr>
            <a:lvl1pPr marL="0" algn="l" defTabSz="1018824" rtl="0" eaLnBrk="1" latinLnBrk="0" hangingPunct="1">
              <a:defRPr sz="9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solidFill>
                  <a:prstClr val="black"/>
                </a:solidFill>
              </a:rPr>
              <a:t>07/06/2015 OSP-Susan Richmond</a:t>
            </a:r>
            <a:endParaRPr lang="en-US" dirty="0">
              <a:solidFill>
                <a:prstClr val="black"/>
              </a:solidFill>
            </a:endParaRPr>
          </a:p>
        </p:txBody>
      </p:sp>
    </p:spTree>
    <p:extLst>
      <p:ext uri="{BB962C8B-B14F-4D97-AF65-F5344CB8AC3E}">
        <p14:creationId xmlns:p14="http://schemas.microsoft.com/office/powerpoint/2010/main" val="9020092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oaksportal.org/resources/"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ivebinders.com/play/play?id=774846" TargetMode="External"/><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486207" y="910087"/>
            <a:ext cx="2608792" cy="2283097"/>
            <a:chOff x="4741224" y="381000"/>
            <a:chExt cx="2166470" cy="1981200"/>
          </a:xfrm>
        </p:grpSpPr>
        <p:sp>
          <p:nvSpPr>
            <p:cNvPr id="31" name="Parallelogram 30"/>
            <p:cNvSpPr/>
            <p:nvPr/>
          </p:nvSpPr>
          <p:spPr>
            <a:xfrm rot="1114965" flipH="1">
              <a:off x="4777414" y="557751"/>
              <a:ext cx="2130280" cy="1688521"/>
            </a:xfrm>
            <a:prstGeom prst="parallelogram">
              <a:avLst/>
            </a:prstGeom>
            <a:solidFill>
              <a:srgbClr val="F79646">
                <a:lumMod val="75000"/>
              </a:srgbClr>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2" name="Parallelogram 31"/>
            <p:cNvSpPr/>
            <p:nvPr/>
          </p:nvSpPr>
          <p:spPr>
            <a:xfrm>
              <a:off x="5029200" y="694562"/>
              <a:ext cx="1676400" cy="1439038"/>
            </a:xfrm>
            <a:prstGeom prst="parallelogram">
              <a:avLst/>
            </a:prstGeom>
            <a:solidFill>
              <a:srgbClr val="FFFFBD"/>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3" name="Rectangle 32"/>
            <p:cNvSpPr/>
            <p:nvPr/>
          </p:nvSpPr>
          <p:spPr>
            <a:xfrm>
              <a:off x="4741224" y="381000"/>
              <a:ext cx="1054587" cy="934776"/>
            </a:xfrm>
            <a:prstGeom prst="rect">
              <a:avLst/>
            </a:prstGeom>
            <a:solidFill>
              <a:srgbClr val="FFFFBD"/>
            </a:solidFill>
            <a:ln>
              <a:solidFill>
                <a:srgbClr val="F79646">
                  <a:lumMod val="75000"/>
                </a:srgb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1135157">
                <a:defRPr/>
              </a:pPr>
              <a:r>
                <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4</a:t>
              </a:r>
              <a:r>
                <a:rPr lang="en-US" sz="6400" b="1" kern="0" baseline="3000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th</a:t>
              </a:r>
              <a:r>
                <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 </a:t>
              </a:r>
            </a:p>
          </p:txBody>
        </p:sp>
        <p:pic>
          <p:nvPicPr>
            <p:cNvPr id="34"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1" y="576344"/>
              <a:ext cx="1524000" cy="1785856"/>
            </a:xfrm>
            <a:prstGeom prst="rect">
              <a:avLst/>
            </a:prstGeom>
            <a:noFill/>
            <a:effectLst>
              <a:softEdge rad="317500"/>
            </a:effectLst>
          </p:spPr>
        </p:pic>
      </p:grpSp>
      <p:graphicFrame>
        <p:nvGraphicFramePr>
          <p:cNvPr id="25" name="Table 24"/>
          <p:cNvGraphicFramePr>
            <a:graphicFrameLocks noGrp="1"/>
          </p:cNvGraphicFramePr>
          <p:nvPr>
            <p:extLst>
              <p:ext uri="{D42A27DB-BD31-4B8C-83A1-F6EECF244321}">
                <p14:modId xmlns:p14="http://schemas.microsoft.com/office/powerpoint/2010/main" val="3004873171"/>
              </p:ext>
            </p:extLst>
          </p:nvPr>
        </p:nvGraphicFramePr>
        <p:xfrm>
          <a:off x="1209042" y="6441948"/>
          <a:ext cx="5705113" cy="222046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245359"/>
                <a:gridCol w="2418080"/>
                <a:gridCol w="609873"/>
              </a:tblGrid>
              <a:tr h="284988">
                <a:tc gridSpan="4">
                  <a:txBody>
                    <a:bodyPr/>
                    <a:lstStyle/>
                    <a:p>
                      <a:pPr algn="ctr"/>
                      <a:r>
                        <a:rPr lang="en-US" sz="1200" b="1" dirty="0" smtClean="0">
                          <a:solidFill>
                            <a:schemeClr val="tx1"/>
                          </a:solidFill>
                        </a:rPr>
                        <a:t>Opinion Writing and Language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1a</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Brief Opinion</a:t>
                      </a:r>
                      <a:r>
                        <a:rPr lang="en-US" sz="1200" b="1" baseline="0" dirty="0" smtClean="0">
                          <a:solidFill>
                            <a:schemeClr val="tx1"/>
                          </a:solidFill>
                        </a:rPr>
                        <a:t> </a:t>
                      </a:r>
                      <a:r>
                        <a:rPr lang="en-US" sz="1200" b="1" dirty="0" smtClean="0">
                          <a:solidFill>
                            <a:schemeClr val="tx1"/>
                          </a:solidFill>
                        </a:rPr>
                        <a:t>Write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W.4.1a,</a:t>
                      </a:r>
                      <a:r>
                        <a:rPr lang="en-US" sz="1200" b="1" baseline="0" dirty="0" smtClean="0">
                          <a:solidFill>
                            <a:schemeClr val="tx1"/>
                          </a:solidFill>
                        </a:rPr>
                        <a:t> W.4.1b,  W.4.1c, W.4.1d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1b</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Write-Revise Opinion</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W.4.1a,</a:t>
                      </a:r>
                      <a:r>
                        <a:rPr lang="en-US" sz="1200" b="1" baseline="0" dirty="0" smtClean="0">
                          <a:solidFill>
                            <a:schemeClr val="tx1"/>
                          </a:solidFill>
                        </a:rPr>
                        <a:t> W.4.1b,  W.4.1c, W.4.1d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47244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Full Opinion Composition</a:t>
                      </a:r>
                      <a:endParaRPr lang="en-US" sz="1200" b="1" dirty="0">
                        <a:solidFill>
                          <a:schemeClr val="tx1"/>
                        </a:solidFill>
                      </a:endParaRPr>
                    </a:p>
                  </a:txBody>
                  <a:tcPr marL="103632" marR="103632" marT="50292" marB="50292">
                    <a:solidFill>
                      <a:srgbClr val="FFFFCC"/>
                    </a:solidFill>
                  </a:tcPr>
                </a:tc>
                <a:tc>
                  <a:txBody>
                    <a:bodyPr/>
                    <a:lstStyle/>
                    <a:p>
                      <a:r>
                        <a:rPr lang="pl-PL" sz="1200" b="1" dirty="0" smtClean="0">
                          <a:solidFill>
                            <a:schemeClr val="tx1"/>
                          </a:solidFill>
                        </a:rPr>
                        <a:t>W</a:t>
                      </a:r>
                      <a:r>
                        <a:rPr lang="en-US" sz="1200" b="1" dirty="0" smtClean="0">
                          <a:solidFill>
                            <a:schemeClr val="tx1"/>
                          </a:solidFill>
                        </a:rPr>
                        <a:t>.4.1</a:t>
                      </a:r>
                      <a:r>
                        <a:rPr lang="pl-PL" sz="1200" b="1" dirty="0" smtClean="0">
                          <a:solidFill>
                            <a:schemeClr val="tx1"/>
                          </a:solidFill>
                        </a:rPr>
                        <a:t>a, W</a:t>
                      </a:r>
                      <a:r>
                        <a:rPr lang="en-US" sz="1200" b="1" dirty="0" smtClean="0">
                          <a:solidFill>
                            <a:schemeClr val="tx1"/>
                          </a:solidFill>
                        </a:rPr>
                        <a:t>.4.1</a:t>
                      </a:r>
                      <a:r>
                        <a:rPr lang="pl-PL" sz="1200" b="1" dirty="0" smtClean="0">
                          <a:solidFill>
                            <a:schemeClr val="tx1"/>
                          </a:solidFill>
                        </a:rPr>
                        <a:t>b, W</a:t>
                      </a:r>
                      <a:r>
                        <a:rPr lang="en-US" sz="1200" b="1" dirty="0" smtClean="0">
                          <a:solidFill>
                            <a:schemeClr val="tx1"/>
                          </a:solidFill>
                        </a:rPr>
                        <a:t>.4.1</a:t>
                      </a:r>
                      <a:r>
                        <a:rPr lang="pl-PL" sz="1200" b="1" dirty="0" smtClean="0">
                          <a:solidFill>
                            <a:schemeClr val="tx1"/>
                          </a:solidFill>
                        </a:rPr>
                        <a:t>c, W</a:t>
                      </a:r>
                      <a:r>
                        <a:rPr lang="en-US" sz="1200" b="1" dirty="0" smtClean="0">
                          <a:solidFill>
                            <a:schemeClr val="tx1"/>
                          </a:solidFill>
                        </a:rPr>
                        <a:t>.4.1d</a:t>
                      </a:r>
                      <a:r>
                        <a:rPr lang="pl-PL" sz="1200" b="1" dirty="0" smtClean="0">
                          <a:solidFill>
                            <a:schemeClr val="tx1"/>
                          </a:solidFill>
                        </a:rPr>
                        <a:t>, W</a:t>
                      </a:r>
                      <a:r>
                        <a:rPr lang="en-US" sz="1200" b="1" dirty="0" smtClean="0">
                          <a:solidFill>
                            <a:schemeClr val="tx1"/>
                          </a:solidFill>
                        </a:rPr>
                        <a:t>.4.</a:t>
                      </a:r>
                      <a:r>
                        <a:rPr lang="pl-PL" sz="1200" b="1" dirty="0" smtClean="0">
                          <a:solidFill>
                            <a:schemeClr val="tx1"/>
                          </a:solidFill>
                        </a:rPr>
                        <a:t>4, </a:t>
                      </a:r>
                      <a:r>
                        <a:rPr lang="en-US" sz="1200" b="1" baseline="0" dirty="0" smtClean="0">
                          <a:solidFill>
                            <a:schemeClr val="tx1"/>
                          </a:solidFill>
                        </a:rPr>
                        <a:t> </a:t>
                      </a:r>
                      <a:r>
                        <a:rPr lang="pl-PL" sz="1200" b="1" dirty="0" smtClean="0">
                          <a:solidFill>
                            <a:schemeClr val="tx1"/>
                          </a:solidFill>
                        </a:rPr>
                        <a:t>W</a:t>
                      </a:r>
                      <a:r>
                        <a:rPr lang="en-US" sz="1200" b="1" dirty="0" smtClean="0">
                          <a:solidFill>
                            <a:schemeClr val="tx1"/>
                          </a:solidFill>
                        </a:rPr>
                        <a:t>.4.</a:t>
                      </a:r>
                      <a:r>
                        <a:rPr lang="pl-PL" sz="1200" b="1" dirty="0" smtClean="0">
                          <a:solidFill>
                            <a:schemeClr val="tx1"/>
                          </a:solidFill>
                        </a:rPr>
                        <a:t>5, W</a:t>
                      </a:r>
                      <a:r>
                        <a:rPr lang="en-US" sz="1200" b="1" dirty="0" smtClean="0">
                          <a:solidFill>
                            <a:schemeClr val="tx1"/>
                          </a:solidFill>
                        </a:rPr>
                        <a:t>.4.</a:t>
                      </a:r>
                      <a:r>
                        <a:rPr lang="pl-PL"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Language-Vocabulary Use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L.4.3a</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Edit and Clarify</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L.4.4.1f</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565505" y="1696449"/>
            <a:ext cx="2840064" cy="87231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n-US" sz="2600" b="1" dirty="0">
                <a:solidFill>
                  <a:schemeClr val="accent1">
                    <a:lumMod val="75000"/>
                  </a:schemeClr>
                </a:solidFill>
                <a:latin typeface="Bookman Old Style" pitchFamily="18" charset="0"/>
              </a:rPr>
              <a:t>Quarter </a:t>
            </a:r>
            <a:r>
              <a:rPr lang="en-US" sz="2600" b="1" dirty="0" smtClean="0">
                <a:solidFill>
                  <a:schemeClr val="accent1">
                    <a:lumMod val="75000"/>
                  </a:schemeClr>
                </a:solidFill>
                <a:latin typeface="Bookman Old Style" pitchFamily="18" charset="0"/>
              </a:rPr>
              <a:t>Four </a:t>
            </a:r>
          </a:p>
          <a:p>
            <a:r>
              <a:rPr lang="en-US" sz="2400" b="1" dirty="0" smtClean="0">
                <a:latin typeface="Bookman Old Style" pitchFamily="18" charset="0"/>
              </a:rPr>
              <a:t>CFA</a:t>
            </a:r>
            <a:endParaRPr lang="en-US" b="1" dirty="0" smtClean="0">
              <a:latin typeface="Bookman Old Style" pitchFamily="18" charset="0"/>
            </a:endParaRPr>
          </a:p>
        </p:txBody>
      </p:sp>
      <p:sp>
        <p:nvSpPr>
          <p:cNvPr id="30" name="TextBox 29"/>
          <p:cNvSpPr txBox="1"/>
          <p:nvPr/>
        </p:nvSpPr>
        <p:spPr>
          <a:xfrm>
            <a:off x="1219200" y="6172200"/>
            <a:ext cx="5718863" cy="256765"/>
          </a:xfrm>
          <a:prstGeom prst="rect">
            <a:avLst/>
          </a:prstGeom>
          <a:noFill/>
        </p:spPr>
        <p:txBody>
          <a:bodyPr wrap="square" lIns="101882" tIns="50941" rIns="101882" bIns="50941" rtlCol="0">
            <a:spAutoFit/>
          </a:bodyPr>
          <a:lstStyle/>
          <a:p>
            <a:pPr algn="ctr"/>
            <a:r>
              <a:rPr lang="en-US" sz="1000" b="1" i="1" dirty="0">
                <a:latin typeface="Calibri" panose="020F0502020204030204" pitchFamily="34" charset="0"/>
              </a:rPr>
              <a:t>Note:  There may be more standards per target.  </a:t>
            </a:r>
            <a:r>
              <a:rPr lang="en-US" sz="1000" b="1" i="1" dirty="0" smtClean="0">
                <a:latin typeface="Calibri" panose="020F0502020204030204" pitchFamily="34" charset="0"/>
              </a:rPr>
              <a:t>Only box standards are assessed.</a:t>
            </a:r>
            <a:endParaRPr lang="en-US" sz="1000" b="1" i="1" dirty="0">
              <a:latin typeface="Calibri" panose="020F0502020204030204" pitchFamily="34" charset="0"/>
            </a:endParaRPr>
          </a:p>
        </p:txBody>
      </p:sp>
      <p:graphicFrame>
        <p:nvGraphicFramePr>
          <p:cNvPr id="26" name="Table 25"/>
          <p:cNvGraphicFramePr>
            <a:graphicFrameLocks noGrp="1"/>
          </p:cNvGraphicFramePr>
          <p:nvPr>
            <p:extLst>
              <p:ext uri="{D42A27DB-BD31-4B8C-83A1-F6EECF244321}">
                <p14:modId xmlns:p14="http://schemas.microsoft.com/office/powerpoint/2010/main" val="2080640091"/>
              </p:ext>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algn="ctr"/>
                      <a:r>
                        <a:rPr lang="en-US" sz="1200" b="1" dirty="0" smtClean="0">
                          <a:solidFill>
                            <a:schemeClr val="tx1"/>
                          </a:solidFill>
                        </a:rPr>
                        <a:t>Reading: Literature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RL.4.3</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RL.4.6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RL.4.9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146205519"/>
              </p:ext>
            </p:extLst>
          </p:nvPr>
        </p:nvGraphicFramePr>
        <p:xfrm>
          <a:off x="1640842" y="4483899"/>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algn="ctr"/>
                      <a:r>
                        <a:rPr lang="en-US" sz="1200" b="1" dirty="0" smtClean="0">
                          <a:solidFill>
                            <a:schemeClr val="tx1"/>
                          </a:solidFill>
                        </a:rPr>
                        <a:t>Reading: Informational</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RI.4.3</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RI.4.6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RI.4.9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spTree>
    <p:extLst>
      <p:ext uri="{BB962C8B-B14F-4D97-AF65-F5344CB8AC3E}">
        <p14:creationId xmlns:p14="http://schemas.microsoft.com/office/powerpoint/2010/main" val="1773155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477" y="881844"/>
            <a:ext cx="7340602" cy="9124023"/>
          </a:xfrm>
          <a:prstGeom prst="rect">
            <a:avLst/>
          </a:prstGeom>
          <a:solidFill>
            <a:schemeClr val="bg1"/>
          </a:solidFill>
          <a:ln>
            <a:solidFill>
              <a:schemeClr val="accent1"/>
            </a:solidFill>
          </a:ln>
        </p:spPr>
        <p:txBody>
          <a:bodyPr wrap="square" lIns="101869" tIns="50935" rIns="101869" bIns="50935" rtlCol="0">
            <a:spAutoFit/>
          </a:bodyPr>
          <a:lstStyle/>
          <a:p>
            <a:endParaRPr lang="en-US" sz="1400" b="1" u="sng" dirty="0"/>
          </a:p>
          <a:p>
            <a:r>
              <a:rPr lang="en-US" sz="1400" dirty="0"/>
              <a:t>What </a:t>
            </a:r>
            <a:r>
              <a:rPr lang="en-US" sz="1400" u="sng" dirty="0"/>
              <a:t>contributions</a:t>
            </a:r>
            <a:r>
              <a:rPr lang="en-US" sz="1400" dirty="0"/>
              <a:t> (key ideas) does the text make to support the </a:t>
            </a:r>
            <a:r>
              <a:rPr lang="en-US" sz="1400" u="sng" dirty="0"/>
              <a:t>main idea</a:t>
            </a:r>
            <a:r>
              <a:rPr lang="en-US" sz="1400" b="1" dirty="0"/>
              <a:t>?</a:t>
            </a:r>
          </a:p>
          <a:p>
            <a:endParaRPr lang="en-US" sz="1400" b="1" dirty="0"/>
          </a:p>
          <a:p>
            <a:r>
              <a:rPr lang="en-US" sz="1400" dirty="0"/>
              <a:t>Write </a:t>
            </a:r>
            <a:r>
              <a:rPr lang="en-US" sz="1400" b="1" u="sng" dirty="0"/>
              <a:t>one</a:t>
            </a:r>
            <a:r>
              <a:rPr lang="en-US" sz="1400" dirty="0"/>
              <a:t> new contribution (</a:t>
            </a:r>
            <a:r>
              <a:rPr lang="en-US" sz="1400" u="sng" dirty="0"/>
              <a:t>key idea</a:t>
            </a:r>
            <a:r>
              <a:rPr lang="en-US" sz="1400" dirty="0"/>
              <a:t>) about the </a:t>
            </a:r>
            <a:r>
              <a:rPr lang="en-US" sz="1400" u="sng" dirty="0"/>
              <a:t>main idea</a:t>
            </a:r>
            <a:r>
              <a:rPr lang="en-US" sz="1400" dirty="0"/>
              <a:t>.</a:t>
            </a:r>
          </a:p>
          <a:p>
            <a:endParaRPr lang="en-US" sz="1400" dirty="0"/>
          </a:p>
          <a:p>
            <a:r>
              <a:rPr lang="en-US" sz="1400" dirty="0"/>
              <a:t>_____________________________________________________________________________</a:t>
            </a:r>
          </a:p>
          <a:p>
            <a:endParaRPr lang="en-US" sz="1400" dirty="0"/>
          </a:p>
          <a:p>
            <a:r>
              <a:rPr lang="en-US" sz="1400" dirty="0"/>
              <a:t>_____________________________________________________________________________</a:t>
            </a:r>
          </a:p>
          <a:p>
            <a:endParaRPr lang="en-US" sz="1400" b="1" u="sng" dirty="0"/>
          </a:p>
          <a:p>
            <a:r>
              <a:rPr lang="en-US" sz="1400" b="1" u="sng" dirty="0"/>
              <a:t>Key Details and Examples</a:t>
            </a:r>
          </a:p>
          <a:p>
            <a:endParaRPr lang="en-US" sz="1400" b="1" u="sng" dirty="0"/>
          </a:p>
          <a:p>
            <a:r>
              <a:rPr lang="en-US" sz="1400" dirty="0"/>
              <a:t>What </a:t>
            </a:r>
            <a:r>
              <a:rPr lang="en-US" sz="1400" u="sng" dirty="0"/>
              <a:t>key details</a:t>
            </a:r>
            <a:r>
              <a:rPr lang="en-US" sz="1400" dirty="0"/>
              <a:t> or </a:t>
            </a:r>
            <a:r>
              <a:rPr lang="en-US" sz="1400" u="sng" dirty="0"/>
              <a:t>examples</a:t>
            </a:r>
            <a:r>
              <a:rPr lang="en-US" sz="1400" dirty="0"/>
              <a:t> from the section or paragraph explain more about the new </a:t>
            </a:r>
            <a:r>
              <a:rPr lang="en-US" sz="1400" u="sng" dirty="0"/>
              <a:t>contribution</a:t>
            </a:r>
            <a:r>
              <a:rPr lang="en-US" sz="1400" dirty="0"/>
              <a:t> (</a:t>
            </a:r>
            <a:r>
              <a:rPr lang="en-US" sz="1400" u="sng" dirty="0"/>
              <a:t>key idea</a:t>
            </a:r>
            <a:r>
              <a:rPr lang="en-US" sz="1400" dirty="0"/>
              <a:t>)? </a:t>
            </a:r>
          </a:p>
          <a:p>
            <a:endParaRPr lang="en-US" sz="1400" dirty="0"/>
          </a:p>
          <a:p>
            <a:pPr marL="175914" indent="-175914">
              <a:buFont typeface="Arial" panose="020B0604020202020204" pitchFamily="34" charset="0"/>
              <a:buChar char="•"/>
            </a:pPr>
            <a:r>
              <a:rPr lang="en-US" sz="1400" dirty="0"/>
              <a:t>Key Detail or Example ________________________________________________________________________</a:t>
            </a:r>
          </a:p>
          <a:p>
            <a:pPr marL="175914" indent="-175914">
              <a:buFont typeface="Arial" panose="020B0604020202020204" pitchFamily="34" charset="0"/>
              <a:buChar char="•"/>
            </a:pPr>
            <a:endParaRPr lang="en-US" sz="1400" dirty="0"/>
          </a:p>
          <a:p>
            <a:pPr marL="175914" indent="-175914"/>
            <a:r>
              <a:rPr lang="en-US" sz="1400" dirty="0"/>
              <a:t>      ________________________________________________________________________</a:t>
            </a:r>
          </a:p>
          <a:p>
            <a:pPr marL="175914" indent="-175914"/>
            <a:endParaRPr lang="en-US" sz="1400" dirty="0"/>
          </a:p>
          <a:p>
            <a:pPr marL="175914" indent="-175914">
              <a:buFont typeface="Arial" panose="020B0604020202020204" pitchFamily="34" charset="0"/>
              <a:buChar char="•"/>
            </a:pPr>
            <a:r>
              <a:rPr lang="en-US" sz="1400" dirty="0"/>
              <a:t>Key Detail or Example _________________________________________________________________________</a:t>
            </a:r>
          </a:p>
          <a:p>
            <a:pPr marL="175914" indent="-175914"/>
            <a:endParaRPr lang="en-US" sz="1400" dirty="0"/>
          </a:p>
          <a:p>
            <a:pPr marL="175914" indent="-175914"/>
            <a:r>
              <a:rPr lang="en-US" sz="1400" dirty="0"/>
              <a:t>      _________________________________________________________________________</a:t>
            </a:r>
          </a:p>
          <a:p>
            <a:endParaRPr lang="en-US" sz="1400" b="1" u="sng" dirty="0"/>
          </a:p>
          <a:p>
            <a:r>
              <a:rPr lang="en-US" sz="1400" b="1" u="sng" dirty="0"/>
              <a:t>Again and Again</a:t>
            </a:r>
          </a:p>
          <a:p>
            <a:r>
              <a:rPr lang="en-US" sz="1400" dirty="0"/>
              <a:t>What words, phrases or ideas does the author use  again and again?  Write them here.  </a:t>
            </a:r>
          </a:p>
          <a:p>
            <a:r>
              <a:rPr lang="en-US" sz="1400" dirty="0"/>
              <a:t>Think about why the author uses them again and again.</a:t>
            </a:r>
          </a:p>
          <a:p>
            <a:endParaRPr lang="en-US" sz="1400" dirty="0"/>
          </a:p>
          <a:p>
            <a:endParaRPr lang="en-US" sz="1400" dirty="0"/>
          </a:p>
          <a:p>
            <a:endParaRPr lang="en-US" sz="1400" dirty="0"/>
          </a:p>
          <a:p>
            <a:endParaRPr lang="en-US" sz="1400" dirty="0"/>
          </a:p>
          <a:p>
            <a:endParaRPr lang="en-US" sz="1400" b="1" u="sng" dirty="0"/>
          </a:p>
          <a:p>
            <a:endParaRPr lang="en-US" sz="1400" b="1" u="sng" dirty="0"/>
          </a:p>
          <a:p>
            <a:endParaRPr lang="en-US" sz="1400" b="1" u="sng" dirty="0"/>
          </a:p>
          <a:p>
            <a:endParaRPr lang="en-US" sz="1400" b="1" u="sng" dirty="0"/>
          </a:p>
          <a:p>
            <a:endParaRPr lang="en-US" sz="1400" b="1" u="sng" dirty="0"/>
          </a:p>
          <a:p>
            <a:r>
              <a:rPr lang="en-US" sz="1400" dirty="0"/>
              <a:t>Write </a:t>
            </a:r>
            <a:r>
              <a:rPr lang="en-US" sz="1400" b="1" u="sng" dirty="0"/>
              <a:t>one conclusion</a:t>
            </a:r>
            <a:r>
              <a:rPr lang="en-US" sz="1400" b="1" dirty="0"/>
              <a:t> </a:t>
            </a:r>
            <a:r>
              <a:rPr lang="en-US" sz="1400" dirty="0"/>
              <a:t>sentence  that tells  the most about the new </a:t>
            </a:r>
            <a:r>
              <a:rPr lang="en-US" sz="1400" u="sng" dirty="0"/>
              <a:t>contribution </a:t>
            </a:r>
            <a:r>
              <a:rPr lang="en-US" sz="1400" dirty="0"/>
              <a:t>(</a:t>
            </a:r>
            <a:r>
              <a:rPr lang="en-US" sz="1400" u="sng" dirty="0"/>
              <a:t>key idea)</a:t>
            </a:r>
            <a:r>
              <a:rPr lang="en-US" sz="1400" dirty="0"/>
              <a:t>. </a:t>
            </a:r>
          </a:p>
          <a:p>
            <a:r>
              <a:rPr lang="en-US" sz="1400" dirty="0"/>
              <a:t>Use some of the again and again words or ideas in your summary.</a:t>
            </a:r>
          </a:p>
          <a:p>
            <a:r>
              <a:rPr lang="en-US" sz="1400" dirty="0"/>
              <a:t>____________________________________________________________________________</a:t>
            </a:r>
          </a:p>
          <a:p>
            <a:endParaRPr lang="en-US" sz="1400" dirty="0"/>
          </a:p>
          <a:p>
            <a:r>
              <a:rPr lang="en-US" sz="1400" dirty="0"/>
              <a:t>_____________________________________________________________________________</a:t>
            </a:r>
          </a:p>
        </p:txBody>
      </p:sp>
      <p:sp>
        <p:nvSpPr>
          <p:cNvPr id="6" name="TextBox 5"/>
          <p:cNvSpPr txBox="1"/>
          <p:nvPr/>
        </p:nvSpPr>
        <p:spPr>
          <a:xfrm>
            <a:off x="456474" y="6858000"/>
            <a:ext cx="6859452" cy="1641760"/>
          </a:xfrm>
          <a:prstGeom prst="rect">
            <a:avLst/>
          </a:prstGeom>
          <a:noFill/>
          <a:ln>
            <a:solidFill>
              <a:schemeClr val="accent1"/>
            </a:solidFill>
          </a:ln>
        </p:spPr>
        <p:txBody>
          <a:bodyPr wrap="square" lIns="101869" tIns="50935" rIns="101869" bIns="50935" rtlCol="0">
            <a:spAutoFit/>
          </a:bodyPr>
          <a:lstStyle/>
          <a:p>
            <a:endParaRPr lang="en-US" dirty="0" smtClean="0"/>
          </a:p>
          <a:p>
            <a:endParaRPr lang="en-US" dirty="0" smtClean="0"/>
          </a:p>
          <a:p>
            <a:endParaRPr lang="en-US" dirty="0" smtClean="0"/>
          </a:p>
          <a:p>
            <a:endParaRPr lang="en-US" dirty="0" smtClean="0"/>
          </a:p>
          <a:p>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537056728"/>
              </p:ext>
            </p:extLst>
          </p:nvPr>
        </p:nvGraphicFramePr>
        <p:xfrm>
          <a:off x="1694815" y="126492"/>
          <a:ext cx="5991230" cy="635508"/>
        </p:xfrm>
        <a:graphic>
          <a:graphicData uri="http://schemas.openxmlformats.org/drawingml/2006/table">
            <a:tbl>
              <a:tblPr firstRow="1" bandRow="1">
                <a:tableStyleId>{5940675A-B579-460E-94D1-54222C63F5DA}</a:tableStyleId>
              </a:tblPr>
              <a:tblGrid>
                <a:gridCol w="566739"/>
                <a:gridCol w="971550"/>
                <a:gridCol w="870347"/>
                <a:gridCol w="728664"/>
                <a:gridCol w="1153716"/>
                <a:gridCol w="890589"/>
                <a:gridCol w="809625"/>
              </a:tblGrid>
              <a:tr h="242316">
                <a:tc rowSpan="2">
                  <a:txBody>
                    <a:bodyPr/>
                    <a:lstStyle/>
                    <a:p>
                      <a:pPr algn="ctr"/>
                      <a:r>
                        <a:rPr lang="en-US" sz="900" b="1" dirty="0" smtClean="0"/>
                        <a:t>R</a:t>
                      </a:r>
                      <a:r>
                        <a:rPr lang="en-US" sz="900" b="1" baseline="0" dirty="0" smtClean="0"/>
                        <a:t> </a:t>
                      </a:r>
                      <a:r>
                        <a:rPr lang="en-US" sz="900" b="1" dirty="0" smtClean="0"/>
                        <a:t>E</a:t>
                      </a:r>
                      <a:endParaRPr lang="en-US" sz="900" b="1" dirty="0"/>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b="1" dirty="0" smtClean="0"/>
                        <a:t>S</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A</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R</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C</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H</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93192">
                <a:tc vMerge="1">
                  <a:txBody>
                    <a:bodyPr/>
                    <a:lstStyle/>
                    <a:p>
                      <a:endParaRPr lang="en-US" sz="1200" b="1"/>
                    </a:p>
                  </a:txBody>
                  <a:tcPr anchor="ctr">
                    <a:solidFill>
                      <a:schemeClr val="bg1"/>
                    </a:solidFill>
                  </a:tcPr>
                </a:tc>
                <a:tc>
                  <a:txBody>
                    <a:bodyPr/>
                    <a:lstStyle/>
                    <a:p>
                      <a:r>
                        <a:rPr lang="en-US" sz="900" b="1" dirty="0" smtClean="0"/>
                        <a:t>SOMETHING NEW</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r>
                        <a:rPr lang="en-US" sz="900" b="1" dirty="0" smtClean="0"/>
                        <a:t>EXPLAIN</a:t>
                      </a:r>
                      <a:r>
                        <a:rPr lang="en-US" sz="900" b="1" baseline="0" dirty="0" smtClean="0"/>
                        <a:t> MORE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r>
                        <a:rPr lang="en-US" sz="900" b="1" dirty="0" smtClean="0"/>
                        <a:t>AGAIN</a:t>
                      </a:r>
                      <a:r>
                        <a:rPr lang="en-US" sz="900" b="1" baseline="0" dirty="0" smtClean="0"/>
                        <a:t> &amp; AGAIN</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r>
                        <a:rPr lang="en-US" sz="900" b="1" dirty="0" smtClean="0"/>
                        <a:t>RELEVANT OR NOT?</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r>
                        <a:rPr lang="en-US" sz="900" b="1" dirty="0" smtClean="0"/>
                        <a:t>CONCLUDE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900" b="1" dirty="0" smtClean="0"/>
                        <a:t>HAVE EVIDENCE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8" name="TextBox 7"/>
          <p:cNvSpPr txBox="1"/>
          <p:nvPr/>
        </p:nvSpPr>
        <p:spPr>
          <a:xfrm>
            <a:off x="264478" y="703069"/>
            <a:ext cx="7340600" cy="287531"/>
          </a:xfrm>
          <a:prstGeom prst="rect">
            <a:avLst/>
          </a:prstGeom>
          <a:noFill/>
        </p:spPr>
        <p:txBody>
          <a:bodyPr wrap="square" lIns="101869" tIns="50935" rIns="101869" bIns="50935" rtlCol="0">
            <a:spAutoFit/>
          </a:bodyPr>
          <a:lstStyle/>
          <a:p>
            <a:r>
              <a:rPr lang="en-US" sz="1200" dirty="0"/>
              <a:t>Name________________  Passage_______________  Main Idea _______________</a:t>
            </a:r>
          </a:p>
        </p:txBody>
      </p:sp>
      <p:sp>
        <p:nvSpPr>
          <p:cNvPr id="9" name="TextBox 8"/>
          <p:cNvSpPr txBox="1"/>
          <p:nvPr/>
        </p:nvSpPr>
        <p:spPr>
          <a:xfrm>
            <a:off x="264478" y="186950"/>
            <a:ext cx="863600" cy="349098"/>
          </a:xfrm>
          <a:prstGeom prst="rect">
            <a:avLst/>
          </a:prstGeom>
          <a:solidFill>
            <a:schemeClr val="bg2">
              <a:lumMod val="90000"/>
            </a:schemeClr>
          </a:solidFill>
        </p:spPr>
        <p:txBody>
          <a:bodyPr wrap="square" lIns="101869" tIns="50935" rIns="101869" bIns="50935" rtlCol="0">
            <a:spAutoFit/>
          </a:bodyPr>
          <a:lstStyle/>
          <a:p>
            <a:r>
              <a:rPr lang="en-US" sz="1600" b="1" dirty="0"/>
              <a:t>Grade 4</a:t>
            </a:r>
          </a:p>
        </p:txBody>
      </p:sp>
      <p:sp>
        <p:nvSpPr>
          <p:cNvPr id="2" name="Slide Number Placeholder 1"/>
          <p:cNvSpPr>
            <a:spLocks noGrp="1"/>
          </p:cNvSpPr>
          <p:nvPr>
            <p:ph type="sldNum" sz="quarter" idx="12"/>
          </p:nvPr>
        </p:nvSpPr>
        <p:spPr/>
        <p:txBody>
          <a:bodyPr/>
          <a:lstStyle/>
          <a:p>
            <a:fld id="{F177B04D-AEB5-43ED-B9BA-B3D1EC9C9067}" type="slidenum">
              <a:rPr lang="en-US" smtClean="0"/>
              <a:pPr/>
              <a:t>10</a:t>
            </a:fld>
            <a:endParaRPr lang="en-US" dirty="0"/>
          </a:p>
        </p:txBody>
      </p:sp>
    </p:spTree>
    <p:extLst>
      <p:ext uri="{BB962C8B-B14F-4D97-AF65-F5344CB8AC3E}">
        <p14:creationId xmlns:p14="http://schemas.microsoft.com/office/powerpoint/2010/main" val="2867951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631509235"/>
              </p:ext>
            </p:extLst>
          </p:nvPr>
        </p:nvGraphicFramePr>
        <p:xfrm>
          <a:off x="533400" y="416995"/>
          <a:ext cx="6822440" cy="8162544"/>
        </p:xfrm>
        <a:graphic>
          <a:graphicData uri="http://schemas.openxmlformats.org/drawingml/2006/table">
            <a:tbl>
              <a:tblPr firstRow="1" bandRow="1">
                <a:tableStyleId>{5940675A-B579-460E-94D1-54222C63F5DA}</a:tableStyleId>
              </a:tblPr>
              <a:tblGrid>
                <a:gridCol w="539750"/>
                <a:gridCol w="6282690"/>
              </a:tblGrid>
              <a:tr h="8382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latin typeface="+mn-lt"/>
                        </a:rPr>
                        <a:t>Quarter 4 CFA </a:t>
                      </a:r>
                      <a:r>
                        <a:rPr lang="en-US" sz="1500" b="1" u="sng" dirty="0" smtClean="0">
                          <a:solidFill>
                            <a:schemeClr val="tx1"/>
                          </a:solidFill>
                          <a:effectLst/>
                          <a:latin typeface="+mn-lt"/>
                        </a:rPr>
                        <a:t>Research Constructed Response</a:t>
                      </a:r>
                      <a:r>
                        <a:rPr lang="en-US" sz="1500" b="1" dirty="0" smtClean="0">
                          <a:solidFill>
                            <a:schemeClr val="tx1"/>
                          </a:solidFill>
                          <a:effectLst/>
                          <a:latin typeface="+mn-lt"/>
                        </a:rPr>
                        <a:t> Answer Key</a:t>
                      </a:r>
                    </a:p>
                  </a:txBody>
                  <a:tcPr marL="103632" marR="103632" marT="50292" marB="50292"/>
                </a:tc>
                <a:tc hMerge="1">
                  <a:txBody>
                    <a:bodyPr/>
                    <a:lstStyle/>
                    <a:p>
                      <a:endParaRPr lang="en-US"/>
                    </a:p>
                  </a:txBody>
                  <a:tcPr/>
                </a:tc>
              </a:tr>
              <a:tr h="4815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latin typeface="+mn-lt"/>
                        </a:rPr>
                        <a:t>Constructed Response</a:t>
                      </a:r>
                      <a:r>
                        <a:rPr lang="en-US" sz="1300" b="1" u="sng" baseline="0" dirty="0" smtClean="0">
                          <a:solidFill>
                            <a:schemeClr val="tx1"/>
                          </a:solidFill>
                          <a:latin typeface="+mn-lt"/>
                        </a:rPr>
                        <a:t> </a:t>
                      </a:r>
                      <a:r>
                        <a:rPr lang="en-US" sz="1300" b="1" u="sng" dirty="0" smtClean="0">
                          <a:solidFill>
                            <a:schemeClr val="tx1"/>
                          </a:solidFill>
                          <a:latin typeface="+mn-lt"/>
                        </a:rPr>
                        <a:t>Research Rubrics</a:t>
                      </a:r>
                      <a:r>
                        <a:rPr lang="en-US" sz="1300" b="1" u="sng" baseline="0" dirty="0" smtClean="0">
                          <a:solidFill>
                            <a:schemeClr val="tx1"/>
                          </a:solidFill>
                          <a:latin typeface="+mn-lt"/>
                        </a:rPr>
                        <a:t> </a:t>
                      </a:r>
                      <a:r>
                        <a:rPr lang="en-US" sz="1300" b="1" u="sng" dirty="0" smtClean="0">
                          <a:solidFill>
                            <a:schemeClr val="tx1"/>
                          </a:solidFill>
                          <a:latin typeface="+mn-lt"/>
                        </a:rPr>
                        <a:t>Target</a:t>
                      </a:r>
                      <a:r>
                        <a:rPr lang="en-US" sz="1300" b="1" u="sng" baseline="0" dirty="0" smtClean="0">
                          <a:solidFill>
                            <a:schemeClr val="tx1"/>
                          </a:solidFill>
                          <a:latin typeface="+mn-lt"/>
                        </a:rPr>
                        <a:t> 3</a:t>
                      </a:r>
                      <a:endParaRPr lang="en-US" sz="1300" b="1" u="sng" dirty="0" smtClean="0">
                        <a:solidFill>
                          <a:schemeClr val="tx1"/>
                        </a:solidFill>
                        <a:latin typeface="+mn-lt"/>
                      </a:endParaRPr>
                    </a:p>
                    <a:p>
                      <a:pPr marL="231775" indent="-231775" algn="ctr">
                        <a:lnSpc>
                          <a:spcPct val="100000"/>
                        </a:lnSpc>
                        <a:spcBef>
                          <a:spcPts val="0"/>
                        </a:spcBef>
                        <a:spcAft>
                          <a:spcPts val="0"/>
                        </a:spcAft>
                      </a:pPr>
                      <a:r>
                        <a:rPr lang="en-US" sz="1200" b="1" baseline="0" dirty="0" smtClean="0">
                          <a:solidFill>
                            <a:schemeClr val="tx1"/>
                          </a:solidFill>
                          <a:latin typeface="+mn-lt"/>
                        </a:rPr>
                        <a:t>evidence of the ability to distinguish </a:t>
                      </a:r>
                      <a:r>
                        <a:rPr lang="en-US" sz="1200" b="1" u="sng" baseline="0" dirty="0" smtClean="0">
                          <a:solidFill>
                            <a:schemeClr val="tx1"/>
                          </a:solidFill>
                          <a:latin typeface="+mn-lt"/>
                        </a:rPr>
                        <a:t>relevant</a:t>
                      </a:r>
                      <a:r>
                        <a:rPr lang="en-US" sz="1200" b="1" baseline="0" dirty="0" smtClean="0">
                          <a:solidFill>
                            <a:schemeClr val="tx1"/>
                          </a:solidFill>
                          <a:latin typeface="+mn-lt"/>
                        </a:rPr>
                        <a:t> from irrelevant information such as fact from opinion</a:t>
                      </a:r>
                      <a:endParaRPr lang="en-US" sz="1200" b="1" dirty="0" smtClean="0">
                        <a:solidFill>
                          <a:schemeClr val="tx1"/>
                        </a:solidFill>
                        <a:latin typeface="+mn-lt"/>
                      </a:endParaRPr>
                    </a:p>
                  </a:txBody>
                  <a:tcPr marL="103632" marR="103632" marT="50292" marB="50292"/>
                </a:tc>
                <a:tc hMerge="1">
                  <a:txBody>
                    <a:bodyPr/>
                    <a:lstStyle/>
                    <a:p>
                      <a:endParaRPr lang="en-US"/>
                    </a:p>
                  </a:txBody>
                  <a:tcPr/>
                </a:tc>
              </a:tr>
              <a:tr h="494066">
                <a:tc gridSpan="2">
                  <a:txBody>
                    <a:bodyPr/>
                    <a:lstStyle/>
                    <a:p>
                      <a:pPr marL="53975" marR="0" indent="0" algn="l" defTabSz="1018824"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mn-lt"/>
                        </a:rPr>
                        <a:t>Question #7  </a:t>
                      </a:r>
                      <a:r>
                        <a:rPr lang="en-US" sz="1400" b="1" u="sng" dirty="0" smtClean="0">
                          <a:solidFill>
                            <a:schemeClr val="tx1"/>
                          </a:solidFill>
                          <a:latin typeface="+mn-lt"/>
                        </a:rPr>
                        <a:t>RL.4.6</a:t>
                      </a:r>
                      <a:r>
                        <a:rPr lang="en-US" sz="1400" b="1" dirty="0" smtClean="0">
                          <a:solidFill>
                            <a:schemeClr val="tx1"/>
                          </a:solidFill>
                          <a:latin typeface="+mn-lt"/>
                        </a:rPr>
                        <a:t>  (Prompt):  Compare the stories </a:t>
                      </a:r>
                      <a:r>
                        <a:rPr lang="en-US" sz="1400" b="1" i="1" u="sng" dirty="0" smtClean="0">
                          <a:solidFill>
                            <a:schemeClr val="tx1"/>
                          </a:solidFill>
                          <a:latin typeface="+mn-lt"/>
                        </a:rPr>
                        <a:t>Electric Free Day</a:t>
                      </a:r>
                      <a:r>
                        <a:rPr lang="en-US" sz="1400" b="1" i="1" u="none" baseline="0" dirty="0" smtClean="0">
                          <a:solidFill>
                            <a:schemeClr val="tx1"/>
                          </a:solidFill>
                          <a:latin typeface="+mn-lt"/>
                        </a:rPr>
                        <a:t> </a:t>
                      </a:r>
                      <a:r>
                        <a:rPr lang="en-US" sz="1400" b="1" baseline="0" dirty="0" smtClean="0">
                          <a:solidFill>
                            <a:schemeClr val="tx1"/>
                          </a:solidFill>
                          <a:latin typeface="+mn-lt"/>
                        </a:rPr>
                        <a:t>and </a:t>
                      </a:r>
                      <a:r>
                        <a:rPr lang="en-US" sz="1400" b="1" i="1" u="sng" baseline="0" dirty="0" smtClean="0">
                          <a:solidFill>
                            <a:schemeClr val="tx1"/>
                          </a:solidFill>
                          <a:latin typeface="+mn-lt"/>
                        </a:rPr>
                        <a:t>Power Lesson</a:t>
                      </a:r>
                      <a:r>
                        <a:rPr lang="en-US" sz="1400" b="1" baseline="0" dirty="0" smtClean="0">
                          <a:solidFill>
                            <a:schemeClr val="tx1"/>
                          </a:solidFill>
                          <a:latin typeface="+mn-lt"/>
                        </a:rPr>
                        <a:t>. </a:t>
                      </a:r>
                      <a:r>
                        <a:rPr lang="en-US" sz="1400" b="1" kern="1200" dirty="0" smtClean="0">
                          <a:solidFill>
                            <a:srgbClr val="000000"/>
                          </a:solidFill>
                          <a:effectLst/>
                          <a:latin typeface="+mn-lt"/>
                          <a:ea typeface="Times New Roman"/>
                          <a:cs typeface="Arial"/>
                        </a:rPr>
                        <a:t>In your opinion, which story is more effective – the one told from the first person point of view or the one told from the third person point of view?  Why?  Use examples from both texts in your answer.</a:t>
                      </a:r>
                      <a:endParaRPr lang="en-US" sz="1400" b="1" dirty="0" smtClean="0">
                        <a:solidFill>
                          <a:schemeClr val="tx1"/>
                        </a:solidFill>
                        <a:latin typeface="+mn-lt"/>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latin typeface="+mn-lt"/>
                        </a:rPr>
                        <a:t>Teacher</a:t>
                      </a:r>
                      <a:r>
                        <a:rPr lang="en-US" sz="1500" b="1" baseline="0" dirty="0" smtClean="0">
                          <a:solidFill>
                            <a:schemeClr val="tx1"/>
                          </a:solidFill>
                          <a:latin typeface="+mn-lt"/>
                        </a:rPr>
                        <a:t> /Rubric “Language Response”</a:t>
                      </a:r>
                      <a:endParaRPr lang="en-US" sz="1500" b="1" dirty="0" smtClean="0">
                        <a:solidFill>
                          <a:schemeClr val="tx1"/>
                        </a:solidFill>
                        <a:latin typeface="+mn-lt"/>
                      </a:endParaRPr>
                    </a:p>
                  </a:txBody>
                  <a:tcPr marL="103632" marR="103632" marT="50292" marB="50292">
                    <a:solidFill>
                      <a:schemeClr val="bg1">
                        <a:lumMod val="85000"/>
                      </a:schemeClr>
                    </a:solidFill>
                  </a:tcPr>
                </a:tc>
                <a:tc hMerge="1">
                  <a:txBody>
                    <a:bodyPr/>
                    <a:lstStyle/>
                    <a:p>
                      <a:endParaRPr lang="en-US"/>
                    </a:p>
                  </a:txBody>
                  <a:tcPr/>
                </a:tc>
              </a:tr>
              <a:tr h="677237">
                <a:tc gridSpan="2">
                  <a:txBody>
                    <a:bodyPr/>
                    <a:lstStyle/>
                    <a:p>
                      <a:pPr marL="0" marR="0" indent="0">
                        <a:lnSpc>
                          <a:spcPct val="100000"/>
                        </a:lnSpc>
                        <a:spcBef>
                          <a:spcPts val="0"/>
                        </a:spcBef>
                        <a:spcAft>
                          <a:spcPts val="0"/>
                        </a:spcAft>
                      </a:pPr>
                      <a:r>
                        <a:rPr lang="en-US" sz="1050" b="1" u="sng" kern="1200" dirty="0" smtClean="0">
                          <a:solidFill>
                            <a:srgbClr val="000000"/>
                          </a:solidFill>
                          <a:effectLst/>
                          <a:latin typeface="+mn-lt"/>
                          <a:ea typeface="Times New Roman"/>
                          <a:cs typeface="Times New Roman"/>
                        </a:rPr>
                        <a:t>The </a:t>
                      </a:r>
                      <a:r>
                        <a:rPr lang="en-US" sz="1000" b="1" u="sng" kern="1200" dirty="0" smtClean="0">
                          <a:solidFill>
                            <a:srgbClr val="000000"/>
                          </a:solidFill>
                          <a:effectLst/>
                          <a:latin typeface="+mn-lt"/>
                          <a:ea typeface="Times New Roman"/>
                          <a:cs typeface="Times New Roman"/>
                        </a:rPr>
                        <a:t>response</a:t>
                      </a:r>
                      <a:r>
                        <a:rPr lang="en-US" sz="1000" b="1" kern="1200" dirty="0" smtClean="0">
                          <a:solidFill>
                            <a:srgbClr val="000000"/>
                          </a:solidFill>
                          <a:effectLst/>
                          <a:latin typeface="+mn-lt"/>
                          <a:ea typeface="Times New Roman"/>
                          <a:cs typeface="Times New Roman"/>
                        </a:rPr>
                        <a:t>: </a:t>
                      </a:r>
                      <a:r>
                        <a:rPr lang="en-US" sz="1000" kern="1200" dirty="0" smtClean="0">
                          <a:solidFill>
                            <a:srgbClr val="000000"/>
                          </a:solidFill>
                          <a:effectLst/>
                          <a:latin typeface="+mn-lt"/>
                          <a:ea typeface="Times New Roman"/>
                          <a:cs typeface="Times New Roman"/>
                        </a:rPr>
                        <a:t>gives sufficient evidence of the ability to distinguish relevant from irrelevant information</a:t>
                      </a:r>
                      <a:r>
                        <a:rPr lang="en-US" sz="1000" kern="1200" baseline="0" dirty="0" smtClean="0">
                          <a:solidFill>
                            <a:srgbClr val="000000"/>
                          </a:solidFill>
                          <a:effectLst/>
                          <a:latin typeface="+mn-lt"/>
                          <a:ea typeface="Times New Roman"/>
                          <a:cs typeface="Times New Roman"/>
                        </a:rPr>
                        <a:t> to form and determine an opinion about which story is most effective and why.  Students </a:t>
                      </a:r>
                      <a:r>
                        <a:rPr lang="en-US" sz="1000" b="1" u="sng" kern="1200" baseline="0" dirty="0" smtClean="0">
                          <a:solidFill>
                            <a:srgbClr val="000000"/>
                          </a:solidFill>
                          <a:effectLst/>
                          <a:latin typeface="+mn-lt"/>
                          <a:ea typeface="Times New Roman"/>
                          <a:cs typeface="Times New Roman"/>
                        </a:rPr>
                        <a:t>must</a:t>
                      </a:r>
                      <a:r>
                        <a:rPr lang="en-US" sz="1000" kern="1200" baseline="0" dirty="0" smtClean="0">
                          <a:solidFill>
                            <a:srgbClr val="000000"/>
                          </a:solidFill>
                          <a:effectLst/>
                          <a:latin typeface="+mn-lt"/>
                          <a:ea typeface="Times New Roman"/>
                          <a:cs typeface="Times New Roman"/>
                        </a:rPr>
                        <a:t> first be able to determine which point of view both stories are written from and state an opinion (using text explicit examples from each story). Examples should include details of both stories and how they are written either from first or third person point of view.  Some examples from </a:t>
                      </a:r>
                      <a:r>
                        <a:rPr lang="en-US" sz="1000" b="1" i="1" u="sng" kern="1200" baseline="0" dirty="0" smtClean="0">
                          <a:solidFill>
                            <a:srgbClr val="000000"/>
                          </a:solidFill>
                          <a:effectLst/>
                          <a:latin typeface="+mn-lt"/>
                          <a:ea typeface="Times New Roman"/>
                          <a:cs typeface="Times New Roman"/>
                        </a:rPr>
                        <a:t>Electric Free Day</a:t>
                      </a:r>
                      <a:r>
                        <a:rPr lang="en-US" sz="1000" b="1" i="1" u="none" kern="1200" baseline="0" dirty="0" smtClean="0">
                          <a:solidFill>
                            <a:srgbClr val="000000"/>
                          </a:solidFill>
                          <a:effectLst/>
                          <a:latin typeface="+mn-lt"/>
                          <a:ea typeface="Times New Roman"/>
                          <a:cs typeface="Times New Roman"/>
                        </a:rPr>
                        <a:t> </a:t>
                      </a:r>
                      <a:r>
                        <a:rPr lang="en-US" sz="1000" kern="1200" baseline="0" dirty="0" smtClean="0">
                          <a:solidFill>
                            <a:srgbClr val="000000"/>
                          </a:solidFill>
                          <a:effectLst/>
                          <a:latin typeface="+mn-lt"/>
                          <a:ea typeface="Times New Roman"/>
                          <a:cs typeface="Times New Roman"/>
                        </a:rPr>
                        <a:t>to indicate that this story is written from a third person point of view could include (but are not limited to), (1) the narrator tells about Daniel “he,” (2) the narrator tells what Daniel thought about no electricity – no TV, microwave, video games, tablets, (3) the narrator explains using  “they, his and their.”  Some examples from </a:t>
                      </a:r>
                      <a:r>
                        <a:rPr lang="en-US" sz="1000" b="1" i="1" u="sng" kern="1200" baseline="0" dirty="0" smtClean="0">
                          <a:solidFill>
                            <a:srgbClr val="000000"/>
                          </a:solidFill>
                          <a:effectLst/>
                          <a:latin typeface="+mn-lt"/>
                          <a:ea typeface="Times New Roman"/>
                          <a:cs typeface="Times New Roman"/>
                        </a:rPr>
                        <a:t>Power Lesson</a:t>
                      </a:r>
                      <a:r>
                        <a:rPr lang="en-US" sz="1000" b="1" i="1" u="none" kern="1200" baseline="0" dirty="0" smtClean="0">
                          <a:solidFill>
                            <a:srgbClr val="000000"/>
                          </a:solidFill>
                          <a:effectLst/>
                          <a:latin typeface="+mn-lt"/>
                          <a:ea typeface="Times New Roman"/>
                          <a:cs typeface="Times New Roman"/>
                        </a:rPr>
                        <a:t> </a:t>
                      </a:r>
                      <a:r>
                        <a:rPr lang="en-US" sz="1000" kern="1200" baseline="0" dirty="0" smtClean="0">
                          <a:solidFill>
                            <a:srgbClr val="000000"/>
                          </a:solidFill>
                          <a:effectLst/>
                          <a:latin typeface="+mn-lt"/>
                          <a:ea typeface="Times New Roman"/>
                          <a:cs typeface="Times New Roman"/>
                        </a:rPr>
                        <a:t>to indicate that this story is written from a first person point of view could include (but are not limited), (1) the story begins with “I am the sun,” (2) the sun is speaking of itself “People have used me for thousands of…,” (3) the writer uses language such as “I thought, I said,” (4) the story helps the reader to understand the sun’s feelings.  Students can compare and contrast these two types of writing to determine which, in their opinion is most effective.</a:t>
                      </a:r>
                      <a:endParaRPr lang="en-US" sz="1000" dirty="0" smtClean="0">
                        <a:effectLst/>
                        <a:latin typeface="+mn-lt"/>
                        <a:ea typeface="Times New Roman"/>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lnSpc>
                          <a:spcPct val="100000"/>
                        </a:lnSpc>
                        <a:spcBef>
                          <a:spcPts val="0"/>
                        </a:spcBef>
                        <a:spcAft>
                          <a:spcPts val="0"/>
                        </a:spcAft>
                      </a:pPr>
                      <a:r>
                        <a:rPr lang="en-US" sz="1300" b="1" dirty="0" smtClean="0">
                          <a:solidFill>
                            <a:schemeClr val="tx1"/>
                          </a:solidFill>
                          <a:latin typeface="+mn-lt"/>
                        </a:rPr>
                        <a:t>Student “Language” Response Example</a:t>
                      </a:r>
                      <a:endParaRPr lang="en-US" sz="1300" b="1" dirty="0">
                        <a:solidFill>
                          <a:schemeClr val="tx1"/>
                        </a:solidFill>
                        <a:latin typeface="+mn-lt"/>
                      </a:endParaRPr>
                    </a:p>
                  </a:txBody>
                  <a:tcPr marL="103632" marR="103632" marT="50292" marB="50292">
                    <a:solidFill>
                      <a:schemeClr val="bg1">
                        <a:lumMod val="85000"/>
                      </a:schemeClr>
                    </a:solidFill>
                  </a:tcPr>
                </a:tc>
                <a:tc hMerge="1">
                  <a:txBody>
                    <a:bodyPr/>
                    <a:lstStyle/>
                    <a:p>
                      <a:endParaRPr lang="en-US" sz="1000" dirty="0"/>
                    </a:p>
                  </a:txBody>
                  <a:tcPr/>
                </a:tc>
              </a:tr>
              <a:tr h="844586">
                <a:tc>
                  <a:txBody>
                    <a:bodyPr/>
                    <a:lstStyle/>
                    <a:p>
                      <a:pPr algn="ctr">
                        <a:lnSpc>
                          <a:spcPct val="100000"/>
                        </a:lnSpc>
                        <a:spcBef>
                          <a:spcPts val="0"/>
                        </a:spcBef>
                        <a:spcAft>
                          <a:spcPts val="0"/>
                        </a:spcAft>
                      </a:pPr>
                      <a:r>
                        <a:rPr lang="en-US" sz="1400" b="1" dirty="0" smtClean="0">
                          <a:solidFill>
                            <a:schemeClr val="tx1"/>
                          </a:solidFill>
                          <a:latin typeface="+mn-lt"/>
                        </a:rPr>
                        <a:t>2</a:t>
                      </a:r>
                      <a:endParaRPr lang="en-US" sz="1400" b="1" dirty="0">
                        <a:solidFill>
                          <a:schemeClr val="tx1"/>
                        </a:solidFill>
                        <a:latin typeface="+mn-lt"/>
                      </a:endParaRPr>
                    </a:p>
                  </a:txBody>
                  <a:tcPr marL="103632" marR="103632" marT="50292" marB="50292" anchor="ctr"/>
                </a:tc>
                <a:tc>
                  <a:txBody>
                    <a:bodyPr/>
                    <a:lstStyle/>
                    <a:p>
                      <a:pPr marL="0" marR="0">
                        <a:lnSpc>
                          <a:spcPct val="100000"/>
                        </a:lnSpc>
                        <a:spcBef>
                          <a:spcPts val="0"/>
                        </a:spcBef>
                        <a:spcAft>
                          <a:spcPts val="0"/>
                        </a:spcAft>
                      </a:pPr>
                      <a:r>
                        <a:rPr lang="en-US" sz="1000" i="1" dirty="0" smtClean="0">
                          <a:effectLst/>
                          <a:latin typeface="+mn-lt"/>
                          <a:ea typeface="Times New Roman"/>
                          <a:cs typeface="Arial"/>
                        </a:rPr>
                        <a:t>Student response identifies if</a:t>
                      </a:r>
                      <a:r>
                        <a:rPr lang="en-US" sz="1000" i="1" baseline="0" dirty="0" smtClean="0">
                          <a:effectLst/>
                          <a:latin typeface="+mn-lt"/>
                          <a:ea typeface="Times New Roman"/>
                          <a:cs typeface="Arial"/>
                        </a:rPr>
                        <a:t> each story is a </a:t>
                      </a:r>
                      <a:r>
                        <a:rPr lang="en-US" sz="1000" i="1" dirty="0" smtClean="0">
                          <a:effectLst/>
                          <a:latin typeface="+mn-lt"/>
                          <a:ea typeface="Times New Roman"/>
                          <a:cs typeface="Arial"/>
                        </a:rPr>
                        <a:t>first or third person narration and uses sufficient examples from both texts to compare effectiveness.</a:t>
                      </a:r>
                    </a:p>
                    <a:p>
                      <a:pPr marL="0" marR="0">
                        <a:lnSpc>
                          <a:spcPct val="100000"/>
                        </a:lnSpc>
                        <a:spcBef>
                          <a:spcPts val="0"/>
                        </a:spcBef>
                        <a:spcAft>
                          <a:spcPts val="0"/>
                        </a:spcAft>
                      </a:pPr>
                      <a:r>
                        <a:rPr lang="en-US" sz="1100" b="1" i="1" u="sng" dirty="0" smtClean="0">
                          <a:effectLst/>
                          <a:latin typeface="+mn-lt"/>
                          <a:ea typeface="Times New Roman"/>
                          <a:cs typeface="Arial"/>
                        </a:rPr>
                        <a:t>Power </a:t>
                      </a:r>
                      <a:r>
                        <a:rPr lang="en-US" sz="1100" b="1" i="1" u="sng" dirty="0">
                          <a:effectLst/>
                          <a:latin typeface="+mn-lt"/>
                          <a:ea typeface="Times New Roman"/>
                          <a:cs typeface="Arial"/>
                        </a:rPr>
                        <a:t>Lesson</a:t>
                      </a:r>
                      <a:r>
                        <a:rPr lang="en-US" sz="1100" b="1" i="1" u="none" dirty="0">
                          <a:effectLst/>
                          <a:latin typeface="+mn-lt"/>
                          <a:ea typeface="Times New Roman"/>
                          <a:cs typeface="Arial"/>
                        </a:rPr>
                        <a:t> </a:t>
                      </a:r>
                      <a:r>
                        <a:rPr lang="en-US" sz="1100" dirty="0">
                          <a:effectLst/>
                          <a:latin typeface="+mn-lt"/>
                          <a:ea typeface="Times New Roman"/>
                          <a:cs typeface="Arial"/>
                        </a:rPr>
                        <a:t>is first person.  I feel that </a:t>
                      </a:r>
                      <a:r>
                        <a:rPr lang="en-US" sz="1100" b="1" i="1" u="sng" dirty="0">
                          <a:effectLst/>
                          <a:latin typeface="+mn-lt"/>
                          <a:ea typeface="Times New Roman"/>
                          <a:cs typeface="Arial"/>
                        </a:rPr>
                        <a:t>Power Lesson</a:t>
                      </a:r>
                      <a:r>
                        <a:rPr lang="en-US" sz="1100" b="1" i="1" u="none" dirty="0">
                          <a:effectLst/>
                          <a:latin typeface="+mn-lt"/>
                          <a:ea typeface="Times New Roman"/>
                          <a:cs typeface="Arial"/>
                        </a:rPr>
                        <a:t> </a:t>
                      </a:r>
                      <a:r>
                        <a:rPr lang="en-US" sz="1100" dirty="0">
                          <a:effectLst/>
                          <a:latin typeface="+mn-lt"/>
                          <a:ea typeface="Times New Roman"/>
                          <a:cs typeface="Arial"/>
                        </a:rPr>
                        <a:t>is more effective </a:t>
                      </a:r>
                      <a:r>
                        <a:rPr lang="en-US" sz="1100" dirty="0" smtClean="0">
                          <a:effectLst/>
                          <a:latin typeface="+mn-lt"/>
                          <a:ea typeface="Times New Roman"/>
                          <a:cs typeface="Arial"/>
                        </a:rPr>
                        <a:t>because it is in first </a:t>
                      </a:r>
                      <a:r>
                        <a:rPr lang="en-US" sz="1100" dirty="0">
                          <a:effectLst/>
                          <a:latin typeface="+mn-lt"/>
                          <a:ea typeface="Times New Roman"/>
                          <a:cs typeface="Arial"/>
                        </a:rPr>
                        <a:t>person.  You really get to know what the sun is thinking and feeling.  For example, the sun is frustrated.  In the passage it says, “I yelled louder and finally electricity blinked the lights.”  I can better understand that the sun is trying, but electricity is brushing him off. </a:t>
                      </a:r>
                      <a:r>
                        <a:rPr lang="en-US" sz="1100" b="1" i="1" u="sng" dirty="0" smtClean="0">
                          <a:effectLst/>
                          <a:latin typeface="+mn-lt"/>
                          <a:ea typeface="Times New Roman"/>
                          <a:cs typeface="Arial"/>
                        </a:rPr>
                        <a:t>Electric </a:t>
                      </a:r>
                      <a:r>
                        <a:rPr lang="en-US" sz="1100" b="1" i="1" u="sng" dirty="0">
                          <a:effectLst/>
                          <a:latin typeface="+mn-lt"/>
                          <a:ea typeface="Times New Roman"/>
                          <a:cs typeface="Arial"/>
                        </a:rPr>
                        <a:t>Free Day</a:t>
                      </a:r>
                      <a:r>
                        <a:rPr lang="en-US" sz="1100" dirty="0">
                          <a:effectLst/>
                          <a:latin typeface="+mn-lt"/>
                          <a:ea typeface="Times New Roman"/>
                          <a:cs typeface="Arial"/>
                        </a:rPr>
                        <a:t>, </a:t>
                      </a:r>
                      <a:r>
                        <a:rPr lang="en-US" sz="1100" dirty="0" smtClean="0">
                          <a:effectLst/>
                          <a:latin typeface="+mn-lt"/>
                          <a:ea typeface="Times New Roman"/>
                          <a:cs typeface="Arial"/>
                        </a:rPr>
                        <a:t>is written in third person, the </a:t>
                      </a:r>
                      <a:r>
                        <a:rPr lang="en-US" sz="1100" dirty="0">
                          <a:effectLst/>
                          <a:latin typeface="+mn-lt"/>
                          <a:ea typeface="Times New Roman"/>
                          <a:cs typeface="Arial"/>
                        </a:rPr>
                        <a:t>narrator tells </a:t>
                      </a:r>
                      <a:r>
                        <a:rPr lang="en-US" sz="1100" dirty="0" smtClean="0">
                          <a:effectLst/>
                          <a:latin typeface="+mn-lt"/>
                          <a:ea typeface="Times New Roman"/>
                          <a:cs typeface="Arial"/>
                        </a:rPr>
                        <a:t> what is happening to Daniel and his experiences without electricity.  The narrator tells the reader that Daniel liked this experience but we</a:t>
                      </a:r>
                      <a:r>
                        <a:rPr lang="en-US" sz="1100" baseline="0" dirty="0" smtClean="0">
                          <a:effectLst/>
                          <a:latin typeface="+mn-lt"/>
                          <a:ea typeface="Times New Roman"/>
                          <a:cs typeface="Arial"/>
                        </a:rPr>
                        <a:t> don’t actually hear or feel Daniel’s own words. </a:t>
                      </a:r>
                      <a:r>
                        <a:rPr lang="en-US" sz="1100" dirty="0" smtClean="0">
                          <a:effectLst/>
                          <a:latin typeface="+mn-lt"/>
                          <a:ea typeface="Times New Roman"/>
                          <a:cs typeface="Arial"/>
                        </a:rPr>
                        <a:t>For </a:t>
                      </a:r>
                      <a:r>
                        <a:rPr lang="en-US" sz="1100" dirty="0">
                          <a:effectLst/>
                          <a:latin typeface="+mn-lt"/>
                          <a:ea typeface="Times New Roman"/>
                          <a:cs typeface="Arial"/>
                        </a:rPr>
                        <a:t>example in the text it says, “He finished his homework and then decided to read for a while.”  I do not know if he enjoyed this or not. </a:t>
                      </a:r>
                      <a:endParaRPr lang="en-US" sz="1100" dirty="0">
                        <a:effectLst/>
                        <a:latin typeface="+mn-lt"/>
                        <a:ea typeface="Calibri"/>
                        <a:cs typeface="Times New Roman"/>
                      </a:endParaRPr>
                    </a:p>
                  </a:txBody>
                  <a:tcPr marL="121920" marR="121920" marT="34290" marB="34290"/>
                </a:tc>
              </a:tr>
              <a:tr h="616277">
                <a:tc>
                  <a:txBody>
                    <a:bodyPr/>
                    <a:lstStyle/>
                    <a:p>
                      <a:pPr algn="ctr">
                        <a:lnSpc>
                          <a:spcPct val="100000"/>
                        </a:lnSpc>
                        <a:spcBef>
                          <a:spcPts val="0"/>
                        </a:spcBef>
                        <a:spcAft>
                          <a:spcPts val="0"/>
                        </a:spcAft>
                      </a:pPr>
                      <a:r>
                        <a:rPr lang="en-US" sz="1400" b="1" dirty="0" smtClean="0">
                          <a:solidFill>
                            <a:schemeClr val="tx1"/>
                          </a:solidFill>
                          <a:latin typeface="+mn-lt"/>
                        </a:rPr>
                        <a:t>1</a:t>
                      </a:r>
                      <a:endParaRPr lang="en-US" sz="1400" b="1" dirty="0">
                        <a:solidFill>
                          <a:schemeClr val="tx1"/>
                        </a:solidFill>
                        <a:latin typeface="+mn-lt"/>
                      </a:endParaRPr>
                    </a:p>
                  </a:txBody>
                  <a:tcPr marL="103632" marR="103632" marT="50292" marB="50292" anchor="ct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Times New Roman"/>
                          <a:cs typeface="Arial"/>
                        </a:rPr>
                        <a:t>Student response infers if one or the other story is a first or third person narration and uses some or vague examples from one or both texts to compare effectiveness.</a:t>
                      </a:r>
                      <a:endParaRPr lang="en-US" sz="1000" i="1" dirty="0" smtClean="0">
                        <a:effectLst/>
                        <a:latin typeface="+mn-lt"/>
                        <a:ea typeface="Times New Roman"/>
                        <a:cs typeface="Arial"/>
                      </a:endParaRPr>
                    </a:p>
                    <a:p>
                      <a:pPr marL="0" marR="0">
                        <a:lnSpc>
                          <a:spcPct val="100000"/>
                        </a:lnSpc>
                        <a:spcBef>
                          <a:spcPts val="0"/>
                        </a:spcBef>
                        <a:spcAft>
                          <a:spcPts val="0"/>
                        </a:spcAft>
                      </a:pPr>
                      <a:r>
                        <a:rPr lang="en-US" sz="1100" b="1" i="1" u="sng" dirty="0" smtClean="0">
                          <a:effectLst/>
                          <a:latin typeface="+mn-lt"/>
                          <a:ea typeface="Times New Roman"/>
                          <a:cs typeface="Arial"/>
                        </a:rPr>
                        <a:t>Electric </a:t>
                      </a:r>
                      <a:r>
                        <a:rPr lang="en-US" sz="1100" b="1" i="1" u="sng" dirty="0">
                          <a:effectLst/>
                          <a:latin typeface="+mn-lt"/>
                          <a:ea typeface="Times New Roman"/>
                          <a:cs typeface="Arial"/>
                        </a:rPr>
                        <a:t>Free Day</a:t>
                      </a:r>
                      <a:r>
                        <a:rPr lang="en-US" sz="1100" b="1" i="1" u="none" dirty="0">
                          <a:effectLst/>
                          <a:latin typeface="+mn-lt"/>
                          <a:ea typeface="Times New Roman"/>
                          <a:cs typeface="Arial"/>
                        </a:rPr>
                        <a:t> </a:t>
                      </a:r>
                      <a:r>
                        <a:rPr lang="en-US" sz="1100" dirty="0">
                          <a:effectLst/>
                          <a:latin typeface="+mn-lt"/>
                          <a:ea typeface="Times New Roman"/>
                          <a:cs typeface="Arial"/>
                        </a:rPr>
                        <a:t>is more effective because the narrator describes all the events in detail.  It is a story.  We also get to know how the other children feel.  In the text the narrator tells us, “Everyone thought Daniel’s night sounded fun.”  </a:t>
                      </a:r>
                      <a:endParaRPr lang="en-US" sz="1100" dirty="0">
                        <a:effectLst/>
                        <a:latin typeface="+mn-lt"/>
                        <a:ea typeface="Calibri"/>
                        <a:cs typeface="Times New Roman"/>
                      </a:endParaRPr>
                    </a:p>
                  </a:txBody>
                  <a:tcPr marL="121920" marR="121920" marT="34290" marB="34290"/>
                </a:tc>
              </a:tr>
              <a:tr h="176784">
                <a:tc>
                  <a:txBody>
                    <a:bodyPr/>
                    <a:lstStyle/>
                    <a:p>
                      <a:pPr algn="ctr">
                        <a:lnSpc>
                          <a:spcPct val="100000"/>
                        </a:lnSpc>
                        <a:spcBef>
                          <a:spcPts val="0"/>
                        </a:spcBef>
                        <a:spcAft>
                          <a:spcPts val="0"/>
                        </a:spcAft>
                      </a:pPr>
                      <a:r>
                        <a:rPr lang="en-US" sz="1400" b="1" dirty="0" smtClean="0">
                          <a:solidFill>
                            <a:schemeClr val="tx1"/>
                          </a:solidFill>
                          <a:latin typeface="+mn-lt"/>
                        </a:rPr>
                        <a:t>0</a:t>
                      </a:r>
                      <a:endParaRPr lang="en-US" sz="1400" b="1" dirty="0">
                        <a:solidFill>
                          <a:schemeClr val="tx1"/>
                        </a:solidFill>
                        <a:latin typeface="+mn-lt"/>
                      </a:endParaRPr>
                    </a:p>
                  </a:txBody>
                  <a:tcPr marL="103632" marR="103632" marT="50292" marB="50292" anchor="ctr"/>
                </a:tc>
                <a:tc>
                  <a:txBody>
                    <a:bodyPr/>
                    <a:lstStyle/>
                    <a:p>
                      <a:pPr marL="0" marR="0">
                        <a:lnSpc>
                          <a:spcPct val="100000"/>
                        </a:lnSpc>
                        <a:spcBef>
                          <a:spcPts val="0"/>
                        </a:spcBef>
                        <a:spcAft>
                          <a:spcPts val="0"/>
                        </a:spcAft>
                      </a:pPr>
                      <a:r>
                        <a:rPr lang="en-US" sz="1000" b="0" i="1" u="none" dirty="0" smtClean="0">
                          <a:effectLst/>
                          <a:latin typeface="+mn-lt"/>
                          <a:ea typeface="Times New Roman"/>
                          <a:cs typeface="Arial"/>
                        </a:rPr>
                        <a:t>Student</a:t>
                      </a:r>
                      <a:r>
                        <a:rPr lang="en-US" sz="1000" b="0" i="1" u="none" baseline="0" dirty="0" smtClean="0">
                          <a:effectLst/>
                          <a:latin typeface="+mn-lt"/>
                          <a:ea typeface="Times New Roman"/>
                          <a:cs typeface="Arial"/>
                        </a:rPr>
                        <a:t> response does not identify first or third person narration in either texts and uses little or no examples from either text.</a:t>
                      </a:r>
                      <a:r>
                        <a:rPr lang="en-US" sz="1100" b="1" i="1" u="sng" dirty="0" smtClean="0">
                          <a:effectLst/>
                          <a:latin typeface="+mn-lt"/>
                          <a:ea typeface="Times New Roman"/>
                          <a:cs typeface="Arial"/>
                        </a:rPr>
                        <a:t/>
                      </a:r>
                      <a:br>
                        <a:rPr lang="en-US" sz="1100" b="1" i="1" u="sng" dirty="0" smtClean="0">
                          <a:effectLst/>
                          <a:latin typeface="+mn-lt"/>
                          <a:ea typeface="Times New Roman"/>
                          <a:cs typeface="Arial"/>
                        </a:rPr>
                      </a:br>
                      <a:r>
                        <a:rPr lang="en-US" sz="1100" b="1" i="1" u="sng" dirty="0" smtClean="0">
                          <a:effectLst/>
                          <a:latin typeface="+mn-lt"/>
                          <a:ea typeface="Times New Roman"/>
                          <a:cs typeface="Arial"/>
                        </a:rPr>
                        <a:t>Power </a:t>
                      </a:r>
                      <a:r>
                        <a:rPr lang="en-US" sz="1100" b="1" i="1" u="sng" dirty="0">
                          <a:effectLst/>
                          <a:latin typeface="+mn-lt"/>
                          <a:ea typeface="Times New Roman"/>
                          <a:cs typeface="Arial"/>
                        </a:rPr>
                        <a:t>Lesson</a:t>
                      </a:r>
                      <a:r>
                        <a:rPr lang="en-US" sz="1100" b="1" i="1" u="none" dirty="0">
                          <a:effectLst/>
                          <a:latin typeface="+mn-lt"/>
                          <a:ea typeface="Times New Roman"/>
                          <a:cs typeface="Arial"/>
                        </a:rPr>
                        <a:t> </a:t>
                      </a:r>
                      <a:r>
                        <a:rPr lang="en-US" sz="1100" dirty="0">
                          <a:effectLst/>
                          <a:latin typeface="+mn-lt"/>
                          <a:ea typeface="Times New Roman"/>
                          <a:cs typeface="Arial"/>
                        </a:rPr>
                        <a:t>was more effective.  It taught us a lesson to be friends.</a:t>
                      </a:r>
                      <a:endParaRPr lang="en-US" sz="1100" dirty="0">
                        <a:effectLst/>
                        <a:latin typeface="+mn-lt"/>
                        <a:ea typeface="Calibri"/>
                        <a:cs typeface="Times New Roman"/>
                      </a:endParaRPr>
                    </a:p>
                  </a:txBody>
                  <a:tcPr marL="121920" marR="121920" marT="34290" marB="3429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80316669"/>
              </p:ext>
            </p:extLst>
          </p:nvPr>
        </p:nvGraphicFramePr>
        <p:xfrm>
          <a:off x="4419600" y="8610600"/>
          <a:ext cx="2971800" cy="505968"/>
        </p:xfrm>
        <a:graphic>
          <a:graphicData uri="http://schemas.openxmlformats.org/drawingml/2006/table">
            <a:tbl>
              <a:tblPr/>
              <a:tblGrid>
                <a:gridCol w="2971800"/>
              </a:tblGrid>
              <a:tr h="76200">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RL.4.6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Compare and contrast the point of view from which different stories are narrated, including the difference between first- and third-person narrations.</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988864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5"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12</a:t>
            </a:fld>
            <a:endParaRPr dirty="0">
              <a:solidFill>
                <a:srgbClr val="888888"/>
              </a:solidFill>
            </a:endParaRPr>
          </a:p>
        </p:txBody>
      </p:sp>
      <p:graphicFrame>
        <p:nvGraphicFramePr>
          <p:cNvPr id="148" name="Table 148"/>
          <p:cNvGraphicFramePr/>
          <p:nvPr>
            <p:extLst>
              <p:ext uri="{D42A27DB-BD31-4B8C-83A1-F6EECF244321}">
                <p14:modId xmlns:p14="http://schemas.microsoft.com/office/powerpoint/2010/main" val="2590302004"/>
              </p:ext>
            </p:extLst>
          </p:nvPr>
        </p:nvGraphicFramePr>
        <p:xfrm>
          <a:off x="381000" y="381000"/>
          <a:ext cx="6934200" cy="6557264"/>
        </p:xfrm>
        <a:graphic>
          <a:graphicData uri="http://schemas.openxmlformats.org/drawingml/2006/table">
            <a:tbl>
              <a:tblPr firstRow="1"/>
              <a:tblGrid>
                <a:gridCol w="594941"/>
                <a:gridCol w="6339259"/>
              </a:tblGrid>
              <a:tr h="217932">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n-US" sz="1400" b="1" dirty="0" smtClean="0"/>
                        <a:t>Quarter 4 CFA Constructed Response</a:t>
                      </a:r>
                      <a:r>
                        <a:rPr lang="en-US" sz="1400" b="1" baseline="0" dirty="0" smtClean="0"/>
                        <a:t> Answer Key</a:t>
                      </a:r>
                      <a:endParaRPr lang="en-US" sz="1400" b="1"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endParaRPr lang="en-US"/>
                    </a:p>
                  </a:txBody>
                  <a:tcPr/>
                </a:tc>
              </a:tr>
              <a:tr h="217932">
                <a:tc gridSpan="2">
                  <a:txBody>
                    <a:bodyPr/>
                    <a:lstStyle/>
                    <a:p>
                      <a:pPr lvl="0" algn="l">
                        <a:lnSpc>
                          <a:spcPct val="100000"/>
                        </a:lnSpc>
                        <a:defRPr sz="1800" b="0" i="0"/>
                      </a:pPr>
                      <a:r>
                        <a:rPr sz="1400" b="1" dirty="0">
                          <a:latin typeface="+mn-lt"/>
                        </a:rPr>
                        <a:t>Standard </a:t>
                      </a:r>
                      <a:r>
                        <a:rPr sz="1400" b="1" dirty="0" smtClean="0">
                          <a:latin typeface="+mn-lt"/>
                        </a:rPr>
                        <a:t>R</a:t>
                      </a:r>
                      <a:r>
                        <a:rPr lang="en-US" sz="1400" b="1" baseline="0" dirty="0" smtClean="0">
                          <a:solidFill>
                            <a:schemeClr val="tx1"/>
                          </a:solidFill>
                          <a:latin typeface="+mn-lt"/>
                        </a:rPr>
                        <a:t>L.4.9  </a:t>
                      </a:r>
                      <a:r>
                        <a:rPr lang="en-US" sz="1400" b="1" baseline="0" dirty="0" smtClean="0">
                          <a:solidFill>
                            <a:srgbClr val="FF0000"/>
                          </a:solidFill>
                          <a:latin typeface="+mn-lt"/>
                        </a:rPr>
                        <a:t>              </a:t>
                      </a:r>
                      <a:r>
                        <a:rPr sz="1400" b="1" dirty="0" smtClean="0">
                          <a:latin typeface="+mn-lt"/>
                        </a:rPr>
                        <a:t>3 </a:t>
                      </a:r>
                      <a:r>
                        <a:rPr sz="1400" b="1" dirty="0">
                          <a:latin typeface="+mn-lt"/>
                        </a:rPr>
                        <a:t>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45298">
                <a:tc gridSpan="2">
                  <a:txBody>
                    <a:bodyPr/>
                    <a:lstStyle/>
                    <a:p>
                      <a:pPr marL="53975" marR="0" indent="0" algn="l" defTabSz="966612" rtl="0" eaLnBrk="1" fontAlgn="auto" latinLnBrk="0" hangingPunct="1">
                        <a:lnSpc>
                          <a:spcPct val="100000"/>
                        </a:lnSpc>
                        <a:spcBef>
                          <a:spcPts val="0"/>
                        </a:spcBef>
                        <a:spcAft>
                          <a:spcPts val="0"/>
                        </a:spcAft>
                        <a:buClrTx/>
                        <a:buSzTx/>
                        <a:buFont typeface="+mj-lt"/>
                        <a:buNone/>
                        <a:tabLst/>
                        <a:defRPr/>
                      </a:pPr>
                      <a:r>
                        <a:rPr sz="1300" b="1" dirty="0">
                          <a:latin typeface="+mn-lt"/>
                        </a:rPr>
                        <a:t>Question </a:t>
                      </a:r>
                      <a:r>
                        <a:rPr lang="en-US" sz="1300" b="1" dirty="0" smtClean="0">
                          <a:latin typeface="+mn-lt"/>
                        </a:rPr>
                        <a:t>#8 </a:t>
                      </a:r>
                      <a:r>
                        <a:rPr sz="1300" b="1" dirty="0" smtClean="0">
                          <a:latin typeface="+mn-lt"/>
                        </a:rPr>
                        <a:t>(prompt):</a:t>
                      </a:r>
                      <a:r>
                        <a:rPr lang="en-US" sz="1300" b="1" dirty="0" smtClean="0">
                          <a:latin typeface="+mn-lt"/>
                        </a:rPr>
                        <a:t>  Which story has a specific pattern of events and which is written more like a fable?  How do these two story structures effect the plot</a:t>
                      </a:r>
                      <a:r>
                        <a:rPr lang="en-US" sz="1300" b="1" baseline="0" dirty="0" smtClean="0">
                          <a:latin typeface="+mn-lt"/>
                        </a:rPr>
                        <a:t> or problem</a:t>
                      </a:r>
                      <a:r>
                        <a:rPr lang="en-US" sz="1300" b="1" dirty="0" smtClean="0">
                          <a:latin typeface="+mn-lt"/>
                        </a:rPr>
                        <a:t> in </a:t>
                      </a:r>
                      <a:r>
                        <a:rPr lang="en-US" sz="1300" b="1" i="1" u="sng" dirty="0" smtClean="0">
                          <a:latin typeface="+mn-lt"/>
                        </a:rPr>
                        <a:t>Electric Free Day</a:t>
                      </a:r>
                      <a:r>
                        <a:rPr lang="en-US" sz="1300" b="1" i="1" u="none" dirty="0" smtClean="0">
                          <a:latin typeface="+mn-lt"/>
                        </a:rPr>
                        <a:t> </a:t>
                      </a:r>
                      <a:r>
                        <a:rPr lang="en-US" sz="1300" b="1" dirty="0" smtClean="0">
                          <a:latin typeface="+mn-lt"/>
                        </a:rPr>
                        <a:t>and </a:t>
                      </a:r>
                      <a:r>
                        <a:rPr lang="en-US" sz="1300" b="1" i="1" u="sng" dirty="0" smtClean="0">
                          <a:latin typeface="+mn-lt"/>
                        </a:rPr>
                        <a:t>Power Lesson</a:t>
                      </a:r>
                      <a:r>
                        <a:rPr lang="en-US" sz="1300" b="1" dirty="0" smtClean="0">
                          <a:latin typeface="+mn-lt"/>
                        </a:rPr>
                        <a:t>?  Use examples from the texts in your answer.</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dirty="0"/>
                    </a:p>
                  </a:txBody>
                  <a:tcPr/>
                </a:tc>
              </a:tr>
              <a:tr h="798576">
                <a:tc gridSpan="2">
                  <a:txBody>
                    <a:bodyPr/>
                    <a:lstStyle/>
                    <a:p>
                      <a:pPr>
                        <a:lnSpc>
                          <a:spcPct val="100000"/>
                        </a:lnSpc>
                      </a:pPr>
                      <a:r>
                        <a:rPr sz="1000" b="1" dirty="0" smtClean="0">
                          <a:latin typeface="+mn-lt"/>
                        </a:rPr>
                        <a:t>Sufficient Evidence</a:t>
                      </a:r>
                      <a:r>
                        <a:rPr lang="en-US" sz="1000" b="0" baseline="0" dirty="0" smtClean="0">
                          <a:uFill>
                            <a:solidFill/>
                          </a:uFill>
                          <a:latin typeface="+mn-lt"/>
                        </a:rPr>
                        <a:t> </a:t>
                      </a:r>
                      <a:r>
                        <a:rPr lang="en-US" sz="1000" b="1" kern="1200" dirty="0" smtClean="0">
                          <a:solidFill>
                            <a:srgbClr val="000000"/>
                          </a:solidFill>
                          <a:effectLst/>
                          <a:latin typeface="+mn-lt"/>
                          <a:ea typeface="Times New Roman"/>
                          <a:cs typeface="Arial"/>
                        </a:rPr>
                        <a:t>Students </a:t>
                      </a:r>
                      <a:r>
                        <a:rPr lang="en-US" sz="1000" b="0" kern="1200" dirty="0" smtClean="0">
                          <a:solidFill>
                            <a:srgbClr val="000000"/>
                          </a:solidFill>
                          <a:effectLst/>
                          <a:latin typeface="+mn-lt"/>
                          <a:ea typeface="Times New Roman"/>
                          <a:cs typeface="Arial"/>
                        </a:rPr>
                        <a:t>should first identify which story parallels which story structure.  Then, state how the structures influenced effected the plots.  Students identify the problems/plots in each passage. </a:t>
                      </a:r>
                    </a:p>
                    <a:p>
                      <a:pPr>
                        <a:lnSpc>
                          <a:spcPct val="100000"/>
                        </a:lnSpc>
                      </a:pPr>
                      <a:r>
                        <a:rPr lang="en-US" sz="1000" b="1" dirty="0" smtClean="0">
                          <a:latin typeface="+mn-lt"/>
                        </a:rPr>
                        <a:t>Specific</a:t>
                      </a:r>
                      <a:r>
                        <a:rPr lang="en-US" sz="1000" b="1" baseline="0" dirty="0" smtClean="0">
                          <a:latin typeface="+mn-lt"/>
                        </a:rPr>
                        <a:t> Identifications </a:t>
                      </a:r>
                      <a:r>
                        <a:rPr lang="en-US" sz="1000" b="0" baseline="0" dirty="0" smtClean="0">
                          <a:latin typeface="+mn-lt"/>
                        </a:rPr>
                        <a:t>(supporting details) could include for </a:t>
                      </a:r>
                      <a:r>
                        <a:rPr lang="en-US" sz="1000" b="1" i="1" u="sng" baseline="0" dirty="0" smtClean="0">
                          <a:latin typeface="+mn-lt"/>
                        </a:rPr>
                        <a:t>Electric Free Day</a:t>
                      </a:r>
                      <a:r>
                        <a:rPr lang="en-US" sz="1000" b="1" i="1" u="none" baseline="0" dirty="0" smtClean="0">
                          <a:latin typeface="+mn-lt"/>
                        </a:rPr>
                        <a:t> </a:t>
                      </a:r>
                      <a:r>
                        <a:rPr lang="en-US" sz="1000" b="0" baseline="0" dirty="0" smtClean="0">
                          <a:latin typeface="+mn-lt"/>
                        </a:rPr>
                        <a:t>that: (1) this story is written as a pattern of events with a first, next and last sequence, (2) the story plot follows the pattern of events.  Supporting details could include for </a:t>
                      </a:r>
                      <a:r>
                        <a:rPr lang="en-US" sz="1000" b="1" i="1" u="sng" baseline="0" dirty="0" smtClean="0">
                          <a:latin typeface="+mn-lt"/>
                        </a:rPr>
                        <a:t>Power Lesson</a:t>
                      </a:r>
                      <a:r>
                        <a:rPr lang="en-US" sz="1000" b="0" baseline="0" dirty="0" smtClean="0">
                          <a:latin typeface="+mn-lt"/>
                        </a:rPr>
                        <a:t> that this text is written more like a fable and: (1) has a lesson or moral, (2) it affected how the story was written with the characters learning a lesson, (3) as in a fable there is a “good,” and “bad,” guy and (4) inanimate objects are given “voice.”</a:t>
                      </a:r>
                    </a:p>
                    <a:p>
                      <a:pPr>
                        <a:lnSpc>
                          <a:spcPct val="100000"/>
                        </a:lnSpc>
                      </a:pPr>
                      <a:r>
                        <a:rPr sz="1000" b="1" dirty="0" smtClean="0">
                          <a:latin typeface="+mn-lt"/>
                        </a:rPr>
                        <a:t>Full Support</a:t>
                      </a:r>
                      <a:r>
                        <a:rPr lang="en-US" sz="1000" b="0" baseline="0" dirty="0" smtClean="0">
                          <a:latin typeface="+mn-lt"/>
                        </a:rPr>
                        <a:t> (other details) could include any other examples that support how the story structures support the plots.</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569976">
                <a:tc>
                  <a:txBody>
                    <a:bodyPr/>
                    <a:lstStyle/>
                    <a:p>
                      <a:pPr lvl="0" algn="ctr">
                        <a:lnSpc>
                          <a:spcPct val="100000"/>
                        </a:lnSpc>
                        <a:defRPr sz="1800" b="0" i="0"/>
                      </a:pPr>
                      <a:r>
                        <a:rPr sz="2000" b="1" dirty="0">
                          <a:latin typeface="+mn-lt"/>
                        </a:rPr>
                        <a:t>3</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n-US" sz="1000" i="1" dirty="0" smtClean="0">
                          <a:effectLst/>
                          <a:latin typeface="+mn-lt"/>
                          <a:ea typeface="Times New Roman"/>
                          <a:cs typeface="Times New Roman"/>
                        </a:rPr>
                        <a:t>Student response states which story structure both texts have and how the structure influences the plot or problem of the story with </a:t>
                      </a:r>
                      <a:r>
                        <a:rPr lang="en-US" sz="1000" b="1" i="1" dirty="0" smtClean="0">
                          <a:effectLst/>
                          <a:latin typeface="+mn-lt"/>
                          <a:ea typeface="Times New Roman"/>
                          <a:cs typeface="Times New Roman"/>
                        </a:rPr>
                        <a:t>sufficient</a:t>
                      </a:r>
                      <a:r>
                        <a:rPr lang="en-US" sz="1000" i="1" dirty="0" smtClean="0">
                          <a:effectLst/>
                          <a:latin typeface="+mn-lt"/>
                          <a:ea typeface="Times New Roman"/>
                          <a:cs typeface="Times New Roman"/>
                        </a:rPr>
                        <a:t> details or examples from both texts.</a:t>
                      </a:r>
                    </a:p>
                    <a:p>
                      <a:pPr marL="0" marR="0" algn="l">
                        <a:lnSpc>
                          <a:spcPct val="100000"/>
                        </a:lnSpc>
                        <a:spcBef>
                          <a:spcPts val="0"/>
                        </a:spcBef>
                        <a:spcAft>
                          <a:spcPts val="0"/>
                        </a:spcAft>
                      </a:pPr>
                      <a:r>
                        <a:rPr lang="en-US" sz="1100" dirty="0" smtClean="0">
                          <a:effectLst/>
                          <a:latin typeface="+mn-lt"/>
                          <a:ea typeface="Times New Roman"/>
                          <a:cs typeface="Times New Roman"/>
                        </a:rPr>
                        <a:t>The story </a:t>
                      </a:r>
                      <a:r>
                        <a:rPr lang="en-US" sz="1100" b="1" i="1" u="sng" dirty="0">
                          <a:effectLst/>
                          <a:latin typeface="+mn-lt"/>
                          <a:ea typeface="Times New Roman"/>
                          <a:cs typeface="Times New Roman"/>
                        </a:rPr>
                        <a:t>Electric Free Day</a:t>
                      </a:r>
                      <a:r>
                        <a:rPr lang="en-US" sz="1100" dirty="0">
                          <a:effectLst/>
                          <a:latin typeface="+mn-lt"/>
                          <a:ea typeface="Times New Roman"/>
                          <a:cs typeface="Times New Roman"/>
                        </a:rPr>
                        <a:t>, </a:t>
                      </a:r>
                      <a:r>
                        <a:rPr lang="en-US" sz="1100" dirty="0" smtClean="0">
                          <a:effectLst/>
                          <a:latin typeface="+mn-lt"/>
                          <a:ea typeface="Times New Roman"/>
                          <a:cs typeface="Times New Roman"/>
                        </a:rPr>
                        <a:t>is written with a pattern of events.  First there is the problem. Daniel’s </a:t>
                      </a:r>
                      <a:r>
                        <a:rPr lang="en-US" sz="1100" dirty="0">
                          <a:effectLst/>
                          <a:latin typeface="+mn-lt"/>
                          <a:ea typeface="Times New Roman"/>
                          <a:cs typeface="Times New Roman"/>
                        </a:rPr>
                        <a:t>problem was the school assignment of living without electricity for a day.  </a:t>
                      </a:r>
                      <a:r>
                        <a:rPr lang="en-US" sz="1100" dirty="0" smtClean="0">
                          <a:effectLst/>
                          <a:latin typeface="+mn-lt"/>
                          <a:ea typeface="Times New Roman"/>
                          <a:cs typeface="Times New Roman"/>
                        </a:rPr>
                        <a:t>Next, He </a:t>
                      </a:r>
                      <a:r>
                        <a:rPr lang="en-US" sz="1100" dirty="0">
                          <a:effectLst/>
                          <a:latin typeface="+mn-lt"/>
                          <a:ea typeface="Times New Roman"/>
                          <a:cs typeface="Times New Roman"/>
                        </a:rPr>
                        <a:t>found many different activities to do himself like riding his bike, playing baseball, and had fun with his family.  </a:t>
                      </a:r>
                      <a:r>
                        <a:rPr lang="en-US" sz="1100" dirty="0" smtClean="0">
                          <a:effectLst/>
                          <a:latin typeface="+mn-lt"/>
                          <a:ea typeface="Times New Roman"/>
                          <a:cs typeface="Times New Roman"/>
                        </a:rPr>
                        <a:t>Finally, in </a:t>
                      </a:r>
                      <a:r>
                        <a:rPr lang="en-US" sz="1100" dirty="0">
                          <a:effectLst/>
                          <a:latin typeface="+mn-lt"/>
                          <a:ea typeface="Times New Roman"/>
                          <a:cs typeface="Times New Roman"/>
                        </a:rPr>
                        <a:t>the end, he had a good day and was successful with the assignment because he never gave </a:t>
                      </a:r>
                      <a:r>
                        <a:rPr lang="en-US" sz="1100" dirty="0" smtClean="0">
                          <a:effectLst/>
                          <a:latin typeface="+mn-lt"/>
                          <a:ea typeface="Times New Roman"/>
                          <a:cs typeface="Times New Roman"/>
                        </a:rPr>
                        <a:t>up</a:t>
                      </a:r>
                      <a:r>
                        <a:rPr lang="en-US" sz="1100" baseline="0" dirty="0" smtClean="0">
                          <a:effectLst/>
                          <a:latin typeface="+mn-lt"/>
                          <a:ea typeface="Times New Roman"/>
                          <a:cs typeface="Times New Roman"/>
                        </a:rPr>
                        <a:t> and he even enjoyed it!  The problem follows the pattern of events. </a:t>
                      </a:r>
                      <a:r>
                        <a:rPr lang="en-US" sz="1100" b="1" i="1" u="sng" dirty="0" smtClean="0">
                          <a:effectLst/>
                          <a:latin typeface="+mn-lt"/>
                          <a:ea typeface="Times New Roman"/>
                          <a:cs typeface="Times New Roman"/>
                        </a:rPr>
                        <a:t>Power </a:t>
                      </a:r>
                      <a:r>
                        <a:rPr lang="en-US" sz="1100" b="1" i="1" u="sng" dirty="0">
                          <a:effectLst/>
                          <a:latin typeface="+mn-lt"/>
                          <a:ea typeface="Times New Roman"/>
                          <a:cs typeface="Times New Roman"/>
                        </a:rPr>
                        <a:t>Lesson</a:t>
                      </a:r>
                      <a:r>
                        <a:rPr lang="en-US" sz="1100" dirty="0">
                          <a:effectLst/>
                          <a:latin typeface="+mn-lt"/>
                          <a:ea typeface="Times New Roman"/>
                          <a:cs typeface="Times New Roman"/>
                        </a:rPr>
                        <a:t>, </a:t>
                      </a:r>
                      <a:r>
                        <a:rPr lang="en-US" sz="1100" dirty="0" smtClean="0">
                          <a:effectLst/>
                          <a:latin typeface="+mn-lt"/>
                          <a:ea typeface="Times New Roman"/>
                          <a:cs typeface="Times New Roman"/>
                        </a:rPr>
                        <a:t>is written more like a fable.  It teaches a lesson and its more about the lesson or plot than what happened first,</a:t>
                      </a:r>
                      <a:r>
                        <a:rPr lang="en-US" sz="1100" baseline="0" dirty="0" smtClean="0">
                          <a:effectLst/>
                          <a:latin typeface="+mn-lt"/>
                          <a:ea typeface="Times New Roman"/>
                          <a:cs typeface="Times New Roman"/>
                        </a:rPr>
                        <a:t> next and last. T</a:t>
                      </a:r>
                      <a:r>
                        <a:rPr lang="en-US" sz="1100" dirty="0" smtClean="0">
                          <a:effectLst/>
                          <a:latin typeface="+mn-lt"/>
                          <a:ea typeface="Times New Roman"/>
                          <a:cs typeface="Times New Roman"/>
                        </a:rPr>
                        <a:t>he </a:t>
                      </a:r>
                      <a:r>
                        <a:rPr lang="en-US" sz="1100" dirty="0">
                          <a:effectLst/>
                          <a:latin typeface="+mn-lt"/>
                          <a:ea typeface="Times New Roman"/>
                          <a:cs typeface="Times New Roman"/>
                        </a:rPr>
                        <a:t>Sun discovered the new power source of Electricity.  Right away he wanted to partner up with him.  Sun tried talking to Electricity, calling out to him, but Electricity just ignored him.  Finally a thunderstorm came and knocked Electricity out.  It was then Electricity reached out to the Sun.  They became </a:t>
                      </a:r>
                      <a:r>
                        <a:rPr lang="en-US" sz="1100" dirty="0" smtClean="0">
                          <a:effectLst/>
                          <a:latin typeface="+mn-lt"/>
                          <a:ea typeface="Times New Roman"/>
                          <a:cs typeface="Times New Roman"/>
                        </a:rPr>
                        <a:t>friends,</a:t>
                      </a:r>
                      <a:r>
                        <a:rPr lang="en-US" sz="1100" baseline="0" dirty="0" smtClean="0">
                          <a:effectLst/>
                          <a:latin typeface="+mn-lt"/>
                          <a:ea typeface="Times New Roman"/>
                          <a:cs typeface="Times New Roman"/>
                        </a:rPr>
                        <a:t> which is the lesson learned.  Because </a:t>
                      </a:r>
                      <a:r>
                        <a:rPr lang="en-US" sz="1100" b="1" i="1" u="sng" baseline="0" dirty="0" smtClean="0">
                          <a:effectLst/>
                          <a:latin typeface="+mn-lt"/>
                          <a:ea typeface="Times New Roman"/>
                          <a:cs typeface="Times New Roman"/>
                        </a:rPr>
                        <a:t>Power Lesson </a:t>
                      </a:r>
                      <a:r>
                        <a:rPr lang="en-US" sz="1100" baseline="0" dirty="0" smtClean="0">
                          <a:effectLst/>
                          <a:latin typeface="+mn-lt"/>
                          <a:ea typeface="Times New Roman"/>
                          <a:cs typeface="Times New Roman"/>
                        </a:rPr>
                        <a:t>is like a fable, the sun and electricity can both talk, just like in a fable and the story’s plot is all about learning a lesson.</a:t>
                      </a:r>
                      <a:endParaRPr lang="en-US" sz="1100" dirty="0">
                        <a:effectLst/>
                        <a:latin typeface="+mn-lt"/>
                        <a:ea typeface="Calibri"/>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04800">
                <a:tc>
                  <a:txBody>
                    <a:bodyPr/>
                    <a:lstStyle/>
                    <a:p>
                      <a:pPr lvl="0" algn="ctr">
                        <a:lnSpc>
                          <a:spcPct val="100000"/>
                        </a:lnSpc>
                        <a:defRPr sz="1800" b="0" i="0"/>
                      </a:pPr>
                      <a:r>
                        <a:rPr sz="2000" b="1" dirty="0">
                          <a:latin typeface="+mn-lt"/>
                        </a:rPr>
                        <a:t>2</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Student response states which story structure both texts have and how the structure influences the plot or problem of the story with </a:t>
                      </a:r>
                      <a:r>
                        <a:rPr kumimoji="0" lang="en-US" sz="1000" b="1" i="1" u="none" strike="noStrike" kern="1200" cap="none" spc="0" normalizeH="0" baseline="0" noProof="0" dirty="0" smtClean="0">
                          <a:ln>
                            <a:noFill/>
                          </a:ln>
                          <a:solidFill>
                            <a:prstClr val="black"/>
                          </a:solidFill>
                          <a:effectLst/>
                          <a:uLnTx/>
                          <a:uFillTx/>
                          <a:latin typeface="+mn-lt"/>
                          <a:ea typeface="Times New Roman"/>
                          <a:cs typeface="Times New Roman"/>
                        </a:rPr>
                        <a:t>some</a:t>
                      </a: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 details or examples from both texts.</a:t>
                      </a:r>
                    </a:p>
                    <a:p>
                      <a:pPr marL="0" marR="0" algn="l">
                        <a:lnSpc>
                          <a:spcPct val="100000"/>
                        </a:lnSpc>
                        <a:spcBef>
                          <a:spcPts val="0"/>
                        </a:spcBef>
                        <a:spcAft>
                          <a:spcPts val="0"/>
                        </a:spcAft>
                      </a:pPr>
                      <a:r>
                        <a:rPr lang="en-US" sz="1100" dirty="0" smtClean="0">
                          <a:effectLst/>
                          <a:latin typeface="+mn-lt"/>
                          <a:ea typeface="Times New Roman"/>
                          <a:cs typeface="Times New Roman"/>
                        </a:rPr>
                        <a:t>In </a:t>
                      </a:r>
                      <a:r>
                        <a:rPr lang="en-US" sz="1100" b="1" i="1" u="sng" dirty="0" smtClean="0">
                          <a:effectLst/>
                          <a:latin typeface="+mn-lt"/>
                          <a:ea typeface="Times New Roman"/>
                          <a:cs typeface="Times New Roman"/>
                        </a:rPr>
                        <a:t>Electric</a:t>
                      </a:r>
                      <a:r>
                        <a:rPr lang="en-US" sz="1100" b="1" i="1" u="sng" baseline="0" dirty="0" smtClean="0">
                          <a:effectLst/>
                          <a:latin typeface="+mn-lt"/>
                          <a:ea typeface="Times New Roman"/>
                          <a:cs typeface="Times New Roman"/>
                        </a:rPr>
                        <a:t> Free Day</a:t>
                      </a:r>
                      <a:r>
                        <a:rPr lang="en-US" sz="1100" b="1" i="1" u="none" baseline="0" dirty="0" smtClean="0">
                          <a:effectLst/>
                          <a:latin typeface="+mn-lt"/>
                          <a:ea typeface="Times New Roman"/>
                          <a:cs typeface="Times New Roman"/>
                        </a:rPr>
                        <a:t> </a:t>
                      </a:r>
                      <a:r>
                        <a:rPr lang="en-US" sz="1100" baseline="0" dirty="0" smtClean="0">
                          <a:effectLst/>
                          <a:latin typeface="+mn-lt"/>
                          <a:ea typeface="Times New Roman"/>
                          <a:cs typeface="Times New Roman"/>
                        </a:rPr>
                        <a:t>there is a pattern of first, next and last.  Each part of the story has an event.  The story follows this pattern.  Daniel had to live without electricity for 24 hours.  He did it with his dad’s help.  Then in </a:t>
                      </a:r>
                      <a:r>
                        <a:rPr lang="en-US" sz="1100" b="1" i="1" u="sng" baseline="0" dirty="0" smtClean="0">
                          <a:effectLst/>
                          <a:latin typeface="+mn-lt"/>
                          <a:ea typeface="Times New Roman"/>
                          <a:cs typeface="Times New Roman"/>
                        </a:rPr>
                        <a:t>Power Lesson</a:t>
                      </a:r>
                      <a:r>
                        <a:rPr lang="en-US" sz="1100" b="1" i="1" u="none" baseline="0" dirty="0" smtClean="0">
                          <a:effectLst/>
                          <a:latin typeface="+mn-lt"/>
                          <a:ea typeface="Times New Roman"/>
                          <a:cs typeface="Times New Roman"/>
                        </a:rPr>
                        <a:t> </a:t>
                      </a:r>
                      <a:r>
                        <a:rPr lang="en-US" sz="1100" baseline="0" dirty="0" smtClean="0">
                          <a:effectLst/>
                          <a:latin typeface="+mn-lt"/>
                          <a:ea typeface="Times New Roman"/>
                          <a:cs typeface="Times New Roman"/>
                        </a:rPr>
                        <a:t>the sun can talk and so can electricity.  This is like a fable.  </a:t>
                      </a:r>
                      <a:endParaRPr lang="en-US" sz="1100" dirty="0" smtClean="0">
                        <a:effectLst/>
                        <a:latin typeface="+mn-lt"/>
                        <a:ea typeface="Times New Roman"/>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ctr">
                        <a:lnSpc>
                          <a:spcPct val="100000"/>
                        </a:lnSpc>
                        <a:defRPr sz="1800" b="0" i="0"/>
                      </a:pPr>
                      <a:r>
                        <a:rPr sz="2000" b="1" dirty="0">
                          <a:latin typeface="+mn-lt"/>
                        </a:rPr>
                        <a:t>1</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Student response may refer to a story structure of one or both texts but has </a:t>
                      </a:r>
                      <a:r>
                        <a:rPr kumimoji="0" lang="en-US" sz="1000" b="1" i="1" u="none" strike="noStrike" kern="1200" cap="none" spc="0" normalizeH="0" baseline="0" noProof="0" dirty="0" smtClean="0">
                          <a:ln>
                            <a:noFill/>
                          </a:ln>
                          <a:solidFill>
                            <a:prstClr val="black"/>
                          </a:solidFill>
                          <a:effectLst/>
                          <a:uLnTx/>
                          <a:uFillTx/>
                          <a:latin typeface="+mn-lt"/>
                          <a:ea typeface="Times New Roman"/>
                          <a:cs typeface="Times New Roman"/>
                        </a:rPr>
                        <a:t>limited understanding </a:t>
                      </a: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of how the story structure influences the plot or problem and uses </a:t>
                      </a:r>
                      <a:r>
                        <a:rPr kumimoji="0" lang="en-US" sz="1000" b="1" i="1" u="none" strike="noStrike" kern="1200" cap="none" spc="0" normalizeH="0" baseline="0" noProof="0" dirty="0" smtClean="0">
                          <a:ln>
                            <a:noFill/>
                          </a:ln>
                          <a:solidFill>
                            <a:prstClr val="black"/>
                          </a:solidFill>
                          <a:effectLst/>
                          <a:uLnTx/>
                          <a:uFillTx/>
                          <a:latin typeface="+mn-lt"/>
                          <a:ea typeface="Times New Roman"/>
                          <a:cs typeface="Times New Roman"/>
                        </a:rPr>
                        <a:t>limited or vague</a:t>
                      </a: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 examples from either text.</a:t>
                      </a:r>
                    </a:p>
                    <a:p>
                      <a:pPr marL="0" marR="0" algn="l">
                        <a:lnSpc>
                          <a:spcPct val="100000"/>
                        </a:lnSpc>
                        <a:spcBef>
                          <a:spcPts val="0"/>
                        </a:spcBef>
                        <a:spcAft>
                          <a:spcPts val="0"/>
                        </a:spcAft>
                      </a:pPr>
                      <a:r>
                        <a:rPr lang="en-US" sz="1100" b="1" i="0" dirty="0" smtClean="0">
                          <a:effectLst/>
                          <a:latin typeface="+mn-lt"/>
                          <a:ea typeface="Times New Roman"/>
                          <a:cs typeface="Times New Roman"/>
                        </a:rPr>
                        <a:t>Electric Free Day </a:t>
                      </a:r>
                      <a:r>
                        <a:rPr lang="en-US" sz="1100" dirty="0" smtClean="0">
                          <a:effectLst/>
                          <a:latin typeface="+mn-lt"/>
                          <a:ea typeface="Times New Roman"/>
                          <a:cs typeface="Times New Roman"/>
                        </a:rPr>
                        <a:t>is about Daniel’s assignment.  He had  to </a:t>
                      </a:r>
                      <a:r>
                        <a:rPr lang="en-US" sz="1100" dirty="0">
                          <a:effectLst/>
                          <a:latin typeface="+mn-lt"/>
                          <a:ea typeface="Times New Roman"/>
                          <a:cs typeface="Times New Roman"/>
                        </a:rPr>
                        <a:t>live without electricity.  It was tough, but he did </a:t>
                      </a:r>
                      <a:r>
                        <a:rPr lang="en-US" sz="1100" dirty="0" smtClean="0">
                          <a:effectLst/>
                          <a:latin typeface="+mn-lt"/>
                          <a:ea typeface="Times New Roman"/>
                          <a:cs typeface="Times New Roman"/>
                        </a:rPr>
                        <a:t>it.</a:t>
                      </a:r>
                      <a:r>
                        <a:rPr lang="en-US" sz="1100" baseline="0" dirty="0" smtClean="0">
                          <a:effectLst/>
                          <a:latin typeface="+mn-lt"/>
                          <a:ea typeface="Times New Roman"/>
                          <a:cs typeface="Times New Roman"/>
                        </a:rPr>
                        <a:t> </a:t>
                      </a:r>
                      <a:r>
                        <a:rPr lang="en-US" sz="1100" dirty="0" smtClean="0">
                          <a:effectLst/>
                          <a:latin typeface="+mn-lt"/>
                          <a:ea typeface="Calibri"/>
                          <a:cs typeface="Times New Roman"/>
                        </a:rPr>
                        <a:t>The other story is about the sun arguing.</a:t>
                      </a:r>
                      <a:endParaRPr lang="en-US" sz="1100" dirty="0">
                        <a:effectLst/>
                        <a:latin typeface="+mn-lt"/>
                        <a:ea typeface="Calibri"/>
                        <a:cs typeface="Times New Roman"/>
                      </a:endParaRPr>
                    </a:p>
                  </a:txBody>
                  <a:tcPr marL="95885" marR="95885" marT="48895" marB="48895">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r>
              <a:tr h="350520">
                <a:tc>
                  <a:txBody>
                    <a:bodyPr/>
                    <a:lstStyle/>
                    <a:p>
                      <a:pPr lvl="0" algn="ctr">
                        <a:lnSpc>
                          <a:spcPct val="100000"/>
                        </a:lnSpc>
                        <a:defRPr sz="1800" b="0" i="0"/>
                      </a:pPr>
                      <a:r>
                        <a:rPr sz="2000" b="1" dirty="0">
                          <a:latin typeface="+mn-lt"/>
                        </a:rPr>
                        <a:t>0</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Student response does not state which story structure both texts have or how the structure influences the plot or problem of the story.</a:t>
                      </a:r>
                    </a:p>
                    <a:p>
                      <a:pPr marL="0" marR="0" algn="l">
                        <a:lnSpc>
                          <a:spcPct val="100000"/>
                        </a:lnSpc>
                        <a:spcBef>
                          <a:spcPts val="0"/>
                        </a:spcBef>
                        <a:spcAft>
                          <a:spcPts val="0"/>
                        </a:spcAft>
                      </a:pPr>
                      <a:r>
                        <a:rPr lang="en-US" sz="1100" dirty="0" smtClean="0">
                          <a:effectLst/>
                          <a:latin typeface="+mn-lt"/>
                          <a:ea typeface="Times New Roman"/>
                          <a:cs typeface="Times New Roman"/>
                        </a:rPr>
                        <a:t>The story about the sun was really nice.  I liked it a lot.  The boy Daniel was a great story too.</a:t>
                      </a:r>
                      <a:endParaRPr lang="en-US" sz="1100" dirty="0">
                        <a:effectLst/>
                        <a:latin typeface="+mn-lt"/>
                        <a:ea typeface="Calibri"/>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098322005"/>
              </p:ext>
            </p:extLst>
          </p:nvPr>
        </p:nvGraphicFramePr>
        <p:xfrm>
          <a:off x="4495800" y="7296912"/>
          <a:ext cx="2819400" cy="627888"/>
        </p:xfrm>
        <a:graphic>
          <a:graphicData uri="http://schemas.openxmlformats.org/drawingml/2006/table">
            <a:tbl>
              <a:tblPr/>
              <a:tblGrid>
                <a:gridCol w="2819400"/>
              </a:tblGrid>
              <a:tr h="76200">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RL.4.9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Compare and contrast the treatment of similar themes and topics (e.g., opposition of good and evil) and patterns of events (e.g., the quest) in stories, myths, and traditional literature from different cultures.</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020918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694161415"/>
              </p:ext>
            </p:extLst>
          </p:nvPr>
        </p:nvGraphicFramePr>
        <p:xfrm>
          <a:off x="533400" y="76200"/>
          <a:ext cx="6822440" cy="8525256"/>
        </p:xfrm>
        <a:graphic>
          <a:graphicData uri="http://schemas.openxmlformats.org/drawingml/2006/table">
            <a:tbl>
              <a:tblPr firstRow="1" bandRow="1">
                <a:tableStyleId>{5940675A-B579-460E-94D1-54222C63F5DA}</a:tableStyleId>
              </a:tblPr>
              <a:tblGrid>
                <a:gridCol w="539750"/>
                <a:gridCol w="6282690"/>
              </a:tblGrid>
              <a:tr h="8382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rPr>
                        <a:t>Quarter 4 CFA </a:t>
                      </a:r>
                      <a:r>
                        <a:rPr lang="en-US" sz="1500" b="1" u="sng" dirty="0" smtClean="0">
                          <a:solidFill>
                            <a:schemeClr val="tx1"/>
                          </a:solidFill>
                          <a:effectLst/>
                        </a:rPr>
                        <a:t>Research Constructed Response</a:t>
                      </a:r>
                      <a:r>
                        <a:rPr lang="en-US" sz="1500" b="1" dirty="0" smtClean="0">
                          <a:solidFill>
                            <a:schemeClr val="tx1"/>
                          </a:solidFill>
                          <a:effectLst/>
                        </a:rPr>
                        <a:t> Answer Key</a:t>
                      </a:r>
                    </a:p>
                  </a:txBody>
                  <a:tcPr marL="103632" marR="103632" marT="50292" marB="50292"/>
                </a:tc>
                <a:tc hMerge="1">
                  <a:txBody>
                    <a:bodyPr/>
                    <a:lstStyle/>
                    <a:p>
                      <a:endParaRPr lang="en-US"/>
                    </a:p>
                  </a:txBody>
                  <a:tcPr/>
                </a:tc>
              </a:tr>
              <a:tr h="4815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rPr>
                        <a:t>Constructed Response</a:t>
                      </a:r>
                      <a:r>
                        <a:rPr lang="en-US" sz="1300" b="1" u="sng" baseline="0" dirty="0" smtClean="0">
                          <a:solidFill>
                            <a:schemeClr val="tx1"/>
                          </a:solidFill>
                        </a:rPr>
                        <a:t> </a:t>
                      </a:r>
                      <a:r>
                        <a:rPr lang="en-US" sz="1300" b="1" u="sng" dirty="0" smtClean="0">
                          <a:solidFill>
                            <a:schemeClr val="tx1"/>
                          </a:solidFill>
                        </a:rPr>
                        <a:t>Research Rubrics</a:t>
                      </a:r>
                      <a:r>
                        <a:rPr lang="en-US" sz="1300" b="1" u="sng" baseline="0" dirty="0" smtClean="0">
                          <a:solidFill>
                            <a:schemeClr val="tx1"/>
                          </a:solidFill>
                        </a:rPr>
                        <a:t> </a:t>
                      </a:r>
                      <a:r>
                        <a:rPr lang="en-US" sz="1300" b="1" u="sng" dirty="0" smtClean="0">
                          <a:solidFill>
                            <a:schemeClr val="tx1"/>
                          </a:solidFill>
                        </a:rPr>
                        <a:t>Target</a:t>
                      </a:r>
                      <a:r>
                        <a:rPr lang="en-US" sz="1300" b="1" u="sng" baseline="0" dirty="0" smtClean="0">
                          <a:solidFill>
                            <a:schemeClr val="tx1"/>
                          </a:solidFill>
                        </a:rPr>
                        <a:t> 2</a:t>
                      </a:r>
                      <a:endParaRPr lang="en-US" sz="1300" b="1" u="sng" dirty="0" smtClean="0">
                        <a:solidFill>
                          <a:schemeClr val="tx1"/>
                        </a:solidFill>
                      </a:endParaRPr>
                    </a:p>
                    <a:p>
                      <a:pPr marL="0" marR="0" lvl="0" indent="0" algn="ctr" defTabSz="966612"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prstClr val="black"/>
                          </a:solidFill>
                          <a:effectLst/>
                          <a:uLnTx/>
                          <a:uFillTx/>
                          <a:latin typeface="+mn-lt"/>
                          <a:ea typeface="+mn-ea"/>
                          <a:cs typeface="+mn-cs"/>
                        </a:rPr>
                        <a:t>Locate, Select, Interpret and Integrate Information</a:t>
                      </a:r>
                    </a:p>
                  </a:txBody>
                  <a:tcPr marL="103632" marR="103632" marT="50292" marB="50292"/>
                </a:tc>
                <a:tc hMerge="1">
                  <a:txBody>
                    <a:bodyPr/>
                    <a:lstStyle/>
                    <a:p>
                      <a:endParaRPr lang="en-US"/>
                    </a:p>
                  </a:txBody>
                  <a:tcPr/>
                </a:tc>
              </a:tr>
              <a:tr h="707136">
                <a:tc gridSpan="2">
                  <a:txBody>
                    <a:bodyPr/>
                    <a:lstStyle/>
                    <a:p>
                      <a:pPr marL="53975" marR="0" indent="0" algn="l" defTabSz="1018824"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mn-lt"/>
                        </a:rPr>
                        <a:t>Question #15  RI.4.6  (Prompt): How do the authors of </a:t>
                      </a:r>
                      <a:r>
                        <a:rPr lang="en-US" sz="1400" b="1" i="1" u="sng" dirty="0" smtClean="0">
                          <a:solidFill>
                            <a:schemeClr val="tx1"/>
                          </a:solidFill>
                          <a:latin typeface="+mn-lt"/>
                        </a:rPr>
                        <a:t>Power Lesson</a:t>
                      </a:r>
                      <a:r>
                        <a:rPr lang="en-US" sz="1400" b="1" i="1" u="none" dirty="0" smtClean="0">
                          <a:solidFill>
                            <a:schemeClr val="tx1"/>
                          </a:solidFill>
                          <a:latin typeface="+mn-lt"/>
                        </a:rPr>
                        <a:t> </a:t>
                      </a:r>
                      <a:r>
                        <a:rPr lang="en-US" sz="1400" b="1" dirty="0" smtClean="0">
                          <a:solidFill>
                            <a:schemeClr val="tx1"/>
                          </a:solidFill>
                          <a:latin typeface="+mn-lt"/>
                        </a:rPr>
                        <a:t>and </a:t>
                      </a:r>
                      <a:r>
                        <a:rPr lang="en-US" sz="1400" b="1" i="1" u="sng" dirty="0" smtClean="0">
                          <a:solidFill>
                            <a:schemeClr val="tx1"/>
                          </a:solidFill>
                          <a:latin typeface="+mn-lt"/>
                        </a:rPr>
                        <a:t>Light’s Out</a:t>
                      </a:r>
                      <a:r>
                        <a:rPr lang="en-US" sz="1400" b="1" i="1" u="none" dirty="0" smtClean="0">
                          <a:solidFill>
                            <a:schemeClr val="tx1"/>
                          </a:solidFill>
                          <a:latin typeface="+mn-lt"/>
                        </a:rPr>
                        <a:t> </a:t>
                      </a:r>
                      <a:r>
                        <a:rPr lang="en-US" sz="1400" b="1" dirty="0" smtClean="0">
                          <a:solidFill>
                            <a:schemeClr val="tx1"/>
                          </a:solidFill>
                          <a:latin typeface="+mn-lt"/>
                        </a:rPr>
                        <a:t>use writing in first or second-hand accounts, to show that electricity is both powerful and useful?  Use examples from both texts to explain your answer.</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1063752">
                <a:tc gridSpan="2">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000" b="1" i="0" u="sng" strike="noStrike" kern="1200" cap="none" spc="0" normalizeH="0" baseline="0" noProof="0" dirty="0" smtClean="0">
                          <a:ln>
                            <a:noFill/>
                          </a:ln>
                          <a:solidFill>
                            <a:prstClr val="black"/>
                          </a:solidFill>
                          <a:effectLst/>
                          <a:uLnTx/>
                          <a:uFillTx/>
                          <a:latin typeface="+mn-lt"/>
                          <a:ea typeface="+mn-ea"/>
                          <a:cs typeface="+mn-cs"/>
                        </a:rPr>
                        <a:t>The response</a:t>
                      </a:r>
                      <a:r>
                        <a:rPr kumimoji="0" lang="en-US" sz="10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gives sufficient evidence of the ability to locate and select information that is specific to showing that electricity is both powerful and useful and how it is shown in a first and second hand account.  </a:t>
                      </a:r>
                    </a:p>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000" b="1" i="0" u="sng" strike="noStrike" kern="1200" cap="none" spc="0" normalizeH="0" baseline="0" noProof="0" dirty="0" smtClean="0">
                          <a:ln>
                            <a:noFill/>
                          </a:ln>
                          <a:solidFill>
                            <a:prstClr val="black"/>
                          </a:solidFill>
                          <a:effectLst/>
                          <a:uLnTx/>
                          <a:uFillTx/>
                          <a:latin typeface="+mn-lt"/>
                          <a:ea typeface="+mn-ea"/>
                          <a:cs typeface="+mn-cs"/>
                        </a:rPr>
                        <a:t>The response</a:t>
                      </a:r>
                      <a:r>
                        <a:rPr kumimoji="0" lang="en-US" sz="10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gives sufficient evidence of the ability to interpret information from both texts to how first or second hand accounts affect how the authors used the text to show the power and usefulness of electricity and integrates that information to write a cohesive response.  Sufficient evidence from the text </a:t>
                      </a:r>
                      <a:r>
                        <a:rPr kumimoji="0" lang="en-US" sz="1000" b="1" i="1" u="sng" strike="noStrike" kern="1200" cap="none" spc="0" normalizeH="0" baseline="0" noProof="0" dirty="0" smtClean="0">
                          <a:ln>
                            <a:noFill/>
                          </a:ln>
                          <a:solidFill>
                            <a:prstClr val="black"/>
                          </a:solidFill>
                          <a:effectLst/>
                          <a:uLnTx/>
                          <a:uFillTx/>
                          <a:latin typeface="+mn-lt"/>
                          <a:ea typeface="+mn-ea"/>
                          <a:cs typeface="+mn-cs"/>
                        </a:rPr>
                        <a:t>Power Lesson</a:t>
                      </a:r>
                      <a:r>
                        <a:rPr kumimoji="0" lang="en-US" sz="1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could include (1) the use of the word “I” as the character refers to itself as speaking (the sun) and (2) the reader is more aware of the character’s feelings about electricity,           (3)  electricity as inside many homes and buildings and along the sides of roads and parks (showing usefulness), and (4) electricity can work in rain and darkness.  Sufficient evidence from the text </a:t>
                      </a:r>
                      <a:r>
                        <a:rPr kumimoji="0" lang="en-US" sz="1000" b="1" i="1" u="sng" strike="noStrike" kern="1200" cap="none" spc="0" normalizeH="0" baseline="0" noProof="0" dirty="0" smtClean="0">
                          <a:ln>
                            <a:noFill/>
                          </a:ln>
                          <a:solidFill>
                            <a:prstClr val="black"/>
                          </a:solidFill>
                          <a:effectLst/>
                          <a:uLnTx/>
                          <a:uFillTx/>
                          <a:latin typeface="+mn-lt"/>
                          <a:ea typeface="+mn-ea"/>
                          <a:cs typeface="+mn-cs"/>
                        </a:rPr>
                        <a:t>Lights Out</a:t>
                      </a:r>
                      <a:r>
                        <a:rPr kumimoji="0" lang="en-US" sz="1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could include (1) the use of the word “you” to the reader, (2) the text is written for instruction about a power outage, (3) the text’s use of second person tells the reader how important electricity is when we don’t have it, (3) everything stops running which shows its power and usefulness to us all.</a:t>
                      </a:r>
                      <a:endParaRPr kumimoji="0" lang="en-US" sz="1000" b="0" i="1"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844586">
                <a:tc>
                  <a:txBody>
                    <a:bodyPr/>
                    <a:lstStyle/>
                    <a:p>
                      <a:pPr algn="ctr"/>
                      <a:r>
                        <a:rPr lang="en-US" sz="1400" b="1" dirty="0" smtClean="0">
                          <a:solidFill>
                            <a:schemeClr val="tx1"/>
                          </a:solidFill>
                        </a:rPr>
                        <a:t>2</a:t>
                      </a:r>
                      <a:endParaRPr lang="en-US" sz="1400" b="1" dirty="0">
                        <a:solidFill>
                          <a:schemeClr val="tx1"/>
                        </a:solidFill>
                      </a:endParaRPr>
                    </a:p>
                  </a:txBody>
                  <a:tcPr marL="103632" marR="103632" marT="50292" marB="50292" anchor="ctr"/>
                </a:tc>
                <a:tc>
                  <a:txBody>
                    <a:bodyPr/>
                    <a:lstStyle/>
                    <a:p>
                      <a:r>
                        <a:rPr lang="en-US" sz="1000" b="0" i="1" u="none" baseline="0" dirty="0" smtClean="0"/>
                        <a:t>Student has located and selected information to identify first and second hand accounts in both texts and how the texts are written in those accounts influence how the writer shows the power and usefulness of electricity using </a:t>
                      </a:r>
                      <a:r>
                        <a:rPr lang="en-US" sz="1000" b="1" i="1" u="none" baseline="0" dirty="0" smtClean="0"/>
                        <a:t>sufficient examples </a:t>
                      </a:r>
                      <a:r>
                        <a:rPr lang="en-US" sz="1000" b="0" i="1" u="none" baseline="0" dirty="0" smtClean="0"/>
                        <a:t>from both texts.</a:t>
                      </a:r>
                    </a:p>
                    <a:p>
                      <a:r>
                        <a:rPr lang="en-US" sz="1100" b="0" i="0" u="none" baseline="0" dirty="0" smtClean="0"/>
                        <a:t>The author of </a:t>
                      </a:r>
                      <a:r>
                        <a:rPr lang="en-US" sz="1100" b="1" i="1" u="sng" baseline="0" dirty="0" smtClean="0"/>
                        <a:t>Power Lesson</a:t>
                      </a:r>
                      <a:r>
                        <a:rPr lang="en-US" sz="1100" b="1" i="1" u="none" baseline="0" dirty="0" smtClean="0"/>
                        <a:t> </a:t>
                      </a:r>
                      <a:r>
                        <a:rPr lang="en-US" sz="1100" b="0" i="0" u="none" baseline="0" dirty="0" smtClean="0"/>
                        <a:t>writes the story as a first person narration (or account) and uses the sun and electricity as characters to show how electricity is both powerful and useful.   The sun speaks like a real person about how it feels about electricity.  These feelings tell us how powerful electricity is and how useful because the sun sees electricity in homes, buildings, by roads and parks and running machines.  </a:t>
                      </a:r>
                    </a:p>
                    <a:p>
                      <a:r>
                        <a:rPr lang="en-US" sz="1100" b="0" i="0" u="none" baseline="0" dirty="0" smtClean="0"/>
                        <a:t>The author of </a:t>
                      </a:r>
                      <a:r>
                        <a:rPr lang="en-US" sz="1100" b="1" i="1" u="sng" baseline="0" dirty="0" smtClean="0"/>
                        <a:t>Lights Out </a:t>
                      </a:r>
                      <a:r>
                        <a:rPr lang="en-US" sz="1100" b="0" i="0" u="none" baseline="0" dirty="0" smtClean="0"/>
                        <a:t>writes in a second hand account to explain to the reader what to do if there is a power outage which shows how useful electricity is to us all.  Without electricity the writer tells us that everything stops like the TV, the lights, the microwave.  This shows how useful electricity is and the power it has in our lives because without it our whole lives have to change.  For instance, using candles, keeping food from spoiling.</a:t>
                      </a:r>
                    </a:p>
                  </a:txBody>
                  <a:tcPr marL="103632" marR="103632" marT="50292" marB="50292"/>
                </a:tc>
              </a:tr>
              <a:tr h="616277">
                <a:tc>
                  <a:txBody>
                    <a:bodyPr/>
                    <a:lstStyle/>
                    <a:p>
                      <a:pPr algn="ctr"/>
                      <a:r>
                        <a:rPr lang="en-US" sz="1400" b="1" dirty="0" smtClean="0">
                          <a:solidFill>
                            <a:schemeClr val="tx1"/>
                          </a:solidFill>
                        </a:rPr>
                        <a:t>1</a:t>
                      </a:r>
                      <a:endParaRPr lang="en-US" sz="1400" b="1" dirty="0">
                        <a:solidFill>
                          <a:schemeClr val="tx1"/>
                        </a:solidFill>
                      </a:endParaRPr>
                    </a:p>
                  </a:txBody>
                  <a:tcPr marL="103632" marR="103632" marT="50292" marB="50292" anchor="ctr"/>
                </a:tc>
                <a:tc>
                  <a:txBody>
                    <a:bodyPr/>
                    <a:lstStyle/>
                    <a:p>
                      <a:r>
                        <a:rPr kumimoji="0" lang="en-US" sz="1000" b="0" i="1" u="none" strike="noStrike" kern="1200" cap="none" spc="0" normalizeH="0" baseline="0" noProof="0" dirty="0" smtClean="0">
                          <a:ln>
                            <a:noFill/>
                          </a:ln>
                          <a:solidFill>
                            <a:prstClr val="black"/>
                          </a:solidFill>
                          <a:effectLst/>
                          <a:uLnTx/>
                          <a:uFillTx/>
                          <a:latin typeface="+mn-lt"/>
                          <a:ea typeface="+mn-ea"/>
                          <a:cs typeface="+mn-cs"/>
                        </a:rPr>
                        <a:t>Student has located and selected information to identify but infers (doesn’t really state) which text is a first and second hand account and gives </a:t>
                      </a:r>
                      <a:r>
                        <a:rPr kumimoji="0" lang="en-US" sz="1000" b="1" i="1" u="none" strike="noStrike" kern="1200" cap="none" spc="0" normalizeH="0" baseline="0" noProof="0" dirty="0" smtClean="0">
                          <a:ln>
                            <a:noFill/>
                          </a:ln>
                          <a:solidFill>
                            <a:prstClr val="black"/>
                          </a:solidFill>
                          <a:effectLst/>
                          <a:uLnTx/>
                          <a:uFillTx/>
                          <a:latin typeface="+mn-lt"/>
                          <a:ea typeface="+mn-ea"/>
                          <a:cs typeface="+mn-cs"/>
                        </a:rPr>
                        <a:t>limited examples </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of how the texts influence how the writer shows the power and usefulness of electricity.</a:t>
                      </a:r>
                    </a:p>
                    <a:p>
                      <a:r>
                        <a:rPr kumimoji="0" lang="en-US" sz="1100" b="0" i="0" u="none" strike="noStrike" kern="1200" cap="none" spc="0" normalizeH="0" baseline="0" noProof="0" dirty="0" smtClean="0">
                          <a:ln>
                            <a:noFill/>
                          </a:ln>
                          <a:solidFill>
                            <a:prstClr val="black"/>
                          </a:solidFill>
                          <a:effectLst/>
                          <a:uLnTx/>
                          <a:uFillTx/>
                          <a:latin typeface="+mn-lt"/>
                          <a:ea typeface="+mn-ea"/>
                          <a:cs typeface="+mn-cs"/>
                        </a:rPr>
                        <a:t>Each story is written in different ways.  In the  Power Lesson story the sun says, “How would I ever compete?”  It is sad because electricity seems so powerful and more useful.  In the </a:t>
                      </a:r>
                      <a:r>
                        <a:rPr kumimoji="0" lang="en-US" sz="1100" b="1" i="1" u="sng" strike="noStrike" kern="1200" cap="none" spc="0" normalizeH="0" baseline="0" noProof="0" dirty="0" smtClean="0">
                          <a:ln>
                            <a:noFill/>
                          </a:ln>
                          <a:solidFill>
                            <a:prstClr val="black"/>
                          </a:solidFill>
                          <a:effectLst/>
                          <a:uLnTx/>
                          <a:uFillTx/>
                          <a:latin typeface="+mn-lt"/>
                          <a:ea typeface="+mn-ea"/>
                          <a:cs typeface="+mn-cs"/>
                        </a:rPr>
                        <a:t>Lights Out</a:t>
                      </a:r>
                      <a:r>
                        <a:rPr kumimoji="0" lang="en-US" sz="11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story we learn what to do without electricity.  That’s scary because we use electricity for everything!</a:t>
                      </a:r>
                      <a:endParaRPr lang="en-US" sz="1100" b="1" i="0" u="sng" baseline="0" dirty="0" smtClean="0"/>
                    </a:p>
                  </a:txBody>
                  <a:tcPr marL="103632" marR="103632" marT="50292" marB="50292"/>
                </a:tc>
              </a:tr>
              <a:tr h="472440">
                <a:tc>
                  <a:txBody>
                    <a:bodyPr/>
                    <a:lstStyle/>
                    <a:p>
                      <a:pPr algn="ctr"/>
                      <a:r>
                        <a:rPr lang="en-US" sz="1400" b="1" dirty="0" smtClean="0">
                          <a:solidFill>
                            <a:schemeClr val="tx1"/>
                          </a:solidFill>
                        </a:rPr>
                        <a:t>0</a:t>
                      </a:r>
                      <a:endParaRPr lang="en-US" sz="1400" b="1" dirty="0">
                        <a:solidFill>
                          <a:schemeClr val="tx1"/>
                        </a:solidFill>
                      </a:endParaRPr>
                    </a:p>
                  </a:txBody>
                  <a:tcPr marL="103632" marR="103632" marT="50292" marB="50292" anchor="ctr"/>
                </a:tc>
                <a:tc>
                  <a:txBody>
                    <a:bodyPr/>
                    <a:lstStyle/>
                    <a:p>
                      <a:r>
                        <a:rPr lang="en-US" sz="1000" i="1" baseline="0" dirty="0" smtClean="0"/>
                        <a:t>Student has not located or given specific examples or indicated a specific text.</a:t>
                      </a:r>
                    </a:p>
                    <a:p>
                      <a:r>
                        <a:rPr lang="en-US" sz="1100" i="0" baseline="0" dirty="0" smtClean="0"/>
                        <a:t>If there is no electricity it would be really terrible.  We use electricity for lights and radios, TVs and cooking just everything!</a:t>
                      </a: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77984191"/>
              </p:ext>
            </p:extLst>
          </p:nvPr>
        </p:nvGraphicFramePr>
        <p:xfrm>
          <a:off x="5257800" y="8628927"/>
          <a:ext cx="2024603" cy="667473"/>
        </p:xfrm>
        <a:graphic>
          <a:graphicData uri="http://schemas.openxmlformats.org/drawingml/2006/table">
            <a:tbl>
              <a:tblPr/>
              <a:tblGrid>
                <a:gridCol w="2024603"/>
              </a:tblGrid>
              <a:tr h="179793">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Compare and contrast a firsthand and secondhand account of the same event or topic; describe the differences in focus and the information provided.</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4083033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45340350"/>
              </p:ext>
            </p:extLst>
          </p:nvPr>
        </p:nvGraphicFramePr>
        <p:xfrm>
          <a:off x="492760" y="457200"/>
          <a:ext cx="6822440" cy="7051548"/>
        </p:xfrm>
        <a:graphic>
          <a:graphicData uri="http://schemas.openxmlformats.org/drawingml/2006/table">
            <a:tbl>
              <a:tblPr firstRow="1" bandRow="1">
                <a:tableStyleId>{5940675A-B579-460E-94D1-54222C63F5DA}</a:tableStyleId>
              </a:tblPr>
              <a:tblGrid>
                <a:gridCol w="421640"/>
                <a:gridCol w="6400800"/>
              </a:tblGrid>
              <a:tr h="15240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4 CFA</a:t>
                      </a:r>
                      <a:r>
                        <a:rPr lang="en-US" sz="1500" b="1" baseline="0" dirty="0" smtClean="0">
                          <a:effectLst/>
                        </a:rPr>
                        <a:t>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35052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smtClean="0">
                          <a:ln>
                            <a:noFill/>
                          </a:ln>
                          <a:solidFill>
                            <a:schemeClr val="tx1"/>
                          </a:solidFill>
                          <a:effectLst/>
                          <a:uLnTx/>
                          <a:uFillTx/>
                          <a:latin typeface="+mn-lt"/>
                          <a:ea typeface="+mn-ea"/>
                          <a:cs typeface="+mn-cs"/>
                        </a:rPr>
                        <a:t>Constructed Response Research Rubrics Target 3</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mn-ea"/>
                          <a:cs typeface="+mn-cs"/>
                        </a:rPr>
                        <a:t>evidence of the ability to distinguish relevant from irrelevant information such as fact from opinion</a:t>
                      </a:r>
                    </a:p>
                  </a:txBody>
                  <a:tcPr marL="103632" marR="103632" marT="50292" marB="50292"/>
                </a:tc>
                <a:tc hMerge="1">
                  <a:txBody>
                    <a:bodyPr/>
                    <a:lstStyle/>
                    <a:p>
                      <a:endParaRPr lang="en-US"/>
                    </a:p>
                  </a:txBody>
                  <a:tcPr/>
                </a:tc>
              </a:tr>
              <a:tr h="56997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400" b="1" dirty="0" smtClean="0"/>
                        <a:t>Question #16  </a:t>
                      </a:r>
                      <a:r>
                        <a:rPr lang="en-US" sz="1400" b="1" dirty="0" smtClean="0">
                          <a:solidFill>
                            <a:schemeClr val="tx1"/>
                          </a:solidFill>
                        </a:rPr>
                        <a:t>RI.4.9 (Prompt): </a:t>
                      </a:r>
                      <a:r>
                        <a:rPr lang="en-US" sz="1400" b="1" kern="1200" dirty="0" smtClean="0">
                          <a:solidFill>
                            <a:srgbClr val="000000"/>
                          </a:solidFill>
                          <a:effectLst/>
                          <a:latin typeface="+mn-lt"/>
                          <a:ea typeface="Times New Roman"/>
                          <a:cs typeface="Arial"/>
                        </a:rPr>
                        <a:t>Based on the information given in </a:t>
                      </a:r>
                      <a:r>
                        <a:rPr lang="en-US" sz="1400" b="1" i="1" u="sng" kern="1200" dirty="0" smtClean="0">
                          <a:solidFill>
                            <a:srgbClr val="000000"/>
                          </a:solidFill>
                          <a:effectLst/>
                          <a:latin typeface="+mn-lt"/>
                          <a:ea typeface="Times New Roman"/>
                          <a:cs typeface="Arial"/>
                        </a:rPr>
                        <a:t>Lights Out</a:t>
                      </a:r>
                      <a:r>
                        <a:rPr lang="en-US" sz="1400" b="1" i="1" kern="1200" dirty="0" smtClean="0">
                          <a:solidFill>
                            <a:srgbClr val="000000"/>
                          </a:solidFill>
                          <a:effectLst/>
                          <a:latin typeface="+mn-lt"/>
                          <a:ea typeface="Times New Roman"/>
                          <a:cs typeface="Arial"/>
                        </a:rPr>
                        <a:t> </a:t>
                      </a:r>
                      <a:r>
                        <a:rPr lang="en-US" sz="1400" b="1" kern="1200" dirty="0" smtClean="0">
                          <a:solidFill>
                            <a:srgbClr val="000000"/>
                          </a:solidFill>
                          <a:effectLst/>
                          <a:latin typeface="+mn-lt"/>
                          <a:ea typeface="Times New Roman"/>
                          <a:cs typeface="Arial"/>
                        </a:rPr>
                        <a:t>and </a:t>
                      </a:r>
                      <a:r>
                        <a:rPr lang="en-US" sz="1400" b="1" i="1" u="sng" kern="1200" dirty="0" smtClean="0">
                          <a:solidFill>
                            <a:srgbClr val="000000"/>
                          </a:solidFill>
                          <a:effectLst/>
                          <a:latin typeface="+mn-lt"/>
                          <a:ea typeface="Times New Roman"/>
                          <a:cs typeface="Arial"/>
                        </a:rPr>
                        <a:t>Electricity &amp; Energy</a:t>
                      </a:r>
                      <a:r>
                        <a:rPr lang="en-US" sz="1400" b="1" kern="1200" dirty="0" smtClean="0">
                          <a:solidFill>
                            <a:srgbClr val="000000"/>
                          </a:solidFill>
                          <a:effectLst/>
                          <a:latin typeface="+mn-lt"/>
                          <a:ea typeface="Times New Roman"/>
                          <a:cs typeface="Arial"/>
                        </a:rPr>
                        <a:t> how do both texts help the reader understand the importance of electricity? Use</a:t>
                      </a:r>
                      <a:r>
                        <a:rPr lang="en-US" sz="1400" b="1" kern="1200" baseline="0" dirty="0" smtClean="0">
                          <a:solidFill>
                            <a:srgbClr val="000000"/>
                          </a:solidFill>
                          <a:effectLst/>
                          <a:latin typeface="+mn-lt"/>
                          <a:ea typeface="Times New Roman"/>
                          <a:cs typeface="Arial"/>
                        </a:rPr>
                        <a:t> examples from both texts to support your answer.</a:t>
                      </a:r>
                      <a:endParaRPr lang="en-US" sz="1400" b="1" dirty="0" smtClean="0"/>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755904">
                <a:tc gridSpan="2">
                  <a:txBody>
                    <a:bodyPr/>
                    <a:lstStyle/>
                    <a:p>
                      <a:r>
                        <a:rPr lang="en-US" sz="1000" b="1" baseline="0" dirty="0" smtClean="0"/>
                        <a:t>The response gives </a:t>
                      </a:r>
                      <a:r>
                        <a:rPr lang="en-US" sz="1000" baseline="0" dirty="0" smtClean="0"/>
                        <a:t>sufficient evidence of the ability to distinguish relevant from irrelevant information. Students should be able to distinguish relevant information that helps the reader understand the importance of electricity. Examples of relevant information of the importance of electricity   from </a:t>
                      </a:r>
                      <a:r>
                        <a:rPr lang="en-US" sz="1000" b="1" i="1" u="sng" baseline="0" dirty="0" smtClean="0"/>
                        <a:t>Lights Out</a:t>
                      </a:r>
                      <a:r>
                        <a:rPr lang="en-US" sz="1000" b="1" i="1" u="none" baseline="0" dirty="0" smtClean="0"/>
                        <a:t> </a:t>
                      </a:r>
                      <a:r>
                        <a:rPr lang="en-US" sz="1000" baseline="0" dirty="0" smtClean="0"/>
                        <a:t>are inferred from what happens when there is no electricity such as (1) no TV, (2) no light, (3) no microwaves, (4) no refrigerator so food is less safe, (5) heat stroke can occur if it’s not, (6) hypothermia can occur if it’s cold and (7) carbon monoxide detectors don’t work.  Examples of relevant information of the importance of electricity from </a:t>
                      </a:r>
                      <a:r>
                        <a:rPr lang="en-US" sz="1000" b="1" i="1" u="sng" baseline="0" dirty="0" smtClean="0"/>
                        <a:t>Electricity &amp; Energy</a:t>
                      </a:r>
                      <a:r>
                        <a:rPr lang="en-US" sz="1000" b="1" i="1" u="none" baseline="0" dirty="0" smtClean="0"/>
                        <a:t> </a:t>
                      </a:r>
                      <a:r>
                        <a:rPr lang="en-US" sz="1000" baseline="0" dirty="0" smtClean="0"/>
                        <a:t>could include (1) we depend on light bulbs, (2) homes and businesses benefit from light,             (3) there is no eyestrain from candlelight reading, (4) heaters, refrigerators and radios help people live more easily,, and (5) it’s safe to go out in the dark.</a:t>
                      </a:r>
                      <a:endParaRPr lang="en-US" sz="1000" dirty="0"/>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417576">
                <a:tc>
                  <a:txBody>
                    <a:bodyPr/>
                    <a:lstStyle/>
                    <a:p>
                      <a:pPr algn="ctr"/>
                      <a:r>
                        <a:rPr lang="en-US" sz="2000" b="1" dirty="0" smtClean="0"/>
                        <a:t>2</a:t>
                      </a:r>
                      <a:endParaRPr lang="en-US" sz="2000" b="1" dirty="0"/>
                    </a:p>
                  </a:txBody>
                  <a:tcPr marL="103632" marR="103632" marT="50292" marB="50292" anchor="ctr"/>
                </a:tc>
                <a:tc>
                  <a:txBody>
                    <a:bodyPr/>
                    <a:lstStyle/>
                    <a:p>
                      <a:pPr marL="0" marR="0" algn="l">
                        <a:lnSpc>
                          <a:spcPct val="100000"/>
                        </a:lnSpc>
                        <a:spcBef>
                          <a:spcPts val="0"/>
                        </a:spcBef>
                        <a:spcAft>
                          <a:spcPts val="0"/>
                        </a:spcAft>
                      </a:pPr>
                      <a:r>
                        <a:rPr lang="en-US" sz="1000" i="1" dirty="0" smtClean="0">
                          <a:effectLst/>
                          <a:latin typeface="Calibri"/>
                          <a:ea typeface="Times New Roman"/>
                          <a:cs typeface="Arial"/>
                        </a:rPr>
                        <a:t>Student response gives sufficient and relevant examples from both texts to explain the importance of electricity.</a:t>
                      </a:r>
                    </a:p>
                    <a:p>
                      <a:pPr marL="0" marR="0" algn="l">
                        <a:lnSpc>
                          <a:spcPct val="100000"/>
                        </a:lnSpc>
                        <a:spcBef>
                          <a:spcPts val="0"/>
                        </a:spcBef>
                        <a:spcAft>
                          <a:spcPts val="0"/>
                        </a:spcAft>
                      </a:pPr>
                      <a:r>
                        <a:rPr lang="en-US" sz="1100" b="0" dirty="0" smtClean="0">
                          <a:effectLst/>
                          <a:latin typeface="Calibri"/>
                          <a:ea typeface="Times New Roman"/>
                          <a:cs typeface="Arial"/>
                        </a:rPr>
                        <a:t>Both</a:t>
                      </a:r>
                      <a:r>
                        <a:rPr lang="en-US" sz="1100" b="0" baseline="0" dirty="0" smtClean="0">
                          <a:effectLst/>
                          <a:latin typeface="Calibri"/>
                          <a:ea typeface="Times New Roman"/>
                          <a:cs typeface="Arial"/>
                        </a:rPr>
                        <a:t> of the texts help readers understand how important electricity is but in different ways.  First, the text </a:t>
                      </a:r>
                      <a:r>
                        <a:rPr lang="en-US" sz="1100" b="1" i="1" u="sng" baseline="0" dirty="0" smtClean="0">
                          <a:effectLst/>
                          <a:latin typeface="Calibri"/>
                          <a:ea typeface="Times New Roman"/>
                          <a:cs typeface="Arial"/>
                        </a:rPr>
                        <a:t>Lights Out</a:t>
                      </a:r>
                      <a:r>
                        <a:rPr lang="en-US" sz="1100" b="0" baseline="0" dirty="0" smtClean="0">
                          <a:effectLst/>
                          <a:latin typeface="Calibri"/>
                          <a:ea typeface="Times New Roman"/>
                          <a:cs typeface="Arial"/>
                        </a:rPr>
                        <a:t>, explains what to do in a power outage and what could happen without electricity.  Without electricity the reader learns how important having electricity really is!  For example, we couldn’t see without light bulbs in our homes.  We would have to use flashlights.  The text also says that “You could be in danger of fainting or heat stroke,”  in the summer and “You could be at risk of hypothermia,” in the winter.  This shows readers just how important heating and cooling really is which is all run by electricity.  Food that is in the refrigerator would be no good after two hours if there were no electricity.  Next, the text </a:t>
                      </a:r>
                      <a:r>
                        <a:rPr lang="en-US" sz="1100" b="1" i="1" u="sng" baseline="0" dirty="0" smtClean="0">
                          <a:effectLst/>
                          <a:latin typeface="Calibri"/>
                          <a:ea typeface="Times New Roman"/>
                          <a:cs typeface="Arial"/>
                        </a:rPr>
                        <a:t>Electricity &amp; Energy</a:t>
                      </a:r>
                      <a:r>
                        <a:rPr lang="en-US" sz="1100" b="0" baseline="0" dirty="0" smtClean="0">
                          <a:effectLst/>
                          <a:latin typeface="Calibri"/>
                          <a:ea typeface="Times New Roman"/>
                          <a:cs typeface="Arial"/>
                        </a:rPr>
                        <a:t>, explains that when the light bulb was invented in 1879, most people didn’t have electricity.  Because of electricity Edison helped develop power plants so everyone could have light!  Without this we would all be reading by flashlight or candlelight like long ago.  Electricity sure is important!</a:t>
                      </a:r>
                      <a:endParaRPr lang="en-US" sz="1100" b="0" dirty="0" smtClean="0">
                        <a:effectLst/>
                        <a:latin typeface="Calibri"/>
                        <a:ea typeface="Times New Roman"/>
                        <a:cs typeface="Arial"/>
                      </a:endParaRPr>
                    </a:p>
                  </a:txBody>
                  <a:tcPr marL="121920" marR="121920" marT="34290" marB="34290"/>
                </a:tc>
              </a:tr>
              <a:tr h="458724">
                <a:tc>
                  <a:txBody>
                    <a:bodyPr/>
                    <a:lstStyle/>
                    <a:p>
                      <a:pPr algn="ctr"/>
                      <a:r>
                        <a:rPr lang="en-US" sz="2000" b="1" dirty="0" smtClean="0"/>
                        <a:t>1</a:t>
                      </a:r>
                      <a:endParaRPr lang="en-US" sz="2000" b="1" dirty="0"/>
                    </a:p>
                  </a:txBody>
                  <a:tcPr marL="103632" marR="103632" marT="50292" marB="50292" anchor="ctr"/>
                </a:tc>
                <a:tc>
                  <a:txBody>
                    <a:bodyPr/>
                    <a:lstStyle/>
                    <a:p>
                      <a:pPr marL="0" marR="0" algn="l">
                        <a:lnSpc>
                          <a:spcPct val="100000"/>
                        </a:lnSpc>
                        <a:spcBef>
                          <a:spcPts val="0"/>
                        </a:spcBef>
                        <a:spcAft>
                          <a:spcPts val="0"/>
                        </a:spcAft>
                      </a:pPr>
                      <a:r>
                        <a:rPr kumimoji="0" lang="en-US" sz="1000" b="0" i="1" u="none" strike="noStrike" kern="1200" cap="none" spc="0" normalizeH="0" baseline="0" noProof="0" dirty="0" smtClean="0">
                          <a:ln>
                            <a:noFill/>
                          </a:ln>
                          <a:solidFill>
                            <a:prstClr val="black"/>
                          </a:solidFill>
                          <a:effectLst/>
                          <a:uLnTx/>
                          <a:uFillTx/>
                          <a:latin typeface="+mn-lt"/>
                          <a:ea typeface="Times New Roman"/>
                          <a:cs typeface="Arial"/>
                        </a:rPr>
                        <a:t>Student response gives minimal examples from both texts to explain the importance of electricity.</a:t>
                      </a:r>
                    </a:p>
                    <a:p>
                      <a:pPr marL="0" marR="0" algn="l">
                        <a:lnSpc>
                          <a:spcPct val="100000"/>
                        </a:lnSpc>
                        <a:spcBef>
                          <a:spcPts val="0"/>
                        </a:spcBef>
                        <a:spcAft>
                          <a:spcPts val="0"/>
                        </a:spcAft>
                      </a:pPr>
                      <a:r>
                        <a:rPr kumimoji="0" lang="en-US" sz="1100" b="1" i="1" u="sng" strike="noStrike" kern="1200" cap="none" spc="0" normalizeH="0" baseline="0" noProof="0" dirty="0" smtClean="0">
                          <a:ln>
                            <a:noFill/>
                          </a:ln>
                          <a:solidFill>
                            <a:prstClr val="black"/>
                          </a:solidFill>
                          <a:effectLst/>
                          <a:uLnTx/>
                          <a:uFillTx/>
                          <a:latin typeface="+mn-lt"/>
                          <a:ea typeface="Calibri"/>
                          <a:cs typeface="Arial"/>
                        </a:rPr>
                        <a:t>Lights Out</a:t>
                      </a:r>
                      <a:r>
                        <a:rPr kumimoji="0" lang="en-US" sz="1100" b="1" i="1" u="none" strike="noStrike" kern="1200" cap="none" spc="0" normalizeH="0" baseline="0" noProof="0" dirty="0" smtClean="0">
                          <a:ln>
                            <a:noFill/>
                          </a:ln>
                          <a:solidFill>
                            <a:prstClr val="black"/>
                          </a:solidFill>
                          <a:effectLst/>
                          <a:uLnTx/>
                          <a:uFillTx/>
                          <a:latin typeface="+mn-lt"/>
                          <a:ea typeface="Calibri"/>
                          <a:cs typeface="Arial"/>
                        </a:rPr>
                        <a:t> </a:t>
                      </a:r>
                      <a:r>
                        <a:rPr kumimoji="0" lang="en-US" sz="1100" b="0" i="0" u="none" strike="noStrike" kern="1200" cap="none" spc="0" normalizeH="0" baseline="0" noProof="0" dirty="0" smtClean="0">
                          <a:ln>
                            <a:noFill/>
                          </a:ln>
                          <a:solidFill>
                            <a:prstClr val="black"/>
                          </a:solidFill>
                          <a:effectLst/>
                          <a:uLnTx/>
                          <a:uFillTx/>
                          <a:latin typeface="+mn-lt"/>
                          <a:ea typeface="Calibri"/>
                          <a:cs typeface="Arial"/>
                        </a:rPr>
                        <a:t>is a story about Thomas Edison and how he invented the light bulb.  Now we can all have light.  That is really important. </a:t>
                      </a:r>
                      <a:r>
                        <a:rPr kumimoji="0" lang="en-US" sz="1100" b="1" i="1" u="sng" strike="noStrike" kern="1200" cap="none" spc="0" normalizeH="0" baseline="0" noProof="0" dirty="0" smtClean="0">
                          <a:ln>
                            <a:noFill/>
                          </a:ln>
                          <a:solidFill>
                            <a:prstClr val="black"/>
                          </a:solidFill>
                          <a:effectLst/>
                          <a:uLnTx/>
                          <a:uFillTx/>
                          <a:latin typeface="+mn-lt"/>
                          <a:ea typeface="Calibri"/>
                          <a:cs typeface="Arial"/>
                        </a:rPr>
                        <a:t>Electricity &amp; Energy</a:t>
                      </a:r>
                      <a:r>
                        <a:rPr kumimoji="0" lang="en-US" sz="1100" b="1" i="1" u="none" strike="noStrike" kern="1200" cap="none" spc="0" normalizeH="0" baseline="0" noProof="0" dirty="0" smtClean="0">
                          <a:ln>
                            <a:noFill/>
                          </a:ln>
                          <a:solidFill>
                            <a:prstClr val="black"/>
                          </a:solidFill>
                          <a:effectLst/>
                          <a:uLnTx/>
                          <a:uFillTx/>
                          <a:latin typeface="+mn-lt"/>
                          <a:ea typeface="Calibri"/>
                          <a:cs typeface="Arial"/>
                        </a:rPr>
                        <a:t> </a:t>
                      </a:r>
                      <a:r>
                        <a:rPr kumimoji="0" lang="en-US" sz="1100" b="0" i="0" u="none" strike="noStrike" kern="1200" cap="none" spc="0" normalizeH="0" baseline="0" noProof="0" dirty="0" smtClean="0">
                          <a:ln>
                            <a:noFill/>
                          </a:ln>
                          <a:solidFill>
                            <a:prstClr val="black"/>
                          </a:solidFill>
                          <a:effectLst/>
                          <a:uLnTx/>
                          <a:uFillTx/>
                          <a:latin typeface="+mn-lt"/>
                          <a:ea typeface="Calibri"/>
                          <a:cs typeface="Arial"/>
                        </a:rPr>
                        <a:t>is a story about what happens when the lights go out and how scary that can be.  If the lights go out then we would have no way of keeping warm if it were cold outside.</a:t>
                      </a:r>
                    </a:p>
                    <a:p>
                      <a:pPr marL="0" marR="0" algn="l">
                        <a:lnSpc>
                          <a:spcPct val="100000"/>
                        </a:lnSpc>
                        <a:spcBef>
                          <a:spcPts val="0"/>
                        </a:spcBef>
                        <a:spcAft>
                          <a:spcPts val="0"/>
                        </a:spcAft>
                      </a:pPr>
                      <a:r>
                        <a:rPr kumimoji="0" lang="en-US" sz="1100" b="0" i="0" u="none" strike="noStrike" kern="1200" cap="none" spc="0" normalizeH="0" baseline="0" noProof="0" dirty="0" smtClean="0">
                          <a:ln>
                            <a:noFill/>
                          </a:ln>
                          <a:solidFill>
                            <a:prstClr val="black"/>
                          </a:solidFill>
                          <a:effectLst/>
                          <a:uLnTx/>
                          <a:uFillTx/>
                          <a:latin typeface="+mn-lt"/>
                          <a:ea typeface="Calibri"/>
                          <a:cs typeface="Arial"/>
                        </a:rPr>
                        <a:t>I was cold once and my mom gave me an electric blanket.  That really helped but it would not have worked without electricity!</a:t>
                      </a:r>
                      <a:endParaRPr lang="en-US" sz="1100" i="0" dirty="0">
                        <a:effectLst/>
                        <a:latin typeface="Calibri"/>
                        <a:ea typeface="Calibri"/>
                        <a:cs typeface="Times New Roman"/>
                      </a:endParaRPr>
                    </a:p>
                  </a:txBody>
                  <a:tcPr marL="121920" marR="121920" marT="34290" marB="34290"/>
                </a:tc>
              </a:tr>
              <a:tr h="472440">
                <a:tc>
                  <a:txBody>
                    <a:bodyPr/>
                    <a:lstStyle/>
                    <a:p>
                      <a:pPr algn="ctr"/>
                      <a:r>
                        <a:rPr lang="en-US" sz="2000" b="1" dirty="0" smtClean="0"/>
                        <a:t>0</a:t>
                      </a:r>
                      <a:endParaRPr lang="en-US" sz="2000" b="1" dirty="0"/>
                    </a:p>
                  </a:txBody>
                  <a:tcPr marL="103632" marR="103632" marT="50292" marB="50292" anchor="ctr"/>
                </a:tc>
                <a:tc>
                  <a:txBody>
                    <a:bodyPr/>
                    <a:lstStyle/>
                    <a:p>
                      <a:pPr marL="0" marR="0" algn="l">
                        <a:lnSpc>
                          <a:spcPct val="100000"/>
                        </a:lnSpc>
                        <a:spcBef>
                          <a:spcPts val="0"/>
                        </a:spcBef>
                        <a:spcAft>
                          <a:spcPts val="0"/>
                        </a:spcAft>
                      </a:pPr>
                      <a:r>
                        <a:rPr kumimoji="0" lang="en-US" sz="1000" b="0" i="1" u="none" strike="noStrike" kern="1200" cap="none" spc="0" normalizeH="0" baseline="0" noProof="0" dirty="0" smtClean="0">
                          <a:ln>
                            <a:noFill/>
                          </a:ln>
                          <a:solidFill>
                            <a:prstClr val="black"/>
                          </a:solidFill>
                          <a:effectLst/>
                          <a:uLnTx/>
                          <a:uFillTx/>
                          <a:latin typeface="+mn-lt"/>
                          <a:ea typeface="Times New Roman"/>
                          <a:cs typeface="Arial"/>
                        </a:rPr>
                        <a:t>Student response gives no relevant examples from both texts to explain the importance of electricity.</a:t>
                      </a:r>
                    </a:p>
                    <a:p>
                      <a:pPr marL="0" marR="0" algn="l">
                        <a:lnSpc>
                          <a:spcPct val="100000"/>
                        </a:lnSpc>
                        <a:spcBef>
                          <a:spcPts val="0"/>
                        </a:spcBef>
                        <a:spcAft>
                          <a:spcPts val="0"/>
                        </a:spcAft>
                      </a:pPr>
                      <a:r>
                        <a:rPr kumimoji="0" lang="en-US" sz="1100" b="0" i="0" u="none" strike="noStrike" kern="1200" cap="none" spc="0" normalizeH="0" baseline="0" noProof="0" dirty="0" smtClean="0">
                          <a:ln>
                            <a:noFill/>
                          </a:ln>
                          <a:solidFill>
                            <a:prstClr val="black"/>
                          </a:solidFill>
                          <a:effectLst/>
                          <a:uLnTx/>
                          <a:uFillTx/>
                          <a:latin typeface="+mn-lt"/>
                          <a:ea typeface="Calibri"/>
                          <a:cs typeface="Arial"/>
                        </a:rPr>
                        <a:t>Electricity comes from the sky.  It comes from lightning.  We all need it to survive.  Thomas Edison was an inventor.  He learned all about electricity.</a:t>
                      </a:r>
                      <a:endParaRPr lang="en-US" sz="1100" i="0" dirty="0">
                        <a:effectLst/>
                        <a:latin typeface="Calibri"/>
                        <a:ea typeface="Calibri"/>
                        <a:cs typeface="Times New Roman"/>
                      </a:endParaRPr>
                    </a:p>
                  </a:txBody>
                  <a:tcPr marL="121920" marR="121920" marT="34290" marB="3429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36710881"/>
              </p:ext>
            </p:extLst>
          </p:nvPr>
        </p:nvGraphicFramePr>
        <p:xfrm>
          <a:off x="5257800" y="7543800"/>
          <a:ext cx="2024603" cy="518160"/>
        </p:xfrm>
        <a:graphic>
          <a:graphicData uri="http://schemas.openxmlformats.org/drawingml/2006/table">
            <a:tbl>
              <a:tblPr/>
              <a:tblGrid>
                <a:gridCol w="2024603"/>
              </a:tblGrid>
              <a:tr h="152400">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Integrate information from two texts on the same topic in order to write or speak about the subject knowledgeably.</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794903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207647038"/>
              </p:ext>
            </p:extLst>
          </p:nvPr>
        </p:nvGraphicFramePr>
        <p:xfrm>
          <a:off x="385434" y="251460"/>
          <a:ext cx="6929766" cy="8027670"/>
        </p:xfrm>
        <a:graphic>
          <a:graphicData uri="http://schemas.openxmlformats.org/drawingml/2006/table">
            <a:tbl>
              <a:tblPr firstRow="1" bandRow="1">
                <a:tableStyleId>{5940675A-B579-460E-94D1-54222C63F5DA}</a:tableStyleId>
              </a:tblPr>
              <a:tblGrid>
                <a:gridCol w="539750"/>
                <a:gridCol w="6390016"/>
              </a:tblGrid>
              <a:tr h="662940">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Note:  “Brief Writes” should take no longer than 10 minutes.   Brief writes are scored with a 2-3 point rubric. Full compositions are scored with a 4 point rubric.   The difference between this rubric and the constructed response reading rubrics, is that the Brief Write Rubric is assessing writing proficiency in a specific area, while the reading rubrics are assessing comprehension</a:t>
                      </a:r>
                      <a:r>
                        <a:rPr kumimoji="0" lang="en-US" sz="1600" b="0" i="0" u="none" strike="noStrike" kern="1200" cap="none" spc="0" normalizeH="0" baseline="0" noProof="0" dirty="0" smtClean="0">
                          <a:ln>
                            <a:noFill/>
                          </a:ln>
                          <a:solidFill>
                            <a:prstClr val="black"/>
                          </a:solidFill>
                          <a:effectLst/>
                          <a:uLnTx/>
                          <a:uFillTx/>
                          <a:latin typeface="+mn-lt"/>
                          <a:ea typeface="Calibri"/>
                          <a:cs typeface="Times New Roman"/>
                        </a:rPr>
                        <a:t>.  </a:t>
                      </a:r>
                    </a:p>
                  </a:txBody>
                  <a:tcPr marL="103632" marR="103632" marT="50292" marB="50292"/>
                </a:tc>
                <a:tc hMerge="1">
                  <a:txBody>
                    <a:bodyPr/>
                    <a:lstStyle/>
                    <a:p>
                      <a:endParaRPr lang="en-US"/>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Quarter 4 CFA </a:t>
                      </a:r>
                      <a:r>
                        <a:rPr kumimoji="0" lang="en-US" sz="1400" b="1" i="0" u="sng" strike="noStrike" kern="1200" cap="none" spc="0" normalizeH="0" baseline="0" noProof="0" dirty="0" smtClean="0">
                          <a:ln>
                            <a:noFill/>
                          </a:ln>
                          <a:solidFill>
                            <a:prstClr val="black"/>
                          </a:solidFill>
                          <a:effectLst/>
                          <a:uLnTx/>
                          <a:uFillTx/>
                          <a:latin typeface="+mn-lt"/>
                          <a:ea typeface="+mn-ea"/>
                          <a:cs typeface="+mn-cs"/>
                        </a:rPr>
                        <a:t>Brief Write Constructed Response</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 Answer Key</a:t>
                      </a:r>
                    </a:p>
                  </a:txBody>
                  <a:tcPr marL="103632" marR="103632" marT="50292" marB="50292"/>
                </a:tc>
                <a:tc hMerge="1">
                  <a:txBody>
                    <a:bodyPr/>
                    <a:lstStyle/>
                    <a:p>
                      <a:endParaRPr lang="en-US"/>
                    </a:p>
                  </a:txBody>
                  <a:tcPr/>
                </a:tc>
              </a:tr>
              <a:tr h="40386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sng" dirty="0" smtClean="0"/>
                        <a:t>Organization:  Conclusion and Temporal Words</a:t>
                      </a:r>
                    </a:p>
                    <a:p>
                      <a:pPr marL="0" marR="0" lvl="0" indent="0" algn="ctr" defTabSz="966612"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rPr>
                        <a:t>W.4.1c  Target: 6a</a:t>
                      </a:r>
                      <a:br>
                        <a:rPr lang="en-US" sz="1100" dirty="0" smtClean="0">
                          <a:solidFill>
                            <a:schemeClr val="tx1"/>
                          </a:solidFill>
                          <a:latin typeface="+mn-lt"/>
                        </a:rPr>
                      </a:br>
                      <a:r>
                        <a:rPr kumimoji="0" lang="en-US" sz="1000" b="0" i="1" u="none" strike="noStrike" kern="1200" cap="none" spc="0" normalizeH="0" baseline="0" noProof="0" dirty="0" smtClean="0">
                          <a:ln>
                            <a:noFill/>
                          </a:ln>
                          <a:solidFill>
                            <a:schemeClr val="tx1"/>
                          </a:solidFill>
                          <a:effectLst/>
                          <a:uLnTx/>
                          <a:uFillTx/>
                          <a:latin typeface="+mn-lt"/>
                          <a:ea typeface="+mn-ea"/>
                          <a:cs typeface="Helvetica" pitchFamily="34" charset="0"/>
                        </a:rPr>
                        <a:t>Write a Brief Text, W.1c </a:t>
                      </a:r>
                      <a:r>
                        <a:rPr kumimoji="0" lang="en-US" sz="1000" b="1" i="1" u="none" strike="noStrike" kern="1200" cap="none" spc="0" normalizeH="0" baseline="0" noProof="0" dirty="0" smtClean="0">
                          <a:ln>
                            <a:noFill/>
                          </a:ln>
                          <a:solidFill>
                            <a:schemeClr val="tx1"/>
                          </a:solidFill>
                          <a:effectLst/>
                          <a:uLnTx/>
                          <a:uFillTx/>
                          <a:latin typeface="+mn-lt"/>
                          <a:ea typeface="+mn-ea"/>
                          <a:cs typeface="Helvetica" pitchFamily="34" charset="0"/>
                        </a:rPr>
                        <a:t>Link opinion and reasons using words and phrases (e.g., for instance, in order to, in addition).</a:t>
                      </a:r>
                      <a:endParaRPr kumimoji="0" lang="en-US" sz="1000" b="0" i="1" u="none" strike="noStrike" kern="1200" cap="none" spc="0" normalizeH="0" baseline="0" noProof="0" dirty="0" smtClean="0">
                        <a:ln>
                          <a:noFill/>
                        </a:ln>
                        <a:solidFill>
                          <a:schemeClr val="tx1"/>
                        </a:solidFill>
                        <a:effectLst/>
                        <a:uLnTx/>
                        <a:uFillTx/>
                        <a:latin typeface="+mn-lt"/>
                        <a:ea typeface="+mn-ea"/>
                        <a:cs typeface="Helvetica" pitchFamily="34" charset="0"/>
                      </a:endParaRPr>
                    </a:p>
                  </a:txBody>
                  <a:tcPr marL="103632" marR="103632" marT="50292" marB="50292"/>
                </a:tc>
                <a:tc hMerge="1">
                  <a:txBody>
                    <a:bodyPr/>
                    <a:lstStyle/>
                    <a:p>
                      <a:endParaRPr lang="en-US"/>
                    </a:p>
                  </a:txBody>
                  <a:tcPr/>
                </a:tc>
              </a:tr>
              <a:tr h="690372">
                <a:tc gridSpan="2">
                  <a:txBody>
                    <a:bodyPr/>
                    <a:lstStyle/>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kumimoji="0" lang="en-US" sz="1400" b="1" i="0" u="none" strike="noStrike" kern="1200" cap="none" spc="0" normalizeH="0" baseline="0" noProof="0" dirty="0" smtClean="0">
                          <a:ln>
                            <a:noFill/>
                          </a:ln>
                          <a:solidFill>
                            <a:prstClr val="black"/>
                          </a:solidFill>
                          <a:effectLst/>
                          <a:uLnTx/>
                          <a:uFillTx/>
                          <a:latin typeface="Helvetica" pitchFamily="34" charset="0"/>
                          <a:ea typeface="+mn-ea"/>
                          <a:cs typeface="+mn-cs"/>
                        </a:rPr>
                        <a:t>17. A student is writing an opinion article for his class about electricity. Read the draft of the story and complete the task that follows. </a:t>
                      </a:r>
                    </a:p>
                    <a:p>
                      <a:pPr marL="290513" marR="0" lvl="0" indent="-290513" algn="r" defTabSz="1018809" rtl="0" eaLnBrk="1" fontAlgn="auto" latinLnBrk="0" hangingPunct="1">
                        <a:lnSpc>
                          <a:spcPct val="100000"/>
                        </a:lnSpc>
                        <a:spcBef>
                          <a:spcPts val="0"/>
                        </a:spcBef>
                        <a:spcAft>
                          <a:spcPts val="0"/>
                        </a:spcAft>
                        <a:buClrTx/>
                        <a:buSzTx/>
                        <a:buFont typeface="+mj-lt"/>
                        <a:buNone/>
                        <a:tabLst/>
                        <a:defRPr/>
                      </a:pPr>
                      <a:r>
                        <a:rPr kumimoji="0" lang="en-US" sz="900" b="0" i="1" u="none" strike="noStrike" kern="1200" cap="none" spc="0" normalizeH="0" baseline="0" noProof="0" dirty="0" smtClean="0">
                          <a:ln>
                            <a:noFill/>
                          </a:ln>
                          <a:solidFill>
                            <a:prstClr val="black"/>
                          </a:solidFill>
                          <a:effectLst/>
                          <a:uLnTx/>
                          <a:uFillTx/>
                          <a:latin typeface="Helvetica" pitchFamily="34" charset="0"/>
                          <a:ea typeface="+mn-ea"/>
                          <a:cs typeface="Helvetica" pitchFamily="34" charset="0"/>
                        </a:rPr>
                        <a:t>Write a Brief Text, W.3c Temporal Words, Writing Target 1a</a:t>
                      </a: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endParaRPr kumimoji="0" lang="en-US" sz="1400" b="1" i="0" u="none" strike="noStrike" kern="1200" cap="none" spc="0" normalizeH="0" baseline="0" noProof="0" dirty="0" smtClean="0">
                        <a:ln>
                          <a:noFill/>
                        </a:ln>
                        <a:solidFill>
                          <a:srgbClr val="FF0000"/>
                        </a:solidFill>
                        <a:effectLst/>
                        <a:uLnTx/>
                        <a:uFillTx/>
                        <a:latin typeface="Helvetica" pitchFamily="34" charset="0"/>
                        <a:ea typeface="+mn-ea"/>
                        <a:cs typeface="+mn-cs"/>
                      </a:endParaRP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kumimoji="0" lang="en-US" sz="1400" b="0" i="0" u="none" strike="noStrike" kern="1200" cap="none" spc="0" normalizeH="0" baseline="0" noProof="0" dirty="0" smtClean="0">
                          <a:ln>
                            <a:noFill/>
                          </a:ln>
                          <a:solidFill>
                            <a:srgbClr val="FF0000"/>
                          </a:solidFill>
                          <a:effectLst/>
                          <a:uLnTx/>
                          <a:uFillTx/>
                          <a:latin typeface="Helvetica" pitchFamily="34" charset="0"/>
                          <a:ea typeface="+mn-ea"/>
                          <a:cs typeface="+mn-cs"/>
                        </a:rPr>
                        <a:t>      </a:t>
                      </a:r>
                      <a:r>
                        <a:rPr kumimoji="0" lang="en-US" sz="1400" b="0" i="0" u="none" strike="noStrike" kern="1200" cap="none" spc="0" normalizeH="0" baseline="0" noProof="0" dirty="0" smtClean="0">
                          <a:ln>
                            <a:noFill/>
                          </a:ln>
                          <a:solidFill>
                            <a:prstClr val="black"/>
                          </a:solidFill>
                          <a:effectLst/>
                          <a:uLnTx/>
                          <a:uFillTx/>
                          <a:latin typeface="Helvetica" pitchFamily="34" charset="0"/>
                          <a:ea typeface="+mn-ea"/>
                          <a:cs typeface="+mn-cs"/>
                        </a:rPr>
                        <a:t>Take just the light bulb for instance.  It changed the way people lived!  Our eyes don’t get strained reading by candlelight today.  Then think about refrigerators. Can you imagine how quickly food would spoil and be unsafe to eat?  We would all be sick.  And TV and radios tell us when to look out for disasters.  I’m sure that alone has saved many lives.</a:t>
                      </a:r>
                    </a:p>
                    <a:p>
                      <a:pPr marL="290513" marR="0" lvl="0" indent="-7938" algn="l" defTabSz="1018809" rtl="0" eaLnBrk="1" fontAlgn="auto" latinLnBrk="0" hangingPunct="1">
                        <a:lnSpc>
                          <a:spcPct val="100000"/>
                        </a:lnSpc>
                        <a:spcBef>
                          <a:spcPts val="0"/>
                        </a:spcBef>
                        <a:spcAft>
                          <a:spcPts val="0"/>
                        </a:spcAft>
                        <a:buClrTx/>
                        <a:buSzTx/>
                        <a:buFont typeface="+mj-lt"/>
                        <a:buNone/>
                        <a:tabLst/>
                        <a:defRPr/>
                      </a:pPr>
                      <a:endParaRPr kumimoji="0" lang="en-US" sz="1400" b="1" i="0" u="none" strike="noStrike" kern="1200" cap="none" spc="0" normalizeH="0" baseline="0" noProof="0" dirty="0" smtClean="0">
                        <a:ln>
                          <a:noFill/>
                        </a:ln>
                        <a:solidFill>
                          <a:srgbClr val="FF0000"/>
                        </a:solidFill>
                        <a:effectLst/>
                        <a:uLnTx/>
                        <a:uFillTx/>
                        <a:latin typeface="Helvetica" pitchFamily="34" charset="0"/>
                        <a:ea typeface="+mn-ea"/>
                        <a:cs typeface="+mn-cs"/>
                      </a:endParaRPr>
                    </a:p>
                    <a:p>
                      <a:pPr marL="290513" marR="0" lvl="0" indent="-7938" algn="l" defTabSz="1018809" rtl="0" eaLnBrk="1" fontAlgn="auto" latinLnBrk="0" hangingPunct="1">
                        <a:lnSpc>
                          <a:spcPct val="100000"/>
                        </a:lnSpc>
                        <a:spcBef>
                          <a:spcPts val="0"/>
                        </a:spcBef>
                        <a:spcAft>
                          <a:spcPts val="0"/>
                        </a:spcAft>
                        <a:buClrTx/>
                        <a:buSzTx/>
                        <a:buFont typeface="+mj-lt"/>
                        <a:buNone/>
                        <a:tabLst/>
                        <a:defRPr/>
                      </a:pPr>
                      <a:r>
                        <a:rPr kumimoji="0" lang="en-US" sz="1400" b="1" i="0" u="none" strike="noStrike" kern="1200" cap="none" spc="0" normalizeH="0" baseline="0" noProof="0" dirty="0" smtClean="0">
                          <a:ln>
                            <a:noFill/>
                          </a:ln>
                          <a:solidFill>
                            <a:prstClr val="black"/>
                          </a:solidFill>
                          <a:effectLst/>
                          <a:uLnTx/>
                          <a:uFillTx/>
                          <a:latin typeface="Helvetica" pitchFamily="34" charset="0"/>
                          <a:ea typeface="+mn-ea"/>
                          <a:cs typeface="+mn-cs"/>
                        </a:rPr>
                        <a:t>The beginning of the student’s article does not state his opinion.  Write an opening paragraph that clearly states the opinion and explains what the topic is about.</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848868">
                <a:tc gridSpan="2">
                  <a:txBody>
                    <a:bodyPr/>
                    <a:lstStyle/>
                    <a:p>
                      <a:pPr lvl="0" algn="l">
                        <a:defRPr sz="1800" b="0" i="0"/>
                      </a:pPr>
                      <a:r>
                        <a:rPr lang="en-US" sz="1100" b="1" i="0" u="sng" dirty="0" smtClean="0">
                          <a:solidFill>
                            <a:schemeClr val="tx1"/>
                          </a:solidFill>
                        </a:rPr>
                        <a:t>T</a:t>
                      </a:r>
                      <a:r>
                        <a:rPr lang="en-US" sz="1100" b="1" i="0" u="sng" dirty="0" smtClean="0">
                          <a:solidFill>
                            <a:schemeClr val="tx1"/>
                          </a:solidFill>
                          <a:latin typeface="+mn-lt"/>
                        </a:rPr>
                        <a:t>eacher Language and Scoring Notes</a:t>
                      </a:r>
                      <a:r>
                        <a:rPr lang="en-US" sz="1100" dirty="0" smtClean="0">
                          <a:solidFill>
                            <a:schemeClr val="tx1"/>
                          </a:solidFill>
                          <a:latin typeface="+mn-lt"/>
                        </a:rPr>
                        <a:t>:</a:t>
                      </a:r>
                      <a:endParaRPr lang="en-US" sz="1100" b="1" dirty="0" smtClean="0">
                        <a:solidFill>
                          <a:schemeClr val="tx1"/>
                        </a:solidFill>
                        <a:latin typeface="+mn-lt"/>
                      </a:endParaRPr>
                    </a:p>
                    <a:p>
                      <a:pPr lvl="0" algn="l">
                        <a:defRPr sz="1800" b="0" i="0"/>
                      </a:pPr>
                      <a:r>
                        <a:rPr lang="en-US" sz="1100" b="1" dirty="0" smtClean="0">
                          <a:solidFill>
                            <a:schemeClr val="tx1"/>
                          </a:solidFill>
                          <a:latin typeface="+mn-lt"/>
                        </a:rPr>
                        <a:t>The student response </a:t>
                      </a:r>
                      <a:r>
                        <a:rPr lang="en-US" sz="1100" b="0" dirty="0" smtClean="0">
                          <a:solidFill>
                            <a:schemeClr val="tx1"/>
                          </a:solidFill>
                          <a:latin typeface="+mn-lt"/>
                        </a:rPr>
                        <a:t>should provide an opening paragraph with a specific opinion statement, that transitions (using transition words if needed) easily and logically into the rest of the article by supporting the reasons given for the opinion</a:t>
                      </a:r>
                      <a:r>
                        <a:rPr lang="en-US" sz="1100" b="0" baseline="0" dirty="0" smtClean="0">
                          <a:solidFill>
                            <a:schemeClr val="tx1"/>
                          </a:solidFill>
                          <a:latin typeface="+mn-lt"/>
                        </a:rPr>
                        <a:t>.</a:t>
                      </a:r>
                      <a:endParaRPr lang="en-US" sz="1100" b="0" dirty="0" smtClean="0">
                        <a:solidFill>
                          <a:schemeClr val="tx1"/>
                        </a:solidFill>
                        <a:uFill>
                          <a:solidFill/>
                        </a:uFill>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446532">
                <a:tc>
                  <a:txBody>
                    <a:bodyPr/>
                    <a:lstStyle/>
                    <a:p>
                      <a:pPr algn="ctr"/>
                      <a:r>
                        <a:rPr lang="en-US" sz="2000" b="1" dirty="0" smtClean="0"/>
                        <a:t>2</a:t>
                      </a:r>
                      <a:endParaRPr lang="en-US" sz="2000" b="1" dirty="0"/>
                    </a:p>
                  </a:txBody>
                  <a:tcPr marL="103632" marR="103632" marT="50292" marB="50292" anchor="ctr"/>
                </a:tc>
                <a:tc>
                  <a:txBody>
                    <a:bodyPr/>
                    <a:lstStyle/>
                    <a:p>
                      <a:r>
                        <a:rPr lang="en-US" sz="1000" i="1" dirty="0" smtClean="0">
                          <a:solidFill>
                            <a:schemeClr val="tx1"/>
                          </a:solidFill>
                        </a:rPr>
                        <a:t>The</a:t>
                      </a:r>
                      <a:r>
                        <a:rPr lang="en-US" sz="1000" i="1" baseline="0" dirty="0" smtClean="0">
                          <a:solidFill>
                            <a:schemeClr val="tx1"/>
                          </a:solidFill>
                        </a:rPr>
                        <a:t> response </a:t>
                      </a:r>
                      <a:r>
                        <a:rPr lang="en-US" sz="1000" i="1" dirty="0" smtClean="0">
                          <a:solidFill>
                            <a:schemeClr val="tx1"/>
                          </a:solidFill>
                        </a:rPr>
                        <a:t>provides an opening paragraph with a specific opinion stated, that  </a:t>
                      </a:r>
                      <a:r>
                        <a:rPr lang="en-US" sz="1000" b="1" i="1" dirty="0" smtClean="0">
                          <a:solidFill>
                            <a:schemeClr val="tx1"/>
                          </a:solidFill>
                        </a:rPr>
                        <a:t>transitions</a:t>
                      </a:r>
                      <a:r>
                        <a:rPr lang="en-US" sz="1000" b="1" i="1" baseline="0" dirty="0" smtClean="0">
                          <a:solidFill>
                            <a:schemeClr val="tx1"/>
                          </a:solidFill>
                        </a:rPr>
                        <a:t> (using transitional words or phrases as needed) </a:t>
                      </a:r>
                      <a:r>
                        <a:rPr lang="en-US" sz="1000" b="0" i="1" baseline="0" dirty="0" smtClean="0">
                          <a:solidFill>
                            <a:schemeClr val="tx1"/>
                          </a:solidFill>
                        </a:rPr>
                        <a:t>by</a:t>
                      </a:r>
                      <a:r>
                        <a:rPr lang="en-US" sz="1000" b="1" i="1" baseline="0" dirty="0" smtClean="0">
                          <a:solidFill>
                            <a:schemeClr val="tx1"/>
                          </a:solidFill>
                        </a:rPr>
                        <a:t> </a:t>
                      </a:r>
                      <a:r>
                        <a:rPr lang="en-US" sz="1000" i="1" dirty="0" smtClean="0">
                          <a:solidFill>
                            <a:schemeClr val="tx1"/>
                          </a:solidFill>
                        </a:rPr>
                        <a:t>logically following and</a:t>
                      </a:r>
                      <a:r>
                        <a:rPr lang="en-US" sz="1000" i="1" baseline="0" dirty="0" smtClean="0">
                          <a:solidFill>
                            <a:schemeClr val="tx1"/>
                          </a:solidFill>
                        </a:rPr>
                        <a:t> supporting the opinion throughout the article.</a:t>
                      </a:r>
                    </a:p>
                    <a:p>
                      <a:pPr marL="0" marR="0">
                        <a:lnSpc>
                          <a:spcPct val="115000"/>
                        </a:lnSpc>
                        <a:spcBef>
                          <a:spcPts val="0"/>
                        </a:spcBef>
                        <a:spcAft>
                          <a:spcPts val="0"/>
                        </a:spcAft>
                      </a:pPr>
                      <a:r>
                        <a:rPr lang="en-US" sz="1100" dirty="0" smtClean="0">
                          <a:effectLst/>
                          <a:latin typeface="+mn-lt"/>
                          <a:ea typeface="Calibri"/>
                          <a:cs typeface="Times New Roman"/>
                        </a:rPr>
                        <a:t>Is our world better off now that we have electricity compared to hundreds of years ago?  Yes!</a:t>
                      </a:r>
                    </a:p>
                    <a:p>
                      <a:r>
                        <a:rPr lang="en-US" sz="1100" dirty="0" smtClean="0">
                          <a:effectLst/>
                          <a:latin typeface="+mn-lt"/>
                          <a:ea typeface="Calibri"/>
                          <a:cs typeface="Times New Roman"/>
                        </a:rPr>
                        <a:t>Just imagine a world without electricity. </a:t>
                      </a:r>
                      <a:endParaRPr lang="en-US" sz="1100" i="1" baseline="0" dirty="0" smtClean="0">
                        <a:solidFill>
                          <a:schemeClr val="tx1"/>
                        </a:solidFill>
                      </a:endParaRPr>
                    </a:p>
                  </a:txBody>
                  <a:tcPr marL="103632" marR="103632" marT="50292" marB="50292"/>
                </a:tc>
              </a:tr>
              <a:tr h="315468">
                <a:tc>
                  <a:txBody>
                    <a:bodyPr/>
                    <a:lstStyle/>
                    <a:p>
                      <a:pPr algn="ctr"/>
                      <a:r>
                        <a:rPr lang="en-US" sz="2000" b="1" dirty="0" smtClean="0"/>
                        <a:t>1</a:t>
                      </a:r>
                      <a:endParaRPr lang="en-US" sz="2000" b="1" dirty="0"/>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The response provides an opening paragraph with a vague opinion stated but that  has limited transitions (few or partial transitional words or phrases) and partially supports the opinion throughout the article.</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Do we need electricity?  I think so.</a:t>
                      </a:r>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i="1" dirty="0" smtClean="0">
                          <a:solidFill>
                            <a:schemeClr val="tx1"/>
                          </a:solidFill>
                        </a:rPr>
                        <a:t>The</a:t>
                      </a:r>
                      <a:r>
                        <a:rPr lang="en-US" sz="1000" i="1" baseline="0" dirty="0" smtClean="0">
                          <a:solidFill>
                            <a:schemeClr val="tx1"/>
                          </a:solidFill>
                        </a:rPr>
                        <a:t> response </a:t>
                      </a:r>
                      <a:r>
                        <a:rPr lang="en-US" sz="1000" i="1" dirty="0" smtClean="0">
                          <a:solidFill>
                            <a:schemeClr val="tx1"/>
                          </a:solidFill>
                        </a:rPr>
                        <a:t>provides an opening paragraph that  does not have</a:t>
                      </a:r>
                      <a:r>
                        <a:rPr lang="en-US" sz="1000" i="1" baseline="0" dirty="0" smtClean="0">
                          <a:solidFill>
                            <a:schemeClr val="tx1"/>
                          </a:solidFill>
                        </a:rPr>
                        <a:t> a specific opinion statement or one that </a:t>
                      </a:r>
                      <a:r>
                        <a:rPr lang="en-US" sz="1000" i="1" dirty="0" smtClean="0">
                          <a:solidFill>
                            <a:schemeClr val="tx1"/>
                          </a:solidFill>
                        </a:rPr>
                        <a:t>supports the opinion throughout the</a:t>
                      </a:r>
                      <a:r>
                        <a:rPr lang="en-US" sz="1000" i="1" baseline="0" dirty="0" smtClean="0">
                          <a:solidFill>
                            <a:schemeClr val="tx1"/>
                          </a:solidFill>
                        </a:rPr>
                        <a:t> article.</a:t>
                      </a:r>
                    </a:p>
                    <a:p>
                      <a:pPr marL="0" marR="0" indent="0" algn="l" defTabSz="1018824" rtl="0" eaLnBrk="1" fontAlgn="auto" latinLnBrk="0" hangingPunct="1">
                        <a:lnSpc>
                          <a:spcPct val="100000"/>
                        </a:lnSpc>
                        <a:spcBef>
                          <a:spcPts val="0"/>
                        </a:spcBef>
                        <a:spcAft>
                          <a:spcPts val="0"/>
                        </a:spcAft>
                        <a:buClrTx/>
                        <a:buSzTx/>
                        <a:buFontTx/>
                        <a:buNone/>
                        <a:tabLst/>
                        <a:defRPr/>
                      </a:pPr>
                      <a:r>
                        <a:rPr lang="en-US" sz="1100" i="0" baseline="0" dirty="0" smtClean="0">
                          <a:solidFill>
                            <a:schemeClr val="tx1"/>
                          </a:solidFill>
                        </a:rPr>
                        <a:t>Thomas Edison invented the light bulb.  He was really famous and worked very hard to invent this.</a:t>
                      </a:r>
                    </a:p>
                  </a:txBody>
                  <a:tcPr marL="103632" marR="103632" marT="50292" marB="50292"/>
                </a:tc>
              </a:tr>
            </a:tbl>
          </a:graphicData>
        </a:graphic>
      </p:graphicFrame>
    </p:spTree>
    <p:extLst>
      <p:ext uri="{BB962C8B-B14F-4D97-AF65-F5344CB8AC3E}">
        <p14:creationId xmlns:p14="http://schemas.microsoft.com/office/powerpoint/2010/main" val="2636797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26301055"/>
              </p:ext>
            </p:extLst>
          </p:nvPr>
        </p:nvGraphicFramePr>
        <p:xfrm>
          <a:off x="161925" y="164124"/>
          <a:ext cx="7458558" cy="5639192"/>
        </p:xfrm>
        <a:graphic>
          <a:graphicData uri="http://schemas.openxmlformats.org/drawingml/2006/table">
            <a:tbl>
              <a:tblPr firstRow="1" bandRow="1">
                <a:tableStyleId>{5940675A-B579-460E-94D1-54222C63F5DA}</a:tableStyleId>
              </a:tblPr>
              <a:tblGrid>
                <a:gridCol w="676275"/>
                <a:gridCol w="1143000"/>
                <a:gridCol w="1371600"/>
                <a:gridCol w="1491832"/>
                <a:gridCol w="1421536"/>
                <a:gridCol w="1354315"/>
              </a:tblGrid>
              <a:tr h="508078">
                <a:tc gridSpan="6">
                  <a:txBody>
                    <a:bodyPr/>
                    <a:lstStyle/>
                    <a:p>
                      <a:r>
                        <a:rPr lang="en-US" sz="900" dirty="0" smtClean="0"/>
                        <a:t>W.4.1</a:t>
                      </a:r>
                      <a:r>
                        <a:rPr lang="en-US" sz="900" baseline="0" dirty="0" smtClean="0"/>
                        <a:t> </a:t>
                      </a:r>
                      <a:r>
                        <a:rPr lang="en-US" sz="900" dirty="0" smtClean="0"/>
                        <a:t>Write opinion pieces on topics or texts, supporting a point of view with reasons and information.</a:t>
                      </a:r>
                    </a:p>
                    <a:p>
                      <a:r>
                        <a:rPr lang="en-US" sz="900" dirty="0" smtClean="0"/>
                        <a:t>W.4.1.A</a:t>
                      </a:r>
                      <a:r>
                        <a:rPr lang="en-US" sz="900" baseline="0" dirty="0" smtClean="0"/>
                        <a:t> </a:t>
                      </a:r>
                      <a:r>
                        <a:rPr lang="en-US" sz="900" dirty="0" smtClean="0"/>
                        <a:t>Introduce a topic or text clearly, state an opinion, and create an organizational structure in which related ideas are grouped to support the writer's purpose.</a:t>
                      </a:r>
                    </a:p>
                    <a:p>
                      <a:r>
                        <a:rPr lang="en-US" sz="900" dirty="0" smtClean="0"/>
                        <a:t>W.4.1.B</a:t>
                      </a:r>
                      <a:r>
                        <a:rPr lang="en-US" sz="900" baseline="0" dirty="0" smtClean="0"/>
                        <a:t> </a:t>
                      </a:r>
                      <a:r>
                        <a:rPr lang="en-US" sz="900" dirty="0" smtClean="0"/>
                        <a:t>Provide reasons that are supported by facts and details.</a:t>
                      </a:r>
                    </a:p>
                    <a:p>
                      <a:r>
                        <a:rPr lang="en-US" sz="900" dirty="0" smtClean="0"/>
                        <a:t>W.4.1.C</a:t>
                      </a:r>
                      <a:r>
                        <a:rPr lang="en-US" sz="900" baseline="0" dirty="0" smtClean="0"/>
                        <a:t> </a:t>
                      </a:r>
                      <a:r>
                        <a:rPr lang="en-US" sz="900" dirty="0" smtClean="0"/>
                        <a:t>Link opinion and reasons using words and phrases (e.g., for instance, in order to, in addition).</a:t>
                      </a:r>
                    </a:p>
                    <a:p>
                      <a:r>
                        <a:rPr lang="en-US" sz="900" dirty="0" smtClean="0"/>
                        <a:t>W.4.1.D</a:t>
                      </a:r>
                      <a:r>
                        <a:rPr lang="en-US" sz="900" baseline="0" dirty="0" smtClean="0"/>
                        <a:t> </a:t>
                      </a:r>
                      <a:r>
                        <a:rPr lang="en-US" sz="900" dirty="0" smtClean="0"/>
                        <a:t>Provide a concluding statement or section related to the opinion presented.</a:t>
                      </a:r>
                      <a:endParaRPr lang="en-US" sz="900" dirty="0"/>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9872">
                <a:tc gridSpan="6">
                  <a:txBody>
                    <a:bodyPr/>
                    <a:lstStyle/>
                    <a:p>
                      <a:pPr marL="0" marR="0" algn="ctr">
                        <a:lnSpc>
                          <a:spcPct val="100000"/>
                        </a:lnSpc>
                        <a:spcBef>
                          <a:spcPts val="0"/>
                        </a:spcBef>
                        <a:spcAft>
                          <a:spcPts val="0"/>
                        </a:spcAft>
                      </a:pPr>
                      <a:r>
                        <a:rPr lang="en-US" sz="1300" b="1" kern="1200" dirty="0" smtClean="0">
                          <a:effectLst/>
                        </a:rPr>
                        <a:t>Opinion</a:t>
                      </a:r>
                      <a:r>
                        <a:rPr lang="en-US" sz="1300" b="1" kern="1200" baseline="0" dirty="0" smtClean="0">
                          <a:effectLst/>
                        </a:rPr>
                        <a:t> </a:t>
                      </a:r>
                      <a:r>
                        <a:rPr lang="en-US" sz="1300" kern="1200" dirty="0" smtClean="0">
                          <a:effectLst/>
                        </a:rPr>
                        <a:t>Full </a:t>
                      </a:r>
                      <a:r>
                        <a:rPr lang="en-US" sz="1300" kern="1200" dirty="0">
                          <a:effectLst/>
                        </a:rPr>
                        <a:t>Composition </a:t>
                      </a:r>
                      <a:r>
                        <a:rPr lang="en-US" sz="1300" kern="1200" dirty="0" smtClean="0">
                          <a:effectLst/>
                        </a:rPr>
                        <a:t>Performance Task Score </a:t>
                      </a:r>
                      <a:r>
                        <a:rPr lang="en-US" sz="1300" b="1" kern="1200" dirty="0" smtClean="0">
                          <a:effectLst/>
                        </a:rPr>
                        <a:t>“4” </a:t>
                      </a:r>
                      <a:r>
                        <a:rPr lang="en-US" sz="1300" kern="1200" dirty="0" smtClean="0">
                          <a:effectLst/>
                        </a:rPr>
                        <a:t>Example </a:t>
                      </a:r>
                      <a:r>
                        <a:rPr lang="en-US" sz="1300" b="1" i="1" kern="1200" dirty="0" smtClean="0">
                          <a:effectLst/>
                        </a:rPr>
                        <a:t>SBAC Rubric Grades 3 - 5</a:t>
                      </a:r>
                      <a:endParaRPr lang="en-US" sz="900" b="1" i="1" dirty="0">
                        <a:effectLst/>
                        <a:latin typeface="Calibri"/>
                        <a:ea typeface="Calibri"/>
                        <a:cs typeface="Times New Roman"/>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rowSpan="2">
                  <a:txBody>
                    <a:bodyPr/>
                    <a:lstStyle/>
                    <a:p>
                      <a:pPr marL="0" marR="0" algn="ctr">
                        <a:lnSpc>
                          <a:spcPct val="100000"/>
                        </a:lnSpc>
                        <a:spcBef>
                          <a:spcPts val="0"/>
                        </a:spcBef>
                        <a:spcAft>
                          <a:spcPts val="0"/>
                        </a:spcAft>
                      </a:pPr>
                      <a:r>
                        <a:rPr lang="en-US" sz="1500" b="1" kern="1200" dirty="0">
                          <a:effectLst/>
                        </a:rPr>
                        <a:t>score</a:t>
                      </a:r>
                      <a:endParaRPr lang="en-US" sz="900" b="1" dirty="0">
                        <a:effectLst/>
                        <a:latin typeface="Calibri"/>
                        <a:ea typeface="Calibri"/>
                        <a:cs typeface="Times New Roman"/>
                      </a:endParaRPr>
                    </a:p>
                  </a:txBody>
                  <a:tcPr marL="97155" marR="77004" marT="38502" marB="38502" anchor="ctr"/>
                </a:tc>
                <a:tc gridSpan="2">
                  <a:txBody>
                    <a:bodyPr/>
                    <a:lstStyle/>
                    <a:p>
                      <a:pPr marL="0" marR="0" algn="ctr">
                        <a:lnSpc>
                          <a:spcPct val="100000"/>
                        </a:lnSpc>
                        <a:spcBef>
                          <a:spcPts val="0"/>
                        </a:spcBef>
                        <a:spcAft>
                          <a:spcPts val="0"/>
                        </a:spcAft>
                      </a:pPr>
                      <a:r>
                        <a:rPr lang="en-US" sz="1000" kern="1200" dirty="0">
                          <a:effectLst/>
                        </a:rPr>
                        <a:t>Statement of Purpose/Focus and Organization</a:t>
                      </a:r>
                      <a:endParaRPr lang="en-US" sz="900" dirty="0">
                        <a:effectLst/>
                        <a:latin typeface="Calibri"/>
                        <a:ea typeface="Calibri"/>
                        <a:cs typeface="Times New Roman"/>
                      </a:endParaRPr>
                    </a:p>
                  </a:txBody>
                  <a:tcPr marL="97155" marR="77004" marT="38502" marB="38502"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kern="1200" dirty="0">
                          <a:effectLst/>
                        </a:rPr>
                        <a:t>Development: Language and Elaboration</a:t>
                      </a:r>
                      <a:endParaRPr lang="en-US" sz="900" dirty="0">
                        <a:effectLst/>
                      </a:endParaRPr>
                    </a:p>
                    <a:p>
                      <a:pPr marL="0" marR="0" algn="ctr">
                        <a:lnSpc>
                          <a:spcPct val="100000"/>
                        </a:lnSpc>
                        <a:spcBef>
                          <a:spcPts val="0"/>
                        </a:spcBef>
                        <a:spcAft>
                          <a:spcPts val="0"/>
                        </a:spcAft>
                      </a:pPr>
                      <a:r>
                        <a:rPr lang="en-US" sz="1000" kern="1200" dirty="0">
                          <a:effectLst/>
                        </a:rPr>
                        <a:t>of Evidence</a:t>
                      </a:r>
                      <a:endParaRPr lang="en-US" sz="900" dirty="0">
                        <a:effectLst/>
                        <a:latin typeface="Calibri"/>
                        <a:ea typeface="Calibri"/>
                        <a:cs typeface="Times New Roman"/>
                      </a:endParaRPr>
                    </a:p>
                  </a:txBody>
                  <a:tcPr marL="97155" marR="77004" marT="38502" marB="38502" anchor="ctr">
                    <a:solidFill>
                      <a:schemeClr val="accent3">
                        <a:lumMod val="40000"/>
                        <a:lumOff val="60000"/>
                      </a:schemeClr>
                    </a:solidFill>
                  </a:tcPr>
                </a:tc>
                <a:tc hMerge="1">
                  <a:txBody>
                    <a:bodyPr/>
                    <a:lstStyle/>
                    <a:p>
                      <a:endParaRPr lang="en-US"/>
                    </a:p>
                  </a:txBody>
                  <a:tcPr/>
                </a:tc>
                <a:tc rowSpan="2">
                  <a:txBody>
                    <a:bodyPr/>
                    <a:lstStyle/>
                    <a:p>
                      <a:pPr marL="0" marR="0" algn="ctr">
                        <a:lnSpc>
                          <a:spcPct val="100000"/>
                        </a:lnSpc>
                        <a:spcBef>
                          <a:spcPts val="0"/>
                        </a:spcBef>
                        <a:spcAft>
                          <a:spcPts val="0"/>
                        </a:spcAft>
                      </a:pPr>
                      <a:r>
                        <a:rPr lang="en-US" sz="900" dirty="0" smtClean="0">
                          <a:effectLst/>
                          <a:latin typeface="Calibri"/>
                          <a:ea typeface="Calibri"/>
                          <a:cs typeface="Times New Roman"/>
                        </a:rPr>
                        <a:t>Conventions</a:t>
                      </a:r>
                      <a:endParaRPr lang="en-US" sz="900" dirty="0">
                        <a:effectLst/>
                        <a:latin typeface="Calibri"/>
                        <a:ea typeface="Calibri"/>
                        <a:cs typeface="Times New Roman"/>
                      </a:endParaRPr>
                    </a:p>
                  </a:txBody>
                  <a:tcPr marL="97155" marR="77004" marT="38502" marB="38502" anchor="ctr">
                    <a:solidFill>
                      <a:schemeClr val="accent6">
                        <a:lumMod val="40000"/>
                        <a:lumOff val="60000"/>
                      </a:schemeClr>
                    </a:solidFill>
                  </a:tcPr>
                </a:tc>
              </a:tr>
              <a:tr h="168744">
                <a:tc vMerge="1">
                  <a:txBody>
                    <a:bodyPr/>
                    <a:lstStyle/>
                    <a:p>
                      <a:endParaRPr lang="en-US"/>
                    </a:p>
                  </a:txBody>
                  <a:tcPr/>
                </a:tc>
                <a:tc>
                  <a:txBody>
                    <a:bodyPr/>
                    <a:lstStyle/>
                    <a:p>
                      <a:pPr marL="0" marR="0" algn="ctr">
                        <a:lnSpc>
                          <a:spcPct val="100000"/>
                        </a:lnSpc>
                        <a:spcBef>
                          <a:spcPts val="0"/>
                        </a:spcBef>
                        <a:spcAft>
                          <a:spcPts val="0"/>
                        </a:spcAft>
                      </a:pPr>
                      <a:r>
                        <a:rPr lang="en-US" sz="1000" kern="1200" dirty="0">
                          <a:effectLst/>
                        </a:rPr>
                        <a:t>Statement of</a:t>
                      </a:r>
                      <a:endParaRPr lang="en-US" sz="900" dirty="0">
                        <a:effectLst/>
                      </a:endParaRPr>
                    </a:p>
                    <a:p>
                      <a:pPr marL="0" marR="0" algn="ctr">
                        <a:lnSpc>
                          <a:spcPct val="100000"/>
                        </a:lnSpc>
                        <a:spcBef>
                          <a:spcPts val="0"/>
                        </a:spcBef>
                        <a:spcAft>
                          <a:spcPts val="0"/>
                        </a:spcAft>
                      </a:pPr>
                      <a:r>
                        <a:rPr lang="en-US" sz="1000" kern="1200" dirty="0">
                          <a:effectLst/>
                        </a:rPr>
                        <a:t>Purpose/Focus</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Organization</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Elaboration of</a:t>
                      </a:r>
                      <a:endParaRPr lang="en-US" sz="900" dirty="0">
                        <a:effectLst/>
                      </a:endParaRPr>
                    </a:p>
                    <a:p>
                      <a:pPr marL="0" marR="0" algn="ctr">
                        <a:lnSpc>
                          <a:spcPct val="100000"/>
                        </a:lnSpc>
                        <a:spcBef>
                          <a:spcPts val="0"/>
                        </a:spcBef>
                        <a:spcAft>
                          <a:spcPts val="0"/>
                        </a:spcAft>
                      </a:pPr>
                      <a:r>
                        <a:rPr lang="en-US" sz="1000" kern="1200" dirty="0">
                          <a:effectLst/>
                        </a:rPr>
                        <a:t>Evidence</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a:txBody>
                    <a:bodyPr/>
                    <a:lstStyle/>
                    <a:p>
                      <a:pPr marL="0" marR="0" algn="ctr">
                        <a:lnSpc>
                          <a:spcPct val="100000"/>
                        </a:lnSpc>
                        <a:spcBef>
                          <a:spcPts val="0"/>
                        </a:spcBef>
                        <a:spcAft>
                          <a:spcPts val="0"/>
                        </a:spcAft>
                      </a:pPr>
                      <a:r>
                        <a:rPr lang="en-US" sz="1000" kern="1200" dirty="0">
                          <a:effectLst/>
                        </a:rPr>
                        <a:t>Language and</a:t>
                      </a:r>
                      <a:endParaRPr lang="en-US" sz="900" dirty="0">
                        <a:effectLst/>
                      </a:endParaRPr>
                    </a:p>
                    <a:p>
                      <a:pPr marL="0" marR="0" algn="ctr">
                        <a:lnSpc>
                          <a:spcPct val="100000"/>
                        </a:lnSpc>
                        <a:spcBef>
                          <a:spcPts val="0"/>
                        </a:spcBef>
                        <a:spcAft>
                          <a:spcPts val="0"/>
                        </a:spcAft>
                      </a:pPr>
                      <a:r>
                        <a:rPr lang="en-US" sz="1000" kern="1200" dirty="0">
                          <a:effectLst/>
                        </a:rPr>
                        <a:t>Vocabulary</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vMerge="1">
                  <a:txBody>
                    <a:bodyPr/>
                    <a:lstStyle/>
                    <a:p>
                      <a:pPr marL="0" marR="0" algn="ctr">
                        <a:lnSpc>
                          <a:spcPct val="100000"/>
                        </a:lnSpc>
                        <a:spcBef>
                          <a:spcPts val="0"/>
                        </a:spcBef>
                        <a:spcAft>
                          <a:spcPts val="0"/>
                        </a:spcAft>
                      </a:pPr>
                      <a:endParaRPr lang="en-US" sz="900" dirty="0">
                        <a:effectLst/>
                        <a:latin typeface="Calibri"/>
                        <a:ea typeface="Calibri"/>
                        <a:cs typeface="Times New Roman"/>
                      </a:endParaRPr>
                    </a:p>
                  </a:txBody>
                  <a:tcPr marR="72474" marT="36752" marB="36752" anchor="ctr">
                    <a:solidFill>
                      <a:schemeClr val="accent6">
                        <a:lumMod val="20000"/>
                        <a:lumOff val="80000"/>
                      </a:schemeClr>
                    </a:solidFill>
                  </a:tcPr>
                </a:tc>
              </a:tr>
              <a:tr h="1006140">
                <a:tc>
                  <a:txBody>
                    <a:bodyPr/>
                    <a:lstStyle/>
                    <a:p>
                      <a:pPr marL="0" marR="0" algn="ctr">
                        <a:lnSpc>
                          <a:spcPct val="100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00000"/>
                        </a:lnSpc>
                        <a:spcBef>
                          <a:spcPts val="0"/>
                        </a:spcBef>
                        <a:spcAft>
                          <a:spcPts val="0"/>
                        </a:spcAft>
                      </a:pPr>
                      <a:r>
                        <a:rPr lang="en-US" sz="900" b="1" dirty="0" smtClean="0">
                          <a:solidFill>
                            <a:srgbClr val="000000"/>
                          </a:solidFill>
                          <a:effectLst>
                            <a:outerShdw blurRad="38100" dist="38100" dir="2700000" algn="tl">
                              <a:srgbClr val="000000">
                                <a:alpha val="43137"/>
                              </a:srgbClr>
                            </a:outerShdw>
                          </a:effectLst>
                          <a:latin typeface="+mn-lt"/>
                          <a:ea typeface="Calibri"/>
                          <a:cs typeface="Times New Roman"/>
                        </a:rPr>
                        <a:t>Exemplary</a:t>
                      </a:r>
                      <a:endParaRPr lang="en-US" sz="900" dirty="0">
                        <a:effectLst>
                          <a:outerShdw blurRad="38100" dist="38100" dir="2700000" algn="tl">
                            <a:srgbClr val="000000">
                              <a:alpha val="43137"/>
                            </a:srgbClr>
                          </a:outerShdw>
                        </a:effectLst>
                        <a:latin typeface="+mn-lt"/>
                        <a:ea typeface="Calibri"/>
                        <a:cs typeface="Times New Roman"/>
                      </a:endParaRPr>
                    </a:p>
                  </a:txBody>
                  <a:tcPr marL="92536" marR="28654" marT="0" marB="0" anchor="ctr"/>
                </a:tc>
                <a:tc>
                  <a:txBody>
                    <a:bodyPr/>
                    <a:lstStyle/>
                    <a:p>
                      <a:r>
                        <a:rPr lang="en-US" sz="1000" kern="1200" baseline="0" dirty="0" smtClean="0">
                          <a:solidFill>
                            <a:schemeClr val="tx1"/>
                          </a:solidFill>
                          <a:latin typeface="+mn-lt"/>
                          <a:ea typeface="+mn-ea"/>
                          <a:cs typeface="+mn-cs"/>
                        </a:rPr>
                        <a:t>The response is fully sustained and consistently and purposefully focused: </a:t>
                      </a:r>
                    </a:p>
                    <a:p>
                      <a:pPr marL="119063" indent="-119063">
                        <a:buFont typeface="Arial" pitchFamily="34" charset="0"/>
                        <a:buChar char="•"/>
                      </a:pPr>
                      <a:r>
                        <a:rPr lang="en-US" sz="900" kern="1200" baseline="0" dirty="0" smtClean="0">
                          <a:solidFill>
                            <a:schemeClr val="tx1"/>
                          </a:solidFill>
                          <a:latin typeface="+mn-lt"/>
                          <a:ea typeface="+mn-ea"/>
                          <a:cs typeface="+mn-cs"/>
                        </a:rPr>
                        <a:t>opinion is clearly stated, focused, and strongly maintained </a:t>
                      </a:r>
                    </a:p>
                    <a:p>
                      <a:pPr marL="119063" indent="-119063">
                        <a:buFont typeface="Arial" pitchFamily="34" charset="0"/>
                        <a:buChar char="•"/>
                      </a:pPr>
                      <a:r>
                        <a:rPr lang="en-US" sz="900" kern="1200" baseline="0" dirty="0" smtClean="0">
                          <a:solidFill>
                            <a:schemeClr val="tx1"/>
                          </a:solidFill>
                          <a:latin typeface="+mn-lt"/>
                          <a:ea typeface="+mn-ea"/>
                          <a:cs typeface="+mn-cs"/>
                        </a:rPr>
                        <a:t>opinion is communicated clearly within the context </a:t>
                      </a:r>
                    </a:p>
                  </a:txBody>
                  <a:tcPr marL="92536" marR="0" marT="0" marB="0"/>
                </a:tc>
                <a:tc>
                  <a:txBody>
                    <a:bodyPr/>
                    <a:lstStyle/>
                    <a:p>
                      <a:pPr algn="l" fontAlgn="t"/>
                      <a:r>
                        <a:rPr lang="en-US" sz="1000" b="0" i="0" u="none" strike="noStrike" dirty="0">
                          <a:solidFill>
                            <a:srgbClr val="000000"/>
                          </a:solidFill>
                          <a:latin typeface="+mn-lt"/>
                        </a:rPr>
                        <a:t>The response has a clear and effective organizational structure creating unity and completeness: </a:t>
                      </a:r>
                      <a:endParaRPr lang="en-US" sz="10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effective</a:t>
                      </a:r>
                      <a:r>
                        <a:rPr lang="en-US" sz="900" b="0" i="0" u="none" strike="noStrike" dirty="0">
                          <a:solidFill>
                            <a:srgbClr val="000000"/>
                          </a:solidFill>
                          <a:latin typeface="+mn-lt"/>
                        </a:rPr>
                        <a:t>, consistent use of a variety of transitional strategies </a:t>
                      </a:r>
                      <a:endParaRPr lang="en-US" sz="9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logical </a:t>
                      </a:r>
                      <a:r>
                        <a:rPr lang="en-US" sz="900" b="0" i="0" u="none" strike="noStrike" dirty="0">
                          <a:solidFill>
                            <a:srgbClr val="000000"/>
                          </a:solidFill>
                          <a:latin typeface="+mn-lt"/>
                        </a:rPr>
                        <a:t>progression of ideas from beginning to end </a:t>
                      </a:r>
                      <a:endParaRPr lang="en-US" sz="9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introduction and conclusion for audience and purpose</a:t>
                      </a:r>
                    </a:p>
                  </a:txBody>
                  <a:tcPr marL="92536" marR="0" marT="0" marB="0"/>
                </a:tc>
                <a:tc>
                  <a:txBody>
                    <a:bodyPr/>
                    <a:lstStyle/>
                    <a:p>
                      <a:pPr algn="l" fontAlgn="t"/>
                      <a:r>
                        <a:rPr lang="en-US" sz="1000" b="0" i="0" u="none" strike="noStrike" dirty="0">
                          <a:solidFill>
                            <a:schemeClr val="tx1"/>
                          </a:solidFill>
                          <a:latin typeface="+mn-lt"/>
                        </a:rPr>
                        <a:t>The response provides thorough and convincing support/evidence for the writer’s opinion that includes the effective use of sources, facts, and details: </a:t>
                      </a:r>
                      <a:endParaRPr lang="en-US" sz="1000" b="0" i="0" u="none" strike="noStrike" dirty="0" smtClean="0">
                        <a:solidFill>
                          <a:schemeClr val="tx1"/>
                        </a:solidFill>
                        <a:latin typeface="+mn-lt"/>
                      </a:endParaRPr>
                    </a:p>
                    <a:p>
                      <a:pPr marL="117475" indent="-117475" algn="l" fontAlgn="t">
                        <a:buFont typeface="Arial" pitchFamily="34" charset="0"/>
                        <a:buChar char="•"/>
                      </a:pPr>
                      <a:r>
                        <a:rPr lang="en-US" sz="900" b="0" i="0" u="none" strike="noStrike" dirty="0" smtClean="0">
                          <a:solidFill>
                            <a:schemeClr val="tx1"/>
                          </a:solidFill>
                          <a:latin typeface="+mn-lt"/>
                        </a:rPr>
                        <a:t>use </a:t>
                      </a:r>
                      <a:r>
                        <a:rPr lang="en-US" sz="900" b="0" i="0" u="none" strike="noStrike" dirty="0">
                          <a:solidFill>
                            <a:schemeClr val="tx1"/>
                          </a:solidFill>
                          <a:latin typeface="+mn-lt"/>
                        </a:rPr>
                        <a:t>of evidence from sources is smoothly integrated, comprehensive, and relevant </a:t>
                      </a:r>
                      <a:endParaRPr lang="en-US" sz="900" b="0" i="0" u="none" strike="noStrike" dirty="0" smtClean="0">
                        <a:solidFill>
                          <a:schemeClr val="tx1"/>
                        </a:solidFill>
                        <a:latin typeface="+mn-lt"/>
                      </a:endParaRPr>
                    </a:p>
                    <a:p>
                      <a:pPr marL="117475" indent="-117475" algn="l" fontAlgn="t">
                        <a:buFont typeface="Arial" pitchFamily="34" charset="0"/>
                        <a:buChar char="•"/>
                      </a:pPr>
                      <a:r>
                        <a:rPr lang="en-US" sz="900" b="0" i="0" u="none" strike="noStrike" dirty="0" smtClean="0">
                          <a:solidFill>
                            <a:schemeClr val="tx1"/>
                          </a:solidFill>
                          <a:latin typeface="+mn-lt"/>
                        </a:rPr>
                        <a:t>effective </a:t>
                      </a:r>
                      <a:r>
                        <a:rPr lang="en-US" sz="900" b="0" i="0" u="none" strike="noStrike" dirty="0">
                          <a:solidFill>
                            <a:schemeClr val="tx1"/>
                          </a:solidFill>
                          <a:latin typeface="+mn-lt"/>
                        </a:rPr>
                        <a:t>use of a variety of elaborative techniques</a:t>
                      </a:r>
                    </a:p>
                  </a:txBody>
                  <a:tcPr marL="92536" marR="0" marT="0" marB="0"/>
                </a:tc>
                <a:tc>
                  <a:txBody>
                    <a:bodyPr/>
                    <a:lstStyle/>
                    <a:p>
                      <a:pPr algn="l" fontAlgn="t"/>
                      <a:r>
                        <a:rPr lang="en-US" sz="1000" b="0" i="0" u="none" strike="noStrike" dirty="0">
                          <a:solidFill>
                            <a:srgbClr val="000000"/>
                          </a:solidFill>
                          <a:latin typeface="+mn-lt"/>
                        </a:rPr>
                        <a:t>The response clearly and effectively expresses ideas, using precise language: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1000" b="0" i="0" u="none" strike="noStrike" dirty="0" smtClean="0">
                          <a:solidFill>
                            <a:srgbClr val="000000"/>
                          </a:solidFill>
                          <a:latin typeface="+mn-lt"/>
                        </a:rPr>
                        <a:t>use </a:t>
                      </a:r>
                      <a:r>
                        <a:rPr lang="en-US" sz="1000" b="0" i="0" u="none" strike="noStrike" dirty="0">
                          <a:solidFill>
                            <a:srgbClr val="000000"/>
                          </a:solidFill>
                          <a:latin typeface="+mn-lt"/>
                        </a:rPr>
                        <a:t>of academic and domain-specific vocabulary is clearly appropriate for the audience and purpose</a:t>
                      </a:r>
                    </a:p>
                  </a:txBody>
                  <a:tcPr marL="92536" marR="0" marT="0" marB="0"/>
                </a:tc>
                <a:tc>
                  <a:txBody>
                    <a:bodyPr/>
                    <a:lstStyle/>
                    <a:p>
                      <a:pPr algn="l" fontAlgn="t">
                        <a:buFont typeface="Arial" pitchFamily="34" charset="0"/>
                        <a:buNone/>
                      </a:pPr>
                      <a:r>
                        <a:rPr lang="en-US" sz="1000" b="0" i="0" u="none" strike="noStrike" dirty="0">
                          <a:solidFill>
                            <a:srgbClr val="000000"/>
                          </a:solidFill>
                          <a:latin typeface="+mn-lt"/>
                        </a:rPr>
                        <a:t>The response demonstrates a strong command of conventions: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few</a:t>
                      </a:r>
                      <a:r>
                        <a:rPr lang="en-US" sz="900" b="0" i="0" u="none" strike="noStrike" dirty="0">
                          <a:solidFill>
                            <a:srgbClr val="000000"/>
                          </a:solidFill>
                          <a:latin typeface="+mn-lt"/>
                        </a:rPr>
                        <a:t>, if any, errors in usage and sentence formation </a:t>
                      </a:r>
                      <a:r>
                        <a:rPr lang="en-US" sz="900" b="0" i="0" u="none" strike="noStrike" dirty="0" smtClean="0">
                          <a:solidFill>
                            <a:srgbClr val="000000"/>
                          </a:solidFill>
                          <a:latin typeface="+mn-lt"/>
                        </a:rPr>
                        <a:t>e</a:t>
                      </a:r>
                    </a:p>
                    <a:p>
                      <a:pPr marL="117475" indent="-117475"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and consistent use of punctuation, capitalization, and spelling</a:t>
                      </a:r>
                    </a:p>
                  </a:txBody>
                  <a:tcPr marL="92536" marR="0" marT="0" marB="0"/>
                </a:tc>
              </a:tr>
              <a:tr h="1673576">
                <a:tc>
                  <a:txBody>
                    <a:bodyPr/>
                    <a:lstStyle/>
                    <a:p>
                      <a:pPr marL="0" marR="0" algn="ctr">
                        <a:lnSpc>
                          <a:spcPct val="100000"/>
                        </a:lnSpc>
                        <a:spcBef>
                          <a:spcPts val="0"/>
                        </a:spcBef>
                        <a:spcAft>
                          <a:spcPts val="0"/>
                        </a:spcAft>
                      </a:pPr>
                      <a:r>
                        <a:rPr lang="en-US" sz="900" b="1" kern="1200" dirty="0" smtClean="0">
                          <a:solidFill>
                            <a:schemeClr val="tx1"/>
                          </a:solidFill>
                          <a:effectLst>
                            <a:outerShdw blurRad="38100" dist="38100" dir="2700000" algn="tl">
                              <a:srgbClr val="000000">
                                <a:alpha val="43137"/>
                              </a:srgbClr>
                            </a:outerShdw>
                          </a:effectLst>
                        </a:rPr>
                        <a:t>Student score explained</a:t>
                      </a:r>
                      <a:endParaRPr lang="en-US" sz="9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77004" marT="38502" marB="38502" anchor="ctr"/>
                </a:tc>
                <a:tc>
                  <a:txBody>
                    <a:bodyPr/>
                    <a:lstStyle/>
                    <a:p>
                      <a:pPr marL="0" marR="0">
                        <a:lnSpc>
                          <a:spcPct val="100000"/>
                        </a:lnSpc>
                        <a:spcBef>
                          <a:spcPts val="0"/>
                        </a:spcBef>
                        <a:spcAft>
                          <a:spcPts val="0"/>
                        </a:spcAft>
                      </a:pPr>
                      <a:r>
                        <a:rPr lang="en-US" sz="900" dirty="0" smtClean="0">
                          <a:solidFill>
                            <a:schemeClr val="tx1"/>
                          </a:solidFill>
                          <a:effectLst/>
                          <a:latin typeface="Calibri"/>
                          <a:ea typeface="Calibri"/>
                          <a:cs typeface="Times New Roman"/>
                        </a:rPr>
                        <a:t>The student response is sustained throughout and focused on the prompt continually supporting a specifically stated opinion.</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smtClean="0">
                          <a:solidFill>
                            <a:schemeClr val="tx1"/>
                          </a:solidFill>
                          <a:effectLst/>
                          <a:latin typeface="Calibri"/>
                          <a:ea typeface="Calibri"/>
                          <a:cs typeface="Times New Roman"/>
                        </a:rPr>
                        <a:t>The</a:t>
                      </a:r>
                      <a:r>
                        <a:rPr lang="en-US" sz="900" baseline="0" dirty="0" smtClean="0">
                          <a:solidFill>
                            <a:schemeClr val="tx1"/>
                          </a:solidFill>
                          <a:effectLst/>
                          <a:latin typeface="Calibri"/>
                          <a:ea typeface="Calibri"/>
                          <a:cs typeface="Times New Roman"/>
                        </a:rPr>
                        <a:t> response has a clear organizational structure organized by headings of why electricity has made life better.  The student uses this structure to help the writing flow from the introduction to the conclusion.  </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smtClean="0">
                          <a:solidFill>
                            <a:schemeClr val="tx1"/>
                          </a:solidFill>
                          <a:effectLst/>
                          <a:latin typeface="Calibri"/>
                          <a:ea typeface="Calibri"/>
                          <a:cs typeface="Times New Roman"/>
                        </a:rPr>
                        <a:t>There is evidence</a:t>
                      </a:r>
                      <a:r>
                        <a:rPr lang="en-US" sz="900" baseline="0" dirty="0" smtClean="0">
                          <a:solidFill>
                            <a:schemeClr val="tx1"/>
                          </a:solidFill>
                          <a:effectLst/>
                          <a:latin typeface="Calibri"/>
                          <a:ea typeface="Calibri"/>
                          <a:cs typeface="Times New Roman"/>
                        </a:rPr>
                        <a:t> within each section of the response that the student’s opinion that electricity has made life better.  The information is relevant to the opinion.  The student uses elaboration techniques of description.</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smtClean="0">
                          <a:solidFill>
                            <a:schemeClr val="tx1"/>
                          </a:solidFill>
                          <a:effectLst/>
                          <a:latin typeface="Calibri"/>
                          <a:ea typeface="Calibri"/>
                          <a:cs typeface="Times New Roman"/>
                        </a:rPr>
                        <a:t>The student uses domain specific vocabulary  from the texts to make specific points ( wires, street lights, eye strain, candlelight, microwaves, refrigerators, TV, radio, tablets).</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b="0" dirty="0" smtClean="0">
                          <a:solidFill>
                            <a:schemeClr val="tx1"/>
                          </a:solidFill>
                          <a:effectLst/>
                          <a:latin typeface="Calibri"/>
                          <a:ea typeface="Calibri"/>
                          <a:cs typeface="Times New Roman"/>
                        </a:rPr>
                        <a:t>The student</a:t>
                      </a:r>
                      <a:r>
                        <a:rPr lang="en-US" sz="900" b="0" baseline="0" dirty="0" smtClean="0">
                          <a:solidFill>
                            <a:schemeClr val="tx1"/>
                          </a:solidFill>
                          <a:effectLst/>
                          <a:latin typeface="Calibri"/>
                          <a:ea typeface="Calibri"/>
                          <a:cs typeface="Times New Roman"/>
                        </a:rPr>
                        <a:t> has few, if any, errors in usage and sentence formation.  There are a variety of sentence types.  Punctuation, capitalization and spelling is accurate.</a:t>
                      </a:r>
                      <a:endParaRPr lang="en-US" sz="900" b="0" dirty="0">
                        <a:solidFill>
                          <a:schemeClr val="tx1"/>
                        </a:solidFill>
                        <a:effectLst/>
                        <a:latin typeface="Calibri"/>
                        <a:ea typeface="Calibri"/>
                        <a:cs typeface="Times New Roman"/>
                      </a:endParaRPr>
                    </a:p>
                  </a:txBody>
                  <a:tcPr marL="97155" marR="77004" marT="38502" marB="38502"/>
                </a:tc>
              </a:tr>
            </a:tbl>
          </a:graphicData>
        </a:graphic>
      </p:graphicFrame>
      <p:grpSp>
        <p:nvGrpSpPr>
          <p:cNvPr id="3" name="Group 2"/>
          <p:cNvGrpSpPr/>
          <p:nvPr/>
        </p:nvGrpSpPr>
        <p:grpSpPr>
          <a:xfrm>
            <a:off x="304800" y="5791200"/>
            <a:ext cx="7010400" cy="3800464"/>
            <a:chOff x="304800" y="5791200"/>
            <a:chExt cx="7010400" cy="3800464"/>
          </a:xfrm>
        </p:grpSpPr>
        <p:sp>
          <p:nvSpPr>
            <p:cNvPr id="2" name="Rectangle 1"/>
            <p:cNvSpPr/>
            <p:nvPr/>
          </p:nvSpPr>
          <p:spPr>
            <a:xfrm>
              <a:off x="304800" y="5791200"/>
              <a:ext cx="7010400" cy="3724096"/>
            </a:xfrm>
            <a:prstGeom prst="rect">
              <a:avLst/>
            </a:prstGeom>
          </p:spPr>
          <p:txBody>
            <a:bodyPr wrap="square">
              <a:spAutoFit/>
            </a:bodyPr>
            <a:lstStyle/>
            <a:p>
              <a:r>
                <a:rPr lang="en-US" sz="1000" b="1" u="sng" dirty="0" smtClean="0">
                  <a:solidFill>
                    <a:srgbClr val="000000"/>
                  </a:solidFill>
                  <a:ea typeface="Times New Roman"/>
                  <a:cs typeface="Times New Roman"/>
                </a:rPr>
                <a:t>Example Performance Task</a:t>
              </a:r>
              <a:r>
                <a:rPr lang="en-US" sz="1000" b="1" dirty="0" smtClean="0">
                  <a:solidFill>
                    <a:srgbClr val="000000"/>
                  </a:solidFill>
                  <a:ea typeface="Times New Roman"/>
                  <a:cs typeface="Times New Roman"/>
                </a:rPr>
                <a:t>:   Has </a:t>
              </a:r>
              <a:r>
                <a:rPr lang="en-US" sz="1000" b="1" dirty="0">
                  <a:solidFill>
                    <a:srgbClr val="000000"/>
                  </a:solidFill>
                  <a:ea typeface="Times New Roman"/>
                  <a:cs typeface="Times New Roman"/>
                </a:rPr>
                <a:t>Electricity Made Life Better?</a:t>
              </a:r>
            </a:p>
            <a:p>
              <a:endParaRPr lang="en-US" sz="1000" b="1" dirty="0">
                <a:solidFill>
                  <a:srgbClr val="000000"/>
                </a:solidFill>
                <a:ea typeface="Times New Roman"/>
                <a:cs typeface="Times New Roman"/>
              </a:endParaRPr>
            </a:p>
            <a:p>
              <a:r>
                <a:rPr lang="en-US" sz="900" dirty="0">
                  <a:solidFill>
                    <a:srgbClr val="000000"/>
                  </a:solidFill>
                  <a:ea typeface="Times New Roman"/>
                  <a:cs typeface="Times New Roman"/>
                </a:rPr>
                <a:t>Electricity HAS made life better!</a:t>
              </a:r>
            </a:p>
            <a:p>
              <a:r>
                <a:rPr lang="en-US" sz="900" dirty="0">
                  <a:solidFill>
                    <a:srgbClr val="000000"/>
                  </a:solidFill>
                  <a:ea typeface="Times New Roman"/>
                  <a:cs typeface="Times New Roman"/>
                </a:rPr>
                <a:t>So let’s look at some of the great advantages of having electricity.</a:t>
              </a:r>
            </a:p>
            <a:p>
              <a:r>
                <a:rPr lang="en-US" sz="900" b="1" u="sng" dirty="0">
                  <a:solidFill>
                    <a:srgbClr val="000000"/>
                  </a:solidFill>
                  <a:ea typeface="Times New Roman"/>
                  <a:cs typeface="Times New Roman"/>
                </a:rPr>
                <a:t>Light Bulbs</a:t>
              </a:r>
            </a:p>
            <a:p>
              <a:r>
                <a:rPr lang="en-US" sz="900" dirty="0">
                  <a:solidFill>
                    <a:srgbClr val="000000"/>
                  </a:solidFill>
                  <a:ea typeface="Times New Roman"/>
                  <a:cs typeface="Times New Roman"/>
                </a:rPr>
                <a:t>Power plants distribute electricity over wires. No one needs to live in the dark now.  And if we </a:t>
              </a:r>
              <a:r>
                <a:rPr lang="en-US" sz="900" dirty="0">
                  <a:ea typeface="Times New Roman"/>
                  <a:cs typeface="Times New Roman"/>
                </a:rPr>
                <a:t>need </a:t>
              </a:r>
              <a:r>
                <a:rPr lang="en-US" sz="900" dirty="0" smtClean="0">
                  <a:ea typeface="Times New Roman"/>
                  <a:cs typeface="Times New Roman"/>
                </a:rPr>
                <a:t>to go </a:t>
              </a:r>
              <a:r>
                <a:rPr lang="en-US" sz="900" dirty="0">
                  <a:solidFill>
                    <a:srgbClr val="000000"/>
                  </a:solidFill>
                  <a:ea typeface="Times New Roman"/>
                  <a:cs typeface="Times New Roman"/>
                </a:rPr>
                <a:t>out at night, there are street lights to help us see.</a:t>
              </a:r>
            </a:p>
            <a:p>
              <a:r>
                <a:rPr lang="en-US" sz="900" b="1" u="sng" dirty="0">
                  <a:solidFill>
                    <a:srgbClr val="000000"/>
                  </a:solidFill>
                  <a:ea typeface="Times New Roman"/>
                  <a:cs typeface="Times New Roman"/>
                </a:rPr>
                <a:t>Reading</a:t>
              </a:r>
            </a:p>
            <a:p>
              <a:r>
                <a:rPr lang="en-US" sz="900" dirty="0">
                  <a:solidFill>
                    <a:srgbClr val="000000"/>
                  </a:solidFill>
                  <a:ea typeface="Times New Roman"/>
                  <a:cs typeface="Times New Roman"/>
                </a:rPr>
                <a:t>Today you can read anytime, not just when it’s daylight like long ago.  It is healthier for your eyes too because you don’t have eye strain reading by candlelight!</a:t>
              </a:r>
            </a:p>
            <a:p>
              <a:r>
                <a:rPr lang="en-US" sz="900" b="1" u="sng" dirty="0">
                  <a:solidFill>
                    <a:srgbClr val="000000"/>
                  </a:solidFill>
                  <a:ea typeface="Times New Roman"/>
                  <a:cs typeface="Times New Roman"/>
                </a:rPr>
                <a:t>Food</a:t>
              </a:r>
            </a:p>
            <a:p>
              <a:r>
                <a:rPr lang="en-US" sz="900" dirty="0">
                  <a:solidFill>
                    <a:srgbClr val="000000"/>
                  </a:solidFill>
                  <a:ea typeface="Times New Roman"/>
                  <a:cs typeface="Times New Roman"/>
                </a:rPr>
                <a:t>Food can now be kept fresher and for longer periods of time because of the refrigerator which depends on electricity.  This means people are eating food that is safe and hasn’t spoiled.  </a:t>
              </a:r>
              <a:r>
                <a:rPr lang="en-US" sz="900" dirty="0" smtClean="0">
                  <a:solidFill>
                    <a:srgbClr val="000000"/>
                  </a:solidFill>
                  <a:ea typeface="Times New Roman"/>
                  <a:cs typeface="Times New Roman"/>
                </a:rPr>
                <a:t> We </a:t>
              </a:r>
              <a:r>
                <a:rPr lang="en-US" sz="900" dirty="0">
                  <a:solidFill>
                    <a:srgbClr val="000000"/>
                  </a:solidFill>
                  <a:ea typeface="Times New Roman"/>
                  <a:cs typeface="Times New Roman"/>
                </a:rPr>
                <a:t>have stoves and microwaves to cook on today because of electricity.  That means we can be sure our food is cooked well and we aren’t eating germs.  </a:t>
              </a:r>
            </a:p>
            <a:p>
              <a:r>
                <a:rPr lang="en-US" sz="900" b="1" u="sng" dirty="0">
                  <a:solidFill>
                    <a:srgbClr val="000000"/>
                  </a:solidFill>
                  <a:ea typeface="Times New Roman"/>
                  <a:cs typeface="Times New Roman"/>
                </a:rPr>
                <a:t>Hot and Cold</a:t>
              </a:r>
            </a:p>
            <a:p>
              <a:r>
                <a:rPr lang="en-US" sz="900" dirty="0">
                  <a:solidFill>
                    <a:srgbClr val="000000"/>
                  </a:solidFill>
                  <a:ea typeface="Times New Roman"/>
                  <a:cs typeface="Times New Roman"/>
                </a:rPr>
                <a:t>If you are cold – turn on the heat.  If you are hot – turn on the cooler. Today we are safe from extreme weather conditions and the problems they can cause like over-heating during the summer or freezing in the </a:t>
              </a:r>
              <a:r>
                <a:rPr lang="en-US" sz="900" dirty="0" smtClean="0">
                  <a:solidFill>
                    <a:srgbClr val="000000"/>
                  </a:solidFill>
                  <a:ea typeface="Times New Roman"/>
                  <a:cs typeface="Times New Roman"/>
                </a:rPr>
                <a:t>winter. TV</a:t>
              </a:r>
              <a:r>
                <a:rPr lang="en-US" sz="900" dirty="0">
                  <a:solidFill>
                    <a:srgbClr val="000000"/>
                  </a:solidFill>
                  <a:ea typeface="Times New Roman"/>
                  <a:cs typeface="Times New Roman"/>
                </a:rPr>
                <a:t>, Radio and Other Communication </a:t>
              </a:r>
              <a:r>
                <a:rPr lang="en-US" sz="900" dirty="0" smtClean="0">
                  <a:solidFill>
                    <a:srgbClr val="000000"/>
                  </a:solidFill>
                  <a:ea typeface="Times New Roman"/>
                  <a:cs typeface="Times New Roman"/>
                </a:rPr>
                <a:t>Systems Long </a:t>
              </a:r>
              <a:r>
                <a:rPr lang="en-US" sz="900" dirty="0">
                  <a:solidFill>
                    <a:srgbClr val="000000"/>
                  </a:solidFill>
                  <a:ea typeface="Times New Roman"/>
                  <a:cs typeface="Times New Roman"/>
                </a:rPr>
                <a:t>ago when there was no electricity people couldn’t communicate as quickly as today.  Today if there is a tornado or hurricane or any disaster coming our way we hear about it through TV or Radio.  When we need help we can pick up our phones and call for help.  Imagine if there was no 911!</a:t>
              </a:r>
            </a:p>
            <a:p>
              <a:r>
                <a:rPr lang="en-US" sz="900" b="1" u="sng" dirty="0">
                  <a:solidFill>
                    <a:srgbClr val="000000"/>
                  </a:solidFill>
                  <a:ea typeface="Times New Roman"/>
                  <a:cs typeface="Times New Roman"/>
                </a:rPr>
                <a:t>Education</a:t>
              </a:r>
            </a:p>
            <a:p>
              <a:r>
                <a:rPr lang="en-US" sz="900" dirty="0">
                  <a:solidFill>
                    <a:srgbClr val="000000"/>
                  </a:solidFill>
                  <a:ea typeface="Times New Roman"/>
                  <a:cs typeface="Times New Roman"/>
                </a:rPr>
                <a:t>Everyone has better resources today because of technology.  We have cell phones, tablets and computers.  All of these are part of education and learning about new things.</a:t>
              </a:r>
            </a:p>
            <a:p>
              <a:endParaRPr lang="en-US" sz="900" b="1" dirty="0" smtClean="0">
                <a:solidFill>
                  <a:srgbClr val="000000"/>
                </a:solidFill>
                <a:ea typeface="Times New Roman"/>
                <a:cs typeface="Times New Roman"/>
              </a:endParaRPr>
            </a:p>
            <a:p>
              <a:r>
                <a:rPr lang="en-US" sz="900" dirty="0" smtClean="0">
                  <a:solidFill>
                    <a:srgbClr val="000000"/>
                  </a:solidFill>
                  <a:ea typeface="Times New Roman"/>
                  <a:cs typeface="Times New Roman"/>
                </a:rPr>
                <a:t>Electricity </a:t>
              </a:r>
              <a:r>
                <a:rPr lang="en-US" sz="900" dirty="0">
                  <a:solidFill>
                    <a:srgbClr val="000000"/>
                  </a:solidFill>
                  <a:ea typeface="Times New Roman"/>
                  <a:cs typeface="Times New Roman"/>
                </a:rPr>
                <a:t>has made life better for us all.  It might be fun to camp or go without it for a day but that requires a lot of preparation and isn’t for living all the time.  Without electricity life would be more difficult and a lot less safe!  Electricity has definitely made life </a:t>
              </a:r>
              <a:r>
                <a:rPr lang="en-US" sz="900" dirty="0" smtClean="0">
                  <a:solidFill>
                    <a:srgbClr val="000000"/>
                  </a:solidFill>
                  <a:ea typeface="Times New Roman"/>
                  <a:cs typeface="Times New Roman"/>
                </a:rPr>
                <a:t>better</a:t>
              </a:r>
              <a:r>
                <a:rPr lang="en-US" sz="900" dirty="0">
                  <a:solidFill>
                    <a:srgbClr val="000000"/>
                  </a:solidFill>
                  <a:ea typeface="Times New Roman"/>
                  <a:cs typeface="Times New Roman"/>
                </a:rPr>
                <a:t>.</a:t>
              </a:r>
            </a:p>
          </p:txBody>
        </p:sp>
        <p:sp>
          <p:nvSpPr>
            <p:cNvPr id="8" name="Rectangle 7"/>
            <p:cNvSpPr/>
            <p:nvPr/>
          </p:nvSpPr>
          <p:spPr>
            <a:xfrm>
              <a:off x="1935581" y="6051592"/>
              <a:ext cx="1905000" cy="230832"/>
            </a:xfrm>
            <a:prstGeom prst="rect">
              <a:avLst/>
            </a:prstGeom>
            <a:solidFill>
              <a:schemeClr val="bg2"/>
            </a:solidFill>
            <a:ln w="9525">
              <a:solidFill>
                <a:schemeClr val="tx1"/>
              </a:solidFill>
            </a:ln>
          </p:spPr>
          <p:txBody>
            <a:bodyPr wrap="square">
              <a:spAutoFit/>
            </a:bodyPr>
            <a:lstStyle/>
            <a:p>
              <a:r>
                <a:rPr lang="en-US" sz="900" b="1" i="1" dirty="0" smtClean="0"/>
                <a:t>The writer states a definite opinion.</a:t>
              </a:r>
              <a:endParaRPr lang="en-US" sz="900" i="1" dirty="0"/>
            </a:p>
          </p:txBody>
        </p:sp>
        <p:sp>
          <p:nvSpPr>
            <p:cNvPr id="10" name="Rectangle 9"/>
            <p:cNvSpPr/>
            <p:nvPr/>
          </p:nvSpPr>
          <p:spPr>
            <a:xfrm>
              <a:off x="905989" y="6705600"/>
              <a:ext cx="3818411" cy="230832"/>
            </a:xfrm>
            <a:prstGeom prst="rect">
              <a:avLst/>
            </a:prstGeom>
            <a:solidFill>
              <a:schemeClr val="bg2"/>
            </a:solidFill>
            <a:ln w="9525">
              <a:solidFill>
                <a:schemeClr val="tx1"/>
              </a:solidFill>
            </a:ln>
          </p:spPr>
          <p:txBody>
            <a:bodyPr wrap="square">
              <a:spAutoFit/>
            </a:bodyPr>
            <a:lstStyle/>
            <a:p>
              <a:r>
                <a:rPr lang="en-US" sz="900" b="1" i="1" dirty="0" smtClean="0"/>
                <a:t>The writer stays on topic using headings for transitions throughout.</a:t>
              </a:r>
              <a:endParaRPr lang="en-US" sz="900" i="1" dirty="0"/>
            </a:p>
          </p:txBody>
        </p:sp>
        <p:sp>
          <p:nvSpPr>
            <p:cNvPr id="11" name="Rectangle 10"/>
            <p:cNvSpPr/>
            <p:nvPr/>
          </p:nvSpPr>
          <p:spPr>
            <a:xfrm>
              <a:off x="2815194" y="7653248"/>
              <a:ext cx="4035287" cy="230832"/>
            </a:xfrm>
            <a:prstGeom prst="rect">
              <a:avLst/>
            </a:prstGeom>
            <a:solidFill>
              <a:schemeClr val="bg2"/>
            </a:solidFill>
            <a:ln w="9525">
              <a:solidFill>
                <a:schemeClr val="tx1"/>
              </a:solidFill>
            </a:ln>
          </p:spPr>
          <p:txBody>
            <a:bodyPr wrap="square">
              <a:spAutoFit/>
            </a:bodyPr>
            <a:lstStyle/>
            <a:p>
              <a:r>
                <a:rPr lang="en-US" sz="900" b="1" i="1" dirty="0" smtClean="0"/>
                <a:t>The writer provides evidence from the passages read to support the opinion.</a:t>
              </a:r>
              <a:endParaRPr lang="en-US" sz="900" i="1" dirty="0"/>
            </a:p>
          </p:txBody>
        </p:sp>
        <p:sp>
          <p:nvSpPr>
            <p:cNvPr id="12" name="Rectangle 11"/>
            <p:cNvSpPr/>
            <p:nvPr/>
          </p:nvSpPr>
          <p:spPr>
            <a:xfrm>
              <a:off x="1676400" y="8763000"/>
              <a:ext cx="5039139" cy="230832"/>
            </a:xfrm>
            <a:prstGeom prst="rect">
              <a:avLst/>
            </a:prstGeom>
            <a:solidFill>
              <a:schemeClr val="bg2"/>
            </a:solidFill>
            <a:ln w="9525">
              <a:solidFill>
                <a:schemeClr val="tx1"/>
              </a:solidFill>
            </a:ln>
          </p:spPr>
          <p:txBody>
            <a:bodyPr wrap="square">
              <a:spAutoFit/>
            </a:bodyPr>
            <a:lstStyle/>
            <a:p>
              <a:r>
                <a:rPr lang="en-US" sz="900" b="1" i="1" dirty="0" smtClean="0"/>
                <a:t>The writer expresses ideas, using precise language from the passages to elaborate ideas.</a:t>
              </a:r>
              <a:endParaRPr lang="en-US" sz="900" i="1" dirty="0"/>
            </a:p>
          </p:txBody>
        </p:sp>
        <p:sp>
          <p:nvSpPr>
            <p:cNvPr id="14" name="Rectangle 13"/>
            <p:cNvSpPr/>
            <p:nvPr/>
          </p:nvSpPr>
          <p:spPr>
            <a:xfrm>
              <a:off x="3383345" y="9360832"/>
              <a:ext cx="2819399" cy="230832"/>
            </a:xfrm>
            <a:prstGeom prst="rect">
              <a:avLst/>
            </a:prstGeom>
            <a:solidFill>
              <a:schemeClr val="bg2"/>
            </a:solidFill>
            <a:ln w="9525">
              <a:solidFill>
                <a:schemeClr val="tx1"/>
              </a:solidFill>
            </a:ln>
          </p:spPr>
          <p:txBody>
            <a:bodyPr wrap="square">
              <a:spAutoFit/>
            </a:bodyPr>
            <a:lstStyle/>
            <a:p>
              <a:r>
                <a:rPr lang="en-US" sz="900" b="1" i="1" dirty="0" smtClean="0"/>
                <a:t>The writer concludes the opinion piece.</a:t>
              </a:r>
              <a:endParaRPr lang="en-US" sz="900" i="1" dirty="0"/>
            </a:p>
          </p:txBody>
        </p:sp>
        <p:sp>
          <p:nvSpPr>
            <p:cNvPr id="15" name="Rectangle 14"/>
            <p:cNvSpPr/>
            <p:nvPr/>
          </p:nvSpPr>
          <p:spPr>
            <a:xfrm>
              <a:off x="369277" y="9360832"/>
              <a:ext cx="2819399" cy="230832"/>
            </a:xfrm>
            <a:prstGeom prst="rect">
              <a:avLst/>
            </a:prstGeom>
            <a:solidFill>
              <a:schemeClr val="bg2"/>
            </a:solidFill>
            <a:ln w="9525">
              <a:solidFill>
                <a:schemeClr val="tx1"/>
              </a:solidFill>
            </a:ln>
          </p:spPr>
          <p:txBody>
            <a:bodyPr wrap="square">
              <a:spAutoFit/>
            </a:bodyPr>
            <a:lstStyle/>
            <a:p>
              <a:r>
                <a:rPr lang="en-US" sz="900" b="1" i="1" dirty="0" smtClean="0"/>
                <a:t>The writer uses correct punctuation and spelling.</a:t>
              </a:r>
              <a:endParaRPr lang="en-US" sz="900" i="1" dirty="0"/>
            </a:p>
          </p:txBody>
        </p:sp>
      </p:grpSp>
    </p:spTree>
    <p:extLst>
      <p:ext uri="{BB962C8B-B14F-4D97-AF65-F5344CB8AC3E}">
        <p14:creationId xmlns:p14="http://schemas.microsoft.com/office/powerpoint/2010/main" val="2629699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graphicFrame>
        <p:nvGraphicFramePr>
          <p:cNvPr id="116" name="Shape 116"/>
          <p:cNvGraphicFramePr/>
          <p:nvPr/>
        </p:nvGraphicFramePr>
        <p:xfrm>
          <a:off x="123818" y="405111"/>
          <a:ext cx="7513325" cy="9218240"/>
        </p:xfrm>
        <a:graphic>
          <a:graphicData uri="http://schemas.openxmlformats.org/drawingml/2006/table">
            <a:tbl>
              <a:tblPr>
                <a:noFill/>
              </a:tblPr>
              <a:tblGrid>
                <a:gridCol w="677850"/>
                <a:gridCol w="1212950"/>
                <a:gridCol w="1563150"/>
                <a:gridCol w="1465150"/>
                <a:gridCol w="1310925"/>
                <a:gridCol w="12833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-W.3.1a-c</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-W.4.1a-c</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-W.5.1a-c</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-W.3.1c-d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-W.4.1c-d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-W.5.1c-d</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-W.4.7-9</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-L.4.1, L.4.3a, &amp; L.4.6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-L.5.1b-e, L.5.3a &amp; L.5.6</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8313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is fully sustained and consistently and purposefully focused: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is clearly stated, focused, and strongly maintained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is communicated clearly within the context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a clear and effective organizational structure creating unity and completeness: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consistent use of a variety of transitional strategies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logical progression of ideas from beginning to end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introduction and conclusion for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thorough and convincing support/evidence for the writer’s opinion that includes the effective use of sources, facts, and details: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use of evidence from sources is smoothly integrated, comprehensive, and relevant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effective use of a variety of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clearly and effectively expresses ideas, using precise language: </a:t>
                      </a:r>
                    </a:p>
                    <a:p>
                      <a:pPr marL="117475" marR="0" lvl="0" indent="-117475" algn="l" rtl="0">
                        <a:spcBef>
                          <a:spcPts val="0"/>
                        </a:spcBef>
                        <a:buClr>
                          <a:srgbClr val="000000"/>
                        </a:buClr>
                        <a:buSzPct val="100000"/>
                        <a:buFont typeface="Arial"/>
                        <a:buChar char="•"/>
                      </a:pPr>
                      <a:r>
                        <a:rPr lang="en-US" sz="1000" b="0" i="0" u="none" strike="noStrike" cap="none" baseline="0">
                          <a:solidFill>
                            <a:srgbClr val="000000"/>
                          </a:solidFill>
                          <a:latin typeface="Calibri"/>
                          <a:ea typeface="Calibri"/>
                          <a:cs typeface="Calibri"/>
                          <a:sym typeface="Calibri"/>
                        </a:rPr>
                        <a:t>use of academic and domain-specific vocabulary is clearly 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Clr>
                          <a:srgbClr val="000000"/>
                        </a:buClr>
                        <a:buSzPct val="25000"/>
                        <a:buFont typeface="Arial"/>
                        <a:buNone/>
                      </a:pPr>
                      <a:r>
                        <a:rPr lang="en-US" sz="1000" b="0" i="0" u="none" strike="noStrike" cap="none" baseline="0">
                          <a:solidFill>
                            <a:srgbClr val="000000"/>
                          </a:solidFill>
                          <a:latin typeface="Calibri"/>
                          <a:ea typeface="Calibri"/>
                          <a:cs typeface="Calibri"/>
                          <a:sym typeface="Calibri"/>
                        </a:rPr>
                        <a:t>The response demonstrates a strong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few, if any, errors in usage and sentence formation e</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and consistent use of punctuation, capitalization, and spelling</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621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is adequately sustained and generally focused: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is clear and for the most part maintained, though some loosely related material may be present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context provided for the claim is adequate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an recognizable organizational structure, though there may be minor flaws and some ideas may be loosely connected: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transitional strategies with some variety</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 adequate progression of ideas from beginning to end</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 adequate introduction and conclusion</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adequate support/evidence for the writer’s opinion that includes the use of sources, facts, and details: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some evidence from sources is integrated, though citations may be general or imprecise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some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adequately expresses ideas, employing a mix of precise with more general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is generally 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demonstrates an adequate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some errors in usage and sentence formation are present, but no systematic pattern of errors is displayed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punctuation, capitalization, and spelling</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891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is somewhat sustained with some extraneous material or a minor drift in focus: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may be clearly focused on the opinion but is insufficiently sustained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on the issue may be unclear and unfocused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an inconsistent organizational structure, and flaws are evident: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inconsistent use of transitional strategies with little variety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uneven progression of ideas from beginning to end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conclusion and introduction, if present, are weak</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uneven, cursory support/evidence for the writer’s opinion that includes partial or uneven use of sources, facts, and details: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evidence from sources is weakly integrated, and citations, if present, are uneven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weak or uneven use of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Clr>
                          <a:srgbClr val="000000"/>
                        </a:buClr>
                        <a:buSzPct val="25000"/>
                        <a:buFont typeface="Arial"/>
                        <a:buNone/>
                      </a:pPr>
                      <a:r>
                        <a:rPr lang="en-US" sz="1000" b="0" i="0" u="none" strike="noStrike" cap="none" baseline="0">
                          <a:solidFill>
                            <a:srgbClr val="000000"/>
                          </a:solidFill>
                          <a:latin typeface="Calibri"/>
                          <a:ea typeface="Calibri"/>
                          <a:cs typeface="Calibri"/>
                          <a:sym typeface="Calibri"/>
                        </a:rPr>
                        <a:t>The response expresses ideas unevenly, using simplistic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that may at times be inappropriate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expresses ideas unevenly, using simplistic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that may at times be inappropriate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5996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may be related to the purpose but may offer little or no focus: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may be very brief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may have a major drift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may be confusing or ambiguous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little or no discernible organizational structure: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few or no transitional strategies are evident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frequent extraneous ideas may intrude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minimal support/evidence for the writer’s opinion that includes little or no use of sources, facts, and details: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evidence from sources is minimal, absent, in error, or irrelevant</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expression of ideas is vague, lacks clarity, or is confusing: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uses limited language or domain-specific vocabulary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may have little sense of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demonstrates a lack of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errors are frequent and severe and meaning is often obscured</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17" name="Shape 117"/>
          <p:cNvSpPr/>
          <p:nvPr/>
        </p:nvSpPr>
        <p:spPr>
          <a:xfrm>
            <a:off x="184751" y="30441"/>
            <a:ext cx="5891150"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3 - 5: Generic 4-Point Opinion Writing Rubric </a:t>
            </a:r>
          </a:p>
        </p:txBody>
      </p:sp>
      <p:sp>
        <p:nvSpPr>
          <p:cNvPr id="118" name="Shape 118"/>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766174478"/>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84933552"/>
              </p:ext>
            </p:extLst>
          </p:nvPr>
        </p:nvGraphicFramePr>
        <p:xfrm>
          <a:off x="184752" y="496415"/>
          <a:ext cx="7402899" cy="5834419"/>
        </p:xfrm>
        <a:graphic>
          <a:graphicData uri="http://schemas.openxmlformats.org/drawingml/2006/table">
            <a:tbl>
              <a:tblPr/>
              <a:tblGrid>
                <a:gridCol w="2017429"/>
                <a:gridCol w="777241"/>
                <a:gridCol w="453391"/>
                <a:gridCol w="453391"/>
                <a:gridCol w="336480"/>
                <a:gridCol w="3364967"/>
              </a:tblGrid>
              <a:tr h="649984">
                <a:tc rowSpan="2">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Times New Roman"/>
                        </a:rPr>
                        <a:t>Receptive modalities*:</a:t>
                      </a:r>
                      <a:r>
                        <a:rPr lang="en-US" sz="1000" kern="1200" dirty="0">
                          <a:solidFill>
                            <a:srgbClr val="7F7F7F"/>
                          </a:solidFill>
                          <a:effectLst/>
                          <a:latin typeface="Calibri"/>
                          <a:ea typeface="Calibri"/>
                          <a:cs typeface="Times New Roman"/>
                        </a:rPr>
                        <a:t> </a:t>
                      </a:r>
                      <a:br>
                        <a:rPr lang="en-US" sz="1000" kern="1200" dirty="0">
                          <a:solidFill>
                            <a:srgbClr val="7F7F7F"/>
                          </a:solidFill>
                          <a:effectLst/>
                          <a:latin typeface="Calibri"/>
                          <a:ea typeface="Calibri"/>
                          <a:cs typeface="Times New Roman"/>
                        </a:rPr>
                      </a:br>
                      <a:r>
                        <a:rPr lang="en-US" sz="10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000" kern="1200" dirty="0">
                          <a:solidFill>
                            <a:srgbClr val="7F7F7F"/>
                          </a:solidFill>
                          <a:effectLst/>
                          <a:latin typeface="Calibri"/>
                          <a:ea typeface="Calibri"/>
                          <a:cs typeface="Times New Roman"/>
                        </a:rPr>
                        <a:t>Listening </a:t>
                      </a:r>
                      <a:br>
                        <a:rPr lang="en-US" sz="1000" kern="1200" dirty="0">
                          <a:solidFill>
                            <a:srgbClr val="7F7F7F"/>
                          </a:solidFill>
                          <a:effectLst/>
                          <a:latin typeface="Calibri"/>
                          <a:ea typeface="Calibri"/>
                          <a:cs typeface="Times New Roman"/>
                        </a:rPr>
                      </a:br>
                      <a:r>
                        <a:rPr lang="en-US" sz="1000" kern="1200" dirty="0">
                          <a:solidFill>
                            <a:srgbClr val="7F7F7F"/>
                          </a:solidFill>
                          <a:effectLst/>
                          <a:latin typeface="Calibri"/>
                          <a:ea typeface="Calibri"/>
                          <a:cs typeface="Times New Roman"/>
                        </a:rPr>
                        <a:t>&amp; reading</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1000" b="1" kern="1200" dirty="0">
                          <a:solidFill>
                            <a:srgbClr val="7F7F7F"/>
                          </a:solidFill>
                          <a:effectLst/>
                          <a:latin typeface="Calibri"/>
                          <a:ea typeface="Times New Roman"/>
                          <a:cs typeface="Times New Roman"/>
                        </a:rPr>
                        <a:t>1</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GillSansMT"/>
                        </a:rPr>
                        <a:t>construct meaning </a:t>
                      </a:r>
                      <a:r>
                        <a:rPr lang="en-US" sz="1000" kern="1200" dirty="0">
                          <a:solidFill>
                            <a:srgbClr val="7F7F7F"/>
                          </a:solidFill>
                          <a:effectLst/>
                          <a:latin typeface="Calibri"/>
                          <a:ea typeface="Calibri"/>
                          <a:cs typeface="GillSansMT"/>
                        </a:rPr>
                        <a:t>from oral presentations and literary and informational text through grade-appropriate listening, reading, and viewing</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79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1000" b="1" kern="1200" dirty="0">
                          <a:solidFill>
                            <a:srgbClr val="7F7F7F"/>
                          </a:solidFill>
                          <a:effectLst/>
                          <a:latin typeface="Calibri"/>
                          <a:ea typeface="Calibri"/>
                          <a:cs typeface="Times New Roman"/>
                        </a:rPr>
                        <a:t>8</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GillSansMT"/>
                        </a:rPr>
                        <a:t>determine the meaning</a:t>
                      </a:r>
                      <a:r>
                        <a:rPr lang="en-US" sz="1000" kern="1200" dirty="0">
                          <a:solidFill>
                            <a:srgbClr val="7F7F7F"/>
                          </a:solidFill>
                          <a:effectLst/>
                          <a:latin typeface="Calibri"/>
                          <a:ea typeface="Calibri"/>
                          <a:cs typeface="GillSansMT"/>
                        </a:rPr>
                        <a:t> of words and phrases in oral presentations and literary and informational text</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714858">
                <a:tc rowSpan="3">
                  <a:txBody>
                    <a:bodyPr/>
                    <a:lstStyle/>
                    <a:p>
                      <a:pPr marL="0" marR="0">
                        <a:lnSpc>
                          <a:spcPct val="115000"/>
                        </a:lnSpc>
                        <a:spcBef>
                          <a:spcPts val="0"/>
                        </a:spcBef>
                        <a:spcAft>
                          <a:spcPts val="0"/>
                        </a:spcAft>
                      </a:pPr>
                      <a:r>
                        <a:rPr lang="en-US" sz="2100" b="1" kern="1200" dirty="0">
                          <a:effectLst/>
                          <a:latin typeface="Calibri"/>
                          <a:ea typeface="Calibri"/>
                          <a:cs typeface="Times New Roman"/>
                        </a:rPr>
                        <a:t>Productive modalities*:</a:t>
                      </a:r>
                      <a:r>
                        <a:rPr lang="en-US" sz="2100" kern="1200" dirty="0">
                          <a:effectLst/>
                          <a:latin typeface="Calibri"/>
                          <a:ea typeface="Calibri"/>
                          <a:cs typeface="Times New Roman"/>
                        </a:rPr>
                        <a:t> </a:t>
                      </a:r>
                      <a:r>
                        <a:rPr lang="en-US" sz="12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interpretation.</a:t>
                      </a:r>
                      <a:endParaRPr lang="en-US" sz="12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GillSansMT"/>
                        </a:rPr>
                        <a:t>3</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3737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b="1" kern="1200" dirty="0">
                          <a:effectLst/>
                          <a:latin typeface="Calibri"/>
                          <a:ea typeface="Times New Roman"/>
                          <a:cs typeface="Times New Roman"/>
                        </a:rPr>
                        <a:t>4</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dirty="0">
                          <a:effectLst/>
                          <a:latin typeface="Calibri"/>
                          <a:ea typeface="Calibri"/>
                          <a:cs typeface="GillSansMT"/>
                        </a:rPr>
                        <a:t>construct grade-appropriate oral and written claims and support them with reasoning and evidence</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Times New Roman"/>
                        </a:rPr>
                        <a:t>7</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adapt language choices to purpose, task, and audience when speaking and writing</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2795">
                <a:tc rowSpan="3">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Interactive modalities*: </a:t>
                      </a:r>
                      <a:r>
                        <a:rPr lang="en-US" sz="9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900" kern="1200" dirty="0">
                          <a:solidFill>
                            <a:srgbClr val="7F7F7F"/>
                          </a:solidFill>
                          <a:effectLst/>
                          <a:latin typeface="Calibri"/>
                          <a:ea typeface="Calibri"/>
                          <a:cs typeface="Times New Roman"/>
                        </a:rPr>
                        <a:t>Listening, speaking, reading,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and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writing</a:t>
                      </a:r>
                      <a:endParaRPr lang="en-US" sz="900" dirty="0">
                        <a:effectLst/>
                        <a:latin typeface="Calibri"/>
                        <a:ea typeface="Calibri"/>
                        <a:cs typeface="Times New Roman"/>
                      </a:endParaRPr>
                    </a:p>
                  </a:txBody>
                  <a:tcPr marL="34287" marR="34287"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GillSansMT"/>
                        </a:rPr>
                        <a:t>2</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participate in grade-appropriate oral and written exchanges</a:t>
                      </a:r>
                      <a:r>
                        <a:rPr lang="en-US" sz="900" kern="1200" dirty="0">
                          <a:solidFill>
                            <a:srgbClr val="7F7F7F"/>
                          </a:solidFill>
                          <a:effectLst/>
                          <a:latin typeface="Calibri"/>
                          <a:ea typeface="Calibri"/>
                          <a:cs typeface="GillSansMT"/>
                        </a:rPr>
                        <a:t> of information, ideas, and analyses, responding to peer, audience, or reader comments and questions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Times New Roman"/>
                        </a:rPr>
                        <a:t>5</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conduct research and evaluate and communicate</a:t>
                      </a:r>
                      <a:r>
                        <a:rPr lang="en-US" sz="900" kern="1200" dirty="0">
                          <a:solidFill>
                            <a:srgbClr val="7F7F7F"/>
                          </a:solidFill>
                          <a:effectLst/>
                          <a:latin typeface="Calibri"/>
                          <a:ea typeface="Calibri"/>
                          <a:cs typeface="GillSansMT"/>
                        </a:rPr>
                        <a:t> findings to answer questions or solve problems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Times New Roman"/>
                        </a:rPr>
                        <a:t>6</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analyze and critique</a:t>
                      </a:r>
                      <a:r>
                        <a:rPr lang="en-US" sz="900" kern="1200" dirty="0">
                          <a:solidFill>
                            <a:srgbClr val="7F7F7F"/>
                          </a:solidFill>
                          <a:effectLst/>
                          <a:latin typeface="Calibri"/>
                          <a:ea typeface="Calibri"/>
                          <a:cs typeface="GillSansMT"/>
                        </a:rPr>
                        <a:t> the arguments of others orally and in writing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71343342"/>
              </p:ext>
            </p:extLst>
          </p:nvPr>
        </p:nvGraphicFramePr>
        <p:xfrm>
          <a:off x="184752" y="6282623"/>
          <a:ext cx="7402898" cy="2594379"/>
        </p:xfrm>
        <a:graphic>
          <a:graphicData uri="http://schemas.openxmlformats.org/drawingml/2006/table">
            <a:tbl>
              <a:tblPr firstRow="1" firstCol="1" bandRow="1"/>
              <a:tblGrid>
                <a:gridCol w="925363"/>
                <a:gridCol w="993907"/>
                <a:gridCol w="891088"/>
                <a:gridCol w="879051"/>
                <a:gridCol w="1091631"/>
                <a:gridCol w="1233816"/>
                <a:gridCol w="1388042"/>
              </a:tblGrid>
              <a:tr h="612611">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b="1" dirty="0">
                          <a:effectLst/>
                          <a:latin typeface="Calibri"/>
                          <a:ea typeface="Times New Roman"/>
                          <a:cs typeface="Times New Roman"/>
                        </a:rPr>
                        <a:t>An ELL can…</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700" b="1" dirty="0">
                          <a:solidFill>
                            <a:srgbClr val="000000"/>
                          </a:solidFill>
                          <a:effectLst/>
                          <a:latin typeface="Calibri"/>
                          <a:ea typeface="Times New Roman"/>
                          <a:cs typeface="Times New Roman"/>
                        </a:rPr>
                        <a:t>By the end of an English language proficiency level, an ELL in grades 4-5 can . . . </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2169">
                <a:tc rowSpan="2">
                  <a:txBody>
                    <a:bodyPr/>
                    <a:lstStyle/>
                    <a:p>
                      <a:pPr marL="0" marR="0" algn="ctr">
                        <a:lnSpc>
                          <a:spcPct val="115000"/>
                        </a:lnSpc>
                        <a:spcBef>
                          <a:spcPts val="0"/>
                        </a:spcBef>
                        <a:spcAft>
                          <a:spcPts val="0"/>
                        </a:spcAft>
                      </a:pPr>
                      <a:r>
                        <a:rPr lang="en-US" sz="32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1</a:t>
                      </a:r>
                      <a:endParaRPr lang="en-US" sz="21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2</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3</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4</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5</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91912">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a:solidFill>
                            <a:srgbClr val="000000"/>
                          </a:solidFill>
                          <a:effectLst/>
                          <a:latin typeface="Calibri"/>
                          <a:ea typeface="Times New Roman"/>
                          <a:cs typeface="Times New Roman"/>
                        </a:rPr>
                        <a:t>…construct a simple claim about a familiar topic, and give a reason to support the claim.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a:solidFill>
                            <a:srgbClr val="000000"/>
                          </a:solidFill>
                          <a:effectLst/>
                          <a:latin typeface="Calibri"/>
                          <a:ea typeface="Times New Roman"/>
                          <a:cs typeface="Times New Roman"/>
                        </a:rPr>
                        <a:t>…construct a claim about familiar topics, introducing the topic and providing a few reasons or facts to support the claim.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…construct a claim about a variety of topics: introduce the topic, provide several reasons or facts to support the claim, and provide a concluding statement.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…construct a claim about a variety of topics: introduce the topic, provide logically ordered reasons or facts to support the claim, and provide a concluding statement.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184751" y="8867810"/>
            <a:ext cx="7480011" cy="1016624"/>
          </a:xfrm>
          <a:prstGeom prst="rect">
            <a:avLst/>
          </a:prstGeom>
          <a:solidFill>
            <a:schemeClr val="bg1"/>
          </a:solidFill>
        </p:spPr>
        <p:txBody>
          <a:bodyPr wrap="square" lIns="92392" tIns="46196" rIns="92392" bIns="46196">
            <a:spAutoFit/>
          </a:bodyPr>
          <a:lstStyle/>
          <a:p>
            <a:r>
              <a:rPr lang="en-US" sz="10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107637" y="132329"/>
            <a:ext cx="7402897" cy="401071"/>
          </a:xfrm>
          <a:prstGeom prst="rect">
            <a:avLst/>
          </a:prstGeom>
        </p:spPr>
        <p:txBody>
          <a:bodyPr wrap="square" lIns="92392" tIns="46196" rIns="92392" bIns="46196">
            <a:spAutoFit/>
          </a:bodyPr>
          <a:lstStyle/>
          <a:p>
            <a:pPr algn="ctr"/>
            <a:r>
              <a:rPr lang="en-US" b="1" i="1" dirty="0"/>
              <a:t>ELP </a:t>
            </a:r>
            <a:r>
              <a:rPr lang="en-US" b="1" i="1" dirty="0" smtClean="0"/>
              <a:t>4</a:t>
            </a:r>
            <a:r>
              <a:rPr lang="en-US" b="1" i="1" baseline="30000" dirty="0" smtClean="0"/>
              <a:t>th</a:t>
            </a:r>
            <a:r>
              <a:rPr lang="en-US" b="1" i="1" dirty="0" smtClean="0"/>
              <a:t> – 5</a:t>
            </a:r>
            <a:r>
              <a:rPr lang="en-US" b="1" i="1" baseline="30000" dirty="0" smtClean="0"/>
              <a:t>th</a:t>
            </a:r>
            <a:r>
              <a:rPr lang="en-US" b="1" i="1" dirty="0" smtClean="0"/>
              <a:t> Grade Band Standards </a:t>
            </a:r>
            <a:r>
              <a:rPr lang="en-US" b="1" i="1" dirty="0"/>
              <a:t>Organized by </a:t>
            </a:r>
            <a:r>
              <a:rPr lang="en-US" b="1" i="1" dirty="0" smtClean="0"/>
              <a:t>Modality</a:t>
            </a:r>
          </a:p>
        </p:txBody>
      </p:sp>
      <p:sp>
        <p:nvSpPr>
          <p:cNvPr id="6" name="TextBox 5"/>
          <p:cNvSpPr txBox="1"/>
          <p:nvPr/>
        </p:nvSpPr>
        <p:spPr>
          <a:xfrm>
            <a:off x="3950052" y="9831418"/>
            <a:ext cx="3822348" cy="221492"/>
          </a:xfrm>
          <a:prstGeom prst="rect">
            <a:avLst/>
          </a:prstGeom>
          <a:noFill/>
        </p:spPr>
        <p:txBody>
          <a:bodyPr wrap="square" lIns="96908" tIns="48454" rIns="96908" bIns="48454" rtlCol="0">
            <a:spAutoFit/>
          </a:bodyPr>
          <a:lstStyle/>
          <a:p>
            <a:r>
              <a:rPr lang="en-US" sz="800" b="1" i="1" dirty="0"/>
              <a:t>Oregon ELP Standards Aligned with Performance Task, 2014; Arcema Tovar</a:t>
            </a:r>
          </a:p>
        </p:txBody>
      </p:sp>
    </p:spTree>
    <p:extLst>
      <p:ext uri="{BB962C8B-B14F-4D97-AF65-F5344CB8AC3E}">
        <p14:creationId xmlns:p14="http://schemas.microsoft.com/office/powerpoint/2010/main" val="896669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10261377"/>
              </p:ext>
            </p:extLst>
          </p:nvPr>
        </p:nvGraphicFramePr>
        <p:xfrm>
          <a:off x="261863" y="90782"/>
          <a:ext cx="7325784" cy="9337251"/>
        </p:xfrm>
        <a:graphic>
          <a:graphicData uri="http://schemas.openxmlformats.org/drawingml/2006/table">
            <a:tbl>
              <a:tblPr/>
              <a:tblGrid>
                <a:gridCol w="385570"/>
                <a:gridCol w="483655"/>
                <a:gridCol w="2799189"/>
                <a:gridCol w="913422"/>
                <a:gridCol w="913422"/>
                <a:gridCol w="828709"/>
                <a:gridCol w="559839"/>
                <a:gridCol w="441978"/>
              </a:tblGrid>
              <a:tr h="240075">
                <a:tc gridSpan="8">
                  <a:txBody>
                    <a:bodyPr/>
                    <a:lstStyle/>
                    <a:p>
                      <a:pPr algn="l" fontAlgn="ctr"/>
                      <a:r>
                        <a:rPr lang="en-US" sz="1400" b="1" i="0" u="none" strike="noStrike" dirty="0" smtClean="0">
                          <a:solidFill>
                            <a:srgbClr val="000000"/>
                          </a:solidFill>
                          <a:latin typeface="Calibri"/>
                        </a:rPr>
                        <a:t>Opinion Writing CFA Performance Task</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0876">
                <a:tc gridSpan="3">
                  <a:txBody>
                    <a:bodyPr/>
                    <a:lstStyle/>
                    <a:p>
                      <a:pPr algn="l" fontAlgn="t"/>
                      <a:r>
                        <a:rPr lang="en-US" sz="1200" b="1" i="0" u="none" strike="noStrike" dirty="0">
                          <a:solidFill>
                            <a:srgbClr val="000000"/>
                          </a:solidFill>
                          <a:latin typeface="Calibri"/>
                        </a:rPr>
                        <a:t>Student 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470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dirty="0">
                          <a:solidFill>
                            <a:srgbClr val="000000"/>
                          </a:solidFill>
                          <a:latin typeface="Calibri"/>
                        </a:rPr>
                        <a:t>Teachers 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6242">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8013">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915">
                <a:tc rowSpan="2" gridSpan="3">
                  <a:txBody>
                    <a:bodyPr/>
                    <a:lstStyle/>
                    <a:p>
                      <a:pPr algn="ctr" fontAlgn="ctr"/>
                      <a:r>
                        <a:rPr lang="en-US" sz="1000" b="1" i="0" u="none" strike="noStrike" dirty="0">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dirty="0">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dirty="0">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dirty="0">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dirty="0">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dirty="0">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8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dirty="0">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dirty="0">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dirty="0">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10526">
                <a:tc>
                  <a:txBody>
                    <a:bodyPr/>
                    <a:lstStyle/>
                    <a:p>
                      <a:pPr algn="ctr" fontAlgn="ctr"/>
                      <a:r>
                        <a:rPr lang="en-US" sz="1000" b="0" i="0" u="none" strike="noStrike" dirty="0">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32703" y="708350"/>
            <a:ext cx="154222" cy="13842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1</a:t>
            </a:r>
          </a:p>
        </p:txBody>
      </p:sp>
      <p:sp>
        <p:nvSpPr>
          <p:cNvPr id="6" name="TextBox 2"/>
          <p:cNvSpPr txBox="1"/>
          <p:nvPr/>
        </p:nvSpPr>
        <p:spPr>
          <a:xfrm>
            <a:off x="431262" y="874175"/>
            <a:ext cx="164446" cy="139800"/>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2</a:t>
            </a:r>
          </a:p>
        </p:txBody>
      </p:sp>
      <p:sp>
        <p:nvSpPr>
          <p:cNvPr id="7" name="TextBox 3"/>
          <p:cNvSpPr txBox="1"/>
          <p:nvPr/>
        </p:nvSpPr>
        <p:spPr>
          <a:xfrm>
            <a:off x="432252" y="1027245"/>
            <a:ext cx="159620" cy="133103"/>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3</a:t>
            </a:r>
          </a:p>
        </p:txBody>
      </p:sp>
      <p:sp>
        <p:nvSpPr>
          <p:cNvPr id="8" name="TextBox 4"/>
          <p:cNvSpPr txBox="1"/>
          <p:nvPr/>
        </p:nvSpPr>
        <p:spPr>
          <a:xfrm>
            <a:off x="432444" y="1181052"/>
            <a:ext cx="159620" cy="135322"/>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solidFill>
                  <a:schemeClr val="bg1"/>
                </a:solidFill>
              </a:rPr>
              <a:t>4</a:t>
            </a:r>
          </a:p>
        </p:txBody>
      </p:sp>
      <p:sp>
        <p:nvSpPr>
          <p:cNvPr id="9" name="TextBox 5"/>
          <p:cNvSpPr txBox="1"/>
          <p:nvPr/>
        </p:nvSpPr>
        <p:spPr>
          <a:xfrm>
            <a:off x="611857" y="731446"/>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Emerging</a:t>
            </a:r>
          </a:p>
        </p:txBody>
      </p:sp>
      <p:sp>
        <p:nvSpPr>
          <p:cNvPr id="10" name="TextBox 6"/>
          <p:cNvSpPr txBox="1"/>
          <p:nvPr/>
        </p:nvSpPr>
        <p:spPr>
          <a:xfrm>
            <a:off x="612050" y="885254"/>
            <a:ext cx="578693" cy="13170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Developing</a:t>
            </a:r>
          </a:p>
        </p:txBody>
      </p:sp>
      <p:sp>
        <p:nvSpPr>
          <p:cNvPr id="11" name="TextBox 7"/>
          <p:cNvSpPr txBox="1"/>
          <p:nvPr/>
        </p:nvSpPr>
        <p:spPr>
          <a:xfrm>
            <a:off x="614346" y="1036290"/>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619507" y="1190099"/>
            <a:ext cx="578693" cy="12736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Exemplary</a:t>
            </a:r>
          </a:p>
        </p:txBody>
      </p:sp>
      <p:sp>
        <p:nvSpPr>
          <p:cNvPr id="13" name="TextBox 9"/>
          <p:cNvSpPr txBox="1"/>
          <p:nvPr/>
        </p:nvSpPr>
        <p:spPr>
          <a:xfrm>
            <a:off x="416092" y="566368"/>
            <a:ext cx="604747" cy="13330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261536" y="713775"/>
            <a:ext cx="327182" cy="137512"/>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0 - 4</a:t>
            </a:r>
          </a:p>
        </p:txBody>
      </p:sp>
      <p:sp>
        <p:nvSpPr>
          <p:cNvPr id="15" name="TextBox 11"/>
          <p:cNvSpPr txBox="1"/>
          <p:nvPr/>
        </p:nvSpPr>
        <p:spPr>
          <a:xfrm>
            <a:off x="1254706" y="879697"/>
            <a:ext cx="330518" cy="140058"/>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255696" y="1031583"/>
            <a:ext cx="327286" cy="143164"/>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8 - 10</a:t>
            </a:r>
          </a:p>
        </p:txBody>
      </p:sp>
      <p:sp>
        <p:nvSpPr>
          <p:cNvPr id="17" name="TextBox 13"/>
          <p:cNvSpPr txBox="1"/>
          <p:nvPr/>
        </p:nvSpPr>
        <p:spPr>
          <a:xfrm>
            <a:off x="1255888" y="1186573"/>
            <a:ext cx="327286" cy="140058"/>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solidFill>
                  <a:schemeClr val="bg1"/>
                </a:solidFill>
              </a:rPr>
              <a:t>11 - 12</a:t>
            </a:r>
          </a:p>
        </p:txBody>
      </p:sp>
      <p:sp>
        <p:nvSpPr>
          <p:cNvPr id="18" name="TextBox 14"/>
          <p:cNvSpPr txBox="1"/>
          <p:nvPr/>
        </p:nvSpPr>
        <p:spPr>
          <a:xfrm>
            <a:off x="1126038" y="568769"/>
            <a:ext cx="701139" cy="12048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Tree>
    <p:extLst>
      <p:ext uri="{BB962C8B-B14F-4D97-AF65-F5344CB8AC3E}">
        <p14:creationId xmlns:p14="http://schemas.microsoft.com/office/powerpoint/2010/main" val="3361301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77724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62" tIns="50931" rIns="101862" bIns="50931" rtlCol="0" anchor="ctr"/>
          <a:lstStyle/>
          <a:p>
            <a:pPr algn="ctr"/>
            <a:endParaRPr lang="en-US" dirty="0"/>
          </a:p>
        </p:txBody>
      </p:sp>
      <p:sp>
        <p:nvSpPr>
          <p:cNvPr id="9" name="Rectangle 8"/>
          <p:cNvSpPr/>
          <p:nvPr/>
        </p:nvSpPr>
        <p:spPr>
          <a:xfrm>
            <a:off x="107950" y="586740"/>
            <a:ext cx="7599680" cy="863346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1862" tIns="50931" rIns="101862" bIns="50931" rtlCol="0" anchor="ctr"/>
          <a:lstStyle/>
          <a:p>
            <a:pPr algn="ctr"/>
            <a:endParaRPr lang="en-US" dirty="0"/>
          </a:p>
        </p:txBody>
      </p:sp>
      <p:sp>
        <p:nvSpPr>
          <p:cNvPr id="4" name="Slide Number Placeholder 3"/>
          <p:cNvSpPr>
            <a:spLocks noGrp="1"/>
          </p:cNvSpPr>
          <p:nvPr>
            <p:ph type="sldNum" sz="quarter" idx="12"/>
          </p:nvPr>
        </p:nvSpPr>
        <p:spPr/>
        <p:txBody>
          <a:bodyPr lIns="101882" tIns="50941" rIns="101882" bIns="50941"/>
          <a:lstStyle/>
          <a:p>
            <a:fld id="{F177B04D-AEB5-43ED-B9BA-B3D1EC9C9067}" type="slidenum">
              <a:rPr lang="en-US" smtClean="0"/>
              <a:pPr/>
              <a:t>2</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799316090"/>
              </p:ext>
            </p:extLst>
          </p:nvPr>
        </p:nvGraphicFramePr>
        <p:xfrm>
          <a:off x="356871" y="5605271"/>
          <a:ext cx="7101841" cy="3233929"/>
        </p:xfrm>
        <a:graphic>
          <a:graphicData uri="http://schemas.openxmlformats.org/drawingml/2006/table">
            <a:tbl>
              <a:tblPr firstRow="1" bandRow="1">
                <a:tableStyleId>{5940675A-B579-460E-94D1-54222C63F5DA}</a:tableStyleId>
              </a:tblPr>
              <a:tblGrid>
                <a:gridCol w="2544346"/>
                <a:gridCol w="2042895"/>
                <a:gridCol w="2514600"/>
              </a:tblGrid>
              <a:tr h="460249">
                <a:tc gridSpan="3">
                  <a:txBody>
                    <a:bodyPr/>
                    <a:lstStyle/>
                    <a:p>
                      <a:pPr algn="ctr"/>
                      <a:r>
                        <a:rPr kumimoji="0" lang="en-US" sz="12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2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grade teachers.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a:t>
                      </a: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Orchards</a:t>
                      </a:r>
                      <a:endPar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
        <p:nvSpPr>
          <p:cNvPr id="12" name="TextBox 11"/>
          <p:cNvSpPr txBox="1"/>
          <p:nvPr/>
        </p:nvSpPr>
        <p:spPr>
          <a:xfrm>
            <a:off x="326009" y="914400"/>
            <a:ext cx="7120382" cy="4417278"/>
          </a:xfrm>
          <a:prstGeom prst="rect">
            <a:avLst/>
          </a:prstGeom>
          <a:solidFill>
            <a:schemeClr val="bg1"/>
          </a:solidFill>
        </p:spPr>
        <p:txBody>
          <a:bodyPr wrap="square" lIns="107359" tIns="53679" rIns="107359" bIns="53679" rtlCol="0">
            <a:spAutoFit/>
          </a:bodyPr>
          <a:lstStyle/>
          <a:p>
            <a:pPr algn="ctr"/>
            <a:r>
              <a:rPr lang="en-US" sz="1700" b="1" u="sng" dirty="0"/>
              <a:t>Quarter Four English Language Arts Common Formative Assessments</a:t>
            </a:r>
          </a:p>
          <a:p>
            <a:pPr algn="ctr"/>
            <a:r>
              <a:rPr lang="en-US" sz="1700" b="1" u="sng" dirty="0"/>
              <a:t>Team Members and Writers</a:t>
            </a:r>
          </a:p>
          <a:p>
            <a:pPr algn="ctr"/>
            <a:endParaRPr lang="en-US" sz="800" b="1" u="sng" dirty="0"/>
          </a:p>
          <a:p>
            <a:pPr algn="ctr"/>
            <a:r>
              <a:rPr lang="en-US" sz="1300" dirty="0"/>
              <a:t>This assessment was developed working backwards by identifying the deep understanding of the two passages.  Key Ideas were identified to support constructed responses and key details were aligned with the selected response questions.  All questions support students’ background knowledge of a central insight or message.</a:t>
            </a:r>
          </a:p>
          <a:p>
            <a:pPr algn="ctr"/>
            <a:endParaRPr lang="en-US" sz="1300" dirty="0"/>
          </a:p>
          <a:p>
            <a:pPr algn="ctr"/>
            <a:endParaRPr lang="en-US" sz="1300" dirty="0"/>
          </a:p>
          <a:p>
            <a:pPr algn="ctr"/>
            <a:endParaRPr lang="en-US" sz="1300" dirty="0"/>
          </a:p>
          <a:p>
            <a:pPr algn="ctr"/>
            <a:endParaRPr lang="en-US" sz="1300" dirty="0"/>
          </a:p>
          <a:p>
            <a:pPr algn="ctr"/>
            <a:endParaRPr lang="en-US" sz="1300" dirty="0"/>
          </a:p>
          <a:p>
            <a:pPr algn="ctr"/>
            <a:endParaRPr lang="en-US" sz="1300" dirty="0"/>
          </a:p>
          <a:p>
            <a:pPr algn="ctr"/>
            <a:endParaRPr lang="en-US" sz="1300" dirty="0"/>
          </a:p>
          <a:p>
            <a:pPr algn="ctr"/>
            <a:endParaRPr lang="en-US" sz="1300" dirty="0"/>
          </a:p>
          <a:p>
            <a:pPr algn="ctr"/>
            <a:endParaRPr lang="en-US" sz="1300" dirty="0"/>
          </a:p>
          <a:p>
            <a:pPr algn="ctr"/>
            <a:endParaRPr lang="en-US" sz="1300" dirty="0"/>
          </a:p>
          <a:p>
            <a:pPr algn="ctr"/>
            <a:endParaRPr lang="en-US" sz="1300" dirty="0"/>
          </a:p>
          <a:p>
            <a:r>
              <a:rPr lang="en-US" sz="1300" b="1" i="1" dirty="0"/>
              <a:t>Thank you to all of those who reviewed and edited and a special appreciation to Vicki Daniels and her amazing editing skills and our “in-house” writer Ginger Jay.</a:t>
            </a:r>
          </a:p>
        </p:txBody>
      </p:sp>
      <p:graphicFrame>
        <p:nvGraphicFramePr>
          <p:cNvPr id="13" name="Table 12"/>
          <p:cNvGraphicFramePr>
            <a:graphicFrameLocks noGrp="1"/>
          </p:cNvGraphicFramePr>
          <p:nvPr>
            <p:extLst>
              <p:ext uri="{D42A27DB-BD31-4B8C-83A1-F6EECF244321}">
                <p14:modId xmlns:p14="http://schemas.microsoft.com/office/powerpoint/2010/main" val="795205680"/>
              </p:ext>
            </p:extLst>
          </p:nvPr>
        </p:nvGraphicFramePr>
        <p:xfrm>
          <a:off x="347601" y="2653872"/>
          <a:ext cx="7079361" cy="2070528"/>
        </p:xfrm>
        <a:graphic>
          <a:graphicData uri="http://schemas.openxmlformats.org/drawingml/2006/table">
            <a:tbl>
              <a:tblPr firstRow="1" bandRow="1">
                <a:tableStyleId>{5940675A-B579-460E-94D1-54222C63F5DA}</a:tableStyleId>
              </a:tblPr>
              <a:tblGrid>
                <a:gridCol w="2255493"/>
                <a:gridCol w="1651635"/>
                <a:gridCol w="1831327"/>
                <a:gridCol w="1340906"/>
              </a:tblGrid>
              <a:tr h="512728">
                <a:tc>
                  <a:txBody>
                    <a:bodyPr/>
                    <a:lstStyle/>
                    <a:p>
                      <a:pPr algn="l"/>
                      <a:r>
                        <a:rPr lang="en-US" sz="1300" b="1" dirty="0" smtClean="0">
                          <a:solidFill>
                            <a:schemeClr val="tx1"/>
                          </a:solidFill>
                        </a:rPr>
                        <a:t>Deborah</a:t>
                      </a:r>
                      <a:r>
                        <a:rPr lang="en-US" sz="1300" b="1" baseline="0" dirty="0" smtClean="0">
                          <a:solidFill>
                            <a:schemeClr val="tx1"/>
                          </a:solidFill>
                        </a:rPr>
                        <a:t> Alvarado</a:t>
                      </a:r>
                      <a:endParaRPr lang="en-US" sz="1300" b="1" dirty="0">
                        <a:solidFill>
                          <a:schemeClr val="tx1"/>
                        </a:solidFill>
                      </a:endParaRPr>
                    </a:p>
                  </a:txBody>
                  <a:tcPr marL="116991" marR="116991" marT="55196" marB="5519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ea typeface="+mn-ea"/>
                          <a:cs typeface="+mn-cs"/>
                        </a:rPr>
                        <a:t>Patty Gallardo</a:t>
                      </a:r>
                    </a:p>
                  </a:txBody>
                  <a:tcPr marL="116991" marR="116991" marT="55196" marB="55196" anchor="ctr">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Sandra Maines</a:t>
                      </a:r>
                    </a:p>
                  </a:txBody>
                  <a:tcPr marL="116991" marR="116991" marT="55196" marB="55196" anchor="ctr">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Jennifer</a:t>
                      </a:r>
                      <a:r>
                        <a:rPr lang="en-US" sz="1300" b="1" baseline="0" dirty="0" smtClean="0">
                          <a:solidFill>
                            <a:schemeClr val="tx1"/>
                          </a:solidFill>
                        </a:rPr>
                        <a:t> Robbins</a:t>
                      </a:r>
                      <a:endParaRPr lang="en-US" sz="1300" b="1" dirty="0" smtClean="0">
                        <a:solidFill>
                          <a:schemeClr val="tx1"/>
                        </a:solidFill>
                      </a:endParaRPr>
                    </a:p>
                  </a:txBody>
                  <a:tcPr marL="116991" marR="116991" marT="55196" marB="5519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20000"/>
                        <a:lumOff val="80000"/>
                      </a:schemeClr>
                    </a:solidFill>
                  </a:tcPr>
                </a:tc>
              </a:tr>
              <a:tr h="311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Aliceson Brandt</a:t>
                      </a:r>
                    </a:p>
                  </a:txBody>
                  <a:tcPr marL="116991" marR="116991" marT="55196" marB="55196" anchor="ctr">
                    <a:lnL w="12700" cap="flat" cmpd="sng" algn="ctr">
                      <a:solidFill>
                        <a:schemeClr val="tx1"/>
                      </a:solidFill>
                      <a:prstDash val="solid"/>
                      <a:round/>
                      <a:headEnd type="none" w="med" len="med"/>
                      <a:tailEnd type="none" w="med" len="med"/>
                    </a:lnL>
                    <a:solidFill>
                      <a:schemeClr val="accent4">
                        <a:lumMod val="20000"/>
                        <a:lumOff val="80000"/>
                      </a:schemeClr>
                    </a:solidFill>
                  </a:tcPr>
                </a:tc>
                <a:tc>
                  <a:txBody>
                    <a:bodyPr/>
                    <a:lstStyle/>
                    <a:p>
                      <a:r>
                        <a:rPr lang="en-US" sz="1300" b="1" dirty="0" smtClean="0"/>
                        <a:t>Dori George</a:t>
                      </a:r>
                      <a:endParaRPr lang="en-US" sz="1300" b="1" dirty="0"/>
                    </a:p>
                  </a:txBody>
                  <a:tcPr marL="116991" marR="116991" marT="55196" marB="55196" anchor="ctr">
                    <a:solidFill>
                      <a:schemeClr val="accent4">
                        <a:lumMod val="20000"/>
                        <a:lumOff val="80000"/>
                      </a:schemeClr>
                    </a:solidFill>
                  </a:tcPr>
                </a:tc>
                <a:tc>
                  <a:txBody>
                    <a:bodyPr/>
                    <a:lstStyle/>
                    <a:p>
                      <a:pPr algn="l"/>
                      <a:r>
                        <a:rPr lang="en-US" sz="1300" b="1" smtClean="0">
                          <a:solidFill>
                            <a:schemeClr val="tx1"/>
                          </a:solidFill>
                        </a:rPr>
                        <a:t>Gina McLain</a:t>
                      </a:r>
                      <a:endParaRPr lang="en-US" sz="1300" b="1" dirty="0">
                        <a:solidFill>
                          <a:schemeClr val="tx1"/>
                        </a:solidFill>
                      </a:endParaRPr>
                    </a:p>
                  </a:txBody>
                  <a:tcPr marL="116991" marR="116991" marT="55196" marB="55196" anchor="ctr">
                    <a:solidFill>
                      <a:schemeClr val="accent4">
                        <a:lumMod val="20000"/>
                        <a:lumOff val="80000"/>
                      </a:schemeClr>
                    </a:solidFill>
                  </a:tcPr>
                </a:tc>
                <a:tc>
                  <a:txBody>
                    <a:bodyPr/>
                    <a:lstStyle/>
                    <a:p>
                      <a:pPr algn="l"/>
                      <a:r>
                        <a:rPr lang="en-US" sz="1300" b="1" dirty="0" smtClean="0">
                          <a:solidFill>
                            <a:schemeClr val="tx1"/>
                          </a:solidFill>
                        </a:rPr>
                        <a:t>Kelly Rooke</a:t>
                      </a:r>
                      <a:endParaRPr lang="en-US" sz="1300" b="1" dirty="0">
                        <a:solidFill>
                          <a:schemeClr val="tx1"/>
                        </a:solidFill>
                      </a:endParaRPr>
                    </a:p>
                  </a:txBody>
                  <a:tcPr marL="116991" marR="116991" marT="55196" marB="55196" anchor="ctr">
                    <a:lnR w="12700" cap="flat" cmpd="sng" algn="ctr">
                      <a:solidFill>
                        <a:schemeClr val="tx1"/>
                      </a:solidFill>
                      <a:prstDash val="solid"/>
                      <a:round/>
                      <a:headEnd type="none" w="med" len="med"/>
                      <a:tailEnd type="none" w="med" len="med"/>
                    </a:lnR>
                    <a:solidFill>
                      <a:schemeClr val="accent4">
                        <a:lumMod val="20000"/>
                        <a:lumOff val="80000"/>
                      </a:schemeClr>
                    </a:solidFill>
                  </a:tcPr>
                </a:tc>
              </a:tr>
              <a:tr h="311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Linda Benson</a:t>
                      </a:r>
                    </a:p>
                  </a:txBody>
                  <a:tcPr marL="116991" marR="116991" marT="55196" marB="55196" anchor="ctr">
                    <a:lnL w="12700" cap="flat" cmpd="sng" algn="ctr">
                      <a:solidFill>
                        <a:schemeClr val="tx1"/>
                      </a:solidFill>
                      <a:prstDash val="solid"/>
                      <a:round/>
                      <a:headEnd type="none" w="med" len="med"/>
                      <a:tailEnd type="none" w="med" len="med"/>
                    </a:lnL>
                    <a:solidFill>
                      <a:schemeClr val="accent4">
                        <a:lumMod val="20000"/>
                        <a:lumOff val="80000"/>
                      </a:schemeClr>
                    </a:solidFill>
                  </a:tcPr>
                </a:tc>
                <a:tc>
                  <a:txBody>
                    <a:bodyPr/>
                    <a:lstStyle/>
                    <a:p>
                      <a:r>
                        <a:rPr lang="en-US" sz="1300" b="1" dirty="0" smtClean="0"/>
                        <a:t>Heather Giard</a:t>
                      </a:r>
                      <a:endParaRPr lang="en-US" sz="1300" b="1" dirty="0"/>
                    </a:p>
                  </a:txBody>
                  <a:tcPr marL="116991" marR="116991" marT="55196" marB="55196" anchor="ctr">
                    <a:solidFill>
                      <a:schemeClr val="accent4">
                        <a:lumMod val="20000"/>
                        <a:lumOff val="80000"/>
                      </a:schemeClr>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Christina Orozco</a:t>
                      </a:r>
                    </a:p>
                  </a:txBody>
                  <a:tcPr marL="116991" marR="116991" marT="55196" marB="55196" anchor="ctr">
                    <a:lnR w="127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300" b="1" dirty="0" smtClean="0">
                        <a:solidFill>
                          <a:schemeClr val="tx1"/>
                        </a:solidFill>
                      </a:endParaRPr>
                    </a:p>
                  </a:txBody>
                  <a:tcPr marL="97155" marR="97155" marT="47897" marB="47897" anchor="ctr">
                    <a:solidFill>
                      <a:schemeClr val="bg1"/>
                    </a:solidFill>
                  </a:tcPr>
                </a:tc>
              </a:tr>
              <a:tr h="311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Hailey Christenson</a:t>
                      </a:r>
                    </a:p>
                  </a:txBody>
                  <a:tcPr marL="116991" marR="116991" marT="55196" marB="55196" anchor="ctr">
                    <a:lnL w="12700" cap="flat" cmpd="sng" algn="ctr">
                      <a:solidFill>
                        <a:schemeClr val="tx1"/>
                      </a:solidFill>
                      <a:prstDash val="solid"/>
                      <a:round/>
                      <a:headEnd type="none" w="med" len="med"/>
                      <a:tailEnd type="none" w="med" len="med"/>
                    </a:lnL>
                    <a:solidFill>
                      <a:schemeClr val="accent4">
                        <a:lumMod val="20000"/>
                        <a:lumOff val="80000"/>
                      </a:schemeClr>
                    </a:solidFill>
                  </a:tcPr>
                </a:tc>
                <a:tc>
                  <a:txBody>
                    <a:bodyPr/>
                    <a:lstStyle/>
                    <a:p>
                      <a:r>
                        <a:rPr lang="en-US" sz="1300" b="1" dirty="0" smtClean="0"/>
                        <a:t>Sonja Grabel</a:t>
                      </a:r>
                      <a:endParaRPr lang="en-US" sz="1300" b="1" dirty="0"/>
                    </a:p>
                  </a:txBody>
                  <a:tcPr marL="116991" marR="116991" marT="55196" marB="55196" anchor="ctr">
                    <a:solidFill>
                      <a:schemeClr val="accent4">
                        <a:lumMod val="20000"/>
                        <a:lumOff val="80000"/>
                      </a:schemeClr>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Teresa Portinga</a:t>
                      </a:r>
                    </a:p>
                  </a:txBody>
                  <a:tcPr marL="116991" marR="116991" marT="55196" marB="55196" anchor="ctr">
                    <a:lnR w="127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endParaRPr kumimoji="0" lang="en-US" sz="1300" b="1" i="0" u="none" strike="noStrike" kern="1200" cap="none" spc="0" normalizeH="0" baseline="0" noProof="0" dirty="0" smtClean="0">
                        <a:ln>
                          <a:noFill/>
                        </a:ln>
                        <a:solidFill>
                          <a:schemeClr val="tx1"/>
                        </a:solidFill>
                        <a:effectLst/>
                        <a:uLnTx/>
                        <a:uFillTx/>
                        <a:latin typeface="+mn-lt"/>
                      </a:endParaRPr>
                    </a:p>
                  </a:txBody>
                  <a:tcPr marL="97155" marR="97155" marT="47897" marB="47897" anchor="ctr">
                    <a:solidFill>
                      <a:schemeClr val="bg1"/>
                    </a:solidFill>
                  </a:tcPr>
                </a:tc>
              </a:tr>
              <a:tr h="311560">
                <a:tc>
                  <a:txBody>
                    <a:bodyPr/>
                    <a:lstStyle/>
                    <a:p>
                      <a:pPr algn="l"/>
                      <a:r>
                        <a:rPr lang="en-US" sz="1300" b="1" dirty="0" smtClean="0">
                          <a:solidFill>
                            <a:schemeClr val="tx1"/>
                          </a:solidFill>
                        </a:rPr>
                        <a:t>Tammy Cole</a:t>
                      </a:r>
                      <a:endParaRPr lang="en-US" sz="1300" b="1" dirty="0">
                        <a:solidFill>
                          <a:schemeClr val="tx1"/>
                        </a:solidFill>
                      </a:endParaRPr>
                    </a:p>
                  </a:txBody>
                  <a:tcPr marL="116991" marR="116991" marT="55196" marB="55196" anchor="ctr">
                    <a:lnL w="12700" cap="flat" cmpd="sng" algn="ctr">
                      <a:solidFill>
                        <a:schemeClr val="tx1"/>
                      </a:solidFill>
                      <a:prstDash val="solid"/>
                      <a:round/>
                      <a:headEnd type="none" w="med" len="med"/>
                      <a:tailEnd type="none" w="med" len="med"/>
                    </a:lnL>
                    <a:solidFill>
                      <a:schemeClr val="accent4">
                        <a:lumMod val="20000"/>
                        <a:lumOff val="80000"/>
                      </a:schemeClr>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Dovina Greco</a:t>
                      </a:r>
                    </a:p>
                  </a:txBody>
                  <a:tcPr marL="116991" marR="116991" marT="55196" marB="55196" anchor="ctr">
                    <a:solidFill>
                      <a:schemeClr val="accent4">
                        <a:lumMod val="20000"/>
                        <a:lumOff val="80000"/>
                      </a:schemeClr>
                    </a:solidFill>
                  </a:tcPr>
                </a:tc>
                <a:tc gridSpan="2">
                  <a:txBody>
                    <a:bodyPr/>
                    <a:lstStyle/>
                    <a:p>
                      <a:pPr algn="l"/>
                      <a:r>
                        <a:rPr lang="en-US" sz="1300" b="1" dirty="0" smtClean="0">
                          <a:solidFill>
                            <a:schemeClr val="tx1"/>
                          </a:solidFill>
                        </a:rPr>
                        <a:t>Judy Ramer</a:t>
                      </a:r>
                      <a:endParaRPr lang="en-US" sz="1300" b="1" dirty="0">
                        <a:solidFill>
                          <a:schemeClr val="tx1"/>
                        </a:solidFill>
                      </a:endParaRPr>
                    </a:p>
                  </a:txBody>
                  <a:tcPr marL="116991" marR="116991" marT="55196" marB="55196" anchor="ctr">
                    <a:lnR w="127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pPr algn="l"/>
                      <a:endParaRPr lang="en-US" sz="1300" b="1" dirty="0">
                        <a:solidFill>
                          <a:schemeClr val="tx1"/>
                        </a:solidFill>
                      </a:endParaRPr>
                    </a:p>
                  </a:txBody>
                  <a:tcPr marL="97155" marR="97155" marT="47897" marB="47897" anchor="ctr">
                    <a:solidFill>
                      <a:schemeClr val="bg1"/>
                    </a:solidFill>
                  </a:tcPr>
                </a:tc>
              </a:tr>
              <a:tr h="311560">
                <a:tc gridSpan="2">
                  <a:txBody>
                    <a:bodyPr/>
                    <a:lstStyle/>
                    <a:p>
                      <a:pPr algn="l"/>
                      <a:r>
                        <a:rPr lang="en-US" sz="1300" b="1" dirty="0" smtClean="0">
                          <a:solidFill>
                            <a:schemeClr val="tx1"/>
                          </a:solidFill>
                        </a:rPr>
                        <a:t>Translator:  Zaida Rosa</a:t>
                      </a:r>
                      <a:endParaRPr lang="en-US" sz="1300" b="1" dirty="0">
                        <a:solidFill>
                          <a:schemeClr val="tx1"/>
                        </a:solidFill>
                      </a:endParaRPr>
                    </a:p>
                  </a:txBody>
                  <a:tcPr marL="116991" marR="116991" marT="55196" marB="5519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endParaRPr kumimoji="0" lang="en-US" sz="1300" b="1" i="0" u="none" strike="noStrike" kern="1200" cap="none" spc="0" normalizeH="0" baseline="0" noProof="0" dirty="0" smtClean="0">
                        <a:ln>
                          <a:noFill/>
                        </a:ln>
                        <a:solidFill>
                          <a:prstClr val="black"/>
                        </a:solidFill>
                        <a:effectLst/>
                        <a:uLnTx/>
                        <a:uFillTx/>
                        <a:latin typeface="+mn-lt"/>
                      </a:endParaRPr>
                    </a:p>
                  </a:txBody>
                  <a:tcPr marL="97155" marR="97155" marT="47897" marB="47897" anchor="ctr">
                    <a:solidFill>
                      <a:schemeClr val="bg1"/>
                    </a:solidFill>
                  </a:tcPr>
                </a:tc>
                <a:tc gridSpan="2">
                  <a:txBody>
                    <a:bodyPr/>
                    <a:lstStyle/>
                    <a:p>
                      <a:pPr algn="l"/>
                      <a:r>
                        <a:rPr lang="en-US" sz="1300" b="1" dirty="0" smtClean="0">
                          <a:solidFill>
                            <a:schemeClr val="tx1"/>
                          </a:solidFill>
                        </a:rPr>
                        <a:t>Translator:</a:t>
                      </a:r>
                      <a:r>
                        <a:rPr lang="en-US" sz="1300" b="1" baseline="0" dirty="0" smtClean="0">
                          <a:solidFill>
                            <a:schemeClr val="tx1"/>
                          </a:solidFill>
                        </a:rPr>
                        <a:t>  Martha Mendez</a:t>
                      </a:r>
                      <a:endParaRPr lang="en-US" sz="1300" b="1" dirty="0">
                        <a:solidFill>
                          <a:schemeClr val="tx1"/>
                        </a:solidFill>
                      </a:endParaRPr>
                    </a:p>
                  </a:txBody>
                  <a:tcPr marL="116991" marR="116991" marT="55196" marB="55196"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algn="l"/>
                      <a:endParaRPr lang="en-US" sz="1300" b="1" dirty="0">
                        <a:solidFill>
                          <a:schemeClr val="tx1"/>
                        </a:solidFill>
                      </a:endParaRPr>
                    </a:p>
                  </a:txBody>
                  <a:tcPr marL="97155" marR="97155" marT="47897" marB="47897" anchor="ctr">
                    <a:solidFill>
                      <a:schemeClr val="bg1"/>
                    </a:solidFill>
                  </a:tcPr>
                </a:tc>
              </a:tr>
            </a:tbl>
          </a:graphicData>
        </a:graphic>
      </p:graphicFrame>
    </p:spTree>
    <p:extLst>
      <p:ext uri="{BB962C8B-B14F-4D97-AF65-F5344CB8AC3E}">
        <p14:creationId xmlns:p14="http://schemas.microsoft.com/office/powerpoint/2010/main" val="682117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719479619"/>
              </p:ext>
            </p:extLst>
          </p:nvPr>
        </p:nvGraphicFramePr>
        <p:xfrm>
          <a:off x="323850" y="360248"/>
          <a:ext cx="7189470" cy="8858065"/>
        </p:xfrm>
        <a:graphic>
          <a:graphicData uri="http://schemas.openxmlformats.org/drawingml/2006/table">
            <a:tbl>
              <a:tblPr firstRow="1" bandRow="1">
                <a:effectLst>
                  <a:innerShdw blurRad="114300">
                    <a:prstClr val="black"/>
                  </a:innerShdw>
                </a:effectLst>
                <a:tableStyleId>{5C22544A-7EE6-4342-B048-85BDC9FD1C3A}</a:tableStyleId>
              </a:tblPr>
              <a:tblGrid>
                <a:gridCol w="6534149"/>
                <a:gridCol w="655321"/>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u="none" baseline="0" dirty="0" smtClean="0">
                          <a:solidFill>
                            <a:schemeClr val="tx1"/>
                          </a:solidFill>
                          <a:effectLst/>
                        </a:rPr>
                        <a:t>        Grade 4 – Quarter 4,  CFA Selected Response Answer Key</a:t>
                      </a:r>
                    </a:p>
                  </a:txBody>
                  <a:tcPr marL="97155" marR="97155" marT="47897" marB="47897" anchor="ctr">
                    <a:solidFill>
                      <a:schemeClr val="bg1"/>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29028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1</a:t>
                      </a:r>
                      <a:r>
                        <a:rPr lang="en-US" sz="1200" b="1" i="0"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tx1"/>
                          </a:solidFill>
                          <a:effectLst/>
                        </a:rPr>
                        <a:t>Which specific detail from the text, </a:t>
                      </a:r>
                      <a:r>
                        <a:rPr lang="en-US" sz="1200" b="1" i="0" u="sng" dirty="0" smtClean="0">
                          <a:solidFill>
                            <a:schemeClr val="tx1"/>
                          </a:solidFill>
                          <a:effectLst/>
                        </a:rPr>
                        <a:t>Electric Free Day,</a:t>
                      </a:r>
                      <a:r>
                        <a:rPr lang="en-US" sz="1200" b="0" i="0" u="none" dirty="0" smtClean="0">
                          <a:solidFill>
                            <a:schemeClr val="tx1"/>
                          </a:solidFill>
                          <a:effectLst/>
                        </a:rPr>
                        <a:t> best supports Daniel’s initial feelings about the assignment of living without electricity for 24 hours?</a:t>
                      </a:r>
                      <a:r>
                        <a:rPr lang="en-US" sz="1200" b="0" i="0" u="none" baseline="0" dirty="0" smtClean="0">
                          <a:solidFill>
                            <a:schemeClr val="tx1"/>
                          </a:solidFill>
                          <a:effectLst/>
                        </a:rPr>
                        <a:t> </a:t>
                      </a:r>
                      <a:r>
                        <a:rPr lang="en-US" sz="1100" b="0" i="0" u="none" dirty="0" smtClean="0">
                          <a:effectLst/>
                          <a:latin typeface="+mn-lt"/>
                        </a:rPr>
                        <a:t>RL.4.3</a:t>
                      </a:r>
                      <a:endParaRPr lang="en-US" sz="1100" b="0" i="0" u="none" baseline="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2</a:t>
                      </a:r>
                      <a:r>
                        <a:rPr lang="en-US" sz="1200" b="0" i="0" u="none" baseline="0" dirty="0" smtClean="0">
                          <a:solidFill>
                            <a:schemeClr val="dk1"/>
                          </a:solidFill>
                          <a:effectLst/>
                          <a:latin typeface="+mn-lt"/>
                        </a:rPr>
                        <a:t> Which two actions best contribute to Daniel agreeing that he would be willing to do this assignment again? </a:t>
                      </a:r>
                      <a:r>
                        <a:rPr lang="en-US" sz="1100" b="0" i="0" dirty="0" smtClean="0">
                          <a:latin typeface="+mn-lt"/>
                        </a:rPr>
                        <a:t>RL.4.3 (both must be correct)</a:t>
                      </a:r>
                      <a:endParaRPr lang="en-US" sz="1100" b="0" i="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r>
                        <a:rPr lang="en-US" sz="1200" b="1" i="0" u="sng" dirty="0" smtClean="0">
                          <a:solidFill>
                            <a:schemeClr val="tx1"/>
                          </a:solidFill>
                          <a:effectLst>
                            <a:outerShdw blurRad="38100" dist="38100" dir="2700000" algn="tl">
                              <a:srgbClr val="000000">
                                <a:alpha val="43137"/>
                              </a:srgbClr>
                            </a:outerShdw>
                          </a:effectLst>
                        </a:rPr>
                        <a:t>Question 3</a:t>
                      </a:r>
                      <a:r>
                        <a:rPr lang="en-US" sz="1200" b="0" i="0" u="none" baseline="0" dirty="0" smtClean="0">
                          <a:solidFill>
                            <a:schemeClr val="dk1"/>
                          </a:solidFill>
                          <a:effectLst/>
                          <a:latin typeface="+mn-lt"/>
                        </a:rPr>
                        <a:t> </a:t>
                      </a:r>
                      <a:r>
                        <a:rPr lang="en-US" sz="1200" b="0" i="0" dirty="0" smtClean="0">
                          <a:latin typeface="+mn-lt"/>
                        </a:rPr>
                        <a:t> Which statement best supports that </a:t>
                      </a:r>
                      <a:r>
                        <a:rPr lang="en-US" sz="1200" b="1" i="1" u="sng" dirty="0" smtClean="0">
                          <a:latin typeface="+mn-lt"/>
                        </a:rPr>
                        <a:t>Power Lesson</a:t>
                      </a:r>
                      <a:r>
                        <a:rPr lang="en-US" sz="1200" b="1" i="1" u="none" dirty="0" smtClean="0">
                          <a:latin typeface="+mn-lt"/>
                        </a:rPr>
                        <a:t> </a:t>
                      </a:r>
                      <a:r>
                        <a:rPr lang="en-US" sz="1200" b="0" i="0" dirty="0" smtClean="0">
                          <a:latin typeface="+mn-lt"/>
                        </a:rPr>
                        <a:t>was told in first person </a:t>
                      </a:r>
                      <a:r>
                        <a:rPr lang="en-US" sz="1200" b="0" i="0" dirty="0" smtClean="0">
                          <a:solidFill>
                            <a:schemeClr val="tx1"/>
                          </a:solidFill>
                          <a:latin typeface="+mn-lt"/>
                        </a:rPr>
                        <a:t>point of view</a:t>
                      </a:r>
                      <a:r>
                        <a:rPr lang="en-US" sz="1200" b="0" i="0" dirty="0" smtClean="0">
                          <a:latin typeface="+mn-lt"/>
                        </a:rPr>
                        <a:t>?</a:t>
                      </a:r>
                      <a:r>
                        <a:rPr lang="en-US" sz="1200" b="0" i="0" baseline="0" dirty="0" smtClean="0">
                          <a:latin typeface="+mn-lt"/>
                        </a:rPr>
                        <a:t>  </a:t>
                      </a:r>
                      <a:r>
                        <a:rPr lang="en-US" sz="1100" b="0" i="0" baseline="0" dirty="0" smtClean="0">
                          <a:latin typeface="+mn-lt"/>
                        </a:rPr>
                        <a:t>RL.4.6</a:t>
                      </a:r>
                      <a:endParaRPr lang="en-US" sz="1100" b="0" i="0"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4</a:t>
                      </a:r>
                      <a:r>
                        <a:rPr lang="en-US" sz="1200" b="1" i="0"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tx1"/>
                          </a:solidFill>
                          <a:effectLst/>
                        </a:rPr>
                        <a:t>What is the best indicator that </a:t>
                      </a:r>
                      <a:r>
                        <a:rPr lang="en-US" sz="1200" b="1" i="1" u="sng" dirty="0" smtClean="0">
                          <a:solidFill>
                            <a:schemeClr val="tx1"/>
                          </a:solidFill>
                          <a:effectLst/>
                        </a:rPr>
                        <a:t>Electric Free Day</a:t>
                      </a:r>
                      <a:r>
                        <a:rPr lang="en-US" sz="1200" b="1" i="1" u="none" dirty="0" smtClean="0">
                          <a:solidFill>
                            <a:schemeClr val="tx1"/>
                          </a:solidFill>
                          <a:effectLst/>
                        </a:rPr>
                        <a:t> </a:t>
                      </a:r>
                      <a:r>
                        <a:rPr lang="en-US" sz="1200" b="0" i="0" u="none" dirty="0" smtClean="0">
                          <a:solidFill>
                            <a:schemeClr val="tx1"/>
                          </a:solidFill>
                          <a:effectLst/>
                        </a:rPr>
                        <a:t>is told in the third-person?</a:t>
                      </a:r>
                      <a:r>
                        <a:rPr lang="en-US" sz="1200" b="1" i="0" u="none" dirty="0" smtClean="0">
                          <a:solidFill>
                            <a:schemeClr val="tx1"/>
                          </a:solidFill>
                          <a:effectLst>
                            <a:outerShdw blurRad="38100" dist="38100" dir="2700000" algn="tl">
                              <a:srgbClr val="000000">
                                <a:alpha val="43137"/>
                              </a:srgbClr>
                            </a:outerShdw>
                          </a:effectLst>
                        </a:rPr>
                        <a:t>  </a:t>
                      </a:r>
                      <a:r>
                        <a:rPr lang="en-US" sz="1100" b="0" i="0" strike="noStrike" dirty="0" smtClean="0">
                          <a:solidFill>
                            <a:schemeClr val="tx1"/>
                          </a:solidFill>
                          <a:effectLst/>
                          <a:latin typeface="+mn-lt"/>
                        </a:rPr>
                        <a:t>RL.4.6</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9196">
                <a:tc>
                  <a:txBody>
                    <a:bodyPr/>
                    <a:lstStyle/>
                    <a:p>
                      <a:r>
                        <a:rPr lang="en-US" sz="1200" b="1" i="0" u="sng" dirty="0" smtClean="0">
                          <a:solidFill>
                            <a:schemeClr val="tx1"/>
                          </a:solidFill>
                          <a:effectLst>
                            <a:outerShdw blurRad="38100" dist="38100" dir="2700000" algn="tl">
                              <a:srgbClr val="000000">
                                <a:alpha val="43137"/>
                              </a:srgbClr>
                            </a:outerShdw>
                          </a:effectLst>
                        </a:rPr>
                        <a:t>Question 5</a:t>
                      </a:r>
                      <a:r>
                        <a:rPr lang="en-US" sz="1200" b="1" i="0" u="none" dirty="0" smtClean="0">
                          <a:solidFill>
                            <a:schemeClr val="tx1"/>
                          </a:solidFill>
                          <a:effectLst>
                            <a:outerShdw blurRad="38100" dist="38100" dir="2700000" algn="tl">
                              <a:srgbClr val="000000">
                                <a:alpha val="43137"/>
                              </a:srgbClr>
                            </a:outerShdw>
                          </a:effectLst>
                        </a:rPr>
                        <a:t>  </a:t>
                      </a:r>
                      <a:r>
                        <a:rPr lang="en-US" sz="1200" b="1" i="1" u="sng" dirty="0" smtClean="0">
                          <a:solidFill>
                            <a:schemeClr val="tx1"/>
                          </a:solidFill>
                          <a:effectLst/>
                        </a:rPr>
                        <a:t>Power Lesson</a:t>
                      </a:r>
                      <a:r>
                        <a:rPr lang="en-US" sz="1200" b="1" i="1" u="none" dirty="0" smtClean="0">
                          <a:solidFill>
                            <a:schemeClr val="tx1"/>
                          </a:solidFill>
                          <a:effectLst/>
                        </a:rPr>
                        <a:t> </a:t>
                      </a:r>
                      <a:r>
                        <a:rPr lang="en-US" sz="1200" b="0" i="0" u="none" dirty="0" smtClean="0">
                          <a:solidFill>
                            <a:schemeClr val="tx1"/>
                          </a:solidFill>
                          <a:effectLst/>
                        </a:rPr>
                        <a:t>and </a:t>
                      </a:r>
                      <a:r>
                        <a:rPr lang="en-US" sz="1200" b="1" i="1" u="sng" dirty="0" smtClean="0">
                          <a:solidFill>
                            <a:schemeClr val="tx1"/>
                          </a:solidFill>
                          <a:effectLst/>
                        </a:rPr>
                        <a:t>Electric Free Day</a:t>
                      </a:r>
                      <a:r>
                        <a:rPr lang="en-US" sz="1200" b="1" i="1" u="none" dirty="0" smtClean="0">
                          <a:solidFill>
                            <a:schemeClr val="tx1"/>
                          </a:solidFill>
                          <a:effectLst/>
                        </a:rPr>
                        <a:t> </a:t>
                      </a:r>
                      <a:r>
                        <a:rPr lang="en-US" sz="1200" b="0" i="0" u="none" dirty="0" smtClean="0">
                          <a:solidFill>
                            <a:schemeClr val="tx1"/>
                          </a:solidFill>
                          <a:effectLst/>
                        </a:rPr>
                        <a:t>have similar topics. How are the author’s</a:t>
                      </a:r>
                      <a:r>
                        <a:rPr lang="en-US" sz="1200" b="0" i="0" u="none" baseline="0" dirty="0" smtClean="0">
                          <a:solidFill>
                            <a:schemeClr val="tx1"/>
                          </a:solidFill>
                          <a:effectLst/>
                        </a:rPr>
                        <a:t> </a:t>
                      </a:r>
                      <a:r>
                        <a:rPr lang="en-US" sz="1200" b="0" i="0" u="none" dirty="0" smtClean="0">
                          <a:solidFill>
                            <a:schemeClr val="tx1"/>
                          </a:solidFill>
                          <a:effectLst/>
                        </a:rPr>
                        <a:t>approaches of the topic alike? </a:t>
                      </a:r>
                      <a:r>
                        <a:rPr lang="en-US" sz="1100" b="0" i="0" baseline="0" dirty="0" smtClean="0">
                          <a:effectLst/>
                          <a:latin typeface="+mn-lt"/>
                        </a:rPr>
                        <a:t>RL.4.9</a:t>
                      </a:r>
                      <a:endParaRPr lang="en-US" sz="1100" b="0" i="0" dirty="0" smtClean="0">
                        <a:effectLst/>
                        <a:latin typeface="+mn-lt"/>
                      </a:endParaRPr>
                    </a:p>
                  </a:txBody>
                  <a:tcPr marL="97155" marR="97155" marT="47897" marB="47897" anchor="ctr">
                    <a:lnB w="12700" cmpd="sng">
                      <a:noFill/>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6</a:t>
                      </a:r>
                      <a:r>
                        <a:rPr lang="en-US" sz="1200" b="1" i="0"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tx1"/>
                          </a:solidFill>
                          <a:effectLst/>
                        </a:rPr>
                        <a:t>What evidence best explains the author’s message of “work together” across both texts?  Select all that apply.  </a:t>
                      </a:r>
                      <a:r>
                        <a:rPr lang="en-US" sz="1100" b="0" i="0" u="none" dirty="0" smtClean="0">
                          <a:solidFill>
                            <a:schemeClr val="tx1"/>
                          </a:solidFill>
                          <a:effectLst/>
                          <a:latin typeface="+mn-lt"/>
                        </a:rPr>
                        <a:t>RL.4.9  (all must be correct)</a:t>
                      </a: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A,B,D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a:t>
                      </a:r>
                      <a:endParaRPr lang="en-US" sz="1200" b="0" u="sng" dirty="0" smtClean="0">
                        <a:solidFill>
                          <a:schemeClr val="tx1"/>
                        </a:solidFill>
                        <a:effectLst>
                          <a:outerShdw blurRad="38100" dist="38100" dir="2700000" algn="tl">
                            <a:srgbClr val="000000">
                              <a:alpha val="43137"/>
                            </a:srgbClr>
                          </a:outerShdw>
                        </a:effectLst>
                      </a:endParaRPr>
                    </a:p>
                  </a:txBody>
                  <a:tcPr marL="97155" marR="97155" marT="47897" marB="47897" anchor="ctr">
                    <a:lnT w="12700" cmpd="sng">
                      <a:noFill/>
                    </a:lnT>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RL.4.6</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r>
                        <a:rPr lang="en-US" sz="1200" b="1" u="sng" dirty="0" smtClean="0">
                          <a:solidFill>
                            <a:schemeClr val="tx1"/>
                          </a:solidFill>
                          <a:effectLst>
                            <a:outerShdw blurRad="38100" dist="38100" dir="2700000" algn="tl">
                              <a:srgbClr val="000000">
                                <a:alpha val="43137"/>
                              </a:srgbClr>
                            </a:outerShdw>
                          </a:effectLst>
                        </a:rPr>
                        <a:t>Question 8</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RL.4.9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710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9</a:t>
                      </a:r>
                      <a:r>
                        <a:rPr lang="en-US" sz="1200" b="1" i="0"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tx1"/>
                          </a:solidFill>
                          <a:effectLst/>
                        </a:rPr>
                        <a:t>According to the article </a:t>
                      </a:r>
                      <a:r>
                        <a:rPr lang="en-US" sz="1200" b="1" i="1" u="sng" dirty="0" smtClean="0">
                          <a:solidFill>
                            <a:schemeClr val="tx1"/>
                          </a:solidFill>
                          <a:effectLst/>
                        </a:rPr>
                        <a:t>Lights Out</a:t>
                      </a:r>
                      <a:r>
                        <a:rPr lang="en-US" sz="1200" b="0" i="0" u="none" dirty="0" smtClean="0">
                          <a:solidFill>
                            <a:schemeClr val="tx1"/>
                          </a:solidFill>
                          <a:effectLst/>
                        </a:rPr>
                        <a:t>, after 48 hours why do you need to throw out the food in the freezer? </a:t>
                      </a:r>
                      <a:r>
                        <a:rPr lang="en-US" sz="1200" b="0" i="0" u="none" baseline="0" dirty="0" smtClean="0">
                          <a:solidFill>
                            <a:schemeClr val="tx1"/>
                          </a:solidFill>
                          <a:effectLst/>
                        </a:rPr>
                        <a:t> </a:t>
                      </a:r>
                      <a:r>
                        <a:rPr lang="en-US" sz="1100" b="0" i="0" baseline="0" dirty="0" smtClean="0">
                          <a:solidFill>
                            <a:srgbClr val="000000"/>
                          </a:solidFill>
                          <a:effectLst/>
                          <a:latin typeface="+mn-lt"/>
                          <a:ea typeface="Times New Roman"/>
                          <a:cs typeface="Times New Roman"/>
                        </a:rPr>
                        <a:t>RI.4.3</a:t>
                      </a:r>
                      <a:endParaRPr lang="en-US" sz="1100" b="0" i="0" kern="1200" dirty="0" smtClean="0">
                        <a:solidFill>
                          <a:srgbClr val="000000"/>
                        </a:solidFill>
                        <a:effectLst/>
                        <a:latin typeface="+mn-lt"/>
                        <a:ea typeface="Times New Roman"/>
                        <a:cs typeface="Times New Roman"/>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4035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10</a:t>
                      </a:r>
                      <a:r>
                        <a:rPr lang="en-US" sz="1200" b="0" i="0" u="none" dirty="0" smtClean="0">
                          <a:solidFill>
                            <a:schemeClr val="tx1"/>
                          </a:solidFill>
                          <a:effectLst/>
                        </a:rPr>
                        <a:t>    According to the text </a:t>
                      </a:r>
                      <a:r>
                        <a:rPr lang="en-US" sz="1200" b="1" i="1" u="sng" dirty="0" smtClean="0">
                          <a:solidFill>
                            <a:schemeClr val="tx1"/>
                          </a:solidFill>
                          <a:effectLst/>
                        </a:rPr>
                        <a:t>Electricity &amp; Energy</a:t>
                      </a:r>
                      <a:r>
                        <a:rPr lang="en-US" sz="1200" b="1" i="1" u="none" dirty="0" smtClean="0">
                          <a:solidFill>
                            <a:schemeClr val="tx1"/>
                          </a:solidFill>
                          <a:effectLst/>
                        </a:rPr>
                        <a:t> </a:t>
                      </a:r>
                      <a:r>
                        <a:rPr lang="en-US" sz="1200" b="0" i="0" u="none" dirty="0" smtClean="0">
                          <a:solidFill>
                            <a:schemeClr val="tx1"/>
                          </a:solidFill>
                          <a:effectLst/>
                        </a:rPr>
                        <a:t>few people could get  electricity and couldn’t use his invention of the light bulb.  How did Edison solve this problem?  </a:t>
                      </a:r>
                      <a:r>
                        <a:rPr lang="en-US" sz="1100" b="0" i="0" u="none" dirty="0" smtClean="0">
                          <a:solidFill>
                            <a:schemeClr val="tx1"/>
                          </a:solidFill>
                          <a:effectLst/>
                        </a:rPr>
                        <a:t>RI.4.3</a:t>
                      </a: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A</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indent="0">
                        <a:buFont typeface="+mj-lt"/>
                        <a:buNone/>
                      </a:pPr>
                      <a:r>
                        <a:rPr lang="en-US" sz="1200" b="1" i="0" u="sng" dirty="0" smtClean="0">
                          <a:solidFill>
                            <a:schemeClr val="tx1"/>
                          </a:solidFill>
                          <a:effectLst>
                            <a:outerShdw blurRad="38100" dist="38100" dir="2700000" algn="tl">
                              <a:srgbClr val="000000">
                                <a:alpha val="43137"/>
                              </a:srgbClr>
                            </a:outerShdw>
                          </a:effectLst>
                        </a:rPr>
                        <a:t>Question</a:t>
                      </a:r>
                      <a:r>
                        <a:rPr lang="en-US" sz="1200" b="1" i="0" u="sng" baseline="0" dirty="0" smtClean="0">
                          <a:solidFill>
                            <a:schemeClr val="tx1"/>
                          </a:solidFill>
                          <a:effectLst>
                            <a:outerShdw blurRad="38100" dist="38100" dir="2700000" algn="tl">
                              <a:srgbClr val="000000">
                                <a:alpha val="43137"/>
                              </a:srgbClr>
                            </a:outerShdw>
                          </a:effectLst>
                        </a:rPr>
                        <a:t> 11</a:t>
                      </a:r>
                      <a:r>
                        <a:rPr lang="en-US" sz="1200" b="1" i="0" u="none" baseline="0" dirty="0" smtClean="0">
                          <a:solidFill>
                            <a:schemeClr val="tx1"/>
                          </a:solidFill>
                          <a:effectLst>
                            <a:outerShdw blurRad="38100" dist="38100" dir="2700000" algn="tl">
                              <a:srgbClr val="000000">
                                <a:alpha val="43137"/>
                              </a:srgbClr>
                            </a:outerShdw>
                          </a:effectLst>
                        </a:rPr>
                        <a:t>   </a:t>
                      </a:r>
                      <a:r>
                        <a:rPr lang="en-US" sz="1200" b="1" i="0"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tx1"/>
                          </a:solidFill>
                          <a:effectLst/>
                        </a:rPr>
                        <a:t>How would you best describe the differences in how the two texts </a:t>
                      </a:r>
                      <a:r>
                        <a:rPr lang="en-US" sz="1200" b="1" i="1" u="sng" dirty="0" smtClean="0">
                          <a:solidFill>
                            <a:schemeClr val="tx1"/>
                          </a:solidFill>
                          <a:effectLst/>
                        </a:rPr>
                        <a:t>Power Lesson</a:t>
                      </a:r>
                      <a:r>
                        <a:rPr lang="en-US" sz="1200" b="1" i="1" u="none" dirty="0" smtClean="0">
                          <a:solidFill>
                            <a:schemeClr val="tx1"/>
                          </a:solidFill>
                          <a:effectLst/>
                        </a:rPr>
                        <a:t> </a:t>
                      </a:r>
                      <a:r>
                        <a:rPr lang="en-US" sz="1200" b="0" i="0" u="none" dirty="0" smtClean="0">
                          <a:solidFill>
                            <a:schemeClr val="tx1"/>
                          </a:solidFill>
                          <a:effectLst/>
                        </a:rPr>
                        <a:t>and </a:t>
                      </a:r>
                      <a:r>
                        <a:rPr lang="en-US" sz="1200" b="1" i="1" u="sng" dirty="0" smtClean="0">
                          <a:solidFill>
                            <a:schemeClr val="tx1"/>
                          </a:solidFill>
                          <a:effectLst/>
                        </a:rPr>
                        <a:t>Lights Out </a:t>
                      </a:r>
                      <a:r>
                        <a:rPr lang="en-US" sz="1200" b="0" i="0" u="none" dirty="0" smtClean="0">
                          <a:solidFill>
                            <a:schemeClr val="tx1"/>
                          </a:solidFill>
                          <a:effectLst/>
                        </a:rPr>
                        <a:t>are written?  </a:t>
                      </a:r>
                      <a:r>
                        <a:rPr lang="en-US" sz="1100" b="0" i="0" dirty="0" smtClean="0">
                          <a:effectLst/>
                          <a:latin typeface="+mn-lt"/>
                        </a:rPr>
                        <a:t>RI.4.6</a:t>
                      </a:r>
                      <a:endParaRPr lang="en-US" sz="1100" b="0" i="0" dirty="0">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907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12</a:t>
                      </a:r>
                      <a:r>
                        <a:rPr lang="en-US" sz="1200" b="0" i="0"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tx1"/>
                          </a:solidFill>
                          <a:effectLst/>
                        </a:rPr>
                        <a:t>Which statement best explains why </a:t>
                      </a:r>
                      <a:r>
                        <a:rPr lang="en-US" sz="1200" b="1" i="1" u="sng" dirty="0" smtClean="0">
                          <a:solidFill>
                            <a:schemeClr val="tx1"/>
                          </a:solidFill>
                          <a:effectLst/>
                        </a:rPr>
                        <a:t>Lights Out</a:t>
                      </a:r>
                      <a:r>
                        <a:rPr lang="en-US" sz="1200" b="1" i="1" u="none" dirty="0" smtClean="0">
                          <a:solidFill>
                            <a:schemeClr val="tx1"/>
                          </a:solidFill>
                          <a:effectLst/>
                        </a:rPr>
                        <a:t> </a:t>
                      </a:r>
                      <a:r>
                        <a:rPr lang="en-US" sz="1200" b="0" i="0" u="none" dirty="0" smtClean="0">
                          <a:solidFill>
                            <a:schemeClr val="tx1"/>
                          </a:solidFill>
                          <a:effectLst/>
                        </a:rPr>
                        <a:t>and </a:t>
                      </a:r>
                      <a:r>
                        <a:rPr lang="en-US" sz="1200" b="1" i="1" u="sng" dirty="0" smtClean="0">
                          <a:solidFill>
                            <a:schemeClr val="tx1"/>
                          </a:solidFill>
                          <a:effectLst/>
                        </a:rPr>
                        <a:t>Power Lesson</a:t>
                      </a:r>
                      <a:r>
                        <a:rPr lang="en-US" sz="1200" b="1" i="1" u="none" dirty="0" smtClean="0">
                          <a:solidFill>
                            <a:schemeClr val="tx1"/>
                          </a:solidFill>
                          <a:effectLst/>
                        </a:rPr>
                        <a:t> </a:t>
                      </a:r>
                      <a:r>
                        <a:rPr lang="en-US" sz="1200" b="0" i="0" u="none" dirty="0" smtClean="0">
                          <a:solidFill>
                            <a:schemeClr val="tx1"/>
                          </a:solidFill>
                          <a:effectLst/>
                        </a:rPr>
                        <a:t>focus in different ways about the same topic?  </a:t>
                      </a:r>
                      <a:r>
                        <a:rPr lang="en-US" sz="1100" b="0" i="0" dirty="0" smtClean="0">
                          <a:effectLst/>
                          <a:latin typeface="+mn-lt"/>
                        </a:rPr>
                        <a:t>RI.4.6</a:t>
                      </a: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27969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13</a:t>
                      </a:r>
                      <a:r>
                        <a:rPr lang="en-US" sz="1200" b="0" i="0" u="none" baseline="0" dirty="0" smtClean="0">
                          <a:solidFill>
                            <a:schemeClr val="tx1"/>
                          </a:solidFill>
                          <a:effectLst/>
                        </a:rPr>
                        <a:t>  What same ideas of the theme do both </a:t>
                      </a:r>
                      <a:r>
                        <a:rPr lang="en-US" sz="1200" b="1" i="1" u="sng" baseline="0" dirty="0" smtClean="0">
                          <a:solidFill>
                            <a:schemeClr val="tx1"/>
                          </a:solidFill>
                          <a:effectLst/>
                        </a:rPr>
                        <a:t>Lights Out</a:t>
                      </a:r>
                      <a:r>
                        <a:rPr lang="en-US" sz="1200" b="1" i="1" u="none" baseline="0" dirty="0" smtClean="0">
                          <a:solidFill>
                            <a:schemeClr val="tx1"/>
                          </a:solidFill>
                          <a:effectLst/>
                        </a:rPr>
                        <a:t> </a:t>
                      </a:r>
                      <a:r>
                        <a:rPr lang="en-US" sz="1200" b="0" i="0" u="none" baseline="0" dirty="0" smtClean="0">
                          <a:solidFill>
                            <a:schemeClr val="tx1"/>
                          </a:solidFill>
                          <a:effectLst/>
                        </a:rPr>
                        <a:t>and </a:t>
                      </a:r>
                      <a:r>
                        <a:rPr lang="en-US" sz="1200" b="1" i="1" u="sng" baseline="0" dirty="0" smtClean="0">
                          <a:solidFill>
                            <a:schemeClr val="tx1"/>
                          </a:solidFill>
                          <a:effectLst/>
                        </a:rPr>
                        <a:t>Electricity &amp; Energy</a:t>
                      </a:r>
                      <a:r>
                        <a:rPr lang="en-US" sz="1200" b="0" i="0" u="sng" baseline="0" dirty="0" smtClean="0">
                          <a:solidFill>
                            <a:schemeClr val="tx1"/>
                          </a:solidFill>
                          <a:effectLst/>
                        </a:rPr>
                        <a:t>,</a:t>
                      </a:r>
                      <a:r>
                        <a:rPr lang="en-US" sz="1200" b="0" i="0" u="none" baseline="0" dirty="0" smtClean="0">
                          <a:solidFill>
                            <a:schemeClr val="tx1"/>
                          </a:solidFill>
                          <a:effectLst/>
                        </a:rPr>
                        <a:t> share?</a:t>
                      </a:r>
                    </a:p>
                    <a:p>
                      <a:pPr marL="0" marR="0" indent="0" algn="l" defTabSz="966612" rtl="0" eaLnBrk="1" fontAlgn="auto" latinLnBrk="0" hangingPunct="1">
                        <a:lnSpc>
                          <a:spcPct val="100000"/>
                        </a:lnSpc>
                        <a:spcBef>
                          <a:spcPts val="0"/>
                        </a:spcBef>
                        <a:spcAft>
                          <a:spcPts val="0"/>
                        </a:spcAft>
                        <a:buClrTx/>
                        <a:buSzTx/>
                        <a:buFontTx/>
                        <a:buNone/>
                        <a:tabLst/>
                        <a:defRPr/>
                      </a:pPr>
                      <a:r>
                        <a:rPr lang="en-US" sz="1200" b="0" i="0" u="none" baseline="0" dirty="0" smtClean="0">
                          <a:solidFill>
                            <a:schemeClr val="tx1"/>
                          </a:solidFill>
                          <a:effectLst/>
                        </a:rPr>
                        <a:t> </a:t>
                      </a:r>
                      <a:r>
                        <a:rPr lang="en-US" sz="1100" b="0" i="0" dirty="0" smtClean="0">
                          <a:latin typeface="+mn-lt"/>
                        </a:rPr>
                        <a:t>RI.4.9</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341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rPr>
                        <a:t>Question 14</a:t>
                      </a:r>
                      <a:r>
                        <a:rPr lang="en-US" sz="1200" b="1" i="0" u="none" dirty="0" smtClean="0">
                          <a:solidFill>
                            <a:schemeClr val="tx1"/>
                          </a:solidFill>
                          <a:effectLst>
                            <a:outerShdw blurRad="38100" dist="38100" dir="2700000" algn="tl">
                              <a:srgbClr val="000000">
                                <a:alpha val="43137"/>
                              </a:srgbClr>
                            </a:outerShdw>
                          </a:effectLst>
                        </a:rPr>
                        <a:t>  </a:t>
                      </a:r>
                      <a:r>
                        <a:rPr lang="en-US" sz="1200" b="0" i="0" u="none" dirty="0" smtClean="0">
                          <a:solidFill>
                            <a:schemeClr val="tx1"/>
                          </a:solidFill>
                          <a:effectLst/>
                        </a:rPr>
                        <a:t>What conclusion can you draw, based on </a:t>
                      </a:r>
                      <a:r>
                        <a:rPr lang="en-US" sz="1200" b="1" i="1" u="sng" dirty="0" smtClean="0">
                          <a:solidFill>
                            <a:schemeClr val="tx1"/>
                          </a:solidFill>
                          <a:effectLst/>
                        </a:rPr>
                        <a:t>Lights Out</a:t>
                      </a:r>
                      <a:r>
                        <a:rPr lang="en-US" sz="1200" b="1" i="1" u="none" dirty="0" smtClean="0">
                          <a:solidFill>
                            <a:schemeClr val="tx1"/>
                          </a:solidFill>
                          <a:effectLst/>
                        </a:rPr>
                        <a:t> </a:t>
                      </a:r>
                      <a:r>
                        <a:rPr lang="en-US" sz="1200" b="0" i="0" u="none" dirty="0" smtClean="0">
                          <a:solidFill>
                            <a:schemeClr val="tx1"/>
                          </a:solidFill>
                          <a:effectLst/>
                        </a:rPr>
                        <a:t>and </a:t>
                      </a:r>
                      <a:r>
                        <a:rPr lang="en-US" sz="1200" b="1" i="1" u="sng" dirty="0" smtClean="0">
                          <a:solidFill>
                            <a:schemeClr val="tx1"/>
                          </a:solidFill>
                          <a:effectLst/>
                        </a:rPr>
                        <a:t>Electricity &amp; Energy</a:t>
                      </a:r>
                      <a:r>
                        <a:rPr lang="en-US" sz="1200" b="0" i="0" u="none" dirty="0" smtClean="0">
                          <a:solidFill>
                            <a:schemeClr val="tx1"/>
                          </a:solidFill>
                          <a:effectLst/>
                        </a:rPr>
                        <a:t>, about the challenges of living without electricity? Select all that apply.  </a:t>
                      </a:r>
                      <a:r>
                        <a:rPr lang="en-US" sz="1100" b="0" i="0" u="none" strike="noStrike" baseline="0" dirty="0" smtClean="0">
                          <a:solidFill>
                            <a:schemeClr val="tx1"/>
                          </a:solidFill>
                          <a:effectLst/>
                        </a:rPr>
                        <a:t>RI.4.9  (all must be correct).</a:t>
                      </a:r>
                      <a:endParaRPr lang="en-US" sz="1100" b="0" i="0" u="none" strike="noStrike" dirty="0" smtClean="0">
                        <a:solidFill>
                          <a:schemeClr val="tx1"/>
                        </a:solidFill>
                        <a:effectLs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A,B,C</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15</a:t>
                      </a:r>
                      <a:r>
                        <a:rPr lang="en-US" sz="1200" b="1" u="none" dirty="0" smtClean="0">
                          <a:solidFill>
                            <a:schemeClr val="tx1"/>
                          </a:solidFill>
                          <a:effectLst>
                            <a:outerShdw blurRad="38100" dist="38100" dir="2700000" algn="tl">
                              <a:srgbClr val="000000">
                                <a:alpha val="43137"/>
                              </a:srgbClr>
                            </a:outerShdw>
                          </a:effectLst>
                        </a:rPr>
                        <a:t>                                </a:t>
                      </a:r>
                      <a:r>
                        <a:rPr lang="en-US" sz="1200" b="1" u="none" dirty="0" smtClean="0">
                          <a:solidFill>
                            <a:schemeClr val="tx1"/>
                          </a:solidFill>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a:t>
                      </a:r>
                      <a:r>
                        <a:rPr lang="en-US" sz="1200" b="1" u="sng" baseline="0" dirty="0" smtClean="0">
                          <a:solidFill>
                            <a:schemeClr val="tx1"/>
                          </a:solidFill>
                          <a:effectLst>
                            <a:outerShdw blurRad="38100" dist="38100" dir="2700000" algn="tl">
                              <a:srgbClr val="000000">
                                <a:alpha val="43137"/>
                              </a:srgbClr>
                            </a:outerShdw>
                          </a:effectLst>
                        </a:rPr>
                        <a:t> Response</a:t>
                      </a:r>
                      <a:r>
                        <a:rPr lang="en-US" sz="1200" b="0" i="1" u="none" baseline="0" dirty="0" smtClean="0">
                          <a:solidFill>
                            <a:schemeClr val="tx1"/>
                          </a:solidFill>
                          <a:effectLst/>
                        </a:rPr>
                        <a:t>          </a:t>
                      </a:r>
                      <a:endParaRPr lang="en-US" sz="12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RI.4.6</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16</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 Response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RI.4.9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Write</a:t>
                      </a:r>
                      <a:r>
                        <a:rPr lang="en-US" sz="1200" b="1" u="sng" baseline="0" dirty="0" smtClean="0">
                          <a:solidFill>
                            <a:schemeClr val="tx1"/>
                          </a:solidFill>
                          <a:effectLst>
                            <a:outerShdw blurRad="38100" dist="38100" dir="2700000" algn="tl">
                              <a:srgbClr val="000000">
                                <a:alpha val="43137"/>
                              </a:srgbClr>
                            </a:outerShdw>
                          </a:effectLst>
                        </a:rPr>
                        <a:t> and Revise</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Brief</a:t>
                      </a:r>
                      <a:r>
                        <a:rPr lang="en-US" sz="1200" b="1" u="sng" baseline="0" dirty="0" smtClean="0">
                          <a:solidFill>
                            <a:schemeClr val="tx1"/>
                          </a:solidFill>
                          <a:effectLst>
                            <a:outerShdw blurRad="38100" dist="38100" dir="2700000" algn="tl">
                              <a:srgbClr val="000000">
                                <a:alpha val="43137"/>
                              </a:srgbClr>
                            </a:outerShdw>
                          </a:effectLst>
                        </a:rPr>
                        <a:t> Write </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W.4.1c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a:t>
                      </a:r>
                      <a:r>
                        <a:rPr lang="en-US" sz="1200" b="1" u="sng" baseline="0" dirty="0" smtClean="0">
                          <a:solidFill>
                            <a:schemeClr val="tx1"/>
                          </a:solidFill>
                          <a:effectLst>
                            <a:outerShdw blurRad="38100" dist="38100" dir="2700000" algn="tl">
                              <a:srgbClr val="000000">
                                <a:alpha val="43137"/>
                              </a:srgbClr>
                            </a:outerShdw>
                          </a:effectLst>
                        </a:rPr>
                        <a:t> 18</a:t>
                      </a:r>
                      <a:r>
                        <a:rPr lang="en-US" sz="1200" b="1" u="none" baseline="0" dirty="0" smtClean="0">
                          <a:solidFill>
                            <a:schemeClr val="tx1"/>
                          </a:solidFill>
                          <a:effectLst>
                            <a:outerShdw blurRad="38100" dist="38100" dir="2700000" algn="tl">
                              <a:srgbClr val="000000">
                                <a:alpha val="43137"/>
                              </a:srgbClr>
                            </a:outerShdw>
                          </a:effectLst>
                        </a:rPr>
                        <a:t>  </a:t>
                      </a:r>
                      <a:r>
                        <a:rPr lang="en-US" sz="1100" b="0" u="none" baseline="0" dirty="0" smtClean="0">
                          <a:solidFill>
                            <a:schemeClr val="tx1"/>
                          </a:solidFill>
                          <a:effectLst/>
                        </a:rPr>
                        <a:t>Choose the sentence that is a better way to develop the reason in the underlined sentence. </a:t>
                      </a:r>
                      <a:r>
                        <a:rPr lang="en-US" sz="1100" b="0" dirty="0" smtClean="0">
                          <a:solidFill>
                            <a:schemeClr val="tx1"/>
                          </a:solidFill>
                          <a:effectLst/>
                          <a:latin typeface="+mn-lt"/>
                          <a:cs typeface="Helvetica" panose="020B0604020202020204" pitchFamily="34" charset="0"/>
                        </a:rPr>
                        <a:t>W.4.1b</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19</a:t>
                      </a:r>
                      <a:r>
                        <a:rPr lang="en-US" sz="1200" b="1" u="none" dirty="0" smtClean="0">
                          <a:solidFill>
                            <a:schemeClr val="tx1"/>
                          </a:solidFill>
                          <a:effectLst>
                            <a:outerShdw blurRad="38100" dist="38100" dir="2700000" algn="tl">
                              <a:srgbClr val="000000">
                                <a:alpha val="43137"/>
                              </a:srgbClr>
                            </a:outerShdw>
                          </a:effectLst>
                        </a:rPr>
                        <a:t>  </a:t>
                      </a:r>
                      <a:r>
                        <a:rPr lang="en-US" sz="1100" b="0" u="none" dirty="0" smtClean="0">
                          <a:solidFill>
                            <a:schemeClr val="tx1"/>
                          </a:solidFill>
                          <a:effectLst/>
                        </a:rPr>
                        <a:t>The student wants to replace the underlined words to make the description clearer.  Which of the following words would best replace </a:t>
                      </a:r>
                      <a:r>
                        <a:rPr lang="en-US" sz="1100" b="0" u="sng" dirty="0" smtClean="0">
                          <a:solidFill>
                            <a:schemeClr val="tx1"/>
                          </a:solidFill>
                          <a:effectLst/>
                        </a:rPr>
                        <a:t>awfully</a:t>
                      </a:r>
                      <a:r>
                        <a:rPr lang="en-US" sz="1100" b="0" u="none" baseline="0" dirty="0" smtClean="0">
                          <a:solidFill>
                            <a:schemeClr val="tx1"/>
                          </a:solidFill>
                          <a:effectLst/>
                        </a:rPr>
                        <a:t> </a:t>
                      </a:r>
                      <a:r>
                        <a:rPr lang="en-US" sz="1100" b="0" u="none" dirty="0" smtClean="0">
                          <a:solidFill>
                            <a:schemeClr val="tx1"/>
                          </a:solidFill>
                          <a:effectLst/>
                        </a:rPr>
                        <a:t>and </a:t>
                      </a:r>
                      <a:r>
                        <a:rPr lang="en-US" sz="1100" b="0" u="sng" dirty="0" smtClean="0">
                          <a:solidFill>
                            <a:schemeClr val="tx1"/>
                          </a:solidFill>
                          <a:effectLst/>
                        </a:rPr>
                        <a:t>jumpy</a:t>
                      </a:r>
                      <a:r>
                        <a:rPr lang="en-US" sz="1100" b="0" u="none" dirty="0" smtClean="0">
                          <a:solidFill>
                            <a:schemeClr val="tx1"/>
                          </a:solidFill>
                          <a:effectLst/>
                        </a:rPr>
                        <a:t>? </a:t>
                      </a:r>
                      <a:r>
                        <a:rPr lang="en-US" sz="1100" b="0" u="none" baseline="0" dirty="0" smtClean="0">
                          <a:solidFill>
                            <a:schemeClr val="tx1"/>
                          </a:solidFill>
                          <a:effectLst/>
                        </a:rPr>
                        <a:t> </a:t>
                      </a:r>
                      <a:r>
                        <a:rPr lang="en-US" sz="1100" b="0" dirty="0" smtClean="0">
                          <a:solidFill>
                            <a:schemeClr val="tx1"/>
                          </a:solidFill>
                          <a:effectLst/>
                          <a:latin typeface="+mn-lt"/>
                        </a:rPr>
                        <a:t>L.4.3a</a:t>
                      </a:r>
                      <a:endParaRPr lang="en-US" sz="1100" b="0" dirty="0" smtClean="0">
                        <a:solidFill>
                          <a:schemeClr val="tx1"/>
                        </a:solidFill>
                        <a:effectLst/>
                        <a:latin typeface="+mn-lt"/>
                        <a:cs typeface="Helvetica" panose="020B0604020202020204" pitchFamily="34" charset="0"/>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151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20</a:t>
                      </a:r>
                      <a:r>
                        <a:rPr lang="en-US" sz="1200" b="1" u="none" dirty="0" smtClean="0">
                          <a:solidFill>
                            <a:schemeClr val="tx1"/>
                          </a:solidFill>
                          <a:effectLst>
                            <a:outerShdw blurRad="38100" dist="38100" dir="2700000" algn="tl">
                              <a:srgbClr val="000000">
                                <a:alpha val="43137"/>
                              </a:srgbClr>
                            </a:outerShdw>
                          </a:effectLst>
                        </a:rPr>
                        <a:t>  </a:t>
                      </a:r>
                      <a:r>
                        <a:rPr lang="en-US" sz="1100" b="0" u="none" dirty="0" smtClean="0">
                          <a:solidFill>
                            <a:schemeClr val="tx1"/>
                          </a:solidFill>
                          <a:effectLst/>
                        </a:rPr>
                        <a:t>Read the following sentences.  Then choose the </a:t>
                      </a:r>
                      <a:r>
                        <a:rPr lang="en-US" sz="1100" b="0" u="sng" dirty="0" smtClean="0">
                          <a:solidFill>
                            <a:schemeClr val="tx1"/>
                          </a:solidFill>
                          <a:effectLst/>
                        </a:rPr>
                        <a:t>two</a:t>
                      </a:r>
                      <a:r>
                        <a:rPr lang="en-US" sz="1100" b="0" u="none" dirty="0" smtClean="0">
                          <a:solidFill>
                            <a:schemeClr val="tx1"/>
                          </a:solidFill>
                          <a:effectLst/>
                        </a:rPr>
                        <a:t> answers that show correct punctuation.</a:t>
                      </a:r>
                      <a:r>
                        <a:rPr lang="en-US" sz="1100" b="0" u="none" baseline="0" dirty="0" smtClean="0">
                          <a:solidFill>
                            <a:schemeClr val="tx1"/>
                          </a:solidFill>
                          <a:effectLst/>
                        </a:rPr>
                        <a:t> </a:t>
                      </a:r>
                      <a:r>
                        <a:rPr kumimoji="0" lang="en-US" sz="1100" b="0" i="0"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rPr>
                        <a:t>L.4.1f</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B, 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3142296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7223" y="733060"/>
            <a:ext cx="8146930" cy="8780510"/>
            <a:chOff x="-112256" y="56818"/>
            <a:chExt cx="7188468" cy="7982282"/>
          </a:xfrm>
        </p:grpSpPr>
        <p:grpSp>
          <p:nvGrpSpPr>
            <p:cNvPr id="12" name="Group 11"/>
            <p:cNvGrpSpPr/>
            <p:nvPr/>
          </p:nvGrpSpPr>
          <p:grpSpPr>
            <a:xfrm>
              <a:off x="-112256" y="56818"/>
              <a:ext cx="7188468" cy="7982282"/>
              <a:chOff x="-127134" y="171118"/>
              <a:chExt cx="7188468" cy="7982282"/>
            </a:xfrm>
          </p:grpSpPr>
          <p:sp>
            <p:nvSpPr>
              <p:cNvPr id="6" name="Rectangle 5"/>
              <p:cNvSpPr/>
              <p:nvPr/>
            </p:nvSpPr>
            <p:spPr>
              <a:xfrm>
                <a:off x="381000" y="228600"/>
                <a:ext cx="6172200" cy="7924800"/>
              </a:xfrm>
              <a:prstGeom prst="rect">
                <a:avLst/>
              </a:prstGeom>
              <a:gradFill>
                <a:gsLst>
                  <a:gs pos="0">
                    <a:srgbClr val="FF6D6D"/>
                  </a:gs>
                  <a:gs pos="50000">
                    <a:schemeClr val="accent1">
                      <a:tint val="44500"/>
                      <a:satMod val="160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solidFill>
                  <a:srgbClr val="FFFF8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785944" y="2858541"/>
                  <a:ext cx="4162221" cy="1384995"/>
                </a:xfrm>
                <a:prstGeom prst="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4500" b="1" dirty="0">
                      <a:effectLst>
                        <a:outerShdw blurRad="38100" dist="38100" dir="2700000" algn="tl">
                          <a:srgbClr val="000000">
                            <a:alpha val="43137"/>
                          </a:srgbClr>
                        </a:outerShdw>
                      </a:effectLst>
                    </a:rPr>
                    <a:t>Quarter </a:t>
                  </a:r>
                  <a:r>
                    <a:rPr lang="en-US" sz="4500" b="1" dirty="0" smtClean="0">
                      <a:effectLst>
                        <a:outerShdw blurRad="38100" dist="38100" dir="2700000" algn="tl">
                          <a:srgbClr val="000000">
                            <a:alpha val="43137"/>
                          </a:srgbClr>
                        </a:outerShdw>
                      </a:effectLst>
                    </a:rPr>
                    <a:t>Four </a:t>
                  </a:r>
                  <a:endParaRPr lang="en-US" sz="4500" b="1" dirty="0">
                    <a:effectLst>
                      <a:outerShdw blurRad="38100" dist="38100" dir="2700000" algn="tl">
                        <a:srgbClr val="000000">
                          <a:alpha val="43137"/>
                        </a:srgbClr>
                      </a:outerShdw>
                    </a:effectLst>
                  </a:endParaRPr>
                </a:p>
                <a:p>
                  <a:pPr algn="ctr"/>
                  <a:r>
                    <a:rPr lang="en-US" sz="2300" b="1" dirty="0" smtClean="0">
                      <a:effectLst>
                        <a:outerShdw blurRad="38100" dist="38100" dir="2700000" algn="tl">
                          <a:srgbClr val="000000">
                            <a:alpha val="43137"/>
                          </a:srgbClr>
                        </a:outerShdw>
                      </a:effectLst>
                    </a:rPr>
                    <a:t>ELA </a:t>
                  </a:r>
                  <a:r>
                    <a:rPr lang="en-US" sz="2300" b="1" dirty="0">
                      <a:effectLst>
                        <a:outerShdw blurRad="38100" dist="38100" dir="2700000" algn="tl">
                          <a:srgbClr val="000000">
                            <a:alpha val="43137"/>
                          </a:srgbClr>
                        </a:outerShdw>
                      </a:effectLst>
                    </a:rPr>
                    <a:t>CFAssessment</a:t>
                  </a:r>
                </a:p>
                <a:p>
                  <a:pPr algn="ctr"/>
                  <a:r>
                    <a:rPr lang="en-US" sz="2500" b="1" dirty="0">
                      <a:effectLst>
                        <a:outerShdw blurRad="38100" dist="38100" dir="2700000" algn="tl">
                          <a:srgbClr val="000000">
                            <a:alpha val="43137"/>
                          </a:srgbClr>
                        </a:outerShdw>
                      </a:effectLst>
                    </a:rPr>
                    <a:t>Student Copy</a:t>
                  </a:r>
                </a:p>
              </p:txBody>
            </p:sp>
          </p:grpSp>
          <p:sp>
            <p:nvSpPr>
              <p:cNvPr id="11" name="Rectangle 10"/>
              <p:cNvSpPr/>
              <p:nvPr/>
            </p:nvSpPr>
            <p:spPr>
              <a:xfrm>
                <a:off x="877411" y="6057900"/>
                <a:ext cx="5486400" cy="1961972"/>
              </a:xfrm>
              <a:prstGeom prst="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Student Name</a:t>
                </a:r>
              </a:p>
              <a:p>
                <a:pPr algn="ctr"/>
                <a:r>
                  <a:rPr lang="en-US" sz="3600" b="1" dirty="0">
                    <a:solidFill>
                      <a:schemeClr val="tx1"/>
                    </a:solidFill>
                  </a:rPr>
                  <a:t>_______________________</a:t>
                </a:r>
              </a:p>
            </p:txBody>
          </p:sp>
        </p:grpSp>
        <p:grpSp>
          <p:nvGrpSpPr>
            <p:cNvPr id="13" name="Group 12"/>
            <p:cNvGrpSpPr/>
            <p:nvPr/>
          </p:nvGrpSpPr>
          <p:grpSpPr>
            <a:xfrm>
              <a:off x="3489342" y="563494"/>
              <a:ext cx="2628116" cy="2097060"/>
              <a:chOff x="4701868" y="381000"/>
              <a:chExt cx="2628116" cy="2097060"/>
            </a:xfrm>
          </p:grpSpPr>
          <p:sp>
            <p:nvSpPr>
              <p:cNvPr id="14" name="Parallelogram 13"/>
              <p:cNvSpPr/>
              <p:nvPr/>
            </p:nvSpPr>
            <p:spPr>
              <a:xfrm rot="1584430" flipH="1">
                <a:off x="4701868" y="566618"/>
                <a:ext cx="2628116" cy="1911442"/>
              </a:xfrm>
              <a:prstGeom prst="parallelogram">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5" name="Parallelogram 14"/>
              <p:cNvSpPr/>
              <p:nvPr/>
            </p:nvSpPr>
            <p:spPr>
              <a:xfrm>
                <a:off x="5029200" y="694562"/>
                <a:ext cx="2050726" cy="16676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4717726" y="381000"/>
                <a:ext cx="1101584" cy="923330"/>
              </a:xfrm>
              <a:prstGeom prst="rect">
                <a:avLst/>
              </a:prstGeom>
              <a:solidFill>
                <a:srgbClr val="FFFFBD"/>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b="1" dirty="0">
                    <a:ln w="11430"/>
                    <a:solidFill>
                      <a:srgbClr val="C00000"/>
                    </a:solidFill>
                    <a:effectLst>
                      <a:outerShdw blurRad="80000" dist="40000" dir="5040000" algn="tl">
                        <a:srgbClr val="000000">
                          <a:alpha val="30000"/>
                        </a:srgbClr>
                      </a:outerShdw>
                    </a:effectLst>
                  </a:rPr>
                  <a:t>4</a:t>
                </a:r>
                <a:r>
                  <a:rPr lang="en-US" sz="6000" b="1" baseline="30000" dirty="0">
                    <a:ln w="11430"/>
                    <a:solidFill>
                      <a:srgbClr val="C00000"/>
                    </a:solidFill>
                    <a:effectLst>
                      <a:outerShdw blurRad="80000" dist="40000" dir="5040000" algn="tl">
                        <a:srgbClr val="000000">
                          <a:alpha val="30000"/>
                        </a:srgbClr>
                      </a:outerShdw>
                    </a:effectLst>
                  </a:rPr>
                  <a:t>th</a:t>
                </a:r>
                <a:r>
                  <a:rPr lang="en-US" sz="6000" b="1" dirty="0">
                    <a:ln w="11430"/>
                    <a:solidFill>
                      <a:srgbClr val="C00000"/>
                    </a:solidFill>
                    <a:effectLst>
                      <a:outerShdw blurRad="80000" dist="40000" dir="5040000" algn="tl">
                        <a:srgbClr val="000000">
                          <a:alpha val="30000"/>
                        </a:srgbClr>
                      </a:outerShdw>
                    </a:effectLst>
                  </a:rPr>
                  <a:t> </a:t>
                </a:r>
              </a:p>
            </p:txBody>
          </p:sp>
          <p:pic>
            <p:nvPicPr>
              <p:cNvPr id="17"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0" y="576344"/>
                <a:ext cx="1898326" cy="1785856"/>
              </a:xfrm>
              <a:prstGeom prst="rect">
                <a:avLst/>
              </a:prstGeom>
              <a:noFill/>
              <a:effectLst>
                <a:softEdge rad="317500"/>
              </a:effectLst>
            </p:spPr>
          </p:pic>
        </p:grpSp>
      </p:grpSp>
    </p:spTree>
    <p:extLst>
      <p:ext uri="{BB962C8B-B14F-4D97-AF65-F5344CB8AC3E}">
        <p14:creationId xmlns:p14="http://schemas.microsoft.com/office/powerpoint/2010/main" val="2458960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5" name="TextBox 4"/>
          <p:cNvSpPr txBox="1"/>
          <p:nvPr/>
        </p:nvSpPr>
        <p:spPr>
          <a:xfrm>
            <a:off x="533399" y="304800"/>
            <a:ext cx="6781801" cy="8037955"/>
          </a:xfrm>
          <a:prstGeom prst="rect">
            <a:avLst/>
          </a:prstGeom>
          <a:noFill/>
        </p:spPr>
        <p:txBody>
          <a:bodyPr wrap="square" lIns="96378" tIns="48189" rIns="96378" bIns="48189" rtlCol="0">
            <a:spAutoFit/>
          </a:bodyPr>
          <a:lstStyle/>
          <a:p>
            <a:r>
              <a:rPr lang="en-US" sz="1200" u="sng" dirty="0"/>
              <a:t>Student Directions</a:t>
            </a:r>
            <a:r>
              <a:rPr lang="en-US" sz="1200" dirty="0"/>
              <a:t>:  Read the Directions.  </a:t>
            </a:r>
          </a:p>
          <a:p>
            <a:endParaRPr lang="en-US" sz="1200" u="sng" dirty="0"/>
          </a:p>
          <a:p>
            <a:r>
              <a:rPr lang="en-US" sz="1200" b="1" u="sng" dirty="0"/>
              <a:t>Part 1</a:t>
            </a:r>
            <a:r>
              <a:rPr lang="en-US" sz="1200" b="1" dirty="0"/>
              <a:t> </a:t>
            </a:r>
          </a:p>
          <a:p>
            <a:endParaRPr lang="en-US" sz="1200" b="1" dirty="0"/>
          </a:p>
          <a:p>
            <a:r>
              <a:rPr lang="en-US" sz="1200" b="1" dirty="0"/>
              <a:t>Your assignment:</a:t>
            </a:r>
          </a:p>
          <a:p>
            <a:r>
              <a:rPr lang="en-US" sz="1200" dirty="0"/>
              <a:t>You will </a:t>
            </a:r>
            <a:r>
              <a:rPr lang="en-US" sz="1200" dirty="0" smtClean="0"/>
              <a:t>read several texts about electricity.</a:t>
            </a:r>
            <a:endParaRPr lang="en-US" sz="1200" dirty="0"/>
          </a:p>
          <a:p>
            <a:r>
              <a:rPr lang="en-US" sz="1200" dirty="0"/>
              <a:t>As you read, take notes on these sources.  </a:t>
            </a:r>
          </a:p>
          <a:p>
            <a:r>
              <a:rPr lang="en-US" sz="1200" dirty="0"/>
              <a:t>Then you will answer several research questions about these </a:t>
            </a:r>
            <a:r>
              <a:rPr lang="en-US" sz="1200" dirty="0" smtClean="0"/>
              <a:t>sources.</a:t>
            </a:r>
            <a:endParaRPr lang="en-US" sz="1200" dirty="0"/>
          </a:p>
          <a:p>
            <a:r>
              <a:rPr lang="en-US" sz="1200" dirty="0" smtClean="0"/>
              <a:t>Your notes and answers </a:t>
            </a:r>
            <a:r>
              <a:rPr lang="en-US" sz="1200" dirty="0"/>
              <a:t>will help you plan </a:t>
            </a:r>
            <a:r>
              <a:rPr lang="en-US" sz="1200" dirty="0" smtClean="0"/>
              <a:t>and write an opinion piece about electricity.</a:t>
            </a:r>
            <a:endParaRPr lang="en-US" sz="1200" i="1" dirty="0"/>
          </a:p>
          <a:p>
            <a:endParaRPr lang="en-US" sz="1200" b="1" dirty="0"/>
          </a:p>
          <a:p>
            <a:r>
              <a:rPr lang="en-US" sz="1200" b="1" dirty="0"/>
              <a:t>Steps you will be following:</a:t>
            </a:r>
          </a:p>
          <a:p>
            <a:r>
              <a:rPr lang="en-US" sz="1200" dirty="0"/>
              <a:t>In order to help you plan and write your </a:t>
            </a:r>
            <a:r>
              <a:rPr lang="en-US" sz="1200" dirty="0" smtClean="0"/>
              <a:t>opinion piece, you </a:t>
            </a:r>
            <a:r>
              <a:rPr lang="en-US" sz="1200" dirty="0"/>
              <a:t>will do all of the following:</a:t>
            </a:r>
          </a:p>
          <a:p>
            <a:r>
              <a:rPr lang="en-US" sz="1200" dirty="0"/>
              <a:t>1. Read </a:t>
            </a:r>
            <a:r>
              <a:rPr lang="en-US" sz="1200" dirty="0" smtClean="0"/>
              <a:t>several texts about electricity.</a:t>
            </a:r>
            <a:endParaRPr lang="en-US" sz="1200" dirty="0"/>
          </a:p>
          <a:p>
            <a:r>
              <a:rPr lang="en-US" sz="1200" dirty="0"/>
              <a:t>2. Answer several questions about </a:t>
            </a:r>
            <a:r>
              <a:rPr lang="en-US" sz="1200" dirty="0" smtClean="0"/>
              <a:t>these </a:t>
            </a:r>
            <a:r>
              <a:rPr lang="en-US" sz="1200" dirty="0"/>
              <a:t>sources.</a:t>
            </a:r>
          </a:p>
          <a:p>
            <a:r>
              <a:rPr lang="en-US" sz="1200" dirty="0"/>
              <a:t>3. Plan your </a:t>
            </a:r>
            <a:r>
              <a:rPr lang="en-US" sz="1200" dirty="0" smtClean="0"/>
              <a:t>writing for your opinion piece.</a:t>
            </a:r>
            <a:endParaRPr lang="en-US" sz="1200" dirty="0"/>
          </a:p>
          <a:p>
            <a:endParaRPr lang="en-US" sz="1200" b="1" dirty="0"/>
          </a:p>
          <a:p>
            <a:r>
              <a:rPr lang="en-US" sz="1200" b="1" dirty="0"/>
              <a:t>Directions for beginning:</a:t>
            </a:r>
          </a:p>
          <a:p>
            <a:r>
              <a:rPr lang="en-US" sz="1200" dirty="0"/>
              <a:t>You will now read </a:t>
            </a:r>
            <a:r>
              <a:rPr lang="en-US" sz="1200" dirty="0" smtClean="0"/>
              <a:t>the texts. Take </a:t>
            </a:r>
            <a:r>
              <a:rPr lang="en-US" sz="1200" dirty="0"/>
              <a:t>notes because you may want to refer to your notes while you plan your </a:t>
            </a:r>
            <a:r>
              <a:rPr lang="en-US" sz="1200" dirty="0" smtClean="0"/>
              <a:t>opinion piece.  You </a:t>
            </a:r>
            <a:r>
              <a:rPr lang="en-US" sz="1200" dirty="0"/>
              <a:t>can refer to </a:t>
            </a:r>
            <a:r>
              <a:rPr lang="en-US" sz="1200" dirty="0" smtClean="0"/>
              <a:t>your answers, notes and any </a:t>
            </a:r>
            <a:r>
              <a:rPr lang="en-US" sz="1200" dirty="0"/>
              <a:t>of the sources as often as you </a:t>
            </a:r>
            <a:r>
              <a:rPr lang="en-US" sz="1200" dirty="0" smtClean="0"/>
              <a:t>like</a:t>
            </a:r>
            <a:r>
              <a:rPr lang="en-US" sz="1200" dirty="0"/>
              <a:t> </a:t>
            </a:r>
            <a:r>
              <a:rPr lang="en-US" sz="1200" dirty="0" smtClean="0"/>
              <a:t>when you write your opinion piece.</a:t>
            </a:r>
            <a:endParaRPr lang="en-US" sz="1200" b="1" dirty="0"/>
          </a:p>
          <a:p>
            <a:endParaRPr lang="en-US" sz="1200" b="1" dirty="0"/>
          </a:p>
          <a:p>
            <a:r>
              <a:rPr lang="en-US" sz="1200" b="1" dirty="0"/>
              <a:t>Questions</a:t>
            </a:r>
          </a:p>
          <a:p>
            <a:r>
              <a:rPr lang="en-US" sz="1200" dirty="0"/>
              <a:t>Answer the questions.  Your answers to these questions will be scored. Also, they will help you think about the sources you’ve read, which should help you plan your </a:t>
            </a:r>
            <a:r>
              <a:rPr lang="en-US" sz="1200" dirty="0" smtClean="0"/>
              <a:t>writing for your opinion piece.</a:t>
            </a:r>
            <a:endParaRPr lang="en-US" sz="1200" dirty="0"/>
          </a:p>
          <a:p>
            <a:endParaRPr lang="en-US" sz="1200" dirty="0"/>
          </a:p>
          <a:p>
            <a:r>
              <a:rPr lang="en-US" sz="1200" b="1" u="sng" dirty="0"/>
              <a:t>Part 2</a:t>
            </a:r>
            <a:r>
              <a:rPr lang="en-US" sz="1200" b="1" dirty="0"/>
              <a:t> </a:t>
            </a:r>
          </a:p>
          <a:p>
            <a:pPr>
              <a:defRPr/>
            </a:pPr>
            <a:r>
              <a:rPr lang="en-US" sz="1200" b="1" u="sng" dirty="0"/>
              <a:t>Your assignment</a:t>
            </a:r>
            <a:r>
              <a:rPr lang="en-US" sz="1200" b="1" dirty="0"/>
              <a:t>: </a:t>
            </a:r>
            <a:endParaRPr lang="en-US" sz="1200" dirty="0">
              <a:solidFill>
                <a:srgbClr val="FF0000"/>
              </a:solidFill>
            </a:endParaRPr>
          </a:p>
          <a:p>
            <a:pPr>
              <a:defRPr/>
            </a:pPr>
            <a:r>
              <a:rPr lang="en-US" sz="1200" dirty="0"/>
              <a:t>You have read 4 texts about electricity.  Write an opinion essay about whether or not you would agree that electricity has made </a:t>
            </a:r>
            <a:r>
              <a:rPr lang="en-US" sz="1200" dirty="0" smtClean="0"/>
              <a:t>life better.  Use as many examples from all the texts that you can that support your opinion piece.</a:t>
            </a:r>
          </a:p>
          <a:p>
            <a:pPr>
              <a:defRPr/>
            </a:pPr>
            <a:endParaRPr lang="en-US" sz="1200" dirty="0"/>
          </a:p>
          <a:p>
            <a:r>
              <a:rPr lang="en-US" sz="1200" b="1" u="sng" dirty="0"/>
              <a:t>You will</a:t>
            </a:r>
            <a:r>
              <a:rPr lang="en-US" sz="1200" dirty="0"/>
              <a:t>:</a:t>
            </a:r>
          </a:p>
          <a:p>
            <a:pPr marL="361417" indent="-361417">
              <a:buAutoNum type="arabicPeriod"/>
            </a:pPr>
            <a:r>
              <a:rPr lang="en-US" sz="1200" dirty="0"/>
              <a:t>Plan your writing.  You may use your notes and answers.</a:t>
            </a:r>
          </a:p>
          <a:p>
            <a:pPr marL="361417" indent="-361417">
              <a:buAutoNum type="arabicPeriod"/>
            </a:pPr>
            <a:endParaRPr lang="en-US" sz="1200" dirty="0"/>
          </a:p>
          <a:p>
            <a:pPr marL="361417" indent="-361417">
              <a:buAutoNum type="arabicPeriod"/>
            </a:pPr>
            <a:r>
              <a:rPr lang="en-US" sz="1200" dirty="0"/>
              <a:t>Write – Revise and Edit your first draft (your teacher will give you paper).</a:t>
            </a:r>
          </a:p>
          <a:p>
            <a:pPr marL="361417" indent="-361417">
              <a:buAutoNum type="arabicPeriod"/>
            </a:pPr>
            <a:endParaRPr lang="en-US" sz="1200" dirty="0"/>
          </a:p>
          <a:p>
            <a:pPr marL="361417" indent="-361417">
              <a:buAutoNum type="arabicPeriod"/>
            </a:pPr>
            <a:r>
              <a:rPr lang="en-US" sz="1200" dirty="0"/>
              <a:t>Write a final draft </a:t>
            </a:r>
            <a:r>
              <a:rPr lang="en-US" sz="1200" dirty="0" smtClean="0"/>
              <a:t>of your opinion piece.</a:t>
            </a:r>
            <a:endParaRPr lang="en-US" sz="1200" dirty="0"/>
          </a:p>
          <a:p>
            <a:pPr algn="ctr"/>
            <a:endParaRPr lang="en-US" sz="1200" b="1" u="sng" dirty="0" smtClean="0"/>
          </a:p>
          <a:p>
            <a:pPr algn="ctr"/>
            <a:r>
              <a:rPr lang="en-US" sz="1200" b="1" u="sng" dirty="0" smtClean="0"/>
              <a:t>How </a:t>
            </a:r>
            <a:r>
              <a:rPr lang="en-US" sz="1200" b="1" u="sng" dirty="0"/>
              <a:t>you will be scored</a:t>
            </a:r>
          </a:p>
          <a:p>
            <a:endParaRPr lang="en-US" sz="1200" b="1" dirty="0"/>
          </a:p>
          <a:p>
            <a:endParaRPr lang="en-US" sz="1200" dirty="0"/>
          </a:p>
          <a:p>
            <a:pPr algn="ctr"/>
            <a:endParaRPr lang="en-US" sz="1200" dirty="0"/>
          </a:p>
          <a:p>
            <a:endParaRPr lang="en-US" sz="1200" u="sng" dirty="0"/>
          </a:p>
        </p:txBody>
      </p:sp>
      <p:graphicFrame>
        <p:nvGraphicFramePr>
          <p:cNvPr id="6" name="Table 5"/>
          <p:cNvGraphicFramePr>
            <a:graphicFrameLocks noGrp="1"/>
          </p:cNvGraphicFramePr>
          <p:nvPr>
            <p:extLst>
              <p:ext uri="{D42A27DB-BD31-4B8C-83A1-F6EECF244321}">
                <p14:modId xmlns:p14="http://schemas.microsoft.com/office/powerpoint/2010/main" val="1925690275"/>
              </p:ext>
            </p:extLst>
          </p:nvPr>
        </p:nvGraphicFramePr>
        <p:xfrm>
          <a:off x="1338262" y="7539447"/>
          <a:ext cx="5062538" cy="1985553"/>
        </p:xfrm>
        <a:graphic>
          <a:graphicData uri="http://schemas.openxmlformats.org/drawingml/2006/table">
            <a:tbl>
              <a:tblPr firstRow="1" bandRow="1">
                <a:tableStyleId>{5940675A-B579-460E-94D1-54222C63F5DA}</a:tableStyleId>
              </a:tblPr>
              <a:tblGrid>
                <a:gridCol w="1075909"/>
                <a:gridCol w="3986629"/>
              </a:tblGrid>
              <a:tr h="383177">
                <a:tc>
                  <a:txBody>
                    <a:bodyPr/>
                    <a:lstStyle/>
                    <a:p>
                      <a:pPr algn="r"/>
                      <a:r>
                        <a:rPr lang="en-US" sz="1000" b="1" i="1" dirty="0" smtClean="0">
                          <a:solidFill>
                            <a:schemeClr val="tx1"/>
                          </a:solidFill>
                        </a:rPr>
                        <a:t>Purpose</a:t>
                      </a:r>
                      <a:endParaRPr lang="en-US" sz="1000" b="1" i="1"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rPr>
                        <a:t>Do you clearly state your opinion?  Do you stay on topic?</a:t>
                      </a:r>
                      <a:endParaRPr kumimoji="0" lang="en-US" sz="1000" b="1" i="0" u="none" strike="noStrike" kern="1200" cap="none" spc="0" normalizeH="0" baseline="0" noProof="0" dirty="0">
                        <a:ln>
                          <a:noFill/>
                        </a:ln>
                        <a:solidFill>
                          <a:prstClr val="black"/>
                        </a:solidFill>
                        <a:effectLst/>
                        <a:uLnTx/>
                        <a:uFillTx/>
                        <a:latin typeface="+mn-lt"/>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n-US" sz="1000" b="1" i="1" dirty="0" smtClean="0">
                          <a:solidFill>
                            <a:schemeClr val="tx1"/>
                          </a:solidFill>
                        </a:rPr>
                        <a:t>Organization</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pPr marL="0" lvl="0" indent="0" defTabSz="1018809">
                        <a:buFont typeface="+mj-lt"/>
                        <a:buNone/>
                        <a:defRPr/>
                      </a:pPr>
                      <a:r>
                        <a:rPr lang="en-US" sz="1000" dirty="0" smtClean="0">
                          <a:solidFill>
                            <a:prstClr val="black"/>
                          </a:solidFill>
                          <a:ea typeface="Calibri"/>
                          <a:cs typeface="Times New Roman"/>
                        </a:rPr>
                        <a:t>Do your ideas flow logically from the introduction to conclusion?  Do you use effective transitions?</a:t>
                      </a:r>
                      <a:endParaRPr lang="en-US" sz="100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n-US" sz="1000" b="1" i="1" dirty="0" smtClean="0">
                          <a:solidFill>
                            <a:schemeClr val="tx1"/>
                          </a:solidFill>
                        </a:rPr>
                        <a:t>Elaboration:</a:t>
                      </a:r>
                    </a:p>
                    <a:p>
                      <a:pPr algn="r"/>
                      <a:r>
                        <a:rPr lang="en-US" sz="1000" b="1" i="1" dirty="0" smtClean="0">
                          <a:solidFill>
                            <a:schemeClr val="tx1"/>
                          </a:solidFill>
                        </a:rPr>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pPr marL="0" lvl="0" indent="0" defTabSz="1018809">
                        <a:buFont typeface="+mj-lt"/>
                        <a:buNone/>
                        <a:defRPr/>
                      </a:pPr>
                      <a:r>
                        <a:rPr lang="en-US" sz="1000" dirty="0" smtClean="0">
                          <a:solidFill>
                            <a:prstClr val="black"/>
                          </a:solidFill>
                          <a:ea typeface="Calibri"/>
                          <a:cs typeface="Times New Roman"/>
                        </a:rPr>
                        <a:t>Do you provide evidence from sources about your opinions and elaborate with specific information?</a:t>
                      </a:r>
                      <a:endParaRPr lang="en-US" sz="1000" dirty="0">
                        <a:solidFill>
                          <a:prstClr val="black"/>
                        </a:solidFill>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263435">
                <a:tc>
                  <a:txBody>
                    <a:bodyPr/>
                    <a:lstStyle/>
                    <a:p>
                      <a:pPr algn="r"/>
                      <a:r>
                        <a:rPr lang="en-US" sz="1000" b="1" i="1" dirty="0" smtClean="0">
                          <a:solidFill>
                            <a:schemeClr val="tx1"/>
                          </a:solidFill>
                        </a:rPr>
                        <a:t>Elaboration:</a:t>
                      </a:r>
                    </a:p>
                    <a:p>
                      <a:pPr algn="r"/>
                      <a:r>
                        <a:rPr lang="en-US" sz="1000" b="1" i="1" dirty="0" smtClean="0">
                          <a:solidFill>
                            <a:schemeClr val="tx1"/>
                          </a:solidFill>
                        </a:rPr>
                        <a:t>of language and vocabulary</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pPr marL="0" lvl="0" indent="0" defTabSz="1018809">
                        <a:buFont typeface="+mj-lt"/>
                        <a:buNone/>
                        <a:defRPr/>
                      </a:pPr>
                      <a:r>
                        <a:rPr lang="en-US" sz="1000" dirty="0" smtClean="0">
                          <a:solidFill>
                            <a:prstClr val="black"/>
                          </a:solidFill>
                          <a:ea typeface="Calibri"/>
                          <a:cs typeface="Times New Roman"/>
                        </a:rPr>
                        <a:t>Do you express your ideas effectively?  Do you use precise language that is appropriate for your audience and purpose?</a:t>
                      </a:r>
                      <a:endParaRPr lang="en-US" sz="100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n-US" sz="1000" b="1" i="1" dirty="0" smtClean="0">
                          <a:solidFill>
                            <a:schemeClr val="tx1"/>
                          </a:solidFill>
                        </a:rPr>
                        <a:t>Conventions</a:t>
                      </a:r>
                      <a:endParaRPr lang="en-US" sz="1000" b="1" i="1" dirty="0">
                        <a:solidFill>
                          <a:schemeClr val="tx1"/>
                        </a:solidFill>
                      </a:endParaRPr>
                    </a:p>
                  </a:txBody>
                  <a:tcPr marL="97155" marR="97155" marT="47897" marB="47897" anchor="ctr">
                    <a:solidFill>
                      <a:schemeClr val="accent6">
                        <a:lumMod val="20000"/>
                        <a:lumOff val="80000"/>
                      </a:schemeClr>
                    </a:solidFill>
                  </a:tcPr>
                </a:tc>
                <a:tc>
                  <a:txBody>
                    <a:bodyPr/>
                    <a:lstStyle/>
                    <a:p>
                      <a:pPr marL="0" lvl="0" indent="0" defTabSz="1018809">
                        <a:buFont typeface="+mj-lt"/>
                        <a:buNone/>
                        <a:defRPr/>
                      </a:pPr>
                      <a:r>
                        <a:rPr lang="en-US" sz="1000" b="1" dirty="0" smtClean="0">
                          <a:solidFill>
                            <a:srgbClr val="FF0000"/>
                          </a:solidFill>
                        </a:rPr>
                        <a:t> </a:t>
                      </a:r>
                      <a:r>
                        <a:rPr lang="en-US" sz="1000" dirty="0" smtClean="0">
                          <a:solidFill>
                            <a:prstClr val="black"/>
                          </a:solidFill>
                          <a:ea typeface="Calibri"/>
                          <a:cs typeface="Times New Roman"/>
                        </a:rPr>
                        <a:t>Do you use punctuation, capitalization and spelling correctly?</a:t>
                      </a:r>
                      <a:endParaRPr lang="en-US" sz="1000" dirty="0">
                        <a:solidFill>
                          <a:prstClr val="black"/>
                        </a:solidFill>
                        <a:ea typeface="Calibri"/>
                        <a:cs typeface="Times New Roman"/>
                      </a:endParaRP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14126073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 y="46132"/>
            <a:ext cx="205819"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p>
            <a:endParaRPr lang="en-US" dirty="0"/>
          </a:p>
        </p:txBody>
      </p:sp>
      <p:sp>
        <p:nvSpPr>
          <p:cNvPr id="4" name="Rectangle 3"/>
          <p:cNvSpPr/>
          <p:nvPr/>
        </p:nvSpPr>
        <p:spPr>
          <a:xfrm>
            <a:off x="762000" y="1066800"/>
            <a:ext cx="6248400" cy="6555641"/>
          </a:xfrm>
          <a:prstGeom prst="rect">
            <a:avLst/>
          </a:prstGeom>
        </p:spPr>
        <p:txBody>
          <a:bodyPr wrap="square">
            <a:spAutoFit/>
          </a:bodyPr>
          <a:lstStyle/>
          <a:p>
            <a:pPr algn="ctr"/>
            <a:r>
              <a:rPr lang="en-US" sz="1400" b="1" u="sng" dirty="0"/>
              <a:t>Electric Free Day</a:t>
            </a:r>
          </a:p>
          <a:p>
            <a:pPr algn="ctr"/>
            <a:r>
              <a:rPr lang="en-US" sz="1200" i="1" dirty="0"/>
              <a:t>Ginger </a:t>
            </a:r>
            <a:r>
              <a:rPr lang="en-US" sz="1200" i="1" dirty="0" smtClean="0"/>
              <a:t>Jay</a:t>
            </a:r>
          </a:p>
          <a:p>
            <a:pPr algn="ctr"/>
            <a:endParaRPr lang="en-US" sz="1200" i="1" dirty="0"/>
          </a:p>
          <a:p>
            <a:r>
              <a:rPr lang="en-US" sz="1200" dirty="0" smtClean="0"/>
              <a:t>"</a:t>
            </a:r>
            <a:r>
              <a:rPr lang="en-US" sz="1200" dirty="0"/>
              <a:t>Okay class, as you know, we are learning about life in the </a:t>
            </a:r>
            <a:r>
              <a:rPr lang="en-US" sz="1200" dirty="0" smtClean="0"/>
              <a:t>late </a:t>
            </a:r>
            <a:r>
              <a:rPr lang="en-US" sz="1200" dirty="0"/>
              <a:t>1800s.  And I want us to really understand what it was like to live during that time. So I am asking you to spend the next 24 hours without electricity."</a:t>
            </a:r>
          </a:p>
          <a:p>
            <a:endParaRPr lang="en-US" sz="1200" dirty="0"/>
          </a:p>
          <a:p>
            <a:r>
              <a:rPr lang="en-US" sz="1200" dirty="0"/>
              <a:t>Daniel couldn't believe what he was hearing.  No electricity?  That would mean no TV, no microwave, no VIDEO GAMES!  How could his teacher even suggest such a thing?  "At least I will have my phone and tablet to play on", thought Daniel.  He figured since those items ran on batteries, he would at least be able to spend time texting and playing games.  That was when his teacher said, "And this means no phones or tablets either. They run on batteries, but still need electricity to work." </a:t>
            </a:r>
          </a:p>
          <a:p>
            <a:endParaRPr lang="en-US" sz="1200" dirty="0"/>
          </a:p>
          <a:p>
            <a:r>
              <a:rPr lang="en-US" sz="1200" dirty="0"/>
              <a:t>At first, it was easy.  Daniel spent the first couple of hours riding his bike and playing basketball with his friends.  Being outside was actually pretty nice. After that, he went inside for a snack.  Usually he had microwave popcorn after school.  Not today.  He grabbed an apple from a bowl on the counter and headed to his room.  He finished his homework and then decided to read for a while.  Pretty soon, it was time for dinner.  This should be interesting.  What would his mom make that would not require electricity to cook? </a:t>
            </a:r>
          </a:p>
          <a:p>
            <a:endParaRPr lang="en-US" sz="1200" dirty="0"/>
          </a:p>
          <a:p>
            <a:r>
              <a:rPr lang="en-US" sz="1200" dirty="0"/>
              <a:t>After all the bike riding and basketball, Daniel was pretty hungry.  Luckily, Dad came up with the idea to cook hot dogs using the fireplace.  The indoor "picnic" put everyone in a good mood.  After dinner the whole family played card games.  When it got too dark, his mom and dad told funny stories until finally it was time for bed.  Daniel fell asleep the minute his head hit the pillow.</a:t>
            </a:r>
          </a:p>
          <a:p>
            <a:endParaRPr lang="en-US" sz="1200" dirty="0"/>
          </a:p>
          <a:p>
            <a:r>
              <a:rPr lang="en-US" sz="1200" dirty="0"/>
              <a:t>The next day everyone shared stories about their night. Some kids talked about being bored, or hungry, or both. Some kids even admitted they didn't make it more than a few hours.  Everyone thought Daniel's night sounded fun. They loved the idea of cooking hot dogs on an indoor fireplace.  No one else's dad had been that creative.  At the end of the discussion their teacher asked if they would be willing to do it again.  Daniel said yes- but not right away.  Maybe next month after some tablet time and a few hours of TV!</a:t>
            </a:r>
          </a:p>
          <a:p>
            <a:r>
              <a:rPr lang="en-US" sz="1200" dirty="0" smtClean="0"/>
              <a:t> </a:t>
            </a:r>
            <a:r>
              <a:rPr lang="en-US" sz="1200" dirty="0"/>
              <a:t> </a:t>
            </a:r>
          </a:p>
          <a:p>
            <a:r>
              <a:rPr lang="en-US" sz="1200" dirty="0"/>
              <a:t> </a:t>
            </a:r>
          </a:p>
          <a:p>
            <a:endParaRPr lang="en-US" sz="1200" dirty="0" smtClean="0"/>
          </a:p>
        </p:txBody>
      </p:sp>
      <p:sp>
        <p:nvSpPr>
          <p:cNvPr id="3" name="Rectangle 2"/>
          <p:cNvSpPr/>
          <p:nvPr/>
        </p:nvSpPr>
        <p:spPr>
          <a:xfrm>
            <a:off x="5638800" y="39726"/>
            <a:ext cx="2019300" cy="707886"/>
          </a:xfrm>
          <a:prstGeom prst="rect">
            <a:avLst/>
          </a:prstGeom>
        </p:spPr>
        <p:txBody>
          <a:bodyPr wrap="square">
            <a:spAutoFit/>
          </a:bodyPr>
          <a:lstStyle/>
          <a:p>
            <a:pPr algn="r"/>
            <a:r>
              <a:rPr lang="en-US" sz="800" dirty="0" smtClean="0"/>
              <a:t>Grade Equivalent 4.6</a:t>
            </a:r>
          </a:p>
          <a:p>
            <a:pPr algn="r"/>
            <a:r>
              <a:rPr lang="en-US" sz="800" dirty="0" smtClean="0"/>
              <a:t>Lexile Measure 700L</a:t>
            </a:r>
            <a:endParaRPr lang="en-US" sz="800" dirty="0"/>
          </a:p>
          <a:p>
            <a:pPr algn="r"/>
            <a:r>
              <a:rPr lang="en-US" sz="800" dirty="0"/>
              <a:t>Mean Sentence </a:t>
            </a:r>
            <a:r>
              <a:rPr lang="en-US" sz="800" dirty="0" smtClean="0"/>
              <a:t>Length 10.78</a:t>
            </a:r>
            <a:endParaRPr lang="en-US" sz="800" dirty="0"/>
          </a:p>
          <a:p>
            <a:pPr algn="r"/>
            <a:r>
              <a:rPr lang="en-US" sz="800" dirty="0"/>
              <a:t>Mean Log Word </a:t>
            </a:r>
            <a:r>
              <a:rPr lang="en-US" sz="800" dirty="0" smtClean="0"/>
              <a:t>Frequency 3.61</a:t>
            </a:r>
            <a:endParaRPr lang="en-US" sz="800" dirty="0"/>
          </a:p>
          <a:p>
            <a:pPr algn="r"/>
            <a:r>
              <a:rPr lang="en-US" sz="800" dirty="0"/>
              <a:t>Word </a:t>
            </a:r>
            <a:r>
              <a:rPr lang="en-US" sz="800" dirty="0" smtClean="0"/>
              <a:t>Count 399</a:t>
            </a:r>
            <a:endParaRPr lang="en-US" sz="800" dirty="0"/>
          </a:p>
        </p:txBody>
      </p:sp>
    </p:spTree>
    <p:extLst>
      <p:ext uri="{BB962C8B-B14F-4D97-AF65-F5344CB8AC3E}">
        <p14:creationId xmlns:p14="http://schemas.microsoft.com/office/powerpoint/2010/main" val="31595789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62000"/>
            <a:ext cx="6781800" cy="7171194"/>
          </a:xfrm>
          <a:prstGeom prst="rect">
            <a:avLst/>
          </a:prstGeom>
        </p:spPr>
        <p:txBody>
          <a:bodyPr wrap="square">
            <a:spAutoFit/>
          </a:bodyPr>
          <a:lstStyle/>
          <a:p>
            <a:pPr algn="ctr"/>
            <a:r>
              <a:rPr lang="en-US" sz="1400" b="1" u="sng" dirty="0">
                <a:ea typeface="Times New Roman"/>
              </a:rPr>
              <a:t>Power </a:t>
            </a:r>
            <a:r>
              <a:rPr lang="en-US" sz="1400" b="1" u="sng" dirty="0" smtClean="0">
                <a:ea typeface="Times New Roman"/>
              </a:rPr>
              <a:t>Lesson</a:t>
            </a:r>
          </a:p>
          <a:p>
            <a:pPr algn="ctr"/>
            <a:r>
              <a:rPr lang="en-US" sz="1200" i="1" dirty="0" smtClean="0">
                <a:ea typeface="Times New Roman"/>
              </a:rPr>
              <a:t>Ginger Jay</a:t>
            </a:r>
            <a:endParaRPr lang="en-US" sz="1200" i="1" dirty="0">
              <a:ea typeface="Times New Roman"/>
            </a:endParaRPr>
          </a:p>
          <a:p>
            <a:r>
              <a:rPr lang="en-US" sz="1400" dirty="0">
                <a:ea typeface="Times New Roman"/>
              </a:rPr>
              <a:t> </a:t>
            </a:r>
          </a:p>
          <a:p>
            <a:r>
              <a:rPr lang="en-US" sz="1400" dirty="0">
                <a:ea typeface="Times New Roman"/>
              </a:rPr>
              <a:t>I am the sun.  I shine brightly everyday and keep the earth warm and light.  People have used me for thousands of years to illuminate their path and heat their world.  In the </a:t>
            </a:r>
            <a:r>
              <a:rPr lang="en-US" sz="1400" dirty="0" smtClean="0">
                <a:ea typeface="Times New Roman"/>
              </a:rPr>
              <a:t>late </a:t>
            </a:r>
            <a:r>
              <a:rPr lang="en-US" sz="1400" dirty="0">
                <a:ea typeface="Times New Roman"/>
              </a:rPr>
              <a:t>1800s I heard a new power source had been invented and so I went in search of it.  I found electricity quite easily.  It was inside many homes and buildings.  It lingered along the sides of roads and parks.  It seemed to be pushing and moving a thousand different machines.  "How would I ever compete?" I thought.  And then it came to me- we would form an alliance.   We would work together to power the world.  Surely electricity would see the value of such an idea.  </a:t>
            </a:r>
          </a:p>
          <a:p>
            <a:r>
              <a:rPr lang="en-US" sz="1400" dirty="0">
                <a:ea typeface="Times New Roman"/>
              </a:rPr>
              <a:t> </a:t>
            </a:r>
          </a:p>
          <a:p>
            <a:r>
              <a:rPr lang="en-US" sz="1400" dirty="0">
                <a:ea typeface="Times New Roman"/>
              </a:rPr>
              <a:t>"Electricity- come out and talk with me!" I said.  " I want to help you power our world!"  But electricity did not respond.  I yelled louder and finally electricity blinked the lights.  I explained my idea to share the load but electricity wanted the glory for itself.  "I can shine day or night!" it responded.  "I keep working in rain and darkness, and I give people the power to turn me on and off."  I did not argue back but simply pointed out that my power was free and could be harnessed and saved to work in all of those same conditions. But electricity was not convinced.  </a:t>
            </a:r>
          </a:p>
          <a:p>
            <a:r>
              <a:rPr lang="en-US" sz="1400" dirty="0">
                <a:ea typeface="Times New Roman"/>
              </a:rPr>
              <a:t> </a:t>
            </a:r>
          </a:p>
          <a:p>
            <a:r>
              <a:rPr lang="en-US" sz="1400" dirty="0">
                <a:ea typeface="Times New Roman"/>
              </a:rPr>
              <a:t>We continued in this same manner for many days.  Finally there came  a gigantic clap of thunder and a single strike of lightning lit up the sky.  And then electricity was silenced. There were no more blinking lights, no more moving parts and no noise.  The world was dark and silent.  People lit candles and sat waiting for power to return.  It was then that electricity turned and pleaded for me to intervene.  "We must work together dear sun.  Please shine brighter so the world might see!"  And so I did.</a:t>
            </a:r>
          </a:p>
          <a:p>
            <a:r>
              <a:rPr lang="en-US" sz="1400" dirty="0">
                <a:ea typeface="Times New Roman"/>
              </a:rPr>
              <a:t> </a:t>
            </a:r>
          </a:p>
          <a:p>
            <a:r>
              <a:rPr lang="en-US" sz="1400" dirty="0">
                <a:ea typeface="Times New Roman"/>
              </a:rPr>
              <a:t>In the end we learned a valuable lesson.  Alone we may do great and powerful things but eventually there will come a lightning strike in everyone's world.  And when that happens </a:t>
            </a:r>
            <a:r>
              <a:rPr lang="en-US" sz="1400" dirty="0" smtClean="0">
                <a:ea typeface="Times New Roman"/>
              </a:rPr>
              <a:t>it is always </a:t>
            </a:r>
            <a:r>
              <a:rPr lang="en-US" sz="1400" dirty="0">
                <a:ea typeface="Times New Roman"/>
              </a:rPr>
              <a:t>good to have a friend close by to light the way.</a:t>
            </a:r>
          </a:p>
          <a:p>
            <a:r>
              <a:rPr lang="en-US" sz="1400" dirty="0">
                <a:latin typeface="Comic Sans MS"/>
                <a:ea typeface="Times New Roman"/>
              </a:rPr>
              <a:t> </a:t>
            </a:r>
            <a:endParaRPr lang="en-US" sz="1400" dirty="0">
              <a:latin typeface="Times New Roman"/>
              <a:ea typeface="Times New Roman"/>
            </a:endParaRPr>
          </a:p>
          <a:p>
            <a:r>
              <a:rPr lang="en-US" sz="1400" dirty="0">
                <a:latin typeface="Comic Sans MS"/>
                <a:ea typeface="Times New Roman"/>
              </a:rPr>
              <a:t> </a:t>
            </a:r>
            <a:endParaRPr lang="en-US" sz="1400" dirty="0">
              <a:latin typeface="Times New Roman"/>
              <a:ea typeface="Times New Roman"/>
            </a:endParaRPr>
          </a:p>
          <a:p>
            <a:pPr algn="ctr"/>
            <a:r>
              <a:rPr lang="en-US" sz="1400" dirty="0">
                <a:latin typeface="Comic Sans MS"/>
                <a:ea typeface="Times New Roman"/>
              </a:rPr>
              <a:t> </a:t>
            </a:r>
            <a:endParaRPr lang="en-US" sz="1400" dirty="0"/>
          </a:p>
        </p:txBody>
      </p:sp>
      <p:sp>
        <p:nvSpPr>
          <p:cNvPr id="2" name="Rectangle 1"/>
          <p:cNvSpPr/>
          <p:nvPr/>
        </p:nvSpPr>
        <p:spPr>
          <a:xfrm>
            <a:off x="6010072" y="43720"/>
            <a:ext cx="1752600" cy="707886"/>
          </a:xfrm>
          <a:prstGeom prst="rect">
            <a:avLst/>
          </a:prstGeom>
        </p:spPr>
        <p:txBody>
          <a:bodyPr wrap="square">
            <a:spAutoFit/>
          </a:bodyPr>
          <a:lstStyle/>
          <a:p>
            <a:pPr algn="r"/>
            <a:r>
              <a:rPr lang="en-US" sz="800" dirty="0" smtClean="0"/>
              <a:t>Grade Equivalent 4.7</a:t>
            </a:r>
          </a:p>
          <a:p>
            <a:pPr algn="r"/>
            <a:r>
              <a:rPr lang="en-US" sz="800" dirty="0" smtClean="0"/>
              <a:t>Lexile Measure 620L</a:t>
            </a:r>
          </a:p>
          <a:p>
            <a:pPr algn="r"/>
            <a:r>
              <a:rPr lang="en-US" sz="800" dirty="0" smtClean="0"/>
              <a:t>Mean </a:t>
            </a:r>
            <a:r>
              <a:rPr lang="en-US" sz="800" dirty="0"/>
              <a:t>Sentence </a:t>
            </a:r>
            <a:r>
              <a:rPr lang="en-US" sz="800" dirty="0" smtClean="0"/>
              <a:t>Length 10.71</a:t>
            </a:r>
          </a:p>
          <a:p>
            <a:pPr algn="r"/>
            <a:r>
              <a:rPr lang="en-US" sz="800" dirty="0" smtClean="0"/>
              <a:t>Mean </a:t>
            </a:r>
            <a:r>
              <a:rPr lang="en-US" sz="800" dirty="0"/>
              <a:t>Log Word </a:t>
            </a:r>
            <a:r>
              <a:rPr lang="en-US" sz="800" dirty="0" smtClean="0"/>
              <a:t>Frequency 3.80</a:t>
            </a:r>
          </a:p>
          <a:p>
            <a:pPr algn="r"/>
            <a:r>
              <a:rPr lang="en-US" sz="800" dirty="0" smtClean="0"/>
              <a:t>Word Count 364</a:t>
            </a:r>
            <a:endParaRPr lang="en-US" sz="800" dirty="0"/>
          </a:p>
        </p:txBody>
      </p:sp>
    </p:spTree>
    <p:extLst>
      <p:ext uri="{BB962C8B-B14F-4D97-AF65-F5344CB8AC3E}">
        <p14:creationId xmlns:p14="http://schemas.microsoft.com/office/powerpoint/2010/main" val="429544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sp>
        <p:nvSpPr>
          <p:cNvPr id="7" name="Rectangle 6"/>
          <p:cNvSpPr/>
          <p:nvPr/>
        </p:nvSpPr>
        <p:spPr>
          <a:xfrm>
            <a:off x="569466" y="940111"/>
            <a:ext cx="5831334" cy="3119087"/>
          </a:xfrm>
          <a:prstGeom prst="rect">
            <a:avLst/>
          </a:prstGeom>
        </p:spPr>
        <p:txBody>
          <a:bodyPr wrap="square" lIns="101881" tIns="50941" rIns="101881" bIns="50941">
            <a:spAutoFit/>
          </a:bodyPr>
          <a:lstStyle/>
          <a:p>
            <a:pPr marL="403136" indent="-342900">
              <a:buAutoNum type="arabicPeriod"/>
            </a:pPr>
            <a:r>
              <a:rPr lang="en-US" sz="1400" b="1" dirty="0">
                <a:latin typeface="Helvetica" pitchFamily="34" charset="0"/>
                <a:cs typeface="Helvetica" pitchFamily="34" charset="0"/>
              </a:rPr>
              <a:t>Which specific detail from the text </a:t>
            </a:r>
            <a:r>
              <a:rPr lang="en-US" sz="1400" b="1" i="1" u="sng" dirty="0" smtClean="0">
                <a:latin typeface="Helvetica" pitchFamily="34" charset="0"/>
                <a:cs typeface="Helvetica" pitchFamily="34" charset="0"/>
              </a:rPr>
              <a:t>Electric Free Day</a:t>
            </a:r>
            <a:r>
              <a:rPr lang="en-US" sz="1400" b="1" dirty="0" smtClean="0">
                <a:latin typeface="Helvetica" pitchFamily="34" charset="0"/>
                <a:cs typeface="Helvetica" pitchFamily="34" charset="0"/>
              </a:rPr>
              <a:t>, best </a:t>
            </a:r>
            <a:r>
              <a:rPr lang="en-US" sz="1400" b="1" dirty="0">
                <a:latin typeface="Helvetica" pitchFamily="34" charset="0"/>
                <a:cs typeface="Helvetica" pitchFamily="34" charset="0"/>
              </a:rPr>
              <a:t>supports Daniel’s initial feelings about the assignment of living without electricity for 24 </a:t>
            </a:r>
            <a:r>
              <a:rPr lang="en-US" sz="1400" b="1" dirty="0" smtClean="0">
                <a:latin typeface="Helvetica" pitchFamily="34" charset="0"/>
                <a:cs typeface="Helvetica" pitchFamily="34" charset="0"/>
              </a:rPr>
              <a:t>hours</a:t>
            </a:r>
            <a:r>
              <a:rPr lang="en-US" sz="1400" b="1" dirty="0">
                <a:latin typeface="Helvetica" pitchFamily="34" charset="0"/>
                <a:cs typeface="Helvetica" pitchFamily="34" charset="0"/>
              </a:rPr>
              <a:t>?</a:t>
            </a:r>
            <a:endParaRPr lang="en-US" sz="1400" b="1" dirty="0" smtClean="0">
              <a:latin typeface="Helvetica" pitchFamily="34" charset="0"/>
              <a:cs typeface="Helvetica" pitchFamily="34" charset="0"/>
            </a:endParaRPr>
          </a:p>
          <a:p>
            <a:pPr marL="403136" indent="-342900">
              <a:buAutoNum type="arabicPeriod"/>
            </a:pPr>
            <a:endParaRPr lang="en-US" sz="1400" dirty="0">
              <a:latin typeface="Helvetica" pitchFamily="34" charset="0"/>
              <a:cs typeface="Helvetica" pitchFamily="34" charset="0"/>
            </a:endParaRPr>
          </a:p>
          <a:p>
            <a:pPr marL="839959" indent="-358070">
              <a:buFont typeface="+mj-lt"/>
              <a:buAutoNum type="alphaUcPeriod"/>
            </a:pPr>
            <a:r>
              <a:rPr lang="en-US" sz="1400" dirty="0">
                <a:latin typeface="Helvetica" pitchFamily="34" charset="0"/>
                <a:cs typeface="Helvetica" pitchFamily="34" charset="0"/>
              </a:rPr>
              <a:t>That would mean no TV, no microwave, and no VIDEO GAMES</a:t>
            </a:r>
            <a:r>
              <a:rPr lang="en-US" sz="1400" dirty="0" smtClean="0">
                <a:latin typeface="Helvetica" pitchFamily="34" charset="0"/>
                <a:cs typeface="Helvetica" pitchFamily="34" charset="0"/>
              </a:rPr>
              <a:t>!</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a:latin typeface="Helvetica" pitchFamily="34" charset="0"/>
                <a:cs typeface="Helvetica" pitchFamily="34" charset="0"/>
              </a:rPr>
              <a:t>He would at least be able to spend time texting and playing games</a:t>
            </a:r>
            <a:r>
              <a:rPr lang="en-US" sz="1400" dirty="0" smtClean="0">
                <a:latin typeface="Helvetica" pitchFamily="34" charset="0"/>
                <a:cs typeface="Helvetica" pitchFamily="34" charset="0"/>
              </a:rPr>
              <a:t>.</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a:latin typeface="Helvetica" pitchFamily="34" charset="0"/>
                <a:cs typeface="Helvetica" pitchFamily="34" charset="0"/>
              </a:rPr>
              <a:t>Usually he had </a:t>
            </a:r>
            <a:r>
              <a:rPr lang="en-US" sz="1400" dirty="0" smtClean="0">
                <a:latin typeface="Helvetica" pitchFamily="34" charset="0"/>
                <a:cs typeface="Helvetica" pitchFamily="34" charset="0"/>
              </a:rPr>
              <a:t>microwave popcorn </a:t>
            </a:r>
            <a:r>
              <a:rPr lang="en-US" sz="1400" dirty="0">
                <a:latin typeface="Helvetica" pitchFamily="34" charset="0"/>
                <a:cs typeface="Helvetica" pitchFamily="34" charset="0"/>
              </a:rPr>
              <a:t>after school.  Not today</a:t>
            </a:r>
            <a:r>
              <a:rPr lang="en-US" sz="1400" dirty="0" smtClean="0">
                <a:latin typeface="Helvetica" pitchFamily="34" charset="0"/>
                <a:cs typeface="Helvetica" pitchFamily="34" charset="0"/>
              </a:rPr>
              <a:t>.</a:t>
            </a:r>
          </a:p>
          <a:p>
            <a:pPr marL="839959" indent="-358070">
              <a:buFont typeface="+mj-lt"/>
              <a:buAutoNum type="alphaUcPeriod"/>
            </a:pPr>
            <a:endParaRPr lang="en-US" sz="1400" dirty="0">
              <a:latin typeface="Helvetica" pitchFamily="34" charset="0"/>
              <a:cs typeface="Helvetica" pitchFamily="34" charset="0"/>
            </a:endParaRPr>
          </a:p>
          <a:p>
            <a:pPr marL="839959" indent="-358070">
              <a:buFont typeface="+mj-lt"/>
              <a:buAutoNum type="alphaUcPeriod"/>
            </a:pPr>
            <a:r>
              <a:rPr lang="en-US" sz="1400" dirty="0">
                <a:latin typeface="Helvetica" pitchFamily="34" charset="0"/>
                <a:cs typeface="Helvetica" pitchFamily="34" charset="0"/>
              </a:rPr>
              <a:t>Pretty soon, it was time for dinner.  This should be interesting.</a:t>
            </a:r>
          </a:p>
        </p:txBody>
      </p:sp>
      <p:cxnSp>
        <p:nvCxnSpPr>
          <p:cNvPr id="10" name="Straight Connector 9"/>
          <p:cNvCxnSpPr/>
          <p:nvPr/>
        </p:nvCxnSpPr>
        <p:spPr>
          <a:xfrm>
            <a:off x="457200" y="4953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00947" y="188011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11896" y="2499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00947" y="3505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04263" y="3048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690909" y="5541400"/>
            <a:ext cx="5938491" cy="2688200"/>
          </a:xfrm>
          <a:prstGeom prst="rect">
            <a:avLst/>
          </a:prstGeom>
        </p:spPr>
        <p:txBody>
          <a:bodyPr wrap="square" lIns="101881" tIns="50941" rIns="101881" bIns="50941">
            <a:spAutoFit/>
          </a:bodyPr>
          <a:lstStyle/>
          <a:p>
            <a:pPr marL="403136" indent="-342900">
              <a:buAutoNum type="arabicPeriod" startAt="2"/>
            </a:pPr>
            <a:r>
              <a:rPr lang="en-US" sz="1400" b="1" dirty="0" smtClean="0">
                <a:latin typeface="Helvetica" pitchFamily="34" charset="0"/>
                <a:cs typeface="Helvetica" pitchFamily="34" charset="0"/>
              </a:rPr>
              <a:t>Which </a:t>
            </a:r>
            <a:r>
              <a:rPr lang="en-US" sz="1400" b="1" u="sng" dirty="0" smtClean="0">
                <a:latin typeface="Helvetica" pitchFamily="34" charset="0"/>
                <a:cs typeface="Helvetica" pitchFamily="34" charset="0"/>
              </a:rPr>
              <a:t>two</a:t>
            </a:r>
            <a:r>
              <a:rPr lang="en-US" sz="1400" b="1" dirty="0" smtClean="0">
                <a:latin typeface="Helvetica" pitchFamily="34" charset="0"/>
                <a:cs typeface="Helvetica" pitchFamily="34" charset="0"/>
              </a:rPr>
              <a:t> actions best </a:t>
            </a:r>
            <a:r>
              <a:rPr lang="en-US" sz="1400" b="1" dirty="0">
                <a:latin typeface="Helvetica" pitchFamily="34" charset="0"/>
                <a:cs typeface="Helvetica" pitchFamily="34" charset="0"/>
              </a:rPr>
              <a:t>contribute to Daniel agreeing that he would be willing to do this assignment </a:t>
            </a:r>
            <a:r>
              <a:rPr lang="en-US" sz="1400" b="1" dirty="0" smtClean="0">
                <a:latin typeface="Helvetica" pitchFamily="34" charset="0"/>
                <a:cs typeface="Helvetica" pitchFamily="34" charset="0"/>
              </a:rPr>
              <a:t>again</a:t>
            </a:r>
            <a:r>
              <a:rPr lang="en-US" sz="1400" b="1" dirty="0">
                <a:latin typeface="Helvetica" pitchFamily="34" charset="0"/>
                <a:cs typeface="Helvetica" pitchFamily="34" charset="0"/>
              </a:rPr>
              <a:t>?</a:t>
            </a:r>
            <a:endParaRPr lang="en-US" sz="1400" b="1" dirty="0" smtClean="0">
              <a:latin typeface="Helvetica" pitchFamily="34" charset="0"/>
              <a:cs typeface="Helvetica" pitchFamily="34" charset="0"/>
            </a:endParaRPr>
          </a:p>
          <a:p>
            <a:pPr marL="403136" indent="-342900">
              <a:buAutoNum type="arabicPeriod" startAt="2"/>
            </a:pPr>
            <a:endParaRPr lang="en-US" sz="1400" b="1" dirty="0">
              <a:latin typeface="Helvetica" pitchFamily="34" charset="0"/>
              <a:cs typeface="Helvetica" pitchFamily="34" charset="0"/>
            </a:endParaRPr>
          </a:p>
          <a:p>
            <a:pPr marL="681038" indent="-284163">
              <a:buFont typeface="+mj-lt"/>
              <a:buAutoNum type="alphaUcPeriod"/>
            </a:pPr>
            <a:r>
              <a:rPr lang="en-US" sz="1400" dirty="0" smtClean="0">
                <a:latin typeface="Helvetica" pitchFamily="34" charset="0"/>
                <a:cs typeface="Helvetica" pitchFamily="34" charset="0"/>
              </a:rPr>
              <a:t>Daniel </a:t>
            </a:r>
            <a:r>
              <a:rPr lang="en-US" sz="1400" dirty="0">
                <a:latin typeface="Helvetica" pitchFamily="34" charset="0"/>
                <a:cs typeface="Helvetica" pitchFamily="34" charset="0"/>
              </a:rPr>
              <a:t>grabbed an apple instead of eating his usual microwave popcorn</a:t>
            </a:r>
            <a:r>
              <a:rPr lang="en-US" sz="1400" dirty="0" smtClean="0">
                <a:latin typeface="Helvetica" pitchFamily="34" charset="0"/>
                <a:cs typeface="Helvetica" pitchFamily="34" charset="0"/>
              </a:rPr>
              <a:t>.</a:t>
            </a:r>
          </a:p>
          <a:p>
            <a:pPr marL="401638" indent="-4763">
              <a:buFont typeface="+mj-lt"/>
              <a:buAutoNum type="alphaUcPeriod"/>
            </a:pPr>
            <a:endParaRPr lang="en-US" sz="1400" dirty="0" smtClean="0">
              <a:latin typeface="Helvetica" pitchFamily="34" charset="0"/>
              <a:cs typeface="Helvetica" pitchFamily="34" charset="0"/>
            </a:endParaRPr>
          </a:p>
          <a:p>
            <a:pPr marL="401638" indent="-4763">
              <a:buFont typeface="+mj-lt"/>
              <a:buAutoNum type="alphaUcPeriod"/>
            </a:pPr>
            <a:r>
              <a:rPr lang="en-US" sz="1400" dirty="0" smtClean="0">
                <a:latin typeface="Helvetica" pitchFamily="34" charset="0"/>
                <a:cs typeface="Helvetica" pitchFamily="34" charset="0"/>
              </a:rPr>
              <a:t>  Dad </a:t>
            </a:r>
            <a:r>
              <a:rPr lang="en-US" sz="1400" dirty="0">
                <a:latin typeface="Helvetica" pitchFamily="34" charset="0"/>
                <a:cs typeface="Helvetica" pitchFamily="34" charset="0"/>
              </a:rPr>
              <a:t>cooked the hot dogs using the fireplace</a:t>
            </a:r>
            <a:r>
              <a:rPr lang="en-US" sz="1400" dirty="0" smtClean="0">
                <a:latin typeface="Helvetica" pitchFamily="34" charset="0"/>
                <a:cs typeface="Helvetica" pitchFamily="34" charset="0"/>
              </a:rPr>
              <a:t>.</a:t>
            </a:r>
          </a:p>
          <a:p>
            <a:pPr marL="401638" indent="-4763">
              <a:buFont typeface="+mj-lt"/>
              <a:buAutoNum type="alphaUcPeriod"/>
            </a:pPr>
            <a:endParaRPr lang="en-US" sz="1400" dirty="0">
              <a:latin typeface="Helvetica" pitchFamily="34" charset="0"/>
              <a:cs typeface="Helvetica" pitchFamily="34" charset="0"/>
            </a:endParaRPr>
          </a:p>
          <a:p>
            <a:pPr marL="401638" indent="-4763">
              <a:buFont typeface="+mj-lt"/>
              <a:buAutoNum type="alphaUcPeriod"/>
            </a:pPr>
            <a:r>
              <a:rPr lang="en-US" sz="1400" dirty="0">
                <a:latin typeface="Helvetica" pitchFamily="34" charset="0"/>
                <a:cs typeface="Helvetica" pitchFamily="34" charset="0"/>
              </a:rPr>
              <a:t>  Mom and Dad told funny stories when it got too dark</a:t>
            </a:r>
            <a:r>
              <a:rPr lang="en-US" sz="1400" dirty="0" smtClean="0">
                <a:latin typeface="Helvetica" pitchFamily="34" charset="0"/>
                <a:cs typeface="Helvetica" pitchFamily="34" charset="0"/>
              </a:rPr>
              <a:t>.</a:t>
            </a:r>
          </a:p>
          <a:p>
            <a:pPr marL="401638" indent="-4763">
              <a:buFont typeface="+mj-lt"/>
              <a:buAutoNum type="alphaUcPeriod"/>
            </a:pPr>
            <a:endParaRPr lang="en-US" sz="1400" dirty="0">
              <a:latin typeface="Helvetica" pitchFamily="34" charset="0"/>
              <a:cs typeface="Helvetica" pitchFamily="34" charset="0"/>
            </a:endParaRPr>
          </a:p>
          <a:p>
            <a:pPr marL="401638" indent="-4763">
              <a:buFont typeface="+mj-lt"/>
              <a:buAutoNum type="alphaUcPeriod"/>
            </a:pPr>
            <a:r>
              <a:rPr lang="en-US" sz="1400" dirty="0">
                <a:latin typeface="Helvetica" pitchFamily="34" charset="0"/>
                <a:cs typeface="Helvetica" pitchFamily="34" charset="0"/>
              </a:rPr>
              <a:t>  Daniel quickly fell asleep at the end of the day</a:t>
            </a:r>
          </a:p>
          <a:p>
            <a:pPr marL="401638" indent="-4763">
              <a:buFont typeface="+mj-lt"/>
              <a:buAutoNum type="alphaUcPeriod"/>
            </a:pPr>
            <a:endParaRPr lang="en-US" sz="1400" dirty="0">
              <a:latin typeface="Helvetica" pitchFamily="34" charset="0"/>
              <a:cs typeface="Helvetica" pitchFamily="34" charset="0"/>
            </a:endParaRPr>
          </a:p>
        </p:txBody>
      </p:sp>
      <p:sp>
        <p:nvSpPr>
          <p:cNvPr id="30" name="Oval 29"/>
          <p:cNvSpPr/>
          <p:nvPr/>
        </p:nvSpPr>
        <p:spPr>
          <a:xfrm>
            <a:off x="885840" y="765779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878207" y="683946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874891" y="725759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896005" y="621057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614625702"/>
              </p:ext>
            </p:extLst>
          </p:nvPr>
        </p:nvGraphicFramePr>
        <p:xfrm>
          <a:off x="5147182" y="4466990"/>
          <a:ext cx="2024603" cy="667473"/>
        </p:xfrm>
        <a:graphic>
          <a:graphicData uri="http://schemas.openxmlformats.org/drawingml/2006/table">
            <a:tbl>
              <a:tblPr/>
              <a:tblGrid>
                <a:gridCol w="2024603"/>
              </a:tblGrid>
              <a:tr h="179793">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RL.4.3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Describe in depth a character, setting, or event in a story or drama, drawing on specific details in the text (e.g., a character's thoughts, words, or actions).</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668872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3" name="Rectangle 2"/>
          <p:cNvSpPr/>
          <p:nvPr/>
        </p:nvSpPr>
        <p:spPr>
          <a:xfrm>
            <a:off x="1327680" y="939098"/>
            <a:ext cx="4844520" cy="2903644"/>
          </a:xfrm>
          <a:prstGeom prst="rect">
            <a:avLst/>
          </a:prstGeom>
          <a:noFill/>
        </p:spPr>
        <p:txBody>
          <a:bodyPr wrap="square" lIns="101881" tIns="50941" rIns="101881" bIns="50941">
            <a:spAutoFit/>
          </a:bodyPr>
          <a:lstStyle/>
          <a:p>
            <a:pPr marL="231775" lvl="0" indent="-231775"/>
            <a:r>
              <a:rPr lang="en-US" sz="1400" b="1" dirty="0" smtClean="0">
                <a:latin typeface="Helvetica" panose="020B0604020202020204" pitchFamily="34" charset="0"/>
                <a:cs typeface="Helvetica" panose="020B0604020202020204" pitchFamily="34" charset="0"/>
              </a:rPr>
              <a:t>3.  Which </a:t>
            </a:r>
            <a:r>
              <a:rPr lang="en-US" sz="1400" b="1" dirty="0">
                <a:latin typeface="Helvetica" panose="020B0604020202020204" pitchFamily="34" charset="0"/>
                <a:cs typeface="Helvetica" panose="020B0604020202020204" pitchFamily="34" charset="0"/>
              </a:rPr>
              <a:t>statement best supports that </a:t>
            </a:r>
            <a:r>
              <a:rPr lang="en-US" sz="1400" b="1" i="1" u="sng" dirty="0">
                <a:latin typeface="Helvetica" panose="020B0604020202020204" pitchFamily="34" charset="0"/>
                <a:cs typeface="Helvetica" panose="020B0604020202020204" pitchFamily="34" charset="0"/>
              </a:rPr>
              <a:t>Power Lesson</a:t>
            </a:r>
            <a:r>
              <a:rPr lang="en-US" sz="1400" b="1" dirty="0">
                <a:latin typeface="Helvetica" panose="020B0604020202020204" pitchFamily="34" charset="0"/>
                <a:cs typeface="Helvetica" panose="020B0604020202020204" pitchFamily="34" charset="0"/>
              </a:rPr>
              <a:t> was told in the first person point of view</a:t>
            </a:r>
            <a:r>
              <a:rPr lang="en-US" sz="1400" dirty="0" smtClean="0">
                <a:latin typeface="Helvetica" panose="020B0604020202020204" pitchFamily="34" charset="0"/>
                <a:cs typeface="Helvetica" panose="020B0604020202020204" pitchFamily="34" charset="0"/>
              </a:rPr>
              <a:t>?</a:t>
            </a:r>
          </a:p>
          <a:p>
            <a:pPr marL="231775" lvl="0" indent="-231775"/>
            <a:endParaRPr lang="en-US" sz="1400" dirty="0">
              <a:latin typeface="Helvetica" panose="020B0604020202020204" pitchFamily="34" charset="0"/>
              <a:cs typeface="Helvetica" panose="020B0604020202020204" pitchFamily="34" charset="0"/>
            </a:endParaRPr>
          </a:p>
          <a:p>
            <a:pPr lvl="0" indent="231775"/>
            <a:r>
              <a:rPr lang="en-US" sz="1400" dirty="0">
                <a:latin typeface="Helvetica" panose="020B0604020202020204" pitchFamily="34" charset="0"/>
                <a:cs typeface="Helvetica" panose="020B0604020202020204" pitchFamily="34" charset="0"/>
              </a:rPr>
              <a:t>A.  It was told by the narrator</a:t>
            </a:r>
            <a:r>
              <a:rPr lang="en-US" sz="1400" dirty="0" smtClean="0">
                <a:latin typeface="Helvetica" panose="020B0604020202020204" pitchFamily="34" charset="0"/>
                <a:cs typeface="Helvetica" panose="020B0604020202020204" pitchFamily="34" charset="0"/>
              </a:rPr>
              <a:t>.</a:t>
            </a:r>
          </a:p>
          <a:p>
            <a:pPr lvl="0" indent="231775"/>
            <a:endParaRPr lang="en-US" sz="1400" dirty="0">
              <a:latin typeface="Helvetica" panose="020B0604020202020204" pitchFamily="34" charset="0"/>
              <a:cs typeface="Helvetica" panose="020B0604020202020204" pitchFamily="34" charset="0"/>
            </a:endParaRPr>
          </a:p>
          <a:p>
            <a:pPr lvl="0" indent="231775"/>
            <a:r>
              <a:rPr lang="en-US" sz="1400" dirty="0">
                <a:latin typeface="Helvetica" panose="020B0604020202020204" pitchFamily="34" charset="0"/>
                <a:cs typeface="Helvetica" panose="020B0604020202020204" pitchFamily="34" charset="0"/>
              </a:rPr>
              <a:t>B.  It was told by the character who experienced it</a:t>
            </a:r>
            <a:r>
              <a:rPr lang="en-US" sz="1400" dirty="0" smtClean="0">
                <a:latin typeface="Helvetica" panose="020B0604020202020204" pitchFamily="34" charset="0"/>
                <a:cs typeface="Helvetica" panose="020B0604020202020204" pitchFamily="34" charset="0"/>
              </a:rPr>
              <a:t>.</a:t>
            </a:r>
          </a:p>
          <a:p>
            <a:pPr lvl="0" indent="231775"/>
            <a:endParaRPr lang="en-US" sz="1400" dirty="0">
              <a:latin typeface="Helvetica" panose="020B0604020202020204" pitchFamily="34" charset="0"/>
              <a:cs typeface="Helvetica" panose="020B0604020202020204" pitchFamily="34" charset="0"/>
            </a:endParaRPr>
          </a:p>
          <a:p>
            <a:pPr lvl="0" indent="231775"/>
            <a:r>
              <a:rPr lang="en-US" sz="1400" dirty="0">
                <a:latin typeface="Helvetica" panose="020B0604020202020204" pitchFamily="34" charset="0"/>
                <a:cs typeface="Helvetica" panose="020B0604020202020204" pitchFamily="34" charset="0"/>
              </a:rPr>
              <a:t>C.  It was told by someone living in the 1800s</a:t>
            </a:r>
            <a:r>
              <a:rPr lang="en-US" sz="1400" dirty="0" smtClean="0">
                <a:latin typeface="Helvetica" panose="020B0604020202020204" pitchFamily="34" charset="0"/>
                <a:cs typeface="Helvetica" panose="020B0604020202020204" pitchFamily="34" charset="0"/>
              </a:rPr>
              <a:t>.</a:t>
            </a:r>
          </a:p>
          <a:p>
            <a:pPr lvl="0" indent="231775"/>
            <a:endParaRPr lang="en-US" sz="1400" dirty="0">
              <a:latin typeface="Helvetica" panose="020B0604020202020204" pitchFamily="34" charset="0"/>
              <a:cs typeface="Helvetica" panose="020B0604020202020204" pitchFamily="34" charset="0"/>
            </a:endParaRPr>
          </a:p>
          <a:p>
            <a:pPr marL="511175" lvl="0" indent="-279400"/>
            <a:r>
              <a:rPr lang="en-US" sz="1400" dirty="0">
                <a:latin typeface="Helvetica" panose="020B0604020202020204" pitchFamily="34" charset="0"/>
                <a:cs typeface="Helvetica" panose="020B0604020202020204" pitchFamily="34" charset="0"/>
              </a:rPr>
              <a:t>D.  It was told by someone who knew how the characters </a:t>
            </a:r>
            <a:r>
              <a:rPr lang="en-US" sz="1400" dirty="0" smtClean="0">
                <a:latin typeface="Helvetica" panose="020B0604020202020204" pitchFamily="34" charset="0"/>
                <a:cs typeface="Helvetica" panose="020B0604020202020204" pitchFamily="34" charset="0"/>
              </a:rPr>
              <a:t>felt.</a:t>
            </a:r>
            <a:endParaRPr lang="en-US" sz="1400" dirty="0">
              <a:latin typeface="Helvetica" panose="020B0604020202020204" pitchFamily="34" charset="0"/>
              <a:cs typeface="Helvetica" panose="020B0604020202020204" pitchFamily="34" charset="0"/>
            </a:endParaRPr>
          </a:p>
          <a:p>
            <a:pPr marL="913581" indent="-361417">
              <a:buFont typeface="+mj-lt"/>
              <a:buAutoNum type="alphaUcPeriod"/>
            </a:pPr>
            <a:endParaRPr lang="en-US" sz="1400" dirty="0">
              <a:latin typeface="Helvetica" panose="020B0604020202020204" pitchFamily="34" charset="0"/>
              <a:cs typeface="Helvetica" panose="020B0604020202020204" pitchFamily="34" charset="0"/>
            </a:endParaRPr>
          </a:p>
          <a:p>
            <a:pPr marL="913581" indent="-361417">
              <a:buFont typeface="+mj-lt"/>
              <a:buAutoNum type="alphaUcPeriod"/>
            </a:pPr>
            <a:endParaRPr lang="en-US" sz="1400" dirty="0">
              <a:latin typeface="Helvetica" panose="020B0604020202020204" pitchFamily="34" charset="0"/>
              <a:cs typeface="Helvetica" panose="020B0604020202020204" pitchFamily="34" charset="0"/>
            </a:endParaRPr>
          </a:p>
        </p:txBody>
      </p:sp>
      <p:sp>
        <p:nvSpPr>
          <p:cNvPr id="8" name="Rectangle 7"/>
          <p:cNvSpPr/>
          <p:nvPr/>
        </p:nvSpPr>
        <p:spPr>
          <a:xfrm>
            <a:off x="1069891" y="5286487"/>
            <a:ext cx="5530317" cy="2257313"/>
          </a:xfrm>
          <a:prstGeom prst="rect">
            <a:avLst/>
          </a:prstGeom>
          <a:noFill/>
        </p:spPr>
        <p:txBody>
          <a:bodyPr wrap="square" lIns="101881" tIns="50941" rIns="101881" bIns="50941">
            <a:spAutoFit/>
          </a:bodyPr>
          <a:lstStyle/>
          <a:p>
            <a:pPr marL="403136" indent="-342900">
              <a:buAutoNum type="arabicPeriod" startAt="4"/>
            </a:pPr>
            <a:r>
              <a:rPr lang="en-US" sz="1400" b="1" dirty="0" smtClean="0">
                <a:latin typeface="Helvetica" pitchFamily="34" charset="0"/>
                <a:cs typeface="Helvetica" pitchFamily="34" charset="0"/>
              </a:rPr>
              <a:t>What is the best indicator that </a:t>
            </a:r>
            <a:r>
              <a:rPr lang="en-US" sz="1400" b="1" i="1" u="sng" dirty="0" smtClean="0">
                <a:latin typeface="Helvetica" pitchFamily="34" charset="0"/>
                <a:cs typeface="Helvetica" pitchFamily="34" charset="0"/>
              </a:rPr>
              <a:t>Electric Free Day</a:t>
            </a:r>
            <a:r>
              <a:rPr lang="en-US" sz="1400" b="1" i="1" dirty="0" smtClean="0">
                <a:latin typeface="Helvetica" pitchFamily="34" charset="0"/>
                <a:cs typeface="Helvetica" pitchFamily="34" charset="0"/>
              </a:rPr>
              <a:t> </a:t>
            </a:r>
            <a:r>
              <a:rPr lang="en-US" sz="1400" b="1" dirty="0" smtClean="0">
                <a:latin typeface="Helvetica" pitchFamily="34" charset="0"/>
                <a:cs typeface="Helvetica" pitchFamily="34" charset="0"/>
              </a:rPr>
              <a:t>is told in </a:t>
            </a:r>
          </a:p>
          <a:p>
            <a:pPr marL="60236"/>
            <a:r>
              <a:rPr lang="en-US" sz="1400" b="1" dirty="0">
                <a:latin typeface="Helvetica" pitchFamily="34" charset="0"/>
                <a:cs typeface="Helvetica" pitchFamily="34" charset="0"/>
              </a:rPr>
              <a:t> </a:t>
            </a:r>
            <a:r>
              <a:rPr lang="en-US" sz="1400" b="1" dirty="0" smtClean="0">
                <a:latin typeface="Helvetica" pitchFamily="34" charset="0"/>
                <a:cs typeface="Helvetica" pitchFamily="34" charset="0"/>
              </a:rPr>
              <a:t>      the third-person?</a:t>
            </a:r>
          </a:p>
          <a:p>
            <a:pPr marL="60236"/>
            <a:endParaRPr lang="en-US" sz="1400" dirty="0">
              <a:latin typeface="Helvetica" pitchFamily="34" charset="0"/>
              <a:cs typeface="Helvetica" pitchFamily="34" charset="0"/>
            </a:endParaRPr>
          </a:p>
          <a:p>
            <a:pPr marL="834940" indent="-361417">
              <a:buFont typeface="+mj-lt"/>
              <a:buAutoNum type="alphaUcPeriod"/>
            </a:pPr>
            <a:r>
              <a:rPr lang="en-US" sz="1400" dirty="0" smtClean="0">
                <a:latin typeface="Helvetica" pitchFamily="34" charset="0"/>
                <a:cs typeface="Helvetica" pitchFamily="34" charset="0"/>
              </a:rPr>
              <a:t>Daniel is telling the story.</a:t>
            </a:r>
          </a:p>
          <a:p>
            <a:pPr marL="834940" indent="-361417">
              <a:buFont typeface="+mj-lt"/>
              <a:buAutoNum type="alphaUcPeriod"/>
            </a:pPr>
            <a:endParaRPr lang="en-US" sz="1400" dirty="0">
              <a:latin typeface="Helvetica" pitchFamily="34" charset="0"/>
              <a:cs typeface="Helvetica" pitchFamily="34" charset="0"/>
            </a:endParaRPr>
          </a:p>
          <a:p>
            <a:pPr marL="834940" indent="-361417">
              <a:buFont typeface="+mj-lt"/>
              <a:buAutoNum type="alphaUcPeriod"/>
            </a:pPr>
            <a:r>
              <a:rPr lang="en-US" sz="1400" dirty="0" smtClean="0">
                <a:latin typeface="Helvetica" pitchFamily="34" charset="0"/>
                <a:cs typeface="Helvetica" pitchFamily="34" charset="0"/>
              </a:rPr>
              <a:t>The teacher is telling the story.</a:t>
            </a:r>
          </a:p>
          <a:p>
            <a:pPr marL="834940" indent="-361417">
              <a:buFont typeface="+mj-lt"/>
              <a:buAutoNum type="alphaUcPeriod"/>
            </a:pPr>
            <a:endParaRPr lang="en-US" sz="1400" dirty="0">
              <a:latin typeface="Helvetica" pitchFamily="34" charset="0"/>
              <a:cs typeface="Helvetica" pitchFamily="34" charset="0"/>
            </a:endParaRPr>
          </a:p>
          <a:p>
            <a:pPr marL="834940" indent="-361417">
              <a:buFont typeface="+mj-lt"/>
              <a:buAutoNum type="alphaUcPeriod"/>
            </a:pPr>
            <a:r>
              <a:rPr lang="en-US" sz="1400" dirty="0" smtClean="0">
                <a:latin typeface="Helvetica" pitchFamily="34" charset="0"/>
                <a:cs typeface="Helvetica" pitchFamily="34" charset="0"/>
              </a:rPr>
              <a:t>Dad is telling the story.</a:t>
            </a:r>
          </a:p>
          <a:p>
            <a:pPr marL="834940" indent="-361417">
              <a:buFont typeface="+mj-lt"/>
              <a:buAutoNum type="alphaUcPeriod"/>
            </a:pPr>
            <a:endParaRPr lang="en-US" sz="1400" dirty="0">
              <a:latin typeface="Helvetica" pitchFamily="34" charset="0"/>
              <a:cs typeface="Helvetica" pitchFamily="34" charset="0"/>
            </a:endParaRPr>
          </a:p>
          <a:p>
            <a:pPr marL="834940" indent="-361417">
              <a:buFont typeface="+mj-lt"/>
              <a:buAutoNum type="alphaUcPeriod"/>
            </a:pPr>
            <a:r>
              <a:rPr lang="en-US" sz="1400" dirty="0" smtClean="0">
                <a:latin typeface="Helvetica" pitchFamily="34" charset="0"/>
                <a:cs typeface="Helvetica" pitchFamily="34" charset="0"/>
              </a:rPr>
              <a:t>The narrator is telling the story.</a:t>
            </a:r>
            <a:endParaRPr lang="en-US" sz="1400" dirty="0">
              <a:latin typeface="Helvetica" pitchFamily="34" charset="0"/>
              <a:cs typeface="Helvetica" pitchFamily="34" charset="0"/>
            </a:endParaRPr>
          </a:p>
        </p:txBody>
      </p:sp>
      <p:cxnSp>
        <p:nvCxnSpPr>
          <p:cNvPr id="10" name="Straight Connector 9"/>
          <p:cNvCxnSpPr/>
          <p:nvPr/>
        </p:nvCxnSpPr>
        <p:spPr>
          <a:xfrm>
            <a:off x="533400" y="4572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1342047" y="596530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1327208" y="640634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1315870" y="681048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1304533" y="719148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1300567" y="1630799"/>
            <a:ext cx="242888" cy="23004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1304533" y="206090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1304533" y="245719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1300567" y="290618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3" name="Table 22"/>
          <p:cNvGraphicFramePr>
            <a:graphicFrameLocks noGrp="1"/>
          </p:cNvGraphicFramePr>
          <p:nvPr>
            <p:extLst>
              <p:ext uri="{D42A27DB-BD31-4B8C-83A1-F6EECF244321}">
                <p14:modId xmlns:p14="http://schemas.microsoft.com/office/powerpoint/2010/main" val="4209978836"/>
              </p:ext>
            </p:extLst>
          </p:nvPr>
        </p:nvGraphicFramePr>
        <p:xfrm>
          <a:off x="5223382" y="4238263"/>
          <a:ext cx="2024603" cy="667473"/>
        </p:xfrm>
        <a:graphic>
          <a:graphicData uri="http://schemas.openxmlformats.org/drawingml/2006/table">
            <a:tbl>
              <a:tblPr/>
              <a:tblGrid>
                <a:gridCol w="2024603"/>
              </a:tblGrid>
              <a:tr h="179793">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RL.4.6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Compare and contrast the point of view from which different stories are narrated, including the difference between first- and third-person narrations.</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9428227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3" name="Rectangle 2"/>
          <p:cNvSpPr/>
          <p:nvPr/>
        </p:nvSpPr>
        <p:spPr>
          <a:xfrm>
            <a:off x="984670" y="1679568"/>
            <a:ext cx="5987235" cy="2257313"/>
          </a:xfrm>
          <a:prstGeom prst="rect">
            <a:avLst/>
          </a:prstGeom>
        </p:spPr>
        <p:txBody>
          <a:bodyPr wrap="square" lIns="101881" tIns="50941" rIns="101881" bIns="50941">
            <a:spAutoFit/>
          </a:bodyPr>
          <a:lstStyle/>
          <a:p>
            <a:pPr marL="342900" indent="-342900">
              <a:buAutoNum type="arabicPeriod" startAt="5"/>
            </a:pPr>
            <a:r>
              <a:rPr lang="en-US" sz="1400" b="1" i="1" u="sng" dirty="0" smtClean="0">
                <a:latin typeface="Helvetica" pitchFamily="34" charset="0"/>
                <a:cs typeface="Helvetica" pitchFamily="34" charset="0"/>
              </a:rPr>
              <a:t>Power </a:t>
            </a:r>
            <a:r>
              <a:rPr lang="en-US" sz="1400" b="1" i="1" u="sng" dirty="0">
                <a:latin typeface="Helvetica" pitchFamily="34" charset="0"/>
                <a:cs typeface="Helvetica" pitchFamily="34" charset="0"/>
              </a:rPr>
              <a:t>Lesson</a:t>
            </a:r>
            <a:r>
              <a:rPr lang="en-US" sz="1400" b="1" i="1" dirty="0">
                <a:latin typeface="Helvetica" pitchFamily="34" charset="0"/>
                <a:cs typeface="Helvetica" pitchFamily="34" charset="0"/>
              </a:rPr>
              <a:t> </a:t>
            </a:r>
            <a:r>
              <a:rPr lang="en-US" sz="1400" b="1" dirty="0">
                <a:latin typeface="Helvetica" pitchFamily="34" charset="0"/>
                <a:cs typeface="Helvetica" pitchFamily="34" charset="0"/>
              </a:rPr>
              <a:t>and </a:t>
            </a:r>
            <a:r>
              <a:rPr lang="en-US" sz="1400" b="1" i="1" u="sng" dirty="0">
                <a:latin typeface="Helvetica" pitchFamily="34" charset="0"/>
                <a:cs typeface="Helvetica" pitchFamily="34" charset="0"/>
              </a:rPr>
              <a:t>Electric Free Day</a:t>
            </a:r>
            <a:r>
              <a:rPr lang="en-US" sz="1400" b="1" i="1" dirty="0">
                <a:latin typeface="Helvetica" pitchFamily="34" charset="0"/>
                <a:cs typeface="Helvetica" pitchFamily="34" charset="0"/>
              </a:rPr>
              <a:t> </a:t>
            </a:r>
            <a:r>
              <a:rPr lang="en-US" sz="1400" b="1" dirty="0">
                <a:latin typeface="Helvetica" pitchFamily="34" charset="0"/>
                <a:cs typeface="Helvetica" pitchFamily="34" charset="0"/>
              </a:rPr>
              <a:t>have similar topics.  </a:t>
            </a:r>
            <a:r>
              <a:rPr lang="en-US" sz="1400" b="1" dirty="0" smtClean="0">
                <a:latin typeface="Helvetica" pitchFamily="34" charset="0"/>
                <a:cs typeface="Helvetica" pitchFamily="34" charset="0"/>
              </a:rPr>
              <a:t>          How </a:t>
            </a:r>
            <a:r>
              <a:rPr lang="en-US" sz="1400" b="1" dirty="0">
                <a:latin typeface="Helvetica" pitchFamily="34" charset="0"/>
                <a:cs typeface="Helvetica" pitchFamily="34" charset="0"/>
              </a:rPr>
              <a:t>are the </a:t>
            </a:r>
            <a:r>
              <a:rPr lang="en-US" sz="1400" b="1" dirty="0" smtClean="0">
                <a:latin typeface="Helvetica" pitchFamily="34" charset="0"/>
                <a:cs typeface="Helvetica" pitchFamily="34" charset="0"/>
              </a:rPr>
              <a:t>authors’ </a:t>
            </a:r>
            <a:r>
              <a:rPr lang="en-US" sz="1400" b="1" dirty="0">
                <a:latin typeface="Helvetica" pitchFamily="34" charset="0"/>
                <a:cs typeface="Helvetica" pitchFamily="34" charset="0"/>
              </a:rPr>
              <a:t>approaches of </a:t>
            </a:r>
            <a:r>
              <a:rPr lang="en-US" sz="1400" b="1" dirty="0" smtClean="0">
                <a:latin typeface="Helvetica" pitchFamily="34" charset="0"/>
                <a:cs typeface="Helvetica" pitchFamily="34" charset="0"/>
              </a:rPr>
              <a:t>the </a:t>
            </a:r>
            <a:r>
              <a:rPr lang="en-US" sz="1400" b="1" dirty="0">
                <a:latin typeface="Helvetica" pitchFamily="34" charset="0"/>
                <a:cs typeface="Helvetica" pitchFamily="34" charset="0"/>
              </a:rPr>
              <a:t>topic alike? </a:t>
            </a:r>
            <a:endParaRPr lang="en-US" sz="1400" b="1" dirty="0" smtClean="0">
              <a:latin typeface="Helvetica" pitchFamily="34" charset="0"/>
              <a:cs typeface="Helvetica" pitchFamily="34" charset="0"/>
            </a:endParaRPr>
          </a:p>
          <a:p>
            <a:endParaRPr lang="en-US" sz="1400" b="1" dirty="0" smtClean="0">
              <a:latin typeface="Helvetica" pitchFamily="34" charset="0"/>
              <a:cs typeface="Helvetica" pitchFamily="34" charset="0"/>
            </a:endParaRPr>
          </a:p>
          <a:p>
            <a:pPr marL="342900" indent="-1588">
              <a:buFont typeface="+mj-lt"/>
              <a:buAutoNum type="alphaUcPeriod"/>
            </a:pPr>
            <a:r>
              <a:rPr lang="en-US" sz="1400" dirty="0">
                <a:latin typeface="Helvetica" pitchFamily="34" charset="0"/>
                <a:cs typeface="Helvetica" pitchFamily="34" charset="0"/>
              </a:rPr>
              <a:t>  Electricity was new in the </a:t>
            </a:r>
            <a:r>
              <a:rPr lang="en-US" sz="1400" dirty="0" smtClean="0">
                <a:latin typeface="Helvetica" pitchFamily="34" charset="0"/>
                <a:cs typeface="Helvetica" pitchFamily="34" charset="0"/>
              </a:rPr>
              <a:t>late1800’s.</a:t>
            </a:r>
          </a:p>
          <a:p>
            <a:pPr marL="342900" indent="-1588">
              <a:buFont typeface="+mj-lt"/>
              <a:buAutoNum type="alphaUcPeriod"/>
            </a:pPr>
            <a:endParaRPr lang="en-US" sz="1400" dirty="0">
              <a:latin typeface="Helvetica" pitchFamily="34" charset="0"/>
              <a:cs typeface="Helvetica" pitchFamily="34" charset="0"/>
            </a:endParaRPr>
          </a:p>
          <a:p>
            <a:pPr marL="342900" indent="-1588">
              <a:buFont typeface="+mj-lt"/>
              <a:buAutoNum type="alphaUcPeriod"/>
            </a:pPr>
            <a:r>
              <a:rPr lang="en-US" sz="1400" dirty="0" smtClean="0">
                <a:latin typeface="Helvetica" pitchFamily="34" charset="0"/>
                <a:cs typeface="Helvetica" pitchFamily="34" charset="0"/>
              </a:rPr>
              <a:t>  Going </a:t>
            </a:r>
            <a:r>
              <a:rPr lang="en-US" sz="1400" dirty="0">
                <a:latin typeface="Helvetica" pitchFamily="34" charset="0"/>
                <a:cs typeface="Helvetica" pitchFamily="34" charset="0"/>
              </a:rPr>
              <a:t>without electricity isn’t easy</a:t>
            </a:r>
            <a:r>
              <a:rPr lang="en-US" sz="1400" dirty="0" smtClean="0">
                <a:latin typeface="Helvetica" pitchFamily="34" charset="0"/>
                <a:cs typeface="Helvetica" pitchFamily="34" charset="0"/>
              </a:rPr>
              <a:t>.</a:t>
            </a:r>
          </a:p>
          <a:p>
            <a:pPr marL="342900" indent="-1588">
              <a:buFont typeface="+mj-lt"/>
              <a:buAutoNum type="alphaUcPeriod"/>
            </a:pPr>
            <a:endParaRPr lang="en-US" sz="1400" dirty="0">
              <a:latin typeface="Helvetica" pitchFamily="34" charset="0"/>
              <a:cs typeface="Helvetica" pitchFamily="34" charset="0"/>
            </a:endParaRPr>
          </a:p>
          <a:p>
            <a:pPr marL="342900" indent="-1588">
              <a:buFont typeface="+mj-lt"/>
              <a:buAutoNum type="alphaUcPeriod"/>
            </a:pPr>
            <a:r>
              <a:rPr lang="en-US" sz="1400" dirty="0">
                <a:latin typeface="Helvetica" pitchFamily="34" charset="0"/>
                <a:cs typeface="Helvetica" pitchFamily="34" charset="0"/>
              </a:rPr>
              <a:t>  Electricity is easy to access</a:t>
            </a:r>
            <a:r>
              <a:rPr lang="en-US" sz="1400" dirty="0" smtClean="0">
                <a:latin typeface="Helvetica" pitchFamily="34" charset="0"/>
                <a:cs typeface="Helvetica" pitchFamily="34" charset="0"/>
              </a:rPr>
              <a:t>.</a:t>
            </a:r>
          </a:p>
          <a:p>
            <a:pPr marL="342900" indent="-1588">
              <a:buFont typeface="+mj-lt"/>
              <a:buAutoNum type="alphaUcPeriod"/>
            </a:pPr>
            <a:endParaRPr lang="en-US" sz="1400" dirty="0">
              <a:latin typeface="Helvetica" pitchFamily="34" charset="0"/>
              <a:cs typeface="Helvetica" pitchFamily="34" charset="0"/>
            </a:endParaRPr>
          </a:p>
          <a:p>
            <a:pPr marL="342900" indent="-1588">
              <a:buFont typeface="+mj-lt"/>
              <a:buAutoNum type="alphaUcPeriod"/>
            </a:pPr>
            <a:r>
              <a:rPr lang="en-US" sz="1400" dirty="0">
                <a:latin typeface="Helvetica" pitchFamily="34" charset="0"/>
                <a:cs typeface="Helvetica" pitchFamily="34" charset="0"/>
              </a:rPr>
              <a:t>  New friendships are important.</a:t>
            </a:r>
          </a:p>
        </p:txBody>
      </p:sp>
      <p:sp>
        <p:nvSpPr>
          <p:cNvPr id="8" name="Rectangle 7"/>
          <p:cNvSpPr/>
          <p:nvPr/>
        </p:nvSpPr>
        <p:spPr>
          <a:xfrm>
            <a:off x="910571" y="5641957"/>
            <a:ext cx="5871229" cy="2903644"/>
          </a:xfrm>
          <a:prstGeom prst="rect">
            <a:avLst/>
          </a:prstGeom>
        </p:spPr>
        <p:txBody>
          <a:bodyPr wrap="square" lIns="101881" tIns="50941" rIns="101881" bIns="50941">
            <a:spAutoFit/>
          </a:bodyPr>
          <a:lstStyle/>
          <a:p>
            <a:pPr marL="361417" indent="-361417">
              <a:buAutoNum type="arabicPeriod" startAt="6"/>
            </a:pPr>
            <a:r>
              <a:rPr lang="en-US" sz="1400" b="1" dirty="0">
                <a:latin typeface="Helvetica" pitchFamily="34" charset="0"/>
                <a:cs typeface="Helvetica" pitchFamily="34" charset="0"/>
              </a:rPr>
              <a:t>What evidence best explains the </a:t>
            </a:r>
            <a:r>
              <a:rPr lang="en-US" sz="1400" b="1" dirty="0" smtClean="0">
                <a:latin typeface="Helvetica" pitchFamily="34" charset="0"/>
                <a:cs typeface="Helvetica" pitchFamily="34" charset="0"/>
              </a:rPr>
              <a:t>authors’ </a:t>
            </a:r>
            <a:r>
              <a:rPr lang="en-US" sz="1400" b="1" dirty="0">
                <a:latin typeface="Helvetica" pitchFamily="34" charset="0"/>
                <a:cs typeface="Helvetica" pitchFamily="34" charset="0"/>
              </a:rPr>
              <a:t>message of </a:t>
            </a:r>
            <a:r>
              <a:rPr lang="en-US" sz="1400" b="1" dirty="0" smtClean="0">
                <a:latin typeface="Helvetica" pitchFamily="34" charset="0"/>
                <a:cs typeface="Helvetica" pitchFamily="34" charset="0"/>
              </a:rPr>
              <a:t>         “</a:t>
            </a:r>
            <a:r>
              <a:rPr lang="en-US" sz="1400" b="1" dirty="0">
                <a:latin typeface="Helvetica" pitchFamily="34" charset="0"/>
                <a:cs typeface="Helvetica" pitchFamily="34" charset="0"/>
              </a:rPr>
              <a:t>work </a:t>
            </a:r>
            <a:r>
              <a:rPr lang="en-US" sz="1400" b="1" dirty="0" smtClean="0">
                <a:latin typeface="Helvetica" pitchFamily="34" charset="0"/>
                <a:cs typeface="Helvetica" pitchFamily="34" charset="0"/>
              </a:rPr>
              <a:t>together” across </a:t>
            </a:r>
            <a:r>
              <a:rPr lang="en-US" sz="1400" b="1" i="1" u="sng" dirty="0" smtClean="0">
                <a:latin typeface="Helvetica" pitchFamily="34" charset="0"/>
                <a:cs typeface="Helvetica" pitchFamily="34" charset="0"/>
              </a:rPr>
              <a:t>Electric Free Day</a:t>
            </a:r>
            <a:r>
              <a:rPr lang="en-US" sz="1400" b="1" i="1" dirty="0" smtClean="0">
                <a:latin typeface="Helvetica" pitchFamily="34" charset="0"/>
                <a:cs typeface="Helvetica" pitchFamily="34" charset="0"/>
              </a:rPr>
              <a:t> </a:t>
            </a:r>
            <a:r>
              <a:rPr lang="en-US" sz="1400" b="1" dirty="0" smtClean="0">
                <a:latin typeface="Helvetica" pitchFamily="34" charset="0"/>
                <a:cs typeface="Helvetica" pitchFamily="34" charset="0"/>
              </a:rPr>
              <a:t>and </a:t>
            </a:r>
            <a:r>
              <a:rPr lang="en-US" sz="1400" b="1" i="1" u="sng" dirty="0" smtClean="0">
                <a:latin typeface="Helvetica" pitchFamily="34" charset="0"/>
                <a:cs typeface="Helvetica" pitchFamily="34" charset="0"/>
              </a:rPr>
              <a:t>Power Lesson</a:t>
            </a:r>
            <a:r>
              <a:rPr lang="en-US" sz="1400" b="1" dirty="0" smtClean="0">
                <a:latin typeface="Helvetica" pitchFamily="34" charset="0"/>
                <a:cs typeface="Helvetica" pitchFamily="34" charset="0"/>
              </a:rPr>
              <a:t>?  </a:t>
            </a:r>
            <a:r>
              <a:rPr lang="en-US" sz="1400" b="1" dirty="0">
                <a:latin typeface="Helvetica" pitchFamily="34" charset="0"/>
                <a:cs typeface="Helvetica" pitchFamily="34" charset="0"/>
              </a:rPr>
              <a:t>Select all that </a:t>
            </a:r>
            <a:r>
              <a:rPr lang="en-US" sz="1400" b="1" dirty="0" smtClean="0">
                <a:latin typeface="Helvetica" pitchFamily="34" charset="0"/>
                <a:cs typeface="Helvetica" pitchFamily="34" charset="0"/>
              </a:rPr>
              <a:t>apply.</a:t>
            </a:r>
          </a:p>
          <a:p>
            <a:pPr marL="361417" indent="-361417">
              <a:buAutoNum type="arabicPeriod" startAt="6"/>
            </a:pPr>
            <a:endParaRPr lang="en-US" sz="1400" b="1" dirty="0">
              <a:latin typeface="Helvetica" pitchFamily="34" charset="0"/>
              <a:cs typeface="Helvetica" pitchFamily="34" charset="0"/>
            </a:endParaRPr>
          </a:p>
          <a:p>
            <a:pPr marL="628650" indent="-287338">
              <a:buFont typeface="+mj-lt"/>
              <a:buAutoNum type="alphaUcPeriod"/>
            </a:pPr>
            <a:r>
              <a:rPr lang="en-US" sz="1400" dirty="0" smtClean="0">
                <a:latin typeface="Helvetica" pitchFamily="34" charset="0"/>
                <a:cs typeface="Helvetica" pitchFamily="34" charset="0"/>
              </a:rPr>
              <a:t>Daniel </a:t>
            </a:r>
            <a:r>
              <a:rPr lang="en-US" sz="1400" dirty="0">
                <a:latin typeface="Helvetica" pitchFamily="34" charset="0"/>
                <a:cs typeface="Helvetica" pitchFamily="34" charset="0"/>
              </a:rPr>
              <a:t>spent the first couple of hours riding his bike and playing basketball with his friends. </a:t>
            </a:r>
            <a:endParaRPr lang="en-US" sz="1400" dirty="0" smtClean="0">
              <a:latin typeface="Helvetica" pitchFamily="34" charset="0"/>
              <a:cs typeface="Helvetica" pitchFamily="34" charset="0"/>
            </a:endParaRPr>
          </a:p>
          <a:p>
            <a:pPr marL="628650" indent="-287338">
              <a:buFont typeface="+mj-lt"/>
              <a:buAutoNum type="alphaUcPeriod"/>
            </a:pPr>
            <a:endParaRPr lang="en-US" sz="1400" dirty="0">
              <a:latin typeface="Helvetica" pitchFamily="34" charset="0"/>
              <a:cs typeface="Helvetica" pitchFamily="34" charset="0"/>
            </a:endParaRPr>
          </a:p>
          <a:p>
            <a:pPr marL="628650" indent="-287338">
              <a:buFont typeface="+mj-lt"/>
              <a:buAutoNum type="alphaUcPeriod"/>
            </a:pPr>
            <a:r>
              <a:rPr lang="en-US" sz="1400" dirty="0">
                <a:latin typeface="Helvetica" pitchFamily="34" charset="0"/>
                <a:cs typeface="Helvetica" pitchFamily="34" charset="0"/>
              </a:rPr>
              <a:t>And then it came to me – we would form an alliance</a:t>
            </a:r>
            <a:r>
              <a:rPr lang="en-US" sz="1400" dirty="0" smtClean="0">
                <a:latin typeface="Helvetica" pitchFamily="34" charset="0"/>
                <a:cs typeface="Helvetica" pitchFamily="34" charset="0"/>
              </a:rPr>
              <a:t>.</a:t>
            </a:r>
          </a:p>
          <a:p>
            <a:pPr marL="628650" indent="-287338">
              <a:buFont typeface="+mj-lt"/>
              <a:buAutoNum type="alphaUcPeriod"/>
            </a:pPr>
            <a:endParaRPr lang="en-US" sz="1400" dirty="0">
              <a:latin typeface="Helvetica" pitchFamily="34" charset="0"/>
              <a:cs typeface="Helvetica" pitchFamily="34" charset="0"/>
            </a:endParaRPr>
          </a:p>
          <a:p>
            <a:pPr marL="628650" indent="-287338">
              <a:buFont typeface="+mj-lt"/>
              <a:buAutoNum type="alphaUcPeriod"/>
            </a:pPr>
            <a:r>
              <a:rPr lang="en-US" sz="1400" dirty="0">
                <a:latin typeface="Helvetica" pitchFamily="34" charset="0"/>
                <a:cs typeface="Helvetica" pitchFamily="34" charset="0"/>
              </a:rPr>
              <a:t>He finished his homework and then decided to read for a while</a:t>
            </a:r>
            <a:r>
              <a:rPr lang="en-US" sz="1400" dirty="0" smtClean="0">
                <a:latin typeface="Helvetica" pitchFamily="34" charset="0"/>
                <a:cs typeface="Helvetica" pitchFamily="34" charset="0"/>
              </a:rPr>
              <a:t>.</a:t>
            </a:r>
          </a:p>
          <a:p>
            <a:pPr marL="628650" indent="-287338">
              <a:buFont typeface="+mj-lt"/>
              <a:buAutoNum type="alphaUcPeriod"/>
            </a:pPr>
            <a:endParaRPr lang="en-US" sz="1400" dirty="0">
              <a:latin typeface="Helvetica" pitchFamily="34" charset="0"/>
              <a:cs typeface="Helvetica" pitchFamily="34" charset="0"/>
            </a:endParaRPr>
          </a:p>
          <a:p>
            <a:pPr marL="628650" indent="-287338">
              <a:buFont typeface="+mj-lt"/>
              <a:buAutoNum type="alphaUcPeriod"/>
            </a:pPr>
            <a:r>
              <a:rPr lang="en-US" sz="1400" dirty="0">
                <a:latin typeface="Helvetica" pitchFamily="34" charset="0"/>
                <a:cs typeface="Helvetica" pitchFamily="34" charset="0"/>
              </a:rPr>
              <a:t>I did not argue back but simply pointed out that my power was free.</a:t>
            </a:r>
            <a:endParaRPr lang="en-US" sz="1400" dirty="0" smtClean="0">
              <a:latin typeface="Helvetica" pitchFamily="34" charset="0"/>
              <a:cs typeface="Helvetica" pitchFamily="34" charset="0"/>
            </a:endParaRPr>
          </a:p>
        </p:txBody>
      </p:sp>
      <p:cxnSp>
        <p:nvCxnSpPr>
          <p:cNvPr id="10" name="Straight Connector 9"/>
          <p:cNvCxnSpPr/>
          <p:nvPr/>
        </p:nvCxnSpPr>
        <p:spPr>
          <a:xfrm>
            <a:off x="381000" y="5257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1056865" y="800599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1060877" y="652165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1060072" y="713268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1060072" y="75794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1089724" y="320356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1059190" y="236536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1087133" y="279412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1086719" y="358456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510679194"/>
              </p:ext>
            </p:extLst>
          </p:nvPr>
        </p:nvGraphicFramePr>
        <p:xfrm>
          <a:off x="5181600" y="4069342"/>
          <a:ext cx="2024603" cy="789393"/>
        </p:xfrm>
        <a:graphic>
          <a:graphicData uri="http://schemas.openxmlformats.org/drawingml/2006/table">
            <a:tbl>
              <a:tblPr/>
              <a:tblGrid>
                <a:gridCol w="2024603"/>
              </a:tblGrid>
              <a:tr h="179793">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RL.4.9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Compare and contrast the treatment of similar themes and topics (e.g., opposition of good and evil) and patterns of events (e.g., the quest) in stories, myths, and traditional literature from different cultures.</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365197082"/>
              </p:ext>
            </p:extLst>
          </p:nvPr>
        </p:nvGraphicFramePr>
        <p:xfrm>
          <a:off x="5181600" y="8545601"/>
          <a:ext cx="2024603" cy="789393"/>
        </p:xfrm>
        <a:graphic>
          <a:graphicData uri="http://schemas.openxmlformats.org/drawingml/2006/table">
            <a:tbl>
              <a:tblPr/>
              <a:tblGrid>
                <a:gridCol w="2024603"/>
              </a:tblGrid>
              <a:tr h="179793">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RL.4.9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Compare and contrast the treatment of similar themes and topics (e.g., opposition of good and evil) and patterns of events (e.g., the quest) in stories, myths, and traditional literature from different cultures.</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5414781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2444552511"/>
              </p:ext>
            </p:extLst>
          </p:nvPr>
        </p:nvGraphicFramePr>
        <p:xfrm>
          <a:off x="304800" y="280713"/>
          <a:ext cx="7086600" cy="4111020"/>
        </p:xfrm>
        <a:graphic>
          <a:graphicData uri="http://schemas.openxmlformats.org/drawingml/2006/table">
            <a:tbl>
              <a:tblPr firstRow="1" bandRow="1">
                <a:tableStyleId>{5940675A-B579-460E-94D1-54222C63F5DA}</a:tableStyleId>
              </a:tblPr>
              <a:tblGrid>
                <a:gridCol w="7086600"/>
              </a:tblGrid>
              <a:tr h="709887">
                <a:tc>
                  <a:txBody>
                    <a:bodyPr/>
                    <a:lstStyle/>
                    <a:p>
                      <a:pPr marL="341313" marR="0" indent="-287338" algn="l" defTabSz="1018824" rtl="0" eaLnBrk="1" fontAlgn="auto" latinLnBrk="0" hangingPunct="1">
                        <a:lnSpc>
                          <a:spcPct val="100000"/>
                        </a:lnSpc>
                        <a:spcBef>
                          <a:spcPts val="0"/>
                        </a:spcBef>
                        <a:spcAft>
                          <a:spcPts val="0"/>
                        </a:spcAft>
                        <a:buClrTx/>
                        <a:buSzTx/>
                        <a:buFontTx/>
                        <a:buAutoNum type="arabicPeriod" startAt="7"/>
                        <a:tabLst/>
                        <a:defRPr/>
                      </a:pPr>
                      <a:r>
                        <a:rPr lang="en-US" sz="1400" b="1" baseline="0" dirty="0" smtClean="0">
                          <a:solidFill>
                            <a:schemeClr val="tx1"/>
                          </a:solidFill>
                        </a:rPr>
                        <a:t>Compare the stories </a:t>
                      </a:r>
                      <a:r>
                        <a:rPr lang="en-US" sz="1400" b="1" i="1" u="sng" baseline="0" dirty="0" smtClean="0">
                          <a:solidFill>
                            <a:schemeClr val="tx1"/>
                          </a:solidFill>
                        </a:rPr>
                        <a:t>Electric Free Day</a:t>
                      </a:r>
                      <a:r>
                        <a:rPr lang="en-US" sz="1400" b="1" i="1" u="none" baseline="0" dirty="0" smtClean="0">
                          <a:solidFill>
                            <a:schemeClr val="tx1"/>
                          </a:solidFill>
                        </a:rPr>
                        <a:t> </a:t>
                      </a:r>
                      <a:r>
                        <a:rPr lang="en-US" sz="1400" b="1" baseline="0" dirty="0" smtClean="0">
                          <a:solidFill>
                            <a:schemeClr val="tx1"/>
                          </a:solidFill>
                        </a:rPr>
                        <a:t>and </a:t>
                      </a:r>
                      <a:r>
                        <a:rPr lang="en-US" sz="1400" b="1" i="1" u="sng" baseline="0" dirty="0" smtClean="0">
                          <a:solidFill>
                            <a:schemeClr val="tx1"/>
                          </a:solidFill>
                        </a:rPr>
                        <a:t>Power Lesson</a:t>
                      </a:r>
                      <a:r>
                        <a:rPr lang="en-US" sz="1400" b="1" baseline="0" dirty="0" smtClean="0">
                          <a:solidFill>
                            <a:schemeClr val="tx1"/>
                          </a:solidFill>
                        </a:rPr>
                        <a:t>. In your opinion, which story is more effective – the one told from the first person point of view or the one told from the third person point of view?  Why?  Use examples from both texts to support your answer.</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74934123"/>
              </p:ext>
            </p:extLst>
          </p:nvPr>
        </p:nvGraphicFramePr>
        <p:xfrm>
          <a:off x="347662" y="4926300"/>
          <a:ext cx="7043738" cy="3897660"/>
        </p:xfrm>
        <a:graphic>
          <a:graphicData uri="http://schemas.openxmlformats.org/drawingml/2006/table">
            <a:tbl>
              <a:tblPr firstRow="1" bandRow="1">
                <a:tableStyleId>{5940675A-B579-460E-94D1-54222C63F5DA}</a:tableStyleId>
              </a:tblPr>
              <a:tblGrid>
                <a:gridCol w="7043738"/>
              </a:tblGrid>
              <a:tr h="380112">
                <a:tc>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rPr>
                        <a:t>8.    Which story has a specific pattern of events and which is written more like a fable?  How do these two story structures affect the plot or problem in </a:t>
                      </a:r>
                      <a:r>
                        <a:rPr lang="en-US" sz="1400" b="1" i="1" u="sng" dirty="0" smtClean="0">
                          <a:solidFill>
                            <a:schemeClr val="tx1"/>
                          </a:solidFill>
                        </a:rPr>
                        <a:t>Electric Free Day</a:t>
                      </a:r>
                      <a:r>
                        <a:rPr lang="en-US" sz="1400" b="1" i="1" u="none" dirty="0" smtClean="0">
                          <a:solidFill>
                            <a:schemeClr val="tx1"/>
                          </a:solidFill>
                        </a:rPr>
                        <a:t> </a:t>
                      </a:r>
                      <a:r>
                        <a:rPr lang="en-US" sz="1400" b="1" dirty="0" smtClean="0">
                          <a:solidFill>
                            <a:schemeClr val="tx1"/>
                          </a:solidFill>
                        </a:rPr>
                        <a:t>and </a:t>
                      </a:r>
                      <a:r>
                        <a:rPr lang="en-US" sz="1400" b="1" i="1" u="sng" dirty="0" smtClean="0">
                          <a:solidFill>
                            <a:schemeClr val="tx1"/>
                          </a:solidFill>
                        </a:rPr>
                        <a:t>Power Lesson</a:t>
                      </a:r>
                      <a:r>
                        <a:rPr lang="en-US" sz="1400" b="1" dirty="0" smtClean="0">
                          <a:solidFill>
                            <a:schemeClr val="tx1"/>
                          </a:solidFill>
                        </a:rPr>
                        <a:t>?  Use examples from both texts to support your answer.</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28780044"/>
              </p:ext>
            </p:extLst>
          </p:nvPr>
        </p:nvGraphicFramePr>
        <p:xfrm>
          <a:off x="4415293" y="4419600"/>
          <a:ext cx="2971800" cy="505968"/>
        </p:xfrm>
        <a:graphic>
          <a:graphicData uri="http://schemas.openxmlformats.org/drawingml/2006/table">
            <a:tbl>
              <a:tblPr/>
              <a:tblGrid>
                <a:gridCol w="2971800"/>
              </a:tblGrid>
              <a:tr h="76200">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RL.4.6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Compare and contrast the point of view from which different stories are narrated, including the difference between first- and third-person narrations.</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74512161"/>
              </p:ext>
            </p:extLst>
          </p:nvPr>
        </p:nvGraphicFramePr>
        <p:xfrm>
          <a:off x="4267200" y="8915400"/>
          <a:ext cx="2819400" cy="627888"/>
        </p:xfrm>
        <a:graphic>
          <a:graphicData uri="http://schemas.openxmlformats.org/drawingml/2006/table">
            <a:tbl>
              <a:tblPr/>
              <a:tblGrid>
                <a:gridCol w="2819400"/>
              </a:tblGrid>
              <a:tr h="76200">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RL.4.9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Compare and contrast the treatment of similar themes and topics (e.g., opposition of good and evil) and patterns of events (e.g., the quest) in stories, myths, and traditional literature from different cultures.</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9020967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sp>
        <p:nvSpPr>
          <p:cNvPr id="2" name="Rectangle 1"/>
          <p:cNvSpPr/>
          <p:nvPr/>
        </p:nvSpPr>
        <p:spPr>
          <a:xfrm>
            <a:off x="457201" y="506600"/>
            <a:ext cx="6705600" cy="5252577"/>
          </a:xfrm>
          <a:prstGeom prst="rect">
            <a:avLst/>
          </a:prstGeom>
        </p:spPr>
        <p:txBody>
          <a:bodyPr wrap="square" lIns="96378" tIns="48189" rIns="96378" bIns="48189">
            <a:spAutoFit/>
          </a:bodyPr>
          <a:lstStyle/>
          <a:p>
            <a:pPr algn="ctr">
              <a:lnSpc>
                <a:spcPct val="115000"/>
              </a:lnSpc>
            </a:pPr>
            <a:r>
              <a:rPr lang="en-US" sz="1400" b="1" u="sng" dirty="0" smtClean="0">
                <a:ea typeface="Calibri"/>
                <a:cs typeface="Times New Roman"/>
              </a:rPr>
              <a:t>Electricity </a:t>
            </a:r>
            <a:r>
              <a:rPr lang="en-US" sz="1400" b="1" u="sng" dirty="0">
                <a:ea typeface="Calibri"/>
                <a:cs typeface="Times New Roman"/>
              </a:rPr>
              <a:t>&amp; Energy</a:t>
            </a:r>
          </a:p>
          <a:p>
            <a:pPr algn="ctr">
              <a:lnSpc>
                <a:spcPct val="115000"/>
              </a:lnSpc>
            </a:pPr>
            <a:r>
              <a:rPr lang="en-US" sz="1400" dirty="0">
                <a:ea typeface="Calibri"/>
                <a:cs typeface="Times New Roman"/>
              </a:rPr>
              <a:t>The Light </a:t>
            </a:r>
            <a:r>
              <a:rPr lang="en-US" sz="1400" dirty="0" smtClean="0">
                <a:ea typeface="Calibri"/>
                <a:cs typeface="Times New Roman"/>
              </a:rPr>
              <a:t>Bulb</a:t>
            </a:r>
          </a:p>
          <a:p>
            <a:pPr algn="ctr">
              <a:lnSpc>
                <a:spcPct val="115000"/>
              </a:lnSpc>
            </a:pPr>
            <a:r>
              <a:rPr lang="en-US" sz="1200" i="1" dirty="0" smtClean="0">
                <a:ea typeface="Calibri"/>
                <a:cs typeface="Times New Roman"/>
              </a:rPr>
              <a:t>Readworks</a:t>
            </a:r>
            <a:endParaRPr lang="en-US" sz="1200" i="1" dirty="0">
              <a:ea typeface="Calibri"/>
              <a:cs typeface="Times New Roman"/>
            </a:endParaRPr>
          </a:p>
          <a:p>
            <a:pPr>
              <a:lnSpc>
                <a:spcPct val="115000"/>
              </a:lnSpc>
            </a:pPr>
            <a:r>
              <a:rPr lang="en-US" sz="1400" dirty="0">
                <a:ea typeface="Calibri"/>
                <a:cs typeface="Times New Roman"/>
              </a:rPr>
              <a:t> </a:t>
            </a:r>
          </a:p>
          <a:p>
            <a:pPr>
              <a:lnSpc>
                <a:spcPct val="115000"/>
              </a:lnSpc>
            </a:pPr>
            <a:r>
              <a:rPr lang="en-US" sz="1400" dirty="0">
                <a:ea typeface="Calibri"/>
                <a:cs typeface="Times New Roman"/>
              </a:rPr>
              <a:t>Thomas Edison invented the light bulb in 1879. Ironically, barely anyone in America had </a:t>
            </a:r>
            <a:r>
              <a:rPr lang="en-US" sz="1400" dirty="0" smtClean="0">
                <a:ea typeface="Calibri"/>
                <a:cs typeface="Times New Roman"/>
              </a:rPr>
              <a:t>access </a:t>
            </a:r>
            <a:r>
              <a:rPr lang="en-US" sz="1400" dirty="0">
                <a:ea typeface="Calibri"/>
                <a:cs typeface="Times New Roman"/>
              </a:rPr>
              <a:t>to electricity. They couldn't use the new invention.</a:t>
            </a:r>
          </a:p>
          <a:p>
            <a:pPr>
              <a:lnSpc>
                <a:spcPct val="115000"/>
              </a:lnSpc>
            </a:pPr>
            <a:r>
              <a:rPr lang="en-US" sz="1400" dirty="0">
                <a:ea typeface="Calibri"/>
                <a:cs typeface="Times New Roman"/>
              </a:rPr>
              <a:t> </a:t>
            </a:r>
          </a:p>
          <a:p>
            <a:pPr>
              <a:lnSpc>
                <a:spcPct val="115000"/>
              </a:lnSpc>
            </a:pPr>
            <a:r>
              <a:rPr lang="en-US" sz="1400" dirty="0">
                <a:ea typeface="Calibri"/>
                <a:cs typeface="Times New Roman"/>
              </a:rPr>
              <a:t>Edison worked to solve this problem. He helped develop power plants so they could </a:t>
            </a:r>
            <a:r>
              <a:rPr lang="en-US" sz="1400" dirty="0" smtClean="0">
                <a:ea typeface="Calibri"/>
                <a:cs typeface="Times New Roman"/>
              </a:rPr>
              <a:t>distribute electricity </a:t>
            </a:r>
            <a:r>
              <a:rPr lang="en-US" sz="1400" dirty="0">
                <a:ea typeface="Calibri"/>
                <a:cs typeface="Times New Roman"/>
              </a:rPr>
              <a:t>over wires to homes and businesses. Once electricity reached customers across the nation, everyone had light bulbs.</a:t>
            </a:r>
          </a:p>
          <a:p>
            <a:pPr>
              <a:lnSpc>
                <a:spcPct val="115000"/>
              </a:lnSpc>
            </a:pPr>
            <a:r>
              <a:rPr lang="en-US" sz="1400" dirty="0">
                <a:ea typeface="Calibri"/>
                <a:cs typeface="Times New Roman"/>
              </a:rPr>
              <a:t> </a:t>
            </a:r>
          </a:p>
          <a:p>
            <a:pPr>
              <a:lnSpc>
                <a:spcPct val="115000"/>
              </a:lnSpc>
            </a:pPr>
            <a:r>
              <a:rPr lang="en-US" sz="1400" dirty="0">
                <a:ea typeface="Calibri"/>
                <a:cs typeface="Times New Roman"/>
              </a:rPr>
              <a:t>Light bulbs literally changed the way people lived. Before, people </a:t>
            </a:r>
            <a:r>
              <a:rPr lang="en-US" sz="1400" dirty="0" smtClean="0">
                <a:ea typeface="Calibri"/>
                <a:cs typeface="Times New Roman"/>
              </a:rPr>
              <a:t>strained </a:t>
            </a:r>
            <a:r>
              <a:rPr lang="en-US" sz="1400" dirty="0">
                <a:ea typeface="Calibri"/>
                <a:cs typeface="Times New Roman"/>
              </a:rPr>
              <a:t>to read by candlelight. Now, they could read comfortably with adequate light. The invention of the light bulb also led to the invention of other electrical items. Soon, refrigerators, electric heaters, and radios also </a:t>
            </a:r>
            <a:r>
              <a:rPr lang="en-US" sz="1400" dirty="0" smtClean="0">
                <a:ea typeface="Calibri"/>
                <a:cs typeface="Times New Roman"/>
              </a:rPr>
              <a:t>helped people </a:t>
            </a:r>
            <a:r>
              <a:rPr lang="en-US" sz="1400" dirty="0">
                <a:ea typeface="Calibri"/>
                <a:cs typeface="Times New Roman"/>
              </a:rPr>
              <a:t>live more easily. </a:t>
            </a:r>
          </a:p>
          <a:p>
            <a:pPr>
              <a:lnSpc>
                <a:spcPct val="115000"/>
              </a:lnSpc>
            </a:pPr>
            <a:r>
              <a:rPr lang="en-US" sz="1400" dirty="0">
                <a:ea typeface="Calibri"/>
                <a:cs typeface="Times New Roman"/>
              </a:rPr>
              <a:t> </a:t>
            </a:r>
          </a:p>
          <a:p>
            <a:pPr>
              <a:lnSpc>
                <a:spcPct val="115000"/>
              </a:lnSpc>
            </a:pPr>
            <a:r>
              <a:rPr lang="en-US" sz="1400" dirty="0">
                <a:ea typeface="Calibri"/>
                <a:cs typeface="Times New Roman"/>
              </a:rPr>
              <a:t>Imagine what your life would be like without light bulbs. You would have to keep a lot of candles at home. The streets would be so dark you probably would not go out after sundown. A simple little light bulb has made all the difference in the world. It has created a high level of convenience and </a:t>
            </a:r>
            <a:r>
              <a:rPr lang="en-US" sz="1400" dirty="0" smtClean="0">
                <a:ea typeface="Calibri"/>
                <a:cs typeface="Times New Roman"/>
              </a:rPr>
              <a:t>security for </a:t>
            </a:r>
            <a:r>
              <a:rPr lang="en-US" sz="1400" dirty="0">
                <a:ea typeface="Calibri"/>
                <a:cs typeface="Times New Roman"/>
              </a:rPr>
              <a:t>the human race.</a:t>
            </a:r>
          </a:p>
          <a:p>
            <a:endParaRPr lang="en-US" sz="1300" dirty="0"/>
          </a:p>
        </p:txBody>
      </p:sp>
      <p:sp>
        <p:nvSpPr>
          <p:cNvPr id="3" name="Rectangle 2"/>
          <p:cNvSpPr/>
          <p:nvPr/>
        </p:nvSpPr>
        <p:spPr>
          <a:xfrm>
            <a:off x="5029200" y="152657"/>
            <a:ext cx="2628900" cy="707886"/>
          </a:xfrm>
          <a:prstGeom prst="rect">
            <a:avLst/>
          </a:prstGeom>
        </p:spPr>
        <p:txBody>
          <a:bodyPr wrap="square">
            <a:spAutoFit/>
          </a:bodyPr>
          <a:lstStyle/>
          <a:p>
            <a:pPr algn="r"/>
            <a:r>
              <a:rPr lang="en-US" sz="800" dirty="0"/>
              <a:t>Grade Equivalent 5.0</a:t>
            </a:r>
          </a:p>
          <a:p>
            <a:pPr algn="r"/>
            <a:r>
              <a:rPr lang="en-US" sz="800" dirty="0"/>
              <a:t>Lexile Measure 780L</a:t>
            </a:r>
          </a:p>
          <a:p>
            <a:pPr algn="r"/>
            <a:r>
              <a:rPr lang="en-US" sz="800" dirty="0"/>
              <a:t>Mean Sentence Length 11.49</a:t>
            </a:r>
          </a:p>
          <a:p>
            <a:pPr algn="r"/>
            <a:r>
              <a:rPr lang="en-US" sz="800" dirty="0"/>
              <a:t>Mean Log Word Frequency 3.52</a:t>
            </a:r>
          </a:p>
          <a:p>
            <a:pPr algn="r"/>
            <a:r>
              <a:rPr lang="en-US" sz="800" dirty="0"/>
              <a:t>Word Count 448</a:t>
            </a:r>
          </a:p>
        </p:txBody>
      </p:sp>
    </p:spTree>
    <p:extLst>
      <p:ext uri="{BB962C8B-B14F-4D97-AF65-F5344CB8AC3E}">
        <p14:creationId xmlns:p14="http://schemas.microsoft.com/office/powerpoint/2010/main" val="2079092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4050" y="152401"/>
            <a:ext cx="6563360" cy="7074006"/>
          </a:xfrm>
          <a:prstGeom prst="rect">
            <a:avLst/>
          </a:prstGeom>
          <a:noFill/>
        </p:spPr>
        <p:txBody>
          <a:bodyPr wrap="square" lIns="101873" tIns="50936" rIns="101873" bIns="50936" rtlCol="0">
            <a:spAutoFit/>
          </a:bodyPr>
          <a:lstStyle/>
          <a:p>
            <a:endParaRPr lang="en-US" sz="1100" dirty="0">
              <a:solidFill>
                <a:prstClr val="black"/>
              </a:solidFill>
            </a:endParaRPr>
          </a:p>
          <a:p>
            <a:endParaRPr lang="en-US" sz="1100" dirty="0">
              <a:solidFill>
                <a:prstClr val="black"/>
              </a:solidFill>
            </a:endParaRPr>
          </a:p>
          <a:p>
            <a:pPr defTabSz="1018809"/>
            <a:r>
              <a:rPr lang="en-US" sz="1200" dirty="0" smtClean="0">
                <a:solidFill>
                  <a:prstClr val="black"/>
                </a:solidFill>
              </a:rPr>
              <a:t>This </a:t>
            </a:r>
            <a:r>
              <a:rPr lang="en-US" sz="1200" dirty="0">
                <a:solidFill>
                  <a:prstClr val="black"/>
                </a:solidFill>
              </a:rPr>
              <a:t>is a CFA  to measure the task of writing </a:t>
            </a:r>
            <a:r>
              <a:rPr lang="en-US" sz="1200" dirty="0" smtClean="0">
                <a:solidFill>
                  <a:prstClr val="black"/>
                </a:solidFill>
              </a:rPr>
              <a:t>an  </a:t>
            </a:r>
            <a:r>
              <a:rPr lang="en-US" sz="1200" b="1" u="sng" dirty="0" smtClean="0">
                <a:solidFill>
                  <a:prstClr val="black"/>
                </a:solidFill>
              </a:rPr>
              <a:t>opinion </a:t>
            </a:r>
            <a:r>
              <a:rPr lang="en-US" sz="1200" b="1" u="sng" dirty="0">
                <a:solidFill>
                  <a:prstClr val="black"/>
                </a:solidFill>
              </a:rPr>
              <a:t>text</a:t>
            </a:r>
            <a:r>
              <a:rPr lang="en-US" sz="1200" b="1" dirty="0">
                <a:solidFill>
                  <a:prstClr val="black"/>
                </a:solidFill>
              </a:rPr>
              <a:t>. </a:t>
            </a:r>
            <a:r>
              <a:rPr lang="en-US" sz="1200" dirty="0">
                <a:solidFill>
                  <a:prstClr val="black"/>
                </a:solidFill>
              </a:rPr>
              <a:t>Full compositions are always part of a Performance Task.   A complete performance task would have:</a:t>
            </a:r>
          </a:p>
          <a:p>
            <a:pPr defTabSz="1018809"/>
            <a:endParaRPr lang="en-US" sz="1100" dirty="0">
              <a:solidFill>
                <a:prstClr val="black"/>
              </a:solidFill>
            </a:endParaRPr>
          </a:p>
          <a:p>
            <a:pPr defTabSz="1018809"/>
            <a:r>
              <a:rPr lang="en-US" sz="1100" b="1" i="1" dirty="0">
                <a:solidFill>
                  <a:prstClr val="black"/>
                </a:solidFill>
              </a:rPr>
              <a:t>Part 1</a:t>
            </a:r>
          </a:p>
          <a:p>
            <a:pPr marL="181691" indent="-181691" defTabSz="1018809">
              <a:buFont typeface="Arial" panose="020B0604020202020204" pitchFamily="34" charset="0"/>
              <a:buChar char="•"/>
            </a:pPr>
            <a:r>
              <a:rPr lang="en-US" sz="1100" dirty="0">
                <a:solidFill>
                  <a:prstClr val="black"/>
                </a:solidFill>
              </a:rPr>
              <a:t>A classroom activity (30 Minutes)</a:t>
            </a:r>
          </a:p>
          <a:p>
            <a:pPr marL="181691" indent="-181691" defTabSz="1018809">
              <a:buFont typeface="Arial" panose="020B0604020202020204" pitchFamily="34" charset="0"/>
              <a:buChar char="•"/>
            </a:pPr>
            <a:r>
              <a:rPr lang="en-US" sz="1100" dirty="0">
                <a:solidFill>
                  <a:prstClr val="black"/>
                </a:solidFill>
              </a:rPr>
              <a:t>Passages or stimuli to read </a:t>
            </a:r>
          </a:p>
          <a:p>
            <a:pPr marL="181691" indent="-181691" defTabSz="1018809">
              <a:buFont typeface="Arial" panose="020B0604020202020204" pitchFamily="34" charset="0"/>
              <a:buChar char="•"/>
            </a:pPr>
            <a:r>
              <a:rPr lang="en-US" sz="1100" dirty="0">
                <a:solidFill>
                  <a:prstClr val="black"/>
                </a:solidFill>
              </a:rPr>
              <a:t>3 research questions </a:t>
            </a:r>
          </a:p>
          <a:p>
            <a:pPr marL="181691" indent="-181691" defTabSz="1018809">
              <a:buFont typeface="Arial" panose="020B0604020202020204" pitchFamily="34" charset="0"/>
              <a:buChar char="•"/>
            </a:pPr>
            <a:r>
              <a:rPr lang="en-US" sz="1100" dirty="0">
                <a:solidFill>
                  <a:prstClr val="black"/>
                </a:solidFill>
              </a:rPr>
              <a:t>There may be other constructed response questions</a:t>
            </a:r>
            <a:r>
              <a:rPr lang="en-US" sz="1100" dirty="0" smtClean="0">
                <a:solidFill>
                  <a:prstClr val="black"/>
                </a:solidFill>
              </a:rPr>
              <a:t>.</a:t>
            </a:r>
          </a:p>
          <a:p>
            <a:pPr marL="181691" indent="-181691" defTabSz="1018809">
              <a:buFont typeface="Arial" panose="020B0604020202020204" pitchFamily="34" charset="0"/>
              <a:buChar char="•"/>
            </a:pPr>
            <a:endParaRPr lang="en-US" sz="1100" dirty="0">
              <a:solidFill>
                <a:prstClr val="black"/>
              </a:solidFill>
            </a:endParaRPr>
          </a:p>
          <a:p>
            <a:r>
              <a:rPr lang="en-US" sz="1100" b="1" i="1" dirty="0" smtClean="0">
                <a:solidFill>
                  <a:prstClr val="black"/>
                </a:solidFill>
              </a:rPr>
              <a:t>Part </a:t>
            </a:r>
            <a:r>
              <a:rPr lang="en-US" sz="1100" b="1" i="1" dirty="0">
                <a:solidFill>
                  <a:prstClr val="black"/>
                </a:solidFill>
              </a:rPr>
              <a:t>2</a:t>
            </a:r>
          </a:p>
          <a:p>
            <a:pPr marL="181691" indent="-181691">
              <a:buFont typeface="Arial" panose="020B0604020202020204" pitchFamily="34" charset="0"/>
              <a:buChar char="•"/>
            </a:pPr>
            <a:r>
              <a:rPr lang="en-US" sz="1100" dirty="0">
                <a:solidFill>
                  <a:prstClr val="black"/>
                </a:solidFill>
              </a:rPr>
              <a:t>A Full-Composition (70 Minutes</a:t>
            </a:r>
            <a:r>
              <a:rPr lang="en-US" sz="1100" dirty="0" smtClean="0">
                <a:solidFill>
                  <a:prstClr val="black"/>
                </a:solidFill>
              </a:rPr>
              <a:t>)</a:t>
            </a:r>
            <a:endParaRPr lang="en-US" sz="1100" dirty="0">
              <a:solidFill>
                <a:prstClr val="black"/>
              </a:solidFill>
            </a:endParaRPr>
          </a:p>
          <a:p>
            <a:r>
              <a:rPr lang="en-US" sz="1100" dirty="0">
                <a:solidFill>
                  <a:prstClr val="black"/>
                </a:solidFill>
              </a:rPr>
              <a:t>Students should have access to spell-check resources but no grammar-check resources.  Students can refer back to their passages, notes and 3 research questions and any other constructed responses, as </a:t>
            </a:r>
            <a:r>
              <a:rPr lang="en-US" sz="1100" dirty="0" smtClean="0">
                <a:solidFill>
                  <a:prstClr val="black"/>
                </a:solidFill>
              </a:rPr>
              <a:t>often as they’d </a:t>
            </a:r>
            <a:r>
              <a:rPr lang="en-US" sz="1100" dirty="0">
                <a:solidFill>
                  <a:prstClr val="black"/>
                </a:solidFill>
              </a:rPr>
              <a:t>like.</a:t>
            </a:r>
            <a:r>
              <a:rPr lang="en-US" sz="1100" dirty="0">
                <a:solidFill>
                  <a:srgbClr val="FF0000"/>
                </a:solidFill>
              </a:rPr>
              <a:t>  </a:t>
            </a:r>
            <a:r>
              <a:rPr lang="en-US" sz="1100" dirty="0">
                <a:solidFill>
                  <a:prstClr val="black"/>
                </a:solidFill>
              </a:rPr>
              <a:t>The note-taking forms in this </a:t>
            </a:r>
            <a:r>
              <a:rPr lang="en-US" sz="1100" dirty="0" smtClean="0">
                <a:solidFill>
                  <a:prstClr val="black"/>
                </a:solidFill>
              </a:rPr>
              <a:t>assessment </a:t>
            </a:r>
            <a:r>
              <a:rPr lang="en-US" sz="1100" dirty="0">
                <a:solidFill>
                  <a:prstClr val="black"/>
                </a:solidFill>
              </a:rPr>
              <a:t>were created for informational text.  If you choose to use these, please have your students take notes while reading the informational passages.</a:t>
            </a:r>
          </a:p>
          <a:p>
            <a:endParaRPr lang="en-US" sz="1100" dirty="0">
              <a:solidFill>
                <a:prstClr val="black"/>
              </a:solidFill>
            </a:endParaRPr>
          </a:p>
          <a:p>
            <a:r>
              <a:rPr lang="en-US" sz="1100" u="sng" dirty="0">
                <a:solidFill>
                  <a:prstClr val="black"/>
                </a:solidFill>
              </a:rPr>
              <a:t>Directions</a:t>
            </a:r>
          </a:p>
          <a:p>
            <a:r>
              <a:rPr lang="en-US" sz="1100" b="1" dirty="0">
                <a:solidFill>
                  <a:prstClr val="black"/>
                </a:solidFill>
              </a:rPr>
              <a:t>30 minutes</a:t>
            </a:r>
          </a:p>
          <a:p>
            <a:pPr marL="242253" indent="-242253">
              <a:buFontTx/>
              <a:buAutoNum type="arabicPeriod"/>
            </a:pPr>
            <a:r>
              <a:rPr lang="en-US" sz="1100" dirty="0">
                <a:solidFill>
                  <a:prstClr val="black"/>
                </a:solidFill>
              </a:rPr>
              <a:t>You may wish to </a:t>
            </a:r>
            <a:r>
              <a:rPr lang="en-US" sz="1100" dirty="0" smtClean="0">
                <a:solidFill>
                  <a:prstClr val="black"/>
                </a:solidFill>
              </a:rPr>
              <a:t>use the 30 </a:t>
            </a:r>
            <a:r>
              <a:rPr lang="en-US" sz="1100" dirty="0">
                <a:solidFill>
                  <a:prstClr val="black"/>
                </a:solidFill>
              </a:rPr>
              <a:t>minute classroom activity.  The purpose of a PT activity is to </a:t>
            </a:r>
            <a:r>
              <a:rPr lang="en-US" sz="1100" dirty="0" smtClean="0">
                <a:solidFill>
                  <a:prstClr val="black"/>
                </a:solidFill>
              </a:rPr>
              <a:t> ensure </a:t>
            </a:r>
            <a:r>
              <a:rPr lang="en-US" sz="1100" dirty="0">
                <a:solidFill>
                  <a:prstClr val="black"/>
                </a:solidFill>
              </a:rPr>
              <a:t>that all students are familiar with the concepts of the topic and know and </a:t>
            </a:r>
            <a:r>
              <a:rPr lang="en-US" sz="1100" dirty="0" smtClean="0">
                <a:solidFill>
                  <a:prstClr val="black"/>
                </a:solidFill>
              </a:rPr>
              <a:t> understand </a:t>
            </a:r>
            <a:r>
              <a:rPr lang="en-US" sz="1100" dirty="0">
                <a:solidFill>
                  <a:prstClr val="black"/>
                </a:solidFill>
              </a:rPr>
              <a:t>key terms (vocabulary) that are at the upper end of their grade level (</a:t>
            </a:r>
            <a:r>
              <a:rPr lang="en-US" sz="1100" dirty="0" smtClean="0">
                <a:solidFill>
                  <a:prstClr val="black"/>
                </a:solidFill>
              </a:rPr>
              <a:t>words they </a:t>
            </a:r>
            <a:r>
              <a:rPr lang="en-US" sz="1100" dirty="0">
                <a:solidFill>
                  <a:prstClr val="black"/>
                </a:solidFill>
              </a:rPr>
              <a:t>would not normally know or are unfamiliar to their background or culture</a:t>
            </a:r>
            <a:r>
              <a:rPr lang="en-US" sz="1100" dirty="0" smtClean="0">
                <a:solidFill>
                  <a:prstClr val="black"/>
                </a:solidFill>
              </a:rPr>
              <a:t>).The </a:t>
            </a:r>
            <a:r>
              <a:rPr lang="en-US" sz="1100" dirty="0">
                <a:solidFill>
                  <a:prstClr val="black"/>
                </a:solidFill>
              </a:rPr>
              <a:t>classroom activity </a:t>
            </a:r>
            <a:r>
              <a:rPr lang="en-US" sz="1100" b="1" dirty="0">
                <a:solidFill>
                  <a:prstClr val="black"/>
                </a:solidFill>
              </a:rPr>
              <a:t>DOES NOT </a:t>
            </a:r>
            <a:r>
              <a:rPr lang="en-US" sz="1100" dirty="0">
                <a:solidFill>
                  <a:prstClr val="black"/>
                </a:solidFill>
              </a:rPr>
              <a:t>pre-teach any of the </a:t>
            </a:r>
            <a:r>
              <a:rPr lang="en-US" sz="1100" b="1" dirty="0">
                <a:solidFill>
                  <a:prstClr val="black"/>
                </a:solidFill>
              </a:rPr>
              <a:t>specific content </a:t>
            </a:r>
            <a:r>
              <a:rPr lang="en-US" sz="1100" dirty="0">
                <a:solidFill>
                  <a:prstClr val="black"/>
                </a:solidFill>
              </a:rPr>
              <a:t>that will be assessed!</a:t>
            </a:r>
          </a:p>
          <a:p>
            <a:r>
              <a:rPr lang="en-US" sz="1100" b="1" dirty="0">
                <a:solidFill>
                  <a:prstClr val="black"/>
                </a:solidFill>
              </a:rPr>
              <a:t>35 minutes</a:t>
            </a:r>
          </a:p>
          <a:p>
            <a:pPr marL="242253" indent="-242253">
              <a:buFontTx/>
              <a:buAutoNum type="arabicPeriod" startAt="2"/>
            </a:pPr>
            <a:r>
              <a:rPr lang="en-US" sz="1100" dirty="0">
                <a:solidFill>
                  <a:prstClr val="black"/>
                </a:solidFill>
              </a:rPr>
              <a:t>Students read the passages independently.  If you have students who can not </a:t>
            </a:r>
            <a:r>
              <a:rPr lang="en-US" sz="1100" dirty="0" smtClean="0">
                <a:solidFill>
                  <a:prstClr val="black"/>
                </a:solidFill>
              </a:rPr>
              <a:t>read the </a:t>
            </a:r>
            <a:r>
              <a:rPr lang="en-US" sz="1100" dirty="0">
                <a:solidFill>
                  <a:prstClr val="black"/>
                </a:solidFill>
              </a:rPr>
              <a:t>passages you may read them to those students but please make note of </a:t>
            </a:r>
            <a:r>
              <a:rPr lang="en-US" sz="1100" dirty="0" smtClean="0">
                <a:solidFill>
                  <a:prstClr val="black"/>
                </a:solidFill>
              </a:rPr>
              <a:t>the accommodation</a:t>
            </a:r>
            <a:r>
              <a:rPr lang="en-US" sz="1100" dirty="0">
                <a:solidFill>
                  <a:prstClr val="black"/>
                </a:solidFill>
              </a:rPr>
              <a:t>.   Remind students to take notes as they read.  During an actual SBAC   assessment students are allowed to keep their notes as a reference.</a:t>
            </a:r>
          </a:p>
          <a:p>
            <a:pPr marL="245618" indent="-245618">
              <a:buFont typeface="+mj-lt"/>
              <a:buAutoNum type="arabicPeriod" startAt="3"/>
            </a:pPr>
            <a:r>
              <a:rPr lang="en-US" sz="1100" dirty="0">
                <a:solidFill>
                  <a:prstClr val="black"/>
                </a:solidFill>
              </a:rPr>
              <a:t>Students answer the 3 research questions or other constructed response questions. Students should also refer to their answers when writing their full </a:t>
            </a:r>
            <a:r>
              <a:rPr lang="en-US" sz="1100" dirty="0" smtClean="0">
                <a:solidFill>
                  <a:prstClr val="black"/>
                </a:solidFill>
              </a:rPr>
              <a:t>opinion piece</a:t>
            </a:r>
            <a:r>
              <a:rPr lang="en-US" sz="1100" dirty="0">
                <a:solidFill>
                  <a:prstClr val="black"/>
                </a:solidFill>
              </a:rPr>
              <a:t>.</a:t>
            </a:r>
          </a:p>
          <a:p>
            <a:r>
              <a:rPr lang="en-US" sz="1100" b="1" dirty="0">
                <a:solidFill>
                  <a:prstClr val="black"/>
                </a:solidFill>
              </a:rPr>
              <a:t>15 minute break</a:t>
            </a:r>
          </a:p>
          <a:p>
            <a:r>
              <a:rPr lang="en-US" sz="1100" b="1" dirty="0">
                <a:solidFill>
                  <a:prstClr val="black"/>
                </a:solidFill>
              </a:rPr>
              <a:t>70 Minutes</a:t>
            </a:r>
          </a:p>
          <a:p>
            <a:r>
              <a:rPr lang="en-US" sz="1100" dirty="0">
                <a:solidFill>
                  <a:prstClr val="black"/>
                </a:solidFill>
              </a:rPr>
              <a:t>4.     Students write their full composition </a:t>
            </a:r>
            <a:r>
              <a:rPr lang="en-US" sz="1100" dirty="0" smtClean="0">
                <a:solidFill>
                  <a:prstClr val="black"/>
                </a:solidFill>
              </a:rPr>
              <a:t>(opinion piece</a:t>
            </a:r>
            <a:r>
              <a:rPr lang="en-US" sz="1100" dirty="0">
                <a:solidFill>
                  <a:prstClr val="black"/>
                </a:solidFill>
              </a:rPr>
              <a:t>).</a:t>
            </a:r>
          </a:p>
          <a:p>
            <a:endParaRPr lang="en-US" sz="1100" dirty="0">
              <a:solidFill>
                <a:prstClr val="black"/>
              </a:solidFill>
            </a:endParaRPr>
          </a:p>
          <a:p>
            <a:r>
              <a:rPr lang="en-US" sz="1100" b="1" u="sng" dirty="0">
                <a:solidFill>
                  <a:prstClr val="black"/>
                </a:solidFill>
              </a:rPr>
              <a:t>SCORING</a:t>
            </a:r>
          </a:p>
          <a:p>
            <a:r>
              <a:rPr lang="en-US" sz="1100" dirty="0" smtClean="0">
                <a:solidFill>
                  <a:prstClr val="black"/>
                </a:solidFill>
              </a:rPr>
              <a:t>An Opinion Rubric </a:t>
            </a:r>
            <a:r>
              <a:rPr lang="en-US" sz="1100" dirty="0">
                <a:solidFill>
                  <a:prstClr val="black"/>
                </a:solidFill>
              </a:rPr>
              <a:t>is provided.  Students receive three scores:</a:t>
            </a:r>
          </a:p>
          <a:p>
            <a:endParaRPr lang="en-US" sz="1100" dirty="0">
              <a:solidFill>
                <a:prstClr val="black"/>
              </a:solidFill>
            </a:endParaRPr>
          </a:p>
          <a:p>
            <a:pPr marL="242253" indent="-242253">
              <a:buFontTx/>
              <a:buAutoNum type="arabicPeriod"/>
            </a:pPr>
            <a:r>
              <a:rPr lang="en-US" sz="1100" dirty="0">
                <a:solidFill>
                  <a:prstClr val="black"/>
                </a:solidFill>
              </a:rPr>
              <a:t>Organization and Purpose</a:t>
            </a:r>
          </a:p>
          <a:p>
            <a:pPr marL="242253" indent="-242253">
              <a:buFontTx/>
              <a:buAutoNum type="arabicPeriod"/>
            </a:pPr>
            <a:r>
              <a:rPr lang="en-US" sz="1100" dirty="0">
                <a:solidFill>
                  <a:prstClr val="black"/>
                </a:solidFill>
              </a:rPr>
              <a:t>Evidence and Elaboration</a:t>
            </a:r>
          </a:p>
          <a:p>
            <a:pPr marL="242253" indent="-242253">
              <a:buFontTx/>
              <a:buAutoNum type="arabicPeriod"/>
            </a:pPr>
            <a:r>
              <a:rPr lang="en-US" sz="1100" dirty="0" smtClean="0">
                <a:solidFill>
                  <a:prstClr val="black"/>
                </a:solidFill>
              </a:rPr>
              <a:t>Conventions</a:t>
            </a:r>
            <a:endParaRPr lang="en-US" sz="1100" dirty="0">
              <a:solidFill>
                <a:prstClr val="black"/>
              </a:solidFill>
            </a:endParaRPr>
          </a:p>
        </p:txBody>
      </p:sp>
      <p:sp>
        <p:nvSpPr>
          <p:cNvPr id="3" name="Slide Number Placeholder 2"/>
          <p:cNvSpPr>
            <a:spLocks noGrp="1"/>
          </p:cNvSpPr>
          <p:nvPr>
            <p:ph type="sldNum" sz="quarter" idx="12"/>
          </p:nvPr>
        </p:nvSpPr>
        <p:spPr/>
        <p:txBody>
          <a:bodyPr/>
          <a:lstStyle/>
          <a:p>
            <a:fld id="{2A5E9C3D-07D7-45D2-9B6A-FB5CA66A53EB}"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25622633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sp>
        <p:nvSpPr>
          <p:cNvPr id="6" name="Rectangle 5"/>
          <p:cNvSpPr/>
          <p:nvPr/>
        </p:nvSpPr>
        <p:spPr>
          <a:xfrm>
            <a:off x="228972" y="152400"/>
            <a:ext cx="7367588" cy="9361394"/>
          </a:xfrm>
          <a:prstGeom prst="rect">
            <a:avLst/>
          </a:prstGeom>
        </p:spPr>
        <p:txBody>
          <a:bodyPr wrap="square" lIns="96378" tIns="48189" rIns="96378" bIns="48189">
            <a:spAutoFit/>
          </a:bodyPr>
          <a:lstStyle/>
          <a:p>
            <a:pPr algn="ctr"/>
            <a:r>
              <a:rPr lang="en-US" sz="1400" b="1" u="sng" dirty="0" smtClean="0"/>
              <a:t>Lights </a:t>
            </a:r>
            <a:r>
              <a:rPr lang="en-US" sz="1400" b="1" u="sng" dirty="0"/>
              <a:t>Out! </a:t>
            </a:r>
            <a:endParaRPr lang="en-US" sz="1400" b="1" u="sng" dirty="0" smtClean="0"/>
          </a:p>
          <a:p>
            <a:pPr algn="ctr"/>
            <a:r>
              <a:rPr lang="en-US" sz="1200" i="1" dirty="0" smtClean="0"/>
              <a:t>Readworks</a:t>
            </a:r>
          </a:p>
          <a:p>
            <a:pPr algn="ctr"/>
            <a:endParaRPr lang="en-US" sz="1200" i="1" dirty="0"/>
          </a:p>
          <a:p>
            <a:r>
              <a:rPr lang="en-US" sz="1200" dirty="0" smtClean="0"/>
              <a:t>Learn </a:t>
            </a:r>
            <a:r>
              <a:rPr lang="en-US" sz="1200" dirty="0"/>
              <a:t>what to </a:t>
            </a:r>
            <a:r>
              <a:rPr lang="en-US" sz="1200" dirty="0" smtClean="0"/>
              <a:t>do and </a:t>
            </a:r>
            <a:r>
              <a:rPr lang="en-US" sz="1200" dirty="0"/>
              <a:t>not to </a:t>
            </a:r>
            <a:r>
              <a:rPr lang="en-US" sz="1200" dirty="0" smtClean="0"/>
              <a:t>do during </a:t>
            </a:r>
            <a:r>
              <a:rPr lang="en-US" sz="1200" dirty="0"/>
              <a:t>a power outage</a:t>
            </a:r>
            <a:r>
              <a:rPr lang="en-US" sz="1200" dirty="0" smtClean="0"/>
              <a:t>.</a:t>
            </a:r>
          </a:p>
          <a:p>
            <a:endParaRPr lang="en-US" sz="1200" dirty="0"/>
          </a:p>
          <a:p>
            <a:r>
              <a:rPr lang="en-US" sz="1200" dirty="0"/>
              <a:t>After a long day of school and </a:t>
            </a:r>
            <a:r>
              <a:rPr lang="en-US" sz="1200" dirty="0" smtClean="0"/>
              <a:t>homework</a:t>
            </a:r>
            <a:r>
              <a:rPr lang="en-US" sz="1200" dirty="0"/>
              <a:t>, you decide to wind down by </a:t>
            </a:r>
            <a:r>
              <a:rPr lang="en-US" sz="1200" dirty="0" smtClean="0"/>
              <a:t> watching </a:t>
            </a:r>
            <a:r>
              <a:rPr lang="en-US" sz="1200" dirty="0"/>
              <a:t>TV. You put some popcorn </a:t>
            </a:r>
            <a:r>
              <a:rPr lang="en-US" sz="1200" dirty="0" smtClean="0"/>
              <a:t>in the </a:t>
            </a:r>
            <a:r>
              <a:rPr lang="en-US" sz="1200" dirty="0"/>
              <a:t>microwave and settle down on </a:t>
            </a:r>
            <a:r>
              <a:rPr lang="en-US" sz="1200" dirty="0" smtClean="0"/>
              <a:t> the </a:t>
            </a:r>
            <a:r>
              <a:rPr lang="en-US" sz="1200" dirty="0"/>
              <a:t>couch. </a:t>
            </a:r>
            <a:r>
              <a:rPr lang="en-US" sz="1200" dirty="0" err="1"/>
              <a:t>Mmm</a:t>
            </a:r>
            <a:r>
              <a:rPr lang="en-US" sz="1200" dirty="0"/>
              <a:t>, you can smell the popcorn already, and the new episode of </a:t>
            </a:r>
            <a:r>
              <a:rPr lang="en-US" sz="1200" dirty="0" smtClean="0"/>
              <a:t> The Voice looks </a:t>
            </a:r>
            <a:r>
              <a:rPr lang="en-US" sz="1200" dirty="0"/>
              <a:t>really interesting. </a:t>
            </a:r>
            <a:r>
              <a:rPr lang="en-US" sz="1200" dirty="0" smtClean="0"/>
              <a:t>Suddenly</a:t>
            </a:r>
            <a:r>
              <a:rPr lang="en-US" sz="1200" dirty="0"/>
              <a:t>, everything stops. The popcorn </a:t>
            </a:r>
            <a:r>
              <a:rPr lang="en-US" sz="1200" dirty="0" smtClean="0"/>
              <a:t> stops </a:t>
            </a:r>
            <a:r>
              <a:rPr lang="en-US" sz="1200" dirty="0"/>
              <a:t>popping. The TV turns off. You </a:t>
            </a:r>
            <a:r>
              <a:rPr lang="en-US" sz="1200" dirty="0" smtClean="0"/>
              <a:t>flip </a:t>
            </a:r>
            <a:r>
              <a:rPr lang="en-US" sz="1200" dirty="0"/>
              <a:t>the switch on the wall. The lights </a:t>
            </a:r>
            <a:r>
              <a:rPr lang="en-US" sz="1200" dirty="0" smtClean="0"/>
              <a:t>don't </a:t>
            </a:r>
            <a:r>
              <a:rPr lang="en-US" sz="1200" dirty="0"/>
              <a:t>work either. It's a power outage. What should you do? </a:t>
            </a:r>
          </a:p>
          <a:p>
            <a:endParaRPr lang="en-US" sz="1200" dirty="0" smtClean="0"/>
          </a:p>
          <a:p>
            <a:r>
              <a:rPr lang="en-US" sz="1200" dirty="0" smtClean="0"/>
              <a:t>Many </a:t>
            </a:r>
            <a:r>
              <a:rPr lang="en-US" sz="1200" dirty="0"/>
              <a:t>power outages don't last long. </a:t>
            </a:r>
            <a:r>
              <a:rPr lang="en-US" sz="1200" dirty="0" smtClean="0"/>
              <a:t>However</a:t>
            </a:r>
            <a:r>
              <a:rPr lang="en-US" sz="1200" dirty="0"/>
              <a:t>, according to the Centers for </a:t>
            </a:r>
            <a:r>
              <a:rPr lang="en-US" sz="1200" dirty="0" smtClean="0"/>
              <a:t> Disease </a:t>
            </a:r>
            <a:r>
              <a:rPr lang="en-US" sz="1200" dirty="0"/>
              <a:t>Control and Prevention (CDC), </a:t>
            </a:r>
            <a:r>
              <a:rPr lang="en-US" sz="1200" dirty="0" smtClean="0"/>
              <a:t> if </a:t>
            </a:r>
            <a:r>
              <a:rPr lang="en-US" sz="1200" dirty="0"/>
              <a:t>you're trapped without electricity </a:t>
            </a:r>
            <a:r>
              <a:rPr lang="en-US" sz="1200" dirty="0" smtClean="0"/>
              <a:t>for </a:t>
            </a:r>
            <a:r>
              <a:rPr lang="en-US" sz="1200" dirty="0"/>
              <a:t>a long time, you should do certain </a:t>
            </a:r>
            <a:r>
              <a:rPr lang="en-US" sz="1200" dirty="0" smtClean="0"/>
              <a:t>things </a:t>
            </a:r>
            <a:r>
              <a:rPr lang="en-US" sz="1200" dirty="0"/>
              <a:t>to stay safe. (You didn't think </a:t>
            </a:r>
            <a:r>
              <a:rPr lang="en-US" sz="1200" dirty="0" smtClean="0"/>
              <a:t>we'd </a:t>
            </a:r>
            <a:r>
              <a:rPr lang="en-US" sz="1200" dirty="0"/>
              <a:t>leave you in the dark, did you?) </a:t>
            </a:r>
          </a:p>
          <a:p>
            <a:endParaRPr lang="en-US" sz="1200" dirty="0" smtClean="0"/>
          </a:p>
          <a:p>
            <a:pPr algn="ctr"/>
            <a:r>
              <a:rPr lang="en-US" sz="1200" b="1" dirty="0" smtClean="0"/>
              <a:t>Lights and Electricity </a:t>
            </a:r>
            <a:endParaRPr lang="en-US" sz="1200" b="1" dirty="0"/>
          </a:p>
          <a:p>
            <a:r>
              <a:rPr lang="en-US" sz="1200" dirty="0"/>
              <a:t>Use a flashlight to find your </a:t>
            </a:r>
            <a:r>
              <a:rPr lang="en-US" sz="1200" dirty="0" smtClean="0"/>
              <a:t>way </a:t>
            </a:r>
            <a:r>
              <a:rPr lang="en-US" sz="1200" dirty="0"/>
              <a:t>around. Don't use candles; open </a:t>
            </a:r>
            <a:r>
              <a:rPr lang="en-US" sz="1200" dirty="0" smtClean="0"/>
              <a:t>flames </a:t>
            </a:r>
            <a:r>
              <a:rPr lang="en-US" sz="1200" dirty="0"/>
              <a:t>could cause a fire. </a:t>
            </a:r>
            <a:r>
              <a:rPr lang="en-US" sz="1200" dirty="0" smtClean="0"/>
              <a:t> Turn </a:t>
            </a:r>
            <a:r>
              <a:rPr lang="en-US" sz="1200" dirty="0"/>
              <a:t>off all electric appliances. </a:t>
            </a:r>
            <a:endParaRPr lang="en-US" sz="1200" dirty="0" smtClean="0"/>
          </a:p>
          <a:p>
            <a:endParaRPr lang="en-US" sz="1200" dirty="0"/>
          </a:p>
          <a:p>
            <a:pPr algn="ctr"/>
            <a:r>
              <a:rPr lang="en-US" sz="1200" b="1" dirty="0"/>
              <a:t>Heat </a:t>
            </a:r>
            <a:r>
              <a:rPr lang="en-US" sz="1200" b="1" dirty="0" smtClean="0"/>
              <a:t>and </a:t>
            </a:r>
            <a:r>
              <a:rPr lang="en-US" sz="1200" b="1" dirty="0"/>
              <a:t>Cold </a:t>
            </a:r>
          </a:p>
          <a:p>
            <a:r>
              <a:rPr lang="en-US" sz="1200" dirty="0"/>
              <a:t>If the blackout occurs during the </a:t>
            </a:r>
            <a:r>
              <a:rPr lang="en-US" sz="1200" dirty="0" smtClean="0"/>
              <a:t> summer </a:t>
            </a:r>
            <a:r>
              <a:rPr lang="en-US" sz="1200" dirty="0"/>
              <a:t>or in a hot climate, you </a:t>
            </a:r>
            <a:r>
              <a:rPr lang="en-US" sz="1200" dirty="0" smtClean="0"/>
              <a:t> could </a:t>
            </a:r>
            <a:r>
              <a:rPr lang="en-US" sz="1200" dirty="0"/>
              <a:t>be in danger of fainting or heat stroke. The CDC says you should </a:t>
            </a:r>
            <a:r>
              <a:rPr lang="en-US" sz="1200" dirty="0" smtClean="0"/>
              <a:t> wear </a:t>
            </a:r>
            <a:r>
              <a:rPr lang="en-US" sz="1200" dirty="0"/>
              <a:t>loose-fitting clothes and drink a </a:t>
            </a:r>
            <a:r>
              <a:rPr lang="en-US" sz="1200" dirty="0" smtClean="0"/>
              <a:t>lot </a:t>
            </a:r>
            <a:r>
              <a:rPr lang="en-US" sz="1200" dirty="0"/>
              <a:t>of fluids to keep yourself cool. </a:t>
            </a:r>
          </a:p>
          <a:p>
            <a:endParaRPr lang="en-US" sz="1200" dirty="0"/>
          </a:p>
          <a:p>
            <a:r>
              <a:rPr lang="en-US" sz="1200" dirty="0"/>
              <a:t>In the winter or in a cold climate, </a:t>
            </a:r>
            <a:r>
              <a:rPr lang="en-US" sz="1200" dirty="0" smtClean="0"/>
              <a:t>you </a:t>
            </a:r>
            <a:r>
              <a:rPr lang="en-US" sz="1200" dirty="0"/>
              <a:t>could be at risk of hypothermia </a:t>
            </a:r>
            <a:r>
              <a:rPr lang="en-US" sz="1200" dirty="0" smtClean="0"/>
              <a:t> (</a:t>
            </a:r>
            <a:r>
              <a:rPr lang="en-US" sz="1200" dirty="0" err="1"/>
              <a:t>hiy</a:t>
            </a:r>
            <a:r>
              <a:rPr lang="en-US" sz="1200" dirty="0"/>
              <a:t>-</a:t>
            </a:r>
            <a:r>
              <a:rPr lang="en-US" sz="1200" dirty="0" err="1"/>
              <a:t>poh</a:t>
            </a:r>
            <a:r>
              <a:rPr lang="en-US" sz="1200" dirty="0"/>
              <a:t>-</a:t>
            </a:r>
            <a:r>
              <a:rPr lang="en-US" sz="1200" dirty="0" err="1"/>
              <a:t>THERmee</a:t>
            </a:r>
            <a:r>
              <a:rPr lang="en-US" sz="1200" dirty="0"/>
              <a:t>-uh) when the </a:t>
            </a:r>
            <a:r>
              <a:rPr lang="en-US" sz="1200" dirty="0" smtClean="0"/>
              <a:t>heat goes </a:t>
            </a:r>
            <a:r>
              <a:rPr lang="en-US" sz="1200" dirty="0"/>
              <a:t>off. Hypothermia occurs </a:t>
            </a:r>
            <a:r>
              <a:rPr lang="en-US" sz="1200" dirty="0" smtClean="0"/>
              <a:t> when </a:t>
            </a:r>
            <a:r>
              <a:rPr lang="en-US" sz="1200" dirty="0"/>
              <a:t>a person's body </a:t>
            </a:r>
            <a:r>
              <a:rPr lang="en-US" sz="1200" dirty="0" smtClean="0"/>
              <a:t>temperature </a:t>
            </a:r>
            <a:r>
              <a:rPr lang="en-US" sz="1200" dirty="0"/>
              <a:t>drops way below average. Wear </a:t>
            </a:r>
            <a:r>
              <a:rPr lang="en-US" sz="1200" dirty="0" smtClean="0"/>
              <a:t> lots </a:t>
            </a:r>
            <a:r>
              <a:rPr lang="en-US" sz="1200" dirty="0"/>
              <a:t>of layers, and continue </a:t>
            </a:r>
            <a:r>
              <a:rPr lang="en-US" sz="1200" dirty="0" smtClean="0"/>
              <a:t>moving </a:t>
            </a:r>
            <a:r>
              <a:rPr lang="en-US" sz="1200" dirty="0"/>
              <a:t>to keep yourself warm. </a:t>
            </a:r>
          </a:p>
          <a:p>
            <a:endParaRPr lang="en-US" sz="1200" b="1" dirty="0" smtClean="0"/>
          </a:p>
          <a:p>
            <a:pPr algn="ctr"/>
            <a:r>
              <a:rPr lang="en-US" sz="1200" b="1" dirty="0" smtClean="0"/>
              <a:t>Food </a:t>
            </a:r>
            <a:r>
              <a:rPr lang="en-US" sz="1200" b="1" dirty="0"/>
              <a:t>And Water </a:t>
            </a:r>
          </a:p>
          <a:p>
            <a:r>
              <a:rPr lang="en-US" sz="1200" dirty="0"/>
              <a:t>If the power is out for less than </a:t>
            </a:r>
            <a:r>
              <a:rPr lang="en-US" sz="1200" dirty="0" smtClean="0"/>
              <a:t>two </a:t>
            </a:r>
            <a:r>
              <a:rPr lang="en-US" sz="1200" dirty="0"/>
              <a:t>hours, eating food from the </a:t>
            </a:r>
            <a:r>
              <a:rPr lang="en-US" sz="1200" dirty="0" smtClean="0"/>
              <a:t>refrigerator </a:t>
            </a:r>
            <a:r>
              <a:rPr lang="en-US" sz="1200" dirty="0"/>
              <a:t>is safe, according to the CDC. </a:t>
            </a:r>
          </a:p>
          <a:p>
            <a:r>
              <a:rPr lang="en-US" sz="1200" dirty="0" smtClean="0"/>
              <a:t>Food </a:t>
            </a:r>
            <a:r>
              <a:rPr lang="en-US" sz="1200" dirty="0"/>
              <a:t>in the freezer will </a:t>
            </a:r>
            <a:r>
              <a:rPr lang="en-US" sz="1200" dirty="0" smtClean="0"/>
              <a:t> keep </a:t>
            </a:r>
            <a:r>
              <a:rPr lang="en-US" sz="1200" dirty="0"/>
              <a:t>longer than food </a:t>
            </a:r>
            <a:r>
              <a:rPr lang="en-US" sz="1200" dirty="0" smtClean="0"/>
              <a:t>in </a:t>
            </a:r>
            <a:r>
              <a:rPr lang="en-US" sz="1200" dirty="0"/>
              <a:t>the fridge does. The </a:t>
            </a:r>
            <a:r>
              <a:rPr lang="en-US" sz="1200" dirty="0" smtClean="0"/>
              <a:t> food </a:t>
            </a:r>
            <a:r>
              <a:rPr lang="en-US" sz="1200" dirty="0"/>
              <a:t>in a full freezer is safe to eat for up to 48 hours after the power </a:t>
            </a:r>
            <a:r>
              <a:rPr lang="en-US" sz="1200" dirty="0" smtClean="0"/>
              <a:t>has </a:t>
            </a:r>
            <a:r>
              <a:rPr lang="en-US" sz="1200" dirty="0"/>
              <a:t>gone out. </a:t>
            </a:r>
            <a:endParaRPr lang="en-US" sz="1200" dirty="0" smtClean="0"/>
          </a:p>
          <a:p>
            <a:endParaRPr lang="en-US" sz="1200" dirty="0"/>
          </a:p>
          <a:p>
            <a:r>
              <a:rPr lang="en-US" sz="1200" dirty="0"/>
              <a:t>You can pack milk, eggs, meat, and </a:t>
            </a:r>
            <a:r>
              <a:rPr lang="en-US" sz="1200" dirty="0" smtClean="0"/>
              <a:t>other </a:t>
            </a:r>
            <a:r>
              <a:rPr lang="en-US" sz="1200" dirty="0"/>
              <a:t>things that could spoil in a </a:t>
            </a:r>
            <a:r>
              <a:rPr lang="en-US" sz="1200" dirty="0" smtClean="0"/>
              <a:t> cooler </a:t>
            </a:r>
            <a:r>
              <a:rPr lang="en-US" sz="1200" dirty="0"/>
              <a:t>with ice in the fridge </a:t>
            </a:r>
            <a:r>
              <a:rPr lang="en-US" sz="1200" dirty="0" smtClean="0"/>
              <a:t>during a </a:t>
            </a:r>
            <a:r>
              <a:rPr lang="en-US" sz="1200" dirty="0"/>
              <a:t>blackout. That will help the food </a:t>
            </a:r>
            <a:r>
              <a:rPr lang="en-US" sz="1200" dirty="0" smtClean="0"/>
              <a:t> last </a:t>
            </a:r>
            <a:r>
              <a:rPr lang="en-US" sz="1200" dirty="0"/>
              <a:t>longer. If you are not sure </a:t>
            </a:r>
            <a:r>
              <a:rPr lang="en-US" sz="1200" dirty="0" smtClean="0"/>
              <a:t>whether </a:t>
            </a:r>
            <a:r>
              <a:rPr lang="en-US" sz="1200" dirty="0"/>
              <a:t>the food has gone bad, throw </a:t>
            </a:r>
            <a:r>
              <a:rPr lang="en-US" sz="1200" dirty="0" smtClean="0"/>
              <a:t> it </a:t>
            </a:r>
            <a:r>
              <a:rPr lang="en-US" sz="1200" dirty="0"/>
              <a:t>out. </a:t>
            </a:r>
            <a:endParaRPr lang="en-US" sz="1200" dirty="0" smtClean="0"/>
          </a:p>
          <a:p>
            <a:endParaRPr lang="en-US" sz="1200" dirty="0">
              <a:effectLst/>
            </a:endParaRPr>
          </a:p>
          <a:p>
            <a:r>
              <a:rPr lang="en-US" sz="1200" dirty="0" smtClean="0"/>
              <a:t>If </a:t>
            </a:r>
            <a:r>
              <a:rPr lang="en-US" sz="1200" dirty="0"/>
              <a:t>you normally use a water purification system, it might not work </a:t>
            </a:r>
            <a:r>
              <a:rPr lang="en-US" sz="1200" dirty="0" smtClean="0"/>
              <a:t> during </a:t>
            </a:r>
            <a:r>
              <a:rPr lang="en-US" sz="1200" dirty="0"/>
              <a:t>a power outage. Stay safe </a:t>
            </a:r>
            <a:r>
              <a:rPr lang="en-US" sz="1200" dirty="0" smtClean="0"/>
              <a:t>by using </a:t>
            </a:r>
            <a:r>
              <a:rPr lang="en-US" sz="1200" dirty="0"/>
              <a:t>bottled water for drinking, </a:t>
            </a:r>
            <a:r>
              <a:rPr lang="en-US" sz="1200" dirty="0" smtClean="0"/>
              <a:t> cooking</a:t>
            </a:r>
            <a:r>
              <a:rPr lang="en-US" sz="1200" dirty="0"/>
              <a:t>, and brushing teeth. </a:t>
            </a:r>
            <a:endParaRPr lang="en-US" sz="1200" dirty="0" smtClean="0"/>
          </a:p>
          <a:p>
            <a:endParaRPr lang="en-US" sz="1200" dirty="0"/>
          </a:p>
          <a:p>
            <a:pPr algn="ctr"/>
            <a:r>
              <a:rPr lang="en-US" sz="1200" b="1" dirty="0"/>
              <a:t>Carbon Monoxide </a:t>
            </a:r>
          </a:p>
          <a:p>
            <a:r>
              <a:rPr lang="en-US" sz="1200" dirty="0"/>
              <a:t>Carbon monoxide is an odorless, </a:t>
            </a:r>
            <a:r>
              <a:rPr lang="en-US" sz="1200" dirty="0" smtClean="0"/>
              <a:t>colorless </a:t>
            </a:r>
            <a:r>
              <a:rPr lang="en-US" sz="1200" dirty="0"/>
              <a:t>gas that can come from ovens, </a:t>
            </a:r>
            <a:r>
              <a:rPr lang="en-US" sz="1200" dirty="0" smtClean="0"/>
              <a:t> grills</a:t>
            </a:r>
            <a:r>
              <a:rPr lang="en-US" sz="1200" dirty="0"/>
              <a:t>, or energy generators. The gas </a:t>
            </a:r>
            <a:r>
              <a:rPr lang="en-US" sz="1200" dirty="0" smtClean="0"/>
              <a:t>can </a:t>
            </a:r>
            <a:r>
              <a:rPr lang="en-US" sz="1200" dirty="0"/>
              <a:t>be deadly. During a power outage, </a:t>
            </a:r>
            <a:r>
              <a:rPr lang="en-US" sz="1200" dirty="0" smtClean="0"/>
              <a:t> carbon </a:t>
            </a:r>
            <a:r>
              <a:rPr lang="en-US" sz="1200" dirty="0"/>
              <a:t>monoxide detectors might not work. </a:t>
            </a:r>
          </a:p>
          <a:p>
            <a:endParaRPr lang="en-US" sz="1200" dirty="0"/>
          </a:p>
          <a:p>
            <a:pPr marL="171450" indent="-171450">
              <a:buFont typeface="Arial" panose="020B0604020202020204" pitchFamily="34" charset="0"/>
              <a:buChar char="•"/>
            </a:pPr>
            <a:r>
              <a:rPr lang="en-US" sz="1200" dirty="0"/>
              <a:t>Do not use the stove. </a:t>
            </a:r>
          </a:p>
          <a:p>
            <a:pPr marL="171450" indent="-171450">
              <a:buFont typeface="Arial" panose="020B0604020202020204" pitchFamily="34" charset="0"/>
              <a:buChar char="•"/>
            </a:pPr>
            <a:r>
              <a:rPr lang="en-US" sz="1200" dirty="0"/>
              <a:t>Never use a charcoal grill inside. </a:t>
            </a:r>
          </a:p>
          <a:p>
            <a:pPr marL="171450" indent="-171450">
              <a:buFont typeface="Arial" panose="020B0604020202020204" pitchFamily="34" charset="0"/>
              <a:buChar char="•"/>
            </a:pPr>
            <a:r>
              <a:rPr lang="en-US" sz="1200" dirty="0"/>
              <a:t>Keep a window open. </a:t>
            </a:r>
            <a:endParaRPr lang="en-US" sz="1200" dirty="0" smtClean="0"/>
          </a:p>
          <a:p>
            <a:pPr marL="171450" indent="-171450">
              <a:buFont typeface="Arial" panose="020B0604020202020204" pitchFamily="34" charset="0"/>
              <a:buChar char="•"/>
            </a:pPr>
            <a:r>
              <a:rPr lang="en-US" sz="1200" dirty="0" smtClean="0"/>
              <a:t>If </a:t>
            </a:r>
            <a:r>
              <a:rPr lang="en-US" sz="1200" dirty="0"/>
              <a:t>the house is too hot or too </a:t>
            </a:r>
            <a:r>
              <a:rPr lang="en-US" sz="1200" dirty="0" smtClean="0"/>
              <a:t>cold</a:t>
            </a:r>
            <a:r>
              <a:rPr lang="en-US" sz="1200" dirty="0"/>
              <a:t>, try to go somewhere else for </a:t>
            </a:r>
            <a:r>
              <a:rPr lang="en-US" sz="1200" dirty="0" smtClean="0"/>
              <a:t> shelter</a:t>
            </a:r>
            <a:r>
              <a:rPr lang="en-US" sz="1200" dirty="0"/>
              <a:t>. </a:t>
            </a:r>
            <a:endParaRPr lang="en-US" sz="1200" dirty="0" smtClean="0"/>
          </a:p>
          <a:p>
            <a:pPr marL="171450" indent="-171450">
              <a:buFont typeface="Arial" panose="020B0604020202020204" pitchFamily="34" charset="0"/>
              <a:buChar char="•"/>
            </a:pPr>
            <a:endParaRPr lang="en-US" sz="1200" dirty="0">
              <a:effectLst/>
            </a:endParaRPr>
          </a:p>
          <a:p>
            <a:pPr algn="ctr"/>
            <a:r>
              <a:rPr lang="en-US" sz="1200" b="1" dirty="0"/>
              <a:t>Prepare A Kit </a:t>
            </a:r>
          </a:p>
          <a:p>
            <a:r>
              <a:rPr lang="en-US" sz="1200" dirty="0"/>
              <a:t>To make sure you are prepared for </a:t>
            </a:r>
            <a:r>
              <a:rPr lang="en-US" sz="1200" dirty="0" smtClean="0"/>
              <a:t> a </a:t>
            </a:r>
            <a:r>
              <a:rPr lang="en-US" sz="1200" dirty="0"/>
              <a:t>power outage, prepare an emergency </a:t>
            </a:r>
            <a:r>
              <a:rPr lang="en-US" sz="1200" dirty="0" smtClean="0"/>
              <a:t>kit</a:t>
            </a:r>
            <a:r>
              <a:rPr lang="en-US" sz="1200" dirty="0"/>
              <a:t>. It should include a flashlight, </a:t>
            </a:r>
            <a:r>
              <a:rPr lang="en-US" sz="1200" dirty="0" smtClean="0"/>
              <a:t>batteries</a:t>
            </a:r>
            <a:r>
              <a:rPr lang="en-US" sz="1200" dirty="0"/>
              <a:t>, a portable radio, and water. </a:t>
            </a:r>
            <a:endParaRPr lang="en-US" sz="1200" dirty="0">
              <a:effectLst/>
            </a:endParaRPr>
          </a:p>
        </p:txBody>
      </p:sp>
      <p:sp>
        <p:nvSpPr>
          <p:cNvPr id="2" name="Rectangle 1"/>
          <p:cNvSpPr/>
          <p:nvPr/>
        </p:nvSpPr>
        <p:spPr>
          <a:xfrm>
            <a:off x="5424860" y="23854"/>
            <a:ext cx="2171700" cy="707886"/>
          </a:xfrm>
          <a:prstGeom prst="rect">
            <a:avLst/>
          </a:prstGeom>
        </p:spPr>
        <p:txBody>
          <a:bodyPr wrap="square">
            <a:spAutoFit/>
          </a:bodyPr>
          <a:lstStyle/>
          <a:p>
            <a:pPr algn="r"/>
            <a:r>
              <a:rPr lang="en-US" sz="800" dirty="0" smtClean="0"/>
              <a:t>Grade Equivalent  5.2</a:t>
            </a:r>
          </a:p>
          <a:p>
            <a:pPr algn="r"/>
            <a:r>
              <a:rPr lang="en-US" sz="800" dirty="0" smtClean="0"/>
              <a:t>Lexile Measure 820L</a:t>
            </a:r>
          </a:p>
          <a:p>
            <a:pPr algn="r"/>
            <a:r>
              <a:rPr lang="en-US" sz="800" dirty="0" smtClean="0"/>
              <a:t>Mean </a:t>
            </a:r>
            <a:r>
              <a:rPr lang="en-US" sz="800" dirty="0"/>
              <a:t>Sentence </a:t>
            </a:r>
            <a:r>
              <a:rPr lang="en-US" sz="800" dirty="0" smtClean="0"/>
              <a:t>Length 11.75</a:t>
            </a:r>
          </a:p>
          <a:p>
            <a:pPr algn="r"/>
            <a:r>
              <a:rPr lang="en-US" sz="800" dirty="0" smtClean="0"/>
              <a:t>Mean </a:t>
            </a:r>
            <a:r>
              <a:rPr lang="en-US" sz="800" dirty="0"/>
              <a:t>Log Word </a:t>
            </a:r>
            <a:r>
              <a:rPr lang="en-US" sz="800" dirty="0" smtClean="0"/>
              <a:t>Frequency 3.46</a:t>
            </a:r>
          </a:p>
          <a:p>
            <a:pPr algn="r"/>
            <a:r>
              <a:rPr lang="en-US" sz="800" dirty="0" smtClean="0"/>
              <a:t>Word Count 470</a:t>
            </a:r>
            <a:endParaRPr lang="en-US" sz="800" dirty="0"/>
          </a:p>
        </p:txBody>
      </p:sp>
    </p:spTree>
    <p:extLst>
      <p:ext uri="{BB962C8B-B14F-4D97-AF65-F5344CB8AC3E}">
        <p14:creationId xmlns:p14="http://schemas.microsoft.com/office/powerpoint/2010/main" val="1795568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940219" y="4728807"/>
            <a:ext cx="5895251" cy="2688200"/>
          </a:xfrm>
          <a:prstGeom prst="rect">
            <a:avLst/>
          </a:prstGeom>
        </p:spPr>
        <p:txBody>
          <a:bodyPr wrap="square" lIns="101881" tIns="50941" rIns="101881" bIns="50941">
            <a:spAutoFit/>
          </a:bodyPr>
          <a:lstStyle/>
          <a:p>
            <a:endParaRPr lang="en-US" sz="1400" b="1" dirty="0" smtClean="0">
              <a:latin typeface="Helvetica" pitchFamily="34" charset="0"/>
              <a:cs typeface="Helvetica" pitchFamily="34" charset="0"/>
            </a:endParaRPr>
          </a:p>
          <a:p>
            <a:pPr marL="285750" indent="-285750"/>
            <a:r>
              <a:rPr lang="en-US" sz="1400" b="1" dirty="0" smtClean="0">
                <a:latin typeface="Helvetica" pitchFamily="34" charset="0"/>
                <a:cs typeface="Helvetica" pitchFamily="34" charset="0"/>
              </a:rPr>
              <a:t>10. </a:t>
            </a:r>
            <a:r>
              <a:rPr lang="en-US" sz="1400" b="1" dirty="0">
                <a:latin typeface="Helvetica" pitchFamily="34" charset="0"/>
                <a:cs typeface="Helvetica" pitchFamily="34" charset="0"/>
              </a:rPr>
              <a:t>According to the text </a:t>
            </a:r>
            <a:r>
              <a:rPr lang="en-US" sz="1400" b="1" i="1" u="sng" dirty="0" smtClean="0">
                <a:latin typeface="Helvetica" pitchFamily="34" charset="0"/>
                <a:cs typeface="Helvetica" pitchFamily="34" charset="0"/>
              </a:rPr>
              <a:t>Electricity &amp; </a:t>
            </a:r>
            <a:r>
              <a:rPr lang="en-US" sz="1400" b="1" i="1" u="sng" dirty="0">
                <a:latin typeface="Helvetica" pitchFamily="34" charset="0"/>
                <a:cs typeface="Helvetica" pitchFamily="34" charset="0"/>
              </a:rPr>
              <a:t>Energy</a:t>
            </a:r>
            <a:r>
              <a:rPr lang="en-US" sz="1400" b="1" i="1" dirty="0">
                <a:latin typeface="Helvetica" pitchFamily="34" charset="0"/>
                <a:cs typeface="Helvetica" pitchFamily="34" charset="0"/>
              </a:rPr>
              <a:t> </a:t>
            </a:r>
            <a:r>
              <a:rPr lang="en-US" sz="1400" b="1" dirty="0">
                <a:latin typeface="Helvetica" pitchFamily="34" charset="0"/>
                <a:cs typeface="Helvetica" pitchFamily="34" charset="0"/>
              </a:rPr>
              <a:t>few people could get </a:t>
            </a:r>
            <a:r>
              <a:rPr lang="en-US" sz="1400" b="1" dirty="0" smtClean="0">
                <a:latin typeface="Helvetica" pitchFamily="34" charset="0"/>
                <a:cs typeface="Helvetica" pitchFamily="34" charset="0"/>
              </a:rPr>
              <a:t> electricity </a:t>
            </a:r>
            <a:r>
              <a:rPr lang="en-US" sz="1400" b="1" dirty="0">
                <a:latin typeface="Helvetica" pitchFamily="34" charset="0"/>
                <a:cs typeface="Helvetica" pitchFamily="34" charset="0"/>
              </a:rPr>
              <a:t>and couldn’t use </a:t>
            </a:r>
            <a:r>
              <a:rPr lang="en-US" sz="1400" b="1" dirty="0" smtClean="0">
                <a:latin typeface="Helvetica" pitchFamily="34" charset="0"/>
                <a:cs typeface="Helvetica" pitchFamily="34" charset="0"/>
              </a:rPr>
              <a:t>the </a:t>
            </a:r>
            <a:r>
              <a:rPr lang="en-US" sz="1400" b="1" dirty="0">
                <a:latin typeface="Helvetica" pitchFamily="34" charset="0"/>
                <a:cs typeface="Helvetica" pitchFamily="34" charset="0"/>
              </a:rPr>
              <a:t>invention of the light bulb.  How did Edison solve this </a:t>
            </a:r>
            <a:r>
              <a:rPr lang="en-US" sz="1400" b="1" dirty="0" smtClean="0">
                <a:latin typeface="Helvetica" pitchFamily="34" charset="0"/>
                <a:cs typeface="Helvetica" pitchFamily="34" charset="0"/>
              </a:rPr>
              <a:t>problem?</a:t>
            </a:r>
            <a:endParaRPr lang="en-US" sz="1400" dirty="0" smtClean="0">
              <a:latin typeface="Helvetica" pitchFamily="34" charset="0"/>
              <a:cs typeface="Helvetica" pitchFamily="34" charset="0"/>
            </a:endParaRPr>
          </a:p>
          <a:p>
            <a:endParaRPr lang="en-US" sz="1400" dirty="0">
              <a:latin typeface="Helvetica" pitchFamily="34" charset="0"/>
              <a:cs typeface="Helvetica" pitchFamily="34" charset="0"/>
            </a:endParaRPr>
          </a:p>
          <a:p>
            <a:pPr marL="342900" indent="-57150">
              <a:buFont typeface="+mj-lt"/>
              <a:buAutoNum type="alphaUcPeriod"/>
            </a:pPr>
            <a:r>
              <a:rPr lang="en-US" sz="1400" dirty="0">
                <a:latin typeface="Helvetica" pitchFamily="34" charset="0"/>
                <a:cs typeface="Helvetica" pitchFamily="34" charset="0"/>
              </a:rPr>
              <a:t>  He created power plants</a:t>
            </a:r>
            <a:r>
              <a:rPr lang="en-US" sz="1400" dirty="0" smtClean="0">
                <a:latin typeface="Helvetica" pitchFamily="34" charset="0"/>
                <a:cs typeface="Helvetica" pitchFamily="34" charset="0"/>
              </a:rPr>
              <a:t>.</a:t>
            </a:r>
          </a:p>
          <a:p>
            <a:pPr marL="342900" indent="-57150">
              <a:buFont typeface="+mj-lt"/>
              <a:buAutoNum type="alphaUcPeriod"/>
            </a:pPr>
            <a:endParaRPr lang="en-US" sz="1400" dirty="0">
              <a:latin typeface="Helvetica" pitchFamily="34" charset="0"/>
              <a:cs typeface="Helvetica" pitchFamily="34" charset="0"/>
            </a:endParaRPr>
          </a:p>
          <a:p>
            <a:pPr marL="342900" indent="-57150">
              <a:buFont typeface="+mj-lt"/>
              <a:buAutoNum type="alphaUcPeriod"/>
            </a:pPr>
            <a:r>
              <a:rPr lang="en-US" sz="1400" dirty="0">
                <a:latin typeface="Helvetica" pitchFamily="34" charset="0"/>
                <a:cs typeface="Helvetica" pitchFamily="34" charset="0"/>
              </a:rPr>
              <a:t>  Candlelight was used. </a:t>
            </a:r>
            <a:endParaRPr lang="en-US" sz="1400" dirty="0" smtClean="0">
              <a:latin typeface="Helvetica" pitchFamily="34" charset="0"/>
              <a:cs typeface="Helvetica" pitchFamily="34" charset="0"/>
            </a:endParaRPr>
          </a:p>
          <a:p>
            <a:pPr marL="342900" indent="-57150">
              <a:buFont typeface="+mj-lt"/>
              <a:buAutoNum type="alphaUcPeriod"/>
            </a:pPr>
            <a:endParaRPr lang="en-US" sz="1400" dirty="0">
              <a:latin typeface="Helvetica" pitchFamily="34" charset="0"/>
              <a:cs typeface="Helvetica" pitchFamily="34" charset="0"/>
            </a:endParaRPr>
          </a:p>
          <a:p>
            <a:pPr marL="342900" indent="-57150">
              <a:buFont typeface="+mj-lt"/>
              <a:buAutoNum type="alphaUcPeriod"/>
            </a:pPr>
            <a:r>
              <a:rPr lang="en-US" sz="1400" dirty="0">
                <a:latin typeface="Helvetica" pitchFamily="34" charset="0"/>
                <a:cs typeface="Helvetica" pitchFamily="34" charset="0"/>
              </a:rPr>
              <a:t>  He invented a refrigerator</a:t>
            </a:r>
            <a:r>
              <a:rPr lang="en-US" sz="1400" dirty="0" smtClean="0">
                <a:latin typeface="Helvetica" pitchFamily="34" charset="0"/>
                <a:cs typeface="Helvetica" pitchFamily="34" charset="0"/>
              </a:rPr>
              <a:t>.</a:t>
            </a:r>
          </a:p>
          <a:p>
            <a:pPr marL="342900" indent="-57150">
              <a:buFont typeface="+mj-lt"/>
              <a:buAutoNum type="alphaUcPeriod"/>
            </a:pPr>
            <a:endParaRPr lang="en-US" sz="1400" dirty="0">
              <a:latin typeface="Helvetica" pitchFamily="34" charset="0"/>
              <a:cs typeface="Helvetica" pitchFamily="34" charset="0"/>
            </a:endParaRPr>
          </a:p>
          <a:p>
            <a:pPr marL="342900" indent="-57150">
              <a:buFont typeface="+mj-lt"/>
              <a:buAutoNum type="alphaUcPeriod"/>
            </a:pPr>
            <a:r>
              <a:rPr lang="en-US" sz="1400" dirty="0" smtClean="0">
                <a:latin typeface="Helvetica" pitchFamily="34" charset="0"/>
                <a:cs typeface="Helvetica" pitchFamily="34" charset="0"/>
              </a:rPr>
              <a:t>  The </a:t>
            </a:r>
            <a:r>
              <a:rPr lang="en-US" sz="1400" dirty="0">
                <a:latin typeface="Helvetica" pitchFamily="34" charset="0"/>
                <a:cs typeface="Helvetica" pitchFamily="34" charset="0"/>
              </a:rPr>
              <a:t>streets were dark after sundown.</a:t>
            </a:r>
          </a:p>
        </p:txBody>
      </p:sp>
      <p:sp>
        <p:nvSpPr>
          <p:cNvPr id="27" name="Rectangle 26"/>
          <p:cNvSpPr/>
          <p:nvPr/>
        </p:nvSpPr>
        <p:spPr>
          <a:xfrm>
            <a:off x="846151" y="685800"/>
            <a:ext cx="5528539" cy="2472756"/>
          </a:xfrm>
          <a:prstGeom prst="rect">
            <a:avLst/>
          </a:prstGeom>
        </p:spPr>
        <p:txBody>
          <a:bodyPr wrap="square" lIns="101881" tIns="50941" rIns="101881" bIns="50941">
            <a:spAutoFit/>
          </a:bodyPr>
          <a:lstStyle/>
          <a:p>
            <a:endParaRPr lang="en-US" sz="1400" b="1" dirty="0">
              <a:latin typeface="Helvetica" pitchFamily="34" charset="0"/>
              <a:cs typeface="Helvetica" pitchFamily="34" charset="0"/>
            </a:endParaRPr>
          </a:p>
          <a:p>
            <a:pPr marL="366437" indent="-366437">
              <a:buAutoNum type="arabicPeriod" startAt="9"/>
            </a:pPr>
            <a:r>
              <a:rPr lang="en-US" sz="1400" b="1" dirty="0" smtClean="0">
                <a:latin typeface="Helvetica" pitchFamily="34" charset="0"/>
                <a:cs typeface="Helvetica" pitchFamily="34" charset="0"/>
              </a:rPr>
              <a:t>According </a:t>
            </a:r>
            <a:r>
              <a:rPr lang="en-US" sz="1400" b="1" dirty="0">
                <a:latin typeface="Helvetica" pitchFamily="34" charset="0"/>
                <a:cs typeface="Helvetica" pitchFamily="34" charset="0"/>
              </a:rPr>
              <a:t>to the article </a:t>
            </a:r>
            <a:r>
              <a:rPr lang="en-US" sz="1400" b="1" i="1" u="sng" dirty="0" smtClean="0">
                <a:latin typeface="Helvetica" pitchFamily="34" charset="0"/>
                <a:cs typeface="Helvetica" pitchFamily="34" charset="0"/>
              </a:rPr>
              <a:t>Lights </a:t>
            </a:r>
            <a:r>
              <a:rPr lang="en-US" sz="1400" b="1" i="1" u="sng" dirty="0">
                <a:latin typeface="Helvetica" pitchFamily="34" charset="0"/>
                <a:cs typeface="Helvetica" pitchFamily="34" charset="0"/>
              </a:rPr>
              <a:t>Out</a:t>
            </a:r>
            <a:r>
              <a:rPr lang="en-US" sz="1400" b="1" dirty="0">
                <a:latin typeface="Helvetica" pitchFamily="34" charset="0"/>
                <a:cs typeface="Helvetica" pitchFamily="34" charset="0"/>
              </a:rPr>
              <a:t>, after 48 hours </a:t>
            </a:r>
            <a:r>
              <a:rPr lang="en-US" sz="1400" b="1" dirty="0" smtClean="0">
                <a:latin typeface="Helvetica" pitchFamily="34" charset="0"/>
                <a:cs typeface="Helvetica" pitchFamily="34" charset="0"/>
              </a:rPr>
              <a:t>                          why </a:t>
            </a:r>
            <a:r>
              <a:rPr lang="en-US" sz="1400" b="1" dirty="0">
                <a:latin typeface="Helvetica" pitchFamily="34" charset="0"/>
                <a:cs typeface="Helvetica" pitchFamily="34" charset="0"/>
              </a:rPr>
              <a:t>do you </a:t>
            </a:r>
            <a:r>
              <a:rPr lang="en-US" sz="1400" b="1" dirty="0" smtClean="0">
                <a:latin typeface="Helvetica" pitchFamily="34" charset="0"/>
                <a:cs typeface="Helvetica" pitchFamily="34" charset="0"/>
              </a:rPr>
              <a:t>need to </a:t>
            </a:r>
            <a:r>
              <a:rPr lang="en-US" sz="1400" b="1" dirty="0">
                <a:latin typeface="Helvetica" pitchFamily="34" charset="0"/>
                <a:cs typeface="Helvetica" pitchFamily="34" charset="0"/>
              </a:rPr>
              <a:t>throw out the food in the freezer? </a:t>
            </a:r>
            <a:endParaRPr lang="en-US" sz="1400" b="1" dirty="0" smtClean="0">
              <a:latin typeface="Helvetica" pitchFamily="34" charset="0"/>
              <a:cs typeface="Helvetica" pitchFamily="34" charset="0"/>
            </a:endParaRPr>
          </a:p>
          <a:p>
            <a:pPr marL="366437" indent="-366437"/>
            <a:endParaRPr lang="en-US" sz="1400" b="1" dirty="0">
              <a:latin typeface="Helvetica" pitchFamily="34" charset="0"/>
              <a:cs typeface="Helvetica" pitchFamily="34" charset="0"/>
            </a:endParaRPr>
          </a:p>
          <a:p>
            <a:pPr marL="365125" indent="-23813">
              <a:buFont typeface="+mj-lt"/>
              <a:buAutoNum type="alphaUcPeriod"/>
            </a:pPr>
            <a:r>
              <a:rPr lang="en-US" sz="1400" dirty="0">
                <a:latin typeface="Helvetica" pitchFamily="34" charset="0"/>
                <a:cs typeface="Helvetica" pitchFamily="34" charset="0"/>
              </a:rPr>
              <a:t>  </a:t>
            </a:r>
            <a:r>
              <a:rPr lang="en-US" sz="1400" dirty="0" smtClean="0">
                <a:latin typeface="Helvetica" pitchFamily="34" charset="0"/>
                <a:cs typeface="Helvetica" pitchFamily="34" charset="0"/>
              </a:rPr>
              <a:t>You </a:t>
            </a:r>
            <a:r>
              <a:rPr lang="en-US" sz="1400" dirty="0">
                <a:latin typeface="Helvetica" pitchFamily="34" charset="0"/>
                <a:cs typeface="Helvetica" pitchFamily="34" charset="0"/>
              </a:rPr>
              <a:t>could be in danger of fainting or heatstroke</a:t>
            </a:r>
            <a:r>
              <a:rPr lang="en-US" sz="1400" dirty="0" smtClean="0">
                <a:latin typeface="Helvetica" pitchFamily="34" charset="0"/>
                <a:cs typeface="Helvetica" pitchFamily="34" charset="0"/>
              </a:rPr>
              <a:t>.</a:t>
            </a:r>
          </a:p>
          <a:p>
            <a:pPr marL="365125" indent="-23813">
              <a:buFont typeface="+mj-lt"/>
              <a:buAutoNum type="alphaUcPeriod"/>
            </a:pPr>
            <a:endParaRPr lang="en-US" sz="1400" dirty="0">
              <a:latin typeface="Helvetica" pitchFamily="34" charset="0"/>
              <a:cs typeface="Helvetica" pitchFamily="34" charset="0"/>
            </a:endParaRPr>
          </a:p>
          <a:p>
            <a:pPr marL="365125" indent="-23813">
              <a:buFont typeface="+mj-lt"/>
              <a:buAutoNum type="alphaUcPeriod"/>
            </a:pPr>
            <a:r>
              <a:rPr lang="en-US" sz="1400" dirty="0">
                <a:latin typeface="Helvetica" pitchFamily="34" charset="0"/>
                <a:cs typeface="Helvetica" pitchFamily="34" charset="0"/>
              </a:rPr>
              <a:t>  </a:t>
            </a:r>
            <a:r>
              <a:rPr lang="en-US" sz="1400" dirty="0" smtClean="0">
                <a:latin typeface="Helvetica" pitchFamily="34" charset="0"/>
                <a:cs typeface="Helvetica" pitchFamily="34" charset="0"/>
              </a:rPr>
              <a:t> Food </a:t>
            </a:r>
            <a:r>
              <a:rPr lang="en-US" sz="1400" dirty="0">
                <a:latin typeface="Helvetica" pitchFamily="34" charset="0"/>
                <a:cs typeface="Helvetica" pitchFamily="34" charset="0"/>
              </a:rPr>
              <a:t>will begin to </a:t>
            </a:r>
            <a:r>
              <a:rPr lang="en-US" sz="1400" dirty="0" smtClean="0">
                <a:latin typeface="Helvetica" pitchFamily="34" charset="0"/>
                <a:cs typeface="Helvetica" pitchFamily="34" charset="0"/>
              </a:rPr>
              <a:t>spoil.</a:t>
            </a:r>
          </a:p>
          <a:p>
            <a:pPr marL="365125" indent="-23813">
              <a:buFont typeface="+mj-lt"/>
              <a:buAutoNum type="alphaUcPeriod"/>
            </a:pPr>
            <a:endParaRPr lang="en-US" sz="1400" dirty="0">
              <a:latin typeface="Helvetica" pitchFamily="34" charset="0"/>
              <a:cs typeface="Helvetica" pitchFamily="34" charset="0"/>
            </a:endParaRPr>
          </a:p>
          <a:p>
            <a:pPr marL="365125" indent="-23813">
              <a:buFont typeface="+mj-lt"/>
              <a:buAutoNum type="alphaUcPeriod"/>
            </a:pPr>
            <a:r>
              <a:rPr lang="en-US" sz="1400" dirty="0">
                <a:latin typeface="Helvetica" pitchFamily="34" charset="0"/>
                <a:cs typeface="Helvetica" pitchFamily="34" charset="0"/>
              </a:rPr>
              <a:t>  The water could be unsafe</a:t>
            </a:r>
            <a:r>
              <a:rPr lang="en-US" sz="1400" dirty="0" smtClean="0">
                <a:latin typeface="Helvetica" pitchFamily="34" charset="0"/>
                <a:cs typeface="Helvetica" pitchFamily="34" charset="0"/>
              </a:rPr>
              <a:t>.</a:t>
            </a:r>
          </a:p>
          <a:p>
            <a:pPr marL="365125" indent="-23813">
              <a:buFont typeface="+mj-lt"/>
              <a:buAutoNum type="alphaUcPeriod"/>
            </a:pPr>
            <a:endParaRPr lang="en-US" sz="1400" dirty="0">
              <a:latin typeface="Helvetica" pitchFamily="34" charset="0"/>
              <a:cs typeface="Helvetica" pitchFamily="34" charset="0"/>
            </a:endParaRPr>
          </a:p>
          <a:p>
            <a:pPr marL="365125" indent="-23813">
              <a:buFont typeface="+mj-lt"/>
              <a:buAutoNum type="alphaUcPeriod"/>
            </a:pPr>
            <a:r>
              <a:rPr lang="en-US" sz="1400" dirty="0">
                <a:latin typeface="Helvetica" pitchFamily="34" charset="0"/>
                <a:cs typeface="Helvetica" pitchFamily="34" charset="0"/>
              </a:rPr>
              <a:t>  Carbon Monoxide detectors may not work.</a:t>
            </a:r>
          </a:p>
        </p:txBody>
      </p:sp>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cxnSp>
        <p:nvCxnSpPr>
          <p:cNvPr id="11" name="Straight Connector 10"/>
          <p:cNvCxnSpPr/>
          <p:nvPr/>
        </p:nvCxnSpPr>
        <p:spPr>
          <a:xfrm>
            <a:off x="635380" y="4310743"/>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929860" y="244793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933649" y="199073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929860" y="162100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952810" y="282893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1007550" y="627122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1006818" y="66817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1006818" y="704589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1006909" y="581600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2" name="Table 21"/>
          <p:cNvGraphicFramePr>
            <a:graphicFrameLocks noGrp="1"/>
          </p:cNvGraphicFramePr>
          <p:nvPr>
            <p:extLst>
              <p:ext uri="{D42A27DB-BD31-4B8C-83A1-F6EECF244321}">
                <p14:modId xmlns:p14="http://schemas.microsoft.com/office/powerpoint/2010/main" val="1679282891"/>
              </p:ext>
            </p:extLst>
          </p:nvPr>
        </p:nvGraphicFramePr>
        <p:xfrm>
          <a:off x="5181600" y="3977006"/>
          <a:ext cx="2024603" cy="667473"/>
        </p:xfrm>
        <a:graphic>
          <a:graphicData uri="http://schemas.openxmlformats.org/drawingml/2006/table">
            <a:tbl>
              <a:tblPr/>
              <a:tblGrid>
                <a:gridCol w="2024603"/>
              </a:tblGrid>
              <a:tr h="179793">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Explain events, procedures, ideas, or concepts in a historical, scientific, or technical text, including what happened and why, based on specific information in the text</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4293343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990599" y="5901815"/>
            <a:ext cx="5848971" cy="3119087"/>
          </a:xfrm>
          <a:prstGeom prst="rect">
            <a:avLst/>
          </a:prstGeom>
        </p:spPr>
        <p:txBody>
          <a:bodyPr wrap="square" lIns="101881" tIns="50941" rIns="101881" bIns="50941">
            <a:spAutoFit/>
          </a:bodyPr>
          <a:lstStyle/>
          <a:p>
            <a:pPr marL="342900" indent="-342900">
              <a:buAutoNum type="arabicPeriod" startAt="12"/>
            </a:pPr>
            <a:r>
              <a:rPr lang="en-US" sz="1400" b="1" dirty="0" smtClean="0">
                <a:latin typeface="Helvetica" pitchFamily="34" charset="0"/>
                <a:cs typeface="Helvetica" pitchFamily="34" charset="0"/>
              </a:rPr>
              <a:t>Which statement best explains why </a:t>
            </a:r>
            <a:r>
              <a:rPr lang="en-US" sz="1400" b="1" i="1" u="sng" dirty="0" smtClean="0">
                <a:latin typeface="Helvetica" pitchFamily="34" charset="0"/>
                <a:cs typeface="Helvetica" pitchFamily="34" charset="0"/>
              </a:rPr>
              <a:t>Lights Out</a:t>
            </a:r>
            <a:r>
              <a:rPr lang="en-US" sz="1400" b="1" i="1" dirty="0" smtClean="0">
                <a:latin typeface="Helvetica" pitchFamily="34" charset="0"/>
                <a:cs typeface="Helvetica" pitchFamily="34" charset="0"/>
              </a:rPr>
              <a:t> </a:t>
            </a:r>
            <a:r>
              <a:rPr lang="en-US" sz="1400" b="1" dirty="0" smtClean="0">
                <a:latin typeface="Helvetica" pitchFamily="34" charset="0"/>
                <a:cs typeface="Helvetica" pitchFamily="34" charset="0"/>
              </a:rPr>
              <a:t>and           </a:t>
            </a:r>
            <a:r>
              <a:rPr lang="en-US" sz="1400" b="1" i="1" u="sng" dirty="0" smtClean="0">
                <a:latin typeface="Helvetica" pitchFamily="34" charset="0"/>
                <a:cs typeface="Helvetica" pitchFamily="34" charset="0"/>
              </a:rPr>
              <a:t>Power Lesson</a:t>
            </a:r>
            <a:r>
              <a:rPr lang="en-US" sz="1400" b="1" i="1" dirty="0" smtClean="0">
                <a:latin typeface="Helvetica" pitchFamily="34" charset="0"/>
                <a:cs typeface="Helvetica" pitchFamily="34" charset="0"/>
              </a:rPr>
              <a:t> </a:t>
            </a:r>
            <a:r>
              <a:rPr lang="en-US" sz="1400" b="1" dirty="0" smtClean="0">
                <a:latin typeface="Helvetica" pitchFamily="34" charset="0"/>
                <a:cs typeface="Helvetica" pitchFamily="34" charset="0"/>
              </a:rPr>
              <a:t>focus in different ways about the same topic?</a:t>
            </a:r>
            <a:endParaRPr lang="en-US" sz="1400" b="1" dirty="0">
              <a:latin typeface="Helvetica" pitchFamily="34" charset="0"/>
              <a:cs typeface="Helvetica" pitchFamily="34" charset="0"/>
            </a:endParaRPr>
          </a:p>
          <a:p>
            <a:pPr marL="366437" indent="-366437">
              <a:buAutoNum type="arabicPeriod" startAt="6"/>
            </a:pPr>
            <a:endParaRPr lang="en-US" sz="1400" dirty="0">
              <a:latin typeface="Helvetica" pitchFamily="34" charset="0"/>
              <a:cs typeface="Helvetica" pitchFamily="34" charset="0"/>
            </a:endParaRPr>
          </a:p>
          <a:p>
            <a:pPr marL="963778" indent="-304527">
              <a:buFont typeface="+mj-lt"/>
              <a:buAutoNum type="alphaUcPeriod"/>
            </a:pPr>
            <a:r>
              <a:rPr lang="en-US" sz="1400" dirty="0" smtClean="0">
                <a:latin typeface="Helvetica" pitchFamily="34" charset="0"/>
                <a:cs typeface="Helvetica" pitchFamily="34" charset="0"/>
              </a:rPr>
              <a:t>Both </a:t>
            </a:r>
            <a:r>
              <a:rPr lang="en-US" sz="1400" dirty="0">
                <a:latin typeface="Helvetica" pitchFamily="34" charset="0"/>
                <a:cs typeface="Helvetica" pitchFamily="34" charset="0"/>
              </a:rPr>
              <a:t>texts are written in a second-hand </a:t>
            </a:r>
            <a:r>
              <a:rPr lang="en-US" sz="1400" dirty="0" smtClean="0">
                <a:latin typeface="Helvetica" pitchFamily="34" charset="0"/>
                <a:cs typeface="Helvetica" pitchFamily="34" charset="0"/>
              </a:rPr>
              <a:t>account.</a:t>
            </a:r>
          </a:p>
          <a:p>
            <a:pPr marL="963778" indent="-304527">
              <a:buFont typeface="+mj-lt"/>
              <a:buAutoNum type="alphaUcPeriod"/>
            </a:pPr>
            <a:endParaRPr lang="en-US" sz="1400" dirty="0">
              <a:latin typeface="Helvetica" pitchFamily="34" charset="0"/>
              <a:cs typeface="Helvetica" pitchFamily="34" charset="0"/>
            </a:endParaRPr>
          </a:p>
          <a:p>
            <a:pPr marL="963778" indent="-304527">
              <a:buFont typeface="+mj-lt"/>
              <a:buAutoNum type="alphaUcPeriod"/>
            </a:pPr>
            <a:r>
              <a:rPr lang="en-US" sz="1400" dirty="0" smtClean="0">
                <a:latin typeface="Helvetica" pitchFamily="34" charset="0"/>
                <a:cs typeface="Helvetica" pitchFamily="34" charset="0"/>
              </a:rPr>
              <a:t>First and second-hand accounts can explain a topic in the same or different way.</a:t>
            </a:r>
          </a:p>
          <a:p>
            <a:pPr marL="963778" indent="-304527">
              <a:buFont typeface="+mj-lt"/>
              <a:buAutoNum type="alphaUcPeriod"/>
            </a:pPr>
            <a:endParaRPr lang="en-US" sz="1400" dirty="0">
              <a:latin typeface="Helvetica" pitchFamily="34" charset="0"/>
              <a:cs typeface="Helvetica" pitchFamily="34" charset="0"/>
            </a:endParaRPr>
          </a:p>
          <a:p>
            <a:pPr marL="963778" indent="-304527">
              <a:buFont typeface="+mj-lt"/>
              <a:buAutoNum type="alphaUcPeriod"/>
            </a:pPr>
            <a:r>
              <a:rPr lang="en-US" sz="1400" b="1" i="1" u="sng" dirty="0" smtClean="0">
                <a:latin typeface="Helvetica" pitchFamily="34" charset="0"/>
                <a:cs typeface="Helvetica" pitchFamily="34" charset="0"/>
              </a:rPr>
              <a:t>Lights Out</a:t>
            </a:r>
            <a:r>
              <a:rPr lang="en-US" sz="1400" b="1" i="1" dirty="0" smtClean="0">
                <a:latin typeface="Helvetica" pitchFamily="34" charset="0"/>
                <a:cs typeface="Helvetica" pitchFamily="34" charset="0"/>
              </a:rPr>
              <a:t> </a:t>
            </a:r>
            <a:r>
              <a:rPr lang="en-US" sz="1400" dirty="0" smtClean="0">
                <a:latin typeface="Helvetica" pitchFamily="34" charset="0"/>
                <a:cs typeface="Helvetica" pitchFamily="34" charset="0"/>
              </a:rPr>
              <a:t>focuses on the information about electricity in a first-hand account which means its focus is different than </a:t>
            </a:r>
            <a:r>
              <a:rPr lang="en-US" sz="1400" b="1" i="1" u="sng" dirty="0" smtClean="0">
                <a:latin typeface="Helvetica" pitchFamily="34" charset="0"/>
                <a:cs typeface="Helvetica" pitchFamily="34" charset="0"/>
              </a:rPr>
              <a:t>Power Lesson</a:t>
            </a:r>
            <a:r>
              <a:rPr lang="en-US" sz="1400" dirty="0" smtClean="0">
                <a:latin typeface="Helvetica" pitchFamily="34" charset="0"/>
                <a:cs typeface="Helvetica" pitchFamily="34" charset="0"/>
              </a:rPr>
              <a:t>.</a:t>
            </a:r>
          </a:p>
          <a:p>
            <a:pPr marL="963778" indent="-304527">
              <a:buFont typeface="+mj-lt"/>
              <a:buAutoNum type="alphaUcPeriod"/>
            </a:pPr>
            <a:endParaRPr lang="en-US" sz="1400" dirty="0">
              <a:latin typeface="Helvetica" pitchFamily="34" charset="0"/>
              <a:cs typeface="Helvetica" pitchFamily="34" charset="0"/>
            </a:endParaRPr>
          </a:p>
          <a:p>
            <a:pPr marL="963778" indent="-304527">
              <a:buFont typeface="+mj-lt"/>
              <a:buAutoNum type="alphaUcPeriod"/>
            </a:pPr>
            <a:r>
              <a:rPr lang="en-US" sz="1400" dirty="0">
                <a:latin typeface="Helvetica" pitchFamily="34" charset="0"/>
                <a:cs typeface="Helvetica" pitchFamily="34" charset="0"/>
              </a:rPr>
              <a:t>First-hand accounts are written by a character in the story and second-hand accounts are written to the </a:t>
            </a:r>
            <a:r>
              <a:rPr lang="en-US" sz="1400" dirty="0" smtClean="0">
                <a:latin typeface="Helvetica" pitchFamily="34" charset="0"/>
                <a:cs typeface="Helvetica" pitchFamily="34" charset="0"/>
              </a:rPr>
              <a:t>reader.</a:t>
            </a:r>
            <a:endParaRPr lang="en-US" sz="1400" dirty="0">
              <a:latin typeface="Helvetica" pitchFamily="34" charset="0"/>
              <a:cs typeface="Helvetica" pitchFamily="34" charset="0"/>
            </a:endParaRPr>
          </a:p>
        </p:txBody>
      </p:sp>
      <p:sp>
        <p:nvSpPr>
          <p:cNvPr id="18" name="Rectangle 17"/>
          <p:cNvSpPr/>
          <p:nvPr/>
        </p:nvSpPr>
        <p:spPr>
          <a:xfrm>
            <a:off x="932829" y="1090950"/>
            <a:ext cx="5784144" cy="3549974"/>
          </a:xfrm>
          <a:prstGeom prst="rect">
            <a:avLst/>
          </a:prstGeom>
        </p:spPr>
        <p:txBody>
          <a:bodyPr wrap="square" lIns="101881" tIns="50941" rIns="101881" bIns="50941">
            <a:spAutoFit/>
          </a:bodyPr>
          <a:lstStyle/>
          <a:p>
            <a:pPr marL="366437" indent="-366437"/>
            <a:r>
              <a:rPr lang="en-US" sz="1400" b="1" dirty="0" smtClean="0">
                <a:latin typeface="Helvetica" pitchFamily="34" charset="0"/>
                <a:cs typeface="Helvetica" pitchFamily="34" charset="0"/>
              </a:rPr>
              <a:t>11. </a:t>
            </a:r>
            <a:r>
              <a:rPr lang="en-US" sz="1400" b="1" dirty="0">
                <a:latin typeface="Helvetica" pitchFamily="34" charset="0"/>
                <a:cs typeface="Helvetica" pitchFamily="34" charset="0"/>
              </a:rPr>
              <a:t> </a:t>
            </a:r>
            <a:r>
              <a:rPr lang="en-US" sz="1400" b="1" dirty="0" smtClean="0">
                <a:latin typeface="Helvetica" pitchFamily="34" charset="0"/>
                <a:cs typeface="Helvetica" pitchFamily="34" charset="0"/>
              </a:rPr>
              <a:t> How would you </a:t>
            </a:r>
            <a:r>
              <a:rPr lang="en-US" sz="1400" b="1" u="sng" dirty="0" smtClean="0">
                <a:latin typeface="Helvetica" pitchFamily="34" charset="0"/>
                <a:cs typeface="Helvetica" pitchFamily="34" charset="0"/>
              </a:rPr>
              <a:t>best</a:t>
            </a:r>
            <a:r>
              <a:rPr lang="en-US" sz="1400" b="1" dirty="0" smtClean="0">
                <a:latin typeface="Helvetica" pitchFamily="34" charset="0"/>
                <a:cs typeface="Helvetica" pitchFamily="34" charset="0"/>
              </a:rPr>
              <a:t> describe the differences in how the two texts </a:t>
            </a:r>
            <a:r>
              <a:rPr lang="en-US" sz="1400" b="1" i="1" u="sng" dirty="0" smtClean="0">
                <a:latin typeface="Helvetica" pitchFamily="34" charset="0"/>
                <a:cs typeface="Helvetica" pitchFamily="34" charset="0"/>
              </a:rPr>
              <a:t>Power </a:t>
            </a:r>
            <a:r>
              <a:rPr lang="en-US" sz="1400" b="1" i="1" u="sng" dirty="0">
                <a:latin typeface="Helvetica" pitchFamily="34" charset="0"/>
                <a:cs typeface="Helvetica" pitchFamily="34" charset="0"/>
              </a:rPr>
              <a:t>Lesson</a:t>
            </a:r>
            <a:r>
              <a:rPr lang="en-US" sz="1400" b="1" dirty="0">
                <a:latin typeface="Helvetica" pitchFamily="34" charset="0"/>
                <a:cs typeface="Helvetica" pitchFamily="34" charset="0"/>
              </a:rPr>
              <a:t> and </a:t>
            </a:r>
            <a:r>
              <a:rPr lang="en-US" sz="1400" b="1" i="1" u="sng" dirty="0">
                <a:latin typeface="Helvetica" pitchFamily="34" charset="0"/>
                <a:cs typeface="Helvetica" pitchFamily="34" charset="0"/>
              </a:rPr>
              <a:t>Lights </a:t>
            </a:r>
            <a:r>
              <a:rPr lang="en-US" sz="1400" b="1" i="1" u="sng" dirty="0" smtClean="0">
                <a:latin typeface="Helvetica" pitchFamily="34" charset="0"/>
                <a:cs typeface="Helvetica" pitchFamily="34" charset="0"/>
              </a:rPr>
              <a:t>Out</a:t>
            </a:r>
            <a:r>
              <a:rPr lang="en-US" sz="1400" b="1" dirty="0">
                <a:latin typeface="Helvetica" pitchFamily="34" charset="0"/>
                <a:cs typeface="Helvetica" pitchFamily="34" charset="0"/>
              </a:rPr>
              <a:t> </a:t>
            </a:r>
            <a:r>
              <a:rPr lang="en-US" sz="1400" b="1" dirty="0" smtClean="0">
                <a:latin typeface="Helvetica" pitchFamily="34" charset="0"/>
                <a:cs typeface="Helvetica" pitchFamily="34" charset="0"/>
              </a:rPr>
              <a:t>are written? </a:t>
            </a:r>
            <a:endParaRPr lang="en-US" sz="1400" b="1" dirty="0">
              <a:latin typeface="Helvetica" pitchFamily="34" charset="0"/>
              <a:cs typeface="Helvetica" pitchFamily="34" charset="0"/>
            </a:endParaRPr>
          </a:p>
          <a:p>
            <a:pPr marL="654232" indent="-361417"/>
            <a:endParaRPr lang="en-US" sz="1400" dirty="0">
              <a:latin typeface="Helvetica" pitchFamily="34" charset="0"/>
              <a:cs typeface="Helvetica" pitchFamily="34" charset="0"/>
            </a:endParaRPr>
          </a:p>
          <a:p>
            <a:pPr marL="963778" indent="-304527">
              <a:buFont typeface="+mj-lt"/>
              <a:buAutoNum type="alphaUcPeriod"/>
            </a:pPr>
            <a:r>
              <a:rPr lang="en-US" sz="1400" b="1" i="1" u="sng" dirty="0">
                <a:latin typeface="Helvetica" pitchFamily="34" charset="0"/>
                <a:cs typeface="Helvetica" pitchFamily="34" charset="0"/>
              </a:rPr>
              <a:t>Lights Out</a:t>
            </a:r>
            <a:r>
              <a:rPr lang="en-US" sz="1400" b="1" i="1" dirty="0">
                <a:latin typeface="Helvetica" pitchFamily="34" charset="0"/>
                <a:cs typeface="Helvetica" pitchFamily="34" charset="0"/>
              </a:rPr>
              <a:t> </a:t>
            </a:r>
            <a:r>
              <a:rPr lang="en-US" sz="1400" dirty="0">
                <a:latin typeface="Helvetica" pitchFamily="34" charset="0"/>
                <a:cs typeface="Helvetica" pitchFamily="34" charset="0"/>
              </a:rPr>
              <a:t>is written </a:t>
            </a:r>
            <a:r>
              <a:rPr lang="en-US" sz="1400" dirty="0" smtClean="0">
                <a:latin typeface="Helvetica" pitchFamily="34" charset="0"/>
                <a:cs typeface="Helvetica" pitchFamily="34" charset="0"/>
              </a:rPr>
              <a:t>in a third-person point of view while </a:t>
            </a:r>
            <a:r>
              <a:rPr lang="en-US" sz="1400" b="1" i="1" u="sng" dirty="0">
                <a:latin typeface="Helvetica" pitchFamily="34" charset="0"/>
                <a:cs typeface="Helvetica" pitchFamily="34" charset="0"/>
              </a:rPr>
              <a:t>Power Lesson</a:t>
            </a:r>
            <a:r>
              <a:rPr lang="en-US" sz="1400" b="1" i="1" dirty="0">
                <a:latin typeface="Helvetica" pitchFamily="34" charset="0"/>
                <a:cs typeface="Helvetica" pitchFamily="34" charset="0"/>
              </a:rPr>
              <a:t> </a:t>
            </a:r>
            <a:r>
              <a:rPr lang="en-US" sz="1400" dirty="0">
                <a:latin typeface="Helvetica" pitchFamily="34" charset="0"/>
                <a:cs typeface="Helvetica" pitchFamily="34" charset="0"/>
              </a:rPr>
              <a:t>is written </a:t>
            </a:r>
            <a:r>
              <a:rPr lang="en-US" sz="1400" dirty="0" smtClean="0">
                <a:latin typeface="Helvetica" pitchFamily="34" charset="0"/>
                <a:cs typeface="Helvetica" pitchFamily="34" charset="0"/>
              </a:rPr>
              <a:t>in first-person.</a:t>
            </a:r>
            <a:endParaRPr lang="en-US" sz="1400" dirty="0">
              <a:latin typeface="Helvetica" pitchFamily="34" charset="0"/>
              <a:cs typeface="Helvetica" pitchFamily="34" charset="0"/>
            </a:endParaRPr>
          </a:p>
          <a:p>
            <a:pPr marL="963778" indent="-304527">
              <a:buFont typeface="+mj-lt"/>
              <a:buAutoNum type="alphaUcPeriod"/>
            </a:pPr>
            <a:endParaRPr lang="en-US" sz="1400" dirty="0">
              <a:latin typeface="Helvetica" pitchFamily="34" charset="0"/>
              <a:cs typeface="Helvetica" pitchFamily="34" charset="0"/>
            </a:endParaRPr>
          </a:p>
          <a:p>
            <a:pPr marL="963778" indent="-304527">
              <a:buFont typeface="+mj-lt"/>
              <a:buAutoNum type="alphaUcPeriod"/>
            </a:pPr>
            <a:r>
              <a:rPr lang="en-US" sz="1400" b="1" i="1" u="sng" dirty="0" smtClean="0">
                <a:latin typeface="Helvetica" pitchFamily="34" charset="0"/>
                <a:cs typeface="Helvetica" pitchFamily="34" charset="0"/>
              </a:rPr>
              <a:t>Lights Out</a:t>
            </a:r>
            <a:r>
              <a:rPr lang="en-US" sz="1400" b="1" i="1" dirty="0" smtClean="0">
                <a:latin typeface="Helvetica" pitchFamily="34" charset="0"/>
                <a:cs typeface="Helvetica" pitchFamily="34" charset="0"/>
              </a:rPr>
              <a:t> </a:t>
            </a:r>
            <a:r>
              <a:rPr lang="en-US" sz="1400" dirty="0" smtClean="0">
                <a:latin typeface="Helvetica" pitchFamily="34" charset="0"/>
                <a:cs typeface="Helvetica" pitchFamily="34" charset="0"/>
              </a:rPr>
              <a:t>is written much like an instruction manual while </a:t>
            </a:r>
            <a:r>
              <a:rPr lang="en-US" sz="1400" b="1" i="1" u="sng" dirty="0" smtClean="0">
                <a:latin typeface="Helvetica" pitchFamily="34" charset="0"/>
                <a:cs typeface="Helvetica" pitchFamily="34" charset="0"/>
              </a:rPr>
              <a:t>Power Lesson</a:t>
            </a:r>
            <a:r>
              <a:rPr lang="en-US" sz="1400" b="1" i="1" dirty="0" smtClean="0">
                <a:latin typeface="Helvetica" pitchFamily="34" charset="0"/>
                <a:cs typeface="Helvetica" pitchFamily="34" charset="0"/>
              </a:rPr>
              <a:t> </a:t>
            </a:r>
            <a:r>
              <a:rPr lang="en-US" sz="1400" dirty="0" smtClean="0">
                <a:latin typeface="Helvetica" pitchFamily="34" charset="0"/>
                <a:cs typeface="Helvetica" pitchFamily="34" charset="0"/>
              </a:rPr>
              <a:t>is written from the main character’s point of view.</a:t>
            </a:r>
          </a:p>
          <a:p>
            <a:pPr marL="963778" indent="-304527">
              <a:buFont typeface="+mj-lt"/>
              <a:buAutoNum type="alphaUcPeriod"/>
            </a:pPr>
            <a:endParaRPr lang="en-US" sz="1400" dirty="0">
              <a:latin typeface="Helvetica" pitchFamily="34" charset="0"/>
              <a:cs typeface="Helvetica" pitchFamily="34" charset="0"/>
            </a:endParaRPr>
          </a:p>
          <a:p>
            <a:pPr marL="963778" indent="-304527">
              <a:buFont typeface="+mj-lt"/>
              <a:buAutoNum type="alphaUcPeriod"/>
            </a:pPr>
            <a:r>
              <a:rPr lang="en-US" sz="1400" b="1" i="1" u="sng" dirty="0">
                <a:latin typeface="Helvetica" pitchFamily="34" charset="0"/>
                <a:cs typeface="Helvetica" pitchFamily="34" charset="0"/>
              </a:rPr>
              <a:t>Lights Out</a:t>
            </a:r>
            <a:r>
              <a:rPr lang="en-US" sz="1400" b="1" i="1" dirty="0">
                <a:latin typeface="Helvetica" pitchFamily="34" charset="0"/>
                <a:cs typeface="Helvetica" pitchFamily="34" charset="0"/>
              </a:rPr>
              <a:t> </a:t>
            </a:r>
            <a:r>
              <a:rPr lang="en-US" sz="1400" dirty="0">
                <a:latin typeface="Helvetica" pitchFamily="34" charset="0"/>
                <a:cs typeface="Helvetica" pitchFamily="34" charset="0"/>
              </a:rPr>
              <a:t>is written </a:t>
            </a:r>
            <a:r>
              <a:rPr lang="en-US" sz="1400" dirty="0" smtClean="0">
                <a:latin typeface="Helvetica" pitchFamily="34" charset="0"/>
                <a:cs typeface="Helvetica" pitchFamily="34" charset="0"/>
              </a:rPr>
              <a:t>in first-person point of view while </a:t>
            </a:r>
            <a:r>
              <a:rPr lang="en-US" sz="1400" b="1" i="1" u="sng" dirty="0">
                <a:latin typeface="Helvetica" pitchFamily="34" charset="0"/>
                <a:cs typeface="Helvetica" pitchFamily="34" charset="0"/>
              </a:rPr>
              <a:t>Power Lesson</a:t>
            </a:r>
            <a:r>
              <a:rPr lang="en-US" sz="1400" b="1" i="1" dirty="0">
                <a:latin typeface="Helvetica" pitchFamily="34" charset="0"/>
                <a:cs typeface="Helvetica" pitchFamily="34" charset="0"/>
              </a:rPr>
              <a:t> </a:t>
            </a:r>
            <a:r>
              <a:rPr lang="en-US" sz="1400" dirty="0">
                <a:latin typeface="Helvetica" pitchFamily="34" charset="0"/>
                <a:cs typeface="Helvetica" pitchFamily="34" charset="0"/>
              </a:rPr>
              <a:t>is written </a:t>
            </a:r>
            <a:r>
              <a:rPr lang="en-US" sz="1400" dirty="0" smtClean="0">
                <a:latin typeface="Helvetica" pitchFamily="34" charset="0"/>
                <a:cs typeface="Helvetica" pitchFamily="34" charset="0"/>
              </a:rPr>
              <a:t>in second-person.</a:t>
            </a:r>
          </a:p>
          <a:p>
            <a:pPr marL="963778" indent="-304527">
              <a:buFont typeface="+mj-lt"/>
              <a:buAutoNum type="alphaUcPeriod"/>
            </a:pPr>
            <a:endParaRPr lang="en-US" sz="1400" dirty="0">
              <a:latin typeface="Helvetica" pitchFamily="34" charset="0"/>
              <a:cs typeface="Helvetica" pitchFamily="34" charset="0"/>
            </a:endParaRPr>
          </a:p>
          <a:p>
            <a:pPr marL="963778" indent="-304527">
              <a:buFont typeface="+mj-lt"/>
              <a:buAutoNum type="alphaUcPeriod"/>
            </a:pPr>
            <a:r>
              <a:rPr lang="en-US" sz="1400" b="1" i="1" u="sng" dirty="0">
                <a:latin typeface="Helvetica" pitchFamily="34" charset="0"/>
                <a:cs typeface="Helvetica" pitchFamily="34" charset="0"/>
              </a:rPr>
              <a:t>Lights Out</a:t>
            </a:r>
            <a:r>
              <a:rPr lang="en-US" sz="1400" b="1" i="1" dirty="0">
                <a:latin typeface="Helvetica" pitchFamily="34" charset="0"/>
                <a:cs typeface="Helvetica" pitchFamily="34" charset="0"/>
              </a:rPr>
              <a:t> </a:t>
            </a:r>
            <a:r>
              <a:rPr lang="en-US" sz="1400" dirty="0">
                <a:latin typeface="Helvetica" pitchFamily="34" charset="0"/>
                <a:cs typeface="Helvetica" pitchFamily="34" charset="0"/>
              </a:rPr>
              <a:t>is </a:t>
            </a:r>
            <a:r>
              <a:rPr lang="en-US" sz="1400" dirty="0" smtClean="0">
                <a:latin typeface="Helvetica" pitchFamily="34" charset="0"/>
                <a:cs typeface="Helvetica" pitchFamily="34" charset="0"/>
              </a:rPr>
              <a:t>to help others know what to do during a power outage while </a:t>
            </a:r>
            <a:r>
              <a:rPr lang="en-US" sz="1400" b="1" i="1" u="sng" dirty="0">
                <a:latin typeface="Helvetica" pitchFamily="34" charset="0"/>
                <a:cs typeface="Helvetica" pitchFamily="34" charset="0"/>
              </a:rPr>
              <a:t>Power Lesson</a:t>
            </a:r>
            <a:r>
              <a:rPr lang="en-US" sz="1400" b="1" i="1" dirty="0">
                <a:latin typeface="Helvetica" pitchFamily="34" charset="0"/>
                <a:cs typeface="Helvetica" pitchFamily="34" charset="0"/>
              </a:rPr>
              <a:t> </a:t>
            </a:r>
            <a:r>
              <a:rPr lang="en-US" sz="1400" dirty="0">
                <a:latin typeface="Helvetica" pitchFamily="34" charset="0"/>
                <a:cs typeface="Helvetica" pitchFamily="34" charset="0"/>
              </a:rPr>
              <a:t>is written </a:t>
            </a:r>
            <a:r>
              <a:rPr lang="en-US" sz="1400" dirty="0" smtClean="0">
                <a:latin typeface="Helvetica" pitchFamily="34" charset="0"/>
                <a:cs typeface="Helvetica" pitchFamily="34" charset="0"/>
              </a:rPr>
              <a:t>about friendship.</a:t>
            </a:r>
            <a:endParaRPr lang="en-US" sz="14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cxnSp>
        <p:nvCxnSpPr>
          <p:cNvPr id="10" name="Straight Connector 9"/>
          <p:cNvCxnSpPr/>
          <p:nvPr/>
        </p:nvCxnSpPr>
        <p:spPr>
          <a:xfrm>
            <a:off x="533400" y="5334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1346967" y="17787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1309992" y="395179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1310407" y="32649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1338601" y="242297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1458919" y="8458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1422874" y="698238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1441322" y="7620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1431851" y="653486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910678154"/>
              </p:ext>
            </p:extLst>
          </p:nvPr>
        </p:nvGraphicFramePr>
        <p:xfrm>
          <a:off x="5334000" y="4953000"/>
          <a:ext cx="2024603" cy="667473"/>
        </p:xfrm>
        <a:graphic>
          <a:graphicData uri="http://schemas.openxmlformats.org/drawingml/2006/table">
            <a:tbl>
              <a:tblPr/>
              <a:tblGrid>
                <a:gridCol w="2024603"/>
              </a:tblGrid>
              <a:tr h="179793">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Compare and contrast a firsthand and secondhand account of the same event or topic; describe the differences in focus and the information provided.</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9951062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685800" y="4800600"/>
            <a:ext cx="5740956" cy="2472756"/>
          </a:xfrm>
          <a:prstGeom prst="rect">
            <a:avLst/>
          </a:prstGeom>
        </p:spPr>
        <p:txBody>
          <a:bodyPr wrap="square" lIns="101881" tIns="50941" rIns="101881" bIns="50941">
            <a:spAutoFit/>
          </a:bodyPr>
          <a:lstStyle/>
          <a:p>
            <a:pPr marL="468312" indent="-342900">
              <a:buAutoNum type="arabicPeriod" startAt="14"/>
            </a:pPr>
            <a:r>
              <a:rPr lang="en-US" sz="1400" b="1" dirty="0">
                <a:latin typeface="Helvetica" pitchFamily="34" charset="0"/>
                <a:cs typeface="Helvetica" pitchFamily="34" charset="0"/>
              </a:rPr>
              <a:t>What </a:t>
            </a:r>
            <a:r>
              <a:rPr lang="en-US" sz="1400" b="1" dirty="0" smtClean="0">
                <a:latin typeface="Helvetica" pitchFamily="34" charset="0"/>
                <a:cs typeface="Helvetica" pitchFamily="34" charset="0"/>
              </a:rPr>
              <a:t>conclusion can </a:t>
            </a:r>
            <a:r>
              <a:rPr lang="en-US" sz="1400" b="1" dirty="0">
                <a:latin typeface="Helvetica" pitchFamily="34" charset="0"/>
                <a:cs typeface="Helvetica" pitchFamily="34" charset="0"/>
              </a:rPr>
              <a:t>you draw, based </a:t>
            </a:r>
            <a:r>
              <a:rPr lang="en-US" sz="1400" b="1" dirty="0" smtClean="0">
                <a:latin typeface="Helvetica" pitchFamily="34" charset="0"/>
                <a:cs typeface="Helvetica" pitchFamily="34" charset="0"/>
              </a:rPr>
              <a:t>on </a:t>
            </a:r>
            <a:r>
              <a:rPr lang="en-US" sz="1400" b="1" i="1" u="sng" dirty="0" smtClean="0">
                <a:latin typeface="Helvetica" pitchFamily="34" charset="0"/>
                <a:cs typeface="Helvetica" pitchFamily="34" charset="0"/>
              </a:rPr>
              <a:t>Lights Out</a:t>
            </a:r>
            <a:r>
              <a:rPr lang="en-US" sz="1400" b="1" i="1" dirty="0" smtClean="0">
                <a:latin typeface="Helvetica" pitchFamily="34" charset="0"/>
                <a:cs typeface="Helvetica" pitchFamily="34" charset="0"/>
              </a:rPr>
              <a:t> </a:t>
            </a:r>
            <a:r>
              <a:rPr lang="en-US" sz="1400" b="1" dirty="0" smtClean="0">
                <a:latin typeface="Helvetica" pitchFamily="34" charset="0"/>
                <a:cs typeface="Helvetica" pitchFamily="34" charset="0"/>
              </a:rPr>
              <a:t>and </a:t>
            </a:r>
            <a:r>
              <a:rPr lang="en-US" sz="1400" b="1" i="1" u="sng" dirty="0" smtClean="0">
                <a:latin typeface="Helvetica" pitchFamily="34" charset="0"/>
                <a:cs typeface="Helvetica" pitchFamily="34" charset="0"/>
              </a:rPr>
              <a:t>Electricity &amp; Energy</a:t>
            </a:r>
            <a:r>
              <a:rPr lang="en-US" sz="1400" b="1" dirty="0" smtClean="0">
                <a:latin typeface="Helvetica" pitchFamily="34" charset="0"/>
                <a:cs typeface="Helvetica" pitchFamily="34" charset="0"/>
              </a:rPr>
              <a:t>, about </a:t>
            </a:r>
            <a:r>
              <a:rPr lang="en-US" sz="1400" b="1" dirty="0">
                <a:latin typeface="Helvetica" pitchFamily="34" charset="0"/>
                <a:cs typeface="Helvetica" pitchFamily="34" charset="0"/>
              </a:rPr>
              <a:t>the challenges of living without </a:t>
            </a:r>
            <a:r>
              <a:rPr lang="en-US" sz="1400" b="1" dirty="0" smtClean="0">
                <a:latin typeface="Helvetica" pitchFamily="34" charset="0"/>
                <a:cs typeface="Helvetica" pitchFamily="34" charset="0"/>
              </a:rPr>
              <a:t>electricity? Select </a:t>
            </a:r>
            <a:r>
              <a:rPr lang="en-US" sz="1400" b="1" dirty="0">
                <a:latin typeface="Helvetica" pitchFamily="34" charset="0"/>
                <a:cs typeface="Helvetica" pitchFamily="34" charset="0"/>
              </a:rPr>
              <a:t>all that apply</a:t>
            </a:r>
            <a:r>
              <a:rPr lang="en-US" sz="1400" b="1" dirty="0" smtClean="0">
                <a:latin typeface="Helvetica" pitchFamily="34" charset="0"/>
                <a:cs typeface="Helvetica" pitchFamily="34" charset="0"/>
              </a:rPr>
              <a:t>.</a:t>
            </a:r>
          </a:p>
          <a:p>
            <a:pPr marL="468312" indent="-342900">
              <a:buAutoNum type="arabicPeriod" startAt="14"/>
            </a:pPr>
            <a:endParaRPr lang="en-US" sz="1400" dirty="0">
              <a:latin typeface="Helvetica" pitchFamily="34" charset="0"/>
              <a:cs typeface="Helvetica" pitchFamily="34" charset="0"/>
            </a:endParaRPr>
          </a:p>
          <a:p>
            <a:pPr marL="457200" indent="53975">
              <a:buFont typeface="+mj-lt"/>
              <a:buAutoNum type="alphaUcPeriod"/>
            </a:pPr>
            <a:r>
              <a:rPr lang="en-US" sz="1400" dirty="0" smtClean="0">
                <a:latin typeface="Helvetica" pitchFamily="34" charset="0"/>
                <a:cs typeface="Helvetica" pitchFamily="34" charset="0"/>
              </a:rPr>
              <a:t>  </a:t>
            </a:r>
            <a:r>
              <a:rPr lang="en-US" sz="1400" dirty="0">
                <a:latin typeface="Helvetica" pitchFamily="34" charset="0"/>
                <a:cs typeface="Helvetica" pitchFamily="34" charset="0"/>
              </a:rPr>
              <a:t>Not many people were out at night</a:t>
            </a:r>
            <a:r>
              <a:rPr lang="en-US" sz="1400" dirty="0" smtClean="0">
                <a:latin typeface="Helvetica" pitchFamily="34" charset="0"/>
                <a:cs typeface="Helvetica" pitchFamily="34" charset="0"/>
              </a:rPr>
              <a:t>.</a:t>
            </a:r>
          </a:p>
          <a:p>
            <a:pPr marL="457200" indent="53975">
              <a:buFont typeface="+mj-lt"/>
              <a:buAutoNum type="alphaUcPeriod"/>
            </a:pPr>
            <a:endParaRPr lang="en-US" sz="1400" dirty="0">
              <a:latin typeface="Helvetica" pitchFamily="34" charset="0"/>
              <a:cs typeface="Helvetica" pitchFamily="34" charset="0"/>
            </a:endParaRPr>
          </a:p>
          <a:p>
            <a:pPr marL="457200" indent="53975">
              <a:buFont typeface="+mj-lt"/>
              <a:buAutoNum type="alphaUcPeriod"/>
            </a:pPr>
            <a:r>
              <a:rPr lang="en-US" sz="1400" dirty="0">
                <a:latin typeface="Helvetica" pitchFamily="34" charset="0"/>
                <a:cs typeface="Helvetica" pitchFamily="34" charset="0"/>
              </a:rPr>
              <a:t>  There were probably more house fires</a:t>
            </a:r>
            <a:r>
              <a:rPr lang="en-US" sz="1400" dirty="0" smtClean="0">
                <a:latin typeface="Helvetica" pitchFamily="34" charset="0"/>
                <a:cs typeface="Helvetica" pitchFamily="34" charset="0"/>
              </a:rPr>
              <a:t>.</a:t>
            </a:r>
          </a:p>
          <a:p>
            <a:pPr marL="457200" indent="53975">
              <a:buFont typeface="+mj-lt"/>
              <a:buAutoNum type="alphaUcPeriod"/>
            </a:pPr>
            <a:endParaRPr lang="en-US" sz="1400" dirty="0">
              <a:latin typeface="Helvetica" pitchFamily="34" charset="0"/>
              <a:cs typeface="Helvetica" pitchFamily="34" charset="0"/>
            </a:endParaRPr>
          </a:p>
          <a:p>
            <a:pPr marL="457200" indent="53975">
              <a:buFont typeface="+mj-lt"/>
              <a:buAutoNum type="alphaUcPeriod"/>
            </a:pPr>
            <a:r>
              <a:rPr lang="en-US" sz="1400" dirty="0">
                <a:latin typeface="Helvetica" pitchFamily="34" charset="0"/>
                <a:cs typeface="Helvetica" pitchFamily="34" charset="0"/>
              </a:rPr>
              <a:t>  People more easily became ill from food poisoning</a:t>
            </a:r>
            <a:r>
              <a:rPr lang="en-US" sz="1400" dirty="0" smtClean="0">
                <a:latin typeface="Helvetica" pitchFamily="34" charset="0"/>
                <a:cs typeface="Helvetica" pitchFamily="34" charset="0"/>
              </a:rPr>
              <a:t>.</a:t>
            </a:r>
          </a:p>
          <a:p>
            <a:pPr marL="457200" indent="53975">
              <a:buFont typeface="+mj-lt"/>
              <a:buAutoNum type="alphaUcPeriod"/>
            </a:pPr>
            <a:endParaRPr lang="en-US" sz="1400" dirty="0">
              <a:latin typeface="Helvetica" pitchFamily="34" charset="0"/>
              <a:cs typeface="Helvetica" pitchFamily="34" charset="0"/>
            </a:endParaRPr>
          </a:p>
          <a:p>
            <a:pPr marL="457200" indent="53975">
              <a:buFont typeface="+mj-lt"/>
              <a:buAutoNum type="alphaUcPeriod"/>
            </a:pPr>
            <a:r>
              <a:rPr lang="en-US" sz="1400" dirty="0">
                <a:latin typeface="Helvetica" pitchFamily="34" charset="0"/>
                <a:cs typeface="Helvetica" pitchFamily="34" charset="0"/>
              </a:rPr>
              <a:t>  Inventions were the result of not having electricity. </a:t>
            </a:r>
          </a:p>
        </p:txBody>
      </p:sp>
      <p:sp>
        <p:nvSpPr>
          <p:cNvPr id="24" name="Rectangle 23"/>
          <p:cNvSpPr/>
          <p:nvPr/>
        </p:nvSpPr>
        <p:spPr>
          <a:xfrm>
            <a:off x="874722" y="838200"/>
            <a:ext cx="5602278" cy="2257313"/>
          </a:xfrm>
          <a:prstGeom prst="rect">
            <a:avLst/>
          </a:prstGeom>
        </p:spPr>
        <p:txBody>
          <a:bodyPr wrap="square" lIns="101881" tIns="50941" rIns="101881" bIns="50941">
            <a:spAutoFit/>
          </a:bodyPr>
          <a:lstStyle/>
          <a:p>
            <a:pPr marL="517525" indent="-392113">
              <a:buAutoNum type="arabicPeriod" startAt="13"/>
            </a:pPr>
            <a:r>
              <a:rPr lang="en-US" sz="1400" b="1" dirty="0" smtClean="0">
                <a:latin typeface="Helvetica" pitchFamily="34" charset="0"/>
                <a:cs typeface="Helvetica" pitchFamily="34" charset="0"/>
              </a:rPr>
              <a:t>What same ideas of the theme do both </a:t>
            </a:r>
            <a:r>
              <a:rPr lang="en-US" sz="1400" b="1" i="1" u="sng" dirty="0" smtClean="0">
                <a:latin typeface="Helvetica" pitchFamily="34" charset="0"/>
                <a:cs typeface="Helvetica" pitchFamily="34" charset="0"/>
              </a:rPr>
              <a:t>Lights </a:t>
            </a:r>
            <a:r>
              <a:rPr lang="en-US" sz="1400" b="1" i="1" u="sng" dirty="0">
                <a:latin typeface="Helvetica" pitchFamily="34" charset="0"/>
                <a:cs typeface="Helvetica" pitchFamily="34" charset="0"/>
              </a:rPr>
              <a:t>Out</a:t>
            </a:r>
            <a:r>
              <a:rPr lang="en-US" sz="1400" b="1" i="1" dirty="0">
                <a:latin typeface="Helvetica" pitchFamily="34" charset="0"/>
                <a:cs typeface="Helvetica" pitchFamily="34" charset="0"/>
              </a:rPr>
              <a:t> </a:t>
            </a:r>
            <a:r>
              <a:rPr lang="en-US" sz="1400" b="1" dirty="0">
                <a:latin typeface="Helvetica" pitchFamily="34" charset="0"/>
                <a:cs typeface="Helvetica" pitchFamily="34" charset="0"/>
              </a:rPr>
              <a:t>and </a:t>
            </a:r>
            <a:r>
              <a:rPr lang="en-US" sz="1400" b="1" i="1" u="sng" dirty="0">
                <a:latin typeface="Helvetica" pitchFamily="34" charset="0"/>
                <a:cs typeface="Helvetica" pitchFamily="34" charset="0"/>
              </a:rPr>
              <a:t>Electricity &amp; </a:t>
            </a:r>
            <a:r>
              <a:rPr lang="en-US" sz="1400" b="1" i="1" u="sng" dirty="0" smtClean="0">
                <a:latin typeface="Helvetica" pitchFamily="34" charset="0"/>
                <a:cs typeface="Helvetica" pitchFamily="34" charset="0"/>
              </a:rPr>
              <a:t>Energy</a:t>
            </a:r>
            <a:r>
              <a:rPr lang="en-US" sz="1400" b="1" dirty="0" smtClean="0">
                <a:latin typeface="Helvetica" pitchFamily="34" charset="0"/>
                <a:cs typeface="Helvetica" pitchFamily="34" charset="0"/>
              </a:rPr>
              <a:t> share?</a:t>
            </a:r>
          </a:p>
          <a:p>
            <a:pPr marL="468313" indent="-342900">
              <a:buAutoNum type="arabicPeriod" startAt="13"/>
            </a:pPr>
            <a:endParaRPr lang="en-US" sz="1400" dirty="0">
              <a:latin typeface="Helvetica" pitchFamily="34" charset="0"/>
              <a:cs typeface="Helvetica" pitchFamily="34" charset="0"/>
            </a:endParaRPr>
          </a:p>
          <a:p>
            <a:pPr marL="341313" indent="319088">
              <a:buFont typeface="+mj-lt"/>
              <a:buAutoNum type="alphaUcPeriod"/>
            </a:pPr>
            <a:r>
              <a:rPr lang="en-US" sz="1400" dirty="0">
                <a:latin typeface="Helvetica" pitchFamily="34" charset="0"/>
                <a:cs typeface="Helvetica" pitchFamily="34" charset="0"/>
              </a:rPr>
              <a:t>We have more fun with electricity</a:t>
            </a:r>
            <a:r>
              <a:rPr lang="en-US" sz="1400" dirty="0" smtClean="0">
                <a:latin typeface="Helvetica" pitchFamily="34" charset="0"/>
                <a:cs typeface="Helvetica" pitchFamily="34" charset="0"/>
              </a:rPr>
              <a:t>.</a:t>
            </a:r>
          </a:p>
          <a:p>
            <a:pPr marL="341313" indent="319088">
              <a:buFont typeface="+mj-lt"/>
              <a:buAutoNum type="alphaUcPeriod"/>
            </a:pPr>
            <a:endParaRPr lang="en-US" sz="1400" dirty="0">
              <a:latin typeface="Helvetica" pitchFamily="34" charset="0"/>
              <a:cs typeface="Helvetica" pitchFamily="34" charset="0"/>
            </a:endParaRPr>
          </a:p>
          <a:p>
            <a:pPr marL="341313" indent="319088">
              <a:buFont typeface="+mj-lt"/>
              <a:buAutoNum type="alphaUcPeriod"/>
            </a:pPr>
            <a:r>
              <a:rPr lang="en-US" sz="1400" dirty="0">
                <a:latin typeface="Helvetica" pitchFamily="34" charset="0"/>
                <a:cs typeface="Helvetica" pitchFamily="34" charset="0"/>
              </a:rPr>
              <a:t>It makes our lives easier</a:t>
            </a:r>
            <a:r>
              <a:rPr lang="en-US" sz="1400" dirty="0" smtClean="0">
                <a:latin typeface="Helvetica" pitchFamily="34" charset="0"/>
                <a:cs typeface="Helvetica" pitchFamily="34" charset="0"/>
              </a:rPr>
              <a:t>.</a:t>
            </a:r>
          </a:p>
          <a:p>
            <a:pPr marL="341313" indent="319088">
              <a:buFont typeface="+mj-lt"/>
              <a:buAutoNum type="alphaUcPeriod"/>
            </a:pPr>
            <a:endParaRPr lang="en-US" sz="1400" dirty="0">
              <a:latin typeface="Helvetica" pitchFamily="34" charset="0"/>
              <a:cs typeface="Helvetica" pitchFamily="34" charset="0"/>
            </a:endParaRPr>
          </a:p>
          <a:p>
            <a:pPr marL="341313" indent="319088">
              <a:buFont typeface="+mj-lt"/>
              <a:buAutoNum type="alphaUcPeriod"/>
            </a:pPr>
            <a:r>
              <a:rPr lang="en-US" sz="1400" dirty="0">
                <a:latin typeface="Helvetica" pitchFamily="34" charset="0"/>
                <a:cs typeface="Helvetica" pitchFamily="34" charset="0"/>
              </a:rPr>
              <a:t>Everyone should prepare a kit</a:t>
            </a:r>
            <a:r>
              <a:rPr lang="en-US" sz="1400" dirty="0" smtClean="0">
                <a:latin typeface="Helvetica" pitchFamily="34" charset="0"/>
                <a:cs typeface="Helvetica" pitchFamily="34" charset="0"/>
              </a:rPr>
              <a:t>.</a:t>
            </a:r>
          </a:p>
          <a:p>
            <a:pPr marL="341313" indent="319088">
              <a:buFont typeface="+mj-lt"/>
              <a:buAutoNum type="alphaUcPeriod"/>
            </a:pPr>
            <a:endParaRPr lang="en-US" sz="1400" dirty="0">
              <a:latin typeface="Helvetica" pitchFamily="34" charset="0"/>
              <a:cs typeface="Helvetica" pitchFamily="34" charset="0"/>
            </a:endParaRPr>
          </a:p>
          <a:p>
            <a:pPr marL="341313" indent="319088">
              <a:buFont typeface="+mj-lt"/>
              <a:buAutoNum type="alphaUcPeriod"/>
            </a:pPr>
            <a:r>
              <a:rPr lang="en-US" sz="1400" dirty="0">
                <a:latin typeface="Helvetica" pitchFamily="34" charset="0"/>
                <a:cs typeface="Helvetica" pitchFamily="34" charset="0"/>
              </a:rPr>
              <a:t>Electricity </a:t>
            </a:r>
            <a:r>
              <a:rPr lang="en-US" sz="1400" dirty="0" smtClean="0">
                <a:latin typeface="Helvetica" pitchFamily="34" charset="0"/>
                <a:cs typeface="Helvetica" pitchFamily="34" charset="0"/>
              </a:rPr>
              <a:t>helps </a:t>
            </a:r>
            <a:r>
              <a:rPr lang="en-US" sz="1400" dirty="0">
                <a:latin typeface="Helvetica" pitchFamily="34" charset="0"/>
                <a:cs typeface="Helvetica" pitchFamily="34" charset="0"/>
              </a:rPr>
              <a:t>make our lives safer.</a:t>
            </a:r>
          </a:p>
        </p:txBody>
      </p:sp>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cxnSp>
        <p:nvCxnSpPr>
          <p:cNvPr id="10" name="Straight Connector 9"/>
          <p:cNvCxnSpPr/>
          <p:nvPr/>
        </p:nvCxnSpPr>
        <p:spPr>
          <a:xfrm>
            <a:off x="457200" y="4495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43435" y="570870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43435" y="698407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43435" y="617001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43435" y="659241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1006985" y="15566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1006985" y="196264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1018401" y="2362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1003599" y="2743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1402544979"/>
              </p:ext>
            </p:extLst>
          </p:nvPr>
        </p:nvGraphicFramePr>
        <p:xfrm>
          <a:off x="5334000" y="4114800"/>
          <a:ext cx="2024603" cy="545553"/>
        </p:xfrm>
        <a:graphic>
          <a:graphicData uri="http://schemas.openxmlformats.org/drawingml/2006/table">
            <a:tbl>
              <a:tblPr/>
              <a:tblGrid>
                <a:gridCol w="2024603"/>
              </a:tblGrid>
              <a:tr h="179793">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Integrate information from two texts on the same topic in order to write or speak about the subject knowledgeably.</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6771862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57456411"/>
              </p:ext>
            </p:extLst>
          </p:nvPr>
        </p:nvGraphicFramePr>
        <p:xfrm>
          <a:off x="323850" y="385646"/>
          <a:ext cx="7043738" cy="3368760"/>
        </p:xfrm>
        <a:graphic>
          <a:graphicData uri="http://schemas.openxmlformats.org/drawingml/2006/table">
            <a:tbl>
              <a:tblPr firstRow="1" bandRow="1">
                <a:tableStyleId>{5940675A-B579-460E-94D1-54222C63F5DA}</a:tableStyleId>
              </a:tblPr>
              <a:tblGrid>
                <a:gridCol w="7043738"/>
              </a:tblGrid>
              <a:tr h="528754">
                <a:tc>
                  <a:txBody>
                    <a:bodyPr/>
                    <a:lstStyle/>
                    <a:p>
                      <a:pPr marL="461963" indent="-461963">
                        <a:buFont typeface="+mj-lt"/>
                        <a:buNone/>
                        <a:tabLst/>
                      </a:pPr>
                      <a:r>
                        <a:rPr lang="en-US" sz="1400" b="1" baseline="0" dirty="0" smtClean="0">
                          <a:solidFill>
                            <a:schemeClr val="tx1"/>
                          </a:solidFill>
                        </a:rPr>
                        <a:t>15.      How does the author of </a:t>
                      </a:r>
                      <a:r>
                        <a:rPr lang="en-US" sz="1400" b="1" i="1" u="sng" baseline="0" dirty="0" smtClean="0">
                          <a:solidFill>
                            <a:schemeClr val="tx1"/>
                          </a:solidFill>
                        </a:rPr>
                        <a:t>Power Lesson</a:t>
                      </a:r>
                      <a:r>
                        <a:rPr lang="en-US" sz="1400" b="1" i="1" u="none" baseline="0" dirty="0" smtClean="0">
                          <a:solidFill>
                            <a:schemeClr val="tx1"/>
                          </a:solidFill>
                        </a:rPr>
                        <a:t> </a:t>
                      </a:r>
                      <a:r>
                        <a:rPr lang="en-US" sz="1400" b="1" baseline="0" dirty="0" smtClean="0">
                          <a:solidFill>
                            <a:schemeClr val="tx1"/>
                          </a:solidFill>
                        </a:rPr>
                        <a:t>and the author of </a:t>
                      </a:r>
                      <a:r>
                        <a:rPr lang="en-US" sz="1400" b="1" i="1" u="sng" baseline="0" dirty="0" smtClean="0">
                          <a:solidFill>
                            <a:schemeClr val="tx1"/>
                          </a:solidFill>
                        </a:rPr>
                        <a:t>Lights Out</a:t>
                      </a:r>
                      <a:r>
                        <a:rPr lang="en-US" sz="1400" b="1" i="1" u="none" baseline="0" dirty="0" smtClean="0">
                          <a:solidFill>
                            <a:schemeClr val="tx1"/>
                          </a:solidFill>
                        </a:rPr>
                        <a:t> </a:t>
                      </a:r>
                      <a:r>
                        <a:rPr lang="en-US" sz="1400" b="1" baseline="0" dirty="0" smtClean="0">
                          <a:solidFill>
                            <a:schemeClr val="tx1"/>
                          </a:solidFill>
                        </a:rPr>
                        <a:t>use writing in         first or second-hand accounts to show that electricity is both powerful and useful?</a:t>
                      </a:r>
                      <a:endParaRPr lang="en-US" sz="1400" b="1" u="none" baseline="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494">
                <a:tc>
                  <a:txBody>
                    <a:bodyPr/>
                    <a:lstStyle/>
                    <a:p>
                      <a:endParaRPr lang="en-US" sz="140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675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191">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3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3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3935">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0536">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738">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67923756"/>
              </p:ext>
            </p:extLst>
          </p:nvPr>
        </p:nvGraphicFramePr>
        <p:xfrm>
          <a:off x="331760" y="4550820"/>
          <a:ext cx="7043738" cy="3368760"/>
        </p:xfrm>
        <a:graphic>
          <a:graphicData uri="http://schemas.openxmlformats.org/drawingml/2006/table">
            <a:tbl>
              <a:tblPr firstRow="1" bandRow="1">
                <a:tableStyleId>{5940675A-B579-460E-94D1-54222C63F5DA}</a:tableStyleId>
              </a:tblPr>
              <a:tblGrid>
                <a:gridCol w="7043738"/>
              </a:tblGrid>
              <a:tr h="457920">
                <a:tc>
                  <a:txBody>
                    <a:bodyPr/>
                    <a:lstStyle/>
                    <a:p>
                      <a:pPr marL="461963" indent="-461963">
                        <a:buFont typeface="+mj-lt"/>
                        <a:buNone/>
                        <a:tabLst/>
                      </a:pPr>
                      <a:r>
                        <a:rPr lang="en-US" sz="1400" b="1" baseline="0" dirty="0" smtClean="0">
                          <a:solidFill>
                            <a:schemeClr val="tx1"/>
                          </a:solidFill>
                        </a:rPr>
                        <a:t>16.      Based on </a:t>
                      </a:r>
                      <a:r>
                        <a:rPr lang="en-US" sz="1400" b="1" i="1" u="sng" baseline="0" dirty="0" smtClean="0">
                          <a:solidFill>
                            <a:schemeClr val="tx1"/>
                          </a:solidFill>
                        </a:rPr>
                        <a:t>Lights Out</a:t>
                      </a:r>
                      <a:r>
                        <a:rPr lang="en-US" sz="1400" b="1" i="1" u="none" baseline="0" dirty="0" smtClean="0">
                          <a:solidFill>
                            <a:schemeClr val="tx1"/>
                          </a:solidFill>
                        </a:rPr>
                        <a:t> </a:t>
                      </a:r>
                      <a:r>
                        <a:rPr lang="en-US" sz="1400" b="1" baseline="0" dirty="0" smtClean="0">
                          <a:solidFill>
                            <a:schemeClr val="tx1"/>
                          </a:solidFill>
                        </a:rPr>
                        <a:t>and </a:t>
                      </a:r>
                      <a:r>
                        <a:rPr lang="en-US" sz="1400" b="1" i="1" u="sng" baseline="0" dirty="0" smtClean="0">
                          <a:solidFill>
                            <a:schemeClr val="tx1"/>
                          </a:solidFill>
                        </a:rPr>
                        <a:t>Electricity &amp; Energy,</a:t>
                      </a:r>
                      <a:r>
                        <a:rPr lang="en-US" sz="1400" b="1" i="1" u="none" baseline="0" dirty="0" smtClean="0">
                          <a:solidFill>
                            <a:schemeClr val="tx1"/>
                          </a:solidFill>
                        </a:rPr>
                        <a:t>  </a:t>
                      </a:r>
                      <a:r>
                        <a:rPr lang="en-US" sz="1400" b="1" baseline="0" dirty="0" smtClean="0">
                          <a:solidFill>
                            <a:schemeClr val="tx1"/>
                          </a:solidFill>
                        </a:rPr>
                        <a:t>explain the importance of electricity. Use examples from both texts to support your answer.</a:t>
                      </a:r>
                      <a:endParaRPr lang="en-US" sz="1400" b="1" u="none" baseline="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494">
                <a:tc>
                  <a:txBody>
                    <a:bodyPr/>
                    <a:lstStyle/>
                    <a:p>
                      <a:endParaRPr lang="en-US" sz="140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675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191">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3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3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3935">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0536">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738">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87822756"/>
              </p:ext>
            </p:extLst>
          </p:nvPr>
        </p:nvGraphicFramePr>
        <p:xfrm>
          <a:off x="5359177" y="8077200"/>
          <a:ext cx="2024603" cy="551688"/>
        </p:xfrm>
        <a:graphic>
          <a:graphicData uri="http://schemas.openxmlformats.org/drawingml/2006/table">
            <a:tbl>
              <a:tblPr/>
              <a:tblGrid>
                <a:gridCol w="2024603"/>
              </a:tblGrid>
              <a:tr h="45721">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114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Integrate information from two texts on the same topic in order to write or speak about the subject knowledgeably.</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45151458"/>
              </p:ext>
            </p:extLst>
          </p:nvPr>
        </p:nvGraphicFramePr>
        <p:xfrm>
          <a:off x="5334000" y="3810000"/>
          <a:ext cx="2024603" cy="667473"/>
        </p:xfrm>
        <a:graphic>
          <a:graphicData uri="http://schemas.openxmlformats.org/drawingml/2006/table">
            <a:tbl>
              <a:tblPr/>
              <a:tblGrid>
                <a:gridCol w="2024603"/>
              </a:tblGrid>
              <a:tr h="179793">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Compare and contrast a firsthand and secondhand account of the same event or topic; describe the differences in focus and the information provided.</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2360219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706471934"/>
              </p:ext>
            </p:extLst>
          </p:nvPr>
        </p:nvGraphicFramePr>
        <p:xfrm>
          <a:off x="242888" y="152400"/>
          <a:ext cx="7043738" cy="5726308"/>
        </p:xfrm>
        <a:graphic>
          <a:graphicData uri="http://schemas.openxmlformats.org/drawingml/2006/table">
            <a:tbl>
              <a:tblPr firstRow="1" bandRow="1">
                <a:tableStyleId>{5940675A-B579-460E-94D1-54222C63F5DA}</a:tableStyleId>
              </a:tblPr>
              <a:tblGrid>
                <a:gridCol w="7043738"/>
              </a:tblGrid>
              <a:tr h="2438400">
                <a:tc>
                  <a:txBody>
                    <a:bodyPr/>
                    <a:lstStyle/>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Helvetica" pitchFamily="34" charset="0"/>
                        </a:rPr>
                        <a:t>17. A student is writing an</a:t>
                      </a:r>
                      <a:r>
                        <a:rPr lang="en-US" sz="1400" b="1" baseline="0" dirty="0" smtClean="0">
                          <a:solidFill>
                            <a:schemeClr val="tx1"/>
                          </a:solidFill>
                          <a:latin typeface="Helvetica" pitchFamily="34" charset="0"/>
                        </a:rPr>
                        <a:t> opinion article for his class about electricity. </a:t>
                      </a:r>
                      <a:r>
                        <a:rPr lang="en-US" sz="1400" b="1" dirty="0" smtClean="0">
                          <a:solidFill>
                            <a:schemeClr val="tx1"/>
                          </a:solidFill>
                          <a:latin typeface="Helvetica" pitchFamily="34" charset="0"/>
                        </a:rPr>
                        <a:t>Read</a:t>
                      </a:r>
                      <a:r>
                        <a:rPr lang="en-US" sz="1400" b="1" baseline="0" dirty="0" smtClean="0">
                          <a:solidFill>
                            <a:schemeClr val="tx1"/>
                          </a:solidFill>
                          <a:latin typeface="Helvetica" pitchFamily="34" charset="0"/>
                        </a:rPr>
                        <a:t> </a:t>
                      </a:r>
                      <a:r>
                        <a:rPr lang="en-US" sz="1400" b="1" dirty="0" smtClean="0">
                          <a:solidFill>
                            <a:schemeClr val="tx1"/>
                          </a:solidFill>
                          <a:latin typeface="Helvetica" pitchFamily="34" charset="0"/>
                        </a:rPr>
                        <a:t>the draft of the story and complete the task that follows.</a:t>
                      </a:r>
                      <a:r>
                        <a:rPr lang="en-US" sz="1400" b="1" baseline="0" dirty="0" smtClean="0">
                          <a:solidFill>
                            <a:schemeClr val="tx1"/>
                          </a:solidFill>
                          <a:latin typeface="Helvetica" pitchFamily="34" charset="0"/>
                        </a:rPr>
                        <a:t> </a:t>
                      </a:r>
                    </a:p>
                    <a:p>
                      <a:pPr marL="290513" marR="0" lvl="0" indent="-290513" algn="r" defTabSz="1018809" rtl="0" eaLnBrk="1" fontAlgn="auto" latinLnBrk="0" hangingPunct="1">
                        <a:lnSpc>
                          <a:spcPct val="100000"/>
                        </a:lnSpc>
                        <a:spcBef>
                          <a:spcPts val="0"/>
                        </a:spcBef>
                        <a:spcAft>
                          <a:spcPts val="0"/>
                        </a:spcAft>
                        <a:buClrTx/>
                        <a:buSzTx/>
                        <a:buFont typeface="+mj-lt"/>
                        <a:buNone/>
                        <a:tabLst/>
                        <a:defRPr/>
                      </a:pPr>
                      <a:r>
                        <a:rPr kumimoji="0" lang="en-US" sz="900" b="0" i="1" u="none" strike="noStrike" kern="1200" cap="none" spc="0" normalizeH="0" baseline="0" noProof="0" dirty="0" smtClean="0">
                          <a:ln>
                            <a:noFill/>
                          </a:ln>
                          <a:solidFill>
                            <a:schemeClr val="tx1"/>
                          </a:solidFill>
                          <a:effectLst/>
                          <a:uLnTx/>
                          <a:uFillTx/>
                          <a:latin typeface="Helvetica" pitchFamily="34" charset="0"/>
                          <a:ea typeface="+mn-ea"/>
                          <a:cs typeface="Helvetica" pitchFamily="34" charset="0"/>
                        </a:rPr>
                        <a:t>Write a Brief Text, W.3c Temporal Words, Writing Target 1a</a:t>
                      </a: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rgbClr val="FF0000"/>
                        </a:solidFill>
                        <a:latin typeface="Helvetica" pitchFamily="34" charset="0"/>
                      </a:endParaRPr>
                    </a:p>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n-US" sz="1400" b="0" baseline="0" dirty="0" smtClean="0">
                          <a:solidFill>
                            <a:srgbClr val="FF0000"/>
                          </a:solidFill>
                          <a:latin typeface="Helvetica" pitchFamily="34" charset="0"/>
                        </a:rPr>
                        <a:t>      </a:t>
                      </a:r>
                      <a:r>
                        <a:rPr lang="en-US" sz="1400" b="0" baseline="0" dirty="0" smtClean="0">
                          <a:solidFill>
                            <a:schemeClr val="tx1"/>
                          </a:solidFill>
                          <a:latin typeface="Helvetica" pitchFamily="34" charset="0"/>
                        </a:rPr>
                        <a:t>Take just the light bulb for instance.  It changed the way people lived!  Our eyes don’t get strained reading by candlelight today.  Then think about refrigerators. Can you imagine how quickly food would spoil and be unsafe to eat?  We would all be sick.  And TV and radios tell us when to look out for disasters.  I’m sure that alone has saved many lives.</a:t>
                      </a:r>
                    </a:p>
                    <a:p>
                      <a:pPr marL="290513" marR="0" indent="-7938"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rgbClr val="FF0000"/>
                        </a:solidFill>
                        <a:latin typeface="Helvetica" pitchFamily="34" charset="0"/>
                      </a:endParaRPr>
                    </a:p>
                    <a:p>
                      <a:pPr marL="290513" marR="0" indent="-7938"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Helvetica" pitchFamily="34" charset="0"/>
                        </a:rPr>
                        <a:t>The beginning of the student’s article does not state his opinion.  Write an opening paragraph that clearly states the opinion and explains what the topic is about.</a:t>
                      </a:r>
                    </a:p>
                    <a:p>
                      <a:pPr marL="290513" marR="0" indent="-7938" algn="l" defTabSz="1018809" rtl="0" eaLnBrk="1" fontAlgn="auto" latinLnBrk="0" hangingPunct="1">
                        <a:lnSpc>
                          <a:spcPct val="100000"/>
                        </a:lnSpc>
                        <a:spcBef>
                          <a:spcPts val="0"/>
                        </a:spcBef>
                        <a:spcAft>
                          <a:spcPts val="0"/>
                        </a:spcAft>
                        <a:buClrTx/>
                        <a:buSzTx/>
                        <a:buFont typeface="+mj-lt"/>
                        <a:buNone/>
                        <a:tabLst/>
                        <a:defRPr/>
                      </a:pPr>
                      <a:endParaRPr lang="en-US" sz="1400" b="1" baseline="0" dirty="0" smtClean="0">
                        <a:solidFill>
                          <a:schemeClr val="tx1"/>
                        </a:solidFill>
                        <a:latin typeface="Helvetica" pitchFamily="34" charset="0"/>
                      </a:endParaRP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n-US" sz="1000" b="0" i="1" u="none" strike="noStrike" kern="1200" cap="none" spc="0" normalizeH="0" baseline="0" noProof="0" dirty="0" smtClean="0">
                          <a:ln>
                            <a:noFill/>
                          </a:ln>
                          <a:solidFill>
                            <a:schemeClr val="tx1"/>
                          </a:solidFill>
                          <a:effectLst/>
                          <a:uLnTx/>
                          <a:uFillTx/>
                          <a:latin typeface="Helvetica" pitchFamily="34" charset="0"/>
                          <a:ea typeface="+mn-ea"/>
                          <a:cs typeface="Helvetica" pitchFamily="34" charset="0"/>
                        </a:rPr>
                        <a:t>                                         </a:t>
                      </a:r>
                      <a:endParaRPr lang="en-US" sz="1400" b="1" i="0" kern="1200" dirty="0" smtClean="0">
                        <a:solidFill>
                          <a:schemeClr val="tx1"/>
                        </a:solidFill>
                        <a:effectLst/>
                        <a:latin typeface="+mn-lt"/>
                        <a:ea typeface="Times New Roman"/>
                        <a:cs typeface="Times New Roman"/>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smtClean="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457200" y="838200"/>
            <a:ext cx="6781800"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41593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sp>
        <p:nvSpPr>
          <p:cNvPr id="5" name="Rectangle 4"/>
          <p:cNvSpPr/>
          <p:nvPr/>
        </p:nvSpPr>
        <p:spPr>
          <a:xfrm>
            <a:off x="641202" y="367015"/>
            <a:ext cx="6380938" cy="4842624"/>
          </a:xfrm>
          <a:prstGeom prst="rect">
            <a:avLst/>
          </a:prstGeom>
          <a:noFill/>
        </p:spPr>
        <p:txBody>
          <a:bodyPr wrap="square" lIns="101869" tIns="50935" rIns="101869" bIns="50935">
            <a:spAutoFit/>
          </a:bodyPr>
          <a:lstStyle/>
          <a:p>
            <a:pPr marL="344488" indent="-344488">
              <a:buAutoNum type="arabicPeriod" startAt="18"/>
            </a:pPr>
            <a:r>
              <a:rPr lang="en-US" sz="1400" b="1" dirty="0" smtClean="0">
                <a:latin typeface="Helvetica" pitchFamily="34" charset="0"/>
                <a:ea typeface="Times New Roman"/>
                <a:cs typeface="Helvetica" panose="020B0604020202020204" pitchFamily="34" charset="0"/>
              </a:rPr>
              <a:t>A </a:t>
            </a:r>
            <a:r>
              <a:rPr lang="en-US" sz="1400" b="1" dirty="0">
                <a:latin typeface="Helvetica" pitchFamily="34" charset="0"/>
                <a:ea typeface="Times New Roman"/>
                <a:cs typeface="Helvetica" panose="020B0604020202020204" pitchFamily="34" charset="0"/>
              </a:rPr>
              <a:t>student </a:t>
            </a:r>
            <a:r>
              <a:rPr lang="en-US" sz="1400" b="1" dirty="0" smtClean="0">
                <a:latin typeface="Helvetica" pitchFamily="34" charset="0"/>
                <a:ea typeface="Times New Roman"/>
                <a:cs typeface="Helvetica" panose="020B0604020202020204" pitchFamily="34" charset="0"/>
              </a:rPr>
              <a:t>is writing an opinion letter for his teacher about  being prepared for a power outage.  He wants to revise the draft.</a:t>
            </a:r>
          </a:p>
          <a:p>
            <a:pPr marL="344488" indent="-344488">
              <a:buAutoNum type="arabicPeriod" startAt="18"/>
            </a:pPr>
            <a:endParaRPr lang="en-US" sz="1400" b="1" i="1" dirty="0">
              <a:latin typeface="Helvetica" pitchFamily="34" charset="0"/>
              <a:cs typeface="Helvetica" pitchFamily="34" charset="0"/>
            </a:endParaRPr>
          </a:p>
          <a:p>
            <a:r>
              <a:rPr lang="en-US" sz="1400" b="1" i="1" dirty="0" smtClean="0">
                <a:latin typeface="Helvetica" pitchFamily="34" charset="0"/>
                <a:cs typeface="Helvetica" pitchFamily="34" charset="0"/>
              </a:rPr>
              <a:t>       </a:t>
            </a:r>
            <a:r>
              <a:rPr lang="en-US" sz="1400" b="1" dirty="0" smtClean="0">
                <a:latin typeface="Helvetica" pitchFamily="34" charset="0"/>
                <a:cs typeface="Helvetica" pitchFamily="34" charset="0"/>
              </a:rPr>
              <a:t>Read the partial draft of the letter and complete the task that follows.</a:t>
            </a:r>
          </a:p>
          <a:p>
            <a:endParaRPr lang="en-US" sz="1400" dirty="0">
              <a:latin typeface="Helvetica" pitchFamily="34" charset="0"/>
              <a:cs typeface="Helvetica" pitchFamily="34" charset="0"/>
            </a:endParaRPr>
          </a:p>
          <a:p>
            <a:pPr lvl="0" algn="r">
              <a:defRPr/>
            </a:pPr>
            <a:r>
              <a:rPr lang="en-US" sz="900" i="1" dirty="0">
                <a:latin typeface="Helvetica" pitchFamily="34" charset="0"/>
                <a:cs typeface="Helvetica" pitchFamily="34" charset="0"/>
              </a:rPr>
              <a:t>Revise a Text, </a:t>
            </a:r>
            <a:r>
              <a:rPr lang="en-US" sz="900" i="1" dirty="0" smtClean="0">
                <a:latin typeface="Helvetica" pitchFamily="34" charset="0"/>
                <a:cs typeface="Helvetica" pitchFamily="34" charset="0"/>
              </a:rPr>
              <a:t>W4.1b developing opinion, </a:t>
            </a:r>
            <a:r>
              <a:rPr lang="en-US" sz="900" i="1" dirty="0">
                <a:latin typeface="Helvetica" pitchFamily="34" charset="0"/>
                <a:cs typeface="Helvetica" pitchFamily="34" charset="0"/>
              </a:rPr>
              <a:t>Writing Target </a:t>
            </a:r>
            <a:r>
              <a:rPr lang="en-US" sz="900" i="1" dirty="0" smtClean="0">
                <a:latin typeface="Helvetica" pitchFamily="34" charset="0"/>
                <a:cs typeface="Helvetica" pitchFamily="34" charset="0"/>
              </a:rPr>
              <a:t>6b</a:t>
            </a:r>
          </a:p>
          <a:p>
            <a:pPr lvl="0" algn="r">
              <a:defRPr/>
            </a:pPr>
            <a:endParaRPr lang="en-US" sz="900" dirty="0" smtClean="0">
              <a:solidFill>
                <a:srgbClr val="FF0000"/>
              </a:solidFill>
              <a:latin typeface="Helvetica" panose="020B0604020202020204" pitchFamily="34" charset="0"/>
              <a:ea typeface="Times New Roman"/>
              <a:cs typeface="Helvetica" panose="020B0604020202020204" pitchFamily="34" charset="0"/>
            </a:endParaRPr>
          </a:p>
          <a:p>
            <a:pPr marL="341313"/>
            <a:r>
              <a:rPr lang="en-US" sz="1400" dirty="0" smtClean="0">
                <a:latin typeface="Helvetica" panose="020B0604020202020204" pitchFamily="34" charset="0"/>
                <a:ea typeface="Times New Roman"/>
                <a:cs typeface="Helvetica" panose="020B0604020202020204" pitchFamily="34" charset="0"/>
              </a:rPr>
              <a:t>Having a supply of things on hand in case of a power outage is the best way to be prepared for one!  What if all electricity goes off and you have</a:t>
            </a:r>
          </a:p>
          <a:p>
            <a:pPr marL="341313"/>
            <a:r>
              <a:rPr lang="en-US" sz="1400" dirty="0" smtClean="0">
                <a:latin typeface="Helvetica" panose="020B0604020202020204" pitchFamily="34" charset="0"/>
                <a:ea typeface="Times New Roman"/>
                <a:cs typeface="Helvetica" panose="020B0604020202020204" pitchFamily="34" charset="0"/>
              </a:rPr>
              <a:t>nothing to eat except the food that has to be refrigerated?  Or what if you have no flashlight or candles and it is dark?   And cold?  Imagine if its</a:t>
            </a:r>
          </a:p>
          <a:p>
            <a:pPr marL="341313"/>
            <a:r>
              <a:rPr lang="en-US" sz="1400" dirty="0" smtClean="0">
                <a:latin typeface="Helvetica" panose="020B0604020202020204" pitchFamily="34" charset="0"/>
                <a:ea typeface="Times New Roman"/>
                <a:cs typeface="Helvetica" panose="020B0604020202020204" pitchFamily="34" charset="0"/>
              </a:rPr>
              <a:t>freezing outside and there is no heat? </a:t>
            </a:r>
            <a:r>
              <a:rPr lang="en-US" sz="1400" b="1" u="sng" dirty="0" smtClean="0">
                <a:latin typeface="Helvetica" panose="020B0604020202020204" pitchFamily="34" charset="0"/>
                <a:ea typeface="Times New Roman"/>
                <a:cs typeface="Helvetica" panose="020B0604020202020204" pitchFamily="34" charset="0"/>
              </a:rPr>
              <a:t>Of course you should be ready</a:t>
            </a:r>
            <a:r>
              <a:rPr lang="en-US" sz="1400" dirty="0" smtClean="0">
                <a:latin typeface="Helvetica" panose="020B0604020202020204" pitchFamily="34" charset="0"/>
                <a:ea typeface="Times New Roman"/>
                <a:cs typeface="Helvetica" panose="020B0604020202020204" pitchFamily="34" charset="0"/>
              </a:rPr>
              <a:t>!</a:t>
            </a:r>
          </a:p>
          <a:p>
            <a:endParaRPr lang="en-US" sz="800" b="1" dirty="0">
              <a:solidFill>
                <a:srgbClr val="FF0000"/>
              </a:solidFill>
              <a:latin typeface="Helvetica" panose="020B0604020202020204" pitchFamily="34" charset="0"/>
              <a:ea typeface="Times New Roman"/>
              <a:cs typeface="Helvetica" panose="020B0604020202020204" pitchFamily="34" charset="0"/>
            </a:endParaRPr>
          </a:p>
          <a:p>
            <a:endParaRPr lang="en-US" sz="800" b="1" dirty="0">
              <a:solidFill>
                <a:srgbClr val="FF0000"/>
              </a:solidFill>
              <a:latin typeface="Helvetica" panose="020B0604020202020204" pitchFamily="34" charset="0"/>
              <a:ea typeface="Times New Roman"/>
              <a:cs typeface="Helvetica" panose="020B0604020202020204" pitchFamily="34" charset="0"/>
            </a:endParaRPr>
          </a:p>
          <a:p>
            <a:r>
              <a:rPr lang="en-US" sz="1400" b="1" dirty="0" smtClean="0">
                <a:latin typeface="Helvetica" panose="020B0604020202020204" pitchFamily="34" charset="0"/>
                <a:ea typeface="Times New Roman"/>
                <a:cs typeface="Helvetica" panose="020B0604020202020204" pitchFamily="34" charset="0"/>
              </a:rPr>
              <a:t>Choose the sentence that is a better way to develop the reason in the underlined sentence.</a:t>
            </a:r>
            <a:endParaRPr lang="en-US" sz="1400" b="1" dirty="0">
              <a:latin typeface="Helvetica" panose="020B0604020202020204" pitchFamily="34" charset="0"/>
              <a:ea typeface="Times New Roman"/>
              <a:cs typeface="Helvetica" panose="020B0604020202020204" pitchFamily="34" charset="0"/>
            </a:endParaRPr>
          </a:p>
          <a:p>
            <a:endParaRPr lang="en-US" sz="800" b="1" dirty="0">
              <a:solidFill>
                <a:srgbClr val="FF0000"/>
              </a:solidFill>
              <a:latin typeface="Helvetica" panose="020B0604020202020204" pitchFamily="34" charset="0"/>
              <a:ea typeface="Times New Roman"/>
              <a:cs typeface="Helvetica" panose="020B0604020202020204" pitchFamily="34" charset="0"/>
            </a:endParaRPr>
          </a:p>
          <a:p>
            <a:pPr marL="228600" indent="52388">
              <a:buFont typeface="+mj-lt"/>
              <a:buAutoNum type="alphaUcPeriod"/>
              <a:tabLst>
                <a:tab pos="690563" algn="l"/>
              </a:tabLst>
            </a:pPr>
            <a:r>
              <a:rPr lang="en-US" sz="1400" dirty="0">
                <a:latin typeface="Helvetica" panose="020B0604020202020204" pitchFamily="34" charset="0"/>
                <a:ea typeface="Times New Roman"/>
                <a:cs typeface="Helvetica" panose="020B0604020202020204" pitchFamily="34" charset="0"/>
              </a:rPr>
              <a:t>  </a:t>
            </a:r>
            <a:r>
              <a:rPr lang="en-US" sz="1400" dirty="0" smtClean="0">
                <a:latin typeface="Helvetica" panose="020B0604020202020204" pitchFamily="34" charset="0"/>
                <a:ea typeface="Times New Roman"/>
                <a:cs typeface="Helvetica" panose="020B0604020202020204" pitchFamily="34" charset="0"/>
              </a:rPr>
              <a:t>We all need electricity for sure.</a:t>
            </a:r>
          </a:p>
          <a:p>
            <a:pPr marL="228600" indent="52388">
              <a:buFont typeface="+mj-lt"/>
              <a:buAutoNum type="alphaUcPeriod"/>
              <a:tabLst>
                <a:tab pos="690563" algn="l"/>
              </a:tabLst>
            </a:pPr>
            <a:endParaRPr lang="en-US" sz="1400" dirty="0" smtClean="0">
              <a:solidFill>
                <a:srgbClr val="FF0000"/>
              </a:solidFill>
              <a:latin typeface="Helvetica" panose="020B0604020202020204" pitchFamily="34" charset="0"/>
              <a:ea typeface="Times New Roman"/>
              <a:cs typeface="Helvetica" panose="020B0604020202020204" pitchFamily="34" charset="0"/>
            </a:endParaRPr>
          </a:p>
          <a:p>
            <a:pPr marL="228600" indent="52388">
              <a:buFont typeface="+mj-lt"/>
              <a:buAutoNum type="alphaUcPeriod"/>
              <a:tabLst>
                <a:tab pos="690563" algn="l"/>
              </a:tabLst>
            </a:pPr>
            <a:r>
              <a:rPr lang="en-US" sz="1400" dirty="0" smtClean="0">
                <a:latin typeface="Helvetica" panose="020B0604020202020204" pitchFamily="34" charset="0"/>
                <a:ea typeface="Times New Roman"/>
                <a:cs typeface="Helvetica" panose="020B0604020202020204" pitchFamily="34" charset="0"/>
              </a:rPr>
              <a:t>   I really don’t like spoiled food, does anyone?</a:t>
            </a:r>
          </a:p>
          <a:p>
            <a:pPr marL="228600" indent="52388">
              <a:buFont typeface="+mj-lt"/>
              <a:buAutoNum type="alphaUcPeriod"/>
              <a:tabLst>
                <a:tab pos="690563" algn="l"/>
              </a:tabLst>
            </a:pPr>
            <a:endParaRPr lang="en-US" sz="1400" dirty="0">
              <a:solidFill>
                <a:srgbClr val="FF0000"/>
              </a:solidFill>
              <a:latin typeface="Helvetica" panose="020B0604020202020204" pitchFamily="34" charset="0"/>
              <a:ea typeface="Times New Roman"/>
              <a:cs typeface="Helvetica" panose="020B0604020202020204" pitchFamily="34" charset="0"/>
            </a:endParaRPr>
          </a:p>
          <a:p>
            <a:pPr marL="228600" indent="52388">
              <a:buFont typeface="+mj-lt"/>
              <a:buAutoNum type="alphaUcPeriod"/>
              <a:tabLst>
                <a:tab pos="690563" algn="l"/>
              </a:tabLst>
            </a:pPr>
            <a:r>
              <a:rPr lang="en-US" sz="1400" dirty="0" smtClean="0">
                <a:latin typeface="Helvetica" panose="020B0604020202020204" pitchFamily="34" charset="0"/>
                <a:ea typeface="Times New Roman"/>
                <a:cs typeface="Helvetica" panose="020B0604020202020204" pitchFamily="34" charset="0"/>
              </a:rPr>
              <a:t>   I would hate to be left in the cold.</a:t>
            </a:r>
          </a:p>
          <a:p>
            <a:pPr marL="228600" indent="52388">
              <a:buFont typeface="+mj-lt"/>
              <a:buAutoNum type="alphaUcPeriod"/>
              <a:tabLst>
                <a:tab pos="690563" algn="l"/>
              </a:tabLst>
            </a:pPr>
            <a:endParaRPr lang="en-US" sz="1400" dirty="0">
              <a:solidFill>
                <a:srgbClr val="FF0000"/>
              </a:solidFill>
              <a:latin typeface="Helvetica" panose="020B0604020202020204" pitchFamily="34" charset="0"/>
              <a:ea typeface="Times New Roman"/>
              <a:cs typeface="Helvetica" panose="020B0604020202020204" pitchFamily="34" charset="0"/>
            </a:endParaRPr>
          </a:p>
          <a:p>
            <a:pPr marL="228600" indent="52388">
              <a:buFont typeface="+mj-lt"/>
              <a:buAutoNum type="alphaUcPeriod"/>
              <a:tabLst>
                <a:tab pos="690563" algn="l"/>
              </a:tabLst>
            </a:pPr>
            <a:r>
              <a:rPr lang="en-US" sz="1400" dirty="0" smtClean="0">
                <a:latin typeface="Helvetica" panose="020B0604020202020204" pitchFamily="34" charset="0"/>
                <a:ea typeface="Times New Roman"/>
                <a:cs typeface="Helvetica" panose="020B0604020202020204" pitchFamily="34" charset="0"/>
              </a:rPr>
              <a:t>   Being </a:t>
            </a:r>
            <a:r>
              <a:rPr lang="en-US" sz="1400" dirty="0">
                <a:latin typeface="Helvetica" panose="020B0604020202020204" pitchFamily="34" charset="0"/>
                <a:ea typeface="Times New Roman"/>
                <a:cs typeface="Helvetica" panose="020B0604020202020204" pitchFamily="34" charset="0"/>
              </a:rPr>
              <a:t>prepared for a power outage can prevent these problems.</a:t>
            </a:r>
          </a:p>
        </p:txBody>
      </p:sp>
      <p:sp>
        <p:nvSpPr>
          <p:cNvPr id="11" name="Rectangle 10"/>
          <p:cNvSpPr/>
          <p:nvPr/>
        </p:nvSpPr>
        <p:spPr>
          <a:xfrm>
            <a:off x="762000" y="1676400"/>
            <a:ext cx="6260140" cy="12196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Oval 5"/>
          <p:cNvSpPr/>
          <p:nvPr/>
        </p:nvSpPr>
        <p:spPr>
          <a:xfrm>
            <a:off x="627076" y="362652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7" name="Oval 6"/>
          <p:cNvSpPr/>
          <p:nvPr/>
        </p:nvSpPr>
        <p:spPr>
          <a:xfrm>
            <a:off x="626910" y="401840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8" name="Oval 7"/>
          <p:cNvSpPr/>
          <p:nvPr/>
        </p:nvSpPr>
        <p:spPr>
          <a:xfrm>
            <a:off x="646840" y="441029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9" name="Oval 8"/>
          <p:cNvSpPr/>
          <p:nvPr/>
        </p:nvSpPr>
        <p:spPr>
          <a:xfrm>
            <a:off x="651416" y="488256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Tree>
    <p:extLst>
      <p:ext uri="{BB962C8B-B14F-4D97-AF65-F5344CB8AC3E}">
        <p14:creationId xmlns:p14="http://schemas.microsoft.com/office/powerpoint/2010/main" val="4732270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sp>
        <p:nvSpPr>
          <p:cNvPr id="11" name="TextBox 10"/>
          <p:cNvSpPr txBox="1"/>
          <p:nvPr/>
        </p:nvSpPr>
        <p:spPr>
          <a:xfrm>
            <a:off x="485774" y="228600"/>
            <a:ext cx="6677026" cy="4629329"/>
          </a:xfrm>
          <a:prstGeom prst="rect">
            <a:avLst/>
          </a:prstGeom>
          <a:noFill/>
        </p:spPr>
        <p:txBody>
          <a:bodyPr wrap="square" lIns="96378" tIns="48189" rIns="96378" bIns="48189" rtlCol="0">
            <a:spAutoFit/>
          </a:bodyPr>
          <a:lstStyle/>
          <a:p>
            <a:endParaRPr lang="en-US" sz="1400" b="1" dirty="0">
              <a:latin typeface="Helvetica" pitchFamily="34" charset="0"/>
            </a:endParaRPr>
          </a:p>
          <a:p>
            <a:pPr marL="347663" indent="-347663"/>
            <a:r>
              <a:rPr lang="en-US" sz="1400" b="1" dirty="0" smtClean="0">
                <a:latin typeface="Helvetica" pitchFamily="34" charset="0"/>
              </a:rPr>
              <a:t>19.  A student is writing a descriptive story for class of what it is like to experience a power outage. Read the partial draft </a:t>
            </a:r>
            <a:r>
              <a:rPr lang="en-US" sz="1400" b="1" dirty="0">
                <a:latin typeface="Helvetica" pitchFamily="34" charset="0"/>
              </a:rPr>
              <a:t>of the </a:t>
            </a:r>
            <a:r>
              <a:rPr lang="en-US" sz="1400" b="1" dirty="0" smtClean="0">
                <a:latin typeface="Helvetica" pitchFamily="34" charset="0"/>
              </a:rPr>
              <a:t>story and answer the question that  follows.</a:t>
            </a:r>
            <a:endParaRPr lang="en-US" sz="1400" b="1" dirty="0">
              <a:latin typeface="Helvetica" pitchFamily="34" charset="0"/>
            </a:endParaRPr>
          </a:p>
          <a:p>
            <a:pPr lvl="0" algn="r">
              <a:defRPr/>
            </a:pPr>
            <a:r>
              <a:rPr lang="en-US" sz="900" i="1" dirty="0" smtClean="0">
                <a:cs typeface="Helvetica" pitchFamily="34" charset="0"/>
              </a:rPr>
              <a:t>Language and Vocabulary, L.3a  precise and domain specific vocabulary, Writing </a:t>
            </a:r>
            <a:r>
              <a:rPr lang="en-US" sz="900" i="1" dirty="0">
                <a:cs typeface="Helvetica" pitchFamily="34" charset="0"/>
              </a:rPr>
              <a:t>Target </a:t>
            </a:r>
            <a:r>
              <a:rPr lang="en-US" sz="900" i="1" dirty="0" smtClean="0">
                <a:cs typeface="Helvetica" pitchFamily="34" charset="0"/>
              </a:rPr>
              <a:t>8</a:t>
            </a:r>
            <a:endParaRPr lang="en-US" sz="900" u="sng" dirty="0" smtClean="0">
              <a:ea typeface="Times New Roman"/>
              <a:cs typeface="Times New Roman"/>
            </a:endParaRPr>
          </a:p>
          <a:p>
            <a:pPr marL="347663"/>
            <a:endParaRPr lang="en-US" sz="900" dirty="0" smtClean="0">
              <a:solidFill>
                <a:srgbClr val="FF0000"/>
              </a:solidFill>
              <a:latin typeface="Helvetica" pitchFamily="34" charset="0"/>
            </a:endParaRPr>
          </a:p>
          <a:p>
            <a:pPr marL="401638" lvl="0"/>
            <a:r>
              <a:rPr lang="en-US" sz="1400" dirty="0" smtClean="0">
                <a:solidFill>
                  <a:prstClr val="black"/>
                </a:solidFill>
                <a:latin typeface="Helvetica" panose="020B0604020202020204" pitchFamily="34" charset="0"/>
                <a:cs typeface="Helvetica" panose="020B0604020202020204" pitchFamily="34" charset="0"/>
              </a:rPr>
              <a:t>Suddenly, it was </a:t>
            </a:r>
            <a:r>
              <a:rPr lang="en-US" sz="1400" b="1" u="sng" dirty="0" smtClean="0">
                <a:solidFill>
                  <a:prstClr val="black"/>
                </a:solidFill>
                <a:latin typeface="Helvetica" panose="020B0604020202020204" pitchFamily="34" charset="0"/>
                <a:cs typeface="Helvetica" panose="020B0604020202020204" pitchFamily="34" charset="0"/>
              </a:rPr>
              <a:t>awfully</a:t>
            </a:r>
            <a:r>
              <a:rPr lang="en-US" sz="1400" b="1" dirty="0" smtClean="0">
                <a:solidFill>
                  <a:prstClr val="black"/>
                </a:solidFill>
                <a:latin typeface="Helvetica" panose="020B0604020202020204" pitchFamily="34" charset="0"/>
                <a:cs typeface="Helvetica" panose="020B0604020202020204" pitchFamily="34" charset="0"/>
              </a:rPr>
              <a:t> </a:t>
            </a:r>
            <a:r>
              <a:rPr lang="en-US" sz="1400" dirty="0" smtClean="0">
                <a:solidFill>
                  <a:prstClr val="black"/>
                </a:solidFill>
                <a:latin typeface="Helvetica" panose="020B0604020202020204" pitchFamily="34" charset="0"/>
                <a:cs typeface="Helvetica" panose="020B0604020202020204" pitchFamily="34" charset="0"/>
              </a:rPr>
              <a:t>dark. I was scared. Shadows flickered across the wall from the glowing moonlight outside.  There was no light in the house.     It felt like going from being in a sunny place to suddenly being in a dark cave. There was no sound coming from the TV and I felt terribly alone and </a:t>
            </a:r>
            <a:r>
              <a:rPr lang="en-US" sz="1400" b="1" u="sng" dirty="0" smtClean="0">
                <a:solidFill>
                  <a:prstClr val="black"/>
                </a:solidFill>
                <a:latin typeface="Helvetica" panose="020B0604020202020204" pitchFamily="34" charset="0"/>
                <a:cs typeface="Helvetica" panose="020B0604020202020204" pitchFamily="34" charset="0"/>
              </a:rPr>
              <a:t>jumpy</a:t>
            </a:r>
            <a:r>
              <a:rPr lang="en-US" sz="1400" dirty="0" smtClean="0">
                <a:solidFill>
                  <a:prstClr val="black"/>
                </a:solidFill>
                <a:latin typeface="Helvetica" panose="020B0604020202020204" pitchFamily="34" charset="0"/>
                <a:cs typeface="Helvetica" panose="020B0604020202020204" pitchFamily="34" charset="0"/>
              </a:rPr>
              <a:t>.</a:t>
            </a:r>
          </a:p>
          <a:p>
            <a:pPr marL="347663"/>
            <a:endParaRPr lang="en-US" sz="1050" b="1" dirty="0">
              <a:solidFill>
                <a:srgbClr val="FF0000"/>
              </a:solidFill>
              <a:latin typeface="Helvetica" pitchFamily="34" charset="0"/>
            </a:endParaRPr>
          </a:p>
          <a:p>
            <a:pPr marL="347663"/>
            <a:r>
              <a:rPr lang="en-US" sz="1400" b="1" dirty="0" smtClean="0">
                <a:latin typeface="Helvetica" pitchFamily="34" charset="0"/>
              </a:rPr>
              <a:t>The student wants to replace the underlined words to make the description clearer.  Which of the following words would best replace </a:t>
            </a:r>
            <a:r>
              <a:rPr lang="en-US" sz="1400" b="1" u="sng" dirty="0" smtClean="0">
                <a:latin typeface="Helvetica" pitchFamily="34" charset="0"/>
              </a:rPr>
              <a:t>awfully</a:t>
            </a:r>
            <a:r>
              <a:rPr lang="en-US" sz="1400" b="1" dirty="0" smtClean="0">
                <a:latin typeface="Helvetica" pitchFamily="34" charset="0"/>
              </a:rPr>
              <a:t> and </a:t>
            </a:r>
            <a:r>
              <a:rPr lang="en-US" sz="1400" b="1" u="sng" dirty="0" smtClean="0">
                <a:latin typeface="Helvetica" pitchFamily="34" charset="0"/>
              </a:rPr>
              <a:t>jumpy</a:t>
            </a:r>
            <a:r>
              <a:rPr lang="en-US" sz="1400" b="1" dirty="0" smtClean="0">
                <a:latin typeface="Helvetica" pitchFamily="34" charset="0"/>
              </a:rPr>
              <a:t>? </a:t>
            </a:r>
          </a:p>
          <a:p>
            <a:pPr marL="419980"/>
            <a:endParaRPr lang="en-US" sz="1400" dirty="0">
              <a:solidFill>
                <a:srgbClr val="FF0000"/>
              </a:solidFill>
              <a:latin typeface="Helvetica" pitchFamily="34" charset="0"/>
            </a:endParaRPr>
          </a:p>
          <a:p>
            <a:pPr marL="914400" indent="-346075">
              <a:buFont typeface="+mj-lt"/>
              <a:buAutoNum type="alphaUcPeriod"/>
            </a:pPr>
            <a:r>
              <a:rPr lang="en-US" sz="1400" dirty="0" smtClean="0">
                <a:latin typeface="Helvetica" pitchFamily="34" charset="0"/>
              </a:rPr>
              <a:t>too, calm</a:t>
            </a:r>
          </a:p>
          <a:p>
            <a:pPr marL="914400" indent="-346075">
              <a:buFont typeface="+mj-lt"/>
              <a:buAutoNum type="alphaUcPeriod"/>
            </a:pPr>
            <a:endParaRPr lang="en-US" sz="1400" dirty="0">
              <a:latin typeface="Helvetica" pitchFamily="34" charset="0"/>
            </a:endParaRPr>
          </a:p>
          <a:p>
            <a:pPr marL="914400" indent="-346075">
              <a:buFont typeface="+mj-lt"/>
              <a:buAutoNum type="alphaUcPeriod"/>
            </a:pPr>
            <a:r>
              <a:rPr lang="en-US" sz="1400" dirty="0" smtClean="0">
                <a:solidFill>
                  <a:prstClr val="black"/>
                </a:solidFill>
                <a:latin typeface="Helvetica" panose="020B0604020202020204" pitchFamily="34" charset="0"/>
                <a:cs typeface="Helvetica" panose="020B0604020202020204" pitchFamily="34" charset="0"/>
              </a:rPr>
              <a:t>spookily</a:t>
            </a:r>
            <a:r>
              <a:rPr lang="en-US" sz="1400" dirty="0" smtClean="0">
                <a:latin typeface="Helvetica" pitchFamily="34" charset="0"/>
              </a:rPr>
              <a:t>, nervous</a:t>
            </a:r>
            <a:endParaRPr lang="en-US" sz="1400" dirty="0">
              <a:latin typeface="Helvetica" pitchFamily="34" charset="0"/>
            </a:endParaRPr>
          </a:p>
          <a:p>
            <a:pPr marL="914400" indent="-346075">
              <a:buFont typeface="+mj-lt"/>
              <a:buAutoNum type="alphaUcPeriod"/>
            </a:pPr>
            <a:endParaRPr lang="en-US" sz="1400" dirty="0">
              <a:latin typeface="Helvetica" pitchFamily="34" charset="0"/>
            </a:endParaRPr>
          </a:p>
          <a:p>
            <a:pPr marL="914400" indent="-346075">
              <a:buFont typeface="+mj-lt"/>
              <a:buAutoNum type="alphaUcPeriod"/>
            </a:pPr>
            <a:r>
              <a:rPr lang="en-US" sz="1400" dirty="0" smtClean="0">
                <a:latin typeface="Helvetica" pitchFamily="34" charset="0"/>
              </a:rPr>
              <a:t>badly, still</a:t>
            </a:r>
          </a:p>
          <a:p>
            <a:pPr marL="914400" indent="-346075">
              <a:buFont typeface="+mj-lt"/>
              <a:buAutoNum type="alphaUcPeriod"/>
            </a:pPr>
            <a:endParaRPr lang="en-US" sz="1400" dirty="0">
              <a:latin typeface="Helvetica" pitchFamily="34" charset="0"/>
            </a:endParaRPr>
          </a:p>
          <a:p>
            <a:pPr marL="914400" indent="-346075">
              <a:buFont typeface="+mj-lt"/>
              <a:buAutoNum type="alphaUcPeriod"/>
            </a:pPr>
            <a:r>
              <a:rPr lang="en-US" sz="1400" dirty="0" smtClean="0">
                <a:latin typeface="Helvetica" pitchFamily="34" charset="0"/>
              </a:rPr>
              <a:t>seriously, few</a:t>
            </a:r>
            <a:endParaRPr lang="en-US" sz="1400" dirty="0">
              <a:latin typeface="Helvetica" pitchFamily="34" charset="0"/>
            </a:endParaRPr>
          </a:p>
        </p:txBody>
      </p:sp>
      <p:sp>
        <p:nvSpPr>
          <p:cNvPr id="12" name="TextBox 11"/>
          <p:cNvSpPr txBox="1"/>
          <p:nvPr/>
        </p:nvSpPr>
        <p:spPr>
          <a:xfrm>
            <a:off x="577087" y="5445694"/>
            <a:ext cx="6585713" cy="2405643"/>
          </a:xfrm>
          <a:prstGeom prst="rect">
            <a:avLst/>
          </a:prstGeom>
          <a:noFill/>
        </p:spPr>
        <p:txBody>
          <a:bodyPr wrap="square" lIns="96378" tIns="48189" rIns="96378" bIns="48189" rtlCol="0">
            <a:spAutoFit/>
          </a:bodyPr>
          <a:lstStyle/>
          <a:p>
            <a:pPr marL="344488" lvl="0" indent="-344488">
              <a:buAutoNum type="arabicPeriod" startAt="20"/>
            </a:pPr>
            <a:r>
              <a:rPr lang="en-US" sz="1400" b="1" dirty="0" smtClean="0">
                <a:latin typeface="Helvetica" panose="020B0604020202020204" pitchFamily="34" charset="0"/>
                <a:cs typeface="Helvetica" panose="020B0604020202020204" pitchFamily="34" charset="0"/>
              </a:rPr>
              <a:t>Read the following sentences.  Then choose the </a:t>
            </a:r>
            <a:r>
              <a:rPr lang="en-US" sz="1400" b="1" u="sng" dirty="0" smtClean="0">
                <a:latin typeface="Helvetica" panose="020B0604020202020204" pitchFamily="34" charset="0"/>
                <a:cs typeface="Helvetica" panose="020B0604020202020204" pitchFamily="34" charset="0"/>
              </a:rPr>
              <a:t>two</a:t>
            </a:r>
            <a:r>
              <a:rPr lang="en-US" sz="1400" b="1" dirty="0" smtClean="0">
                <a:latin typeface="Helvetica" panose="020B0604020202020204" pitchFamily="34" charset="0"/>
                <a:cs typeface="Helvetica" panose="020B0604020202020204" pitchFamily="34" charset="0"/>
              </a:rPr>
              <a:t> answers that show correct punctuation.</a:t>
            </a:r>
          </a:p>
          <a:p>
            <a:pPr lvl="0" algn="r"/>
            <a:r>
              <a:rPr lang="en-US" sz="1000" b="1" i="1" dirty="0" smtClean="0">
                <a:cs typeface="Helvetica" pitchFamily="34" charset="0"/>
              </a:rPr>
              <a:t>Edit </a:t>
            </a:r>
            <a:r>
              <a:rPr lang="en-US" sz="1000" b="1" i="1" dirty="0">
                <a:cs typeface="Helvetica" pitchFamily="34" charset="0"/>
              </a:rPr>
              <a:t>and Clarify </a:t>
            </a:r>
            <a:r>
              <a:rPr lang="en-US" sz="1000" b="1" i="1" dirty="0" smtClean="0">
                <a:cs typeface="Helvetica" pitchFamily="34" charset="0"/>
              </a:rPr>
              <a:t>L.4.1f, inappropriate fragments or run </a:t>
            </a:r>
            <a:r>
              <a:rPr lang="en-US" sz="1000" b="1" i="1" dirty="0" err="1" smtClean="0">
                <a:cs typeface="Helvetica" pitchFamily="34" charset="0"/>
              </a:rPr>
              <a:t>ons</a:t>
            </a:r>
            <a:r>
              <a:rPr lang="en-US" sz="1000" b="1" i="1" dirty="0" smtClean="0">
                <a:cs typeface="Helvetica" pitchFamily="34" charset="0"/>
              </a:rPr>
              <a:t>…Target 9 </a:t>
            </a:r>
            <a:endParaRPr lang="en-US" sz="1000" b="1" dirty="0" smtClean="0">
              <a:latin typeface="Helvetica" panose="020B0604020202020204" pitchFamily="34" charset="0"/>
              <a:cs typeface="Helvetica" panose="020B0604020202020204" pitchFamily="34" charset="0"/>
            </a:endParaRPr>
          </a:p>
          <a:p>
            <a:pPr lvl="0"/>
            <a:endParaRPr lang="en-US" sz="1400" b="1" dirty="0">
              <a:solidFill>
                <a:srgbClr val="FF0000"/>
              </a:solidFill>
              <a:latin typeface="Helvetica" panose="020B0604020202020204" pitchFamily="34" charset="0"/>
              <a:cs typeface="Helvetica" panose="020B0604020202020204" pitchFamily="34" charset="0"/>
            </a:endParaRPr>
          </a:p>
          <a:p>
            <a:pPr marL="344488" indent="344488">
              <a:buAutoNum type="alphaUcPeriod"/>
            </a:pPr>
            <a:r>
              <a:rPr lang="en-US" sz="1400" dirty="0" smtClean="0">
                <a:latin typeface="Helvetica" pitchFamily="34" charset="0"/>
              </a:rPr>
              <a:t>This afternoon.</a:t>
            </a:r>
          </a:p>
          <a:p>
            <a:pPr marL="344488" indent="344488">
              <a:buAutoNum type="alphaUcPeriod"/>
            </a:pPr>
            <a:endParaRPr lang="en-US" sz="1400" dirty="0">
              <a:solidFill>
                <a:srgbClr val="FF0000"/>
              </a:solidFill>
              <a:latin typeface="Helvetica" pitchFamily="34" charset="0"/>
            </a:endParaRPr>
          </a:p>
          <a:p>
            <a:pPr marL="344488" indent="344488">
              <a:buAutoNum type="alphaUcPeriod"/>
            </a:pPr>
            <a:r>
              <a:rPr lang="en-US" sz="1400" dirty="0" smtClean="0">
                <a:latin typeface="Helvetica" pitchFamily="34" charset="0"/>
              </a:rPr>
              <a:t>This afternoon, we will visit the Electric Center.</a:t>
            </a:r>
          </a:p>
          <a:p>
            <a:pPr marL="344488" indent="344488">
              <a:buAutoNum type="alphaUcPeriod"/>
            </a:pPr>
            <a:endParaRPr lang="en-US" sz="1400" dirty="0">
              <a:solidFill>
                <a:srgbClr val="FF0000"/>
              </a:solidFill>
              <a:latin typeface="Helvetica" pitchFamily="34" charset="0"/>
            </a:endParaRPr>
          </a:p>
          <a:p>
            <a:pPr marL="344488" indent="344488">
              <a:buAutoNum type="alphaUcPeriod"/>
            </a:pPr>
            <a:r>
              <a:rPr lang="en-US" sz="1400" dirty="0" smtClean="0">
                <a:latin typeface="Helvetica" pitchFamily="34" charset="0"/>
              </a:rPr>
              <a:t>I hope we don’t have a storm this Saturday, I want to skateboard.</a:t>
            </a:r>
            <a:endParaRPr lang="en-US" sz="1400" dirty="0">
              <a:latin typeface="Helvetica" pitchFamily="34" charset="0"/>
            </a:endParaRPr>
          </a:p>
          <a:p>
            <a:pPr marL="344488" indent="344488">
              <a:buAutoNum type="alphaUcPeriod"/>
            </a:pPr>
            <a:endParaRPr lang="en-US" sz="1400" dirty="0">
              <a:solidFill>
                <a:srgbClr val="FF0000"/>
              </a:solidFill>
              <a:latin typeface="Helvetica" pitchFamily="34" charset="0"/>
            </a:endParaRPr>
          </a:p>
          <a:p>
            <a:pPr marL="344488" lvl="0" indent="344488">
              <a:buFontTx/>
              <a:buAutoNum type="alphaUcPeriod"/>
            </a:pPr>
            <a:r>
              <a:rPr lang="en-US" sz="1400" dirty="0">
                <a:solidFill>
                  <a:prstClr val="black"/>
                </a:solidFill>
                <a:latin typeface="Helvetica" pitchFamily="34" charset="0"/>
              </a:rPr>
              <a:t>I hope we don’t have a storm this </a:t>
            </a:r>
            <a:r>
              <a:rPr lang="en-US" sz="1400" dirty="0" smtClean="0">
                <a:solidFill>
                  <a:prstClr val="black"/>
                </a:solidFill>
                <a:latin typeface="Helvetica" pitchFamily="34" charset="0"/>
              </a:rPr>
              <a:t>Saturday. </a:t>
            </a:r>
            <a:r>
              <a:rPr lang="en-US" sz="1400" dirty="0">
                <a:solidFill>
                  <a:prstClr val="black"/>
                </a:solidFill>
                <a:latin typeface="Helvetica" pitchFamily="34" charset="0"/>
              </a:rPr>
              <a:t>I want to </a:t>
            </a:r>
            <a:r>
              <a:rPr lang="en-US" sz="1400" dirty="0" smtClean="0">
                <a:solidFill>
                  <a:prstClr val="black"/>
                </a:solidFill>
                <a:latin typeface="Helvetica" pitchFamily="34" charset="0"/>
              </a:rPr>
              <a:t>skateboard</a:t>
            </a:r>
            <a:r>
              <a:rPr lang="en-US" sz="1400" dirty="0">
                <a:solidFill>
                  <a:prstClr val="black"/>
                </a:solidFill>
                <a:latin typeface="Helvetica" pitchFamily="34" charset="0"/>
              </a:rPr>
              <a:t>.</a:t>
            </a:r>
          </a:p>
        </p:txBody>
      </p:sp>
      <p:cxnSp>
        <p:nvCxnSpPr>
          <p:cNvPr id="13" name="Straight Connector 12"/>
          <p:cNvCxnSpPr/>
          <p:nvPr/>
        </p:nvCxnSpPr>
        <p:spPr>
          <a:xfrm>
            <a:off x="451517"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830106" y="330423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5" name="Oval 14"/>
          <p:cNvSpPr/>
          <p:nvPr/>
        </p:nvSpPr>
        <p:spPr>
          <a:xfrm>
            <a:off x="827771" y="407367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6" name="Oval 15"/>
          <p:cNvSpPr/>
          <p:nvPr/>
        </p:nvSpPr>
        <p:spPr>
          <a:xfrm>
            <a:off x="834776" y="366504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17" name="Oval 16"/>
          <p:cNvSpPr/>
          <p:nvPr/>
        </p:nvSpPr>
        <p:spPr>
          <a:xfrm>
            <a:off x="830106" y="449328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0" name="Oval 9"/>
          <p:cNvSpPr/>
          <p:nvPr/>
        </p:nvSpPr>
        <p:spPr>
          <a:xfrm>
            <a:off x="673847" y="75438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8" name="Oval 17"/>
          <p:cNvSpPr/>
          <p:nvPr/>
        </p:nvSpPr>
        <p:spPr>
          <a:xfrm>
            <a:off x="673847" y="70866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682079" y="66340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20" name="Oval 19"/>
          <p:cNvSpPr/>
          <p:nvPr/>
        </p:nvSpPr>
        <p:spPr>
          <a:xfrm>
            <a:off x="682079" y="62484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 name="TextBox 1"/>
          <p:cNvSpPr txBox="1"/>
          <p:nvPr/>
        </p:nvSpPr>
        <p:spPr>
          <a:xfrm>
            <a:off x="827771" y="1412647"/>
            <a:ext cx="6258829" cy="914400"/>
          </a:xfrm>
          <a:prstGeom prst="rect">
            <a:avLst/>
          </a:prstGeom>
          <a:noFill/>
          <a:ln>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24297708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sp>
        <p:nvSpPr>
          <p:cNvPr id="5" name="TextBox 4"/>
          <p:cNvSpPr txBox="1"/>
          <p:nvPr/>
        </p:nvSpPr>
        <p:spPr>
          <a:xfrm>
            <a:off x="533399" y="304800"/>
            <a:ext cx="6781801" cy="3790638"/>
          </a:xfrm>
          <a:prstGeom prst="rect">
            <a:avLst/>
          </a:prstGeom>
          <a:noFill/>
        </p:spPr>
        <p:txBody>
          <a:bodyPr wrap="square" lIns="96378" tIns="48189" rIns="96378" bIns="48189" rtlCol="0">
            <a:spAutoFit/>
          </a:bodyPr>
          <a:lstStyle/>
          <a:p>
            <a:r>
              <a:rPr lang="en-US" sz="1200" u="sng" dirty="0"/>
              <a:t>Student Directions</a:t>
            </a:r>
            <a:r>
              <a:rPr lang="en-US" sz="1200" dirty="0"/>
              <a:t>:  Read the Directions.  </a:t>
            </a:r>
          </a:p>
          <a:p>
            <a:endParaRPr lang="en-US" sz="1200" dirty="0"/>
          </a:p>
          <a:p>
            <a:r>
              <a:rPr lang="en-US" sz="1200" b="1" u="sng" dirty="0"/>
              <a:t>Part 2</a:t>
            </a:r>
            <a:r>
              <a:rPr lang="en-US" sz="1200" b="1" dirty="0"/>
              <a:t> </a:t>
            </a:r>
          </a:p>
          <a:p>
            <a:pPr>
              <a:defRPr/>
            </a:pPr>
            <a:r>
              <a:rPr lang="en-US" sz="1200" b="1" u="sng" dirty="0"/>
              <a:t>Your assignment</a:t>
            </a:r>
            <a:r>
              <a:rPr lang="en-US" sz="1200" b="1" dirty="0"/>
              <a:t>: </a:t>
            </a:r>
            <a:endParaRPr lang="en-US" sz="1200" dirty="0">
              <a:solidFill>
                <a:srgbClr val="FF0000"/>
              </a:solidFill>
            </a:endParaRPr>
          </a:p>
          <a:p>
            <a:pPr>
              <a:defRPr/>
            </a:pPr>
            <a:r>
              <a:rPr lang="en-US" sz="1200" dirty="0"/>
              <a:t>You have read 4 texts about electricity.  Write an opinion </a:t>
            </a:r>
            <a:r>
              <a:rPr lang="en-US" sz="1200" dirty="0" smtClean="0"/>
              <a:t>piece</a:t>
            </a:r>
            <a:r>
              <a:rPr lang="en-US" sz="1200" dirty="0" smtClean="0">
                <a:solidFill>
                  <a:schemeClr val="tx2">
                    <a:lumMod val="60000"/>
                    <a:lumOff val="40000"/>
                  </a:schemeClr>
                </a:solidFill>
              </a:rPr>
              <a:t> </a:t>
            </a:r>
            <a:r>
              <a:rPr lang="en-US" sz="1200" dirty="0" smtClean="0"/>
              <a:t>about </a:t>
            </a:r>
            <a:r>
              <a:rPr lang="en-US" sz="1200" dirty="0"/>
              <a:t>whether or not you would agree that electricity has made </a:t>
            </a:r>
            <a:r>
              <a:rPr lang="en-US" sz="1200" dirty="0" smtClean="0"/>
              <a:t>life better.  Use as many examples from all the texts that you can that support your opinion piece.</a:t>
            </a:r>
          </a:p>
          <a:p>
            <a:pPr>
              <a:defRPr/>
            </a:pPr>
            <a:endParaRPr lang="en-US" sz="1200" dirty="0"/>
          </a:p>
          <a:p>
            <a:r>
              <a:rPr lang="en-US" sz="1200" b="1" u="sng" dirty="0"/>
              <a:t>You will</a:t>
            </a:r>
            <a:r>
              <a:rPr lang="en-US" sz="1200" dirty="0"/>
              <a:t>:</a:t>
            </a:r>
          </a:p>
          <a:p>
            <a:pPr marL="361417" indent="-361417">
              <a:buAutoNum type="arabicPeriod"/>
            </a:pPr>
            <a:r>
              <a:rPr lang="en-US" sz="1200" dirty="0"/>
              <a:t>Plan your writing.  You may use your notes and answers.</a:t>
            </a:r>
          </a:p>
          <a:p>
            <a:pPr marL="361417" indent="-361417">
              <a:buAutoNum type="arabicPeriod"/>
            </a:pPr>
            <a:endParaRPr lang="en-US" sz="1200" dirty="0"/>
          </a:p>
          <a:p>
            <a:pPr marL="361417" indent="-361417">
              <a:buAutoNum type="arabicPeriod"/>
            </a:pPr>
            <a:r>
              <a:rPr lang="en-US" sz="1200" dirty="0"/>
              <a:t>Write – Revise and Edit your first draft (your teacher will give you paper).</a:t>
            </a:r>
          </a:p>
          <a:p>
            <a:pPr marL="361417" indent="-361417">
              <a:buAutoNum type="arabicPeriod"/>
            </a:pPr>
            <a:endParaRPr lang="en-US" sz="1200" dirty="0"/>
          </a:p>
          <a:p>
            <a:pPr marL="361417" indent="-361417">
              <a:buAutoNum type="arabicPeriod"/>
            </a:pPr>
            <a:r>
              <a:rPr lang="en-US" sz="1200" dirty="0"/>
              <a:t>Write a final draft </a:t>
            </a:r>
            <a:r>
              <a:rPr lang="en-US" sz="1200" dirty="0" smtClean="0"/>
              <a:t>of your opinion piece.</a:t>
            </a:r>
            <a:endParaRPr lang="en-US" sz="1200" dirty="0"/>
          </a:p>
          <a:p>
            <a:pPr algn="ctr"/>
            <a:endParaRPr lang="en-US" sz="1200" b="1" u="sng" dirty="0" smtClean="0"/>
          </a:p>
          <a:p>
            <a:pPr algn="ctr"/>
            <a:r>
              <a:rPr lang="en-US" sz="1200" b="1" u="sng" dirty="0" smtClean="0"/>
              <a:t>How </a:t>
            </a:r>
            <a:r>
              <a:rPr lang="en-US" sz="1200" b="1" u="sng" dirty="0"/>
              <a:t>you will be scored</a:t>
            </a:r>
          </a:p>
          <a:p>
            <a:endParaRPr lang="en-US" sz="1200" b="1" dirty="0"/>
          </a:p>
          <a:p>
            <a:endParaRPr lang="en-US" sz="1200" dirty="0"/>
          </a:p>
          <a:p>
            <a:pPr algn="ctr"/>
            <a:endParaRPr lang="en-US" sz="1200" dirty="0"/>
          </a:p>
          <a:p>
            <a:endParaRPr lang="en-US" sz="1200" u="sng" dirty="0"/>
          </a:p>
        </p:txBody>
      </p:sp>
      <p:graphicFrame>
        <p:nvGraphicFramePr>
          <p:cNvPr id="6" name="Table 5"/>
          <p:cNvGraphicFramePr>
            <a:graphicFrameLocks noGrp="1"/>
          </p:cNvGraphicFramePr>
          <p:nvPr>
            <p:extLst>
              <p:ext uri="{D42A27DB-BD31-4B8C-83A1-F6EECF244321}">
                <p14:modId xmlns:p14="http://schemas.microsoft.com/office/powerpoint/2010/main" val="1429044841"/>
              </p:ext>
            </p:extLst>
          </p:nvPr>
        </p:nvGraphicFramePr>
        <p:xfrm>
          <a:off x="1414462" y="3581400"/>
          <a:ext cx="5062538" cy="1985553"/>
        </p:xfrm>
        <a:graphic>
          <a:graphicData uri="http://schemas.openxmlformats.org/drawingml/2006/table">
            <a:tbl>
              <a:tblPr firstRow="1" bandRow="1">
                <a:tableStyleId>{5940675A-B579-460E-94D1-54222C63F5DA}</a:tableStyleId>
              </a:tblPr>
              <a:tblGrid>
                <a:gridCol w="1075909"/>
                <a:gridCol w="3986629"/>
              </a:tblGrid>
              <a:tr h="383177">
                <a:tc>
                  <a:txBody>
                    <a:bodyPr/>
                    <a:lstStyle/>
                    <a:p>
                      <a:pPr algn="r"/>
                      <a:r>
                        <a:rPr lang="en-US" sz="1000" b="1" i="1" dirty="0" smtClean="0">
                          <a:solidFill>
                            <a:schemeClr val="tx1"/>
                          </a:solidFill>
                        </a:rPr>
                        <a:t>Purpose</a:t>
                      </a:r>
                      <a:endParaRPr lang="en-US" sz="1000" b="1" i="1"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rPr>
                        <a:t>Do you clearly state your opinion?  Do you stay on topic?</a:t>
                      </a:r>
                      <a:endParaRPr kumimoji="0" lang="en-US" sz="1000" b="1" i="0" u="none" strike="noStrike" kern="1200" cap="none" spc="0" normalizeH="0" baseline="0" noProof="0" dirty="0">
                        <a:ln>
                          <a:noFill/>
                        </a:ln>
                        <a:solidFill>
                          <a:prstClr val="black"/>
                        </a:solidFill>
                        <a:effectLst/>
                        <a:uLnTx/>
                        <a:uFillTx/>
                        <a:latin typeface="+mn-lt"/>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n-US" sz="1000" b="1" i="1" dirty="0" smtClean="0">
                          <a:solidFill>
                            <a:schemeClr val="tx1"/>
                          </a:solidFill>
                        </a:rPr>
                        <a:t>Organization</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pPr marL="0" lvl="0" indent="0" defTabSz="1018809">
                        <a:buFont typeface="+mj-lt"/>
                        <a:buNone/>
                        <a:defRPr/>
                      </a:pPr>
                      <a:r>
                        <a:rPr lang="en-US" sz="1000" dirty="0" smtClean="0">
                          <a:solidFill>
                            <a:prstClr val="black"/>
                          </a:solidFill>
                          <a:ea typeface="Calibri"/>
                          <a:cs typeface="Times New Roman"/>
                        </a:rPr>
                        <a:t>Do your ideas flow logically from the introduction to conclusion?  Do you use effective transitions?</a:t>
                      </a:r>
                      <a:endParaRPr lang="en-US" sz="100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n-US" sz="1000" b="1" i="1" dirty="0" smtClean="0">
                          <a:solidFill>
                            <a:schemeClr val="tx1"/>
                          </a:solidFill>
                        </a:rPr>
                        <a:t>Elaboration:</a:t>
                      </a:r>
                    </a:p>
                    <a:p>
                      <a:pPr algn="r"/>
                      <a:r>
                        <a:rPr lang="en-US" sz="1000" b="1" i="1" dirty="0" smtClean="0">
                          <a:solidFill>
                            <a:schemeClr val="tx1"/>
                          </a:solidFill>
                        </a:rPr>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pPr marL="0" lvl="0" indent="0" defTabSz="1018809">
                        <a:buFont typeface="+mj-lt"/>
                        <a:buNone/>
                        <a:defRPr/>
                      </a:pPr>
                      <a:r>
                        <a:rPr lang="en-US" sz="1000" dirty="0" smtClean="0">
                          <a:solidFill>
                            <a:prstClr val="black"/>
                          </a:solidFill>
                          <a:ea typeface="Calibri"/>
                          <a:cs typeface="Times New Roman"/>
                        </a:rPr>
                        <a:t>Do you provide evidence from sources about your opinions and elaborate with specific information?</a:t>
                      </a:r>
                      <a:endParaRPr lang="en-US" sz="1000" dirty="0">
                        <a:solidFill>
                          <a:prstClr val="black"/>
                        </a:solidFill>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263435">
                <a:tc>
                  <a:txBody>
                    <a:bodyPr/>
                    <a:lstStyle/>
                    <a:p>
                      <a:pPr algn="r"/>
                      <a:r>
                        <a:rPr lang="en-US" sz="1000" b="1" i="1" dirty="0" smtClean="0">
                          <a:solidFill>
                            <a:schemeClr val="tx1"/>
                          </a:solidFill>
                        </a:rPr>
                        <a:t>Elaboration:</a:t>
                      </a:r>
                    </a:p>
                    <a:p>
                      <a:pPr algn="r"/>
                      <a:r>
                        <a:rPr lang="en-US" sz="1000" b="1" i="1" dirty="0" smtClean="0">
                          <a:solidFill>
                            <a:schemeClr val="tx1"/>
                          </a:solidFill>
                        </a:rPr>
                        <a:t>of language and vocabulary</a:t>
                      </a:r>
                      <a:endParaRPr lang="en-US" sz="10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pPr marL="0" lvl="0" indent="0" defTabSz="1018809">
                        <a:buFont typeface="+mj-lt"/>
                        <a:buNone/>
                        <a:defRPr/>
                      </a:pPr>
                      <a:r>
                        <a:rPr lang="en-US" sz="1000" dirty="0" smtClean="0">
                          <a:solidFill>
                            <a:prstClr val="black"/>
                          </a:solidFill>
                          <a:ea typeface="Calibri"/>
                          <a:cs typeface="Times New Roman"/>
                        </a:rPr>
                        <a:t>Do you express your ideas effectively?  Do you use precise language that is appropriate for your audience and purpose?</a:t>
                      </a:r>
                      <a:endParaRPr lang="en-US" sz="100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n-US" sz="1000" b="1" i="1" dirty="0" smtClean="0">
                          <a:solidFill>
                            <a:schemeClr val="tx1"/>
                          </a:solidFill>
                        </a:rPr>
                        <a:t>Conventions</a:t>
                      </a:r>
                      <a:endParaRPr lang="en-US" sz="1000" b="1" i="1" dirty="0">
                        <a:solidFill>
                          <a:schemeClr val="tx1"/>
                        </a:solidFill>
                      </a:endParaRPr>
                    </a:p>
                  </a:txBody>
                  <a:tcPr marL="97155" marR="97155" marT="47897" marB="47897" anchor="ctr">
                    <a:solidFill>
                      <a:schemeClr val="accent6">
                        <a:lumMod val="20000"/>
                        <a:lumOff val="80000"/>
                      </a:schemeClr>
                    </a:solidFill>
                  </a:tcPr>
                </a:tc>
                <a:tc>
                  <a:txBody>
                    <a:bodyPr/>
                    <a:lstStyle/>
                    <a:p>
                      <a:pPr marL="0" lvl="0" indent="0" defTabSz="1018809">
                        <a:buFont typeface="+mj-lt"/>
                        <a:buNone/>
                        <a:defRPr/>
                      </a:pPr>
                      <a:r>
                        <a:rPr lang="en-US" sz="1000" b="1" dirty="0" smtClean="0">
                          <a:solidFill>
                            <a:srgbClr val="FF0000"/>
                          </a:solidFill>
                        </a:rPr>
                        <a:t> </a:t>
                      </a:r>
                      <a:r>
                        <a:rPr lang="en-US" sz="1000" dirty="0" smtClean="0">
                          <a:solidFill>
                            <a:prstClr val="black"/>
                          </a:solidFill>
                          <a:ea typeface="Calibri"/>
                          <a:cs typeface="Times New Roman"/>
                        </a:rPr>
                        <a:t>Do you use punctuation, capitalization and spelling correctly?</a:t>
                      </a:r>
                      <a:endParaRPr lang="en-US" sz="1000" dirty="0">
                        <a:solidFill>
                          <a:prstClr val="black"/>
                        </a:solidFill>
                        <a:ea typeface="Calibri"/>
                        <a:cs typeface="Times New Roman"/>
                      </a:endParaRP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19504964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58139979"/>
              </p:ext>
            </p:extLst>
          </p:nvPr>
        </p:nvGraphicFramePr>
        <p:xfrm>
          <a:off x="566739" y="381000"/>
          <a:ext cx="6638925" cy="8382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95623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1"/>
            <a:ext cx="6873240" cy="8911670"/>
          </a:xfrm>
          <a:prstGeom prst="rect">
            <a:avLst/>
          </a:prstGeom>
          <a:noFill/>
        </p:spPr>
        <p:txBody>
          <a:bodyPr wrap="square" rtlCol="0">
            <a:spAutoFit/>
          </a:bodyPr>
          <a:lstStyle/>
          <a:p>
            <a:pPr algn="ctr"/>
            <a:r>
              <a:rPr lang="en-US" sz="1540" b="1" dirty="0"/>
              <a:t>Electricity Classroom </a:t>
            </a:r>
            <a:r>
              <a:rPr lang="en-US" sz="1540" b="1" dirty="0" smtClean="0"/>
              <a:t>Activity for Performance Task</a:t>
            </a:r>
            <a:endParaRPr lang="en-US" sz="1540" b="1" dirty="0"/>
          </a:p>
          <a:p>
            <a:pPr algn="ctr"/>
            <a:endParaRPr lang="en-US" sz="1540" b="1" dirty="0"/>
          </a:p>
          <a:p>
            <a:r>
              <a:rPr lang="en-US" sz="1100" i="1" dirty="0"/>
              <a:t>This classroom pre-activity follows the Smarter Balanced Assessment Consortium general design of contextual elements, resources, learning goals, key terms and purpose [</a:t>
            </a:r>
            <a:r>
              <a:rPr lang="en-US" sz="1100" i="1" dirty="0">
                <a:hlinkClick r:id="rId2"/>
              </a:rPr>
              <a:t>http://oaksportal.org/resources/</a:t>
            </a:r>
            <a:r>
              <a:rPr lang="en-US" sz="1100" i="1" dirty="0"/>
              <a:t>]</a:t>
            </a:r>
          </a:p>
          <a:p>
            <a:r>
              <a:rPr lang="en-US" sz="1100" i="1" dirty="0"/>
              <a:t>The content within each of these was written by……Carrie Ellis and Judy Ramer</a:t>
            </a:r>
          </a:p>
          <a:p>
            <a:endParaRPr lang="en-US" sz="1100" i="1" dirty="0"/>
          </a:p>
          <a:p>
            <a:r>
              <a:rPr lang="en-US" sz="1320" dirty="0"/>
              <a:t>The Classroom Activity introduces students to the context of a performance task, so they are not disadvantaged in demonstrating the skills the task intends to assess. </a:t>
            </a:r>
          </a:p>
          <a:p>
            <a:endParaRPr lang="en-US" sz="660" dirty="0"/>
          </a:p>
          <a:p>
            <a:r>
              <a:rPr lang="en-US" sz="1320" dirty="0"/>
              <a:t>Contextual elements include:</a:t>
            </a:r>
          </a:p>
          <a:p>
            <a:endParaRPr lang="en-US" sz="550" dirty="0"/>
          </a:p>
          <a:p>
            <a:pPr marL="251460" indent="-251460">
              <a:buAutoNum type="arabicPeriod"/>
            </a:pPr>
            <a:r>
              <a:rPr lang="en-US" sz="1320" dirty="0"/>
              <a:t>an </a:t>
            </a:r>
            <a:r>
              <a:rPr lang="en-US" sz="1320" b="1" dirty="0"/>
              <a:t>understanding of the setting or situation </a:t>
            </a:r>
            <a:r>
              <a:rPr lang="en-US" sz="1320" dirty="0"/>
              <a:t>in which the task is placed</a:t>
            </a:r>
          </a:p>
          <a:p>
            <a:pPr marL="251460" indent="-251460">
              <a:buAutoNum type="arabicPeriod"/>
            </a:pPr>
            <a:r>
              <a:rPr lang="en-US" sz="1320" dirty="0"/>
              <a:t>potentially </a:t>
            </a:r>
            <a:r>
              <a:rPr lang="en-US" sz="1320" b="1" dirty="0"/>
              <a:t>unfamiliar concepts </a:t>
            </a:r>
            <a:r>
              <a:rPr lang="en-US" sz="1320" dirty="0"/>
              <a:t>that are associated with the scenario</a:t>
            </a:r>
          </a:p>
          <a:p>
            <a:pPr marL="251460" indent="-251460">
              <a:buAutoNum type="arabicPeriod"/>
            </a:pPr>
            <a:r>
              <a:rPr lang="en-US" sz="1320" b="1" dirty="0"/>
              <a:t>key terms or vocabulary </a:t>
            </a:r>
            <a:r>
              <a:rPr lang="en-US" sz="1320" dirty="0"/>
              <a:t>students will need to understand in order to meaningfully engage with and complete the performance task</a:t>
            </a:r>
          </a:p>
          <a:p>
            <a:endParaRPr lang="en-US" sz="550" dirty="0"/>
          </a:p>
          <a:p>
            <a:r>
              <a:rPr lang="en-US" sz="1320" dirty="0"/>
              <a:t>The Classroom Activity is also intended to generate student interest in further exploration of the key idea(s). The Classroom Activity should be easy to implement with clear instructions. </a:t>
            </a:r>
          </a:p>
          <a:p>
            <a:endParaRPr lang="en-US" sz="550" dirty="0"/>
          </a:p>
          <a:p>
            <a:r>
              <a:rPr lang="en-US" sz="1320" dirty="0"/>
              <a:t>Please read through the entire Classroom Activity before beginning the activity with students to ensure any classroom preparation can be completed in advance. Throughout the activity, it is permissible to pause and ask students if they have any questions.</a:t>
            </a:r>
          </a:p>
          <a:p>
            <a:endParaRPr lang="en-US" sz="550" dirty="0"/>
          </a:p>
          <a:p>
            <a:r>
              <a:rPr lang="en-US" sz="1320" b="1" u="sng" dirty="0"/>
              <a:t>Resources needed:</a:t>
            </a:r>
            <a:endParaRPr lang="en-US" sz="550" b="1" dirty="0"/>
          </a:p>
          <a:p>
            <a:pPr marL="188595" indent="-188595">
              <a:buFont typeface="Arial" panose="020B0604020202020204" pitchFamily="34" charset="0"/>
              <a:buChar char="•"/>
            </a:pPr>
            <a:r>
              <a:rPr lang="en-US" sz="1320" dirty="0"/>
              <a:t>Paper &amp; pencil for brainstorming</a:t>
            </a:r>
          </a:p>
          <a:p>
            <a:pPr marL="188595" indent="-188595">
              <a:buFont typeface="Arial" panose="020B0604020202020204" pitchFamily="34" charset="0"/>
              <a:buChar char="•"/>
            </a:pPr>
            <a:r>
              <a:rPr lang="en-US" sz="1320" dirty="0"/>
              <a:t>Cognitive Content Dictionary; see Ancillary Materials</a:t>
            </a:r>
          </a:p>
          <a:p>
            <a:pPr marL="188595" indent="-188595">
              <a:buFont typeface="Arial" panose="020B0604020202020204" pitchFamily="34" charset="0"/>
              <a:buChar char="•"/>
            </a:pPr>
            <a:r>
              <a:rPr lang="en-US" sz="1320" dirty="0"/>
              <a:t>“Electricity” Reader’s Theater script; see Ancillary Materials</a:t>
            </a:r>
          </a:p>
          <a:p>
            <a:pPr marL="188595" indent="-188595">
              <a:buFont typeface="Arial" panose="020B0604020202020204" pitchFamily="34" charset="0"/>
              <a:buChar char="•"/>
            </a:pPr>
            <a:endParaRPr lang="en-US" sz="1320" dirty="0"/>
          </a:p>
          <a:p>
            <a:endParaRPr lang="en-US" sz="550" dirty="0"/>
          </a:p>
          <a:p>
            <a:r>
              <a:rPr lang="en-US" sz="1320" b="1" u="sng" dirty="0"/>
              <a:t>Learning Goals</a:t>
            </a:r>
            <a:r>
              <a:rPr lang="en-US" sz="1320" u="sng" dirty="0"/>
              <a:t>:</a:t>
            </a:r>
            <a:endParaRPr lang="en-US" sz="550" dirty="0"/>
          </a:p>
          <a:p>
            <a:pPr marL="188595" indent="-188595">
              <a:buFont typeface="Arial" panose="020B0604020202020204" pitchFamily="34" charset="0"/>
              <a:buChar char="•"/>
            </a:pPr>
            <a:r>
              <a:rPr lang="en-US" sz="1320" dirty="0"/>
              <a:t>Students will learn about what electricity is and from where it comes.</a:t>
            </a:r>
          </a:p>
          <a:p>
            <a:pPr marL="188595" indent="-188595">
              <a:buFont typeface="Arial" panose="020B0604020202020204" pitchFamily="34" charset="0"/>
              <a:buChar char="•"/>
            </a:pPr>
            <a:endParaRPr lang="en-US" sz="1320" dirty="0"/>
          </a:p>
          <a:p>
            <a:pPr marL="188595" indent="-188595">
              <a:buFont typeface="Arial" panose="020B0604020202020204" pitchFamily="34" charset="0"/>
              <a:buChar char="•"/>
            </a:pPr>
            <a:endParaRPr lang="en-US" sz="550" dirty="0"/>
          </a:p>
          <a:p>
            <a:r>
              <a:rPr lang="en-US" sz="1320" b="1" u="sng" dirty="0"/>
              <a:t>Students will understand the key terms:</a:t>
            </a:r>
          </a:p>
          <a:p>
            <a:r>
              <a:rPr lang="en-US" sz="1100" i="1" dirty="0"/>
              <a:t>Note: Definitions are provided here for the convenience of facilitators. Students are expected to understand these key terms in the context of the task, not memorize the definitions</a:t>
            </a:r>
            <a:r>
              <a:rPr lang="en-US" sz="1320" dirty="0"/>
              <a:t>. </a:t>
            </a:r>
          </a:p>
          <a:p>
            <a:endParaRPr lang="en-US" sz="550" b="1" dirty="0"/>
          </a:p>
          <a:p>
            <a:pPr marL="188595" indent="-188595">
              <a:buFont typeface="Arial" panose="020B0604020202020204" pitchFamily="34" charset="0"/>
              <a:buChar char="•"/>
            </a:pPr>
            <a:r>
              <a:rPr lang="en-US" sz="1320" dirty="0"/>
              <a:t>Energy: the ability to do work. </a:t>
            </a:r>
          </a:p>
          <a:p>
            <a:pPr marL="188595" indent="-188595">
              <a:buFont typeface="Arial" panose="020B0604020202020204" pitchFamily="34" charset="0"/>
              <a:buChar char="•"/>
            </a:pPr>
            <a:r>
              <a:rPr lang="en-US" sz="1320" dirty="0"/>
              <a:t>Electricity: is a form of energy and light.</a:t>
            </a:r>
          </a:p>
          <a:p>
            <a:pPr marL="188595" indent="-188595">
              <a:buFont typeface="Arial" panose="020B0604020202020204" pitchFamily="34" charset="0"/>
              <a:buChar char="•"/>
            </a:pPr>
            <a:endParaRPr lang="en-US" sz="1320" b="1" dirty="0"/>
          </a:p>
          <a:p>
            <a:r>
              <a:rPr lang="en-US" sz="1320" dirty="0"/>
              <a:t>[</a:t>
            </a:r>
            <a:r>
              <a:rPr lang="en-US" sz="1320" b="1" u="sng" dirty="0"/>
              <a:t>Purpose</a:t>
            </a:r>
            <a:r>
              <a:rPr lang="en-US" sz="1320" dirty="0"/>
              <a:t>: The facilitator’s goal is to give the students background knowledge about what electricity is and where it comes from.  The students will learn this by performing a “Reader’s Theater”.]</a:t>
            </a:r>
          </a:p>
          <a:p>
            <a:endParaRPr lang="en-US" sz="1320" dirty="0"/>
          </a:p>
          <a:p>
            <a:endParaRPr lang="en-US" sz="1320" dirty="0"/>
          </a:p>
          <a:p>
            <a:endParaRPr lang="en-US" sz="1320" dirty="0"/>
          </a:p>
          <a:p>
            <a:endParaRPr lang="en-US" sz="1320" dirty="0"/>
          </a:p>
          <a:p>
            <a:r>
              <a:rPr lang="en-US" sz="990" dirty="0"/>
              <a:t>*Facilitators can decide whether they want to display ancillary materials using an overhead projector or computer/</a:t>
            </a:r>
            <a:r>
              <a:rPr lang="en-US" sz="990" dirty="0" err="1"/>
              <a:t>Smartboard</a:t>
            </a:r>
            <a:r>
              <a:rPr lang="en-US" sz="990" dirty="0"/>
              <a:t>, or whether they want to produce them as a handout for students.</a:t>
            </a:r>
          </a:p>
        </p:txBody>
      </p:sp>
    </p:spTree>
    <p:extLst>
      <p:ext uri="{BB962C8B-B14F-4D97-AF65-F5344CB8AC3E}">
        <p14:creationId xmlns:p14="http://schemas.microsoft.com/office/powerpoint/2010/main" val="19612213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44363353"/>
              </p:ext>
            </p:extLst>
          </p:nvPr>
        </p:nvGraphicFramePr>
        <p:xfrm>
          <a:off x="566739"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51487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sp>
        <p:nvSpPr>
          <p:cNvPr id="2" name="TextBox 1"/>
          <p:cNvSpPr txBox="1"/>
          <p:nvPr/>
        </p:nvSpPr>
        <p:spPr>
          <a:xfrm>
            <a:off x="658576" y="6545944"/>
            <a:ext cx="6396038" cy="983420"/>
          </a:xfrm>
          <a:prstGeom prst="rect">
            <a:avLst/>
          </a:prstGeom>
          <a:noFill/>
        </p:spPr>
        <p:txBody>
          <a:bodyPr wrap="square" lIns="96367" tIns="48184" rIns="96367" bIns="48184"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849546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57927262"/>
              </p:ext>
            </p:extLst>
          </p:nvPr>
        </p:nvGraphicFramePr>
        <p:xfrm>
          <a:off x="518160" y="4495800"/>
          <a:ext cx="6563361" cy="3573767"/>
        </p:xfrm>
        <a:graphic>
          <a:graphicData uri="http://schemas.openxmlformats.org/drawingml/2006/table">
            <a:tbl>
              <a:tblPr firstRow="1" bandRow="1">
                <a:tableStyleId>{5940675A-B579-460E-94D1-54222C63F5DA}</a:tableStyleId>
              </a:tblPr>
              <a:tblGrid>
                <a:gridCol w="518159"/>
                <a:gridCol w="4831081"/>
                <a:gridCol w="381001"/>
                <a:gridCol w="416560"/>
                <a:gridCol w="416560"/>
              </a:tblGrid>
              <a:tr h="330491">
                <a:tc gridSpan="5">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46649">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dirty="0" smtClean="0">
                          <a:solidFill>
                            <a:schemeClr val="tx1"/>
                          </a:solidFill>
                          <a:effectLst/>
                        </a:rPr>
                        <a:t>According to the article </a:t>
                      </a:r>
                      <a:r>
                        <a:rPr lang="en-US" sz="1000" b="1" i="1" u="sng" dirty="0" smtClean="0">
                          <a:solidFill>
                            <a:schemeClr val="tx1"/>
                          </a:solidFill>
                          <a:effectLst/>
                        </a:rPr>
                        <a:t>Lights Out</a:t>
                      </a:r>
                      <a:r>
                        <a:rPr lang="en-US" sz="1000" b="0" dirty="0" smtClean="0">
                          <a:solidFill>
                            <a:schemeClr val="tx1"/>
                          </a:solidFill>
                          <a:effectLst/>
                        </a:rPr>
                        <a:t>, after 48 hours why do you need to throw out the food in the freezer?  RI.4.3</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96574">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baseline="0" dirty="0" smtClean="0">
                          <a:solidFill>
                            <a:schemeClr val="tx1"/>
                          </a:solidFill>
                          <a:effectLst/>
                          <a:latin typeface="+mn-lt"/>
                          <a:ea typeface="Calibri"/>
                          <a:cs typeface="Times New Roman"/>
                        </a:rPr>
                        <a:t>According to the text </a:t>
                      </a:r>
                      <a:r>
                        <a:rPr lang="en-US" sz="1000" b="1" i="1" u="sng" baseline="0" dirty="0" smtClean="0">
                          <a:solidFill>
                            <a:schemeClr val="tx1"/>
                          </a:solidFill>
                          <a:effectLst/>
                          <a:latin typeface="+mn-lt"/>
                          <a:ea typeface="Calibri"/>
                          <a:cs typeface="Times New Roman"/>
                        </a:rPr>
                        <a:t>Electricity &amp; Energy</a:t>
                      </a:r>
                      <a:r>
                        <a:rPr lang="en-US" sz="1000" b="1" i="1" u="none" baseline="0" dirty="0" smtClean="0">
                          <a:solidFill>
                            <a:schemeClr val="tx1"/>
                          </a:solidFill>
                          <a:effectLst/>
                          <a:latin typeface="+mn-lt"/>
                          <a:ea typeface="Calibri"/>
                          <a:cs typeface="Times New Roman"/>
                        </a:rPr>
                        <a:t> </a:t>
                      </a:r>
                      <a:r>
                        <a:rPr lang="en-US" sz="1000" b="0" baseline="0" dirty="0" smtClean="0">
                          <a:solidFill>
                            <a:schemeClr val="tx1"/>
                          </a:solidFill>
                          <a:effectLst/>
                          <a:latin typeface="+mn-lt"/>
                          <a:ea typeface="Calibri"/>
                          <a:cs typeface="Times New Roman"/>
                        </a:rPr>
                        <a:t>few people could get  electricity and couldn’t use the invention of the light bulb.  How did Edison solve this problem?  RI.4.3</a:t>
                      </a:r>
                      <a:endParaRPr lang="en-US" sz="1000" b="0"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63721">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i="0" baseline="0" dirty="0" smtClean="0">
                          <a:latin typeface="+mn-lt"/>
                          <a:ea typeface="Times New Roman"/>
                          <a:cs typeface="Times New Roman"/>
                        </a:rPr>
                        <a:t>How would you best describe the differences in how the two texts </a:t>
                      </a:r>
                      <a:r>
                        <a:rPr lang="en-US" sz="1000" b="1" i="1" u="sng" baseline="0" dirty="0" smtClean="0">
                          <a:latin typeface="+mn-lt"/>
                          <a:ea typeface="Times New Roman"/>
                          <a:cs typeface="Times New Roman"/>
                        </a:rPr>
                        <a:t>Power Lesson</a:t>
                      </a:r>
                      <a:r>
                        <a:rPr lang="en-US" sz="1000" b="1" i="1" u="none" baseline="0" dirty="0" smtClean="0">
                          <a:latin typeface="+mn-lt"/>
                          <a:ea typeface="Times New Roman"/>
                          <a:cs typeface="Times New Roman"/>
                        </a:rPr>
                        <a:t> </a:t>
                      </a:r>
                      <a:r>
                        <a:rPr lang="en-US" sz="1000" b="0" i="0" baseline="0" dirty="0" smtClean="0">
                          <a:latin typeface="+mn-lt"/>
                          <a:ea typeface="Times New Roman"/>
                          <a:cs typeface="Times New Roman"/>
                        </a:rPr>
                        <a:t>and </a:t>
                      </a:r>
                      <a:r>
                        <a:rPr lang="en-US" sz="1000" b="1" i="1" u="sng" baseline="0" dirty="0" smtClean="0">
                          <a:latin typeface="+mn-lt"/>
                          <a:ea typeface="Times New Roman"/>
                          <a:cs typeface="Times New Roman"/>
                        </a:rPr>
                        <a:t>Lights Out</a:t>
                      </a:r>
                      <a:r>
                        <a:rPr lang="en-US" sz="1000" b="1" i="1" u="none" baseline="0" dirty="0" smtClean="0">
                          <a:latin typeface="+mn-lt"/>
                          <a:ea typeface="Times New Roman"/>
                          <a:cs typeface="Times New Roman"/>
                        </a:rPr>
                        <a:t> </a:t>
                      </a:r>
                      <a:r>
                        <a:rPr lang="en-US" sz="1000" b="0" i="0" baseline="0" dirty="0" smtClean="0">
                          <a:latin typeface="+mn-lt"/>
                          <a:ea typeface="Times New Roman"/>
                          <a:cs typeface="Times New Roman"/>
                        </a:rPr>
                        <a:t>are written?  RI.4.6</a:t>
                      </a:r>
                      <a:endParaRPr lang="en-US" sz="1000" b="0" i="0"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3208">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2">
                  <a:txBody>
                    <a:bodyPr/>
                    <a:lstStyle/>
                    <a:p>
                      <a:pPr marL="0" marR="0" indent="0" algn="l" defTabSz="1018824" rtl="0" eaLnBrk="1" fontAlgn="auto" latinLnBrk="0" hangingPunct="1">
                        <a:lnSpc>
                          <a:spcPct val="115000"/>
                        </a:lnSpc>
                        <a:spcBef>
                          <a:spcPts val="0"/>
                        </a:spcBef>
                        <a:spcAft>
                          <a:spcPts val="1000"/>
                        </a:spcAft>
                        <a:buClrTx/>
                        <a:buSzTx/>
                        <a:buFontTx/>
                        <a:buNone/>
                        <a:tabLst/>
                        <a:defRPr/>
                      </a:pPr>
                      <a:r>
                        <a:rPr lang="en-US" sz="1000" b="0" dirty="0" smtClean="0">
                          <a:solidFill>
                            <a:schemeClr val="tx1"/>
                          </a:solidFill>
                          <a:effectLst/>
                        </a:rPr>
                        <a:t>Which statement best explains why </a:t>
                      </a:r>
                      <a:r>
                        <a:rPr lang="en-US" sz="1000" b="1" i="1" u="sng" dirty="0" smtClean="0">
                          <a:solidFill>
                            <a:schemeClr val="tx1"/>
                          </a:solidFill>
                          <a:effectLst/>
                        </a:rPr>
                        <a:t>Lights Out</a:t>
                      </a:r>
                      <a:r>
                        <a:rPr lang="en-US" sz="1000" b="1" i="1" u="none" dirty="0" smtClean="0">
                          <a:solidFill>
                            <a:schemeClr val="tx1"/>
                          </a:solidFill>
                          <a:effectLst/>
                        </a:rPr>
                        <a:t> </a:t>
                      </a:r>
                      <a:r>
                        <a:rPr lang="en-US" sz="1000" b="0" dirty="0" smtClean="0">
                          <a:solidFill>
                            <a:schemeClr val="tx1"/>
                          </a:solidFill>
                          <a:effectLst/>
                        </a:rPr>
                        <a:t>and </a:t>
                      </a:r>
                      <a:r>
                        <a:rPr lang="en-US" sz="1000" b="1" i="1" u="sng" dirty="0" smtClean="0">
                          <a:solidFill>
                            <a:schemeClr val="tx1"/>
                          </a:solidFill>
                          <a:effectLst/>
                        </a:rPr>
                        <a:t>Power Lesson</a:t>
                      </a:r>
                      <a:r>
                        <a:rPr lang="en-US" sz="1000" b="1" i="1" u="none" dirty="0" smtClean="0">
                          <a:solidFill>
                            <a:schemeClr val="tx1"/>
                          </a:solidFill>
                          <a:effectLst/>
                        </a:rPr>
                        <a:t> </a:t>
                      </a:r>
                      <a:r>
                        <a:rPr lang="en-US" sz="1000" b="0" dirty="0" smtClean="0">
                          <a:solidFill>
                            <a:schemeClr val="tx1"/>
                          </a:solidFill>
                          <a:effectLst/>
                        </a:rPr>
                        <a:t>focus in different ways about the same topic?  RI.4.6</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10484">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dirty="0" smtClean="0">
                          <a:solidFill>
                            <a:schemeClr val="tx1"/>
                          </a:solidFill>
                          <a:effectLst/>
                        </a:rPr>
                        <a:t>What same ideas of the theme do both </a:t>
                      </a:r>
                      <a:r>
                        <a:rPr lang="en-US" sz="1000" b="1" i="1" u="sng" dirty="0" smtClean="0">
                          <a:solidFill>
                            <a:schemeClr val="tx1"/>
                          </a:solidFill>
                          <a:effectLst/>
                        </a:rPr>
                        <a:t>Lights Out </a:t>
                      </a:r>
                      <a:r>
                        <a:rPr lang="en-US" sz="1000" b="0" dirty="0" smtClean="0">
                          <a:solidFill>
                            <a:schemeClr val="tx1"/>
                          </a:solidFill>
                          <a:effectLst/>
                        </a:rPr>
                        <a:t>and </a:t>
                      </a:r>
                      <a:r>
                        <a:rPr lang="en-US" sz="1000" b="1" i="1" u="sng" dirty="0" smtClean="0">
                          <a:solidFill>
                            <a:schemeClr val="tx1"/>
                          </a:solidFill>
                          <a:effectLst/>
                        </a:rPr>
                        <a:t>Electricity &amp; Energy</a:t>
                      </a:r>
                      <a:r>
                        <a:rPr lang="en-US" sz="1000" b="0" u="sng" dirty="0" smtClean="0">
                          <a:solidFill>
                            <a:schemeClr val="tx1"/>
                          </a:solidFill>
                          <a:effectLst/>
                        </a:rPr>
                        <a:t>, </a:t>
                      </a:r>
                      <a:r>
                        <a:rPr lang="en-US" sz="1000" b="0" dirty="0" smtClean="0">
                          <a:solidFill>
                            <a:schemeClr val="tx1"/>
                          </a:solidFill>
                          <a:effectLst/>
                        </a:rPr>
                        <a:t>share?</a:t>
                      </a:r>
                      <a:r>
                        <a:rPr lang="en-US" sz="1000" b="0" baseline="0" dirty="0" smtClean="0">
                          <a:solidFill>
                            <a:schemeClr val="tx1"/>
                          </a:solidFill>
                          <a:effectLst/>
                        </a:rPr>
                        <a:t> </a:t>
                      </a:r>
                      <a:r>
                        <a:rPr lang="en-US" sz="1000" b="0" dirty="0" smtClean="0">
                          <a:solidFill>
                            <a:schemeClr val="tx1"/>
                          </a:solidFill>
                          <a:effectLst/>
                        </a:rPr>
                        <a:t>RI.4.9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9281">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baseline="0" dirty="0" smtClean="0">
                          <a:solidFill>
                            <a:schemeClr val="tx1"/>
                          </a:solidFill>
                          <a:effectLst/>
                        </a:rPr>
                        <a:t>What conclusion can you draw, based on </a:t>
                      </a:r>
                      <a:r>
                        <a:rPr lang="en-US" sz="1000" b="1" i="1" u="sng" baseline="0" dirty="0" smtClean="0">
                          <a:solidFill>
                            <a:schemeClr val="tx1"/>
                          </a:solidFill>
                          <a:effectLst/>
                        </a:rPr>
                        <a:t>Lights Out</a:t>
                      </a:r>
                      <a:r>
                        <a:rPr lang="en-US" sz="1000" b="1" i="1" u="none" baseline="0" dirty="0" smtClean="0">
                          <a:solidFill>
                            <a:schemeClr val="tx1"/>
                          </a:solidFill>
                          <a:effectLst/>
                        </a:rPr>
                        <a:t> </a:t>
                      </a:r>
                      <a:r>
                        <a:rPr lang="en-US" sz="1000" b="0" baseline="0" dirty="0" smtClean="0">
                          <a:solidFill>
                            <a:schemeClr val="tx1"/>
                          </a:solidFill>
                          <a:effectLst/>
                        </a:rPr>
                        <a:t>and </a:t>
                      </a:r>
                      <a:r>
                        <a:rPr lang="en-US" sz="1000" b="1" i="1" u="sng" baseline="0" dirty="0" smtClean="0">
                          <a:solidFill>
                            <a:schemeClr val="tx1"/>
                          </a:solidFill>
                          <a:effectLst/>
                        </a:rPr>
                        <a:t>Electricity &amp; Energy</a:t>
                      </a:r>
                      <a:r>
                        <a:rPr lang="en-US" sz="1000" b="0" baseline="0" dirty="0" smtClean="0">
                          <a:solidFill>
                            <a:schemeClr val="tx1"/>
                          </a:solidFill>
                          <a:effectLst/>
                        </a:rPr>
                        <a:t>, about the challenges of living without electricity. Select all that apply. RI.4.9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1878">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algn="l">
                        <a:lnSpc>
                          <a:spcPct val="115000"/>
                        </a:lnSpc>
                        <a:spcBef>
                          <a:spcPts val="0"/>
                        </a:spcBef>
                        <a:spcAft>
                          <a:spcPts val="1200"/>
                        </a:spcAft>
                      </a:pPr>
                      <a:r>
                        <a:rPr lang="en-US" sz="1000" b="0" dirty="0" smtClean="0">
                          <a:solidFill>
                            <a:schemeClr val="tx1"/>
                          </a:solidFill>
                          <a:effectLst/>
                        </a:rPr>
                        <a:t>How does the author of </a:t>
                      </a:r>
                      <a:r>
                        <a:rPr lang="en-US" sz="1000" b="1" i="1" u="sng" dirty="0" smtClean="0">
                          <a:solidFill>
                            <a:schemeClr val="tx1"/>
                          </a:solidFill>
                          <a:effectLst/>
                        </a:rPr>
                        <a:t>Power Lesson</a:t>
                      </a:r>
                      <a:r>
                        <a:rPr lang="en-US" sz="1000" b="1" i="1" u="none" dirty="0" smtClean="0">
                          <a:solidFill>
                            <a:schemeClr val="tx1"/>
                          </a:solidFill>
                          <a:effectLst/>
                        </a:rPr>
                        <a:t> </a:t>
                      </a:r>
                      <a:r>
                        <a:rPr lang="en-US" sz="1000" b="0" dirty="0" smtClean="0">
                          <a:solidFill>
                            <a:schemeClr val="tx1"/>
                          </a:solidFill>
                          <a:effectLst/>
                        </a:rPr>
                        <a:t>and the author of </a:t>
                      </a:r>
                      <a:r>
                        <a:rPr lang="en-US" sz="1000" b="1" i="1" u="sng" dirty="0" smtClean="0">
                          <a:solidFill>
                            <a:schemeClr val="tx1"/>
                          </a:solidFill>
                          <a:effectLst/>
                        </a:rPr>
                        <a:t>Lights Out </a:t>
                      </a:r>
                      <a:r>
                        <a:rPr lang="en-US" sz="1000" b="0" dirty="0" smtClean="0">
                          <a:solidFill>
                            <a:schemeClr val="tx1"/>
                          </a:solidFill>
                          <a:effectLst/>
                        </a:rPr>
                        <a:t>use writing in         first or second-hand accounts, to show that electricity is both powerful and useful?</a:t>
                      </a:r>
                      <a:r>
                        <a:rPr lang="en-US" sz="1000" b="0" baseline="0" dirty="0" smtClean="0">
                          <a:solidFill>
                            <a:schemeClr val="tx1"/>
                          </a:solidFill>
                          <a:effectLst/>
                        </a:rPr>
                        <a:t> </a:t>
                      </a:r>
                      <a:r>
                        <a:rPr lang="en-US" sz="1000" b="0" dirty="0" smtClean="0">
                          <a:solidFill>
                            <a:schemeClr val="tx1"/>
                          </a:solidFill>
                          <a:effectLst/>
                        </a:rPr>
                        <a:t>RI.4.6</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423878">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algn="l">
                        <a:lnSpc>
                          <a:spcPct val="100000"/>
                        </a:lnSpc>
                        <a:spcBef>
                          <a:spcPts val="0"/>
                        </a:spcBef>
                        <a:spcAft>
                          <a:spcPts val="0"/>
                        </a:spcAft>
                      </a:pPr>
                      <a:r>
                        <a:rPr lang="en-US" sz="1000" b="0" dirty="0" smtClean="0">
                          <a:solidFill>
                            <a:schemeClr val="tx1"/>
                          </a:solidFill>
                          <a:effectLst/>
                        </a:rPr>
                        <a:t>Based on </a:t>
                      </a:r>
                      <a:r>
                        <a:rPr lang="en-US" sz="1000" b="1" u="sng" dirty="0" smtClean="0">
                          <a:solidFill>
                            <a:schemeClr val="tx1"/>
                          </a:solidFill>
                          <a:effectLst/>
                        </a:rPr>
                        <a:t>Light’s Out </a:t>
                      </a:r>
                      <a:r>
                        <a:rPr lang="en-US" sz="1000" b="0" dirty="0" smtClean="0">
                          <a:solidFill>
                            <a:schemeClr val="tx1"/>
                          </a:solidFill>
                          <a:effectLst/>
                        </a:rPr>
                        <a:t>and </a:t>
                      </a:r>
                      <a:r>
                        <a:rPr lang="en-US" sz="1000" b="1" u="sng" dirty="0" smtClean="0">
                          <a:solidFill>
                            <a:schemeClr val="tx1"/>
                          </a:solidFill>
                          <a:effectLst/>
                        </a:rPr>
                        <a:t>Electricity &amp; Energy</a:t>
                      </a:r>
                      <a:r>
                        <a:rPr lang="en-US" sz="1000" b="0" dirty="0" smtClean="0">
                          <a:solidFill>
                            <a:schemeClr val="tx1"/>
                          </a:solidFill>
                          <a:effectLst/>
                        </a:rPr>
                        <a:t> explain the importance of electricity. Use examples from both texts to support your answer.</a:t>
                      </a:r>
                      <a:r>
                        <a:rPr lang="en-US" sz="1000" b="0" baseline="0" dirty="0" smtClean="0">
                          <a:solidFill>
                            <a:schemeClr val="tx1"/>
                          </a:solidFill>
                          <a:effectLst/>
                        </a:rPr>
                        <a:t> </a:t>
                      </a:r>
                      <a:r>
                        <a:rPr lang="en-US" sz="1000" b="0" dirty="0" smtClean="0">
                          <a:solidFill>
                            <a:schemeClr val="tx1"/>
                          </a:solidFill>
                          <a:effectLst/>
                        </a:rPr>
                        <a:t>RI.4.9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69936914"/>
              </p:ext>
            </p:extLst>
          </p:nvPr>
        </p:nvGraphicFramePr>
        <p:xfrm>
          <a:off x="518160" y="465151"/>
          <a:ext cx="6563360" cy="3992443"/>
        </p:xfrm>
        <a:graphic>
          <a:graphicData uri="http://schemas.openxmlformats.org/drawingml/2006/table">
            <a:tbl>
              <a:tblPr firstRow="1" bandRow="1">
                <a:tableStyleId>{5940675A-B579-460E-94D1-54222C63F5DA}</a:tableStyleId>
              </a:tblPr>
              <a:tblGrid>
                <a:gridCol w="518160"/>
                <a:gridCol w="4221480"/>
                <a:gridCol w="457200"/>
                <a:gridCol w="533400"/>
                <a:gridCol w="416560"/>
                <a:gridCol w="416560"/>
              </a:tblGrid>
              <a:tr h="330491">
                <a:tc gridSpan="6">
                  <a:txBody>
                    <a:bodyPr/>
                    <a:lstStyle/>
                    <a:p>
                      <a:pPr algn="ctr">
                        <a:lnSpc>
                          <a:spcPct val="100000"/>
                        </a:lnSpc>
                        <a:spcAft>
                          <a:spcPts val="0"/>
                        </a:spcAft>
                      </a:pPr>
                      <a:r>
                        <a:rPr lang="en-US" sz="1500" b="1" dirty="0" smtClean="0"/>
                        <a:t>Literary Text</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b="0" baseline="0" dirty="0" smtClean="0">
                          <a:solidFill>
                            <a:srgbClr val="000000"/>
                          </a:solidFill>
                          <a:effectLst/>
                          <a:latin typeface="+mn-lt"/>
                          <a:ea typeface="Times New Roman"/>
                          <a:cs typeface="Times New Roman"/>
                        </a:rPr>
                        <a:t>Which specific detail from the text, </a:t>
                      </a:r>
                      <a:r>
                        <a:rPr lang="en-US" sz="1000" b="1" u="sng" baseline="0" dirty="0" smtClean="0">
                          <a:solidFill>
                            <a:srgbClr val="000000"/>
                          </a:solidFill>
                          <a:effectLst/>
                          <a:latin typeface="+mn-lt"/>
                          <a:ea typeface="Times New Roman"/>
                          <a:cs typeface="Times New Roman"/>
                        </a:rPr>
                        <a:t>Electric Free Day</a:t>
                      </a:r>
                      <a:r>
                        <a:rPr lang="en-US" sz="1000" b="0" baseline="0" dirty="0" smtClean="0">
                          <a:solidFill>
                            <a:srgbClr val="000000"/>
                          </a:solidFill>
                          <a:effectLst/>
                          <a:latin typeface="+mn-lt"/>
                          <a:ea typeface="Times New Roman"/>
                          <a:cs typeface="Times New Roman"/>
                        </a:rPr>
                        <a:t> best supports Daniel’s initial feelings about the assignment of living without electricity for 24 hours?  RL.</a:t>
                      </a:r>
                      <a:r>
                        <a:rPr lang="en-US" sz="1000" b="0" dirty="0" smtClean="0">
                          <a:solidFill>
                            <a:srgbClr val="000000"/>
                          </a:solidFill>
                          <a:effectLst/>
                          <a:latin typeface="+mn-lt"/>
                          <a:ea typeface="Times New Roman"/>
                          <a:cs typeface="Times New Roman"/>
                        </a:rPr>
                        <a:t>4.3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536">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effectLst/>
                        </a:rPr>
                        <a:t>Which two actions best contribute to Daniel agreeing that he would be willing to do this assignment again?  RL.4.3</a:t>
                      </a:r>
                      <a:endParaRPr kumimoji="0" lang="en-US" sz="1000" b="0" i="0" u="none" strike="noStrike" kern="1200" cap="none" spc="0" normalizeH="0" baseline="0" noProof="0" dirty="0" smtClean="0">
                        <a:ln>
                          <a:noFill/>
                        </a:ln>
                        <a:solidFill>
                          <a:srgbClr val="000000"/>
                        </a:solidFill>
                        <a:effectLst/>
                        <a:uLnTx/>
                        <a:uFillTx/>
                        <a:latin typeface="+mn-lt"/>
                        <a:ea typeface="Times New Roman"/>
                        <a:cs typeface="Arial"/>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n-US" sz="1000" b="0" dirty="0" smtClean="0">
                          <a:solidFill>
                            <a:srgbClr val="000000"/>
                          </a:solidFill>
                          <a:effectLst/>
                          <a:latin typeface="+mn-lt"/>
                          <a:ea typeface="Times New Roman"/>
                          <a:cs typeface="Times New Roman"/>
                        </a:rPr>
                        <a:t>Which statement best supports that </a:t>
                      </a:r>
                      <a:r>
                        <a:rPr lang="en-US" sz="1000" b="1" i="1" u="sng" dirty="0" smtClean="0">
                          <a:solidFill>
                            <a:srgbClr val="000000"/>
                          </a:solidFill>
                          <a:effectLst/>
                          <a:latin typeface="+mn-lt"/>
                          <a:ea typeface="Times New Roman"/>
                          <a:cs typeface="Times New Roman"/>
                        </a:rPr>
                        <a:t>Power Lesson</a:t>
                      </a:r>
                      <a:r>
                        <a:rPr lang="en-US" sz="1000" b="1" i="1" u="none" dirty="0" smtClean="0">
                          <a:solidFill>
                            <a:srgbClr val="000000"/>
                          </a:solidFill>
                          <a:effectLst/>
                          <a:latin typeface="+mn-lt"/>
                          <a:ea typeface="Times New Roman"/>
                          <a:cs typeface="Times New Roman"/>
                        </a:rPr>
                        <a:t> </a:t>
                      </a:r>
                      <a:r>
                        <a:rPr lang="en-US" sz="1000" b="0" u="none" dirty="0" smtClean="0">
                          <a:solidFill>
                            <a:srgbClr val="000000"/>
                          </a:solidFill>
                          <a:effectLst/>
                          <a:latin typeface="+mn-lt"/>
                          <a:ea typeface="Times New Roman"/>
                          <a:cs typeface="Times New Roman"/>
                        </a:rPr>
                        <a:t>was </a:t>
                      </a:r>
                      <a:r>
                        <a:rPr lang="en-US" sz="1000" b="0" dirty="0" smtClean="0">
                          <a:solidFill>
                            <a:srgbClr val="000000"/>
                          </a:solidFill>
                          <a:effectLst/>
                          <a:latin typeface="+mn-lt"/>
                          <a:ea typeface="Times New Roman"/>
                          <a:cs typeface="Times New Roman"/>
                        </a:rPr>
                        <a:t>told in first person point of view?</a:t>
                      </a:r>
                      <a:r>
                        <a:rPr lang="en-US" sz="1000" b="0" baseline="0"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RL.4.6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52786">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n-US" sz="1000" b="0" dirty="0" smtClean="0">
                          <a:solidFill>
                            <a:srgbClr val="000000"/>
                          </a:solidFill>
                          <a:effectLst/>
                          <a:latin typeface="+mn-lt"/>
                          <a:ea typeface="Times New Roman"/>
                          <a:cs typeface="Times New Roman"/>
                        </a:rPr>
                        <a:t>What is the best indicator that </a:t>
                      </a:r>
                      <a:r>
                        <a:rPr lang="en-US" sz="1000" b="1" i="1" u="sng" dirty="0" smtClean="0">
                          <a:solidFill>
                            <a:srgbClr val="000000"/>
                          </a:solidFill>
                          <a:effectLst/>
                          <a:latin typeface="+mn-lt"/>
                          <a:ea typeface="Times New Roman"/>
                          <a:cs typeface="Times New Roman"/>
                        </a:rPr>
                        <a:t>Electric Free Day</a:t>
                      </a:r>
                      <a:r>
                        <a:rPr lang="en-US" sz="1000" b="1" i="1" u="none" dirty="0" smtClean="0">
                          <a:solidFill>
                            <a:srgbClr val="000000"/>
                          </a:solidFill>
                          <a:effectLst/>
                          <a:latin typeface="+mn-lt"/>
                          <a:ea typeface="Times New Roman"/>
                          <a:cs typeface="Times New Roman"/>
                        </a:rPr>
                        <a:t> </a:t>
                      </a:r>
                      <a:r>
                        <a:rPr lang="en-US" sz="1000" b="0" u="none" dirty="0" smtClean="0">
                          <a:solidFill>
                            <a:srgbClr val="000000"/>
                          </a:solidFill>
                          <a:effectLst/>
                          <a:latin typeface="+mn-lt"/>
                          <a:ea typeface="Times New Roman"/>
                          <a:cs typeface="Times New Roman"/>
                        </a:rPr>
                        <a:t>is </a:t>
                      </a:r>
                      <a:r>
                        <a:rPr lang="en-US" sz="1000" b="0" dirty="0" smtClean="0">
                          <a:solidFill>
                            <a:srgbClr val="000000"/>
                          </a:solidFill>
                          <a:effectLst/>
                          <a:latin typeface="+mn-lt"/>
                          <a:ea typeface="Times New Roman"/>
                          <a:cs typeface="Times New Roman"/>
                        </a:rPr>
                        <a:t>told in the third-person?  RL.4.6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141754">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n-US" sz="1000" b="1" i="1" u="sng" dirty="0" smtClean="0">
                          <a:solidFill>
                            <a:srgbClr val="000000"/>
                          </a:solidFill>
                          <a:effectLst/>
                          <a:latin typeface="+mn-lt"/>
                          <a:ea typeface="Times New Roman"/>
                          <a:cs typeface="Times New Roman"/>
                        </a:rPr>
                        <a:t>Power Lesson</a:t>
                      </a:r>
                      <a:r>
                        <a:rPr lang="en-US" sz="1000" b="1" i="1" u="none"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and </a:t>
                      </a:r>
                      <a:r>
                        <a:rPr lang="en-US" sz="1000" b="1" i="1" u="sng" dirty="0" smtClean="0">
                          <a:solidFill>
                            <a:srgbClr val="000000"/>
                          </a:solidFill>
                          <a:effectLst/>
                          <a:latin typeface="+mn-lt"/>
                          <a:ea typeface="Times New Roman"/>
                          <a:cs typeface="Times New Roman"/>
                        </a:rPr>
                        <a:t>Electric Free Day</a:t>
                      </a:r>
                      <a:r>
                        <a:rPr lang="en-US" sz="1000" b="1" i="1" u="none"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have similar topics. How are the author’s approaches of the topic alike?  RL.4.9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22160">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n-US" sz="1000" b="0" dirty="0" smtClean="0">
                          <a:solidFill>
                            <a:srgbClr val="000000"/>
                          </a:solidFill>
                          <a:effectLst/>
                          <a:latin typeface="+mn-lt"/>
                          <a:ea typeface="Times New Roman"/>
                          <a:cs typeface="Times New Roman"/>
                        </a:rPr>
                        <a:t>What evidence best explains the author’s message of “work together” across both texts?  Select all that apply.   RL.4.9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459177">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dirty="0" smtClean="0">
                          <a:solidFill>
                            <a:srgbClr val="000000"/>
                          </a:solidFill>
                          <a:effectLst/>
                          <a:latin typeface="+mn-lt"/>
                          <a:ea typeface="Times New Roman"/>
                          <a:cs typeface="Times New Roman"/>
                        </a:rPr>
                        <a:t>Compare the stories</a:t>
                      </a:r>
                      <a:r>
                        <a:rPr lang="en-US" sz="1000" b="0" baseline="0" dirty="0" smtClean="0">
                          <a:solidFill>
                            <a:srgbClr val="000000"/>
                          </a:solidFill>
                          <a:effectLst/>
                          <a:latin typeface="+mn-lt"/>
                          <a:ea typeface="Times New Roman"/>
                          <a:cs typeface="Times New Roman"/>
                        </a:rPr>
                        <a:t> </a:t>
                      </a:r>
                      <a:r>
                        <a:rPr lang="en-US" sz="1000" b="1" u="sng" baseline="0" dirty="0" smtClean="0">
                          <a:solidFill>
                            <a:srgbClr val="000000"/>
                          </a:solidFill>
                          <a:effectLst/>
                          <a:latin typeface="+mn-lt"/>
                          <a:ea typeface="Times New Roman"/>
                          <a:cs typeface="Times New Roman"/>
                        </a:rPr>
                        <a:t>Electric Free Day </a:t>
                      </a:r>
                      <a:r>
                        <a:rPr lang="en-US" sz="1000" b="0" u="none" baseline="0" dirty="0" smtClean="0">
                          <a:solidFill>
                            <a:srgbClr val="000000"/>
                          </a:solidFill>
                          <a:effectLst/>
                          <a:latin typeface="+mn-lt"/>
                          <a:ea typeface="Times New Roman"/>
                          <a:cs typeface="Times New Roman"/>
                        </a:rPr>
                        <a:t>and  </a:t>
                      </a:r>
                      <a:r>
                        <a:rPr lang="en-US" sz="1000" b="1" u="sng" baseline="0" dirty="0" smtClean="0">
                          <a:solidFill>
                            <a:srgbClr val="000000"/>
                          </a:solidFill>
                          <a:effectLst/>
                          <a:latin typeface="+mn-lt"/>
                          <a:ea typeface="Times New Roman"/>
                          <a:cs typeface="Times New Roman"/>
                        </a:rPr>
                        <a:t>Power Lesson. </a:t>
                      </a:r>
                      <a:r>
                        <a:rPr lang="en-US" sz="1000" b="0" u="none" dirty="0" smtClean="0">
                          <a:solidFill>
                            <a:srgbClr val="000000"/>
                          </a:solidFill>
                          <a:effectLst/>
                          <a:latin typeface="+mn-lt"/>
                          <a:ea typeface="Times New Roman"/>
                          <a:cs typeface="Times New Roman"/>
                        </a:rPr>
                        <a:t>In</a:t>
                      </a:r>
                      <a:r>
                        <a:rPr lang="en-US" sz="1000" b="0" dirty="0" smtClean="0">
                          <a:solidFill>
                            <a:srgbClr val="000000"/>
                          </a:solidFill>
                          <a:effectLst/>
                          <a:latin typeface="+mn-lt"/>
                          <a:ea typeface="Times New Roman"/>
                          <a:cs typeface="Times New Roman"/>
                        </a:rPr>
                        <a:t> your opinion, which story is more effective – the one told from the first person point of view or the one told from the third person point of view? Why? Use examples</a:t>
                      </a:r>
                      <a:r>
                        <a:rPr lang="en-US" sz="1000" b="0" baseline="0" dirty="0" smtClean="0">
                          <a:solidFill>
                            <a:srgbClr val="000000"/>
                          </a:solidFill>
                          <a:effectLst/>
                          <a:latin typeface="+mn-lt"/>
                          <a:ea typeface="Times New Roman"/>
                          <a:cs typeface="Times New Roman"/>
                        </a:rPr>
                        <a:t> from both texts to support your answer.</a:t>
                      </a:r>
                      <a:r>
                        <a:rPr lang="en-US" sz="1000" b="0" dirty="0" smtClean="0">
                          <a:solidFill>
                            <a:srgbClr val="000000"/>
                          </a:solidFill>
                          <a:effectLst/>
                          <a:latin typeface="+mn-lt"/>
                          <a:ea typeface="Times New Roman"/>
                          <a:cs typeface="Times New Roman"/>
                        </a:rPr>
                        <a:t> RL.4.6</a:t>
                      </a:r>
                    </a:p>
                  </a:txBody>
                  <a:tcPr marL="97155" marR="97155" marT="47897" marB="47897" anchor="ctr">
                    <a:solidFill>
                      <a:schemeClr val="bg1"/>
                    </a:solidFill>
                  </a:tcPr>
                </a:tc>
                <a:tc hMerge="1">
                  <a:txBody>
                    <a:bodyPr/>
                    <a:lstStyle/>
                    <a:p>
                      <a:endParaRPr lang="en-US"/>
                    </a:p>
                  </a:txBody>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algn="l">
                        <a:lnSpc>
                          <a:spcPct val="100000"/>
                        </a:lnSpc>
                        <a:spcBef>
                          <a:spcPts val="0"/>
                        </a:spcBef>
                        <a:spcAft>
                          <a:spcPts val="0"/>
                        </a:spcAft>
                      </a:pPr>
                      <a:r>
                        <a:rPr lang="en-US" sz="1000" b="0" baseline="0" dirty="0" smtClean="0">
                          <a:solidFill>
                            <a:srgbClr val="000000"/>
                          </a:solidFill>
                          <a:effectLst/>
                          <a:latin typeface="+mn-lt"/>
                          <a:ea typeface="Times New Roman"/>
                          <a:cs typeface="Times New Roman"/>
                        </a:rPr>
                        <a:t>Which story has a specific pattern of events and which is written more like a fable?  How do these two story structures affect the plot or problem in </a:t>
                      </a:r>
                      <a:r>
                        <a:rPr lang="en-US" sz="1000" b="1" i="1" u="sng" baseline="0" dirty="0" smtClean="0">
                          <a:solidFill>
                            <a:srgbClr val="000000"/>
                          </a:solidFill>
                          <a:effectLst/>
                          <a:latin typeface="+mn-lt"/>
                          <a:ea typeface="Times New Roman"/>
                          <a:cs typeface="Times New Roman"/>
                        </a:rPr>
                        <a:t>Electric Free Day</a:t>
                      </a:r>
                      <a:r>
                        <a:rPr lang="en-US" sz="1000" b="1" i="1" u="none" baseline="0" dirty="0" smtClean="0">
                          <a:solidFill>
                            <a:srgbClr val="000000"/>
                          </a:solidFill>
                          <a:effectLst/>
                          <a:latin typeface="+mn-lt"/>
                          <a:ea typeface="Times New Roman"/>
                          <a:cs typeface="Times New Roman"/>
                        </a:rPr>
                        <a:t> </a:t>
                      </a:r>
                      <a:r>
                        <a:rPr lang="en-US" sz="1000" b="0" baseline="0" dirty="0" smtClean="0">
                          <a:solidFill>
                            <a:srgbClr val="000000"/>
                          </a:solidFill>
                          <a:effectLst/>
                          <a:latin typeface="+mn-lt"/>
                          <a:ea typeface="Times New Roman"/>
                          <a:cs typeface="Times New Roman"/>
                        </a:rPr>
                        <a:t>and </a:t>
                      </a:r>
                      <a:r>
                        <a:rPr lang="en-US" sz="1000" b="1" i="1" u="sng" baseline="0" dirty="0" smtClean="0">
                          <a:solidFill>
                            <a:srgbClr val="000000"/>
                          </a:solidFill>
                          <a:effectLst/>
                          <a:latin typeface="+mn-lt"/>
                          <a:ea typeface="Times New Roman"/>
                          <a:cs typeface="Times New Roman"/>
                        </a:rPr>
                        <a:t>Power Lesson</a:t>
                      </a:r>
                      <a:r>
                        <a:rPr lang="en-US" sz="1000" b="0" baseline="0" dirty="0" smtClean="0">
                          <a:solidFill>
                            <a:srgbClr val="000000"/>
                          </a:solidFill>
                          <a:effectLst/>
                          <a:latin typeface="+mn-lt"/>
                          <a:ea typeface="Times New Roman"/>
                          <a:cs typeface="Times New Roman"/>
                        </a:rPr>
                        <a:t>?</a:t>
                      </a:r>
                      <a:r>
                        <a:rPr lang="en-US" sz="1000" b="0" baseline="0" dirty="0" smtClean="0">
                          <a:solidFill>
                            <a:schemeClr val="tx1"/>
                          </a:solidFill>
                          <a:effectLst/>
                          <a:latin typeface="+mn-lt"/>
                          <a:ea typeface="Times New Roman"/>
                          <a:cs typeface="Times New Roman"/>
                        </a:rPr>
                        <a:t> Use examples from both texts to support your answer </a:t>
                      </a:r>
                      <a:r>
                        <a:rPr lang="en-US" sz="1000" b="0" baseline="0" dirty="0" smtClean="0">
                          <a:solidFill>
                            <a:srgbClr val="000000"/>
                          </a:solidFill>
                          <a:effectLst/>
                          <a:latin typeface="+mn-lt"/>
                          <a:ea typeface="Times New Roman"/>
                          <a:cs typeface="Times New Roman"/>
                        </a:rPr>
                        <a:t>R</a:t>
                      </a:r>
                      <a:r>
                        <a:rPr lang="en-US" sz="1000" b="0" dirty="0" smtClean="0">
                          <a:solidFill>
                            <a:srgbClr val="000000"/>
                          </a:solidFill>
                          <a:effectLst/>
                          <a:latin typeface="+mn-lt"/>
                          <a:ea typeface="Times New Roman"/>
                          <a:cs typeface="Times New Roman"/>
                        </a:rPr>
                        <a:t>L.4.9</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lnSpc>
                          <a:spcPct val="100000"/>
                        </a:lnSpc>
                      </a:pP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pP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18160" y="190622"/>
            <a:ext cx="6644640" cy="266578"/>
          </a:xfrm>
          <a:prstGeom prst="rect">
            <a:avLst/>
          </a:prstGeom>
          <a:noFill/>
        </p:spPr>
        <p:txBody>
          <a:bodyPr wrap="square" lIns="96359" tIns="48180" rIns="96359" bIns="48180" rtlCol="0">
            <a:spAutoFit/>
          </a:bodyPr>
          <a:lstStyle/>
          <a:p>
            <a:r>
              <a:rPr lang="en-US" sz="1100" b="1" dirty="0"/>
              <a:t>Student Scoring </a:t>
            </a:r>
            <a:r>
              <a:rPr lang="en-US" sz="1100" dirty="0"/>
              <a:t>Color the box green if your answer was correct. Color the box red if your answer was not correct</a:t>
            </a:r>
            <a:r>
              <a:rPr lang="en-US" sz="1100" dirty="0" smtClean="0"/>
              <a:t>.</a:t>
            </a:r>
            <a:endParaRPr lang="en-US" sz="1100" dirty="0"/>
          </a:p>
        </p:txBody>
      </p:sp>
      <p:sp>
        <p:nvSpPr>
          <p:cNvPr id="6" name="Curved Down Arrow 5"/>
          <p:cNvSpPr/>
          <p:nvPr/>
        </p:nvSpPr>
        <p:spPr>
          <a:xfrm rot="1019646">
            <a:off x="6073504" y="4545406"/>
            <a:ext cx="906441" cy="30498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6046927" y="608342"/>
            <a:ext cx="911888" cy="28753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884413011"/>
              </p:ext>
            </p:extLst>
          </p:nvPr>
        </p:nvGraphicFramePr>
        <p:xfrm>
          <a:off x="518160" y="8077200"/>
          <a:ext cx="6580095" cy="1876915"/>
        </p:xfrm>
        <a:graphic>
          <a:graphicData uri="http://schemas.openxmlformats.org/drawingml/2006/table">
            <a:tbl>
              <a:tblPr firstRow="1" bandRow="1">
                <a:tableStyleId>{5940675A-B579-460E-94D1-54222C63F5DA}</a:tableStyleId>
              </a:tblPr>
              <a:tblGrid>
                <a:gridCol w="560295"/>
                <a:gridCol w="4011704"/>
                <a:gridCol w="579470"/>
                <a:gridCol w="563531"/>
                <a:gridCol w="865095"/>
              </a:tblGrid>
              <a:tr h="0">
                <a:tc gridSpan="5">
                  <a:txBody>
                    <a:bodyPr/>
                    <a:lstStyle/>
                    <a:p>
                      <a:pPr algn="ctr">
                        <a:lnSpc>
                          <a:spcPct val="100000"/>
                        </a:lnSpc>
                        <a:spcAft>
                          <a:spcPts val="0"/>
                        </a:spcAft>
                      </a:pPr>
                      <a:r>
                        <a:rPr lang="en-US" sz="1400" b="1" dirty="0" smtClean="0">
                          <a:solidFill>
                            <a:schemeClr val="tx1"/>
                          </a:solidFill>
                        </a:rPr>
                        <a:t>Writing</a:t>
                      </a:r>
                      <a:endParaRPr lang="en-US" sz="1400" b="1"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52846">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n-US" sz="1000" b="0" baseline="0" dirty="0" smtClean="0">
                          <a:solidFill>
                            <a:schemeClr val="tx1"/>
                          </a:solidFill>
                          <a:latin typeface="+mn-lt"/>
                        </a:rPr>
                        <a:t>Write an opening paragraph that clearly states the opinion and explains</a:t>
                      </a:r>
                    </a:p>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n-US" sz="1000" b="0" baseline="0" dirty="0" smtClean="0">
                          <a:solidFill>
                            <a:schemeClr val="tx1"/>
                          </a:solidFill>
                          <a:latin typeface="+mn-lt"/>
                        </a:rPr>
                        <a:t>what the topic is about.  W.4.1c</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000" b="0" dirty="0" smtClean="0">
                          <a:solidFill>
                            <a:schemeClr val="tx1"/>
                          </a:solidFill>
                          <a:latin typeface="+mn-lt"/>
                          <a:cs typeface="Helvetica" panose="020B0604020202020204" pitchFamily="34" charset="0"/>
                        </a:rPr>
                        <a:t>Choose the sentence that is a better way to develop the reason in the underlined sentence.</a:t>
                      </a:r>
                      <a:r>
                        <a:rPr lang="en-US" sz="1000" b="0" baseline="0" dirty="0" smtClean="0">
                          <a:solidFill>
                            <a:schemeClr val="tx1"/>
                          </a:solidFill>
                          <a:latin typeface="+mn-lt"/>
                          <a:cs typeface="Helvetica" panose="020B0604020202020204" pitchFamily="34" charset="0"/>
                        </a:rPr>
                        <a:t> </a:t>
                      </a:r>
                      <a:r>
                        <a:rPr lang="en-US" sz="1000" b="0" dirty="0" smtClean="0">
                          <a:solidFill>
                            <a:schemeClr val="tx1"/>
                          </a:solidFill>
                          <a:latin typeface="+mn-lt"/>
                          <a:cs typeface="Helvetica" panose="020B0604020202020204" pitchFamily="34" charset="0"/>
                        </a:rPr>
                        <a:t>W.4.1b</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latin typeface="+mn-lt"/>
                        </a:rPr>
                        <a:t>Which of the following words would best replace </a:t>
                      </a:r>
                      <a:r>
                        <a:rPr lang="en-US" sz="1000" b="0" strike="sngStrike" dirty="0" smtClean="0">
                          <a:solidFill>
                            <a:schemeClr val="tx1"/>
                          </a:solidFill>
                          <a:latin typeface="+mn-lt"/>
                        </a:rPr>
                        <a:t>really</a:t>
                      </a:r>
                      <a:r>
                        <a:rPr lang="en-US" sz="1000" b="0" strike="sngStrike" baseline="0" dirty="0" smtClean="0">
                          <a:solidFill>
                            <a:schemeClr val="tx1"/>
                          </a:solidFill>
                          <a:latin typeface="+mn-lt"/>
                        </a:rPr>
                        <a:t> </a:t>
                      </a:r>
                      <a:r>
                        <a:rPr lang="en-US" sz="1000" b="0" u="sng" strike="noStrike" baseline="0" dirty="0" smtClean="0">
                          <a:solidFill>
                            <a:schemeClr val="tx1"/>
                          </a:solidFill>
                          <a:latin typeface="+mn-lt"/>
                        </a:rPr>
                        <a:t>awfully</a:t>
                      </a:r>
                      <a:r>
                        <a:rPr lang="en-US" sz="1000" b="0" dirty="0" smtClean="0">
                          <a:solidFill>
                            <a:schemeClr val="tx1"/>
                          </a:solidFill>
                          <a:latin typeface="+mn-lt"/>
                        </a:rPr>
                        <a:t> and </a:t>
                      </a:r>
                      <a:r>
                        <a:rPr lang="en-US" sz="1000" b="0" u="sng" dirty="0" smtClean="0">
                          <a:solidFill>
                            <a:schemeClr val="tx1"/>
                          </a:solidFill>
                          <a:latin typeface="+mn-lt"/>
                        </a:rPr>
                        <a:t>jumpy</a:t>
                      </a:r>
                      <a:r>
                        <a:rPr lang="en-US" sz="1000" b="0" dirty="0" smtClean="0">
                          <a:solidFill>
                            <a:schemeClr val="tx1"/>
                          </a:solidFill>
                          <a:latin typeface="+mn-lt"/>
                        </a:rPr>
                        <a:t>? </a:t>
                      </a:r>
                      <a:r>
                        <a:rPr lang="en-US" sz="1000" b="0" baseline="0" dirty="0" smtClean="0">
                          <a:solidFill>
                            <a:schemeClr val="tx1"/>
                          </a:solidFill>
                          <a:latin typeface="+mn-lt"/>
                        </a:rPr>
                        <a:t> </a:t>
                      </a:r>
                      <a:r>
                        <a:rPr lang="en-US" sz="1000" b="0" dirty="0" smtClean="0">
                          <a:solidFill>
                            <a:schemeClr val="tx1"/>
                          </a:solidFill>
                          <a:latin typeface="+mn-lt"/>
                        </a:rPr>
                        <a:t>L.4.3a</a:t>
                      </a:r>
                      <a:endParaRPr lang="en-US" sz="1000" b="0" dirty="0" smtClean="0">
                        <a:solidFill>
                          <a:schemeClr val="tx1"/>
                        </a:solidFill>
                        <a:latin typeface="+mn-lt"/>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u="none" dirty="0" smtClean="0">
                          <a:solidFill>
                            <a:schemeClr val="tx1"/>
                          </a:solidFill>
                          <a:effectLst/>
                        </a:rPr>
                        <a:t>Read the following sentences.  Then choose the </a:t>
                      </a:r>
                      <a:r>
                        <a:rPr lang="en-US" sz="1000" b="0" u="sng" dirty="0" smtClean="0">
                          <a:solidFill>
                            <a:schemeClr val="tx1"/>
                          </a:solidFill>
                          <a:effectLst/>
                        </a:rPr>
                        <a:t>two</a:t>
                      </a:r>
                      <a:r>
                        <a:rPr lang="en-US" sz="1000" b="0" u="none" dirty="0" smtClean="0">
                          <a:solidFill>
                            <a:schemeClr val="tx1"/>
                          </a:solidFill>
                          <a:effectLst/>
                        </a:rPr>
                        <a:t> answers that show correct punctuation.</a:t>
                      </a:r>
                      <a:r>
                        <a:rPr lang="en-US" sz="1000" b="0" u="none" baseline="0" dirty="0" smtClean="0">
                          <a:solidFill>
                            <a:schemeClr val="tx1"/>
                          </a:solidFill>
                          <a:effectLst/>
                        </a:rPr>
                        <a:t> </a:t>
                      </a:r>
                      <a:r>
                        <a:rPr lang="en-US" sz="1000" b="0" u="none" dirty="0" smtClean="0">
                          <a:solidFill>
                            <a:schemeClr val="tx1"/>
                          </a:solidFill>
                          <a:effectLst/>
                        </a:rPr>
                        <a:t>L.4.1f</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5597642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43</a:t>
            </a:fld>
            <a:endParaRPr lang="en-US" dirty="0"/>
          </a:p>
        </p:txBody>
      </p:sp>
      <p:grpSp>
        <p:nvGrpSpPr>
          <p:cNvPr id="10" name="Group 9"/>
          <p:cNvGrpSpPr/>
          <p:nvPr/>
        </p:nvGrpSpPr>
        <p:grpSpPr>
          <a:xfrm>
            <a:off x="172723" y="41116"/>
            <a:ext cx="7467784" cy="9682007"/>
            <a:chOff x="152400" y="37376"/>
            <a:chExt cx="6589222" cy="8801824"/>
          </a:xfrm>
        </p:grpSpPr>
        <p:grpSp>
          <p:nvGrpSpPr>
            <p:cNvPr id="6" name="Group 5"/>
            <p:cNvGrpSpPr/>
            <p:nvPr/>
          </p:nvGrpSpPr>
          <p:grpSpPr>
            <a:xfrm>
              <a:off x="152400" y="457200"/>
              <a:ext cx="6589222" cy="8382000"/>
              <a:chOff x="152400" y="457200"/>
              <a:chExt cx="6589222" cy="8382000"/>
            </a:xfrm>
          </p:grpSpPr>
          <p:sp>
            <p:nvSpPr>
              <p:cNvPr id="3" name="Rounded Rectangle 2"/>
              <p:cNvSpPr/>
              <p:nvPr/>
            </p:nvSpPr>
            <p:spPr>
              <a:xfrm>
                <a:off x="152400" y="457200"/>
                <a:ext cx="65532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1</a:t>
                </a:r>
                <a:r>
                  <a:rPr lang="en-US" b="1" baseline="30000" dirty="0" smtClean="0">
                    <a:solidFill>
                      <a:schemeClr val="tx1"/>
                    </a:solidFill>
                  </a:rPr>
                  <a:t>st</a:t>
                </a:r>
                <a:r>
                  <a:rPr lang="en-US" b="1" dirty="0" smtClean="0">
                    <a:solidFill>
                      <a:schemeClr val="tx1"/>
                    </a:solidFill>
                  </a:rPr>
                  <a:t>  minute</a:t>
                </a:r>
              </a:p>
              <a:p>
                <a:r>
                  <a:rPr lang="en-US" b="1" dirty="0" smtClean="0">
                    <a:solidFill>
                      <a:schemeClr val="tx1"/>
                    </a:solidFill>
                  </a:rPr>
                  <a:t>Something I did well on….</a:t>
                </a:r>
                <a:endParaRPr lang="en-US" b="1" dirty="0">
                  <a:solidFill>
                    <a:schemeClr val="tx1"/>
                  </a:solidFill>
                </a:endParaRPr>
              </a:p>
            </p:txBody>
          </p:sp>
          <p:sp>
            <p:nvSpPr>
              <p:cNvPr id="7" name="Rounded Rectangle 6"/>
              <p:cNvSpPr/>
              <p:nvPr/>
            </p:nvSpPr>
            <p:spPr>
              <a:xfrm>
                <a:off x="170411" y="3048000"/>
                <a:ext cx="65532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2nd  Minute</a:t>
                </a:r>
              </a:p>
              <a:p>
                <a:r>
                  <a:rPr lang="en-US" b="1" dirty="0" smtClean="0">
                    <a:solidFill>
                      <a:schemeClr val="tx1"/>
                    </a:solidFill>
                  </a:rPr>
                  <a:t>Something that was new to me or I need more practice with…</a:t>
                </a:r>
                <a:endParaRPr lang="en-US" b="1" dirty="0">
                  <a:solidFill>
                    <a:schemeClr val="tx1"/>
                  </a:solidFill>
                </a:endParaRPr>
              </a:p>
            </p:txBody>
          </p:sp>
          <p:sp>
            <p:nvSpPr>
              <p:cNvPr id="8" name="Rounded Rectangle 7"/>
              <p:cNvSpPr/>
              <p:nvPr/>
            </p:nvSpPr>
            <p:spPr>
              <a:xfrm>
                <a:off x="188422" y="5638800"/>
                <a:ext cx="6553200" cy="3200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3</a:t>
                </a:r>
                <a:r>
                  <a:rPr lang="en-US" b="1" baseline="30000" dirty="0" smtClean="0">
                    <a:solidFill>
                      <a:schemeClr val="tx1"/>
                    </a:solidFill>
                  </a:rPr>
                  <a:t>rd</a:t>
                </a:r>
                <a:r>
                  <a:rPr lang="en-US" b="1" dirty="0" smtClean="0">
                    <a:solidFill>
                      <a:schemeClr val="tx1"/>
                    </a:solidFill>
                  </a:rPr>
                  <a:t> Minute</a:t>
                </a:r>
              </a:p>
              <a:p>
                <a:r>
                  <a:rPr lang="en-US" b="1" dirty="0" smtClean="0">
                    <a:solidFill>
                      <a:schemeClr val="tx1"/>
                    </a:solidFill>
                  </a:rPr>
                  <a:t>Something I don’t understand….</a:t>
                </a:r>
                <a:endParaRPr lang="en-US" b="1" dirty="0">
                  <a:solidFill>
                    <a:schemeClr val="tx1"/>
                  </a:solidFill>
                </a:endParaRPr>
              </a:p>
            </p:txBody>
          </p:sp>
        </p:grpSp>
        <p:sp>
          <p:nvSpPr>
            <p:cNvPr id="9" name="TextBox 8"/>
            <p:cNvSpPr txBox="1"/>
            <p:nvPr/>
          </p:nvSpPr>
          <p:spPr>
            <a:xfrm>
              <a:off x="685800" y="37376"/>
              <a:ext cx="5181600" cy="369332"/>
            </a:xfrm>
            <a:prstGeom prst="rect">
              <a:avLst/>
            </a:prstGeom>
            <a:noFill/>
          </p:spPr>
          <p:txBody>
            <a:bodyPr wrap="square" rtlCol="0">
              <a:spAutoFit/>
            </a:bodyPr>
            <a:lstStyle/>
            <a:p>
              <a:pPr algn="ctr"/>
              <a:r>
                <a:rPr lang="en-US" b="1" i="1" dirty="0" smtClean="0"/>
                <a:t>Reflection Page</a:t>
              </a:r>
              <a:endParaRPr lang="en-US" b="1" i="1" dirty="0"/>
            </a:p>
          </p:txBody>
        </p:sp>
      </p:grpSp>
    </p:spTree>
    <p:extLst>
      <p:ext uri="{BB962C8B-B14F-4D97-AF65-F5344CB8AC3E}">
        <p14:creationId xmlns:p14="http://schemas.microsoft.com/office/powerpoint/2010/main" val="3921106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10282815"/>
          </a:xfrm>
          <a:prstGeom prst="rect">
            <a:avLst/>
          </a:prstGeom>
          <a:noFill/>
        </p:spPr>
        <p:txBody>
          <a:bodyPr wrap="square" rtlCol="0">
            <a:spAutoFit/>
          </a:bodyPr>
          <a:lstStyle/>
          <a:p>
            <a:r>
              <a:rPr lang="en-US" sz="1540" b="1" dirty="0"/>
              <a:t>Electricity Classroom Activity </a:t>
            </a:r>
            <a:r>
              <a:rPr lang="en-US" sz="1320" i="1" dirty="0"/>
              <a:t>continued…</a:t>
            </a:r>
          </a:p>
          <a:p>
            <a:endParaRPr lang="en-US" sz="1320" i="1" dirty="0"/>
          </a:p>
          <a:p>
            <a:r>
              <a:rPr lang="en-US" sz="1320" b="1" dirty="0"/>
              <a:t>Facilitator says:  </a:t>
            </a:r>
            <a:r>
              <a:rPr lang="en-US" sz="1320" dirty="0"/>
              <a:t>“Today we will get ready for the “ Electricity” Performance Task, which is about the ways we have become dependent on electricity in our everyday lives.  Let’s start by discussing electricity.  Turn to a partner/discuss in your group for two minutes about what you know about electricity.” [Have paper &amp; pencils/whiteboards available for students to record their ideas if they wish.]</a:t>
            </a:r>
          </a:p>
          <a:p>
            <a:r>
              <a:rPr lang="en-US" sz="1320" b="1" dirty="0"/>
              <a:t>Discussion question:  </a:t>
            </a:r>
            <a:r>
              <a:rPr lang="en-US" sz="1320" dirty="0"/>
              <a:t>What do you know about electricity? [write the discussion question on chart paper/board for students to refer to].</a:t>
            </a:r>
          </a:p>
          <a:p>
            <a:r>
              <a:rPr lang="en-US" sz="1320" dirty="0"/>
              <a:t>[2 minute discussion; share out]</a:t>
            </a:r>
          </a:p>
          <a:p>
            <a:endParaRPr lang="en-US" sz="1320" dirty="0"/>
          </a:p>
          <a:p>
            <a:r>
              <a:rPr lang="en-US" sz="1320" b="1" dirty="0"/>
              <a:t>Possible student responses (unscripted):</a:t>
            </a:r>
          </a:p>
          <a:p>
            <a:pPr marL="188595" indent="-188595">
              <a:buFont typeface="Arial" panose="020B0604020202020204" pitchFamily="34" charset="0"/>
              <a:buChar char="•"/>
            </a:pPr>
            <a:r>
              <a:rPr lang="en-US" sz="1320" dirty="0" smtClean="0"/>
              <a:t>It </a:t>
            </a:r>
            <a:r>
              <a:rPr lang="en-US" sz="1320" dirty="0"/>
              <a:t>shocks you.</a:t>
            </a:r>
          </a:p>
          <a:p>
            <a:pPr marL="188595" indent="-188595">
              <a:buFont typeface="Arial" panose="020B0604020202020204" pitchFamily="34" charset="0"/>
              <a:buChar char="•"/>
            </a:pPr>
            <a:r>
              <a:rPr lang="en-US" sz="1320" dirty="0"/>
              <a:t>It comes from the outlets in your house.</a:t>
            </a:r>
          </a:p>
          <a:p>
            <a:pPr marL="188595" indent="-188595">
              <a:buFont typeface="Arial" panose="020B0604020202020204" pitchFamily="34" charset="0"/>
              <a:buChar char="•"/>
            </a:pPr>
            <a:r>
              <a:rPr lang="en-US" sz="1320" dirty="0"/>
              <a:t>It comes from batteries.</a:t>
            </a:r>
          </a:p>
          <a:p>
            <a:pPr marL="188595" indent="-188595">
              <a:buFont typeface="Arial" panose="020B0604020202020204" pitchFamily="34" charset="0"/>
              <a:buChar char="•"/>
            </a:pPr>
            <a:r>
              <a:rPr lang="en-US" sz="1320" dirty="0"/>
              <a:t>It makes machines run.</a:t>
            </a:r>
          </a:p>
          <a:p>
            <a:pPr marL="188595" indent="-188595">
              <a:buFont typeface="Arial" panose="020B0604020202020204" pitchFamily="34" charset="0"/>
              <a:buChar char="•"/>
            </a:pPr>
            <a:endParaRPr lang="en-US" sz="1320" dirty="0"/>
          </a:p>
          <a:p>
            <a:r>
              <a:rPr lang="en-US" sz="1320" b="1" dirty="0"/>
              <a:t>Facilitator says:  </a:t>
            </a:r>
            <a:r>
              <a:rPr lang="en-US" sz="1320" dirty="0"/>
              <a:t>“What is the difference between energy and electricity?  I’m going to write the information from your responses on a chart and at the end of our activity, we’ll come back to your responses and see if we still agree with what you think.”</a:t>
            </a:r>
          </a:p>
          <a:p>
            <a:r>
              <a:rPr lang="en-US" sz="1320" b="1" dirty="0"/>
              <a:t>Discussion Question</a:t>
            </a:r>
            <a:r>
              <a:rPr lang="en-US" sz="1320" dirty="0"/>
              <a:t>: What is the difference between energy and electricity?</a:t>
            </a:r>
          </a:p>
          <a:p>
            <a:r>
              <a:rPr lang="en-US" sz="1320" dirty="0"/>
              <a:t>[Facilitator puts this on a Cognitive Content Dictionary under the Prediction section. See Ancillary Materials for a chart example.  2 minute discussion; share out.]</a:t>
            </a:r>
          </a:p>
          <a:p>
            <a:endParaRPr lang="en-US" sz="1320" dirty="0"/>
          </a:p>
          <a:p>
            <a:r>
              <a:rPr lang="en-US" sz="1320" b="1" dirty="0"/>
              <a:t>Possible student responses (unscripted):</a:t>
            </a:r>
          </a:p>
          <a:p>
            <a:pPr marL="188595" indent="-188595">
              <a:buFont typeface="Arial" panose="020B0604020202020204" pitchFamily="34" charset="0"/>
              <a:buChar char="•"/>
            </a:pPr>
            <a:r>
              <a:rPr lang="en-US" sz="1320" dirty="0"/>
              <a:t>Energy is an idea and electricity is a thing.</a:t>
            </a:r>
          </a:p>
          <a:p>
            <a:pPr marL="188595" indent="-188595">
              <a:buFont typeface="Arial" panose="020B0604020202020204" pitchFamily="34" charset="0"/>
              <a:buChar char="•"/>
            </a:pPr>
            <a:r>
              <a:rPr lang="en-US" sz="1320" dirty="0"/>
              <a:t>Energy is what my phone and tablet run on while electricity is what runs my lights.</a:t>
            </a:r>
          </a:p>
          <a:p>
            <a:pPr marL="188595" indent="-188595">
              <a:buFont typeface="Arial" panose="020B0604020202020204" pitchFamily="34" charset="0"/>
              <a:buChar char="•"/>
            </a:pPr>
            <a:r>
              <a:rPr lang="en-US" sz="1320" dirty="0"/>
              <a:t>Energy is what people have and electricity is what runs machines.</a:t>
            </a:r>
          </a:p>
          <a:p>
            <a:pPr marL="188595" indent="-188595">
              <a:buFont typeface="Arial" panose="020B0604020202020204" pitchFamily="34" charset="0"/>
              <a:buChar char="•"/>
            </a:pPr>
            <a:endParaRPr lang="en-US" sz="1320" dirty="0"/>
          </a:p>
          <a:p>
            <a:r>
              <a:rPr lang="en-US" sz="1320" b="1" dirty="0"/>
              <a:t>Facilitator says:  </a:t>
            </a:r>
            <a:r>
              <a:rPr lang="en-US" sz="1320" dirty="0"/>
              <a:t>“Now we are going to do a Reader’s Theater to learn more about energy and electricity.  We will read through the play “Electricity” two times.  For our first read, half the class will read their parts and the other half of the students will be the audience, listening for the definition  and examples of </a:t>
            </a:r>
            <a:r>
              <a:rPr lang="en-US" sz="1320" b="1" u="sng" dirty="0"/>
              <a:t>energy.</a:t>
            </a:r>
          </a:p>
          <a:p>
            <a:r>
              <a:rPr lang="en-US" sz="1320" b="1" dirty="0"/>
              <a:t>[</a:t>
            </a:r>
            <a:r>
              <a:rPr lang="en-US" sz="1320" dirty="0"/>
              <a:t>Organize your class into two groups; assign the parts in the play to the readers.  Have audience members have paper and pencil to take notes.  Read through play.  Chart information from audience members.  For the second read through, reverse </a:t>
            </a:r>
            <a:r>
              <a:rPr lang="en-US" sz="1320" dirty="0" smtClean="0"/>
              <a:t>roles</a:t>
            </a:r>
            <a:r>
              <a:rPr lang="en-US" sz="1320" dirty="0"/>
              <a:t>, having the audience members listen for the definition of </a:t>
            </a:r>
            <a:r>
              <a:rPr lang="en-US" sz="1320" b="1" u="sng" dirty="0"/>
              <a:t>electricity</a:t>
            </a:r>
            <a:r>
              <a:rPr lang="en-US" sz="1320" b="1" dirty="0"/>
              <a:t>.   </a:t>
            </a:r>
            <a:r>
              <a:rPr lang="en-US" sz="1320" dirty="0"/>
              <a:t>Chart information from audience members.  Then, as a group agree upon the correct definition for both terms</a:t>
            </a:r>
            <a:r>
              <a:rPr lang="en-US" sz="1320" dirty="0" smtClean="0"/>
              <a:t>.</a:t>
            </a:r>
            <a:r>
              <a:rPr lang="en-US" sz="1320" b="1" dirty="0" smtClean="0"/>
              <a:t>]</a:t>
            </a:r>
            <a:endParaRPr lang="en-US" sz="1320" b="1" dirty="0"/>
          </a:p>
          <a:p>
            <a:endParaRPr lang="en-US" sz="1320" dirty="0"/>
          </a:p>
          <a:p>
            <a:endParaRPr lang="en-US" sz="1320" dirty="0"/>
          </a:p>
          <a:p>
            <a:r>
              <a:rPr lang="en-US" sz="1320" b="1" dirty="0"/>
              <a:t>Facilitator says: </a:t>
            </a:r>
            <a:r>
              <a:rPr lang="en-US" sz="1320" dirty="0"/>
              <a:t>“In your performance task, you will be learning more about electricity and how it is so important in our lives.  The group work you did today should help prepare you for the research and writing you will be doing in the performance task.” </a:t>
            </a:r>
          </a:p>
          <a:p>
            <a:endParaRPr lang="en-US" sz="1320" dirty="0"/>
          </a:p>
          <a:p>
            <a:endParaRPr lang="en-US" sz="1320" dirty="0"/>
          </a:p>
          <a:p>
            <a:r>
              <a:rPr lang="en-US" sz="1320" dirty="0"/>
              <a:t>Note: Facilitator should collect student notes from this activity.</a:t>
            </a:r>
          </a:p>
          <a:p>
            <a:endParaRPr lang="en-US" sz="1320" dirty="0"/>
          </a:p>
          <a:p>
            <a:endParaRPr lang="en-US" sz="1320" dirty="0"/>
          </a:p>
          <a:p>
            <a:endParaRPr lang="en-US" sz="1320" dirty="0"/>
          </a:p>
          <a:p>
            <a:endParaRPr lang="en-US" sz="1320" dirty="0"/>
          </a:p>
        </p:txBody>
      </p:sp>
    </p:spTree>
    <p:extLst>
      <p:ext uri="{BB962C8B-B14F-4D97-AF65-F5344CB8AC3E}">
        <p14:creationId xmlns:p14="http://schemas.microsoft.com/office/powerpoint/2010/main" val="677467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6362" y="838200"/>
            <a:ext cx="6504997" cy="1446550"/>
          </a:xfrm>
          <a:prstGeom prst="rect">
            <a:avLst/>
          </a:prstGeom>
        </p:spPr>
        <p:txBody>
          <a:bodyPr wrap="square">
            <a:spAutoFit/>
          </a:bodyPr>
          <a:lstStyle/>
          <a:p>
            <a:pPr algn="ctr"/>
            <a:r>
              <a:rPr lang="en-US" sz="2200" b="1" dirty="0"/>
              <a:t>Ancillary Materials</a:t>
            </a:r>
          </a:p>
          <a:p>
            <a:pPr algn="ctr"/>
            <a:endParaRPr lang="en-US" sz="2200" dirty="0"/>
          </a:p>
          <a:p>
            <a:pPr algn="ctr"/>
            <a:endParaRPr lang="en-US" sz="2200" dirty="0"/>
          </a:p>
          <a:p>
            <a:pPr algn="ctr"/>
            <a:endParaRPr lang="en-US" sz="2200" dirty="0"/>
          </a:p>
        </p:txBody>
      </p:sp>
      <p:graphicFrame>
        <p:nvGraphicFramePr>
          <p:cNvPr id="2" name="Table 1"/>
          <p:cNvGraphicFramePr>
            <a:graphicFrameLocks noGrp="1"/>
          </p:cNvGraphicFramePr>
          <p:nvPr>
            <p:extLst>
              <p:ext uri="{D42A27DB-BD31-4B8C-83A1-F6EECF244321}">
                <p14:modId xmlns:p14="http://schemas.microsoft.com/office/powerpoint/2010/main" val="3625876516"/>
              </p:ext>
            </p:extLst>
          </p:nvPr>
        </p:nvGraphicFramePr>
        <p:xfrm>
          <a:off x="566363" y="2362200"/>
          <a:ext cx="6504996" cy="4038600"/>
        </p:xfrm>
        <a:graphic>
          <a:graphicData uri="http://schemas.openxmlformats.org/drawingml/2006/table">
            <a:tbl>
              <a:tblPr firstRow="1" firstCol="1" bandRow="1">
                <a:tableStyleId>{5940675A-B579-460E-94D1-54222C63F5DA}</a:tableStyleId>
              </a:tblPr>
              <a:tblGrid>
                <a:gridCol w="2168332"/>
                <a:gridCol w="2168332"/>
                <a:gridCol w="2168332"/>
              </a:tblGrid>
              <a:tr h="389311">
                <a:tc>
                  <a:txBody>
                    <a:bodyPr/>
                    <a:lstStyle/>
                    <a:p>
                      <a:pPr marL="0" marR="0">
                        <a:lnSpc>
                          <a:spcPct val="115000"/>
                        </a:lnSpc>
                        <a:spcBef>
                          <a:spcPts val="0"/>
                        </a:spcBef>
                        <a:spcAft>
                          <a:spcPts val="0"/>
                        </a:spcAft>
                      </a:pPr>
                      <a:r>
                        <a:rPr lang="en-US" sz="1800" b="1" dirty="0">
                          <a:effectLst/>
                        </a:rPr>
                        <a:t> </a:t>
                      </a:r>
                      <a:endParaRPr lang="en-US" sz="1800" b="1" dirty="0">
                        <a:effectLst/>
                        <a:latin typeface="Calibri"/>
                        <a:ea typeface="Calibri"/>
                        <a:cs typeface="Times New Roman"/>
                      </a:endParaRPr>
                    </a:p>
                  </a:txBody>
                  <a:tcPr marL="91410" marR="91410" marT="0" marB="0" anchor="ctr"/>
                </a:tc>
                <a:tc>
                  <a:txBody>
                    <a:bodyPr/>
                    <a:lstStyle/>
                    <a:p>
                      <a:pPr marL="0" marR="0" algn="ctr">
                        <a:lnSpc>
                          <a:spcPct val="115000"/>
                        </a:lnSpc>
                        <a:spcBef>
                          <a:spcPts val="0"/>
                        </a:spcBef>
                        <a:spcAft>
                          <a:spcPts val="0"/>
                        </a:spcAft>
                      </a:pPr>
                      <a:r>
                        <a:rPr lang="en-US" sz="1800" b="1" dirty="0">
                          <a:effectLst/>
                        </a:rPr>
                        <a:t>Energy</a:t>
                      </a:r>
                      <a:endParaRPr lang="en-US" sz="1800" b="1" dirty="0">
                        <a:effectLst/>
                        <a:latin typeface="Calibri"/>
                        <a:ea typeface="Calibri"/>
                        <a:cs typeface="Times New Roman"/>
                      </a:endParaRPr>
                    </a:p>
                  </a:txBody>
                  <a:tcPr marL="91410" marR="91410" marT="0" marB="0" anchor="ctr"/>
                </a:tc>
                <a:tc>
                  <a:txBody>
                    <a:bodyPr/>
                    <a:lstStyle/>
                    <a:p>
                      <a:pPr marL="0" marR="0" algn="ctr">
                        <a:lnSpc>
                          <a:spcPct val="115000"/>
                        </a:lnSpc>
                        <a:spcBef>
                          <a:spcPts val="0"/>
                        </a:spcBef>
                        <a:spcAft>
                          <a:spcPts val="0"/>
                        </a:spcAft>
                      </a:pPr>
                      <a:r>
                        <a:rPr lang="en-US" sz="1800" b="1" dirty="0">
                          <a:effectLst/>
                        </a:rPr>
                        <a:t>Electricity</a:t>
                      </a:r>
                      <a:endParaRPr lang="en-US" sz="1800" b="1" dirty="0">
                        <a:effectLst/>
                        <a:latin typeface="Calibri"/>
                        <a:ea typeface="Calibri"/>
                        <a:cs typeface="Times New Roman"/>
                      </a:endParaRPr>
                    </a:p>
                  </a:txBody>
                  <a:tcPr marL="91410" marR="91410" marT="0" marB="0" anchor="ctr"/>
                </a:tc>
              </a:tr>
              <a:tr h="1629989">
                <a:tc>
                  <a:txBody>
                    <a:bodyPr/>
                    <a:lstStyle/>
                    <a:p>
                      <a:pPr marL="0" marR="0" algn="ctr">
                        <a:lnSpc>
                          <a:spcPct val="115000"/>
                        </a:lnSpc>
                        <a:spcBef>
                          <a:spcPts val="0"/>
                        </a:spcBef>
                        <a:spcAft>
                          <a:spcPts val="0"/>
                        </a:spcAft>
                      </a:pPr>
                      <a:r>
                        <a:rPr lang="en-US" sz="1800" b="1" dirty="0">
                          <a:effectLst/>
                        </a:rPr>
                        <a:t>Prediction:</a:t>
                      </a:r>
                      <a:endParaRPr lang="en-US" sz="1800" b="1" dirty="0">
                        <a:effectLst/>
                        <a:latin typeface="Calibri"/>
                        <a:ea typeface="Calibri"/>
                        <a:cs typeface="Times New Roman"/>
                      </a:endParaRPr>
                    </a:p>
                  </a:txBody>
                  <a:tcPr marL="91410" marR="91410" marT="0" marB="0" anchor="ctr"/>
                </a:tc>
                <a:tc>
                  <a:txBody>
                    <a:bodyPr/>
                    <a:lstStyle/>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 </a:t>
                      </a:r>
                    </a:p>
                    <a:p>
                      <a:pPr marL="0" marR="0">
                        <a:lnSpc>
                          <a:spcPct val="115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91410" marR="91410" marT="0" marB="0"/>
                </a:tc>
                <a:tc>
                  <a:txBody>
                    <a:bodyPr/>
                    <a:lstStyle/>
                    <a:p>
                      <a:pPr marL="0" marR="0">
                        <a:lnSpc>
                          <a:spcPct val="115000"/>
                        </a:lnSpc>
                        <a:spcBef>
                          <a:spcPts val="0"/>
                        </a:spcBef>
                        <a:spcAft>
                          <a:spcPts val="0"/>
                        </a:spcAft>
                      </a:pPr>
                      <a:r>
                        <a:rPr lang="en-US" sz="1800">
                          <a:effectLst/>
                        </a:rPr>
                        <a:t> </a:t>
                      </a:r>
                      <a:endParaRPr lang="en-US" sz="1800">
                        <a:effectLst/>
                        <a:latin typeface="Calibri"/>
                        <a:ea typeface="Calibri"/>
                        <a:cs typeface="Times New Roman"/>
                      </a:endParaRPr>
                    </a:p>
                  </a:txBody>
                  <a:tcPr marL="91410" marR="91410" marT="0" marB="0"/>
                </a:tc>
              </a:tr>
              <a:tr h="802871">
                <a:tc>
                  <a:txBody>
                    <a:bodyPr/>
                    <a:lstStyle/>
                    <a:p>
                      <a:pPr marL="0" marR="0" algn="ctr">
                        <a:lnSpc>
                          <a:spcPct val="115000"/>
                        </a:lnSpc>
                        <a:spcBef>
                          <a:spcPts val="0"/>
                        </a:spcBef>
                        <a:spcAft>
                          <a:spcPts val="0"/>
                        </a:spcAft>
                      </a:pPr>
                      <a:r>
                        <a:rPr lang="en-US" sz="1800" b="1" dirty="0">
                          <a:effectLst/>
                        </a:rPr>
                        <a:t>Definition:</a:t>
                      </a:r>
                      <a:endParaRPr lang="en-US" sz="1800" b="1" dirty="0">
                        <a:effectLst/>
                        <a:latin typeface="Calibri"/>
                        <a:ea typeface="Calibri"/>
                        <a:cs typeface="Times New Roman"/>
                      </a:endParaRPr>
                    </a:p>
                  </a:txBody>
                  <a:tcPr marL="91410" marR="91410" marT="0" marB="0" anchor="ctr"/>
                </a:tc>
                <a:tc>
                  <a:txBody>
                    <a:bodyPr/>
                    <a:lstStyle/>
                    <a:p>
                      <a:pPr marL="0" marR="0">
                        <a:lnSpc>
                          <a:spcPct val="115000"/>
                        </a:lnSpc>
                        <a:spcBef>
                          <a:spcPts val="0"/>
                        </a:spcBef>
                        <a:spcAft>
                          <a:spcPts val="0"/>
                        </a:spcAft>
                      </a:pPr>
                      <a:r>
                        <a:rPr lang="en-US" sz="1800" dirty="0">
                          <a:effectLst/>
                        </a:rPr>
                        <a:t>The ability to do work.</a:t>
                      </a:r>
                      <a:endParaRPr lang="en-US" sz="1800" dirty="0">
                        <a:effectLst/>
                        <a:latin typeface="Calibri"/>
                        <a:ea typeface="Calibri"/>
                        <a:cs typeface="Times New Roman"/>
                      </a:endParaRPr>
                    </a:p>
                  </a:txBody>
                  <a:tcPr marL="91410" marR="91410" marT="0" marB="0" anchor="ctr"/>
                </a:tc>
                <a:tc>
                  <a:txBody>
                    <a:bodyPr/>
                    <a:lstStyle/>
                    <a:p>
                      <a:pPr marL="0" marR="0">
                        <a:lnSpc>
                          <a:spcPct val="115000"/>
                        </a:lnSpc>
                        <a:spcBef>
                          <a:spcPts val="0"/>
                        </a:spcBef>
                        <a:spcAft>
                          <a:spcPts val="0"/>
                        </a:spcAft>
                      </a:pPr>
                      <a:r>
                        <a:rPr lang="en-US" sz="1800" dirty="0">
                          <a:effectLst/>
                        </a:rPr>
                        <a:t>A form of energy and light.</a:t>
                      </a:r>
                      <a:endParaRPr lang="en-US" sz="1800" dirty="0">
                        <a:effectLst/>
                        <a:latin typeface="Calibri"/>
                        <a:ea typeface="Calibri"/>
                        <a:cs typeface="Times New Roman"/>
                      </a:endParaRPr>
                    </a:p>
                  </a:txBody>
                  <a:tcPr marL="91410" marR="91410" marT="0" marB="0" anchor="ctr"/>
                </a:tc>
              </a:tr>
              <a:tr h="1216429">
                <a:tc>
                  <a:txBody>
                    <a:bodyPr/>
                    <a:lstStyle/>
                    <a:p>
                      <a:pPr marL="0" marR="0" algn="ctr">
                        <a:lnSpc>
                          <a:spcPct val="115000"/>
                        </a:lnSpc>
                        <a:spcBef>
                          <a:spcPts val="0"/>
                        </a:spcBef>
                        <a:spcAft>
                          <a:spcPts val="0"/>
                        </a:spcAft>
                      </a:pPr>
                      <a:r>
                        <a:rPr lang="en-US" sz="1800" b="1" dirty="0">
                          <a:effectLst/>
                        </a:rPr>
                        <a:t>Examples:</a:t>
                      </a:r>
                      <a:endParaRPr lang="en-US" sz="1800" b="1" dirty="0">
                        <a:effectLst/>
                        <a:latin typeface="Calibri"/>
                        <a:ea typeface="Calibri"/>
                        <a:cs typeface="Times New Roman"/>
                      </a:endParaRPr>
                    </a:p>
                  </a:txBody>
                  <a:tcPr marL="91410" marR="91410" marT="0" marB="0" anchor="ctr"/>
                </a:tc>
                <a:tc>
                  <a:txBody>
                    <a:bodyPr/>
                    <a:lstStyle/>
                    <a:p>
                      <a:pPr marL="0" marR="0">
                        <a:lnSpc>
                          <a:spcPct val="115000"/>
                        </a:lnSpc>
                        <a:spcBef>
                          <a:spcPts val="0"/>
                        </a:spcBef>
                        <a:spcAft>
                          <a:spcPts val="0"/>
                        </a:spcAft>
                      </a:pPr>
                      <a:r>
                        <a:rPr lang="en-US" sz="1800" dirty="0">
                          <a:effectLst/>
                        </a:rPr>
                        <a:t>heat, sound, magnetic, solar</a:t>
                      </a:r>
                      <a:endParaRPr lang="en-US" sz="1800" dirty="0">
                        <a:effectLst/>
                        <a:latin typeface="Calibri"/>
                        <a:ea typeface="Calibri"/>
                        <a:cs typeface="Times New Roman"/>
                      </a:endParaRPr>
                    </a:p>
                  </a:txBody>
                  <a:tcPr marL="91410" marR="91410" marT="0" marB="0" anchor="ctr"/>
                </a:tc>
                <a:tc>
                  <a:txBody>
                    <a:bodyPr/>
                    <a:lstStyle/>
                    <a:p>
                      <a:pPr marL="0" marR="0">
                        <a:lnSpc>
                          <a:spcPct val="115000"/>
                        </a:lnSpc>
                        <a:spcBef>
                          <a:spcPts val="0"/>
                        </a:spcBef>
                        <a:spcAft>
                          <a:spcPts val="0"/>
                        </a:spcAft>
                      </a:pPr>
                      <a:r>
                        <a:rPr lang="en-US" sz="1800" dirty="0">
                          <a:effectLst/>
                        </a:rPr>
                        <a:t>from batteries, from electrical outlets, generators</a:t>
                      </a:r>
                      <a:endParaRPr lang="en-US" sz="1800" dirty="0">
                        <a:effectLst/>
                        <a:latin typeface="Calibri"/>
                        <a:ea typeface="Calibri"/>
                        <a:cs typeface="Times New Roman"/>
                      </a:endParaRPr>
                    </a:p>
                  </a:txBody>
                  <a:tcPr marL="91410" marR="91410" marT="0" marB="0" anchor="ctr"/>
                </a:tc>
              </a:tr>
            </a:tbl>
          </a:graphicData>
        </a:graphic>
      </p:graphicFrame>
      <p:sp>
        <p:nvSpPr>
          <p:cNvPr id="3" name="Rectangle 4"/>
          <p:cNvSpPr>
            <a:spLocks noChangeArrowheads="1"/>
          </p:cNvSpPr>
          <p:nvPr/>
        </p:nvSpPr>
        <p:spPr bwMode="auto">
          <a:xfrm>
            <a:off x="1879760" y="4653189"/>
            <a:ext cx="203197" cy="40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pPr defTabSz="1005840" fontAlgn="base">
              <a:spcBef>
                <a:spcPct val="0"/>
              </a:spcBef>
              <a:spcAft>
                <a:spcPct val="0"/>
              </a:spcAft>
            </a:pPr>
            <a:endParaRPr lang="en-US" altLang="en-US" sz="1980">
              <a:latin typeface="Arial" pitchFamily="34" charset="0"/>
              <a:cs typeface="Arial" pitchFamily="34" charset="0"/>
            </a:endParaRPr>
          </a:p>
        </p:txBody>
      </p:sp>
    </p:spTree>
    <p:extLst>
      <p:ext uri="{BB962C8B-B14F-4D97-AF65-F5344CB8AC3E}">
        <p14:creationId xmlns:p14="http://schemas.microsoft.com/office/powerpoint/2010/main" val="1134594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6363" y="275448"/>
            <a:ext cx="6504997" cy="1446550"/>
          </a:xfrm>
          <a:prstGeom prst="rect">
            <a:avLst/>
          </a:prstGeom>
        </p:spPr>
        <p:txBody>
          <a:bodyPr wrap="square">
            <a:spAutoFit/>
          </a:bodyPr>
          <a:lstStyle/>
          <a:p>
            <a:pPr algn="ctr"/>
            <a:r>
              <a:rPr lang="en-US" sz="2200" dirty="0" smtClean="0"/>
              <a:t>Ancillary </a:t>
            </a:r>
            <a:r>
              <a:rPr lang="en-US" sz="2200" dirty="0"/>
              <a:t>Materials </a:t>
            </a:r>
            <a:r>
              <a:rPr lang="en-US" sz="1540" i="1" dirty="0"/>
              <a:t>continued</a:t>
            </a:r>
          </a:p>
          <a:p>
            <a:pPr algn="ctr"/>
            <a:endParaRPr lang="en-US" sz="2200" dirty="0"/>
          </a:p>
          <a:p>
            <a:pPr algn="ctr"/>
            <a:endParaRPr lang="en-US" sz="2200" dirty="0"/>
          </a:p>
          <a:p>
            <a:pPr algn="ctr"/>
            <a:endParaRPr lang="en-US" sz="22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762000"/>
            <a:ext cx="7020694" cy="9229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1372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969" y="478972"/>
            <a:ext cx="6816633" cy="1734060"/>
          </a:xfrm>
          <a:prstGeom prst="rect">
            <a:avLst/>
          </a:prstGeom>
          <a:noFill/>
        </p:spPr>
        <p:txBody>
          <a:bodyPr wrap="square" lIns="101848" tIns="50925" rIns="101848" bIns="50925" rtlCol="0">
            <a:spAutoFit/>
          </a:bodyPr>
          <a:lstStyle/>
          <a:p>
            <a:pPr lvl="0"/>
            <a:r>
              <a:rPr lang="en-US" sz="1800" b="1" u="sng" dirty="0">
                <a:solidFill>
                  <a:prstClr val="black"/>
                </a:solidFill>
              </a:rPr>
              <a:t>Directions</a:t>
            </a:r>
            <a:endParaRPr lang="en-US" sz="1600" dirty="0"/>
          </a:p>
          <a:p>
            <a:r>
              <a:rPr lang="en-US" sz="1100" dirty="0"/>
              <a:t>The HSD Elementary assessments are neither scripted nor timed assessments.   They are a tool to inform instructional decision making. It is not the intent of these assessments to have students “guess and check” answers for the sake of finishing an assessment.</a:t>
            </a:r>
          </a:p>
          <a:p>
            <a:endParaRPr lang="en-US" sz="1100" dirty="0"/>
          </a:p>
          <a:p>
            <a:r>
              <a:rPr lang="en-US" sz="1100" dirty="0"/>
              <a:t>All students should “move toward” taking the assessments independently but many will need scaffolding strategies. If students </a:t>
            </a:r>
            <a:r>
              <a:rPr lang="en-US" sz="1100" b="1" dirty="0"/>
              <a:t>are not </a:t>
            </a:r>
            <a:r>
              <a:rPr lang="en-US" sz="1100" dirty="0"/>
              <a:t>reading at grade level and can’t read the text, </a:t>
            </a:r>
            <a:r>
              <a:rPr lang="en-US" sz="1100" b="1" dirty="0"/>
              <a:t>please read the stories </a:t>
            </a:r>
            <a:r>
              <a:rPr lang="en-US" sz="1100" dirty="0"/>
              <a:t>to the students and ask the questions.  Allow students to read the parts of the text that they can. Please note the level of  differentiation a student needed.</a:t>
            </a:r>
          </a:p>
        </p:txBody>
      </p:sp>
      <p:sp>
        <p:nvSpPr>
          <p:cNvPr id="6" name="Rectangle 5"/>
          <p:cNvSpPr/>
          <p:nvPr/>
        </p:nvSpPr>
        <p:spPr>
          <a:xfrm>
            <a:off x="5081435" y="20652"/>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51" tIns="53675" rIns="107351" bIns="53675" rtlCol="0" anchor="t"/>
          <a:lstStyle/>
          <a:p>
            <a:r>
              <a:rPr lang="en-US" sz="1300" b="1" dirty="0">
                <a:solidFill>
                  <a:schemeClr val="tx1"/>
                </a:solidFill>
              </a:rPr>
              <a:t>Order at HSD Print Shop…</a:t>
            </a:r>
          </a:p>
          <a:p>
            <a:r>
              <a:rPr lang="en-US" sz="900" dirty="0">
                <a:solidFill>
                  <a:schemeClr val="tx1"/>
                </a:solidFill>
                <a:hlinkClick r:id="rId2"/>
              </a:rPr>
              <a:t>http://www.hsd.k12.or.us/Departments/PrintShop/WebSubmissionForms.aspx</a:t>
            </a:r>
            <a:endParaRPr lang="en-US" sz="900" dirty="0">
              <a:solidFill>
                <a:schemeClr val="tx1"/>
              </a:solidFill>
            </a:endParaRPr>
          </a:p>
          <a:p>
            <a:endParaRPr lang="en-US" sz="900" dirty="0">
              <a:solidFill>
                <a:schemeClr val="tx1"/>
              </a:solidFill>
            </a:endParaRPr>
          </a:p>
        </p:txBody>
      </p:sp>
      <p:sp>
        <p:nvSpPr>
          <p:cNvPr id="2" name="Rectangle 1"/>
          <p:cNvSpPr/>
          <p:nvPr/>
        </p:nvSpPr>
        <p:spPr>
          <a:xfrm>
            <a:off x="490584" y="1995714"/>
            <a:ext cx="6883400" cy="646331"/>
          </a:xfrm>
          <a:prstGeom prst="rect">
            <a:avLst/>
          </a:prstGeom>
        </p:spPr>
        <p:txBody>
          <a:bodyPr wrap="square" lIns="91433" tIns="45717" rIns="91433" bIns="45717">
            <a:spAutoFit/>
          </a:bodyPr>
          <a:lstStyle/>
          <a:p>
            <a:pPr algn="ctr"/>
            <a:r>
              <a:rPr lang="en-US" sz="1400" b="1" dirty="0"/>
              <a:t>About this Assessment</a:t>
            </a:r>
          </a:p>
          <a:p>
            <a:endParaRPr lang="en-US" sz="1100" b="1" dirty="0"/>
          </a:p>
          <a:p>
            <a:r>
              <a:rPr lang="en-US" sz="1100" b="1" dirty="0"/>
              <a:t>This assessment includes:  </a:t>
            </a:r>
            <a:r>
              <a:rPr lang="en-US" sz="1100" dirty="0" smtClean="0"/>
              <a:t>Selected Response</a:t>
            </a:r>
            <a:r>
              <a:rPr lang="en-US" sz="1100" dirty="0"/>
              <a:t>, </a:t>
            </a:r>
            <a:r>
              <a:rPr lang="en-US" sz="1100" dirty="0" smtClean="0"/>
              <a:t>Constructed Response</a:t>
            </a:r>
            <a:r>
              <a:rPr lang="en-US" sz="1100" dirty="0"/>
              <a:t>, and a Performance Task.</a:t>
            </a:r>
          </a:p>
        </p:txBody>
      </p:sp>
      <p:graphicFrame>
        <p:nvGraphicFramePr>
          <p:cNvPr id="3" name="Table 2"/>
          <p:cNvGraphicFramePr>
            <a:graphicFrameLocks noGrp="1"/>
          </p:cNvGraphicFramePr>
          <p:nvPr>
            <p:extLst>
              <p:ext uri="{D42A27DB-BD31-4B8C-83A1-F6EECF244321}">
                <p14:modId xmlns:p14="http://schemas.microsoft.com/office/powerpoint/2010/main" val="2972098255"/>
              </p:ext>
            </p:extLst>
          </p:nvPr>
        </p:nvGraphicFramePr>
        <p:xfrm>
          <a:off x="543228" y="2711993"/>
          <a:ext cx="6467174" cy="1301206"/>
        </p:xfrm>
        <a:graphic>
          <a:graphicData uri="http://schemas.openxmlformats.org/drawingml/2006/table">
            <a:tbl>
              <a:tblPr firstRow="1" bandRow="1">
                <a:tableStyleId>{5940675A-B579-460E-94D1-54222C63F5DA}</a:tableStyleId>
              </a:tblPr>
              <a:tblGrid>
                <a:gridCol w="1818973"/>
                <a:gridCol w="2819399"/>
                <a:gridCol w="1828802"/>
              </a:tblGrid>
              <a:tr h="411480">
                <a:tc gridSpan="3">
                  <a:txBody>
                    <a:bodyPr/>
                    <a:lstStyle/>
                    <a:p>
                      <a:pPr algn="ctr"/>
                      <a:r>
                        <a:rPr lang="en-US" sz="1200" b="1" dirty="0" smtClean="0"/>
                        <a:t>Types of SBAC Constructed Response</a:t>
                      </a:r>
                      <a:r>
                        <a:rPr lang="en-US" sz="1200" b="1" baseline="0" dirty="0" smtClean="0"/>
                        <a:t> Rubrics in this Assessment</a:t>
                      </a:r>
                    </a:p>
                    <a:p>
                      <a:pPr algn="ctr"/>
                      <a:r>
                        <a:rPr lang="en-US" sz="900" b="1" baseline="0" dirty="0" smtClean="0">
                          <a:hlinkClick r:id="rId3"/>
                        </a:rPr>
                        <a:t>http://www.livebinders.com/play/play?id=774846</a:t>
                      </a:r>
                      <a:endParaRPr lang="en-US" sz="900" b="1" baseline="0" dirty="0" smtClean="0"/>
                    </a:p>
                  </a:txBody>
                  <a:tcPr anchor="ctr">
                    <a:solidFill>
                      <a:schemeClr val="bg1"/>
                    </a:solidFill>
                  </a:tcPr>
                </a:tc>
                <a:tc hMerge="1">
                  <a:txBody>
                    <a:bodyPr/>
                    <a:lstStyle/>
                    <a:p>
                      <a:endParaRPr lang="en-US"/>
                    </a:p>
                  </a:txBody>
                  <a:tcPr/>
                </a:tc>
                <a:tc hMerge="1">
                  <a:txBody>
                    <a:bodyPr/>
                    <a:lstStyle/>
                    <a:p>
                      <a:endParaRPr lang="en-US" dirty="0"/>
                    </a:p>
                  </a:txBody>
                  <a:tcPr/>
                </a:tc>
              </a:tr>
              <a:tr h="889726">
                <a:tc>
                  <a:txBody>
                    <a:bodyPr/>
                    <a:lstStyle/>
                    <a:p>
                      <a:pPr algn="l"/>
                      <a:r>
                        <a:rPr lang="en-US" sz="1000" b="1" dirty="0" smtClean="0"/>
                        <a:t>Reading</a:t>
                      </a:r>
                    </a:p>
                    <a:p>
                      <a:pPr marL="171450" indent="-171450" algn="l">
                        <a:buFont typeface="Arial" panose="020B0604020202020204" pitchFamily="34" charset="0"/>
                        <a:buChar char="•"/>
                      </a:pPr>
                      <a:r>
                        <a:rPr lang="en-US" sz="1000" b="0" dirty="0" smtClean="0"/>
                        <a:t>2 Point Short Response</a:t>
                      </a:r>
                    </a:p>
                    <a:p>
                      <a:pPr marL="171450" indent="-171450" algn="l">
                        <a:buFont typeface="Arial" panose="020B0604020202020204" pitchFamily="34" charset="0"/>
                        <a:buChar char="•"/>
                      </a:pPr>
                      <a:r>
                        <a:rPr lang="en-US" sz="1000" b="0" dirty="0" smtClean="0"/>
                        <a:t>2-3 Point Extended Response</a:t>
                      </a:r>
                    </a:p>
                  </a:txBody>
                  <a:tcPr>
                    <a:solidFill>
                      <a:schemeClr val="bg1"/>
                    </a:solidFill>
                  </a:tcPr>
                </a:tc>
                <a:tc>
                  <a:txBody>
                    <a:bodyPr/>
                    <a:lstStyle/>
                    <a:p>
                      <a:pPr algn="l"/>
                      <a:r>
                        <a:rPr lang="en-US" sz="1000" b="1" dirty="0" smtClean="0"/>
                        <a:t>Writing</a:t>
                      </a:r>
                    </a:p>
                    <a:p>
                      <a:pPr marL="171450" indent="-171450" algn="l">
                        <a:buFont typeface="Arial" panose="020B0604020202020204" pitchFamily="34" charset="0"/>
                        <a:buChar char="•"/>
                      </a:pPr>
                      <a:r>
                        <a:rPr lang="en-US" sz="1000" b="0" dirty="0" smtClean="0"/>
                        <a:t>4 Point Full Composition Rubric (Performance Task)</a:t>
                      </a:r>
                    </a:p>
                    <a:p>
                      <a:pPr marL="171450" indent="-171450" algn="l">
                        <a:buFont typeface="Arial" panose="020B0604020202020204" pitchFamily="34" charset="0"/>
                        <a:buChar char="•"/>
                      </a:pPr>
                      <a:r>
                        <a:rPr lang="en-US" sz="1000" b="0" dirty="0" smtClean="0"/>
                        <a:t>2-3 Point Brief</a:t>
                      </a:r>
                      <a:r>
                        <a:rPr lang="en-US" sz="1000" b="0" baseline="0" dirty="0" smtClean="0"/>
                        <a:t> Write (1-2 Paragraphs) Rubric</a:t>
                      </a:r>
                    </a:p>
                    <a:p>
                      <a:pPr marL="171450" indent="-171450" algn="l">
                        <a:buFont typeface="Arial" panose="020B0604020202020204" pitchFamily="34" charset="0"/>
                        <a:buChar char="•"/>
                      </a:pPr>
                      <a:r>
                        <a:rPr lang="en-US" sz="1000" b="0" baseline="0" dirty="0" smtClean="0"/>
                        <a:t>2-3 Point Write to Revise Rubrics as Needed</a:t>
                      </a:r>
                      <a:endParaRPr lang="en-US" sz="1000" b="0" dirty="0" smtClean="0"/>
                    </a:p>
                  </a:txBody>
                  <a:tcPr>
                    <a:solidFill>
                      <a:schemeClr val="bg1"/>
                    </a:solidFill>
                  </a:tcPr>
                </a:tc>
                <a:tc>
                  <a:txBody>
                    <a:bodyPr/>
                    <a:lstStyle/>
                    <a:p>
                      <a:pPr algn="l"/>
                      <a:r>
                        <a:rPr lang="en-US" sz="1000" b="1" dirty="0" smtClean="0"/>
                        <a:t>Research</a:t>
                      </a:r>
                    </a:p>
                    <a:p>
                      <a:pPr marL="171450" indent="-171450" algn="l">
                        <a:buFont typeface="Arial" panose="020B0604020202020204" pitchFamily="34" charset="0"/>
                        <a:buChar char="•"/>
                      </a:pPr>
                      <a:r>
                        <a:rPr lang="en-US" sz="1000" b="0" dirty="0" smtClean="0"/>
                        <a:t>2 Point Rubrics Measuring Research Skill Use</a:t>
                      </a:r>
                      <a:endParaRPr lang="en-US" sz="1000" b="0" dirty="0"/>
                    </a:p>
                  </a:txBody>
                  <a:tcP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59648794"/>
              </p:ext>
            </p:extLst>
          </p:nvPr>
        </p:nvGraphicFramePr>
        <p:xfrm>
          <a:off x="634277" y="4151086"/>
          <a:ext cx="6596016" cy="4907280"/>
        </p:xfrm>
        <a:graphic>
          <a:graphicData uri="http://schemas.openxmlformats.org/drawingml/2006/table">
            <a:tbl>
              <a:tblPr firstRow="1" bandRow="1">
                <a:tableStyleId>{5940675A-B579-460E-94D1-54222C63F5DA}</a:tableStyleId>
              </a:tblPr>
              <a:tblGrid>
                <a:gridCol w="3551701"/>
                <a:gridCol w="3044315"/>
              </a:tblGrid>
              <a:tr h="609600">
                <a:tc gridSpan="2">
                  <a:txBody>
                    <a:bodyPr/>
                    <a:lstStyle/>
                    <a:p>
                      <a:pPr algn="ctr"/>
                      <a:r>
                        <a:rPr lang="en-US" sz="1400" b="1" dirty="0" smtClean="0"/>
                        <a:t>Quarter 4</a:t>
                      </a:r>
                      <a:r>
                        <a:rPr lang="en-US" sz="1400" b="1" baseline="0" dirty="0" smtClean="0"/>
                        <a:t> </a:t>
                      </a:r>
                      <a:r>
                        <a:rPr lang="en-US" sz="1400" b="1" dirty="0" smtClean="0"/>
                        <a:t>Performance Task</a:t>
                      </a:r>
                    </a:p>
                    <a:p>
                      <a:pPr algn="ctr"/>
                      <a:r>
                        <a:rPr lang="en-US" sz="1000" b="1" baseline="0" dirty="0" smtClean="0">
                          <a:solidFill>
                            <a:srgbClr val="C00000"/>
                          </a:solidFill>
                        </a:rPr>
                        <a:t>The underlined sections are those scored on SBAC.   </a:t>
                      </a:r>
                    </a:p>
                    <a:p>
                      <a:pPr algn="ctr"/>
                      <a:r>
                        <a:rPr lang="en-US" sz="900" b="1" baseline="0" dirty="0" smtClean="0">
                          <a:solidFill>
                            <a:srgbClr val="002060"/>
                          </a:solidFill>
                        </a:rPr>
                        <a:t>Please take </a:t>
                      </a:r>
                      <a:r>
                        <a:rPr lang="en-US" sz="900" b="1" u="sng" baseline="0" dirty="0" smtClean="0">
                          <a:solidFill>
                            <a:srgbClr val="002060"/>
                          </a:solidFill>
                          <a:effectLst>
                            <a:outerShdw blurRad="38100" dist="38100" dir="2700000" algn="tl">
                              <a:srgbClr val="000000">
                                <a:alpha val="43137"/>
                              </a:srgbClr>
                            </a:outerShdw>
                          </a:effectLst>
                        </a:rPr>
                        <a:t>2 days</a:t>
                      </a:r>
                      <a:r>
                        <a:rPr lang="en-US" sz="900" b="1" u="none" baseline="0" dirty="0" smtClean="0">
                          <a:solidFill>
                            <a:srgbClr val="002060"/>
                          </a:solidFill>
                          <a:effectLst>
                            <a:outerShdw blurRad="38100" dist="38100" dir="2700000" algn="tl">
                              <a:srgbClr val="000000">
                                <a:alpha val="43137"/>
                              </a:srgbClr>
                            </a:outerShdw>
                          </a:effectLst>
                        </a:rPr>
                        <a:t> </a:t>
                      </a:r>
                      <a:r>
                        <a:rPr lang="en-US" sz="900" b="1" baseline="0" dirty="0" smtClean="0">
                          <a:solidFill>
                            <a:srgbClr val="002060"/>
                          </a:solidFill>
                        </a:rPr>
                        <a:t>to complete performance tasks.</a:t>
                      </a:r>
                      <a:endParaRPr lang="en-US" sz="900" b="1" dirty="0">
                        <a:solidFill>
                          <a:srgbClr val="002060"/>
                        </a:solidFill>
                      </a:endParaRPr>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74320">
                <a:tc>
                  <a:txBody>
                    <a:bodyPr/>
                    <a:lstStyle/>
                    <a:p>
                      <a:pPr algn="ctr"/>
                      <a:r>
                        <a:rPr lang="en-US" sz="1200" b="1" u="sng" dirty="0" smtClean="0"/>
                        <a:t>Part 1</a:t>
                      </a:r>
                      <a:endParaRPr lang="en-US" sz="1200" b="1" u="sng" dirty="0"/>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u="sng" dirty="0" smtClean="0"/>
                        <a:t>Part 2</a:t>
                      </a:r>
                      <a:endParaRPr lang="en-US" sz="1200" b="1" u="sng" dirty="0"/>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70155">
                <a:tc>
                  <a:txBody>
                    <a:bodyPr/>
                    <a:lstStyle/>
                    <a:p>
                      <a:pPr>
                        <a:buFont typeface="Arial" pitchFamily="34" charset="0"/>
                        <a:buChar char="•"/>
                      </a:pPr>
                      <a:r>
                        <a:rPr lang="en-US" sz="1000" dirty="0" smtClean="0"/>
                        <a:t>     Classroom Activity if Desired/Needed</a:t>
                      </a:r>
                    </a:p>
                    <a:p>
                      <a:pPr>
                        <a:buFont typeface="Arial" pitchFamily="34" charset="0"/>
                        <a:buChar char="•"/>
                      </a:pPr>
                      <a:r>
                        <a:rPr lang="en-US" sz="1000" dirty="0" smtClean="0"/>
                        <a:t>     Read two</a:t>
                      </a:r>
                      <a:r>
                        <a:rPr lang="en-US" sz="1000" baseline="0" dirty="0" smtClean="0"/>
                        <a:t> paired passages.</a:t>
                      </a:r>
                    </a:p>
                    <a:p>
                      <a:pPr>
                        <a:buFont typeface="Arial" pitchFamily="34" charset="0"/>
                        <a:buChar char="•"/>
                      </a:pPr>
                      <a:r>
                        <a:rPr lang="en-US" sz="1000" baseline="0" dirty="0" smtClean="0"/>
                        <a:t>     Take notes while reading (note-taking).</a:t>
                      </a:r>
                    </a:p>
                    <a:p>
                      <a:pPr>
                        <a:buFont typeface="Arial" pitchFamily="34" charset="0"/>
                        <a:buChar char="•"/>
                      </a:pPr>
                      <a:r>
                        <a:rPr lang="en-US" sz="1000" baseline="0" dirty="0" smtClean="0"/>
                        <a:t>     </a:t>
                      </a:r>
                      <a:r>
                        <a:rPr lang="en-US" sz="1000" b="1" u="sng" baseline="0" dirty="0" smtClean="0">
                          <a:solidFill>
                            <a:srgbClr val="C00000"/>
                          </a:solidFill>
                        </a:rPr>
                        <a:t>Answer SR and CR research questions about sources </a:t>
                      </a:r>
                    </a:p>
                    <a:p>
                      <a:pPr>
                        <a:buFont typeface="Arial" pitchFamily="34" charset="0"/>
                        <a:buNone/>
                      </a:pPr>
                      <a:endParaRPr lang="en-US" sz="700" b="1" u="sng" baseline="0" dirty="0" smtClean="0">
                        <a:solidFill>
                          <a:srgbClr val="C00000"/>
                        </a:solidFill>
                      </a:endParaRPr>
                    </a:p>
                    <a:p>
                      <a:pPr>
                        <a:buFont typeface="Arial" pitchFamily="34" charset="0"/>
                        <a:buNone/>
                      </a:pPr>
                      <a:r>
                        <a:rPr lang="en-US" sz="1000" b="1" u="sng" baseline="0" dirty="0" smtClean="0">
                          <a:solidFill>
                            <a:srgbClr val="002060"/>
                          </a:solidFill>
                        </a:rPr>
                        <a:t>Components of Part 1</a:t>
                      </a:r>
                    </a:p>
                    <a:p>
                      <a:pPr marL="182361" indent="-182361"/>
                      <a:r>
                        <a:rPr lang="en-US" sz="900" b="1" u="sng" dirty="0" smtClean="0">
                          <a:solidFill>
                            <a:srgbClr val="002060"/>
                          </a:solidFill>
                        </a:rPr>
                        <a:t>Note-Taking</a:t>
                      </a:r>
                      <a:r>
                        <a:rPr lang="en-US" sz="900" b="1" dirty="0" smtClean="0">
                          <a:solidFill>
                            <a:srgbClr val="002060"/>
                          </a:solidFill>
                        </a:rPr>
                        <a:t>: </a:t>
                      </a:r>
                    </a:p>
                    <a:p>
                      <a:pPr marL="182361" indent="-182361"/>
                      <a:r>
                        <a:rPr lang="en-US" sz="900" b="1" dirty="0" smtClean="0">
                          <a:solidFill>
                            <a:srgbClr val="002060"/>
                          </a:solidFill>
                        </a:rPr>
                        <a:t>       </a:t>
                      </a:r>
                      <a:r>
                        <a:rPr lang="en-US" sz="900" dirty="0" smtClean="0"/>
                        <a:t>Students take notes as they read passages to gather information about their sources. Students are allowed to use their notes to later write a full composition (essay).  Note-taking strategies should  be taught as structured lessons throughout the school year in grades   K – 6.  </a:t>
                      </a:r>
                      <a:r>
                        <a:rPr lang="en-US" sz="900" b="1" dirty="0" smtClean="0">
                          <a:solidFill>
                            <a:srgbClr val="C00000"/>
                          </a:solidFill>
                          <a:effectLst>
                            <a:outerShdw blurRad="38100" dist="38100" dir="2700000" algn="tl">
                              <a:srgbClr val="000000">
                                <a:alpha val="43137"/>
                              </a:srgbClr>
                            </a:outerShdw>
                          </a:effectLst>
                        </a:rPr>
                        <a:t>A teacher’s note-taking form with directions and  a note-taking form for your students to use for this assessment  is provided, or you may use whatever formats you’ve had past success with</a:t>
                      </a:r>
                      <a:r>
                        <a:rPr lang="en-US" sz="900" dirty="0" smtClean="0"/>
                        <a:t>. Please have students practice using the note-taking page in this document </a:t>
                      </a:r>
                      <a:r>
                        <a:rPr lang="en-US" sz="900" b="1" u="sng" dirty="0" smtClean="0">
                          <a:effectLst>
                            <a:outerShdw blurRad="38100" dist="38100" dir="2700000" algn="tl">
                              <a:srgbClr val="000000">
                                <a:alpha val="43137"/>
                              </a:srgbClr>
                            </a:outerShdw>
                          </a:effectLst>
                        </a:rPr>
                        <a:t>before</a:t>
                      </a:r>
                      <a:r>
                        <a:rPr lang="en-US" sz="900" dirty="0" smtClean="0"/>
                        <a:t> the actual assessment if you choose to use it. </a:t>
                      </a:r>
                      <a:endParaRPr lang="en-US" sz="900" i="1" dirty="0" smtClean="0"/>
                    </a:p>
                    <a:p>
                      <a:pPr marL="182361" indent="-182361"/>
                      <a:r>
                        <a:rPr lang="en-US" sz="900" b="1" u="sng" dirty="0" smtClean="0">
                          <a:solidFill>
                            <a:srgbClr val="002060"/>
                          </a:solidFill>
                        </a:rPr>
                        <a:t>Research</a:t>
                      </a:r>
                      <a:r>
                        <a:rPr lang="en-US" sz="900" b="1" dirty="0" smtClean="0">
                          <a:solidFill>
                            <a:srgbClr val="002060"/>
                          </a:solidFill>
                        </a:rPr>
                        <a:t>: </a:t>
                      </a:r>
                    </a:p>
                    <a:p>
                      <a:pPr marL="182361" indent="-182361"/>
                      <a:r>
                        <a:rPr lang="en-US" sz="900" b="1" dirty="0" smtClean="0">
                          <a:solidFill>
                            <a:srgbClr val="002060"/>
                          </a:solidFill>
                        </a:rPr>
                        <a:t>       </a:t>
                      </a:r>
                      <a:r>
                        <a:rPr lang="en-US" sz="900" dirty="0" smtClean="0"/>
                        <a:t>In Part 1 of a performance task students answer constructed response  questions written to measure a  student’s ability to use </a:t>
                      </a:r>
                      <a:r>
                        <a:rPr lang="en-US" sz="900" b="1" u="sng" dirty="0" smtClean="0"/>
                        <a:t>research skills</a:t>
                      </a:r>
                      <a:r>
                        <a:rPr lang="en-US" sz="900" b="1" u="none" baseline="0" dirty="0" smtClean="0"/>
                        <a:t> </a:t>
                      </a:r>
                      <a:r>
                        <a:rPr lang="en-US" sz="900" b="0" u="none" baseline="0" dirty="0" smtClean="0"/>
                        <a:t>needed to complete a performance task.</a:t>
                      </a:r>
                      <a:r>
                        <a:rPr lang="en-US" sz="900" b="0" dirty="0" smtClean="0"/>
                        <a:t>  </a:t>
                      </a:r>
                      <a:r>
                        <a:rPr lang="en-US" sz="900" dirty="0" smtClean="0"/>
                        <a:t>These CR questions </a:t>
                      </a:r>
                      <a:r>
                        <a:rPr lang="en-US" sz="900" b="1" u="sng" dirty="0" smtClean="0">
                          <a:solidFill>
                            <a:srgbClr val="C00000"/>
                          </a:solidFill>
                        </a:rPr>
                        <a:t>are scored</a:t>
                      </a:r>
                      <a:r>
                        <a:rPr lang="en-US" sz="900" b="1" dirty="0" smtClean="0">
                          <a:solidFill>
                            <a:srgbClr val="C00000"/>
                          </a:solidFill>
                        </a:rPr>
                        <a:t> </a:t>
                      </a:r>
                      <a:r>
                        <a:rPr lang="en-US" sz="900" dirty="0" smtClean="0"/>
                        <a:t>using the SBAC Research Rubrics rather than reading</a:t>
                      </a:r>
                      <a:r>
                        <a:rPr lang="en-US" sz="900" baseline="0" dirty="0" smtClean="0"/>
                        <a:t> </a:t>
                      </a:r>
                      <a:r>
                        <a:rPr lang="en-US" sz="900" dirty="0" smtClean="0"/>
                        <a:t>response rubrics. </a:t>
                      </a:r>
                      <a:endParaRPr lang="en-US" sz="900" b="1" u="sng" baseline="0" dirty="0" smtClean="0">
                        <a:solidFill>
                          <a:srgbClr val="C00000"/>
                        </a:solidFill>
                      </a:endParaRPr>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itchFamily="34" charset="0"/>
                        <a:buChar char="•"/>
                      </a:pPr>
                      <a:r>
                        <a:rPr lang="en-US" sz="1000" dirty="0" smtClean="0"/>
                        <a:t> Class</a:t>
                      </a:r>
                      <a:r>
                        <a:rPr lang="en-US" sz="1000" baseline="0" dirty="0" smtClean="0"/>
                        <a:t> Activity</a:t>
                      </a:r>
                      <a:endParaRPr lang="en-US" sz="1000" dirty="0" smtClean="0"/>
                    </a:p>
                    <a:p>
                      <a:pPr>
                        <a:buFont typeface="Arial" pitchFamily="34" charset="0"/>
                        <a:buChar char="•"/>
                      </a:pPr>
                      <a:r>
                        <a:rPr lang="en-US" sz="1000" dirty="0" smtClean="0"/>
                        <a:t>     Plan your essay</a:t>
                      </a:r>
                      <a:r>
                        <a:rPr lang="en-US" sz="1000" baseline="0" dirty="0" smtClean="0"/>
                        <a:t> (brainstorming -pre-writing).</a:t>
                      </a:r>
                      <a:endParaRPr lang="en-US" sz="1000" b="1" u="sng" dirty="0" smtClean="0"/>
                    </a:p>
                    <a:p>
                      <a:pPr>
                        <a:buFont typeface="Arial" pitchFamily="34" charset="0"/>
                        <a:buChar char="•"/>
                      </a:pPr>
                      <a:r>
                        <a:rPr lang="en-US" sz="1000" baseline="0" dirty="0" smtClean="0"/>
                        <a:t>     </a:t>
                      </a:r>
                      <a:r>
                        <a:rPr lang="en-US" sz="1000" dirty="0" smtClean="0"/>
                        <a:t>Write,</a:t>
                      </a:r>
                      <a:r>
                        <a:rPr lang="en-US" sz="1000" baseline="0" dirty="0" smtClean="0"/>
                        <a:t> Revise and Edit (W.5)</a:t>
                      </a:r>
                    </a:p>
                    <a:p>
                      <a:pPr>
                        <a:buFont typeface="Arial" pitchFamily="34" charset="0"/>
                        <a:buChar char="•"/>
                      </a:pPr>
                      <a:r>
                        <a:rPr lang="en-US" sz="1000" b="1" u="none" dirty="0" smtClean="0"/>
                        <a:t>     </a:t>
                      </a:r>
                      <a:r>
                        <a:rPr lang="en-US" sz="1000" b="1" u="sng" dirty="0" smtClean="0">
                          <a:solidFill>
                            <a:srgbClr val="C00000"/>
                          </a:solidFill>
                        </a:rPr>
                        <a:t>Writing a Full Composition or Speech </a:t>
                      </a: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n-US" sz="1000" b="1" u="sng" baseline="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n-US" sz="1000" b="1" u="sng" baseline="0" dirty="0" smtClean="0">
                          <a:solidFill>
                            <a:srgbClr val="002060"/>
                          </a:solidFill>
                        </a:rPr>
                        <a:t>Components of Part 2</a:t>
                      </a:r>
                    </a:p>
                    <a:p>
                      <a:pPr>
                        <a:buFont typeface="Arial" pitchFamily="34" charset="0"/>
                        <a:buNone/>
                      </a:pPr>
                      <a:r>
                        <a:rPr lang="en-US" sz="900" b="1" i="0" u="sng" dirty="0" smtClean="0">
                          <a:solidFill>
                            <a:srgbClr val="002060"/>
                          </a:solidFill>
                          <a:effectLst/>
                        </a:rPr>
                        <a:t>Planning</a:t>
                      </a:r>
                      <a:endParaRPr lang="en-US" sz="900" dirty="0" smtClean="0">
                        <a:solidFill>
                          <a:srgbClr val="C00000"/>
                        </a:solidFill>
                      </a:endParaRPr>
                    </a:p>
                    <a:p>
                      <a:pPr marL="171450" indent="0">
                        <a:buFont typeface="Arial" pitchFamily="34" charset="0"/>
                        <a:buNone/>
                      </a:pPr>
                      <a:r>
                        <a:rPr lang="en-US" sz="900" dirty="0" smtClean="0">
                          <a:solidFill>
                            <a:schemeClr val="tx1"/>
                          </a:solidFill>
                        </a:rPr>
                        <a:t>Students review notes and sources</a:t>
                      </a:r>
                      <a:r>
                        <a:rPr lang="en-US" sz="900" baseline="0" dirty="0" smtClean="0">
                          <a:solidFill>
                            <a:schemeClr val="tx1"/>
                          </a:solidFill>
                        </a:rPr>
                        <a:t> and plan their  composition.</a:t>
                      </a:r>
                      <a:endParaRPr lang="en-US" sz="900" dirty="0" smtClean="0">
                        <a:solidFill>
                          <a:srgbClr val="C00000"/>
                        </a:solidFill>
                      </a:endParaRPr>
                    </a:p>
                    <a:p>
                      <a:pPr>
                        <a:buFont typeface="Arial" pitchFamily="34" charset="0"/>
                        <a:buNone/>
                      </a:pPr>
                      <a:r>
                        <a:rPr lang="en-US" sz="900" b="1" u="sng" dirty="0" smtClean="0">
                          <a:solidFill>
                            <a:srgbClr val="002060"/>
                          </a:solidFill>
                        </a:rPr>
                        <a:t>Write, Revise and Edit</a:t>
                      </a:r>
                    </a:p>
                    <a:p>
                      <a:pPr>
                        <a:buFont typeface="Arial" pitchFamily="34" charset="0"/>
                        <a:buNone/>
                      </a:pPr>
                      <a:r>
                        <a:rPr lang="en-US" sz="900" b="0" u="none" baseline="0" dirty="0" smtClean="0">
                          <a:solidFill>
                            <a:srgbClr val="002060"/>
                          </a:solidFill>
                        </a:rPr>
                        <a:t>       </a:t>
                      </a:r>
                      <a:r>
                        <a:rPr lang="en-US" sz="900" b="0" u="none" dirty="0" smtClean="0">
                          <a:solidFill>
                            <a:schemeClr val="tx1"/>
                          </a:solidFill>
                        </a:rPr>
                        <a:t>Students</a:t>
                      </a:r>
                      <a:r>
                        <a:rPr lang="en-US" sz="900" b="0" u="none" baseline="0" dirty="0" smtClean="0">
                          <a:solidFill>
                            <a:schemeClr val="tx1"/>
                          </a:solidFill>
                        </a:rPr>
                        <a:t> draft, write, revise and edit their writing.</a:t>
                      </a:r>
                    </a:p>
                    <a:p>
                      <a:pPr marL="171450" indent="0">
                        <a:buFont typeface="Arial" pitchFamily="34" charset="0"/>
                        <a:buNone/>
                      </a:pPr>
                      <a:r>
                        <a:rPr lang="en-US" sz="900" b="0" u="none" baseline="0" dirty="0" smtClean="0">
                          <a:solidFill>
                            <a:schemeClr val="tx1"/>
                          </a:solidFill>
                        </a:rPr>
                        <a:t>Word processing tools should be available for spell    check (but no grammar check).</a:t>
                      </a:r>
                      <a:endParaRPr lang="en-US" sz="900" b="1" u="sng" baseline="0" dirty="0" smtClean="0">
                        <a:solidFill>
                          <a:srgbClr val="002060"/>
                        </a:solidFill>
                      </a:endParaRPr>
                    </a:p>
                    <a:p>
                      <a:pPr marL="171450" marR="0" lvl="0" indent="0" algn="l" defTabSz="1018809" rtl="0" eaLnBrk="1" fontAlgn="auto" latinLnBrk="0" hangingPunct="1">
                        <a:lnSpc>
                          <a:spcPct val="100000"/>
                        </a:lnSpc>
                        <a:spcBef>
                          <a:spcPts val="0"/>
                        </a:spcBef>
                        <a:spcAft>
                          <a:spcPts val="0"/>
                        </a:spcAft>
                        <a:buClrTx/>
                        <a:buSzTx/>
                        <a:buFont typeface="Arial" pitchFamily="34" charset="0"/>
                        <a:buNone/>
                        <a:tabLst/>
                        <a:defRPr/>
                      </a:pPr>
                      <a:r>
                        <a:rPr kumimoji="0" lang="en-US" sz="900" b="0" i="0" u="none" strike="noStrike" kern="1200" cap="none" spc="0" normalizeH="0" baseline="0" noProof="0" dirty="0" smtClean="0">
                          <a:ln>
                            <a:noFill/>
                          </a:ln>
                          <a:solidFill>
                            <a:prstClr val="black"/>
                          </a:solidFill>
                          <a:effectLst/>
                          <a:uLnTx/>
                          <a:uFillTx/>
                          <a:latin typeface="+mn-lt"/>
                          <a:ea typeface="Calibri"/>
                          <a:cs typeface="Calibri"/>
                        </a:rPr>
                        <a:t>This protocol focuses on the key elements of </a:t>
                      </a:r>
                      <a:r>
                        <a:rPr kumimoji="0" lang="en-US" sz="900" b="1" i="0" u="none" strike="noStrike" kern="1200" cap="none" spc="0" normalizeH="0" baseline="0" noProof="0" dirty="0" smtClean="0">
                          <a:ln>
                            <a:noFill/>
                          </a:ln>
                          <a:solidFill>
                            <a:prstClr val="black"/>
                          </a:solidFill>
                          <a:effectLst/>
                          <a:uLnTx/>
                          <a:uFillTx/>
                          <a:latin typeface="+mn-lt"/>
                          <a:ea typeface="Calibri"/>
                          <a:cs typeface="Calibri"/>
                        </a:rPr>
                        <a:t>writing opinion pieces:</a:t>
                      </a:r>
                      <a:endParaRPr kumimoji="0" lang="en-US" sz="900" b="1" i="0" u="none" strike="noStrike" kern="1200" cap="none" spc="0" normalizeH="0" baseline="0" noProof="0" dirty="0" smtClean="0">
                        <a:ln>
                          <a:noFill/>
                        </a:ln>
                        <a:solidFill>
                          <a:prstClr val="black"/>
                        </a:solidFill>
                        <a:effectLst/>
                        <a:uLnTx/>
                        <a:uFillTx/>
                        <a:latin typeface="+mn-lt"/>
                        <a:ea typeface="Calibri"/>
                        <a:cs typeface="Times New Roman"/>
                      </a:endParaRP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Statement of Purpose/Focus: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 clearly state your opinion?  Do you stay on topic?</a:t>
                      </a:r>
                      <a:endParaRPr kumimoji="0" lang="en-US" sz="900" b="1" i="0" u="none" strike="noStrike" kern="1200" cap="none" spc="0" normalizeH="0" baseline="0" noProof="0" dirty="0" smtClean="0">
                        <a:ln>
                          <a:noFill/>
                        </a:ln>
                        <a:solidFill>
                          <a:prstClr val="black"/>
                        </a:solidFill>
                        <a:effectLst/>
                        <a:uLnTx/>
                        <a:uFillTx/>
                        <a:latin typeface="+mn-lt"/>
                        <a:ea typeface="Calibri"/>
                        <a:cs typeface="Times New Roman"/>
                      </a:endParaRP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Organization: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your ideas flow logically from the introduction to conclusion?  Do you use effective transitions?</a:t>
                      </a: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Elaboration of Evidence: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 provide evidence from sources about your opinions and elaborate with specific information?</a:t>
                      </a: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Language and Vocabulary: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 express your ideas effectively?  Do you use precise language that is appropriate for your audience and purpose?</a:t>
                      </a:r>
                    </a:p>
                    <a:p>
                      <a:pPr marL="168275" marR="0" lvl="0" indent="-168275" algn="l" defTabSz="1018809" rtl="0" eaLnBrk="1" fontAlgn="auto" latinLnBrk="0" hangingPunct="1">
                        <a:lnSpc>
                          <a:spcPct val="100000"/>
                        </a:lnSpc>
                        <a:spcBef>
                          <a:spcPts val="0"/>
                        </a:spcBef>
                        <a:spcAft>
                          <a:spcPts val="0"/>
                        </a:spcAft>
                        <a:buClrTx/>
                        <a:buSzTx/>
                        <a:buFont typeface="+mj-lt"/>
                        <a:buAutoNum type="arabicPeriod"/>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Conventions: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Do you use punctuation, capitalization and spelling correctly?</a:t>
                      </a:r>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693784" y="9068709"/>
            <a:ext cx="6477000" cy="527053"/>
          </a:xfrm>
          <a:prstGeom prst="rect">
            <a:avLst/>
          </a:prstGeom>
        </p:spPr>
        <p:txBody>
          <a:bodyPr wrap="square" lIns="91433" tIns="45717" rIns="91433" bIns="45717">
            <a:spAutoFit/>
          </a:bodyPr>
          <a:lstStyle/>
          <a:p>
            <a:r>
              <a:rPr lang="en-US" sz="900" b="1" dirty="0"/>
              <a:t>There are  NO Technology-enhanced Items/Tasks (TE) Note:  It is </a:t>
            </a:r>
            <a:r>
              <a:rPr lang="en-US" sz="900" b="1" i="1" u="sng" dirty="0"/>
              <a:t>highly recommended</a:t>
            </a:r>
            <a:r>
              <a:rPr lang="en-US" sz="900" b="1" i="1" dirty="0"/>
              <a:t> </a:t>
            </a:r>
            <a:r>
              <a:rPr lang="en-US" sz="900" b="1" dirty="0"/>
              <a:t>that students have experiences with the following types of tasks from various on-line instructional practice sites, as they are not on the HSD Elementary Assessments: </a:t>
            </a:r>
            <a:r>
              <a:rPr lang="en-US" sz="900" i="1" dirty="0"/>
              <a:t>reordering text, selecting and changing text, selecting text, and selecting from drop-down menu</a:t>
            </a:r>
          </a:p>
        </p:txBody>
      </p:sp>
    </p:spTree>
    <p:extLst>
      <p:ext uri="{BB962C8B-B14F-4D97-AF65-F5344CB8AC3E}">
        <p14:creationId xmlns:p14="http://schemas.microsoft.com/office/powerpoint/2010/main" val="4111672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720" y="804391"/>
            <a:ext cx="7426960" cy="8720609"/>
          </a:xfrm>
          <a:prstGeom prst="rect">
            <a:avLst/>
          </a:prstGeom>
          <a:solidFill>
            <a:schemeClr val="bg1"/>
          </a:solidFill>
          <a:ln>
            <a:solidFill>
              <a:schemeClr val="accent1"/>
            </a:solidFill>
          </a:ln>
        </p:spPr>
        <p:txBody>
          <a:bodyPr wrap="square" lIns="101869" tIns="50935" rIns="101869" bIns="50935" rtlCol="0">
            <a:spAutoFit/>
          </a:bodyPr>
          <a:lstStyle/>
          <a:p>
            <a:endParaRPr lang="en-US" sz="1400" b="1" u="sng" dirty="0"/>
          </a:p>
          <a:p>
            <a:r>
              <a:rPr lang="en-US" sz="1400" dirty="0"/>
              <a:t>What </a:t>
            </a:r>
            <a:r>
              <a:rPr lang="en-US" sz="1400" u="sng" dirty="0"/>
              <a:t>contributions</a:t>
            </a:r>
            <a:r>
              <a:rPr lang="en-US" sz="1400" dirty="0"/>
              <a:t> (key ideas) does the text make to support the </a:t>
            </a:r>
            <a:r>
              <a:rPr lang="en-US" sz="1400" u="sng" dirty="0"/>
              <a:t>main idea</a:t>
            </a:r>
            <a:r>
              <a:rPr lang="en-US" sz="1400" b="1" dirty="0"/>
              <a:t>?</a:t>
            </a:r>
          </a:p>
          <a:p>
            <a:endParaRPr lang="en-US" sz="1400" b="1" dirty="0"/>
          </a:p>
          <a:p>
            <a:r>
              <a:rPr lang="en-US" sz="1400" dirty="0"/>
              <a:t>Write </a:t>
            </a:r>
            <a:r>
              <a:rPr lang="en-US" sz="1400" b="1" u="sng" dirty="0"/>
              <a:t>one</a:t>
            </a:r>
            <a:r>
              <a:rPr lang="en-US" sz="1400" dirty="0"/>
              <a:t> new contribution (</a:t>
            </a:r>
            <a:r>
              <a:rPr lang="en-US" sz="1400" u="sng" dirty="0"/>
              <a:t>key idea</a:t>
            </a:r>
            <a:r>
              <a:rPr lang="en-US" sz="1400" dirty="0"/>
              <a:t>) about the </a:t>
            </a:r>
            <a:r>
              <a:rPr lang="en-US" sz="1400" u="sng" dirty="0"/>
              <a:t>main idea</a:t>
            </a:r>
            <a:r>
              <a:rPr lang="en-US" sz="1400" dirty="0"/>
              <a:t>.</a:t>
            </a:r>
          </a:p>
          <a:p>
            <a:endParaRPr lang="en-US" sz="1400" dirty="0"/>
          </a:p>
          <a:p>
            <a:r>
              <a:rPr lang="en-US" sz="1400" dirty="0"/>
              <a:t>_____________________________________________________________________________</a:t>
            </a:r>
          </a:p>
          <a:p>
            <a:endParaRPr lang="en-US" sz="1400" dirty="0"/>
          </a:p>
          <a:p>
            <a:r>
              <a:rPr lang="en-US" sz="1400" dirty="0"/>
              <a:t>_____________________________________________________________________________</a:t>
            </a:r>
          </a:p>
          <a:p>
            <a:endParaRPr lang="en-US" sz="1400" b="1" u="sng" dirty="0"/>
          </a:p>
          <a:p>
            <a:r>
              <a:rPr lang="en-US" sz="1400" b="1" u="sng" dirty="0"/>
              <a:t>Key Details and Examples</a:t>
            </a:r>
          </a:p>
          <a:p>
            <a:endParaRPr lang="en-US" sz="1400" b="1" u="sng" dirty="0"/>
          </a:p>
          <a:p>
            <a:r>
              <a:rPr lang="en-US" sz="1400" dirty="0"/>
              <a:t>What </a:t>
            </a:r>
            <a:r>
              <a:rPr lang="en-US" sz="1400" u="sng" dirty="0"/>
              <a:t>key details</a:t>
            </a:r>
            <a:r>
              <a:rPr lang="en-US" sz="1400" dirty="0"/>
              <a:t> and </a:t>
            </a:r>
            <a:r>
              <a:rPr lang="en-US" sz="1400" u="sng" dirty="0"/>
              <a:t>examples</a:t>
            </a:r>
            <a:r>
              <a:rPr lang="en-US" sz="1400" dirty="0"/>
              <a:t> from the section or paragraph explain more about the new contribution </a:t>
            </a:r>
          </a:p>
          <a:p>
            <a:r>
              <a:rPr lang="en-US" sz="1400" dirty="0"/>
              <a:t>(</a:t>
            </a:r>
            <a:r>
              <a:rPr lang="en-US" sz="1400" u="sng" dirty="0"/>
              <a:t>key idea</a:t>
            </a:r>
            <a:r>
              <a:rPr lang="en-US" sz="1400" dirty="0"/>
              <a:t>)? </a:t>
            </a:r>
          </a:p>
          <a:p>
            <a:endParaRPr lang="en-US" sz="1400" dirty="0"/>
          </a:p>
          <a:p>
            <a:pPr marL="175914" indent="-175914">
              <a:buFont typeface="Arial" panose="020B0604020202020204" pitchFamily="34" charset="0"/>
              <a:buChar char="•"/>
            </a:pPr>
            <a:r>
              <a:rPr lang="en-US" sz="1400" dirty="0"/>
              <a:t>Key Detail or Example ________________________________________________________________________</a:t>
            </a:r>
          </a:p>
          <a:p>
            <a:pPr marL="175914" indent="-175914">
              <a:buFont typeface="Arial" panose="020B0604020202020204" pitchFamily="34" charset="0"/>
              <a:buChar char="•"/>
            </a:pPr>
            <a:endParaRPr lang="en-US" sz="1400" dirty="0"/>
          </a:p>
          <a:p>
            <a:pPr marL="175914" indent="-175914"/>
            <a:r>
              <a:rPr lang="en-US" sz="1400" dirty="0"/>
              <a:t>      ________________________________________________________________________</a:t>
            </a:r>
          </a:p>
          <a:p>
            <a:pPr marL="175914" indent="-175914"/>
            <a:endParaRPr lang="en-US" sz="1400" dirty="0"/>
          </a:p>
          <a:p>
            <a:pPr marL="175914" indent="-175914"/>
            <a:endParaRPr lang="en-US" sz="1400" dirty="0"/>
          </a:p>
          <a:p>
            <a:pPr marL="175914" indent="-175914">
              <a:buFont typeface="Arial" panose="020B0604020202020204" pitchFamily="34" charset="0"/>
              <a:buChar char="•"/>
            </a:pPr>
            <a:r>
              <a:rPr lang="en-US" sz="1400" dirty="0"/>
              <a:t>Key Detail or Example _________________________________________________________________________</a:t>
            </a:r>
          </a:p>
          <a:p>
            <a:pPr marL="175914" indent="-175914"/>
            <a:endParaRPr lang="en-US" sz="1400" dirty="0"/>
          </a:p>
          <a:p>
            <a:pPr marL="175914" indent="-175914"/>
            <a:r>
              <a:rPr lang="en-US" sz="1400" dirty="0"/>
              <a:t>      _________________________________________________________________________</a:t>
            </a:r>
          </a:p>
          <a:p>
            <a:endParaRPr lang="en-US" sz="1400" b="1" u="sng" dirty="0"/>
          </a:p>
          <a:p>
            <a:r>
              <a:rPr lang="en-US" sz="1400" b="1" u="sng" dirty="0"/>
              <a:t>Again and Again</a:t>
            </a:r>
          </a:p>
          <a:p>
            <a:r>
              <a:rPr lang="en-US" sz="1400" dirty="0"/>
              <a:t>What words, phrases or ideas does the author use  again and again?  Write them here.  </a:t>
            </a:r>
          </a:p>
          <a:p>
            <a:r>
              <a:rPr lang="en-US" sz="1400" dirty="0"/>
              <a:t>Think about why the author uses them again and again.</a:t>
            </a:r>
          </a:p>
          <a:p>
            <a:endParaRPr lang="en-US" sz="1400" dirty="0"/>
          </a:p>
          <a:p>
            <a:endParaRPr lang="en-US" sz="1400" dirty="0"/>
          </a:p>
          <a:p>
            <a:endParaRPr lang="en-US" sz="1400" dirty="0"/>
          </a:p>
          <a:p>
            <a:endParaRPr lang="en-US" sz="1400" b="1" u="sng" dirty="0"/>
          </a:p>
          <a:p>
            <a:endParaRPr lang="en-US" sz="1400" b="1" u="sng" dirty="0"/>
          </a:p>
          <a:p>
            <a:r>
              <a:rPr lang="en-US" sz="1400" dirty="0"/>
              <a:t>Write </a:t>
            </a:r>
            <a:r>
              <a:rPr lang="en-US" sz="1400" b="1" u="sng" dirty="0"/>
              <a:t>one conclusion</a:t>
            </a:r>
            <a:r>
              <a:rPr lang="en-US" sz="1400" b="1" dirty="0"/>
              <a:t> </a:t>
            </a:r>
            <a:r>
              <a:rPr lang="en-US" sz="1400" dirty="0"/>
              <a:t>sentence  that tells  the most about the new contribution (</a:t>
            </a:r>
            <a:r>
              <a:rPr lang="en-US" sz="1400" u="sng" dirty="0"/>
              <a:t>key idea)</a:t>
            </a:r>
            <a:r>
              <a:rPr lang="en-US" sz="1400" dirty="0"/>
              <a:t>. </a:t>
            </a:r>
          </a:p>
          <a:p>
            <a:r>
              <a:rPr lang="en-US" sz="1400" dirty="0"/>
              <a:t>Use some of the again and again words or ideas in your summary.</a:t>
            </a:r>
          </a:p>
          <a:p>
            <a:r>
              <a:rPr lang="en-US" sz="1400" dirty="0"/>
              <a:t>____________________________________________________________________________</a:t>
            </a:r>
          </a:p>
          <a:p>
            <a:endParaRPr lang="en-US" sz="1400" dirty="0"/>
          </a:p>
          <a:p>
            <a:r>
              <a:rPr lang="en-US" sz="1400" dirty="0"/>
              <a:t>_____________________________________________________________________________</a:t>
            </a:r>
          </a:p>
        </p:txBody>
      </p:sp>
      <p:sp>
        <p:nvSpPr>
          <p:cNvPr id="6" name="TextBox 5"/>
          <p:cNvSpPr txBox="1"/>
          <p:nvPr/>
        </p:nvSpPr>
        <p:spPr>
          <a:xfrm>
            <a:off x="604520" y="7235912"/>
            <a:ext cx="6217920" cy="1641760"/>
          </a:xfrm>
          <a:prstGeom prst="rect">
            <a:avLst/>
          </a:prstGeom>
          <a:noFill/>
          <a:ln>
            <a:solidFill>
              <a:schemeClr val="accent1"/>
            </a:solidFill>
          </a:ln>
        </p:spPr>
        <p:txBody>
          <a:bodyPr wrap="square" lIns="101869" tIns="50935" rIns="101869" bIns="50935" rtlCol="0">
            <a:spAutoFit/>
          </a:bodyPr>
          <a:lstStyle/>
          <a:p>
            <a:endParaRPr lang="en-US" dirty="0" smtClean="0"/>
          </a:p>
          <a:p>
            <a:endParaRPr lang="en-US" dirty="0" smtClean="0"/>
          </a:p>
          <a:p>
            <a:endParaRPr lang="en-US" dirty="0" smtClean="0"/>
          </a:p>
          <a:p>
            <a:endParaRPr lang="en-US" dirty="0" smtClean="0"/>
          </a:p>
          <a:p>
            <a:endParaRPr lang="en-US" dirty="0" smtClean="0"/>
          </a:p>
        </p:txBody>
      </p:sp>
      <p:sp>
        <p:nvSpPr>
          <p:cNvPr id="8" name="TextBox 7"/>
          <p:cNvSpPr txBox="1"/>
          <p:nvPr/>
        </p:nvSpPr>
        <p:spPr>
          <a:xfrm>
            <a:off x="172720" y="0"/>
            <a:ext cx="7340600" cy="349098"/>
          </a:xfrm>
          <a:prstGeom prst="rect">
            <a:avLst/>
          </a:prstGeom>
          <a:noFill/>
        </p:spPr>
        <p:txBody>
          <a:bodyPr wrap="square" lIns="101869" tIns="50935" rIns="101869" bIns="50935" rtlCol="0">
            <a:spAutoFit/>
          </a:bodyPr>
          <a:lstStyle/>
          <a:p>
            <a:r>
              <a:rPr lang="en-US" sz="1600" dirty="0"/>
              <a:t>Name_________________  Passage________________  Main Idea _______________</a:t>
            </a:r>
          </a:p>
        </p:txBody>
      </p:sp>
      <p:sp>
        <p:nvSpPr>
          <p:cNvPr id="9" name="TextBox 8"/>
          <p:cNvSpPr txBox="1"/>
          <p:nvPr/>
        </p:nvSpPr>
        <p:spPr>
          <a:xfrm>
            <a:off x="204962" y="79829"/>
            <a:ext cx="863600" cy="349098"/>
          </a:xfrm>
          <a:prstGeom prst="rect">
            <a:avLst/>
          </a:prstGeom>
          <a:solidFill>
            <a:schemeClr val="bg2">
              <a:lumMod val="90000"/>
            </a:schemeClr>
          </a:solidFill>
        </p:spPr>
        <p:txBody>
          <a:bodyPr wrap="square" lIns="101869" tIns="50935" rIns="101869" bIns="50935" rtlCol="0">
            <a:spAutoFit/>
          </a:bodyPr>
          <a:lstStyle/>
          <a:p>
            <a:r>
              <a:rPr lang="en-US" sz="1600" b="1" dirty="0"/>
              <a:t>Grade 4</a:t>
            </a:r>
          </a:p>
        </p:txBody>
      </p:sp>
      <p:sp>
        <p:nvSpPr>
          <p:cNvPr id="10" name="Rectangle 9"/>
          <p:cNvSpPr/>
          <p:nvPr/>
        </p:nvSpPr>
        <p:spPr>
          <a:xfrm>
            <a:off x="4836160" y="1508761"/>
            <a:ext cx="2590800" cy="2464616"/>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1100" b="1" dirty="0"/>
              <a:t>Instruct students to </a:t>
            </a:r>
            <a:r>
              <a:rPr lang="en-US" sz="1100" b="1" u="sng" dirty="0"/>
              <a:t>re-read</a:t>
            </a:r>
            <a:r>
              <a:rPr lang="en-US" sz="1100" b="1" dirty="0"/>
              <a:t> a paragraph or section of the text that has strong</a:t>
            </a:r>
            <a:r>
              <a:rPr lang="en-US" sz="1100" b="1" u="sng" dirty="0">
                <a:solidFill>
                  <a:srgbClr val="C00000"/>
                </a:solidFill>
                <a:effectLst>
                  <a:outerShdw blurRad="38100" dist="38100" dir="2700000" algn="tl">
                    <a:srgbClr val="000000">
                      <a:alpha val="43137"/>
                    </a:srgbClr>
                  </a:outerShdw>
                </a:effectLst>
              </a:rPr>
              <a:t> text contributions</a:t>
            </a:r>
            <a:r>
              <a:rPr lang="en-US" sz="1100" b="1" dirty="0"/>
              <a:t> to support a </a:t>
            </a:r>
            <a:r>
              <a:rPr lang="en-US" sz="1100" b="1" u="sng" dirty="0">
                <a:solidFill>
                  <a:srgbClr val="C00000"/>
                </a:solidFill>
                <a:effectLst>
                  <a:outerShdw blurRad="38100" dist="38100" dir="2700000" algn="tl">
                    <a:srgbClr val="000000">
                      <a:alpha val="43137"/>
                    </a:srgbClr>
                  </a:outerShdw>
                </a:effectLst>
              </a:rPr>
              <a:t>key idea</a:t>
            </a:r>
            <a:r>
              <a:rPr lang="en-US" sz="1100" b="1" dirty="0"/>
              <a:t>.</a:t>
            </a:r>
          </a:p>
          <a:p>
            <a:endParaRPr lang="en-US" sz="1100" b="1" dirty="0"/>
          </a:p>
          <a:p>
            <a:r>
              <a:rPr lang="en-US" sz="1100" b="1" dirty="0"/>
              <a:t>Ask, “Does the section or paragraph you chose have a strong statement about the </a:t>
            </a:r>
            <a:r>
              <a:rPr lang="en-US" sz="1100" b="1" u="sng" dirty="0">
                <a:solidFill>
                  <a:srgbClr val="C00000"/>
                </a:solidFill>
                <a:effectLst>
                  <a:outerShdw blurRad="38100" dist="38100" dir="2700000" algn="tl">
                    <a:srgbClr val="000000">
                      <a:alpha val="43137"/>
                    </a:srgbClr>
                  </a:outerShdw>
                </a:effectLst>
              </a:rPr>
              <a:t>main idea</a:t>
            </a:r>
            <a:r>
              <a:rPr lang="en-US" sz="1100" b="1" dirty="0"/>
              <a:t>?” </a:t>
            </a:r>
          </a:p>
          <a:p>
            <a:endParaRPr lang="en-US" sz="1100" b="1" dirty="0"/>
          </a:p>
          <a:p>
            <a:r>
              <a:rPr lang="en-US" sz="1100" b="1" dirty="0"/>
              <a:t>This is a </a:t>
            </a:r>
            <a:r>
              <a:rPr lang="en-US" sz="1100" b="1" u="sng" dirty="0">
                <a:solidFill>
                  <a:srgbClr val="C00000"/>
                </a:solidFill>
                <a:effectLst>
                  <a:outerShdw blurRad="38100" dist="38100" dir="2700000" algn="tl">
                    <a:srgbClr val="000000">
                      <a:alpha val="43137"/>
                    </a:srgbClr>
                  </a:outerShdw>
                </a:effectLst>
              </a:rPr>
              <a:t>contribution</a:t>
            </a:r>
            <a:r>
              <a:rPr lang="en-US" sz="1100" b="1" dirty="0"/>
              <a:t> within a </a:t>
            </a:r>
            <a:r>
              <a:rPr lang="en-US" sz="1100" b="1" u="sng" dirty="0">
                <a:solidFill>
                  <a:srgbClr val="C00000"/>
                </a:solidFill>
                <a:effectLst>
                  <a:outerShdw blurRad="38100" dist="38100" dir="2700000" algn="tl">
                    <a:srgbClr val="000000">
                      <a:alpha val="43137"/>
                    </a:srgbClr>
                  </a:outerShdw>
                </a:effectLst>
              </a:rPr>
              <a:t>key idea</a:t>
            </a:r>
            <a:r>
              <a:rPr lang="en-US" sz="1100" b="1" dirty="0">
                <a:solidFill>
                  <a:srgbClr val="C00000"/>
                </a:solidFill>
                <a:effectLst>
                  <a:outerShdw blurRad="38100" dist="38100" dir="2700000" algn="tl">
                    <a:srgbClr val="000000">
                      <a:alpha val="43137"/>
                    </a:srgbClr>
                  </a:outerShdw>
                </a:effectLst>
              </a:rPr>
              <a:t> </a:t>
            </a:r>
            <a:r>
              <a:rPr lang="en-US" sz="1100" b="1" dirty="0"/>
              <a:t>about the </a:t>
            </a:r>
            <a:r>
              <a:rPr lang="en-US" sz="1100" b="1" u="sng" dirty="0">
                <a:solidFill>
                  <a:srgbClr val="C00000"/>
                </a:solidFill>
                <a:effectLst>
                  <a:outerShdw blurRad="38100" dist="38100" dir="2700000" algn="tl">
                    <a:srgbClr val="000000">
                      <a:alpha val="43137"/>
                    </a:srgbClr>
                  </a:outerShdw>
                </a:effectLst>
              </a:rPr>
              <a:t>main idea</a:t>
            </a:r>
            <a:r>
              <a:rPr lang="en-US" sz="1100" b="1" dirty="0"/>
              <a:t>. (be sure students </a:t>
            </a:r>
          </a:p>
          <a:p>
            <a:r>
              <a:rPr lang="en-US" sz="1100" b="1" dirty="0"/>
              <a:t>can identify the main topic).</a:t>
            </a:r>
          </a:p>
          <a:p>
            <a:endParaRPr lang="en-US" sz="1100" b="1" dirty="0"/>
          </a:p>
          <a:p>
            <a:r>
              <a:rPr lang="en-US" sz="1100" b="1" dirty="0"/>
              <a:t>Have students write </a:t>
            </a:r>
            <a:r>
              <a:rPr lang="en-US" sz="1100" b="1" u="sng" dirty="0">
                <a:solidFill>
                  <a:srgbClr val="C00000"/>
                </a:solidFill>
                <a:effectLst>
                  <a:outerShdw blurRad="38100" dist="38100" dir="2700000" algn="tl">
                    <a:srgbClr val="000000">
                      <a:alpha val="43137"/>
                    </a:srgbClr>
                  </a:outerShdw>
                </a:effectLst>
              </a:rPr>
              <a:t>ONE</a:t>
            </a:r>
            <a:r>
              <a:rPr lang="en-US" sz="1100" b="1" dirty="0">
                <a:solidFill>
                  <a:srgbClr val="C00000"/>
                </a:solidFill>
                <a:effectLst>
                  <a:outerShdw blurRad="38100" dist="38100" dir="2700000" algn="tl">
                    <a:srgbClr val="000000">
                      <a:alpha val="43137"/>
                    </a:srgbClr>
                  </a:outerShdw>
                </a:effectLst>
              </a:rPr>
              <a:t> </a:t>
            </a:r>
            <a:r>
              <a:rPr lang="en-US" sz="1100" b="1" dirty="0"/>
              <a:t>brief sentence about the new  </a:t>
            </a:r>
            <a:r>
              <a:rPr lang="en-US" sz="1100" b="1" u="sng" dirty="0">
                <a:solidFill>
                  <a:srgbClr val="C00000"/>
                </a:solidFill>
                <a:effectLst>
                  <a:outerShdw blurRad="38100" dist="38100" dir="2700000" algn="tl">
                    <a:srgbClr val="000000">
                      <a:alpha val="43137"/>
                    </a:srgbClr>
                  </a:outerShdw>
                </a:effectLst>
              </a:rPr>
              <a:t>contribution</a:t>
            </a:r>
            <a:r>
              <a:rPr lang="en-US" sz="1100" b="1" dirty="0"/>
              <a:t> (</a:t>
            </a:r>
            <a:r>
              <a:rPr lang="en-US" sz="1100" b="1" u="sng" dirty="0">
                <a:solidFill>
                  <a:srgbClr val="C00000"/>
                </a:solidFill>
                <a:effectLst>
                  <a:outerShdw blurRad="38100" dist="38100" dir="2700000" algn="tl">
                    <a:srgbClr val="000000">
                      <a:alpha val="43137"/>
                    </a:srgbClr>
                  </a:outerShdw>
                </a:effectLst>
              </a:rPr>
              <a:t>key idea</a:t>
            </a:r>
            <a:r>
              <a:rPr lang="en-US" sz="1100" b="1" dirty="0">
                <a:solidFill>
                  <a:srgbClr val="C00000"/>
                </a:solidFill>
                <a:effectLst>
                  <a:outerShdw blurRad="38100" dist="38100" dir="2700000" algn="tl">
                    <a:srgbClr val="000000">
                      <a:alpha val="43137"/>
                    </a:srgbClr>
                  </a:outerShdw>
                </a:effectLst>
              </a:rPr>
              <a:t> </a:t>
            </a:r>
            <a:r>
              <a:rPr lang="en-US" sz="1100" b="1" dirty="0"/>
              <a:t>).</a:t>
            </a:r>
          </a:p>
        </p:txBody>
      </p:sp>
      <p:sp>
        <p:nvSpPr>
          <p:cNvPr id="11" name="Rectangle 10"/>
          <p:cNvSpPr/>
          <p:nvPr/>
        </p:nvSpPr>
        <p:spPr>
          <a:xfrm>
            <a:off x="7162483" y="312420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12" name="TextBox 11"/>
          <p:cNvSpPr txBox="1"/>
          <p:nvPr/>
        </p:nvSpPr>
        <p:spPr>
          <a:xfrm>
            <a:off x="1381760" y="1927860"/>
            <a:ext cx="2936240" cy="1320348"/>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9" tIns="50935" rIns="101869" bIns="50935" rtlCol="0">
            <a:spAutoFit/>
          </a:bodyPr>
          <a:lstStyle/>
          <a:p>
            <a:r>
              <a:rPr lang="en-US" sz="1300" b="1" dirty="0"/>
              <a:t>In fourth grade CCSS refers to key ideas as part of </a:t>
            </a:r>
            <a:r>
              <a:rPr lang="en-US" sz="1300" b="1" u="sng" dirty="0"/>
              <a:t>text contributions</a:t>
            </a:r>
            <a:r>
              <a:rPr lang="en-US" sz="1300" b="1" dirty="0"/>
              <a:t> (a strong and specific support of a key idea).Use both terms when discussing key ideas, as students may need the continued reference.</a:t>
            </a:r>
          </a:p>
        </p:txBody>
      </p:sp>
      <p:sp>
        <p:nvSpPr>
          <p:cNvPr id="13" name="Rectangle 12"/>
          <p:cNvSpPr/>
          <p:nvPr/>
        </p:nvSpPr>
        <p:spPr>
          <a:xfrm>
            <a:off x="2808575" y="4021897"/>
            <a:ext cx="3713480" cy="2295339"/>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1100" b="1" dirty="0"/>
              <a:t>Ask students to look for </a:t>
            </a:r>
            <a:r>
              <a:rPr lang="en-US" sz="1100" b="1" u="sng" dirty="0">
                <a:solidFill>
                  <a:srgbClr val="C00000"/>
                </a:solidFill>
                <a:effectLst>
                  <a:outerShdw blurRad="38100" dist="38100" dir="2700000" algn="tl">
                    <a:srgbClr val="000000">
                      <a:alpha val="43137"/>
                    </a:srgbClr>
                  </a:outerShdw>
                </a:effectLst>
              </a:rPr>
              <a:t>key details</a:t>
            </a:r>
            <a:r>
              <a:rPr lang="en-US" sz="1100" b="1" dirty="0"/>
              <a:t>  and </a:t>
            </a:r>
            <a:r>
              <a:rPr lang="en-US" sz="1100" b="1" u="sng" dirty="0">
                <a:solidFill>
                  <a:srgbClr val="C00000"/>
                </a:solidFill>
                <a:effectLst>
                  <a:outerShdw blurRad="38100" dist="38100" dir="2700000" algn="tl">
                    <a:srgbClr val="000000">
                      <a:alpha val="43137"/>
                    </a:srgbClr>
                  </a:outerShdw>
                </a:effectLst>
              </a:rPr>
              <a:t>examples</a:t>
            </a:r>
            <a:r>
              <a:rPr lang="en-US" sz="1100" b="1" dirty="0">
                <a:solidFill>
                  <a:srgbClr val="C00000"/>
                </a:solidFill>
                <a:effectLst>
                  <a:outerShdw blurRad="38100" dist="38100" dir="2700000" algn="tl">
                    <a:srgbClr val="000000">
                      <a:alpha val="43137"/>
                    </a:srgbClr>
                  </a:outerShdw>
                </a:effectLst>
              </a:rPr>
              <a:t> </a:t>
            </a:r>
            <a:r>
              <a:rPr lang="en-US" sz="1100" b="1" dirty="0"/>
              <a:t>that </a:t>
            </a:r>
            <a:r>
              <a:rPr lang="en-US" sz="1100" b="1" u="sng" dirty="0"/>
              <a:t>explain more</a:t>
            </a:r>
            <a:r>
              <a:rPr lang="en-US" sz="1100" b="1" dirty="0"/>
              <a:t> about the new strong </a:t>
            </a:r>
            <a:r>
              <a:rPr lang="en-US" sz="1100" b="1" u="sng" dirty="0">
                <a:solidFill>
                  <a:srgbClr val="C00000"/>
                </a:solidFill>
                <a:effectLst>
                  <a:outerShdw blurRad="38100" dist="38100" dir="2700000" algn="tl">
                    <a:srgbClr val="000000">
                      <a:alpha val="43137"/>
                    </a:srgbClr>
                  </a:outerShdw>
                </a:effectLst>
              </a:rPr>
              <a:t>contribution</a:t>
            </a:r>
            <a:r>
              <a:rPr lang="en-US" sz="1100" b="1" dirty="0"/>
              <a:t> (</a:t>
            </a:r>
            <a:r>
              <a:rPr lang="en-US" sz="1100" b="1" u="sng" dirty="0">
                <a:solidFill>
                  <a:srgbClr val="C00000"/>
                </a:solidFill>
                <a:effectLst>
                  <a:outerShdw blurRad="38100" dist="38100" dir="2700000" algn="tl">
                    <a:srgbClr val="000000">
                      <a:alpha val="43137"/>
                    </a:srgbClr>
                  </a:outerShdw>
                </a:effectLst>
              </a:rPr>
              <a:t>key idea</a:t>
            </a:r>
            <a:r>
              <a:rPr lang="en-US" sz="1100" b="1" dirty="0"/>
              <a:t>.)</a:t>
            </a:r>
          </a:p>
          <a:p>
            <a:endParaRPr lang="en-US" sz="1100" b="1" dirty="0"/>
          </a:p>
          <a:p>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effectLst>
                  <a:outerShdw blurRad="38100" dist="38100" dir="2700000" algn="tl">
                    <a:srgbClr val="000000">
                      <a:alpha val="43137"/>
                    </a:srgbClr>
                  </a:outerShdw>
                </a:effectLst>
              </a:rPr>
              <a:t> </a:t>
            </a:r>
            <a:r>
              <a:rPr lang="en-US" sz="1100" b="1" dirty="0"/>
              <a:t>are reasons that support the new </a:t>
            </a:r>
            <a:r>
              <a:rPr lang="en-US" sz="1100" b="1" u="sng" dirty="0">
                <a:solidFill>
                  <a:srgbClr val="C00000"/>
                </a:solidFill>
                <a:effectLst>
                  <a:outerShdw blurRad="38100" dist="38100" dir="2700000" algn="tl">
                    <a:srgbClr val="000000">
                      <a:alpha val="43137"/>
                    </a:srgbClr>
                  </a:outerShdw>
                </a:effectLst>
              </a:rPr>
              <a:t>contribution</a:t>
            </a:r>
            <a:r>
              <a:rPr lang="en-US" sz="1100" b="1" dirty="0"/>
              <a:t> (</a:t>
            </a:r>
            <a:r>
              <a:rPr lang="en-US" sz="1100" b="1" u="sng" dirty="0">
                <a:solidFill>
                  <a:srgbClr val="C00000"/>
                </a:solidFill>
                <a:effectLst>
                  <a:outerShdw blurRad="38100" dist="38100" dir="2700000" algn="tl">
                    <a:srgbClr val="000000">
                      <a:alpha val="43137"/>
                    </a:srgbClr>
                  </a:outerShdw>
                </a:effectLst>
              </a:rPr>
              <a:t>key idea)</a:t>
            </a:r>
            <a:r>
              <a:rPr lang="en-US" sz="1100" b="1" dirty="0"/>
              <a:t>. Instruct students to write  2 brief key details or examples that support the key idea.</a:t>
            </a:r>
          </a:p>
          <a:p>
            <a:endParaRPr lang="en-US" sz="1100" b="1" dirty="0"/>
          </a:p>
          <a:p>
            <a:r>
              <a:rPr lang="en-US" sz="1100" b="1" dirty="0"/>
              <a:t> Example: if the main topic is about dogs and...</a:t>
            </a:r>
          </a:p>
          <a:p>
            <a:endParaRPr lang="en-US" sz="1100" b="1" dirty="0"/>
          </a:p>
          <a:p>
            <a:r>
              <a:rPr lang="en-US" sz="1100" b="1" dirty="0"/>
              <a:t>“The dog likes to play,” (is the new </a:t>
            </a:r>
            <a:r>
              <a:rPr lang="en-US" sz="1100" b="1" u="sng" dirty="0">
                <a:solidFill>
                  <a:srgbClr val="C00000"/>
                </a:solidFill>
                <a:effectLst>
                  <a:outerShdw blurRad="38100" dist="38100" dir="2700000" algn="tl">
                    <a:srgbClr val="000000">
                      <a:alpha val="43137"/>
                    </a:srgbClr>
                  </a:outerShdw>
                </a:effectLst>
              </a:rPr>
              <a:t>contribution</a:t>
            </a:r>
            <a:r>
              <a:rPr lang="en-US" sz="1100" dirty="0"/>
              <a:t> (</a:t>
            </a:r>
            <a:r>
              <a:rPr lang="en-US" sz="1100" b="1" u="sng" dirty="0">
                <a:solidFill>
                  <a:srgbClr val="C00000"/>
                </a:solidFill>
                <a:effectLst>
                  <a:outerShdw blurRad="38100" dist="38100" dir="2700000" algn="tl">
                    <a:srgbClr val="000000">
                      <a:alpha val="43137"/>
                    </a:srgbClr>
                  </a:outerShdw>
                </a:effectLst>
              </a:rPr>
              <a:t>key Idea</a:t>
            </a:r>
            <a:r>
              <a:rPr lang="en-US" sz="1100" b="1" dirty="0"/>
              <a:t>),</a:t>
            </a:r>
          </a:p>
          <a:p>
            <a:r>
              <a:rPr lang="en-US" sz="1100" b="1" dirty="0"/>
              <a:t>Then some </a:t>
            </a:r>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rPr>
              <a:t> </a:t>
            </a:r>
            <a:r>
              <a:rPr lang="en-US" sz="1100" b="1" dirty="0"/>
              <a:t>might be:</a:t>
            </a:r>
          </a:p>
          <a:p>
            <a:pPr>
              <a:buFont typeface="Arial" pitchFamily="34" charset="0"/>
              <a:buChar char="•"/>
            </a:pPr>
            <a:r>
              <a:rPr lang="en-US" sz="1100" b="1" dirty="0"/>
              <a:t> the dog likes to play fetch.</a:t>
            </a:r>
          </a:p>
          <a:p>
            <a:pPr>
              <a:buFont typeface="Arial" pitchFamily="34" charset="0"/>
              <a:buChar char="•"/>
            </a:pPr>
            <a:r>
              <a:rPr lang="en-US" sz="1100" b="1" dirty="0"/>
              <a:t> the dog likes to play with the ball.</a:t>
            </a:r>
          </a:p>
        </p:txBody>
      </p:sp>
      <p:sp>
        <p:nvSpPr>
          <p:cNvPr id="14" name="Rectangle 13"/>
          <p:cNvSpPr/>
          <p:nvPr/>
        </p:nvSpPr>
        <p:spPr>
          <a:xfrm>
            <a:off x="6262976" y="4943917"/>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15" name="Rectangle 14"/>
          <p:cNvSpPr/>
          <p:nvPr/>
        </p:nvSpPr>
        <p:spPr>
          <a:xfrm>
            <a:off x="345440" y="7079484"/>
            <a:ext cx="2849880" cy="1279676"/>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1100" b="1" dirty="0"/>
              <a:t>Have students re-read the paragraph or section they wrote about and write words or ideas they see </a:t>
            </a:r>
            <a:r>
              <a:rPr lang="en-US" sz="1100" b="1" u="sng" dirty="0">
                <a:solidFill>
                  <a:srgbClr val="C00000"/>
                </a:solidFill>
                <a:effectLst>
                  <a:outerShdw blurRad="38100" dist="38100" dir="2700000" algn="tl">
                    <a:srgbClr val="000000">
                      <a:alpha val="43137"/>
                    </a:srgbClr>
                  </a:outerShdw>
                </a:effectLst>
              </a:rPr>
              <a:t>Again and Again</a:t>
            </a:r>
            <a:r>
              <a:rPr lang="en-US" sz="1100" b="1" dirty="0"/>
              <a:t>, in the box.</a:t>
            </a:r>
          </a:p>
          <a:p>
            <a:r>
              <a:rPr lang="en-US" sz="1100" b="1" dirty="0"/>
              <a:t> </a:t>
            </a:r>
          </a:p>
          <a:p>
            <a:r>
              <a:rPr lang="en-US" sz="1100" b="1" dirty="0"/>
              <a:t>Explain, “When </a:t>
            </a:r>
            <a:r>
              <a:rPr lang="en-US" sz="1100" b="1" dirty="0" smtClean="0"/>
              <a:t>author</a:t>
            </a:r>
            <a:r>
              <a:rPr lang="en-US" sz="1100" b="1" dirty="0"/>
              <a:t>s</a:t>
            </a:r>
            <a:r>
              <a:rPr lang="en-US" sz="1100" b="1" dirty="0" smtClean="0"/>
              <a:t> </a:t>
            </a:r>
            <a:r>
              <a:rPr lang="en-US" sz="1100" b="1" dirty="0"/>
              <a:t>use the same words, phrases or ideas </a:t>
            </a:r>
            <a:r>
              <a:rPr lang="en-US" sz="1100" b="1" u="sng" dirty="0">
                <a:solidFill>
                  <a:srgbClr val="C00000"/>
                </a:solidFill>
                <a:effectLst>
                  <a:outerShdw blurRad="38100" dist="38100" dir="2700000" algn="tl">
                    <a:srgbClr val="000000">
                      <a:alpha val="43137"/>
                    </a:srgbClr>
                  </a:outerShdw>
                </a:effectLst>
              </a:rPr>
              <a:t>Again and Again</a:t>
            </a:r>
            <a:r>
              <a:rPr lang="en-US" sz="1100" b="1" dirty="0">
                <a:solidFill>
                  <a:srgbClr val="C00000"/>
                </a:solidFill>
                <a:effectLst>
                  <a:outerShdw blurRad="38100" dist="38100" dir="2700000" algn="tl">
                    <a:srgbClr val="000000">
                      <a:alpha val="43137"/>
                    </a:srgbClr>
                  </a:outerShdw>
                </a:effectLst>
              </a:rPr>
              <a:t> </a:t>
            </a:r>
            <a:r>
              <a:rPr lang="en-US" sz="1100" b="1" dirty="0"/>
              <a:t>ask yourself “why?”  It means something is important.”</a:t>
            </a:r>
          </a:p>
        </p:txBody>
      </p:sp>
      <p:sp>
        <p:nvSpPr>
          <p:cNvPr id="16" name="Rectangle 15"/>
          <p:cNvSpPr/>
          <p:nvPr/>
        </p:nvSpPr>
        <p:spPr>
          <a:xfrm>
            <a:off x="3076576" y="7932539"/>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19" name="Rectangle 18"/>
          <p:cNvSpPr/>
          <p:nvPr/>
        </p:nvSpPr>
        <p:spPr>
          <a:xfrm>
            <a:off x="4135834" y="6621782"/>
            <a:ext cx="3291126" cy="178750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1100" b="1" dirty="0"/>
              <a:t>Instruct students to look at the again and again words or phrases, ask “Do you see some of the again and again words or ideas in the key idea or key detail sentences you wrote? Can the words help you write </a:t>
            </a:r>
            <a:r>
              <a:rPr lang="en-US" sz="1100" b="1" u="sng" dirty="0">
                <a:solidFill>
                  <a:srgbClr val="C00000"/>
                </a:solidFill>
                <a:effectLst>
                  <a:outerShdw blurRad="38100" dist="38100" dir="2700000" algn="tl">
                    <a:srgbClr val="000000">
                      <a:alpha val="43137"/>
                    </a:srgbClr>
                  </a:outerShdw>
                </a:effectLst>
              </a:rPr>
              <a:t>one conclusion</a:t>
            </a:r>
            <a:r>
              <a:rPr lang="en-US" sz="1100" b="1" dirty="0"/>
              <a:t> sentence that summarizes the contribution (key idea ) and key details? ”</a:t>
            </a:r>
          </a:p>
          <a:p>
            <a:endParaRPr lang="en-US" sz="1100" b="1" dirty="0"/>
          </a:p>
          <a:p>
            <a:r>
              <a:rPr lang="en-US" sz="1100" b="1" dirty="0"/>
              <a:t>Summarizing is a big part of writing conclusions.  It is an </a:t>
            </a:r>
            <a:r>
              <a:rPr lang="en-US" sz="1100" b="1" u="sng" dirty="0"/>
              <a:t>extremely important</a:t>
            </a:r>
            <a:r>
              <a:rPr lang="en-US" sz="1100" b="1" dirty="0"/>
              <a:t> strategy for students to learn in order to use research skills effectively.</a:t>
            </a:r>
          </a:p>
        </p:txBody>
      </p:sp>
      <p:sp>
        <p:nvSpPr>
          <p:cNvPr id="18" name="Rectangle 17"/>
          <p:cNvSpPr/>
          <p:nvPr/>
        </p:nvSpPr>
        <p:spPr>
          <a:xfrm>
            <a:off x="7081521" y="8160657"/>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effectLst>
                  <a:outerShdw blurRad="38100" dist="38100" dir="2700000" algn="tl">
                    <a:srgbClr val="000000">
                      <a:alpha val="43137"/>
                    </a:srgbClr>
                  </a:outerShdw>
                </a:effectLst>
              </a:rPr>
              <a:t>4</a:t>
            </a:r>
            <a:endParaRPr lang="en-US" b="1" dirty="0">
              <a:effectLst>
                <a:outerShdw blurRad="38100" dist="38100" dir="2700000" algn="tl">
                  <a:srgbClr val="000000">
                    <a:alpha val="43137"/>
                  </a:srgbClr>
                </a:outerShdw>
              </a:effectLst>
            </a:endParaRPr>
          </a:p>
        </p:txBody>
      </p:sp>
      <p:sp>
        <p:nvSpPr>
          <p:cNvPr id="21" name="Rectangle 20"/>
          <p:cNvSpPr/>
          <p:nvPr/>
        </p:nvSpPr>
        <p:spPr>
          <a:xfrm>
            <a:off x="2072640" y="8549641"/>
            <a:ext cx="5354320" cy="1171954"/>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n-US" sz="700" b="1" u="sng" dirty="0">
                <a:solidFill>
                  <a:srgbClr val="002060"/>
                </a:solidFill>
              </a:rPr>
              <a:t>Differentiation</a:t>
            </a:r>
            <a:r>
              <a:rPr lang="en-US" sz="700" b="1" dirty="0">
                <a:solidFill>
                  <a:srgbClr val="002060"/>
                </a:solidFill>
              </a:rPr>
              <a:t>:</a:t>
            </a:r>
          </a:p>
          <a:p>
            <a:r>
              <a:rPr lang="en-US" sz="700" b="1" dirty="0">
                <a:solidFill>
                  <a:srgbClr val="002060"/>
                </a:solidFill>
              </a:rPr>
              <a:t>Students who need more  pages – print as many as needed. Students who would benefit from enrichment can continue on with more sections or paragraphs. Students who need more direct instruction – teach each part as a</a:t>
            </a:r>
            <a:r>
              <a:rPr lang="en-US" sz="700" b="1" dirty="0" smtClean="0">
                <a:solidFill>
                  <a:srgbClr val="002060"/>
                </a:solidFill>
              </a:rPr>
              <a:t> </a:t>
            </a:r>
            <a:r>
              <a:rPr lang="en-US" sz="700" b="1" dirty="0">
                <a:solidFill>
                  <a:srgbClr val="002060"/>
                </a:solidFill>
              </a:rPr>
              <a:t>mini lesson.  These concepts can be taught separately:</a:t>
            </a:r>
          </a:p>
          <a:p>
            <a:pPr marL="413726" indent="-175914">
              <a:buFont typeface="Arial" panose="020B0604020202020204" pitchFamily="34" charset="0"/>
              <a:buChar char="•"/>
            </a:pPr>
            <a:r>
              <a:rPr lang="en-US" sz="700" b="1" dirty="0">
                <a:solidFill>
                  <a:srgbClr val="002060"/>
                </a:solidFill>
              </a:rPr>
              <a:t>Main Topic</a:t>
            </a:r>
          </a:p>
          <a:p>
            <a:pPr marL="413726" indent="-175914">
              <a:buFont typeface="Arial" panose="020B0604020202020204" pitchFamily="34" charset="0"/>
              <a:buChar char="•"/>
            </a:pPr>
            <a:r>
              <a:rPr lang="en-US" sz="700" b="1" dirty="0">
                <a:solidFill>
                  <a:srgbClr val="002060"/>
                </a:solidFill>
              </a:rPr>
              <a:t>Contribution (key idea)</a:t>
            </a:r>
          </a:p>
          <a:p>
            <a:pPr marL="413726" indent="-175914">
              <a:buFont typeface="Arial" panose="020B0604020202020204" pitchFamily="34" charset="0"/>
              <a:buChar char="•"/>
            </a:pPr>
            <a:r>
              <a:rPr lang="en-US" sz="700" b="1" dirty="0">
                <a:solidFill>
                  <a:srgbClr val="002060"/>
                </a:solidFill>
              </a:rPr>
              <a:t>Key Details  Examples</a:t>
            </a:r>
          </a:p>
          <a:p>
            <a:pPr marL="413726" indent="-175914">
              <a:buFont typeface="Arial" panose="020B0604020202020204" pitchFamily="34" charset="0"/>
              <a:buChar char="•"/>
            </a:pPr>
            <a:r>
              <a:rPr lang="en-US" sz="700" b="1" dirty="0">
                <a:solidFill>
                  <a:srgbClr val="002060"/>
                </a:solidFill>
              </a:rPr>
              <a:t>Again and Again</a:t>
            </a:r>
          </a:p>
          <a:p>
            <a:pPr marL="413726" indent="-175914">
              <a:buFont typeface="Arial" panose="020B0604020202020204" pitchFamily="34" charset="0"/>
              <a:buChar char="•"/>
            </a:pPr>
            <a:r>
              <a:rPr lang="en-US" sz="700" b="1" dirty="0">
                <a:solidFill>
                  <a:srgbClr val="002060"/>
                </a:solidFill>
              </a:rPr>
              <a:t>Conclusions - Summarizing</a:t>
            </a:r>
          </a:p>
          <a:p>
            <a:r>
              <a:rPr lang="en-US" sz="700" b="1" dirty="0">
                <a:solidFill>
                  <a:srgbClr val="002060"/>
                </a:solidFill>
              </a:rPr>
              <a:t>ELL Students may need each part taught using language (sentence) frames emphasizing transitional words. </a:t>
            </a:r>
          </a:p>
        </p:txBody>
      </p:sp>
      <p:sp>
        <p:nvSpPr>
          <p:cNvPr id="22" name="TextBox 21"/>
          <p:cNvSpPr txBox="1"/>
          <p:nvPr/>
        </p:nvSpPr>
        <p:spPr>
          <a:xfrm>
            <a:off x="172720" y="4442462"/>
            <a:ext cx="2418080" cy="1333983"/>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9" tIns="50935" rIns="101869" bIns="50935" rtlCol="0">
            <a:spAutoFit/>
          </a:bodyPr>
          <a:lstStyle/>
          <a:p>
            <a:r>
              <a:rPr lang="en-US" dirty="0" smtClean="0"/>
              <a:t>Remember students will need to have a note-taking form for each passage.</a:t>
            </a:r>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333693256"/>
              </p:ext>
            </p:extLst>
          </p:nvPr>
        </p:nvGraphicFramePr>
        <p:xfrm>
          <a:off x="2072643" y="236220"/>
          <a:ext cx="5570225" cy="601980"/>
        </p:xfrm>
        <a:graphic>
          <a:graphicData uri="http://schemas.openxmlformats.org/drawingml/2006/table">
            <a:tbl>
              <a:tblPr firstRow="1" bandRow="1">
                <a:tableStyleId>{5940675A-B579-460E-94D1-54222C63F5DA}</a:tableStyleId>
              </a:tblPr>
              <a:tblGrid>
                <a:gridCol w="566739"/>
                <a:gridCol w="971550"/>
                <a:gridCol w="870347"/>
                <a:gridCol w="728664"/>
                <a:gridCol w="829866"/>
                <a:gridCol w="809625"/>
                <a:gridCol w="793434"/>
              </a:tblGrid>
              <a:tr h="242316">
                <a:tc rowSpan="2">
                  <a:txBody>
                    <a:bodyPr/>
                    <a:lstStyle/>
                    <a:p>
                      <a:pPr algn="ctr"/>
                      <a:r>
                        <a:rPr lang="en-US" sz="1500" b="1" dirty="0" smtClean="0"/>
                        <a:t>R</a:t>
                      </a:r>
                      <a:r>
                        <a:rPr lang="en-US" sz="1500" b="1" baseline="0" dirty="0" smtClean="0"/>
                        <a:t> </a:t>
                      </a:r>
                      <a:r>
                        <a:rPr lang="en-US" sz="1500" b="1" dirty="0" smtClean="0"/>
                        <a:t>E-</a:t>
                      </a:r>
                    </a:p>
                    <a:p>
                      <a:pPr algn="ctr"/>
                      <a:r>
                        <a:rPr lang="en-US" sz="1300" b="1" i="1" dirty="0" smtClean="0">
                          <a:solidFill>
                            <a:srgbClr val="FF0000"/>
                          </a:solidFill>
                        </a:rPr>
                        <a:t>read</a:t>
                      </a:r>
                      <a:endParaRPr lang="en-US" sz="13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b="1" dirty="0" smtClean="0"/>
                        <a:t>S</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A</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R</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C</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H</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4">
                <a:tc vMerge="1">
                  <a:txBody>
                    <a:bodyPr/>
                    <a:lstStyle/>
                    <a:p>
                      <a:endParaRPr lang="en-US" sz="1200" b="1"/>
                    </a:p>
                  </a:txBody>
                  <a:tcPr anchor="ctr">
                    <a:solidFill>
                      <a:schemeClr val="bg1"/>
                    </a:solidFill>
                  </a:tcPr>
                </a:tc>
                <a:tc>
                  <a:txBody>
                    <a:bodyPr/>
                    <a:lstStyle/>
                    <a:p>
                      <a:r>
                        <a:rPr lang="en-US" sz="800" b="1" dirty="0" smtClean="0"/>
                        <a:t>SOMETHING NEW</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r>
                        <a:rPr lang="en-US" sz="800" b="1" dirty="0" smtClean="0"/>
                        <a:t>EXPLAIN</a:t>
                      </a:r>
                      <a:r>
                        <a:rPr lang="en-US" sz="800" b="1" baseline="0" dirty="0" smtClean="0"/>
                        <a:t> MORE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r>
                        <a:rPr lang="en-US" sz="800" b="1" dirty="0" smtClean="0"/>
                        <a:t>AGAIN</a:t>
                      </a:r>
                      <a:r>
                        <a:rPr lang="en-US" sz="800" b="1" baseline="0" dirty="0" smtClean="0"/>
                        <a:t> and AGAIN</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r>
                        <a:rPr lang="en-US" sz="800" b="1" dirty="0" smtClean="0"/>
                        <a:t>RELEVANT</a:t>
                      </a:r>
                      <a:r>
                        <a:rPr lang="en-US" sz="800" b="1" baseline="0" dirty="0" smtClean="0"/>
                        <a:t> OR NOT?</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r>
                        <a:rPr lang="en-US" sz="800" b="1" dirty="0" smtClean="0"/>
                        <a:t>CONCLUDE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800" b="1" dirty="0" smtClean="0"/>
                        <a:t>HAVE EVIDENCE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2" name="Slide Number Placeholder 1"/>
          <p:cNvSpPr>
            <a:spLocks noGrp="1"/>
          </p:cNvSpPr>
          <p:nvPr>
            <p:ph type="sldNum" sz="quarter" idx="12"/>
          </p:nvPr>
        </p:nvSpPr>
        <p:spPr/>
        <p:txBody>
          <a:bodyPr/>
          <a:lstStyle/>
          <a:p>
            <a:fld id="{F177B04D-AEB5-43ED-B9BA-B3D1EC9C9067}" type="slidenum">
              <a:rPr lang="en-US" smtClean="0"/>
              <a:pPr/>
              <a:t>9</a:t>
            </a:fld>
            <a:endParaRPr lang="en-US" dirty="0"/>
          </a:p>
        </p:txBody>
      </p:sp>
    </p:spTree>
    <p:extLst>
      <p:ext uri="{BB962C8B-B14F-4D97-AF65-F5344CB8AC3E}">
        <p14:creationId xmlns:p14="http://schemas.microsoft.com/office/powerpoint/2010/main" val="305140787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4750</TotalTime>
  <Words>13381</Words>
  <Application>Microsoft Office PowerPoint</Application>
  <PresentationFormat>Custom</PresentationFormat>
  <Paragraphs>1551</Paragraphs>
  <Slides>43</Slides>
  <Notes>4</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43</vt:i4>
      </vt:variant>
    </vt:vector>
  </HeadingPairs>
  <TitlesOfParts>
    <vt:vector size="57" baseType="lpstr">
      <vt:lpstr>Arial</vt:lpstr>
      <vt:lpstr>Bookman Old Style</vt:lpstr>
      <vt:lpstr>Calibri</vt:lpstr>
      <vt:lpstr>Comic Sans MS</vt:lpstr>
      <vt:lpstr>Gill Sans MT</vt:lpstr>
      <vt:lpstr>GillSansMT</vt:lpstr>
      <vt:lpstr>Helvetica</vt:lpstr>
      <vt:lpstr>Lucida Handwriting</vt:lpstr>
      <vt:lpstr>Times New Roman</vt:lpstr>
      <vt:lpstr>Verdana</vt:lpstr>
      <vt:lpstr>Wingdings 2</vt:lpstr>
      <vt:lpstr>Office Theme</vt:lpstr>
      <vt:lpstr>Solstice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495</cp:revision>
  <cp:lastPrinted>2015-05-17T18:05:53Z</cp:lastPrinted>
  <dcterms:created xsi:type="dcterms:W3CDTF">2014-06-19T22:41:39Z</dcterms:created>
  <dcterms:modified xsi:type="dcterms:W3CDTF">2016-05-31T19:17:24Z</dcterms:modified>
</cp:coreProperties>
</file>