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50"/>
  </p:notesMasterIdLst>
  <p:sldIdLst>
    <p:sldId id="471" r:id="rId4"/>
    <p:sldId id="512" r:id="rId5"/>
    <p:sldId id="516" r:id="rId6"/>
    <p:sldId id="517" r:id="rId7"/>
    <p:sldId id="518" r:id="rId8"/>
    <p:sldId id="519" r:id="rId9"/>
    <p:sldId id="520" r:id="rId10"/>
    <p:sldId id="521" r:id="rId11"/>
    <p:sldId id="522" r:id="rId12"/>
    <p:sldId id="523" r:id="rId13"/>
    <p:sldId id="513" r:id="rId14"/>
    <p:sldId id="475" r:id="rId15"/>
    <p:sldId id="477" r:id="rId16"/>
    <p:sldId id="514" r:id="rId17"/>
    <p:sldId id="481" r:id="rId18"/>
    <p:sldId id="480" r:id="rId19"/>
    <p:sldId id="515" r:id="rId20"/>
    <p:sldId id="483" r:id="rId21"/>
    <p:sldId id="484" r:id="rId22"/>
    <p:sldId id="485" r:id="rId23"/>
    <p:sldId id="486" r:id="rId24"/>
    <p:sldId id="487" r:id="rId25"/>
    <p:sldId id="488" r:id="rId26"/>
    <p:sldId id="489" r:id="rId27"/>
    <p:sldId id="494" r:id="rId28"/>
    <p:sldId id="490" r:id="rId29"/>
    <p:sldId id="491" r:id="rId30"/>
    <p:sldId id="492" r:id="rId31"/>
    <p:sldId id="493" r:id="rId32"/>
    <p:sldId id="495" r:id="rId33"/>
    <p:sldId id="496" r:id="rId34"/>
    <p:sldId id="497" r:id="rId35"/>
    <p:sldId id="498" r:id="rId36"/>
    <p:sldId id="499" r:id="rId37"/>
    <p:sldId id="500" r:id="rId38"/>
    <p:sldId id="501" r:id="rId39"/>
    <p:sldId id="502" r:id="rId40"/>
    <p:sldId id="503" r:id="rId41"/>
    <p:sldId id="504" r:id="rId42"/>
    <p:sldId id="505" r:id="rId43"/>
    <p:sldId id="506" r:id="rId44"/>
    <p:sldId id="507" r:id="rId45"/>
    <p:sldId id="508" r:id="rId46"/>
    <p:sldId id="509" r:id="rId47"/>
    <p:sldId id="510" r:id="rId48"/>
    <p:sldId id="511" r:id="rId49"/>
  </p:sldIdLst>
  <p:sldSz cx="7772400" cy="10058400"/>
  <p:notesSz cx="7010400" cy="9296400"/>
  <p:defaultTex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49" autoAdjust="0"/>
    <p:restoredTop sz="86430" autoAdjust="0"/>
  </p:normalViewPr>
  <p:slideViewPr>
    <p:cSldViewPr>
      <p:cViewPr>
        <p:scale>
          <a:sx n="75" d="100"/>
          <a:sy n="75" d="100"/>
        </p:scale>
        <p:origin x="1566" y="54"/>
      </p:cViewPr>
      <p:guideLst>
        <p:guide orient="horz" pos="3168"/>
        <p:guide pos="2448"/>
      </p:guideLst>
    </p:cSldViewPr>
  </p:slideViewPr>
  <p:outlineViewPr>
    <p:cViewPr>
      <p:scale>
        <a:sx n="33" d="100"/>
        <a:sy n="33" d="100"/>
      </p:scale>
      <p:origin x="0" y="-2226"/>
    </p:cViewPr>
  </p:outlineViewPr>
  <p:notesTextViewPr>
    <p:cViewPr>
      <p:scale>
        <a:sx n="1" d="1"/>
        <a:sy n="1" d="1"/>
      </p:scale>
      <p:origin x="0" y="0"/>
    </p:cViewPr>
  </p:notesTextViewPr>
  <p:sorterViewPr>
    <p:cViewPr>
      <p:scale>
        <a:sx n="66" d="100"/>
        <a:sy n="66" d="100"/>
      </p:scale>
      <p:origin x="0" y="48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812E32-FA1A-4F4E-BBE4-59F7E9A50687}" type="datetimeFigureOut">
              <a:rPr lang="en-US" smtClean="0"/>
              <a:pPr/>
              <a:t>5/31/2016</a:t>
            </a:fld>
            <a:endParaRPr lang="en-US" dirty="0"/>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notesStyle>
    <a:lvl1pPr marL="0" algn="l" defTabSz="1018809" rtl="0" eaLnBrk="1" latinLnBrk="0" hangingPunct="1">
      <a:defRPr sz="1400" kern="1200">
        <a:solidFill>
          <a:schemeClr val="tx1"/>
        </a:solidFill>
        <a:latin typeface="+mn-lt"/>
        <a:ea typeface="+mn-ea"/>
        <a:cs typeface="+mn-cs"/>
      </a:defRPr>
    </a:lvl1pPr>
    <a:lvl2pPr marL="509405" algn="l" defTabSz="1018809" rtl="0" eaLnBrk="1" latinLnBrk="0" hangingPunct="1">
      <a:defRPr sz="1400" kern="1200">
        <a:solidFill>
          <a:schemeClr val="tx1"/>
        </a:solidFill>
        <a:latin typeface="+mn-lt"/>
        <a:ea typeface="+mn-ea"/>
        <a:cs typeface="+mn-cs"/>
      </a:defRPr>
    </a:lvl2pPr>
    <a:lvl3pPr marL="1018809" algn="l" defTabSz="1018809" rtl="0" eaLnBrk="1" latinLnBrk="0" hangingPunct="1">
      <a:defRPr sz="1400" kern="1200">
        <a:solidFill>
          <a:schemeClr val="tx1"/>
        </a:solidFill>
        <a:latin typeface="+mn-lt"/>
        <a:ea typeface="+mn-ea"/>
        <a:cs typeface="+mn-cs"/>
      </a:defRPr>
    </a:lvl3pPr>
    <a:lvl4pPr marL="1528214" algn="l" defTabSz="1018809" rtl="0" eaLnBrk="1" latinLnBrk="0" hangingPunct="1">
      <a:defRPr sz="1400" kern="1200">
        <a:solidFill>
          <a:schemeClr val="tx1"/>
        </a:solidFill>
        <a:latin typeface="+mn-lt"/>
        <a:ea typeface="+mn-ea"/>
        <a:cs typeface="+mn-cs"/>
      </a:defRPr>
    </a:lvl4pPr>
    <a:lvl5pPr marL="2037618" algn="l" defTabSz="1018809" rtl="0" eaLnBrk="1" latinLnBrk="0" hangingPunct="1">
      <a:defRPr sz="1400" kern="1200">
        <a:solidFill>
          <a:schemeClr val="tx1"/>
        </a:solidFill>
        <a:latin typeface="+mn-lt"/>
        <a:ea typeface="+mn-ea"/>
        <a:cs typeface="+mn-cs"/>
      </a:defRPr>
    </a:lvl5pPr>
    <a:lvl6pPr marL="2547024" algn="l" defTabSz="1018809" rtl="0" eaLnBrk="1" latinLnBrk="0" hangingPunct="1">
      <a:defRPr sz="1400" kern="1200">
        <a:solidFill>
          <a:schemeClr val="tx1"/>
        </a:solidFill>
        <a:latin typeface="+mn-lt"/>
        <a:ea typeface="+mn-ea"/>
        <a:cs typeface="+mn-cs"/>
      </a:defRPr>
    </a:lvl6pPr>
    <a:lvl7pPr marL="3056428" algn="l" defTabSz="1018809" rtl="0" eaLnBrk="1" latinLnBrk="0" hangingPunct="1">
      <a:defRPr sz="1400" kern="1200">
        <a:solidFill>
          <a:schemeClr val="tx1"/>
        </a:solidFill>
        <a:latin typeface="+mn-lt"/>
        <a:ea typeface="+mn-ea"/>
        <a:cs typeface="+mn-cs"/>
      </a:defRPr>
    </a:lvl7pPr>
    <a:lvl8pPr marL="3565833" algn="l" defTabSz="1018809" rtl="0" eaLnBrk="1" latinLnBrk="0" hangingPunct="1">
      <a:defRPr sz="1400" kern="1200">
        <a:solidFill>
          <a:schemeClr val="tx1"/>
        </a:solidFill>
        <a:latin typeface="+mn-lt"/>
        <a:ea typeface="+mn-ea"/>
        <a:cs typeface="+mn-cs"/>
      </a:defRPr>
    </a:lvl8pPr>
    <a:lvl9pPr marL="4075237" algn="l" defTabSz="101880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pPr/>
              <a:t>32</a:t>
            </a:fld>
            <a:endParaRPr lang="en-US" dirty="0"/>
          </a:p>
        </p:txBody>
      </p:sp>
    </p:spTree>
    <p:extLst>
      <p:ext uri="{BB962C8B-B14F-4D97-AF65-F5344CB8AC3E}">
        <p14:creationId xmlns:p14="http://schemas.microsoft.com/office/powerpoint/2010/main" val="491778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46</a:t>
            </a:fld>
            <a:endParaRPr lang="en-US" dirty="0"/>
          </a:p>
        </p:txBody>
      </p:sp>
    </p:spTree>
    <p:extLst>
      <p:ext uri="{BB962C8B-B14F-4D97-AF65-F5344CB8AC3E}">
        <p14:creationId xmlns:p14="http://schemas.microsoft.com/office/powerpoint/2010/main" val="1938435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217676" y="527850"/>
            <a:ext cx="6295644" cy="2159203"/>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217676" y="2713427"/>
            <a:ext cx="6295644" cy="257048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8" name="Oval 7"/>
          <p:cNvSpPr/>
          <p:nvPr/>
        </p:nvSpPr>
        <p:spPr>
          <a:xfrm>
            <a:off x="783218" y="2073576"/>
            <a:ext cx="178765" cy="308458"/>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983600" y="1972690"/>
            <a:ext cx="54407" cy="9387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7" name="Rectangle 6"/>
          <p:cNvSpPr/>
          <p:nvPr userDrawn="1"/>
        </p:nvSpPr>
        <p:spPr>
          <a:xfrm>
            <a:off x="3481388" y="9795737"/>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a:t>
            </a:r>
            <a:r>
              <a:rPr lang="en-US" sz="900" kern="1200" dirty="0" smtClean="0">
                <a:solidFill>
                  <a:schemeClr val="tx1"/>
                </a:solidFill>
                <a:latin typeface="+mn-lt"/>
                <a:ea typeface="+mn-ea"/>
                <a:cs typeface="+mn-cs"/>
              </a:rPr>
              <a:t>05/31/2016</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940457" y="-79"/>
            <a:ext cx="5829300" cy="10058479"/>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191633" y="3813810"/>
            <a:ext cx="5440680" cy="33528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191633" y="1564640"/>
            <a:ext cx="5440680" cy="221424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10" name="Rectangle 9"/>
          <p:cNvSpPr/>
          <p:nvPr/>
        </p:nvSpPr>
        <p:spPr bwMode="invGray">
          <a:xfrm>
            <a:off x="1943100" y="0"/>
            <a:ext cx="64770" cy="10058479"/>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846473" y="4128162"/>
            <a:ext cx="178765" cy="308458"/>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046854" y="4027276"/>
            <a:ext cx="54407" cy="9387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20267" y="402336"/>
            <a:ext cx="6373368" cy="1676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220267" y="2235200"/>
            <a:ext cx="3108960" cy="683971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484675" y="2235200"/>
            <a:ext cx="3108960" cy="683971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7568493"/>
            <a:ext cx="6995160" cy="16764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88620" y="481474"/>
            <a:ext cx="3419856" cy="938784"/>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963924" y="481474"/>
            <a:ext cx="3419856" cy="938784"/>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8620" y="1421693"/>
            <a:ext cx="3419856" cy="603504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963924" y="1421693"/>
            <a:ext cx="3419856" cy="603504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0267" y="402336"/>
            <a:ext cx="6373368" cy="16764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862736" y="0"/>
            <a:ext cx="6909664" cy="100584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6" name="Rectangle 5"/>
          <p:cNvSpPr/>
          <p:nvPr/>
        </p:nvSpPr>
        <p:spPr bwMode="invGray">
          <a:xfrm>
            <a:off x="862737" y="-79"/>
            <a:ext cx="62179" cy="10058479"/>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317941"/>
            <a:ext cx="3238500" cy="170434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388620" y="2063547"/>
            <a:ext cx="3238500" cy="1024467"/>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88620" y="3129281"/>
            <a:ext cx="6930390" cy="5855759"/>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p>
        </p:txBody>
      </p:sp>
      <p:sp>
        <p:nvSpPr>
          <p:cNvPr id="6" name="Slide Number Placeholder 5"/>
          <p:cNvSpPr>
            <a:spLocks noGrp="1"/>
          </p:cNvSpPr>
          <p:nvPr>
            <p:ph type="sldNum" sz="quarter" idx="12"/>
          </p:nvPr>
        </p:nvSpPr>
        <p:spPr>
          <a:xfrm>
            <a:off x="6930390" y="9601200"/>
            <a:ext cx="842010" cy="457200"/>
          </a:xfrm>
        </p:spPr>
        <p:txBody>
          <a:bodyPr/>
          <a:lstStyle>
            <a:lvl1pPr algn="r">
              <a:defRPr sz="1200"/>
            </a:lvl1pPr>
          </a:lstStyle>
          <a:p>
            <a:fld id="{F177B04D-AEB5-43ED-B9BA-B3D1EC9C9067}" type="slidenum">
              <a:rPr lang="en-US" smtClean="0"/>
              <a:pPr/>
              <a:t>‹#›</a:t>
            </a:fld>
            <a:endParaRPr lang="en-US" dirty="0"/>
          </a:p>
        </p:txBody>
      </p:sp>
      <p:sp>
        <p:nvSpPr>
          <p:cNvPr id="7" name="Rectangle 6"/>
          <p:cNvSpPr/>
          <p:nvPr userDrawn="1"/>
        </p:nvSpPr>
        <p:spPr>
          <a:xfrm>
            <a:off x="3481388" y="9795737"/>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a:t>
            </a:r>
            <a:r>
              <a:rPr lang="en-US" sz="900" kern="1200" dirty="0" smtClean="0">
                <a:solidFill>
                  <a:schemeClr val="tx1"/>
                </a:solidFill>
                <a:latin typeface="+mn-lt"/>
                <a:ea typeface="+mn-ea"/>
                <a:cs typeface="+mn-cs"/>
              </a:rPr>
              <a:t>05/30/2016</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220119833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03862" y="1564640"/>
            <a:ext cx="2331720" cy="290576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8" name="Rectangle 7"/>
          <p:cNvSpPr/>
          <p:nvPr/>
        </p:nvSpPr>
        <p:spPr>
          <a:xfrm>
            <a:off x="647700" y="1564640"/>
            <a:ext cx="3886200" cy="67056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712470" y="1676405"/>
            <a:ext cx="3756660" cy="5154645"/>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37216" y="1399700"/>
            <a:ext cx="582930" cy="299655"/>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4253117" y="1373953"/>
            <a:ext cx="551840" cy="299655"/>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712470" y="7040880"/>
            <a:ext cx="3756660" cy="11176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9300" y="402804"/>
            <a:ext cx="1554480" cy="8582237"/>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71550" y="402806"/>
            <a:ext cx="4728210" cy="8582237"/>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1670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930390" y="9601200"/>
            <a:ext cx="842010" cy="457200"/>
          </a:xfrm>
        </p:spPr>
        <p:txBody>
          <a:bodyPr/>
          <a:lstStyle>
            <a:lvl1pPr algn="r">
              <a:defRPr sz="1200"/>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3481388" y="9795737"/>
            <a:ext cx="3886200" cy="241824"/>
          </a:xfrm>
          <a:prstGeom prst="rect">
            <a:avLst/>
          </a:prstGeom>
        </p:spPr>
        <p:txBody>
          <a:bodyPr lIns="96378" tIns="48189" rIns="96378" bIns="48189">
            <a:spAutoFit/>
          </a:bodyPr>
          <a:lstStyle/>
          <a:p>
            <a:r>
              <a:rPr lang="en-US" sz="900" dirty="0" smtClean="0">
                <a:solidFill>
                  <a:prstClr val="black"/>
                </a:solidFill>
              </a:rPr>
              <a:t>Rev. Control:  07/06/2015 HSD – OSP and Susan Richmond</a:t>
            </a:r>
            <a:endParaRPr lang="en-US" sz="900" dirty="0">
              <a:solidFill>
                <a:prstClr val="black"/>
              </a:solidFill>
            </a:endParaRPr>
          </a:p>
        </p:txBody>
      </p:sp>
    </p:spTree>
    <p:extLst>
      <p:ext uri="{BB962C8B-B14F-4D97-AF65-F5344CB8AC3E}">
        <p14:creationId xmlns:p14="http://schemas.microsoft.com/office/powerpoint/2010/main" val="27689520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8305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07912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92361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07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462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81433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19238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24232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7086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693538" y="-1196685"/>
            <a:ext cx="1393054" cy="2403701"/>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43494" y="30950"/>
            <a:ext cx="1446862" cy="249654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55450" y="1547446"/>
            <a:ext cx="956859" cy="1617182"/>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860942" y="-79"/>
            <a:ext cx="6911458" cy="10058479"/>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220267" y="402802"/>
            <a:ext cx="6373368" cy="16764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220267" y="2123440"/>
            <a:ext cx="6373368" cy="70408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044190" y="9248140"/>
            <a:ext cx="1813560" cy="69850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en-US" dirty="0"/>
          </a:p>
        </p:txBody>
      </p:sp>
      <p:sp>
        <p:nvSpPr>
          <p:cNvPr id="10" name="Footer Placeholder 9"/>
          <p:cNvSpPr>
            <a:spLocks noGrp="1"/>
          </p:cNvSpPr>
          <p:nvPr>
            <p:ph type="ftr" sz="quarter" idx="3"/>
          </p:nvPr>
        </p:nvSpPr>
        <p:spPr>
          <a:xfrm>
            <a:off x="4857750" y="9248140"/>
            <a:ext cx="2461260" cy="69850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7321601" y="9248140"/>
            <a:ext cx="388620" cy="69850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177B04D-AEB5-43ED-B9BA-B3D1EC9C9067}" type="slidenum">
              <a:rPr lang="en-US" smtClean="0"/>
              <a:pPr/>
              <a:t>‹#›</a:t>
            </a:fld>
            <a:endParaRPr lang="en-US" dirty="0"/>
          </a:p>
        </p:txBody>
      </p:sp>
      <p:sp>
        <p:nvSpPr>
          <p:cNvPr id="15" name="Rectangle 14"/>
          <p:cNvSpPr/>
          <p:nvPr/>
        </p:nvSpPr>
        <p:spPr bwMode="invGray">
          <a:xfrm>
            <a:off x="862737" y="-79"/>
            <a:ext cx="62179" cy="10058479"/>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83704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hyperlink" Target="http://www.google.com/url?sa=i&amp;rct=j&amp;q=&amp;esrc=s&amp;frm=1&amp;source=images&amp;cd=&amp;cad=rja&amp;docid=h103afVqGWhdNM&amp;tbnid=IR3quXKxwL94qM:&amp;ved=0CAUQjRw&amp;url=http://www.dreamstime.com/illustration/child-carrying-books.html&amp;ei=xMM8UoqYB6TCigKfzIDgDQ&amp;bvm=bv.52434380,d.cGE&amp;psig=AFQjCNEaKx0sAi9MkgP6Yk48407ewYP9vQ&amp;ust=1379800381543976" TargetMode="Externa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hyperlink" Target="http://www.corestandards.org/assets/Appendix_A.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livebinders.com/play/play?id=774846" TargetMode="External"/><Relationship Id="rId2" Type="http://schemas.openxmlformats.org/officeDocument/2006/relationships/hyperlink" Target="http://www.hsd.k12.or.us/Departments/PrintShop/WebSubmissionForms.a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hyperlink" Target="http://www.google.com/url?sa=i&amp;rct=j&amp;q=&amp;esrc=s&amp;frm=1&amp;source=images&amp;cd=&amp;cad=rja&amp;docid=h103afVqGWhdNM&amp;tbnid=IR3quXKxwL94qM:&amp;ved=0CAUQjRw&amp;url=http://www.dreamstime.com/illustration/child-carrying-books.html&amp;ei=xMM8UoqYB6TCigKfzIDgDQ&amp;bvm=bv.52434380,d.cGE&amp;psig=AFQjCNEaKx0sAi9MkgP6Yk48407ewYP9vQ&amp;ust=1379800381543976"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oaksportal.org/resources/" TargetMode="Externa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639552" y="1149521"/>
            <a:ext cx="2867142" cy="2440992"/>
            <a:chOff x="3733800" y="524470"/>
            <a:chExt cx="2757146" cy="2523451"/>
          </a:xfrm>
        </p:grpSpPr>
        <p:sp>
          <p:nvSpPr>
            <p:cNvPr id="16" name="Rectangle 15"/>
            <p:cNvSpPr/>
            <p:nvPr/>
          </p:nvSpPr>
          <p:spPr>
            <a:xfrm>
              <a:off x="3733800" y="524470"/>
              <a:ext cx="1298387" cy="1028009"/>
            </a:xfrm>
            <a:prstGeom prst="rect">
              <a:avLst/>
            </a:prstGeom>
            <a:solidFill>
              <a:srgbClr val="FFFFBD"/>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a:t>
              </a:r>
              <a:r>
                <a:rPr lang="en-US" sz="6000" b="1" baseline="300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rd</a:t>
              </a:r>
              <a:endPar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nvGrpSpPr>
            <p:cNvPr id="17" name="Group 16"/>
            <p:cNvGrpSpPr/>
            <p:nvPr/>
          </p:nvGrpSpPr>
          <p:grpSpPr>
            <a:xfrm>
              <a:off x="4275685" y="577256"/>
              <a:ext cx="2215261" cy="2470665"/>
              <a:chOff x="1975739" y="882135"/>
              <a:chExt cx="3113063" cy="3240142"/>
            </a:xfrm>
          </p:grpSpPr>
          <p:sp>
            <p:nvSpPr>
              <p:cNvPr id="18" name="Parallelogram 17"/>
              <p:cNvSpPr/>
              <p:nvPr/>
            </p:nvSpPr>
            <p:spPr>
              <a:xfrm rot="1584430" flipH="1">
                <a:off x="1975739" y="1498329"/>
                <a:ext cx="3113063" cy="2076476"/>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19" name="Parallelogram 18"/>
              <p:cNvSpPr/>
              <p:nvPr/>
            </p:nvSpPr>
            <p:spPr>
              <a:xfrm>
                <a:off x="2577440" y="882135"/>
                <a:ext cx="2505901" cy="1981199"/>
              </a:xfrm>
              <a:prstGeom prst="parallelogram">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nvGrpSpPr>
              <p:cNvPr id="20" name="Group 19"/>
              <p:cNvGrpSpPr/>
              <p:nvPr/>
            </p:nvGrpSpPr>
            <p:grpSpPr>
              <a:xfrm>
                <a:off x="2232022" y="1402448"/>
                <a:ext cx="2328450" cy="1796537"/>
                <a:chOff x="-3190194" y="753938"/>
                <a:chExt cx="3048000" cy="2476027"/>
              </a:xfrm>
            </p:grpSpPr>
            <p:sp>
              <p:nvSpPr>
                <p:cNvPr id="35" name="Rectangle 34"/>
                <p:cNvSpPr/>
                <p:nvPr/>
              </p:nvSpPr>
              <p:spPr>
                <a:xfrm rot="20691748">
                  <a:off x="-3190194" y="753938"/>
                  <a:ext cx="3048000" cy="247602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15" descr="http://thumbs.dreamstime.com/x/happy-kids-holding-books-5379901.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819" b="13667"/>
                <a:stretch/>
              </p:blipFill>
              <p:spPr bwMode="auto">
                <a:xfrm rot="21052658">
                  <a:off x="-2990684" y="1008491"/>
                  <a:ext cx="2562184" cy="16553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grpSp>
            <p:nvGrpSpPr>
              <p:cNvPr id="21" name="Group 20"/>
              <p:cNvGrpSpPr/>
              <p:nvPr/>
            </p:nvGrpSpPr>
            <p:grpSpPr>
              <a:xfrm>
                <a:off x="3265452" y="2454632"/>
                <a:ext cx="1775149" cy="1667645"/>
                <a:chOff x="5040111" y="2410697"/>
                <a:chExt cx="1775149" cy="1667645"/>
              </a:xfrm>
            </p:grpSpPr>
            <p:pic>
              <p:nvPicPr>
                <p:cNvPr id="22" name="Picture 19" descr="C:\Users\richmons\AppData\Local\Microsoft\Windows\Temporary Internet Files\Content.IE5\ETNPJYOF\MC900439819[1].png"/>
                <p:cNvPicPr>
                  <a:picLocks noChangeAspect="1" noChangeArrowheads="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7834802">
                  <a:off x="5040111" y="2410697"/>
                  <a:ext cx="1349748" cy="134974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9" descr="C:\Users\richmons\AppData\Local\Microsoft\Windows\Temporary Internet Files\Content.IE5\ETNPJYOF\MC900439819[1].png"/>
                <p:cNvPicPr>
                  <a:picLocks noChangeAspect="1" noChangeArrowheads="1"/>
                </p:cNvPicPr>
                <p:nvPr/>
              </p:nvPicPr>
              <p:blipFill>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9570370">
                  <a:off x="5465512" y="2728594"/>
                  <a:ext cx="1349748" cy="1349748"/>
                </a:xfrm>
                <a:prstGeom prst="rect">
                  <a:avLst/>
                </a:prstGeom>
                <a:noFill/>
                <a:extLst>
                  <a:ext uri="{909E8E84-426E-40DD-AFC4-6F175D3DCCD1}">
                    <a14:hiddenFill xmlns:a14="http://schemas.microsoft.com/office/drawing/2010/main">
                      <a:solidFill>
                        <a:srgbClr val="FFFFFF"/>
                      </a:solidFill>
                    </a14:hiddenFill>
                  </a:ext>
                </a:extLst>
              </p:spPr>
            </p:pic>
          </p:grpSp>
        </p:grpSp>
      </p:grpSp>
      <p:graphicFrame>
        <p:nvGraphicFramePr>
          <p:cNvPr id="25" name="Table 24"/>
          <p:cNvGraphicFramePr>
            <a:graphicFrameLocks noGrp="1"/>
          </p:cNvGraphicFramePr>
          <p:nvPr>
            <p:extLst>
              <p:ext uri="{D42A27DB-BD31-4B8C-83A1-F6EECF244321}">
                <p14:modId xmlns:p14="http://schemas.microsoft.com/office/powerpoint/2010/main" val="2934693757"/>
              </p:ext>
            </p:extLst>
          </p:nvPr>
        </p:nvGraphicFramePr>
        <p:xfrm>
          <a:off x="1209042" y="6441948"/>
          <a:ext cx="5705113" cy="2220468"/>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31801"/>
                <a:gridCol w="2245359"/>
                <a:gridCol w="2418080"/>
                <a:gridCol w="609873"/>
              </a:tblGrid>
              <a:tr h="284988">
                <a:tc gridSpan="4">
                  <a:txBody>
                    <a:bodyPr/>
                    <a:lstStyle/>
                    <a:p>
                      <a:pPr algn="ctr"/>
                      <a:r>
                        <a:rPr lang="en-US" sz="1200" b="1" dirty="0" smtClean="0">
                          <a:solidFill>
                            <a:schemeClr val="tx1"/>
                          </a:solidFill>
                        </a:rPr>
                        <a:t>Opinion Writing and Language</a:t>
                      </a:r>
                      <a:endParaRPr lang="en-US" sz="1200" b="1"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n-US" sz="1200" b="1" dirty="0" smtClean="0">
                          <a:solidFill>
                            <a:schemeClr val="tx1"/>
                          </a:solidFill>
                        </a:rPr>
                        <a:t>Targets</a:t>
                      </a:r>
                      <a:endParaRPr lang="en-US" sz="1200" b="1"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solidFill>
                            <a:schemeClr val="tx1"/>
                          </a:solidFill>
                        </a:rPr>
                        <a:t>Standards</a:t>
                      </a:r>
                      <a:endParaRPr lang="en-US" sz="1200" b="1"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304800">
                <a:tc>
                  <a:txBody>
                    <a:bodyPr/>
                    <a:lstStyle/>
                    <a:p>
                      <a:r>
                        <a:rPr lang="en-US" sz="1200" b="1" dirty="0" smtClean="0">
                          <a:solidFill>
                            <a:schemeClr val="tx1"/>
                          </a:solidFill>
                        </a:rPr>
                        <a:t>1a</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Brief Opinion</a:t>
                      </a:r>
                      <a:r>
                        <a:rPr lang="en-US" sz="1200" b="1" baseline="0" dirty="0" smtClean="0">
                          <a:solidFill>
                            <a:schemeClr val="tx1"/>
                          </a:solidFill>
                        </a:rPr>
                        <a:t> </a:t>
                      </a:r>
                      <a:r>
                        <a:rPr lang="en-US" sz="1200" b="1" dirty="0" smtClean="0">
                          <a:solidFill>
                            <a:schemeClr val="tx1"/>
                          </a:solidFill>
                        </a:rPr>
                        <a:t>Write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W.1a,</a:t>
                      </a:r>
                      <a:r>
                        <a:rPr lang="en-US" sz="1200" b="1" baseline="0" dirty="0" smtClean="0">
                          <a:solidFill>
                            <a:schemeClr val="tx1"/>
                          </a:solidFill>
                        </a:rPr>
                        <a:t> W.1b,  W.1c, W.1d</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3</a:t>
                      </a:r>
                      <a:endParaRPr lang="en-US" sz="1200" b="1" dirty="0">
                        <a:solidFill>
                          <a:schemeClr val="tx1"/>
                        </a:solidFill>
                      </a:endParaRPr>
                    </a:p>
                  </a:txBody>
                  <a:tcPr marL="103632" marR="103632" marT="50292" marB="50292" anchor="ctr">
                    <a:solidFill>
                      <a:srgbClr val="FFFFCC"/>
                    </a:solidFill>
                  </a:tcPr>
                </a:tc>
              </a:tr>
              <a:tr h="304800">
                <a:tc>
                  <a:txBody>
                    <a:bodyPr/>
                    <a:lstStyle/>
                    <a:p>
                      <a:r>
                        <a:rPr lang="en-US" sz="1200" b="1" dirty="0" smtClean="0">
                          <a:solidFill>
                            <a:schemeClr val="tx1"/>
                          </a:solidFill>
                        </a:rPr>
                        <a:t>1b</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Write-Revise Opinion</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W.1a,</a:t>
                      </a:r>
                      <a:r>
                        <a:rPr lang="en-US" sz="1200" b="1" baseline="0" dirty="0" smtClean="0">
                          <a:solidFill>
                            <a:schemeClr val="tx1"/>
                          </a:solidFill>
                        </a:rPr>
                        <a:t> W.1b,  W.1c, W.1d</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2</a:t>
                      </a:r>
                      <a:endParaRPr lang="en-US" sz="1200" b="1" dirty="0">
                        <a:solidFill>
                          <a:schemeClr val="tx1"/>
                        </a:solidFill>
                      </a:endParaRPr>
                    </a:p>
                  </a:txBody>
                  <a:tcPr marL="103632" marR="103632" marT="50292" marB="50292" anchor="ctr">
                    <a:solidFill>
                      <a:srgbClr val="FFFFCC"/>
                    </a:solidFill>
                  </a:tcPr>
                </a:tc>
              </a:tr>
              <a:tr h="472440">
                <a:tc>
                  <a:txBody>
                    <a:bodyPr/>
                    <a:lstStyle/>
                    <a:p>
                      <a:r>
                        <a:rPr lang="en-US" sz="1200" b="1" dirty="0" smtClean="0">
                          <a:solidFill>
                            <a:schemeClr val="tx1"/>
                          </a:solidFill>
                        </a:rPr>
                        <a:t>2</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Full Opinion Composition</a:t>
                      </a:r>
                      <a:endParaRPr lang="en-US" sz="1200" b="1" dirty="0">
                        <a:solidFill>
                          <a:schemeClr val="tx1"/>
                        </a:solidFill>
                      </a:endParaRPr>
                    </a:p>
                  </a:txBody>
                  <a:tcPr marL="103632" marR="103632" marT="50292" marB="50292">
                    <a:solidFill>
                      <a:srgbClr val="FFFFCC"/>
                    </a:solidFill>
                  </a:tcPr>
                </a:tc>
                <a:tc>
                  <a:txBody>
                    <a:bodyPr/>
                    <a:lstStyle/>
                    <a:p>
                      <a:r>
                        <a:rPr lang="pl-PL" sz="1200" b="1" dirty="0" smtClean="0">
                          <a:solidFill>
                            <a:schemeClr val="tx1"/>
                          </a:solidFill>
                        </a:rPr>
                        <a:t>W-</a:t>
                      </a:r>
                      <a:r>
                        <a:rPr lang="en-US" sz="1200" b="1" dirty="0" smtClean="0">
                          <a:solidFill>
                            <a:schemeClr val="tx1"/>
                          </a:solidFill>
                        </a:rPr>
                        <a:t>1</a:t>
                      </a:r>
                      <a:r>
                        <a:rPr lang="pl-PL" sz="1200" b="1" dirty="0" smtClean="0">
                          <a:solidFill>
                            <a:schemeClr val="tx1"/>
                          </a:solidFill>
                        </a:rPr>
                        <a:t>a, W-</a:t>
                      </a:r>
                      <a:r>
                        <a:rPr lang="en-US" sz="1200" b="1" dirty="0" smtClean="0">
                          <a:solidFill>
                            <a:schemeClr val="tx1"/>
                          </a:solidFill>
                        </a:rPr>
                        <a:t>1</a:t>
                      </a:r>
                      <a:r>
                        <a:rPr lang="pl-PL" sz="1200" b="1" dirty="0" smtClean="0">
                          <a:solidFill>
                            <a:schemeClr val="tx1"/>
                          </a:solidFill>
                        </a:rPr>
                        <a:t>b, W-</a:t>
                      </a:r>
                      <a:r>
                        <a:rPr lang="en-US" sz="1200" b="1" dirty="0" smtClean="0">
                          <a:solidFill>
                            <a:schemeClr val="tx1"/>
                          </a:solidFill>
                        </a:rPr>
                        <a:t>1</a:t>
                      </a:r>
                      <a:r>
                        <a:rPr lang="pl-PL" sz="1200" b="1" dirty="0" smtClean="0">
                          <a:solidFill>
                            <a:schemeClr val="tx1"/>
                          </a:solidFill>
                        </a:rPr>
                        <a:t>c, W-</a:t>
                      </a:r>
                      <a:r>
                        <a:rPr lang="en-US" sz="1200" b="1" dirty="0" smtClean="0">
                          <a:solidFill>
                            <a:schemeClr val="tx1"/>
                          </a:solidFill>
                        </a:rPr>
                        <a:t>1d</a:t>
                      </a:r>
                      <a:r>
                        <a:rPr lang="pl-PL" sz="1200" b="1" dirty="0" smtClean="0">
                          <a:solidFill>
                            <a:schemeClr val="tx1"/>
                          </a:solidFill>
                        </a:rPr>
                        <a:t>, W-4, </a:t>
                      </a:r>
                      <a:r>
                        <a:rPr lang="en-US" sz="1200" b="1" dirty="0" smtClean="0">
                          <a:solidFill>
                            <a:schemeClr val="tx1"/>
                          </a:solidFill>
                        </a:rPr>
                        <a:t>     </a:t>
                      </a:r>
                      <a:r>
                        <a:rPr lang="pl-PL" sz="1200" b="1" dirty="0" smtClean="0">
                          <a:solidFill>
                            <a:schemeClr val="tx1"/>
                          </a:solidFill>
                        </a:rPr>
                        <a:t>W-5, W-8</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4</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8</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Language-Vocabulary Use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L.3a</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9</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Edit and Clarify</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L.3.2e</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bl>
          </a:graphicData>
        </a:graphic>
      </p:graphicFrame>
      <p:sp>
        <p:nvSpPr>
          <p:cNvPr id="7" name="TextBox 6"/>
          <p:cNvSpPr txBox="1"/>
          <p:nvPr/>
        </p:nvSpPr>
        <p:spPr>
          <a:xfrm>
            <a:off x="3424651" y="1450520"/>
            <a:ext cx="2840064" cy="87231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81" tIns="50941" rIns="101881" bIns="50941" rtlCol="0">
            <a:spAutoFit/>
          </a:bodyPr>
          <a:lstStyle/>
          <a:p>
            <a:r>
              <a:rPr lang="en-US" sz="2600" b="1" dirty="0">
                <a:solidFill>
                  <a:schemeClr val="accent1">
                    <a:lumMod val="75000"/>
                  </a:schemeClr>
                </a:solidFill>
                <a:latin typeface="Bookman Old Style" pitchFamily="18" charset="0"/>
              </a:rPr>
              <a:t>Quarter </a:t>
            </a:r>
            <a:r>
              <a:rPr lang="en-US" sz="2600" b="1" dirty="0" smtClean="0">
                <a:solidFill>
                  <a:schemeClr val="accent1">
                    <a:lumMod val="75000"/>
                  </a:schemeClr>
                </a:solidFill>
                <a:latin typeface="Bookman Old Style" pitchFamily="18" charset="0"/>
              </a:rPr>
              <a:t>Four </a:t>
            </a:r>
            <a:r>
              <a:rPr lang="en-US" sz="2400" b="1" dirty="0" smtClean="0">
                <a:latin typeface="Bookman Old Style" pitchFamily="18" charset="0"/>
              </a:rPr>
              <a:t>CFA</a:t>
            </a:r>
            <a:endParaRPr lang="en-US" b="1" dirty="0" smtClean="0">
              <a:latin typeface="Bookman Old Style" pitchFamily="18" charset="0"/>
            </a:endParaRPr>
          </a:p>
        </p:txBody>
      </p:sp>
      <p:sp>
        <p:nvSpPr>
          <p:cNvPr id="2" name="Rectangle 1"/>
          <p:cNvSpPr/>
          <p:nvPr/>
        </p:nvSpPr>
        <p:spPr>
          <a:xfrm>
            <a:off x="4368535" y="7340604"/>
            <a:ext cx="4572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4825735" y="7044268"/>
            <a:ext cx="453195"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3945829" y="7654504"/>
            <a:ext cx="2302572"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143000" y="6067835"/>
            <a:ext cx="5718863" cy="256765"/>
          </a:xfrm>
          <a:prstGeom prst="rect">
            <a:avLst/>
          </a:prstGeom>
          <a:noFill/>
        </p:spPr>
        <p:txBody>
          <a:bodyPr wrap="square" lIns="101882" tIns="50941" rIns="101882" bIns="50941" rtlCol="0">
            <a:spAutoFit/>
          </a:bodyPr>
          <a:lstStyle/>
          <a:p>
            <a:pPr algn="ctr"/>
            <a:r>
              <a:rPr lang="en-US" sz="1000" b="1" i="1" dirty="0">
                <a:latin typeface="Calibri" panose="020F0502020204030204" pitchFamily="34" charset="0"/>
              </a:rPr>
              <a:t>Note:  There may be more standards per target.  </a:t>
            </a:r>
            <a:r>
              <a:rPr lang="en-US" sz="1000" b="1" i="1" dirty="0" smtClean="0">
                <a:latin typeface="Calibri" panose="020F0502020204030204" pitchFamily="34" charset="0"/>
              </a:rPr>
              <a:t>Only standards assessed are listed.</a:t>
            </a:r>
            <a:endParaRPr lang="en-US" sz="1000" b="1" i="1" dirty="0">
              <a:latin typeface="Calibri" panose="020F0502020204030204" pitchFamily="34"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3333386871"/>
              </p:ext>
            </p:extLst>
          </p:nvPr>
        </p:nvGraphicFramePr>
        <p:xfrm>
          <a:off x="1642041" y="2992388"/>
          <a:ext cx="4759958" cy="142189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56765"/>
                <a:gridCol w="2665835"/>
                <a:gridCol w="1051558"/>
                <a:gridCol w="685800"/>
              </a:tblGrid>
              <a:tr h="284988">
                <a:tc gridSpan="4">
                  <a:txBody>
                    <a:bodyPr/>
                    <a:lstStyle/>
                    <a:p>
                      <a:pPr algn="ctr"/>
                      <a:r>
                        <a:rPr lang="en-US" sz="1200" b="1" dirty="0" smtClean="0">
                          <a:solidFill>
                            <a:schemeClr val="tx1"/>
                          </a:solidFill>
                        </a:rPr>
                        <a:t>Reading: Literature </a:t>
                      </a:r>
                      <a:endParaRPr lang="en-US" sz="1200" b="1"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n-US" sz="1200" b="1" dirty="0" smtClean="0">
                          <a:solidFill>
                            <a:schemeClr val="tx1"/>
                          </a:solidFill>
                        </a:rPr>
                        <a:t>Targets</a:t>
                      </a:r>
                      <a:endParaRPr lang="en-US" sz="1200" b="1"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solidFill>
                            <a:schemeClr val="tx1"/>
                          </a:solidFill>
                        </a:rPr>
                        <a:t>Standards</a:t>
                      </a:r>
                      <a:endParaRPr lang="en-US" sz="1200" b="1"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284988">
                <a:tc>
                  <a:txBody>
                    <a:bodyPr/>
                    <a:lstStyle/>
                    <a:p>
                      <a:r>
                        <a:rPr lang="en-US" sz="1200" b="1" dirty="0" smtClean="0">
                          <a:solidFill>
                            <a:schemeClr val="tx1"/>
                          </a:solidFill>
                        </a:rPr>
                        <a:t>3</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Reasoning and Evidence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RL</a:t>
                      </a:r>
                      <a:r>
                        <a:rPr lang="en-US" sz="1200" b="1" baseline="0" dirty="0" smtClean="0">
                          <a:solidFill>
                            <a:schemeClr val="tx1"/>
                          </a:solidFill>
                        </a:rPr>
                        <a:t> 3.3</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3464">
                <a:tc>
                  <a:txBody>
                    <a:bodyPr/>
                    <a:lstStyle/>
                    <a:p>
                      <a:r>
                        <a:rPr lang="en-US" sz="1200" b="1" dirty="0" smtClean="0">
                          <a:solidFill>
                            <a:schemeClr val="tx1"/>
                          </a:solidFill>
                        </a:rPr>
                        <a:t>6</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Reasoning and Evidence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RL</a:t>
                      </a:r>
                      <a:r>
                        <a:rPr lang="en-US" sz="1200" b="1" baseline="0" dirty="0" smtClean="0">
                          <a:solidFill>
                            <a:schemeClr val="tx1"/>
                          </a:solidFill>
                        </a:rPr>
                        <a:t> 3.6</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t>5</a:t>
                      </a:r>
                      <a:endParaRPr lang="en-US" sz="1200" b="1" dirty="0"/>
                    </a:p>
                  </a:txBody>
                  <a:tcPr marL="103632" marR="103632" marT="50292" marB="50292">
                    <a:solidFill>
                      <a:srgbClr val="FFFFCC"/>
                    </a:solidFill>
                  </a:tcPr>
                </a:tc>
                <a:tc>
                  <a:txBody>
                    <a:bodyPr/>
                    <a:lstStyle/>
                    <a:p>
                      <a:r>
                        <a:rPr lang="en-US" sz="1200" b="1" dirty="0" smtClean="0"/>
                        <a:t>Analysis Within</a:t>
                      </a:r>
                      <a:r>
                        <a:rPr lang="en-US" sz="1200" b="1" baseline="0" dirty="0" smtClean="0"/>
                        <a:t> and Across Texts</a:t>
                      </a:r>
                      <a:endParaRPr lang="en-US" sz="1200" b="1" dirty="0"/>
                    </a:p>
                  </a:txBody>
                  <a:tcPr marL="103632" marR="103632" marT="50292" marB="50292">
                    <a:solidFill>
                      <a:srgbClr val="FFFFCC"/>
                    </a:solidFill>
                  </a:tcPr>
                </a:tc>
                <a:tc>
                  <a:txBody>
                    <a:bodyPr/>
                    <a:lstStyle/>
                    <a:p>
                      <a:r>
                        <a:rPr lang="en-US" sz="1200" b="1" dirty="0" smtClean="0">
                          <a:solidFill>
                            <a:schemeClr val="tx1"/>
                          </a:solidFill>
                        </a:rPr>
                        <a:t>RL 3.9</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4</a:t>
                      </a:r>
                      <a:endParaRPr lang="en-US" sz="1200" b="1" dirty="0">
                        <a:solidFill>
                          <a:schemeClr val="tx1"/>
                        </a:solidFill>
                      </a:endParaRPr>
                    </a:p>
                  </a:txBody>
                  <a:tcPr marL="103632" marR="103632" marT="50292" marB="50292" anchor="ctr">
                    <a:solidFill>
                      <a:srgbClr val="FFFFCC"/>
                    </a:solid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1293142933"/>
              </p:ext>
            </p:extLst>
          </p:nvPr>
        </p:nvGraphicFramePr>
        <p:xfrm>
          <a:off x="1640842" y="4483899"/>
          <a:ext cx="4759958" cy="142341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64183"/>
                <a:gridCol w="2558417"/>
                <a:gridCol w="1051558"/>
                <a:gridCol w="685800"/>
              </a:tblGrid>
              <a:tr h="284988">
                <a:tc gridSpan="4">
                  <a:txBody>
                    <a:bodyPr/>
                    <a:lstStyle/>
                    <a:p>
                      <a:pPr algn="ctr"/>
                      <a:r>
                        <a:rPr lang="en-US" sz="1200" b="1" dirty="0" smtClean="0">
                          <a:solidFill>
                            <a:schemeClr val="tx1"/>
                          </a:solidFill>
                        </a:rPr>
                        <a:t>Reading: Informational</a:t>
                      </a:r>
                      <a:endParaRPr lang="en-US" sz="1200" b="1"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n-US" sz="1200" b="1" dirty="0" smtClean="0">
                          <a:solidFill>
                            <a:schemeClr val="tx1"/>
                          </a:solidFill>
                        </a:rPr>
                        <a:t>Targets</a:t>
                      </a:r>
                      <a:endParaRPr lang="en-US" sz="1200" b="1"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solidFill>
                            <a:schemeClr val="tx1"/>
                          </a:solidFill>
                        </a:rPr>
                        <a:t>Standards</a:t>
                      </a:r>
                      <a:endParaRPr lang="en-US" sz="1200" b="1"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284988">
                <a:tc>
                  <a:txBody>
                    <a:bodyPr/>
                    <a:lstStyle/>
                    <a:p>
                      <a:r>
                        <a:rPr lang="en-US" sz="1200" b="1" dirty="0" smtClean="0">
                          <a:solidFill>
                            <a:schemeClr val="tx1"/>
                          </a:solidFill>
                        </a:rPr>
                        <a:t>10</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Reasoning and Evidence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RI 3.3</a:t>
                      </a:r>
                      <a:endParaRPr lang="en-US" sz="1200" b="1" dirty="0">
                        <a:solidFill>
                          <a:schemeClr val="tx1"/>
                        </a:solidFill>
                      </a:endParaRPr>
                    </a:p>
                  </a:txBody>
                  <a:tcPr marL="103632" marR="103632" marT="50292" marB="50292" anchor="ctr">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11</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Reasoning and Evidence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RI 3.6</a:t>
                      </a:r>
                      <a:endParaRPr lang="en-US" sz="1200" b="1" dirty="0">
                        <a:solidFill>
                          <a:schemeClr val="tx1"/>
                        </a:solidFill>
                      </a:endParaRPr>
                    </a:p>
                  </a:txBody>
                  <a:tcPr marL="103632" marR="103632" marT="50292" marB="50292" anchor="ctr">
                    <a:solidFill>
                      <a:srgbClr val="FFFFCC"/>
                    </a:solidFill>
                  </a:tcPr>
                </a:tc>
                <a:tc>
                  <a:txBody>
                    <a:bodyPr/>
                    <a:lstStyle/>
                    <a:p>
                      <a:pPr algn="ctr"/>
                      <a:r>
                        <a:rPr lang="en-US" sz="1200" b="1" dirty="0" smtClean="0">
                          <a:solidFill>
                            <a:schemeClr val="tx1"/>
                          </a:solidFill>
                        </a:rPr>
                        <a:t>3</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12</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t>Analysis Within</a:t>
                      </a:r>
                      <a:r>
                        <a:rPr lang="en-US" sz="1200" b="1" baseline="0" dirty="0" smtClean="0"/>
                        <a:t> and Across Texts</a:t>
                      </a:r>
                      <a:endParaRPr lang="en-US" sz="1200" b="1" dirty="0"/>
                    </a:p>
                  </a:txBody>
                  <a:tcPr marL="103632" marR="103632" marT="50292" marB="50292">
                    <a:solidFill>
                      <a:srgbClr val="FFFFCC"/>
                    </a:solidFill>
                  </a:tcPr>
                </a:tc>
                <a:tc>
                  <a:txBody>
                    <a:bodyPr/>
                    <a:lstStyle/>
                    <a:p>
                      <a:r>
                        <a:rPr lang="en-US" sz="1200" b="1" dirty="0" smtClean="0">
                          <a:solidFill>
                            <a:schemeClr val="tx1"/>
                          </a:solidFill>
                        </a:rPr>
                        <a:t>RI 3.9</a:t>
                      </a:r>
                      <a:endParaRPr lang="en-US" sz="1200" b="1" dirty="0">
                        <a:solidFill>
                          <a:schemeClr val="tx1"/>
                        </a:solidFill>
                      </a:endParaRPr>
                    </a:p>
                  </a:txBody>
                  <a:tcPr marL="103632" marR="103632" marT="50292" marB="50292" anchor="ctr">
                    <a:solidFill>
                      <a:srgbClr val="FFFFCC"/>
                    </a:solidFill>
                  </a:tcPr>
                </a:tc>
                <a:tc>
                  <a:txBody>
                    <a:bodyPr/>
                    <a:lstStyle/>
                    <a:p>
                      <a:pPr algn="ctr"/>
                      <a:r>
                        <a:rPr lang="en-US" sz="1200" b="1" dirty="0" smtClean="0">
                          <a:solidFill>
                            <a:schemeClr val="tx1"/>
                          </a:solidFill>
                        </a:rPr>
                        <a:t>4</a:t>
                      </a:r>
                      <a:endParaRPr lang="en-US" sz="1200" b="1" dirty="0">
                        <a:solidFill>
                          <a:schemeClr val="tx1"/>
                        </a:solidFill>
                      </a:endParaRPr>
                    </a:p>
                  </a:txBody>
                  <a:tcPr marL="103632" marR="103632" marT="50292" marB="50292" anchor="ctr">
                    <a:solidFill>
                      <a:srgbClr val="FFFFCC"/>
                    </a:solidFill>
                  </a:tcPr>
                </a:tc>
              </a:tr>
            </a:tbl>
          </a:graphicData>
        </a:graphic>
      </p:graphicFrame>
    </p:spTree>
    <p:extLst>
      <p:ext uri="{BB962C8B-B14F-4D97-AF65-F5344CB8AC3E}">
        <p14:creationId xmlns:p14="http://schemas.microsoft.com/office/powerpoint/2010/main" val="3565403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4520" y="301967"/>
            <a:ext cx="3771900" cy="430887"/>
          </a:xfrm>
          <a:prstGeom prst="rect">
            <a:avLst/>
          </a:prstGeom>
        </p:spPr>
        <p:txBody>
          <a:bodyPr>
            <a:spAutoFit/>
          </a:bodyPr>
          <a:lstStyle/>
          <a:p>
            <a:pPr algn="ctr"/>
            <a:r>
              <a:rPr lang="en-US" sz="2200" dirty="0"/>
              <a:t>Ancillary Materials</a:t>
            </a:r>
          </a:p>
        </p:txBody>
      </p:sp>
      <p:sp>
        <p:nvSpPr>
          <p:cNvPr id="3" name="TextBox 2"/>
          <p:cNvSpPr txBox="1"/>
          <p:nvPr/>
        </p:nvSpPr>
        <p:spPr>
          <a:xfrm>
            <a:off x="2755157" y="5676270"/>
            <a:ext cx="274434" cy="329321"/>
          </a:xfrm>
          <a:prstGeom prst="rect">
            <a:avLst/>
          </a:prstGeom>
          <a:noFill/>
        </p:spPr>
        <p:txBody>
          <a:bodyPr wrap="none" rtlCol="0">
            <a:spAutoFit/>
          </a:bodyPr>
          <a:lstStyle/>
          <a:p>
            <a:r>
              <a:rPr lang="en-US" sz="1540" dirty="0"/>
              <a:t>  </a:t>
            </a:r>
          </a:p>
        </p:txBody>
      </p:sp>
      <p:sp>
        <p:nvSpPr>
          <p:cNvPr id="5" name="TextBox 4"/>
          <p:cNvSpPr txBox="1"/>
          <p:nvPr/>
        </p:nvSpPr>
        <p:spPr>
          <a:xfrm>
            <a:off x="2293620" y="922020"/>
            <a:ext cx="3134704" cy="566309"/>
          </a:xfrm>
          <a:prstGeom prst="rect">
            <a:avLst/>
          </a:prstGeom>
          <a:noFill/>
        </p:spPr>
        <p:txBody>
          <a:bodyPr wrap="none" rtlCol="0">
            <a:spAutoFit/>
          </a:bodyPr>
          <a:lstStyle/>
          <a:p>
            <a:r>
              <a:rPr lang="en-US" sz="1540" dirty="0"/>
              <a:t>                       Figure 6</a:t>
            </a:r>
          </a:p>
          <a:p>
            <a:r>
              <a:rPr lang="en-US" sz="1540" dirty="0"/>
              <a:t>Different disaster relief organizations</a:t>
            </a:r>
          </a:p>
        </p:txBody>
      </p:sp>
      <p:pic>
        <p:nvPicPr>
          <p:cNvPr id="5122" name="Picture 2" descr="http://blog.asurion.com/wp-content/uploads/2015/02/red-cross-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3960" y="1824077"/>
            <a:ext cx="2350453" cy="176283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luxunery.com/wp-content/uploads/2013/09/Care-Logo-Png-205px-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8560" y="1826697"/>
            <a:ext cx="2665295" cy="176021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georgefox.edu/offices/peace_justice/MercyCorp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3960" y="4107180"/>
            <a:ext cx="2084955" cy="208495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myams.org/media/39289/friends_of_msf_logo__1_.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0020" y="4024492"/>
            <a:ext cx="3101340" cy="133745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www.psi.org/wp-content/uploads/2014/10/UNICEF.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70020" y="5448300"/>
            <a:ext cx="2807970" cy="207789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177B04D-AEB5-43ED-B9BA-B3D1EC9C9067}"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11699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800" y="335282"/>
            <a:ext cx="6736080" cy="9397717"/>
          </a:xfrm>
          <a:prstGeom prst="rect">
            <a:avLst/>
          </a:prstGeom>
          <a:noFill/>
        </p:spPr>
        <p:txBody>
          <a:bodyPr wrap="square" lIns="101870" tIns="50935" rIns="101870" bIns="50935" rtlCol="0">
            <a:spAutoFit/>
          </a:bodyPr>
          <a:lstStyle/>
          <a:p>
            <a:endParaRPr lang="en-US" sz="1600" dirty="0">
              <a:solidFill>
                <a:prstClr val="black"/>
              </a:solidFill>
            </a:endParaRPr>
          </a:p>
          <a:p>
            <a:pPr algn="ctr"/>
            <a:r>
              <a:rPr lang="en-US" sz="1600" b="1" dirty="0">
                <a:solidFill>
                  <a:prstClr val="black"/>
                </a:solidFill>
              </a:rPr>
              <a:t>Determining Grade Level Text</a:t>
            </a:r>
          </a:p>
          <a:p>
            <a:pPr algn="ctr"/>
            <a:endParaRPr lang="en-US" sz="1600" b="1" dirty="0">
              <a:solidFill>
                <a:prstClr val="black"/>
              </a:solidFill>
            </a:endParaRPr>
          </a:p>
          <a:p>
            <a:r>
              <a:rPr lang="en-US" sz="1600" dirty="0">
                <a:solidFill>
                  <a:prstClr val="black"/>
                </a:solidFill>
              </a:rPr>
              <a:t>Grade level text is determined by using a combination of both the CCSS new quantitative ranges and qualitative measures.</a:t>
            </a:r>
          </a:p>
          <a:p>
            <a:endParaRPr lang="en-US" sz="1600" dirty="0">
              <a:solidFill>
                <a:prstClr val="black"/>
              </a:solidFill>
            </a:endParaRPr>
          </a:p>
          <a:p>
            <a:r>
              <a:rPr lang="en-US" sz="1600" b="1" dirty="0">
                <a:solidFill>
                  <a:prstClr val="black"/>
                </a:solidFill>
              </a:rPr>
              <a:t>Example</a:t>
            </a:r>
            <a:r>
              <a:rPr lang="en-US" sz="1600" dirty="0">
                <a:solidFill>
                  <a:prstClr val="black"/>
                </a:solidFill>
              </a:rPr>
              <a:t>:  If  the grade equivalent for a text is </a:t>
            </a:r>
            <a:r>
              <a:rPr lang="en-US" b="1" dirty="0">
                <a:solidFill>
                  <a:srgbClr val="0070C0"/>
                </a:solidFill>
              </a:rPr>
              <a:t>6.8</a:t>
            </a:r>
            <a:r>
              <a:rPr lang="en-US" sz="1600" dirty="0">
                <a:solidFill>
                  <a:prstClr val="black"/>
                </a:solidFill>
              </a:rPr>
              <a:t> and has a lexile of </a:t>
            </a:r>
            <a:r>
              <a:rPr lang="en-US" b="1" dirty="0">
                <a:solidFill>
                  <a:srgbClr val="0070C0"/>
                </a:solidFill>
              </a:rPr>
              <a:t>970</a:t>
            </a:r>
            <a:r>
              <a:rPr lang="en-US" sz="1600" dirty="0">
                <a:solidFill>
                  <a:prstClr val="black"/>
                </a:solidFill>
              </a:rPr>
              <a:t>, quantitative data shows that placement should be </a:t>
            </a:r>
            <a:r>
              <a:rPr lang="en-US" sz="1600" b="1" dirty="0">
                <a:solidFill>
                  <a:prstClr val="black"/>
                </a:solidFill>
              </a:rPr>
              <a:t>between grades 4 and 8</a:t>
            </a:r>
            <a:r>
              <a:rPr lang="en-US" sz="1600" dirty="0">
                <a:solidFill>
                  <a:prstClr val="black"/>
                </a:solidFill>
              </a:rPr>
              <a:t>.</a:t>
            </a:r>
          </a:p>
          <a:p>
            <a:endParaRPr lang="en-US" sz="1600" dirty="0">
              <a:solidFill>
                <a:prstClr val="black"/>
              </a:solidFill>
            </a:endParaRPr>
          </a:p>
          <a:p>
            <a:endParaRPr lang="en-US" sz="1600" dirty="0">
              <a:solidFill>
                <a:prstClr val="black"/>
              </a:solidFill>
            </a:endParaRPr>
          </a:p>
          <a:p>
            <a:endParaRPr lang="en-US" sz="1600" dirty="0">
              <a:solidFill>
                <a:prstClr val="black"/>
              </a:solidFill>
            </a:endParaRPr>
          </a:p>
          <a:p>
            <a:endParaRPr lang="en-US" sz="1600" dirty="0">
              <a:solidFill>
                <a:prstClr val="black"/>
              </a:solidFill>
            </a:endParaRPr>
          </a:p>
          <a:p>
            <a:endParaRPr lang="en-US" sz="1600" dirty="0">
              <a:solidFill>
                <a:prstClr val="black"/>
              </a:solidFill>
            </a:endParaRPr>
          </a:p>
          <a:p>
            <a:endParaRPr lang="en-US" sz="1600" dirty="0">
              <a:solidFill>
                <a:prstClr val="black"/>
              </a:solidFill>
            </a:endParaRPr>
          </a:p>
          <a:p>
            <a:endParaRPr lang="en-US" sz="1600" dirty="0">
              <a:solidFill>
                <a:prstClr val="black"/>
              </a:solidFill>
            </a:endParaRPr>
          </a:p>
          <a:p>
            <a:endParaRPr lang="en-US" sz="1600" dirty="0">
              <a:solidFill>
                <a:prstClr val="black"/>
              </a:solidFill>
            </a:endParaRPr>
          </a:p>
          <a:p>
            <a:endParaRPr lang="en-US" sz="1600" dirty="0">
              <a:solidFill>
                <a:prstClr val="black"/>
              </a:solidFill>
            </a:endParaRPr>
          </a:p>
          <a:p>
            <a:r>
              <a:rPr lang="en-US" sz="1600" b="1" dirty="0">
                <a:solidFill>
                  <a:prstClr val="black"/>
                </a:solidFill>
              </a:rPr>
              <a:t>Four qualitative </a:t>
            </a:r>
            <a:r>
              <a:rPr lang="en-US" sz="1600" dirty="0">
                <a:solidFill>
                  <a:prstClr val="black"/>
                </a:solidFill>
              </a:rPr>
              <a:t>measures can be looked at from the lower grade band of grade 4 to the higher grade band of grade 8 to  determine a grade level readability. </a:t>
            </a:r>
          </a:p>
          <a:p>
            <a:endParaRPr lang="en-US" sz="1600" dirty="0">
              <a:solidFill>
                <a:prstClr val="black"/>
              </a:solidFill>
            </a:endParaRPr>
          </a:p>
          <a:p>
            <a:endParaRPr lang="en-US" sz="1600" dirty="0">
              <a:solidFill>
                <a:prstClr val="black"/>
              </a:solidFill>
            </a:endParaRPr>
          </a:p>
          <a:p>
            <a:endParaRPr lang="en-US" sz="1600" dirty="0">
              <a:solidFill>
                <a:prstClr val="black"/>
              </a:solidFill>
            </a:endParaRPr>
          </a:p>
          <a:p>
            <a:endParaRPr lang="en-US" sz="1600" dirty="0">
              <a:solidFill>
                <a:prstClr val="black"/>
              </a:solidFill>
            </a:endParaRPr>
          </a:p>
          <a:p>
            <a:endParaRPr lang="en-US" sz="1600" dirty="0">
              <a:solidFill>
                <a:prstClr val="black"/>
              </a:solidFill>
            </a:endParaRPr>
          </a:p>
          <a:p>
            <a:endParaRPr lang="en-US" sz="1600" dirty="0">
              <a:solidFill>
                <a:prstClr val="black"/>
              </a:solidFill>
            </a:endParaRPr>
          </a:p>
          <a:p>
            <a:endParaRPr lang="en-US" sz="1600" dirty="0">
              <a:solidFill>
                <a:prstClr val="black"/>
              </a:solidFill>
            </a:endParaRPr>
          </a:p>
          <a:p>
            <a:endParaRPr lang="en-US" sz="1600" dirty="0">
              <a:solidFill>
                <a:prstClr val="black"/>
              </a:solidFill>
            </a:endParaRPr>
          </a:p>
          <a:p>
            <a:endParaRPr lang="en-US" sz="1600" dirty="0">
              <a:solidFill>
                <a:prstClr val="black"/>
              </a:solidFill>
            </a:endParaRPr>
          </a:p>
          <a:p>
            <a:endParaRPr lang="en-US" sz="1600" dirty="0">
              <a:solidFill>
                <a:prstClr val="black"/>
              </a:solidFill>
            </a:endParaRPr>
          </a:p>
          <a:p>
            <a:endParaRPr lang="en-US" sz="1600" dirty="0">
              <a:solidFill>
                <a:prstClr val="black"/>
              </a:solidFill>
            </a:endParaRPr>
          </a:p>
          <a:p>
            <a:endParaRPr lang="en-US" sz="1600" dirty="0">
              <a:solidFill>
                <a:prstClr val="black"/>
              </a:solidFill>
            </a:endParaRPr>
          </a:p>
          <a:p>
            <a:endParaRPr lang="en-US" sz="1600" dirty="0">
              <a:solidFill>
                <a:prstClr val="black"/>
              </a:solidFill>
            </a:endParaRPr>
          </a:p>
          <a:p>
            <a:endParaRPr lang="en-US" sz="800" dirty="0">
              <a:solidFill>
                <a:prstClr val="black"/>
              </a:solidFill>
            </a:endParaRPr>
          </a:p>
          <a:p>
            <a:r>
              <a:rPr lang="en-US" sz="1600" dirty="0">
                <a:solidFill>
                  <a:prstClr val="black"/>
                </a:solidFill>
              </a:rPr>
              <a:t>The combination of the </a:t>
            </a:r>
            <a:r>
              <a:rPr lang="en-US" sz="1600" b="1" dirty="0">
                <a:solidFill>
                  <a:prstClr val="black"/>
                </a:solidFill>
              </a:rPr>
              <a:t>quantitative</a:t>
            </a:r>
            <a:r>
              <a:rPr lang="en-US" sz="1600" dirty="0">
                <a:solidFill>
                  <a:prstClr val="black"/>
                </a:solidFill>
              </a:rPr>
              <a:t> ranges and </a:t>
            </a:r>
            <a:r>
              <a:rPr lang="en-US" sz="1600" b="1" dirty="0">
                <a:solidFill>
                  <a:prstClr val="black"/>
                </a:solidFill>
              </a:rPr>
              <a:t>qualitative</a:t>
            </a:r>
            <a:r>
              <a:rPr lang="en-US" sz="1600" dirty="0">
                <a:solidFill>
                  <a:prstClr val="black"/>
                </a:solidFill>
              </a:rPr>
              <a:t> measures for this particular text shows that grade 6 would be the best readability level for this text.</a:t>
            </a:r>
          </a:p>
          <a:p>
            <a:endParaRPr lang="en-US" sz="1600"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823653607"/>
              </p:ext>
            </p:extLst>
          </p:nvPr>
        </p:nvGraphicFramePr>
        <p:xfrm>
          <a:off x="431800" y="2430781"/>
          <a:ext cx="6390640" cy="2029145"/>
        </p:xfrm>
        <a:graphic>
          <a:graphicData uri="http://schemas.openxmlformats.org/drawingml/2006/table">
            <a:tbl>
              <a:tblPr/>
              <a:tblGrid>
                <a:gridCol w="2257594"/>
                <a:gridCol w="2066163"/>
                <a:gridCol w="2066883"/>
              </a:tblGrid>
              <a:tr h="510604">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Common Core Band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Flesch-Kincaid®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Lexile Framework®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320612">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nd</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- 3</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1.98 - 5.34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420 - 820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230">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- 5</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4.51 - 7.73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740 - 1010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303848">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8</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6.51 - 10.34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925 - 1185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466">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10</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8.32 - 12.12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10.50 - 1335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385">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CCR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10.34 - 14.20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11.85 - 1385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0" name="Group 9"/>
          <p:cNvGrpSpPr/>
          <p:nvPr/>
        </p:nvGrpSpPr>
        <p:grpSpPr>
          <a:xfrm>
            <a:off x="3022600" y="3280541"/>
            <a:ext cx="3454400" cy="586740"/>
            <a:chOff x="2667000" y="3515710"/>
            <a:chExt cx="3048000" cy="533400"/>
          </a:xfrm>
        </p:grpSpPr>
        <p:sp>
          <p:nvSpPr>
            <p:cNvPr id="8" name="Rectangle 7"/>
            <p:cNvSpPr/>
            <p:nvPr/>
          </p:nvSpPr>
          <p:spPr>
            <a:xfrm>
              <a:off x="2667000" y="3515710"/>
              <a:ext cx="12192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4495800" y="3515710"/>
              <a:ext cx="12192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aphicFrame>
        <p:nvGraphicFramePr>
          <p:cNvPr id="11" name="Table 10"/>
          <p:cNvGraphicFramePr>
            <a:graphicFrameLocks noGrp="1"/>
          </p:cNvGraphicFramePr>
          <p:nvPr>
            <p:extLst>
              <p:ext uri="{D42A27DB-BD31-4B8C-83A1-F6EECF244321}">
                <p14:modId xmlns:p14="http://schemas.microsoft.com/office/powerpoint/2010/main" val="4257618019"/>
              </p:ext>
            </p:extLst>
          </p:nvPr>
        </p:nvGraphicFramePr>
        <p:xfrm>
          <a:off x="280670" y="5340096"/>
          <a:ext cx="7340600" cy="3118104"/>
        </p:xfrm>
        <a:graphic>
          <a:graphicData uri="http://schemas.openxmlformats.org/drawingml/2006/table">
            <a:tbl>
              <a:tblPr firstRow="1" bandRow="1">
                <a:tableStyleId>{5940675A-B579-460E-94D1-54222C63F5DA}</a:tableStyleId>
              </a:tblPr>
              <a:tblGrid>
                <a:gridCol w="1468120"/>
                <a:gridCol w="1727200"/>
                <a:gridCol w="1295400"/>
                <a:gridCol w="1122680"/>
                <a:gridCol w="1036320"/>
                <a:gridCol w="690880"/>
              </a:tblGrid>
              <a:tr h="335280">
                <a:tc rowSpan="2">
                  <a:txBody>
                    <a:bodyPr/>
                    <a:lstStyle/>
                    <a:p>
                      <a:pPr algn="ctr"/>
                      <a:endParaRPr lang="en-US" sz="1100" dirty="0" smtClean="0">
                        <a:solidFill>
                          <a:srgbClr val="002060"/>
                        </a:solidFill>
                      </a:endParaRPr>
                    </a:p>
                    <a:p>
                      <a:pPr algn="ctr"/>
                      <a:r>
                        <a:rPr lang="en-US" sz="1100" b="1" u="sng" dirty="0" smtClean="0">
                          <a:solidFill>
                            <a:srgbClr val="002060"/>
                          </a:solidFill>
                          <a:effectLst>
                            <a:outerShdw blurRad="38100" dist="38100" dir="2700000" algn="tl">
                              <a:srgbClr val="000000">
                                <a:alpha val="43137"/>
                              </a:srgbClr>
                            </a:outerShdw>
                          </a:effectLst>
                        </a:rPr>
                        <a:t>4 Qualitative Factors</a:t>
                      </a:r>
                      <a:endParaRPr lang="en-US" sz="1100" b="1" u="sng" dirty="0">
                        <a:solidFill>
                          <a:srgbClr val="002060"/>
                        </a:solidFill>
                        <a:effectLst>
                          <a:outerShdw blurRad="38100" dist="38100" dir="2700000" algn="tl">
                            <a:srgbClr val="000000">
                              <a:alpha val="43137"/>
                            </a:srgbClr>
                          </a:outerShdw>
                        </a:effectLst>
                      </a:endParaRPr>
                    </a:p>
                  </a:txBody>
                  <a:tcPr marL="103632" marR="103632" marT="50292" marB="50292" anchor="ctr"/>
                </a:tc>
                <a:tc gridSpan="5">
                  <a:txBody>
                    <a:bodyPr/>
                    <a:lstStyle/>
                    <a:p>
                      <a:pPr algn="ctr"/>
                      <a:r>
                        <a:rPr lang="en-US" sz="1500" b="1" dirty="0" smtClean="0">
                          <a:solidFill>
                            <a:srgbClr val="002060"/>
                          </a:solidFill>
                        </a:rPr>
                        <a:t>Rate your</a:t>
                      </a:r>
                      <a:r>
                        <a:rPr lang="en-US" sz="1500" b="1" baseline="0" dirty="0" smtClean="0">
                          <a:solidFill>
                            <a:srgbClr val="002060"/>
                          </a:solidFill>
                        </a:rPr>
                        <a:t> text from easiest to most difficult </a:t>
                      </a:r>
                      <a:r>
                        <a:rPr lang="en-US" sz="1500" b="1" u="sng" baseline="0" dirty="0" smtClean="0">
                          <a:solidFill>
                            <a:srgbClr val="002060"/>
                          </a:solidFill>
                        </a:rPr>
                        <a:t>between bands</a:t>
                      </a:r>
                      <a:r>
                        <a:rPr lang="en-US" sz="1500" b="1" baseline="0" dirty="0" smtClean="0">
                          <a:solidFill>
                            <a:srgbClr val="002060"/>
                          </a:solidFill>
                        </a:rPr>
                        <a:t>.</a:t>
                      </a:r>
                      <a:endParaRPr lang="en-US" sz="1500" b="1"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3504">
                <a:tc vMerge="1">
                  <a:txBody>
                    <a:bodyPr/>
                    <a:lstStyle/>
                    <a:p>
                      <a:endParaRPr lang="en-US" sz="1400" dirty="0"/>
                    </a:p>
                  </a:txBody>
                  <a:tcPr/>
                </a:tc>
                <a:tc>
                  <a:txBody>
                    <a:bodyPr/>
                    <a:lstStyle/>
                    <a:p>
                      <a:pPr algn="ctr"/>
                      <a:r>
                        <a:rPr lang="en-US" sz="1100" b="1" dirty="0" smtClean="0">
                          <a:solidFill>
                            <a:srgbClr val="002060"/>
                          </a:solidFill>
                        </a:rPr>
                        <a:t>Beginning</a:t>
                      </a:r>
                      <a:r>
                        <a:rPr lang="en-US" sz="1100" b="1" baseline="0" dirty="0" smtClean="0">
                          <a:solidFill>
                            <a:srgbClr val="002060"/>
                          </a:solidFill>
                        </a:rPr>
                        <a:t> of lower (band) grade</a:t>
                      </a:r>
                      <a:endParaRPr lang="en-US" sz="1100" b="1" dirty="0">
                        <a:solidFill>
                          <a:srgbClr val="002060"/>
                        </a:solidFill>
                      </a:endParaRPr>
                    </a:p>
                  </a:txBody>
                  <a:tcPr marL="103632" marR="103632" marT="50292" marB="50292" anchor="ctr">
                    <a:solidFill>
                      <a:schemeClr val="bg1">
                        <a:lumMod val="95000"/>
                      </a:schemeClr>
                    </a:solidFill>
                  </a:tcPr>
                </a:tc>
                <a:tc>
                  <a:txBody>
                    <a:bodyPr/>
                    <a:lstStyle/>
                    <a:p>
                      <a:pPr algn="ctr"/>
                      <a:r>
                        <a:rPr lang="en-US" sz="1100" b="1" dirty="0" smtClean="0">
                          <a:solidFill>
                            <a:srgbClr val="002060"/>
                          </a:solidFill>
                        </a:rPr>
                        <a:t>End of lower (band) grade</a:t>
                      </a:r>
                      <a:endParaRPr lang="en-US" sz="1100" b="1" dirty="0">
                        <a:solidFill>
                          <a:srgbClr val="002060"/>
                        </a:solidFill>
                      </a:endParaRPr>
                    </a:p>
                  </a:txBody>
                  <a:tcPr marL="103632" marR="103632" marT="50292" marB="50292" anchor="ctr">
                    <a:solidFill>
                      <a:schemeClr val="bg1">
                        <a:lumMod val="85000"/>
                      </a:schemeClr>
                    </a:solidFill>
                  </a:tcPr>
                </a:tc>
                <a:tc>
                  <a:txBody>
                    <a:bodyPr/>
                    <a:lstStyle/>
                    <a:p>
                      <a:pPr algn="ctr"/>
                      <a:r>
                        <a:rPr lang="en-US" sz="1100" b="1" dirty="0" smtClean="0">
                          <a:solidFill>
                            <a:srgbClr val="002060"/>
                          </a:solidFill>
                        </a:rPr>
                        <a:t>Beginning of higher (band) to mid</a:t>
                      </a:r>
                      <a:endParaRPr lang="en-US" sz="1100" b="1" dirty="0">
                        <a:solidFill>
                          <a:srgbClr val="002060"/>
                        </a:solidFill>
                      </a:endParaRPr>
                    </a:p>
                  </a:txBody>
                  <a:tcPr marL="103632" marR="103632" marT="50292" marB="50292" anchor="ctr">
                    <a:solidFill>
                      <a:schemeClr val="accent1">
                        <a:lumMod val="20000"/>
                        <a:lumOff val="80000"/>
                      </a:schemeClr>
                    </a:solidFill>
                  </a:tcPr>
                </a:tc>
                <a:tc>
                  <a:txBody>
                    <a:bodyPr/>
                    <a:lstStyle/>
                    <a:p>
                      <a:pPr algn="ctr"/>
                      <a:r>
                        <a:rPr lang="en-US" sz="1100" b="1" dirty="0" smtClean="0">
                          <a:solidFill>
                            <a:srgbClr val="002060"/>
                          </a:solidFill>
                        </a:rPr>
                        <a:t>End of higher</a:t>
                      </a:r>
                      <a:r>
                        <a:rPr lang="en-US" sz="1100" b="1" baseline="0" dirty="0" smtClean="0">
                          <a:solidFill>
                            <a:srgbClr val="002060"/>
                          </a:solidFill>
                        </a:rPr>
                        <a:t> (band) </a:t>
                      </a:r>
                      <a:r>
                        <a:rPr lang="en-US" sz="1100" b="1" dirty="0" smtClean="0">
                          <a:solidFill>
                            <a:srgbClr val="002060"/>
                          </a:solidFill>
                        </a:rPr>
                        <a:t>grade</a:t>
                      </a:r>
                      <a:endParaRPr lang="en-US" sz="1100" b="1" dirty="0">
                        <a:solidFill>
                          <a:srgbClr val="002060"/>
                        </a:solidFill>
                      </a:endParaRPr>
                    </a:p>
                  </a:txBody>
                  <a:tcPr marL="103632" marR="103632" marT="50292" marB="50292" anchor="ctr">
                    <a:solidFill>
                      <a:schemeClr val="accent1">
                        <a:lumMod val="40000"/>
                        <a:lumOff val="60000"/>
                      </a:schemeClr>
                    </a:solidFill>
                  </a:tcPr>
                </a:tc>
                <a:tc>
                  <a:txBody>
                    <a:bodyPr/>
                    <a:lstStyle/>
                    <a:p>
                      <a:pPr algn="ctr"/>
                      <a:r>
                        <a:rPr lang="en-US" sz="1100" b="1" dirty="0" smtClean="0">
                          <a:solidFill>
                            <a:srgbClr val="002060"/>
                          </a:solidFill>
                        </a:rPr>
                        <a:t>Not suited to band</a:t>
                      </a:r>
                      <a:endParaRPr lang="en-US" sz="1100" b="1" dirty="0">
                        <a:solidFill>
                          <a:srgbClr val="002060"/>
                        </a:solidFill>
                      </a:endParaRPr>
                    </a:p>
                  </a:txBody>
                  <a:tcPr marL="103632" marR="103632" marT="50292" marB="50292" anchor="ctr">
                    <a:solidFill>
                      <a:schemeClr val="accent6">
                        <a:lumMod val="20000"/>
                        <a:lumOff val="80000"/>
                      </a:schemeClr>
                    </a:solidFill>
                  </a:tcPr>
                </a:tc>
              </a:tr>
              <a:tr h="435864">
                <a:tc>
                  <a:txBody>
                    <a:bodyPr/>
                    <a:lstStyle/>
                    <a:p>
                      <a:r>
                        <a:rPr lang="en-US" sz="1100" dirty="0" smtClean="0">
                          <a:solidFill>
                            <a:srgbClr val="002060"/>
                          </a:solidFill>
                        </a:rPr>
                        <a:t>Purpose/Meaning</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Structure</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Language Clarity</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Language </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Overall Placement</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23" name="Group 22"/>
          <p:cNvGrpSpPr/>
          <p:nvPr/>
        </p:nvGrpSpPr>
        <p:grpSpPr>
          <a:xfrm>
            <a:off x="2002677" y="6373009"/>
            <a:ext cx="5181600" cy="1931669"/>
            <a:chOff x="1752600" y="5922580"/>
            <a:chExt cx="4572000" cy="1756063"/>
          </a:xfrm>
        </p:grpSpPr>
        <p:grpSp>
          <p:nvGrpSpPr>
            <p:cNvPr id="12" name="Group 11"/>
            <p:cNvGrpSpPr/>
            <p:nvPr/>
          </p:nvGrpSpPr>
          <p:grpSpPr>
            <a:xfrm>
              <a:off x="1752600" y="6019800"/>
              <a:ext cx="4572000" cy="1544543"/>
              <a:chOff x="3657600" y="4426548"/>
              <a:chExt cx="3581400" cy="1544543"/>
            </a:xfrm>
          </p:grpSpPr>
          <p:cxnSp>
            <p:nvCxnSpPr>
              <p:cNvPr id="13" name="Straight Arrow Connector 12"/>
              <p:cNvCxnSpPr/>
              <p:nvPr/>
            </p:nvCxnSpPr>
            <p:spPr>
              <a:xfrm>
                <a:off x="3657600" y="4426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657600" y="4800600"/>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657600" y="5188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657600" y="5569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657600" y="5971091"/>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4490679" y="625891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Oval 18"/>
            <p:cNvSpPr/>
            <p:nvPr/>
          </p:nvSpPr>
          <p:spPr>
            <a:xfrm>
              <a:off x="4478248" y="592258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Oval 19"/>
            <p:cNvSpPr/>
            <p:nvPr/>
          </p:nvSpPr>
          <p:spPr>
            <a:xfrm>
              <a:off x="5524500" y="6667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Oval 20"/>
            <p:cNvSpPr/>
            <p:nvPr/>
          </p:nvSpPr>
          <p:spPr>
            <a:xfrm>
              <a:off x="4464355" y="7048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21"/>
            <p:cNvSpPr/>
            <p:nvPr/>
          </p:nvSpPr>
          <p:spPr>
            <a:xfrm>
              <a:off x="4464355" y="7450043"/>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4" name="Rectangle 23"/>
          <p:cNvSpPr/>
          <p:nvPr/>
        </p:nvSpPr>
        <p:spPr>
          <a:xfrm>
            <a:off x="1209040" y="9199932"/>
            <a:ext cx="5483860" cy="410654"/>
          </a:xfrm>
          <a:prstGeom prst="rect">
            <a:avLst/>
          </a:prstGeom>
        </p:spPr>
        <p:txBody>
          <a:bodyPr wrap="square" lIns="101870" tIns="50935" rIns="101870" bIns="50935">
            <a:spAutoFit/>
          </a:bodyPr>
          <a:lstStyle/>
          <a:p>
            <a:pPr algn="ctr"/>
            <a:r>
              <a:rPr lang="en-US" sz="1000" b="1" dirty="0">
                <a:solidFill>
                  <a:srgbClr val="002060"/>
                </a:solidFill>
              </a:rPr>
              <a:t>To see more details about each of the qualitative measures please go to slide 6 of: </a:t>
            </a:r>
            <a:r>
              <a:rPr lang="en-US" sz="1000" b="1" dirty="0">
                <a:solidFill>
                  <a:srgbClr val="002060"/>
                </a:solidFill>
                <a:hlinkClick r:id="rId2"/>
              </a:rPr>
              <a:t>http://www.corestandards.org/assets/Appendix_A.pdf</a:t>
            </a:r>
            <a:endParaRPr lang="en-US" sz="1000" b="1" dirty="0">
              <a:solidFill>
                <a:srgbClr val="002060"/>
              </a:solidFill>
            </a:endParaRPr>
          </a:p>
        </p:txBody>
      </p:sp>
      <p:sp>
        <p:nvSpPr>
          <p:cNvPr id="2" name="Slide Number Placeholder 1"/>
          <p:cNvSpPr>
            <a:spLocks noGrp="1"/>
          </p:cNvSpPr>
          <p:nvPr>
            <p:ph type="sldNum" sz="quarter" idx="12"/>
          </p:nvPr>
        </p:nvSpPr>
        <p:spPr/>
        <p:txBody>
          <a:bodyPr/>
          <a:lstStyle/>
          <a:p>
            <a:fld id="{F177B04D-AEB5-43ED-B9BA-B3D1EC9C9067}" type="slidenum">
              <a:rPr lang="en-US" smtClean="0"/>
              <a:pPr/>
              <a:t>11</a:t>
            </a:fld>
            <a:endParaRPr lang="en-US" dirty="0"/>
          </a:p>
        </p:txBody>
      </p:sp>
    </p:spTree>
    <p:extLst>
      <p:ext uri="{BB962C8B-B14F-4D97-AF65-F5344CB8AC3E}">
        <p14:creationId xmlns:p14="http://schemas.microsoft.com/office/powerpoint/2010/main" val="1388263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3968" y="594377"/>
            <a:ext cx="6816633" cy="1734068"/>
          </a:xfrm>
          <a:prstGeom prst="rect">
            <a:avLst/>
          </a:prstGeom>
          <a:solidFill>
            <a:schemeClr val="bg1"/>
          </a:solidFill>
        </p:spPr>
        <p:txBody>
          <a:bodyPr wrap="square" lIns="101855" tIns="50929" rIns="101855" bIns="50929" rtlCol="0">
            <a:spAutoFit/>
          </a:bodyPr>
          <a:lstStyle/>
          <a:p>
            <a:pPr lvl="0"/>
            <a:r>
              <a:rPr lang="en-US" sz="1800" b="1" u="sng" dirty="0"/>
              <a:t>D</a:t>
            </a:r>
            <a:r>
              <a:rPr lang="en-US" sz="1800" b="1" u="sng" dirty="0" smtClean="0"/>
              <a:t>irections</a:t>
            </a:r>
            <a:endParaRPr lang="en-US" sz="1600" dirty="0" smtClean="0"/>
          </a:p>
          <a:p>
            <a:r>
              <a:rPr lang="en-US" sz="1100" dirty="0" smtClean="0"/>
              <a:t>The </a:t>
            </a:r>
            <a:r>
              <a:rPr lang="en-US" sz="1100" dirty="0"/>
              <a:t>HSD Elementary </a:t>
            </a:r>
            <a:r>
              <a:rPr lang="en-US" sz="1100" dirty="0" smtClean="0"/>
              <a:t>Assessments </a:t>
            </a:r>
            <a:r>
              <a:rPr lang="en-US" sz="1100" dirty="0"/>
              <a:t>are neither scripted nor timed assessments.   They are a tool to inform instructional decision making. It is not the intent of these assessments to have students “guess and check” answers for the sake of finishing an assessment.</a:t>
            </a:r>
          </a:p>
          <a:p>
            <a:endParaRPr lang="en-US" sz="1100" dirty="0"/>
          </a:p>
          <a:p>
            <a:r>
              <a:rPr lang="en-US" sz="1100" dirty="0"/>
              <a:t>All students should “move toward” taking the assessments independently but many will need scaffolding strategies. If students </a:t>
            </a:r>
            <a:r>
              <a:rPr lang="en-US" sz="1100" b="1" dirty="0"/>
              <a:t>are not </a:t>
            </a:r>
            <a:r>
              <a:rPr lang="en-US" sz="1100" dirty="0"/>
              <a:t>reading at grade level and can’t read the text, </a:t>
            </a:r>
            <a:r>
              <a:rPr lang="en-US" sz="1100" b="1" dirty="0"/>
              <a:t>please read the stories </a:t>
            </a:r>
            <a:r>
              <a:rPr lang="en-US" sz="1100" dirty="0"/>
              <a:t>to the students and ask the questions. </a:t>
            </a:r>
            <a:r>
              <a:rPr lang="en-US" sz="1100" dirty="0" smtClean="0"/>
              <a:t> Allow students to read the parts of the text that they can. Please </a:t>
            </a:r>
            <a:r>
              <a:rPr lang="en-US" sz="1100" dirty="0"/>
              <a:t>note the level of  differentiation a student </a:t>
            </a:r>
            <a:r>
              <a:rPr lang="en-US" sz="1100" dirty="0" smtClean="0"/>
              <a:t>needed.</a:t>
            </a:r>
          </a:p>
        </p:txBody>
      </p:sp>
      <p:sp>
        <p:nvSpPr>
          <p:cNvPr id="6" name="Rectangle 5"/>
          <p:cNvSpPr/>
          <p:nvPr/>
        </p:nvSpPr>
        <p:spPr>
          <a:xfrm>
            <a:off x="5081435" y="20651"/>
            <a:ext cx="2660968" cy="588949"/>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7359" tIns="53679" rIns="107359" bIns="53679" rtlCol="0" anchor="t"/>
          <a:lstStyle/>
          <a:p>
            <a:r>
              <a:rPr lang="en-US" sz="1300" b="1" dirty="0">
                <a:solidFill>
                  <a:schemeClr val="tx1"/>
                </a:solidFill>
              </a:rPr>
              <a:t>Order at HSD Print Shop…</a:t>
            </a:r>
          </a:p>
          <a:p>
            <a:r>
              <a:rPr lang="en-US" sz="900" dirty="0">
                <a:solidFill>
                  <a:schemeClr val="tx1"/>
                </a:solidFill>
                <a:hlinkClick r:id="rId2"/>
              </a:rPr>
              <a:t>http://www.hsd.k12.or.us/Departments/PrintShop/WebSubmissionForms.aspx</a:t>
            </a:r>
            <a:endParaRPr lang="en-US" sz="900" dirty="0">
              <a:solidFill>
                <a:schemeClr val="tx1"/>
              </a:solidFill>
            </a:endParaRPr>
          </a:p>
          <a:p>
            <a:endParaRPr lang="en-US" sz="900" dirty="0">
              <a:solidFill>
                <a:schemeClr val="tx1"/>
              </a:solidFill>
            </a:endParaRPr>
          </a:p>
        </p:txBody>
      </p:sp>
      <p:sp>
        <p:nvSpPr>
          <p:cNvPr id="2" name="Rectangle 1"/>
          <p:cNvSpPr/>
          <p:nvPr/>
        </p:nvSpPr>
        <p:spPr>
          <a:xfrm>
            <a:off x="490584" y="2133600"/>
            <a:ext cx="6883400" cy="646331"/>
          </a:xfrm>
          <a:prstGeom prst="rect">
            <a:avLst/>
          </a:prstGeom>
        </p:spPr>
        <p:txBody>
          <a:bodyPr wrap="square">
            <a:spAutoFit/>
          </a:bodyPr>
          <a:lstStyle/>
          <a:p>
            <a:pPr algn="ctr"/>
            <a:r>
              <a:rPr lang="en-US" sz="1400" b="1" dirty="0" smtClean="0"/>
              <a:t>About </a:t>
            </a:r>
            <a:r>
              <a:rPr lang="en-US" sz="1400" b="1" dirty="0"/>
              <a:t>this Assessment</a:t>
            </a:r>
          </a:p>
          <a:p>
            <a:endParaRPr lang="en-US" sz="1100" b="1" dirty="0"/>
          </a:p>
          <a:p>
            <a:r>
              <a:rPr lang="en-US" sz="1100" b="1" dirty="0"/>
              <a:t>This assessment includes: </a:t>
            </a:r>
            <a:r>
              <a:rPr lang="en-US" sz="1100" b="1" dirty="0" smtClean="0"/>
              <a:t> </a:t>
            </a:r>
            <a:r>
              <a:rPr lang="en-US" sz="1100" dirty="0" smtClean="0"/>
              <a:t>Selected-Response (SR), Constructed-Response (CR), </a:t>
            </a:r>
            <a:r>
              <a:rPr lang="en-US" sz="1100" dirty="0"/>
              <a:t>and a Performance </a:t>
            </a:r>
            <a:r>
              <a:rPr lang="en-US" sz="1100" dirty="0" smtClean="0"/>
              <a:t>Task (PT).</a:t>
            </a:r>
          </a:p>
        </p:txBody>
      </p:sp>
      <p:graphicFrame>
        <p:nvGraphicFramePr>
          <p:cNvPr id="3" name="Table 2"/>
          <p:cNvGraphicFramePr>
            <a:graphicFrameLocks noGrp="1"/>
          </p:cNvGraphicFramePr>
          <p:nvPr>
            <p:extLst/>
          </p:nvPr>
        </p:nvGraphicFramePr>
        <p:xfrm>
          <a:off x="543227" y="2849880"/>
          <a:ext cx="6467173" cy="1264920"/>
        </p:xfrm>
        <a:graphic>
          <a:graphicData uri="http://schemas.openxmlformats.org/drawingml/2006/table">
            <a:tbl>
              <a:tblPr firstRow="1" bandRow="1">
                <a:tableStyleId>{5940675A-B579-460E-94D1-54222C63F5DA}</a:tableStyleId>
              </a:tblPr>
              <a:tblGrid>
                <a:gridCol w="1818973"/>
                <a:gridCol w="2667000"/>
                <a:gridCol w="1981200"/>
              </a:tblGrid>
              <a:tr h="152400">
                <a:tc gridSpan="3">
                  <a:txBody>
                    <a:bodyPr/>
                    <a:lstStyle/>
                    <a:p>
                      <a:pPr algn="ctr"/>
                      <a:r>
                        <a:rPr lang="en-US" sz="1200" b="1" dirty="0" smtClean="0"/>
                        <a:t>Types of SBAC Constructed Response</a:t>
                      </a:r>
                      <a:r>
                        <a:rPr lang="en-US" sz="1200" b="1" baseline="0" dirty="0" smtClean="0"/>
                        <a:t> Rubrics in this Assessment</a:t>
                      </a:r>
                    </a:p>
                    <a:p>
                      <a:pPr algn="ctr"/>
                      <a:r>
                        <a:rPr lang="en-US" sz="900" b="1" baseline="0" dirty="0" smtClean="0">
                          <a:hlinkClick r:id="rId3"/>
                        </a:rPr>
                        <a:t>http://www.livebinders.com/play/play?id=774846</a:t>
                      </a:r>
                      <a:endParaRPr lang="en-US" sz="900" b="1" baseline="0" dirty="0" smtClean="0"/>
                    </a:p>
                  </a:txBody>
                  <a:tcPr anchor="ctr">
                    <a:solidFill>
                      <a:schemeClr val="bg1"/>
                    </a:solidFill>
                  </a:tcPr>
                </a:tc>
                <a:tc hMerge="1">
                  <a:txBody>
                    <a:bodyPr/>
                    <a:lstStyle/>
                    <a:p>
                      <a:endParaRPr lang="en-US"/>
                    </a:p>
                  </a:txBody>
                  <a:tcPr/>
                </a:tc>
                <a:tc hMerge="1">
                  <a:txBody>
                    <a:bodyPr/>
                    <a:lstStyle/>
                    <a:p>
                      <a:endParaRPr lang="en-US" dirty="0"/>
                    </a:p>
                  </a:txBody>
                  <a:tcPr/>
                </a:tc>
              </a:tr>
              <a:tr h="370840">
                <a:tc>
                  <a:txBody>
                    <a:bodyPr/>
                    <a:lstStyle/>
                    <a:p>
                      <a:pPr algn="l"/>
                      <a:r>
                        <a:rPr lang="en-US" sz="1000" b="1" dirty="0" smtClean="0"/>
                        <a:t>Reading</a:t>
                      </a:r>
                    </a:p>
                    <a:p>
                      <a:pPr marL="171450" indent="-171450" algn="l">
                        <a:buFont typeface="Arial" panose="020B0604020202020204" pitchFamily="34" charset="0"/>
                        <a:buChar char="•"/>
                      </a:pPr>
                      <a:r>
                        <a:rPr lang="en-US" sz="1000" b="0" dirty="0" smtClean="0"/>
                        <a:t>2 Point Short Response</a:t>
                      </a:r>
                    </a:p>
                    <a:p>
                      <a:pPr marL="171450" indent="-171450" algn="l">
                        <a:buFont typeface="Arial" panose="020B0604020202020204" pitchFamily="34" charset="0"/>
                        <a:buChar char="•"/>
                      </a:pPr>
                      <a:r>
                        <a:rPr lang="en-US" sz="1000" b="0" dirty="0" smtClean="0"/>
                        <a:t>3 Point Extended Response</a:t>
                      </a:r>
                    </a:p>
                  </a:txBody>
                  <a:tcPr>
                    <a:solidFill>
                      <a:schemeClr val="bg1"/>
                    </a:solidFill>
                  </a:tcPr>
                </a:tc>
                <a:tc>
                  <a:txBody>
                    <a:bodyPr/>
                    <a:lstStyle/>
                    <a:p>
                      <a:pPr algn="l"/>
                      <a:r>
                        <a:rPr lang="en-US" sz="1000" b="1" dirty="0" smtClean="0"/>
                        <a:t>Writing</a:t>
                      </a:r>
                    </a:p>
                    <a:p>
                      <a:pPr marL="171450" indent="-171450" algn="l">
                        <a:buFont typeface="Arial" panose="020B0604020202020204" pitchFamily="34" charset="0"/>
                        <a:buChar char="•"/>
                      </a:pPr>
                      <a:r>
                        <a:rPr lang="en-US" sz="1000" b="0" dirty="0" smtClean="0"/>
                        <a:t>4 Point Full Composition Rubric (Performance Task)</a:t>
                      </a:r>
                    </a:p>
                    <a:p>
                      <a:pPr marL="171450" indent="-171450" algn="l">
                        <a:buFont typeface="Arial" panose="020B0604020202020204" pitchFamily="34" charset="0"/>
                        <a:buChar char="•"/>
                      </a:pPr>
                      <a:r>
                        <a:rPr lang="en-US" sz="1000" b="0" dirty="0" smtClean="0"/>
                        <a:t>2-3 Point Brief</a:t>
                      </a:r>
                      <a:r>
                        <a:rPr lang="en-US" sz="1000" b="0" baseline="0" dirty="0" smtClean="0"/>
                        <a:t> Write (1-2 Paragraphs) Rubric</a:t>
                      </a:r>
                    </a:p>
                    <a:p>
                      <a:pPr marL="171450" indent="-171450" algn="l">
                        <a:buFont typeface="Arial" panose="020B0604020202020204" pitchFamily="34" charset="0"/>
                        <a:buChar char="•"/>
                      </a:pPr>
                      <a:r>
                        <a:rPr lang="en-US" sz="1000" b="0" baseline="0" dirty="0" smtClean="0"/>
                        <a:t>2-3 Point Write to Revise Rubrics as needed</a:t>
                      </a:r>
                      <a:endParaRPr lang="en-US" sz="1000" b="0" dirty="0" smtClean="0"/>
                    </a:p>
                  </a:txBody>
                  <a:tcPr>
                    <a:solidFill>
                      <a:schemeClr val="bg1"/>
                    </a:solidFill>
                  </a:tcPr>
                </a:tc>
                <a:tc>
                  <a:txBody>
                    <a:bodyPr/>
                    <a:lstStyle/>
                    <a:p>
                      <a:pPr algn="l"/>
                      <a:r>
                        <a:rPr lang="en-US" sz="1000" b="1" dirty="0" smtClean="0"/>
                        <a:t>Research</a:t>
                      </a:r>
                    </a:p>
                    <a:p>
                      <a:pPr marL="171450" indent="-171450" algn="l">
                        <a:buFont typeface="Arial" panose="020B0604020202020204" pitchFamily="34" charset="0"/>
                        <a:buChar char="•"/>
                      </a:pPr>
                      <a:r>
                        <a:rPr lang="en-US" sz="1000" b="0" dirty="0" smtClean="0"/>
                        <a:t>2 Point Rubrics Measuring Research Skill Use</a:t>
                      </a:r>
                      <a:endParaRPr lang="en-US" sz="1000" b="0" dirty="0"/>
                    </a:p>
                  </a:txBody>
                  <a:tcPr>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37078100"/>
              </p:ext>
            </p:extLst>
          </p:nvPr>
        </p:nvGraphicFramePr>
        <p:xfrm>
          <a:off x="634276" y="4267200"/>
          <a:ext cx="6596016" cy="4907280"/>
        </p:xfrm>
        <a:graphic>
          <a:graphicData uri="http://schemas.openxmlformats.org/drawingml/2006/table">
            <a:tbl>
              <a:tblPr firstRow="1" bandRow="1">
                <a:tableStyleId>{5940675A-B579-460E-94D1-54222C63F5DA}</a:tableStyleId>
              </a:tblPr>
              <a:tblGrid>
                <a:gridCol w="3551701"/>
                <a:gridCol w="3044315"/>
              </a:tblGrid>
              <a:tr h="609600">
                <a:tc gridSpan="2">
                  <a:txBody>
                    <a:bodyPr/>
                    <a:lstStyle/>
                    <a:p>
                      <a:pPr algn="ctr"/>
                      <a:r>
                        <a:rPr lang="en-US" sz="1400" b="1" dirty="0" smtClean="0"/>
                        <a:t>Quarter </a:t>
                      </a:r>
                      <a:r>
                        <a:rPr lang="en-US" sz="1400" b="1" dirty="0" smtClean="0"/>
                        <a:t>4</a:t>
                      </a:r>
                      <a:r>
                        <a:rPr lang="en-US" sz="1400" b="1" baseline="0" dirty="0" smtClean="0"/>
                        <a:t> </a:t>
                      </a:r>
                      <a:r>
                        <a:rPr lang="en-US" sz="1400" b="1" dirty="0" smtClean="0"/>
                        <a:t>Performance Task</a:t>
                      </a:r>
                    </a:p>
                    <a:p>
                      <a:pPr algn="ctr"/>
                      <a:r>
                        <a:rPr lang="en-US" sz="1000" b="1" baseline="0" dirty="0" smtClean="0">
                          <a:solidFill>
                            <a:srgbClr val="C00000"/>
                          </a:solidFill>
                        </a:rPr>
                        <a:t>The underlined sections are those scored on SBAC.   </a:t>
                      </a:r>
                    </a:p>
                    <a:p>
                      <a:pPr algn="ctr"/>
                      <a:r>
                        <a:rPr lang="en-US" sz="900" b="1" baseline="0" dirty="0" smtClean="0">
                          <a:solidFill>
                            <a:srgbClr val="002060"/>
                          </a:solidFill>
                        </a:rPr>
                        <a:t>Please take </a:t>
                      </a:r>
                      <a:r>
                        <a:rPr lang="en-US" sz="900" b="1" u="sng" baseline="0" dirty="0" smtClean="0">
                          <a:solidFill>
                            <a:srgbClr val="002060"/>
                          </a:solidFill>
                          <a:effectLst>
                            <a:outerShdw blurRad="38100" dist="38100" dir="2700000" algn="tl">
                              <a:srgbClr val="000000">
                                <a:alpha val="43137"/>
                              </a:srgbClr>
                            </a:outerShdw>
                          </a:effectLst>
                        </a:rPr>
                        <a:t>2 days</a:t>
                      </a:r>
                      <a:r>
                        <a:rPr lang="en-US" sz="900" b="1" u="none" baseline="0" dirty="0" smtClean="0">
                          <a:solidFill>
                            <a:srgbClr val="002060"/>
                          </a:solidFill>
                          <a:effectLst>
                            <a:outerShdw blurRad="38100" dist="38100" dir="2700000" algn="tl">
                              <a:srgbClr val="000000">
                                <a:alpha val="43137"/>
                              </a:srgbClr>
                            </a:outerShdw>
                          </a:effectLst>
                        </a:rPr>
                        <a:t> </a:t>
                      </a:r>
                      <a:r>
                        <a:rPr lang="en-US" sz="900" b="1" baseline="0" dirty="0" smtClean="0">
                          <a:solidFill>
                            <a:srgbClr val="002060"/>
                          </a:solidFill>
                        </a:rPr>
                        <a:t>to complete performance tasks.</a:t>
                      </a:r>
                      <a:endParaRPr lang="en-US" sz="900" b="1" dirty="0">
                        <a:solidFill>
                          <a:srgbClr val="002060"/>
                        </a:solidFill>
                      </a:endParaRPr>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1" dirty="0"/>
                    </a:p>
                  </a:txBody>
                  <a:tcPr/>
                </a:tc>
              </a:tr>
              <a:tr h="152400">
                <a:tc>
                  <a:txBody>
                    <a:bodyPr/>
                    <a:lstStyle/>
                    <a:p>
                      <a:pPr algn="ctr"/>
                      <a:r>
                        <a:rPr lang="en-US" sz="1200" b="1" u="sng" dirty="0" smtClean="0">
                          <a:effectLst>
                            <a:outerShdw blurRad="38100" dist="38100" dir="2700000" algn="tl">
                              <a:srgbClr val="000000">
                                <a:alpha val="43137"/>
                              </a:srgbClr>
                            </a:outerShdw>
                          </a:effectLst>
                        </a:rPr>
                        <a:t>Part 1</a:t>
                      </a:r>
                      <a:endParaRPr lang="en-US" sz="1200" b="1" u="sng" dirty="0">
                        <a:effectLst>
                          <a:outerShdw blurRad="38100" dist="38100" dir="2700000" algn="tl">
                            <a:srgbClr val="000000">
                              <a:alpha val="43137"/>
                            </a:srgbClr>
                          </a:outerShdw>
                        </a:effectLst>
                      </a:endParaRPr>
                    </a:p>
                  </a:txBody>
                  <a:tcPr marL="97155" marR="97155">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u="sng" dirty="0" smtClean="0">
                          <a:effectLst>
                            <a:outerShdw blurRad="38100" dist="38100" dir="2700000" algn="tl">
                              <a:srgbClr val="000000">
                                <a:alpha val="43137"/>
                              </a:srgbClr>
                            </a:outerShdw>
                          </a:effectLst>
                        </a:rPr>
                        <a:t>Part 2</a:t>
                      </a:r>
                    </a:p>
                  </a:txBody>
                  <a:tcPr marL="97155" marR="97155">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70412">
                <a:tc>
                  <a:txBody>
                    <a:bodyPr/>
                    <a:lstStyle/>
                    <a:p>
                      <a:pPr>
                        <a:buFont typeface="Arial" pitchFamily="34" charset="0"/>
                        <a:buChar char="•"/>
                      </a:pPr>
                      <a:r>
                        <a:rPr lang="en-US" sz="1000" dirty="0" smtClean="0"/>
                        <a:t>     Classroom activity if desired/needed</a:t>
                      </a:r>
                    </a:p>
                    <a:p>
                      <a:pPr>
                        <a:buFont typeface="Arial" pitchFamily="34" charset="0"/>
                        <a:buChar char="•"/>
                      </a:pPr>
                      <a:r>
                        <a:rPr lang="en-US" sz="1000" dirty="0" smtClean="0"/>
                        <a:t>     Read two</a:t>
                      </a:r>
                      <a:r>
                        <a:rPr lang="en-US" sz="1000" baseline="0" dirty="0" smtClean="0"/>
                        <a:t> paired passages</a:t>
                      </a:r>
                    </a:p>
                    <a:p>
                      <a:pPr>
                        <a:buFont typeface="Arial" pitchFamily="34" charset="0"/>
                        <a:buChar char="•"/>
                      </a:pPr>
                      <a:r>
                        <a:rPr lang="en-US" sz="1000" baseline="0" dirty="0" smtClean="0"/>
                        <a:t>     Take notes while reading (note-taking)</a:t>
                      </a:r>
                    </a:p>
                    <a:p>
                      <a:pPr>
                        <a:buFont typeface="Arial" pitchFamily="34" charset="0"/>
                        <a:buChar char="•"/>
                      </a:pPr>
                      <a:r>
                        <a:rPr lang="en-US" sz="1000" baseline="0" dirty="0" smtClean="0"/>
                        <a:t> </a:t>
                      </a:r>
                      <a:r>
                        <a:rPr lang="en-US" sz="1000" b="1" u="sng" baseline="0" dirty="0" smtClean="0">
                          <a:solidFill>
                            <a:srgbClr val="C00000"/>
                          </a:solidFill>
                        </a:rPr>
                        <a:t>Answer SR and CR research questions about sources </a:t>
                      </a:r>
                    </a:p>
                    <a:p>
                      <a:pPr>
                        <a:buFont typeface="Arial" pitchFamily="34" charset="0"/>
                        <a:buNone/>
                      </a:pPr>
                      <a:endParaRPr lang="en-US" sz="700" b="1" u="sng" baseline="0" dirty="0" smtClean="0">
                        <a:solidFill>
                          <a:srgbClr val="C00000"/>
                        </a:solidFill>
                      </a:endParaRPr>
                    </a:p>
                    <a:p>
                      <a:pPr>
                        <a:buFont typeface="Arial" pitchFamily="34" charset="0"/>
                        <a:buNone/>
                      </a:pPr>
                      <a:r>
                        <a:rPr lang="en-US" sz="1000" b="1" u="sng" baseline="0" dirty="0" smtClean="0">
                          <a:solidFill>
                            <a:srgbClr val="002060"/>
                          </a:solidFill>
                        </a:rPr>
                        <a:t>Components of Part 1</a:t>
                      </a:r>
                    </a:p>
                    <a:p>
                      <a:pPr marL="182361" indent="-182361"/>
                      <a:r>
                        <a:rPr lang="en-US" sz="900" b="1" u="sng" dirty="0" smtClean="0">
                          <a:solidFill>
                            <a:srgbClr val="002060"/>
                          </a:solidFill>
                        </a:rPr>
                        <a:t>Note-Taking</a:t>
                      </a:r>
                      <a:r>
                        <a:rPr lang="en-US" sz="900" b="1" dirty="0" smtClean="0">
                          <a:solidFill>
                            <a:srgbClr val="002060"/>
                          </a:solidFill>
                        </a:rPr>
                        <a:t>: </a:t>
                      </a:r>
                    </a:p>
                    <a:p>
                      <a:pPr marL="182361" indent="-182361"/>
                      <a:r>
                        <a:rPr lang="en-US" sz="900" b="1" dirty="0" smtClean="0">
                          <a:solidFill>
                            <a:srgbClr val="002060"/>
                          </a:solidFill>
                        </a:rPr>
                        <a:t>       </a:t>
                      </a:r>
                      <a:r>
                        <a:rPr lang="en-US" sz="900" dirty="0" smtClean="0"/>
                        <a:t>Students take notes as they read passages to gather information about their sources. Students are allowed to use their notes to later write a full composition (essay).  Note-taking strategies should  be taught as structured lessons throughout the school year in grades   K – 6.  </a:t>
                      </a:r>
                      <a:r>
                        <a:rPr lang="en-US" sz="900" b="1" dirty="0" smtClean="0">
                          <a:solidFill>
                            <a:srgbClr val="C00000"/>
                          </a:solidFill>
                          <a:effectLst>
                            <a:outerShdw blurRad="38100" dist="38100" dir="2700000" algn="tl">
                              <a:srgbClr val="000000">
                                <a:alpha val="43137"/>
                              </a:srgbClr>
                            </a:outerShdw>
                          </a:effectLst>
                        </a:rPr>
                        <a:t>A teacher’s note-taking form with directions and  a note-taking form for your students to use for this assessment  is provided, or you may use whatever formats you’ve had past success with</a:t>
                      </a:r>
                      <a:r>
                        <a:rPr lang="en-US" sz="900" dirty="0" smtClean="0"/>
                        <a:t>. Please have students practice using the note-taking page in this document </a:t>
                      </a:r>
                      <a:r>
                        <a:rPr lang="en-US" sz="900" b="1" u="sng" dirty="0" smtClean="0">
                          <a:effectLst>
                            <a:outerShdw blurRad="38100" dist="38100" dir="2700000" algn="tl">
                              <a:srgbClr val="000000">
                                <a:alpha val="43137"/>
                              </a:srgbClr>
                            </a:outerShdw>
                          </a:effectLst>
                        </a:rPr>
                        <a:t>before</a:t>
                      </a:r>
                      <a:r>
                        <a:rPr lang="en-US" sz="900" dirty="0" smtClean="0"/>
                        <a:t> the actual assessment if you choose to use it. </a:t>
                      </a:r>
                      <a:endParaRPr lang="en-US" sz="900" i="1" dirty="0" smtClean="0"/>
                    </a:p>
                    <a:p>
                      <a:pPr marL="182361" indent="-182361"/>
                      <a:r>
                        <a:rPr lang="en-US" sz="900" b="1" u="sng" dirty="0" smtClean="0">
                          <a:solidFill>
                            <a:srgbClr val="002060"/>
                          </a:solidFill>
                        </a:rPr>
                        <a:t>Research</a:t>
                      </a:r>
                      <a:r>
                        <a:rPr lang="en-US" sz="900" b="1" dirty="0" smtClean="0">
                          <a:solidFill>
                            <a:srgbClr val="002060"/>
                          </a:solidFill>
                        </a:rPr>
                        <a:t>: </a:t>
                      </a:r>
                    </a:p>
                    <a:p>
                      <a:pPr marL="182361" indent="-182361"/>
                      <a:r>
                        <a:rPr lang="en-US" sz="900" b="1" dirty="0" smtClean="0">
                          <a:solidFill>
                            <a:srgbClr val="002060"/>
                          </a:solidFill>
                        </a:rPr>
                        <a:t>       </a:t>
                      </a:r>
                      <a:r>
                        <a:rPr lang="en-US" sz="900" dirty="0" smtClean="0"/>
                        <a:t>In Part 1 of a performance task students answer constructed response  questions written to measure a  student’s ability to use </a:t>
                      </a:r>
                      <a:r>
                        <a:rPr lang="en-US" sz="900" b="1" u="sng" dirty="0" smtClean="0"/>
                        <a:t>research skills</a:t>
                      </a:r>
                      <a:r>
                        <a:rPr lang="en-US" sz="900" b="1" u="none" baseline="0" dirty="0" smtClean="0"/>
                        <a:t> </a:t>
                      </a:r>
                      <a:r>
                        <a:rPr lang="en-US" sz="900" b="0" u="none" baseline="0" dirty="0" smtClean="0"/>
                        <a:t>needed to complete a performance task.</a:t>
                      </a:r>
                      <a:r>
                        <a:rPr lang="en-US" sz="900" b="0" dirty="0" smtClean="0"/>
                        <a:t>  </a:t>
                      </a:r>
                      <a:r>
                        <a:rPr lang="en-US" sz="900" dirty="0" smtClean="0"/>
                        <a:t>These CR questions </a:t>
                      </a:r>
                      <a:r>
                        <a:rPr lang="en-US" sz="900" b="1" u="sng" dirty="0" smtClean="0">
                          <a:solidFill>
                            <a:srgbClr val="C00000"/>
                          </a:solidFill>
                        </a:rPr>
                        <a:t>are scored</a:t>
                      </a:r>
                      <a:r>
                        <a:rPr lang="en-US" sz="900" b="1" dirty="0" smtClean="0">
                          <a:solidFill>
                            <a:srgbClr val="C00000"/>
                          </a:solidFill>
                        </a:rPr>
                        <a:t> </a:t>
                      </a:r>
                      <a:r>
                        <a:rPr lang="en-US" sz="900" dirty="0" smtClean="0"/>
                        <a:t>using the SBAC Research Rubrics rather than reading</a:t>
                      </a:r>
                      <a:r>
                        <a:rPr lang="en-US" sz="900" baseline="0" dirty="0" smtClean="0"/>
                        <a:t> </a:t>
                      </a:r>
                      <a:r>
                        <a:rPr lang="en-US" sz="900" dirty="0" smtClean="0"/>
                        <a:t>response rubrics. </a:t>
                      </a:r>
                      <a:endParaRPr lang="en-US" sz="900" b="1" u="sng" baseline="0" dirty="0" smtClean="0">
                        <a:solidFill>
                          <a:srgbClr val="C00000"/>
                        </a:solidFill>
                      </a:endParaRPr>
                    </a:p>
                  </a:txBody>
                  <a:tcPr marL="97155" marR="97155">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solidFill>
                            <a:schemeClr val="tx1"/>
                          </a:solidFill>
                        </a:rPr>
                        <a:t>   Class activity</a:t>
                      </a:r>
                      <a:r>
                        <a:rPr lang="en-US" sz="1000" dirty="0" smtClean="0"/>
                        <a:t> </a:t>
                      </a:r>
                    </a:p>
                    <a:p>
                      <a:pPr>
                        <a:buFont typeface="Arial" pitchFamily="34" charset="0"/>
                        <a:buChar char="•"/>
                      </a:pPr>
                      <a:r>
                        <a:rPr lang="en-US" sz="1000" dirty="0" smtClean="0"/>
                        <a:t>   Plan your essay</a:t>
                      </a:r>
                      <a:r>
                        <a:rPr lang="en-US" sz="1000" baseline="0" dirty="0" smtClean="0"/>
                        <a:t> (brainstorming/pre-writing)</a:t>
                      </a:r>
                    </a:p>
                    <a:p>
                      <a:pPr marL="0" marR="0" indent="0" algn="l" defTabSz="10188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   Write,</a:t>
                      </a:r>
                      <a:r>
                        <a:rPr lang="en-US" sz="1000" baseline="0" dirty="0" smtClean="0"/>
                        <a:t> revise and edit (W.5)</a:t>
                      </a:r>
                    </a:p>
                    <a:p>
                      <a:pPr>
                        <a:buFont typeface="Arial" pitchFamily="34" charset="0"/>
                        <a:buChar char="•"/>
                      </a:pPr>
                      <a:r>
                        <a:rPr lang="en-US" sz="1000" b="1" u="none" dirty="0" smtClean="0"/>
                        <a:t>     </a:t>
                      </a:r>
                      <a:r>
                        <a:rPr lang="en-US" sz="1000" b="1" u="sng" dirty="0" smtClean="0">
                          <a:solidFill>
                            <a:srgbClr val="C00000"/>
                          </a:solidFill>
                        </a:rPr>
                        <a:t>Write a full composition</a:t>
                      </a:r>
                      <a:r>
                        <a:rPr lang="en-US" sz="1000" b="1" u="sng" baseline="0" dirty="0" smtClean="0">
                          <a:solidFill>
                            <a:srgbClr val="C00000"/>
                          </a:solidFill>
                        </a:rPr>
                        <a:t> </a:t>
                      </a:r>
                      <a:r>
                        <a:rPr lang="en-US" sz="1000" b="1" u="sng" dirty="0" smtClean="0">
                          <a:solidFill>
                            <a:srgbClr val="C00000"/>
                          </a:solidFill>
                        </a:rPr>
                        <a:t>or speech </a:t>
                      </a: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endParaRPr lang="en-US" sz="1000" b="1" u="sng" baseline="0" dirty="0" smtClean="0">
                        <a:solidFill>
                          <a:srgbClr val="00206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r>
                        <a:rPr lang="en-US" sz="1000" b="1" u="sng" baseline="0" dirty="0" smtClean="0">
                          <a:solidFill>
                            <a:srgbClr val="002060"/>
                          </a:solidFill>
                        </a:rPr>
                        <a:t>Components of Part 2</a:t>
                      </a:r>
                    </a:p>
                    <a:p>
                      <a:pPr>
                        <a:buFont typeface="Arial" pitchFamily="34" charset="0"/>
                        <a:buNone/>
                      </a:pPr>
                      <a:r>
                        <a:rPr lang="en-US" sz="900" b="1" i="0" u="sng" dirty="0" smtClean="0">
                          <a:solidFill>
                            <a:srgbClr val="002060"/>
                          </a:solidFill>
                          <a:effectLst/>
                        </a:rPr>
                        <a:t>Planning:</a:t>
                      </a:r>
                      <a:endParaRPr lang="en-US" sz="900" dirty="0" smtClean="0">
                        <a:solidFill>
                          <a:srgbClr val="C00000"/>
                        </a:solidFill>
                      </a:endParaRPr>
                    </a:p>
                    <a:p>
                      <a:pPr marL="171450" indent="0">
                        <a:buFont typeface="Arial" pitchFamily="34" charset="0"/>
                        <a:buNone/>
                      </a:pPr>
                      <a:r>
                        <a:rPr lang="en-US" sz="900" dirty="0" smtClean="0">
                          <a:solidFill>
                            <a:schemeClr val="tx1"/>
                          </a:solidFill>
                        </a:rPr>
                        <a:t>Students review notes and sources</a:t>
                      </a:r>
                      <a:r>
                        <a:rPr lang="en-US" sz="900" baseline="0" dirty="0" smtClean="0">
                          <a:solidFill>
                            <a:schemeClr val="tx1"/>
                          </a:solidFill>
                        </a:rPr>
                        <a:t> and plan their  composition.</a:t>
                      </a:r>
                      <a:endParaRPr lang="en-US" sz="900" dirty="0" smtClean="0">
                        <a:solidFill>
                          <a:srgbClr val="C00000"/>
                        </a:solidFill>
                      </a:endParaRPr>
                    </a:p>
                    <a:p>
                      <a:pPr>
                        <a:buFont typeface="Arial" pitchFamily="34" charset="0"/>
                        <a:buNone/>
                      </a:pPr>
                      <a:r>
                        <a:rPr lang="en-US" sz="900" b="1" u="sng" dirty="0" smtClean="0">
                          <a:solidFill>
                            <a:srgbClr val="002060"/>
                          </a:solidFill>
                        </a:rPr>
                        <a:t>Write, Revise and Edit:</a:t>
                      </a:r>
                    </a:p>
                    <a:p>
                      <a:pPr>
                        <a:buFont typeface="Arial" pitchFamily="34" charset="0"/>
                        <a:buNone/>
                      </a:pPr>
                      <a:r>
                        <a:rPr lang="en-US" sz="900" b="0" u="none" baseline="0" dirty="0" smtClean="0">
                          <a:solidFill>
                            <a:srgbClr val="002060"/>
                          </a:solidFill>
                        </a:rPr>
                        <a:t>       </a:t>
                      </a:r>
                      <a:r>
                        <a:rPr lang="en-US" sz="900" b="0" u="none" dirty="0" smtClean="0">
                          <a:solidFill>
                            <a:schemeClr val="tx1"/>
                          </a:solidFill>
                        </a:rPr>
                        <a:t>Students</a:t>
                      </a:r>
                      <a:r>
                        <a:rPr lang="en-US" sz="900" b="0" u="none" baseline="0" dirty="0" smtClean="0">
                          <a:solidFill>
                            <a:schemeClr val="tx1"/>
                          </a:solidFill>
                        </a:rPr>
                        <a:t> draft, write, revise and edit their writing.</a:t>
                      </a:r>
                    </a:p>
                    <a:p>
                      <a:pPr marL="171450" indent="0">
                        <a:buFont typeface="Arial" pitchFamily="34" charset="0"/>
                        <a:buNone/>
                      </a:pPr>
                      <a:r>
                        <a:rPr lang="en-US" sz="900" b="0" u="none" baseline="0" dirty="0" smtClean="0">
                          <a:solidFill>
                            <a:schemeClr val="tx1"/>
                          </a:solidFill>
                        </a:rPr>
                        <a:t>Word processing tools should be available for spell    check (but no grammar check).</a:t>
                      </a:r>
                      <a:endParaRPr lang="en-US" sz="900" b="1" u="sng" dirty="0" smtClean="0">
                        <a:solidFill>
                          <a:srgbClr val="002060"/>
                        </a:solidFill>
                      </a:endParaRPr>
                    </a:p>
                    <a:p>
                      <a:pPr>
                        <a:buFont typeface="Arial" pitchFamily="34" charset="0"/>
                        <a:buNone/>
                      </a:pPr>
                      <a:r>
                        <a:rPr lang="en-US" sz="900" b="1" u="sng" dirty="0" smtClean="0">
                          <a:solidFill>
                            <a:srgbClr val="002060"/>
                          </a:solidFill>
                        </a:rPr>
                        <a:t>Full Written </a:t>
                      </a:r>
                      <a:r>
                        <a:rPr lang="en-US" sz="900" b="1" u="sng" dirty="0" smtClean="0">
                          <a:solidFill>
                            <a:srgbClr val="002060"/>
                          </a:solidFill>
                        </a:rPr>
                        <a:t>Opinion </a:t>
                      </a:r>
                      <a:r>
                        <a:rPr lang="en-US" sz="900" b="1" u="sng" dirty="0" smtClean="0">
                          <a:solidFill>
                            <a:srgbClr val="002060"/>
                          </a:solidFill>
                        </a:rPr>
                        <a:t>Composition:</a:t>
                      </a:r>
                    </a:p>
                    <a:p>
                      <a:pPr marL="168275" lvl="0" indent="-168275">
                        <a:buFont typeface="+mj-lt"/>
                        <a:buAutoNum type="arabicPeriod"/>
                        <a:defRPr/>
                      </a:pPr>
                      <a:r>
                        <a:rPr lang="en-US" sz="900" b="1" dirty="0" smtClean="0">
                          <a:solidFill>
                            <a:prstClr val="black"/>
                          </a:solidFill>
                          <a:ea typeface="Calibri"/>
                          <a:cs typeface="Times New Roman"/>
                        </a:rPr>
                        <a:t>Statement of Purpose/Focus:  </a:t>
                      </a:r>
                      <a:r>
                        <a:rPr lang="en-US" sz="900" dirty="0" smtClean="0">
                          <a:solidFill>
                            <a:prstClr val="black"/>
                          </a:solidFill>
                          <a:ea typeface="Calibri"/>
                          <a:cs typeface="Times New Roman"/>
                        </a:rPr>
                        <a:t>Do you clearly state your opinion?  Do you stay on topic?</a:t>
                      </a:r>
                      <a:endParaRPr lang="en-US" sz="900" b="1" dirty="0" smtClean="0">
                        <a:solidFill>
                          <a:prstClr val="black"/>
                        </a:solidFill>
                        <a:ea typeface="Calibri"/>
                        <a:cs typeface="Times New Roman"/>
                      </a:endParaRPr>
                    </a:p>
                    <a:p>
                      <a:pPr marL="168275" lvl="0" indent="-168275">
                        <a:buFont typeface="+mj-lt"/>
                        <a:buAutoNum type="arabicPeriod"/>
                        <a:defRPr/>
                      </a:pPr>
                      <a:r>
                        <a:rPr lang="en-US" sz="900" b="1" dirty="0" smtClean="0">
                          <a:solidFill>
                            <a:prstClr val="black"/>
                          </a:solidFill>
                          <a:ea typeface="Calibri"/>
                          <a:cs typeface="Times New Roman"/>
                        </a:rPr>
                        <a:t>Organization:  </a:t>
                      </a:r>
                      <a:r>
                        <a:rPr lang="en-US" sz="900" dirty="0" smtClean="0">
                          <a:solidFill>
                            <a:prstClr val="black"/>
                          </a:solidFill>
                          <a:ea typeface="Calibri"/>
                          <a:cs typeface="Times New Roman"/>
                        </a:rPr>
                        <a:t>Do your ideas flow logically from the introduction to conclusion?  Do you use effective transitions?</a:t>
                      </a:r>
                    </a:p>
                    <a:p>
                      <a:pPr marL="168275" lvl="0" indent="-168275">
                        <a:buFont typeface="+mj-lt"/>
                        <a:buAutoNum type="arabicPeriod"/>
                        <a:defRPr/>
                      </a:pPr>
                      <a:r>
                        <a:rPr lang="en-US" sz="900" b="1" dirty="0" smtClean="0">
                          <a:solidFill>
                            <a:prstClr val="black"/>
                          </a:solidFill>
                          <a:ea typeface="Calibri"/>
                          <a:cs typeface="Times New Roman"/>
                        </a:rPr>
                        <a:t>Elaboration of Evidence:  </a:t>
                      </a:r>
                      <a:r>
                        <a:rPr lang="en-US" sz="900" dirty="0" smtClean="0">
                          <a:solidFill>
                            <a:prstClr val="black"/>
                          </a:solidFill>
                          <a:ea typeface="Calibri"/>
                          <a:cs typeface="Times New Roman"/>
                        </a:rPr>
                        <a:t>Do you provide evidence from sources about your opinions and elaborate with specific information?</a:t>
                      </a:r>
                    </a:p>
                    <a:p>
                      <a:pPr marL="168275" lvl="0" indent="-168275">
                        <a:buFont typeface="+mj-lt"/>
                        <a:buAutoNum type="arabicPeriod"/>
                        <a:defRPr/>
                      </a:pPr>
                      <a:r>
                        <a:rPr lang="en-US" sz="900" b="1" dirty="0" smtClean="0">
                          <a:solidFill>
                            <a:prstClr val="black"/>
                          </a:solidFill>
                          <a:ea typeface="Calibri"/>
                          <a:cs typeface="Times New Roman"/>
                        </a:rPr>
                        <a:t>Language and Vocabulary:  </a:t>
                      </a:r>
                      <a:r>
                        <a:rPr lang="en-US" sz="900" dirty="0" smtClean="0">
                          <a:solidFill>
                            <a:prstClr val="black"/>
                          </a:solidFill>
                          <a:ea typeface="Calibri"/>
                          <a:cs typeface="Times New Roman"/>
                        </a:rPr>
                        <a:t>Do you express your ideas effectively?  Do you use precise language that is appropriate for your audience and purpose?</a:t>
                      </a:r>
                    </a:p>
                    <a:p>
                      <a:pPr marL="168275" lvl="0" indent="-168275">
                        <a:buFont typeface="+mj-lt"/>
                        <a:buAutoNum type="arabicPeriod"/>
                        <a:defRPr/>
                      </a:pPr>
                      <a:r>
                        <a:rPr lang="en-US" sz="900" b="1" dirty="0" smtClean="0">
                          <a:solidFill>
                            <a:prstClr val="black"/>
                          </a:solidFill>
                          <a:ea typeface="Calibri"/>
                          <a:cs typeface="Times New Roman"/>
                        </a:rPr>
                        <a:t>Conventions:  </a:t>
                      </a:r>
                      <a:r>
                        <a:rPr lang="en-US" sz="900" dirty="0" smtClean="0">
                          <a:solidFill>
                            <a:prstClr val="black"/>
                          </a:solidFill>
                          <a:ea typeface="Calibri"/>
                          <a:cs typeface="Times New Roman"/>
                        </a:rPr>
                        <a:t>Do you use punctuation, capitalization and spelling correctly?</a:t>
                      </a:r>
                    </a:p>
                    <a:p>
                      <a:pPr>
                        <a:buFont typeface="Arial" pitchFamily="34" charset="0"/>
                        <a:buNone/>
                      </a:pPr>
                      <a:endParaRPr lang="en-US" sz="900" b="1" u="sng" dirty="0" smtClean="0">
                        <a:solidFill>
                          <a:srgbClr val="002060"/>
                        </a:solidFill>
                      </a:endParaRPr>
                    </a:p>
                  </a:txBody>
                  <a:tcPr marL="97155" marR="97155">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Rectangle 7"/>
          <p:cNvSpPr/>
          <p:nvPr/>
        </p:nvSpPr>
        <p:spPr>
          <a:xfrm>
            <a:off x="693784" y="9104098"/>
            <a:ext cx="6477000" cy="553998"/>
          </a:xfrm>
          <a:prstGeom prst="rect">
            <a:avLst/>
          </a:prstGeom>
        </p:spPr>
        <p:txBody>
          <a:bodyPr wrap="square">
            <a:spAutoFit/>
          </a:bodyPr>
          <a:lstStyle/>
          <a:p>
            <a:r>
              <a:rPr lang="en-US" sz="1000" b="1" dirty="0"/>
              <a:t>There are  NO Technology-enhanced Items/Tasks (TE) Note:  It is </a:t>
            </a:r>
            <a:r>
              <a:rPr lang="en-US" sz="1000" b="1" i="1" u="sng" dirty="0"/>
              <a:t>highly recommended</a:t>
            </a:r>
            <a:r>
              <a:rPr lang="en-US" sz="1000" b="1" i="1" dirty="0"/>
              <a:t> </a:t>
            </a:r>
            <a:r>
              <a:rPr lang="en-US" sz="1000" b="1" dirty="0"/>
              <a:t>that students have experiences with the following types of tasks from various on-line instructional practice sites, as they are not on the HSD Elementary Assessments: </a:t>
            </a:r>
            <a:r>
              <a:rPr lang="en-US" sz="1000" i="1" dirty="0"/>
              <a:t>reordering text, selecting and changing text, selecting text, and selecting from drop-down menu</a:t>
            </a:r>
          </a:p>
        </p:txBody>
      </p:sp>
      <p:sp>
        <p:nvSpPr>
          <p:cNvPr id="5" name="Slide Number Placeholder 4"/>
          <p:cNvSpPr>
            <a:spLocks noGrp="1"/>
          </p:cNvSpPr>
          <p:nvPr>
            <p:ph type="sldNum" sz="quarter" idx="12"/>
          </p:nvPr>
        </p:nvSpPr>
        <p:spPr/>
        <p:txBody>
          <a:bodyPr/>
          <a:lstStyle/>
          <a:p>
            <a:fld id="{F177B04D-AEB5-43ED-B9BA-B3D1EC9C9067}" type="slidenum">
              <a:rPr lang="en-US" smtClean="0"/>
              <a:pPr/>
              <a:t>12</a:t>
            </a:fld>
            <a:endParaRPr lang="en-US" dirty="0"/>
          </a:p>
        </p:txBody>
      </p:sp>
    </p:spTree>
    <p:extLst>
      <p:ext uri="{BB962C8B-B14F-4D97-AF65-F5344CB8AC3E}">
        <p14:creationId xmlns:p14="http://schemas.microsoft.com/office/powerpoint/2010/main" val="1404943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31800" y="1005841"/>
            <a:ext cx="6908800" cy="8302491"/>
          </a:xfrm>
          <a:prstGeom prst="rect">
            <a:avLst/>
          </a:prstGeom>
          <a:solidFill>
            <a:schemeClr val="bg1"/>
          </a:solidFill>
          <a:ln>
            <a:solidFill>
              <a:schemeClr val="accent1"/>
            </a:solidFill>
          </a:ln>
        </p:spPr>
        <p:txBody>
          <a:bodyPr wrap="square" lIns="99276" tIns="49638" rIns="99276" bIns="49638" rtlCol="0">
            <a:spAutoFit/>
          </a:bodyPr>
          <a:lstStyle/>
          <a:p>
            <a:endParaRPr lang="en-US" sz="1300" b="1" u="sng" dirty="0" smtClean="0"/>
          </a:p>
          <a:p>
            <a:r>
              <a:rPr lang="en-US" sz="1300" b="1" u="sng" dirty="0" smtClean="0"/>
              <a:t>Key Idea</a:t>
            </a:r>
          </a:p>
          <a:p>
            <a:r>
              <a:rPr lang="en-US" sz="1300" dirty="0" smtClean="0"/>
              <a:t>Write </a:t>
            </a:r>
            <a:r>
              <a:rPr lang="en-US" sz="1300" b="1" dirty="0" smtClean="0"/>
              <a:t>one</a:t>
            </a:r>
            <a:r>
              <a:rPr lang="en-US" sz="1300" dirty="0" smtClean="0"/>
              <a:t> new </a:t>
            </a:r>
            <a:r>
              <a:rPr lang="en-US" sz="1300" u="sng" dirty="0" smtClean="0"/>
              <a:t>key idea</a:t>
            </a:r>
            <a:r>
              <a:rPr lang="en-US" sz="1300" dirty="0" smtClean="0"/>
              <a:t> about the </a:t>
            </a:r>
            <a:r>
              <a:rPr lang="en-US" sz="1300" u="sng" dirty="0" smtClean="0"/>
              <a:t>main idea</a:t>
            </a:r>
            <a:endParaRPr lang="en-US" sz="1300" dirty="0" smtClean="0"/>
          </a:p>
          <a:p>
            <a:endParaRPr lang="en-US" sz="1300" dirty="0" smtClean="0"/>
          </a:p>
          <a:p>
            <a:r>
              <a:rPr lang="en-US" sz="1300" dirty="0" smtClean="0"/>
              <a:t>____________________________________________________________________________</a:t>
            </a:r>
          </a:p>
          <a:p>
            <a:endParaRPr lang="en-US" sz="1300" dirty="0" smtClean="0"/>
          </a:p>
          <a:p>
            <a:r>
              <a:rPr lang="en-US" sz="1300" dirty="0" smtClean="0"/>
              <a:t>____________________________________________________________________________</a:t>
            </a:r>
          </a:p>
          <a:p>
            <a:endParaRPr lang="en-US" sz="1300" b="1" u="sng" dirty="0" smtClean="0"/>
          </a:p>
          <a:p>
            <a:r>
              <a:rPr lang="en-US" sz="1300" b="1" u="sng" dirty="0" smtClean="0"/>
              <a:t>Key Details</a:t>
            </a:r>
          </a:p>
          <a:p>
            <a:endParaRPr lang="en-US" sz="1300" b="1" u="sng" dirty="0" smtClean="0"/>
          </a:p>
          <a:p>
            <a:r>
              <a:rPr lang="en-US" sz="1300" dirty="0" smtClean="0"/>
              <a:t>Explain more about the new </a:t>
            </a:r>
            <a:r>
              <a:rPr lang="en-US" sz="1300" u="sng" dirty="0" smtClean="0"/>
              <a:t>key idea</a:t>
            </a:r>
            <a:r>
              <a:rPr lang="en-US" sz="1300" dirty="0" smtClean="0"/>
              <a:t>.  Write two </a:t>
            </a:r>
            <a:r>
              <a:rPr lang="en-US" sz="1300" u="sng" dirty="0" smtClean="0"/>
              <a:t>key details</a:t>
            </a:r>
            <a:r>
              <a:rPr lang="en-US" sz="1300" dirty="0" smtClean="0"/>
              <a:t> from the section or paragraph that </a:t>
            </a:r>
            <a:r>
              <a:rPr lang="en-US" sz="1300" u="sng" dirty="0" smtClean="0"/>
              <a:t>support</a:t>
            </a:r>
            <a:r>
              <a:rPr lang="en-US" sz="1300" dirty="0" smtClean="0"/>
              <a:t> the </a:t>
            </a:r>
            <a:r>
              <a:rPr lang="en-US" sz="1300" u="sng" dirty="0" smtClean="0"/>
              <a:t>key idea</a:t>
            </a:r>
            <a:r>
              <a:rPr lang="en-US" sz="1300" dirty="0" smtClean="0"/>
              <a:t>.</a:t>
            </a:r>
          </a:p>
          <a:p>
            <a:endParaRPr lang="en-US" sz="1300" dirty="0"/>
          </a:p>
          <a:p>
            <a:pPr marL="171437" indent="-171437">
              <a:buFont typeface="Arial" panose="020B0604020202020204" pitchFamily="34" charset="0"/>
              <a:buChar char="•"/>
            </a:pPr>
            <a:r>
              <a:rPr lang="en-US" sz="1300" b="1" dirty="0" smtClean="0"/>
              <a:t>Key Detail </a:t>
            </a:r>
            <a:r>
              <a:rPr lang="en-US" sz="1300" dirty="0" smtClean="0"/>
              <a:t>__________________________________________________________________</a:t>
            </a:r>
          </a:p>
          <a:p>
            <a:pPr marL="171437" indent="-171437">
              <a:buFont typeface="Arial" panose="020B0604020202020204" pitchFamily="34" charset="0"/>
              <a:buChar char="•"/>
            </a:pPr>
            <a:endParaRPr lang="en-US" sz="1300" dirty="0" smtClean="0"/>
          </a:p>
          <a:p>
            <a:pPr marL="171437" indent="-171437"/>
            <a:r>
              <a:rPr lang="en-US" sz="1300" dirty="0" smtClean="0"/>
              <a:t>      __________________________________________________________________________</a:t>
            </a:r>
          </a:p>
          <a:p>
            <a:pPr marL="171437" indent="-171437"/>
            <a:endParaRPr lang="en-US" sz="1300" dirty="0" smtClean="0"/>
          </a:p>
          <a:p>
            <a:pPr marL="171437" indent="-171437"/>
            <a:endParaRPr lang="en-US" sz="1300" dirty="0"/>
          </a:p>
          <a:p>
            <a:pPr marL="171437" indent="-171437">
              <a:buFont typeface="Arial" panose="020B0604020202020204" pitchFamily="34" charset="0"/>
              <a:buChar char="•"/>
            </a:pPr>
            <a:r>
              <a:rPr lang="en-US" sz="1300" b="1" dirty="0" smtClean="0"/>
              <a:t>Key Detail </a:t>
            </a:r>
            <a:r>
              <a:rPr lang="en-US" sz="1300" dirty="0" smtClean="0"/>
              <a:t>_________________________________________________________________</a:t>
            </a:r>
          </a:p>
          <a:p>
            <a:pPr marL="171437" indent="-171437"/>
            <a:endParaRPr lang="en-US" sz="1300" dirty="0" smtClean="0"/>
          </a:p>
          <a:p>
            <a:pPr marL="171437" indent="-171437"/>
            <a:r>
              <a:rPr lang="en-US" sz="1300" dirty="0" smtClean="0"/>
              <a:t>      _________________________________________________________________________</a:t>
            </a:r>
            <a:endParaRPr lang="en-US" sz="1300" dirty="0"/>
          </a:p>
          <a:p>
            <a:endParaRPr lang="en-US" sz="1300" b="1" u="sng" dirty="0" smtClean="0"/>
          </a:p>
          <a:p>
            <a:endParaRPr lang="en-US" sz="1300" b="1" u="sng" dirty="0" smtClean="0"/>
          </a:p>
          <a:p>
            <a:r>
              <a:rPr lang="en-US" sz="1300" b="1" u="sng" dirty="0" smtClean="0"/>
              <a:t>Again and Again</a:t>
            </a:r>
          </a:p>
          <a:p>
            <a:r>
              <a:rPr lang="en-US" sz="1300" dirty="0" smtClean="0"/>
              <a:t>What words or phrases does the author use again and again?  Write them here.  Think about why the author keeps using them again and again.</a:t>
            </a:r>
          </a:p>
          <a:p>
            <a:endParaRPr lang="en-US" sz="1300" dirty="0" smtClean="0"/>
          </a:p>
          <a:p>
            <a:endParaRPr lang="en-US" sz="1300" dirty="0" smtClean="0"/>
          </a:p>
          <a:p>
            <a:endParaRPr lang="en-US" sz="1300" dirty="0" smtClean="0"/>
          </a:p>
          <a:p>
            <a:endParaRPr lang="en-US" sz="1300" dirty="0" smtClean="0"/>
          </a:p>
          <a:p>
            <a:endParaRPr lang="en-US" sz="1300" b="1" u="sng" dirty="0" smtClean="0"/>
          </a:p>
          <a:p>
            <a:endParaRPr lang="en-US" sz="1300" b="1" u="sng" dirty="0" smtClean="0"/>
          </a:p>
          <a:p>
            <a:endParaRPr lang="en-US" sz="1300" b="1" u="sng" dirty="0" smtClean="0"/>
          </a:p>
          <a:p>
            <a:endParaRPr lang="en-US" sz="1300" b="1" u="sng" dirty="0" smtClean="0"/>
          </a:p>
          <a:p>
            <a:endParaRPr lang="en-US" sz="1300" b="1" u="sng" dirty="0" smtClean="0"/>
          </a:p>
          <a:p>
            <a:endParaRPr lang="en-US" sz="1300" b="1" u="sng" dirty="0"/>
          </a:p>
          <a:p>
            <a:r>
              <a:rPr lang="en-US" sz="1300" dirty="0" smtClean="0"/>
              <a:t>Write </a:t>
            </a:r>
            <a:r>
              <a:rPr lang="en-US" sz="1300" b="1" u="sng" dirty="0" smtClean="0"/>
              <a:t>one conclusion</a:t>
            </a:r>
            <a:r>
              <a:rPr lang="en-US" sz="1300" b="1" dirty="0" smtClean="0"/>
              <a:t> </a:t>
            </a:r>
            <a:r>
              <a:rPr lang="en-US" sz="1300" dirty="0" smtClean="0"/>
              <a:t>sentence  that tells  the most about the new </a:t>
            </a:r>
            <a:r>
              <a:rPr lang="en-US" sz="1300" u="sng" dirty="0" smtClean="0"/>
              <a:t>key idea</a:t>
            </a:r>
            <a:r>
              <a:rPr lang="en-US" sz="1300" dirty="0" smtClean="0"/>
              <a:t> and </a:t>
            </a:r>
            <a:r>
              <a:rPr lang="en-US" sz="1300" u="sng" dirty="0" smtClean="0"/>
              <a:t>key details</a:t>
            </a:r>
            <a:r>
              <a:rPr lang="en-US" sz="1300" dirty="0" smtClean="0"/>
              <a:t>.</a:t>
            </a:r>
          </a:p>
          <a:p>
            <a:r>
              <a:rPr lang="en-US" sz="1300" dirty="0" smtClean="0"/>
              <a:t> Use some of the again and again words if you can.</a:t>
            </a:r>
            <a:endParaRPr lang="en-US" sz="1300" dirty="0"/>
          </a:p>
          <a:p>
            <a:r>
              <a:rPr lang="en-US" sz="1300" dirty="0" smtClean="0"/>
              <a:t>____________________________________________________________________________</a:t>
            </a:r>
          </a:p>
          <a:p>
            <a:endParaRPr lang="en-US" sz="1300" dirty="0" smtClean="0"/>
          </a:p>
          <a:p>
            <a:r>
              <a:rPr lang="en-US" sz="1300" dirty="0" smtClean="0"/>
              <a:t>_____________________________________________________________________________</a:t>
            </a:r>
          </a:p>
        </p:txBody>
      </p:sp>
      <p:sp>
        <p:nvSpPr>
          <p:cNvPr id="4" name="Slide Number Placeholder 3"/>
          <p:cNvSpPr>
            <a:spLocks noGrp="1"/>
          </p:cNvSpPr>
          <p:nvPr>
            <p:ph type="sldNum" sz="quarter" idx="12"/>
          </p:nvPr>
        </p:nvSpPr>
        <p:spPr/>
        <p:txBody>
          <a:bodyPr/>
          <a:lstStyle/>
          <a:p>
            <a:fld id="{F177B04D-AEB5-43ED-B9BA-B3D1EC9C9067}" type="slidenum">
              <a:rPr lang="en-US" smtClean="0"/>
              <a:pPr/>
              <a:t>13</a:t>
            </a:fld>
            <a:endParaRPr lang="en-US" dirty="0"/>
          </a:p>
        </p:txBody>
      </p:sp>
      <p:sp>
        <p:nvSpPr>
          <p:cNvPr id="19" name="TextBox 18"/>
          <p:cNvSpPr txBox="1"/>
          <p:nvPr/>
        </p:nvSpPr>
        <p:spPr>
          <a:xfrm>
            <a:off x="86360" y="167640"/>
            <a:ext cx="966153" cy="331078"/>
          </a:xfrm>
          <a:prstGeom prst="rect">
            <a:avLst/>
          </a:prstGeom>
          <a:solidFill>
            <a:schemeClr val="bg2">
              <a:lumMod val="90000"/>
            </a:schemeClr>
          </a:solidFill>
        </p:spPr>
        <p:txBody>
          <a:bodyPr wrap="square" lIns="99276" tIns="49638" rIns="99276" bIns="49638" rtlCol="0">
            <a:spAutoFit/>
          </a:bodyPr>
          <a:lstStyle/>
          <a:p>
            <a:r>
              <a:rPr lang="en-US" sz="1500" b="1" dirty="0" smtClean="0"/>
              <a:t>Grade 3</a:t>
            </a:r>
            <a:endParaRPr lang="en-US" sz="1500" b="1" dirty="0"/>
          </a:p>
        </p:txBody>
      </p:sp>
      <p:sp>
        <p:nvSpPr>
          <p:cNvPr id="20" name="TextBox 19"/>
          <p:cNvSpPr txBox="1"/>
          <p:nvPr/>
        </p:nvSpPr>
        <p:spPr>
          <a:xfrm>
            <a:off x="690880" y="6621780"/>
            <a:ext cx="6217920" cy="1562184"/>
          </a:xfrm>
          <a:prstGeom prst="rect">
            <a:avLst/>
          </a:prstGeom>
          <a:noFill/>
          <a:ln>
            <a:solidFill>
              <a:schemeClr val="accent1"/>
            </a:solidFill>
          </a:ln>
        </p:spPr>
        <p:txBody>
          <a:bodyPr wrap="square" lIns="99276" tIns="49638" rIns="99276" bIns="49638" rtlCol="0">
            <a:spAutoFit/>
          </a:bodyPr>
          <a:lstStyle/>
          <a:p>
            <a:endParaRPr lang="en-US" dirty="0" smtClean="0"/>
          </a:p>
          <a:p>
            <a:endParaRPr lang="en-US" dirty="0" smtClean="0"/>
          </a:p>
          <a:p>
            <a:endParaRPr lang="en-US" dirty="0" smtClean="0"/>
          </a:p>
          <a:p>
            <a:endParaRPr lang="en-US" dirty="0" smtClean="0"/>
          </a:p>
          <a:p>
            <a:endParaRPr lang="en-US" dirty="0" smtClean="0"/>
          </a:p>
        </p:txBody>
      </p:sp>
      <p:sp>
        <p:nvSpPr>
          <p:cNvPr id="22" name="Rectangle 21"/>
          <p:cNvSpPr/>
          <p:nvPr/>
        </p:nvSpPr>
        <p:spPr>
          <a:xfrm>
            <a:off x="4150678" y="1150620"/>
            <a:ext cx="3017201" cy="1954375"/>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en-US" sz="1100" b="1" dirty="0"/>
              <a:t>Instruct students to </a:t>
            </a:r>
            <a:r>
              <a:rPr lang="en-US" sz="1100" b="1" u="sng" dirty="0" smtClean="0"/>
              <a:t>re-read</a:t>
            </a:r>
            <a:r>
              <a:rPr lang="en-US" sz="1100" b="1" dirty="0" smtClean="0"/>
              <a:t> a paragraph </a:t>
            </a:r>
            <a:r>
              <a:rPr lang="en-US" sz="1100" b="1" dirty="0"/>
              <a:t>or </a:t>
            </a:r>
            <a:r>
              <a:rPr lang="en-US" sz="1100" b="1" dirty="0" smtClean="0"/>
              <a:t>section of the text they liked or you’ve chosen.</a:t>
            </a:r>
          </a:p>
          <a:p>
            <a:endParaRPr lang="en-US" sz="1100" b="1" dirty="0"/>
          </a:p>
          <a:p>
            <a:r>
              <a:rPr lang="en-US" sz="1100" b="1" dirty="0" smtClean="0"/>
              <a:t>Ask, “Does the section or paragraph state something new about </a:t>
            </a:r>
            <a:r>
              <a:rPr lang="en-US" sz="1100" b="1" dirty="0"/>
              <a:t>the </a:t>
            </a:r>
            <a:r>
              <a:rPr lang="en-US" sz="1100" b="1" u="sng" dirty="0" smtClean="0">
                <a:solidFill>
                  <a:srgbClr val="C00000"/>
                </a:solidFill>
                <a:effectLst>
                  <a:outerShdw blurRad="38100" dist="38100" dir="2700000" algn="tl">
                    <a:srgbClr val="000000">
                      <a:alpha val="43137"/>
                    </a:srgbClr>
                  </a:outerShdw>
                </a:effectLst>
              </a:rPr>
              <a:t>main idea</a:t>
            </a:r>
            <a:r>
              <a:rPr lang="en-US" sz="1100" b="1" dirty="0" smtClean="0"/>
              <a:t>?” </a:t>
            </a:r>
          </a:p>
          <a:p>
            <a:r>
              <a:rPr lang="en-US" sz="1100" b="1" dirty="0" smtClean="0"/>
              <a:t>This is a </a:t>
            </a:r>
            <a:r>
              <a:rPr lang="en-US" sz="1100" b="1" u="sng" dirty="0" smtClean="0">
                <a:solidFill>
                  <a:srgbClr val="C00000"/>
                </a:solidFill>
                <a:effectLst>
                  <a:outerShdw blurRad="38100" dist="38100" dir="2700000" algn="tl">
                    <a:srgbClr val="000000">
                      <a:alpha val="43137"/>
                    </a:srgbClr>
                  </a:outerShdw>
                </a:effectLst>
              </a:rPr>
              <a:t>key idea</a:t>
            </a:r>
            <a:r>
              <a:rPr lang="en-US" sz="1100" b="1" dirty="0" smtClean="0">
                <a:solidFill>
                  <a:srgbClr val="C00000"/>
                </a:solidFill>
                <a:effectLst>
                  <a:outerShdw blurRad="38100" dist="38100" dir="2700000" algn="tl">
                    <a:srgbClr val="000000">
                      <a:alpha val="43137"/>
                    </a:srgbClr>
                  </a:outerShdw>
                </a:effectLst>
              </a:rPr>
              <a:t> </a:t>
            </a:r>
            <a:r>
              <a:rPr lang="en-US" sz="1100" b="1" dirty="0" smtClean="0"/>
              <a:t>about the </a:t>
            </a:r>
            <a:r>
              <a:rPr lang="en-US" sz="1100" b="1" u="sng" dirty="0" smtClean="0">
                <a:solidFill>
                  <a:srgbClr val="C00000"/>
                </a:solidFill>
                <a:effectLst>
                  <a:outerShdw blurRad="38100" dist="38100" dir="2700000" algn="tl">
                    <a:srgbClr val="000000">
                      <a:alpha val="43137"/>
                    </a:srgbClr>
                  </a:outerShdw>
                </a:effectLst>
              </a:rPr>
              <a:t>main idea</a:t>
            </a:r>
            <a:r>
              <a:rPr lang="en-US" sz="1100" b="1" dirty="0" smtClean="0">
                <a:solidFill>
                  <a:srgbClr val="C00000"/>
                </a:solidFill>
                <a:effectLst>
                  <a:outerShdw blurRad="38100" dist="38100" dir="2700000" algn="tl">
                    <a:srgbClr val="000000">
                      <a:alpha val="43137"/>
                    </a:srgbClr>
                  </a:outerShdw>
                </a:effectLst>
              </a:rPr>
              <a:t> </a:t>
            </a:r>
            <a:r>
              <a:rPr lang="en-US" sz="1100" b="1" dirty="0" smtClean="0"/>
              <a:t>(be sure students know what the </a:t>
            </a:r>
            <a:r>
              <a:rPr lang="en-US" sz="1100" b="1" u="sng" dirty="0">
                <a:solidFill>
                  <a:srgbClr val="C00000"/>
                </a:solidFill>
                <a:effectLst>
                  <a:outerShdw blurRad="38100" dist="38100" dir="2700000" algn="tl">
                    <a:srgbClr val="000000">
                      <a:alpha val="43137"/>
                    </a:srgbClr>
                  </a:outerShdw>
                </a:effectLst>
              </a:rPr>
              <a:t>main </a:t>
            </a:r>
            <a:r>
              <a:rPr lang="en-US" sz="1100" b="1" u="sng" dirty="0" smtClean="0">
                <a:solidFill>
                  <a:srgbClr val="C00000"/>
                </a:solidFill>
                <a:effectLst>
                  <a:outerShdw blurRad="38100" dist="38100" dir="2700000" algn="tl">
                    <a:srgbClr val="000000">
                      <a:alpha val="43137"/>
                    </a:srgbClr>
                  </a:outerShdw>
                </a:effectLst>
              </a:rPr>
              <a:t>idea</a:t>
            </a:r>
            <a:r>
              <a:rPr lang="en-US" sz="1100" b="1" dirty="0" smtClean="0">
                <a:solidFill>
                  <a:srgbClr val="C00000"/>
                </a:solidFill>
                <a:effectLst>
                  <a:outerShdw blurRad="38100" dist="38100" dir="2700000" algn="tl">
                    <a:srgbClr val="000000">
                      <a:alpha val="43137"/>
                    </a:srgbClr>
                  </a:outerShdw>
                </a:effectLst>
              </a:rPr>
              <a:t> </a:t>
            </a:r>
            <a:r>
              <a:rPr lang="en-US" sz="1100" b="1" dirty="0" smtClean="0"/>
              <a:t>is).</a:t>
            </a:r>
          </a:p>
          <a:p>
            <a:endParaRPr lang="en-US" sz="1100" b="1" dirty="0"/>
          </a:p>
          <a:p>
            <a:r>
              <a:rPr lang="en-US" sz="1100" b="1" dirty="0" smtClean="0"/>
              <a:t>Have students write </a:t>
            </a:r>
            <a:r>
              <a:rPr lang="en-US" sz="1100" b="1" u="sng" dirty="0">
                <a:solidFill>
                  <a:srgbClr val="C00000"/>
                </a:solidFill>
                <a:effectLst>
                  <a:outerShdw blurRad="38100" dist="38100" dir="2700000" algn="tl">
                    <a:srgbClr val="000000">
                      <a:alpha val="43137"/>
                    </a:srgbClr>
                  </a:outerShdw>
                </a:effectLst>
              </a:rPr>
              <a:t>ONE</a:t>
            </a:r>
            <a:r>
              <a:rPr lang="en-US" sz="1100" b="1" dirty="0">
                <a:solidFill>
                  <a:srgbClr val="C00000"/>
                </a:solidFill>
                <a:effectLst>
                  <a:outerShdw blurRad="38100" dist="38100" dir="2700000" algn="tl">
                    <a:srgbClr val="000000">
                      <a:alpha val="43137"/>
                    </a:srgbClr>
                  </a:outerShdw>
                </a:effectLst>
              </a:rPr>
              <a:t> </a:t>
            </a:r>
            <a:r>
              <a:rPr lang="en-US" sz="1100" b="1" dirty="0"/>
              <a:t>brief sentence about </a:t>
            </a:r>
            <a:r>
              <a:rPr lang="en-US" sz="1100" b="1" dirty="0" smtClean="0"/>
              <a:t>the new  </a:t>
            </a:r>
            <a:r>
              <a:rPr lang="en-US" sz="1100" b="1" u="sng" dirty="0" smtClean="0">
                <a:solidFill>
                  <a:srgbClr val="C00000"/>
                </a:solidFill>
                <a:effectLst>
                  <a:outerShdw blurRad="38100" dist="38100" dir="2700000" algn="tl">
                    <a:srgbClr val="000000">
                      <a:alpha val="43137"/>
                    </a:srgbClr>
                  </a:outerShdw>
                </a:effectLst>
              </a:rPr>
              <a:t>key idea</a:t>
            </a:r>
            <a:r>
              <a:rPr lang="en-US" sz="1100" b="1" dirty="0" smtClean="0">
                <a:solidFill>
                  <a:srgbClr val="C00000"/>
                </a:solidFill>
                <a:effectLst>
                  <a:outerShdw blurRad="38100" dist="38100" dir="2700000" algn="tl">
                    <a:srgbClr val="000000">
                      <a:alpha val="43137"/>
                    </a:srgbClr>
                  </a:outerShdw>
                </a:effectLst>
              </a:rPr>
              <a:t> </a:t>
            </a:r>
            <a:r>
              <a:rPr lang="en-US" sz="1100" b="1" dirty="0" smtClean="0"/>
              <a:t>.</a:t>
            </a:r>
          </a:p>
          <a:p>
            <a:endParaRPr lang="en-US" sz="1100" b="1" dirty="0" smtClean="0"/>
          </a:p>
        </p:txBody>
      </p:sp>
      <p:sp>
        <p:nvSpPr>
          <p:cNvPr id="26" name="Rectangle 25"/>
          <p:cNvSpPr/>
          <p:nvPr/>
        </p:nvSpPr>
        <p:spPr>
          <a:xfrm>
            <a:off x="6908800" y="2598420"/>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b="1" dirty="0" smtClean="0">
                <a:effectLst>
                  <a:outerShdw blurRad="38100" dist="38100" dir="2700000" algn="tl">
                    <a:srgbClr val="000000">
                      <a:alpha val="43137"/>
                    </a:srgbClr>
                  </a:outerShdw>
                </a:effectLst>
              </a:rPr>
              <a:t>1</a:t>
            </a:r>
            <a:endParaRPr lang="en-US" b="1" dirty="0">
              <a:effectLst>
                <a:outerShdw blurRad="38100" dist="38100" dir="2700000" algn="tl">
                  <a:srgbClr val="000000">
                    <a:alpha val="43137"/>
                  </a:srgbClr>
                </a:outerShdw>
              </a:effectLst>
            </a:endParaRPr>
          </a:p>
        </p:txBody>
      </p:sp>
      <p:sp>
        <p:nvSpPr>
          <p:cNvPr id="27" name="Rectangle 26"/>
          <p:cNvSpPr/>
          <p:nvPr/>
        </p:nvSpPr>
        <p:spPr>
          <a:xfrm>
            <a:off x="3281680" y="3604262"/>
            <a:ext cx="3368040" cy="1954375"/>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en-US" sz="1000" b="1" dirty="0" smtClean="0"/>
              <a:t>Ask students to look for </a:t>
            </a:r>
            <a:r>
              <a:rPr lang="en-US" sz="1000" b="1" u="sng" dirty="0" smtClean="0">
                <a:solidFill>
                  <a:srgbClr val="C00000"/>
                </a:solidFill>
                <a:effectLst>
                  <a:outerShdw blurRad="38100" dist="38100" dir="2700000" algn="tl">
                    <a:srgbClr val="000000">
                      <a:alpha val="43137"/>
                    </a:srgbClr>
                  </a:outerShdw>
                </a:effectLst>
              </a:rPr>
              <a:t>key details</a:t>
            </a:r>
            <a:r>
              <a:rPr lang="en-US" sz="1000" b="1" dirty="0" smtClean="0"/>
              <a:t> that </a:t>
            </a:r>
            <a:r>
              <a:rPr lang="en-US" sz="1000" b="1" u="sng" dirty="0" smtClean="0"/>
              <a:t>explain more</a:t>
            </a:r>
            <a:r>
              <a:rPr lang="en-US" sz="1000" b="1" dirty="0" smtClean="0"/>
              <a:t> about the new </a:t>
            </a:r>
            <a:r>
              <a:rPr lang="en-US" sz="1000" b="1" u="sng" dirty="0" smtClean="0">
                <a:solidFill>
                  <a:srgbClr val="C00000"/>
                </a:solidFill>
                <a:effectLst>
                  <a:outerShdw blurRad="38100" dist="38100" dir="2700000" algn="tl">
                    <a:srgbClr val="000000">
                      <a:alpha val="43137"/>
                    </a:srgbClr>
                  </a:outerShdw>
                </a:effectLst>
              </a:rPr>
              <a:t>key idea</a:t>
            </a:r>
            <a:r>
              <a:rPr lang="en-US" sz="1000" b="1" dirty="0" smtClean="0"/>
              <a:t>.</a:t>
            </a:r>
          </a:p>
          <a:p>
            <a:endParaRPr lang="en-US" sz="700" b="1" dirty="0"/>
          </a:p>
          <a:p>
            <a:r>
              <a:rPr lang="en-US" sz="1000" b="1" u="sng" dirty="0" smtClean="0">
                <a:solidFill>
                  <a:srgbClr val="C00000"/>
                </a:solidFill>
                <a:effectLst>
                  <a:outerShdw blurRad="38100" dist="38100" dir="2700000" algn="tl">
                    <a:srgbClr val="000000">
                      <a:alpha val="43137"/>
                    </a:srgbClr>
                  </a:outerShdw>
                </a:effectLst>
              </a:rPr>
              <a:t>Key details</a:t>
            </a:r>
            <a:r>
              <a:rPr lang="en-US" sz="1000" b="1" dirty="0" smtClean="0">
                <a:solidFill>
                  <a:srgbClr val="C00000"/>
                </a:solidFill>
                <a:effectLst>
                  <a:outerShdw blurRad="38100" dist="38100" dir="2700000" algn="tl">
                    <a:srgbClr val="000000">
                      <a:alpha val="43137"/>
                    </a:srgbClr>
                  </a:outerShdw>
                </a:effectLst>
              </a:rPr>
              <a:t> </a:t>
            </a:r>
            <a:r>
              <a:rPr lang="en-US" sz="1000" b="1" dirty="0" smtClean="0"/>
              <a:t>are reasons that support a </a:t>
            </a:r>
            <a:r>
              <a:rPr lang="en-US" sz="1000" b="1" u="sng" dirty="0" smtClean="0">
                <a:solidFill>
                  <a:srgbClr val="C00000"/>
                </a:solidFill>
                <a:effectLst>
                  <a:outerShdw blurRad="38100" dist="38100" dir="2700000" algn="tl">
                    <a:srgbClr val="000000">
                      <a:alpha val="43137"/>
                    </a:srgbClr>
                  </a:outerShdw>
                </a:effectLst>
              </a:rPr>
              <a:t>key idea</a:t>
            </a:r>
            <a:r>
              <a:rPr lang="en-US" sz="1000" b="1" dirty="0" smtClean="0"/>
              <a:t>. Instruct students to write </a:t>
            </a:r>
            <a:r>
              <a:rPr lang="en-US" sz="1000" b="1" u="sng" dirty="0" smtClean="0"/>
              <a:t>2 brief key details</a:t>
            </a:r>
            <a:r>
              <a:rPr lang="en-US" sz="1000" b="1" dirty="0" smtClean="0"/>
              <a:t> that support the key idea.</a:t>
            </a:r>
          </a:p>
          <a:p>
            <a:endParaRPr lang="en-US" sz="700" b="1" dirty="0" smtClean="0"/>
          </a:p>
          <a:p>
            <a:r>
              <a:rPr lang="en-US" sz="1000" b="1" dirty="0" smtClean="0"/>
              <a:t> Example:  If the </a:t>
            </a:r>
            <a:r>
              <a:rPr lang="en-US" sz="1000" b="1" u="sng" dirty="0">
                <a:solidFill>
                  <a:srgbClr val="C00000"/>
                </a:solidFill>
                <a:effectLst>
                  <a:outerShdw blurRad="38100" dist="38100" dir="2700000" algn="tl">
                    <a:srgbClr val="000000">
                      <a:alpha val="43137"/>
                    </a:srgbClr>
                  </a:outerShdw>
                </a:effectLst>
              </a:rPr>
              <a:t>main </a:t>
            </a:r>
            <a:r>
              <a:rPr lang="en-US" sz="1000" b="1" u="sng" dirty="0" smtClean="0">
                <a:solidFill>
                  <a:srgbClr val="C00000"/>
                </a:solidFill>
                <a:effectLst>
                  <a:outerShdw blurRad="38100" dist="38100" dir="2700000" algn="tl">
                    <a:srgbClr val="000000">
                      <a:alpha val="43137"/>
                    </a:srgbClr>
                  </a:outerShdw>
                </a:effectLst>
              </a:rPr>
              <a:t>idea</a:t>
            </a:r>
            <a:r>
              <a:rPr lang="en-US" sz="1000" b="1" dirty="0" smtClean="0">
                <a:solidFill>
                  <a:srgbClr val="C00000"/>
                </a:solidFill>
                <a:effectLst>
                  <a:outerShdw blurRad="38100" dist="38100" dir="2700000" algn="tl">
                    <a:srgbClr val="000000">
                      <a:alpha val="43137"/>
                    </a:srgbClr>
                  </a:outerShdw>
                </a:effectLst>
              </a:rPr>
              <a:t> </a:t>
            </a:r>
            <a:r>
              <a:rPr lang="en-US" sz="1000" b="1" dirty="0" smtClean="0"/>
              <a:t>is about dogs and..</a:t>
            </a:r>
          </a:p>
          <a:p>
            <a:endParaRPr lang="en-US" sz="700" b="1" dirty="0" smtClean="0"/>
          </a:p>
          <a:p>
            <a:r>
              <a:rPr lang="en-US" sz="1000" b="1" dirty="0" smtClean="0"/>
              <a:t>“The dog likes to play,” (is the </a:t>
            </a:r>
            <a:r>
              <a:rPr lang="en-US" sz="1000" b="1" u="sng" dirty="0" smtClean="0">
                <a:solidFill>
                  <a:srgbClr val="C00000"/>
                </a:solidFill>
                <a:effectLst>
                  <a:outerShdw blurRad="38100" dist="38100" dir="2700000" algn="tl">
                    <a:srgbClr val="000000">
                      <a:alpha val="43137"/>
                    </a:srgbClr>
                  </a:outerShdw>
                </a:effectLst>
              </a:rPr>
              <a:t>key Idea</a:t>
            </a:r>
            <a:r>
              <a:rPr lang="en-US" sz="1000" b="1" dirty="0" smtClean="0"/>
              <a:t>),</a:t>
            </a:r>
          </a:p>
          <a:p>
            <a:r>
              <a:rPr lang="en-US" sz="1000" b="1" dirty="0" smtClean="0"/>
              <a:t>Then some </a:t>
            </a:r>
            <a:r>
              <a:rPr lang="en-US" sz="1000" b="1" u="sng" dirty="0" smtClean="0">
                <a:solidFill>
                  <a:srgbClr val="C00000"/>
                </a:solidFill>
                <a:effectLst>
                  <a:outerShdw blurRad="38100" dist="38100" dir="2700000" algn="tl">
                    <a:srgbClr val="000000">
                      <a:alpha val="43137"/>
                    </a:srgbClr>
                  </a:outerShdw>
                </a:effectLst>
              </a:rPr>
              <a:t>key details</a:t>
            </a:r>
            <a:r>
              <a:rPr lang="en-US" sz="1000" b="1" dirty="0" smtClean="0">
                <a:solidFill>
                  <a:srgbClr val="C00000"/>
                </a:solidFill>
              </a:rPr>
              <a:t> </a:t>
            </a:r>
            <a:r>
              <a:rPr lang="en-US" sz="1000" b="1" dirty="0" smtClean="0"/>
              <a:t>might be:</a:t>
            </a:r>
          </a:p>
          <a:p>
            <a:pPr>
              <a:buFont typeface="Arial" pitchFamily="34" charset="0"/>
              <a:buChar char="•"/>
            </a:pPr>
            <a:r>
              <a:rPr lang="en-US" sz="1000" b="1" dirty="0" smtClean="0"/>
              <a:t> the dog likes to play fetch.</a:t>
            </a:r>
          </a:p>
          <a:p>
            <a:pPr>
              <a:buFont typeface="Arial" pitchFamily="34" charset="0"/>
              <a:buChar char="•"/>
            </a:pPr>
            <a:r>
              <a:rPr lang="en-US" sz="1000" b="1" dirty="0" smtClean="0"/>
              <a:t> the dog likes to play with the ball.</a:t>
            </a:r>
          </a:p>
        </p:txBody>
      </p:sp>
      <p:sp>
        <p:nvSpPr>
          <p:cNvPr id="28" name="Rectangle 27"/>
          <p:cNvSpPr/>
          <p:nvPr/>
        </p:nvSpPr>
        <p:spPr>
          <a:xfrm>
            <a:off x="6477000" y="4526280"/>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p:txBody>
      </p:sp>
      <p:sp>
        <p:nvSpPr>
          <p:cNvPr id="29" name="Rectangle 28"/>
          <p:cNvSpPr/>
          <p:nvPr/>
        </p:nvSpPr>
        <p:spPr>
          <a:xfrm>
            <a:off x="431800" y="6019801"/>
            <a:ext cx="2590800" cy="1169545"/>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en-US" sz="1000" b="1" dirty="0" smtClean="0"/>
              <a:t>Have students re-read the paragraph or section they wrote about and write words or ideas they see </a:t>
            </a:r>
            <a:r>
              <a:rPr lang="en-US" sz="1000" b="1" u="sng" dirty="0" smtClean="0">
                <a:solidFill>
                  <a:srgbClr val="C00000"/>
                </a:solidFill>
                <a:effectLst>
                  <a:outerShdw blurRad="38100" dist="38100" dir="2700000" algn="tl">
                    <a:srgbClr val="000000">
                      <a:alpha val="43137"/>
                    </a:srgbClr>
                  </a:outerShdw>
                </a:effectLst>
              </a:rPr>
              <a:t>Again and Again</a:t>
            </a:r>
            <a:r>
              <a:rPr lang="en-US" sz="1000" b="1" dirty="0" smtClean="0"/>
              <a:t>, in the box.</a:t>
            </a:r>
          </a:p>
          <a:p>
            <a:r>
              <a:rPr lang="en-US" sz="1000" b="1" dirty="0" smtClean="0"/>
              <a:t> </a:t>
            </a:r>
          </a:p>
          <a:p>
            <a:r>
              <a:rPr lang="en-US" sz="1000" b="1" dirty="0" smtClean="0"/>
              <a:t>Explain, “When authors use the same words, phrases or ideas </a:t>
            </a:r>
            <a:r>
              <a:rPr lang="en-US" sz="1000" b="1" u="sng" dirty="0" smtClean="0">
                <a:solidFill>
                  <a:srgbClr val="C00000"/>
                </a:solidFill>
                <a:effectLst>
                  <a:outerShdw blurRad="38100" dist="38100" dir="2700000" algn="tl">
                    <a:srgbClr val="000000">
                      <a:alpha val="43137"/>
                    </a:srgbClr>
                  </a:outerShdw>
                </a:effectLst>
              </a:rPr>
              <a:t>Again and Again</a:t>
            </a:r>
            <a:r>
              <a:rPr lang="en-US" sz="1000" b="1" dirty="0" smtClean="0">
                <a:solidFill>
                  <a:srgbClr val="C00000"/>
                </a:solidFill>
                <a:effectLst>
                  <a:outerShdw blurRad="38100" dist="38100" dir="2700000" algn="tl">
                    <a:srgbClr val="000000">
                      <a:alpha val="43137"/>
                    </a:srgbClr>
                  </a:outerShdw>
                </a:effectLst>
              </a:rPr>
              <a:t> </a:t>
            </a:r>
            <a:r>
              <a:rPr lang="en-US" sz="1000" b="1" dirty="0" smtClean="0"/>
              <a:t>ask yourself “why?”.  It means something is important.”</a:t>
            </a:r>
            <a:endParaRPr lang="en-US" sz="1000" b="1" dirty="0"/>
          </a:p>
        </p:txBody>
      </p:sp>
      <p:sp>
        <p:nvSpPr>
          <p:cNvPr id="30" name="Rectangle 29"/>
          <p:cNvSpPr/>
          <p:nvPr/>
        </p:nvSpPr>
        <p:spPr>
          <a:xfrm>
            <a:off x="2763520" y="6522720"/>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b="1" dirty="0" smtClean="0">
                <a:effectLst>
                  <a:outerShdw blurRad="38100" dist="38100" dir="2700000" algn="tl">
                    <a:srgbClr val="000000">
                      <a:alpha val="43137"/>
                    </a:srgbClr>
                  </a:outerShdw>
                </a:effectLst>
              </a:rPr>
              <a:t>3</a:t>
            </a:r>
            <a:endParaRPr lang="en-US" b="1" dirty="0">
              <a:effectLst>
                <a:outerShdw blurRad="38100" dist="38100" dir="2700000" algn="tl">
                  <a:srgbClr val="000000">
                    <a:alpha val="43137"/>
                  </a:srgbClr>
                </a:outerShdw>
              </a:effectLst>
            </a:endParaRPr>
          </a:p>
        </p:txBody>
      </p:sp>
      <p:sp>
        <p:nvSpPr>
          <p:cNvPr id="31" name="Rectangle 30"/>
          <p:cNvSpPr/>
          <p:nvPr/>
        </p:nvSpPr>
        <p:spPr>
          <a:xfrm>
            <a:off x="3886200" y="6370322"/>
            <a:ext cx="3108960" cy="1615821"/>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en-US" sz="1000" b="1" dirty="0" smtClean="0"/>
              <a:t>Instruct students to look at the again and again words or phrases, ask “Do you see some of the again and again words or ideas in the </a:t>
            </a:r>
            <a:r>
              <a:rPr lang="en-US" sz="1000" b="1" u="sng" dirty="0" smtClean="0">
                <a:solidFill>
                  <a:srgbClr val="C00000"/>
                </a:solidFill>
                <a:effectLst>
                  <a:outerShdw blurRad="38100" dist="38100" dir="2700000" algn="tl">
                    <a:srgbClr val="000000">
                      <a:alpha val="43137"/>
                    </a:srgbClr>
                  </a:outerShdw>
                </a:effectLst>
              </a:rPr>
              <a:t>key ideas</a:t>
            </a:r>
            <a:r>
              <a:rPr lang="en-US" sz="1000" dirty="0" smtClean="0"/>
              <a:t> or </a:t>
            </a:r>
            <a:r>
              <a:rPr lang="en-US" sz="1000" b="1" u="sng" dirty="0" smtClean="0">
                <a:solidFill>
                  <a:srgbClr val="C00000"/>
                </a:solidFill>
                <a:effectLst>
                  <a:outerShdw blurRad="38100" dist="38100" dir="2700000" algn="tl">
                    <a:srgbClr val="000000">
                      <a:alpha val="43137"/>
                    </a:srgbClr>
                  </a:outerShdw>
                </a:effectLst>
              </a:rPr>
              <a:t>key details</a:t>
            </a:r>
            <a:r>
              <a:rPr lang="en-US" sz="1000" dirty="0" smtClean="0">
                <a:solidFill>
                  <a:srgbClr val="C00000"/>
                </a:solidFill>
              </a:rPr>
              <a:t> </a:t>
            </a:r>
            <a:r>
              <a:rPr lang="en-US" sz="1000" b="1" dirty="0" smtClean="0"/>
              <a:t>sentences you wrote? Can the words help you write </a:t>
            </a:r>
            <a:r>
              <a:rPr lang="en-US" sz="1000" b="1" u="sng" dirty="0" smtClean="0">
                <a:solidFill>
                  <a:srgbClr val="C00000"/>
                </a:solidFill>
                <a:effectLst>
                  <a:outerShdw blurRad="38100" dist="38100" dir="2700000" algn="tl">
                    <a:srgbClr val="000000">
                      <a:alpha val="43137"/>
                    </a:srgbClr>
                  </a:outerShdw>
                </a:effectLst>
              </a:rPr>
              <a:t>one conclusion</a:t>
            </a:r>
            <a:r>
              <a:rPr lang="en-US" sz="1000" b="1" dirty="0" smtClean="0"/>
              <a:t> sentence that tell the most about the </a:t>
            </a:r>
            <a:r>
              <a:rPr lang="en-US" sz="1000" b="1" u="sng" dirty="0" smtClean="0">
                <a:solidFill>
                  <a:srgbClr val="C00000"/>
                </a:solidFill>
                <a:effectLst>
                  <a:outerShdw blurRad="38100" dist="38100" dir="2700000" algn="tl">
                    <a:srgbClr val="000000">
                      <a:alpha val="43137"/>
                    </a:srgbClr>
                  </a:outerShdw>
                </a:effectLst>
              </a:rPr>
              <a:t>key idea</a:t>
            </a:r>
            <a:r>
              <a:rPr lang="en-US" sz="1000" b="1" dirty="0" smtClean="0">
                <a:solidFill>
                  <a:srgbClr val="C00000"/>
                </a:solidFill>
                <a:effectLst>
                  <a:outerShdw blurRad="38100" dist="38100" dir="2700000" algn="tl">
                    <a:srgbClr val="000000">
                      <a:alpha val="43137"/>
                    </a:srgbClr>
                  </a:outerShdw>
                </a:effectLst>
              </a:rPr>
              <a:t> </a:t>
            </a:r>
            <a:r>
              <a:rPr lang="en-US" sz="1000" b="1" dirty="0" smtClean="0"/>
              <a:t>you chose?”</a:t>
            </a:r>
          </a:p>
          <a:p>
            <a:endParaRPr lang="en-US" sz="1000" b="1" dirty="0"/>
          </a:p>
          <a:p>
            <a:r>
              <a:rPr lang="en-US" sz="1000" b="1" dirty="0"/>
              <a:t>Summarizing is a big part of writing </a:t>
            </a:r>
            <a:r>
              <a:rPr lang="en-US" sz="1000" b="1" dirty="0" smtClean="0"/>
              <a:t>conclusions.  It is an </a:t>
            </a:r>
            <a:r>
              <a:rPr lang="en-US" sz="1000" b="1" u="sng" dirty="0" smtClean="0"/>
              <a:t>extremely important</a:t>
            </a:r>
            <a:r>
              <a:rPr lang="en-US" sz="1000" b="1" dirty="0" smtClean="0"/>
              <a:t> strategy for students to learn in order to use research skills effectively.</a:t>
            </a:r>
            <a:endParaRPr lang="en-US" sz="1000" b="1" dirty="0"/>
          </a:p>
        </p:txBody>
      </p:sp>
      <p:sp>
        <p:nvSpPr>
          <p:cNvPr id="32" name="Rectangle 31"/>
          <p:cNvSpPr/>
          <p:nvPr/>
        </p:nvSpPr>
        <p:spPr>
          <a:xfrm>
            <a:off x="6908800" y="7124700"/>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b="1" dirty="0" smtClean="0">
                <a:effectLst>
                  <a:outerShdw blurRad="38100" dist="38100" dir="2700000" algn="tl">
                    <a:srgbClr val="000000">
                      <a:alpha val="43137"/>
                    </a:srgbClr>
                  </a:outerShdw>
                </a:effectLst>
              </a:rPr>
              <a:t>4</a:t>
            </a:r>
            <a:endParaRPr lang="en-US" b="1" dirty="0">
              <a:effectLst>
                <a:outerShdw blurRad="38100" dist="38100" dir="2700000" algn="tl">
                  <a:srgbClr val="000000">
                    <a:alpha val="43137"/>
                  </a:srgbClr>
                </a:outerShdw>
              </a:effectLst>
            </a:endParaRPr>
          </a:p>
        </p:txBody>
      </p:sp>
      <p:sp>
        <p:nvSpPr>
          <p:cNvPr id="33" name="Rectangle 32"/>
          <p:cNvSpPr/>
          <p:nvPr/>
        </p:nvSpPr>
        <p:spPr>
          <a:xfrm>
            <a:off x="1468120" y="8260890"/>
            <a:ext cx="6217920" cy="1492710"/>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en-US" sz="1000" b="1" u="sng" dirty="0" smtClean="0">
                <a:solidFill>
                  <a:srgbClr val="002060"/>
                </a:solidFill>
              </a:rPr>
              <a:t>Differentiation</a:t>
            </a:r>
            <a:r>
              <a:rPr lang="en-US" sz="1000" b="1" dirty="0" smtClean="0">
                <a:solidFill>
                  <a:srgbClr val="002060"/>
                </a:solidFill>
              </a:rPr>
              <a:t>:</a:t>
            </a:r>
            <a:endParaRPr lang="en-US" sz="1000" b="1" dirty="0">
              <a:solidFill>
                <a:srgbClr val="002060"/>
              </a:solidFill>
            </a:endParaRPr>
          </a:p>
          <a:p>
            <a:r>
              <a:rPr lang="en-US" sz="900" b="1" dirty="0" smtClean="0">
                <a:solidFill>
                  <a:srgbClr val="002060"/>
                </a:solidFill>
              </a:rPr>
              <a:t>Students who need more  pages – print as many as needed. Students who would benefit from enrichment can continue on with more sections or paragraphs.</a:t>
            </a:r>
            <a:r>
              <a:rPr lang="en-US" sz="900" b="1" dirty="0">
                <a:solidFill>
                  <a:srgbClr val="002060"/>
                </a:solidFill>
              </a:rPr>
              <a:t> </a:t>
            </a:r>
            <a:r>
              <a:rPr lang="en-US" sz="900" b="1" dirty="0" smtClean="0">
                <a:solidFill>
                  <a:srgbClr val="002060"/>
                </a:solidFill>
              </a:rPr>
              <a:t>Students who need more direct instruction – teach each part as a </a:t>
            </a:r>
            <a:endParaRPr lang="en-US" sz="900" b="1" dirty="0">
              <a:solidFill>
                <a:srgbClr val="002060"/>
              </a:solidFill>
            </a:endParaRPr>
          </a:p>
          <a:p>
            <a:r>
              <a:rPr lang="en-US" sz="900" b="1" dirty="0" smtClean="0">
                <a:solidFill>
                  <a:srgbClr val="002060"/>
                </a:solidFill>
              </a:rPr>
              <a:t>mini lesson.  These concepts can be taught separately:</a:t>
            </a:r>
            <a:endParaRPr lang="en-US" sz="900" b="1" dirty="0">
              <a:solidFill>
                <a:srgbClr val="002060"/>
              </a:solidFill>
            </a:endParaRPr>
          </a:p>
          <a:p>
            <a:pPr marL="403196" indent="-171437">
              <a:buFont typeface="Arial" panose="020B0604020202020204" pitchFamily="34" charset="0"/>
              <a:buChar char="•"/>
            </a:pPr>
            <a:r>
              <a:rPr lang="en-US" sz="900" b="1" dirty="0" smtClean="0">
                <a:solidFill>
                  <a:srgbClr val="002060"/>
                </a:solidFill>
              </a:rPr>
              <a:t>Main Idea</a:t>
            </a:r>
          </a:p>
          <a:p>
            <a:pPr marL="403196" indent="-171437">
              <a:buFont typeface="Arial" panose="020B0604020202020204" pitchFamily="34" charset="0"/>
              <a:buChar char="•"/>
            </a:pPr>
            <a:r>
              <a:rPr lang="en-US" sz="900" b="1" dirty="0" smtClean="0">
                <a:solidFill>
                  <a:srgbClr val="002060"/>
                </a:solidFill>
              </a:rPr>
              <a:t>Key Idea</a:t>
            </a:r>
          </a:p>
          <a:p>
            <a:pPr marL="403196" indent="-171437">
              <a:buFont typeface="Arial" panose="020B0604020202020204" pitchFamily="34" charset="0"/>
              <a:buChar char="•"/>
            </a:pPr>
            <a:r>
              <a:rPr lang="en-US" sz="900" b="1" dirty="0" smtClean="0">
                <a:solidFill>
                  <a:srgbClr val="002060"/>
                </a:solidFill>
              </a:rPr>
              <a:t>Key Details</a:t>
            </a:r>
          </a:p>
          <a:p>
            <a:pPr marL="403196" indent="-171437">
              <a:buFont typeface="Arial" panose="020B0604020202020204" pitchFamily="34" charset="0"/>
              <a:buChar char="•"/>
            </a:pPr>
            <a:r>
              <a:rPr lang="en-US" sz="900" b="1" dirty="0" smtClean="0">
                <a:solidFill>
                  <a:srgbClr val="002060"/>
                </a:solidFill>
              </a:rPr>
              <a:t>Again and Again</a:t>
            </a:r>
          </a:p>
          <a:p>
            <a:pPr marL="403196" indent="-171437">
              <a:buFont typeface="Arial" panose="020B0604020202020204" pitchFamily="34" charset="0"/>
              <a:buChar char="•"/>
            </a:pPr>
            <a:r>
              <a:rPr lang="en-US" sz="900" b="1" dirty="0" smtClean="0">
                <a:solidFill>
                  <a:srgbClr val="002060"/>
                </a:solidFill>
              </a:rPr>
              <a:t>Conclusions - Summarizing</a:t>
            </a:r>
            <a:endParaRPr lang="en-US" sz="900" b="1" dirty="0">
              <a:solidFill>
                <a:srgbClr val="002060"/>
              </a:solidFill>
            </a:endParaRPr>
          </a:p>
          <a:p>
            <a:r>
              <a:rPr lang="en-US" sz="900" b="1" dirty="0" smtClean="0">
                <a:solidFill>
                  <a:srgbClr val="002060"/>
                </a:solidFill>
              </a:rPr>
              <a:t>ELL Students may need each part taught using language (sentence) frames emphasizing transitional words. </a:t>
            </a:r>
            <a:endParaRPr lang="en-US" sz="900" b="1" dirty="0">
              <a:solidFill>
                <a:srgbClr val="002060"/>
              </a:solidFill>
            </a:endParaRPr>
          </a:p>
        </p:txBody>
      </p:sp>
      <p:sp>
        <p:nvSpPr>
          <p:cNvPr id="17" name="TextBox 16"/>
          <p:cNvSpPr txBox="1"/>
          <p:nvPr/>
        </p:nvSpPr>
        <p:spPr>
          <a:xfrm>
            <a:off x="259080" y="3939541"/>
            <a:ext cx="2418080" cy="1320362"/>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9276" tIns="49638" rIns="99276" bIns="49638" rtlCol="0">
            <a:spAutoFit/>
          </a:bodyPr>
          <a:lstStyle/>
          <a:p>
            <a:r>
              <a:rPr lang="en-US" dirty="0" smtClean="0"/>
              <a:t>Remember students will need to have a note-taking form for each passage.</a:t>
            </a:r>
            <a:endParaRPr lang="en-US" dirty="0"/>
          </a:p>
        </p:txBody>
      </p:sp>
      <p:graphicFrame>
        <p:nvGraphicFramePr>
          <p:cNvPr id="18" name="Table 17"/>
          <p:cNvGraphicFramePr>
            <a:graphicFrameLocks noGrp="1"/>
          </p:cNvGraphicFramePr>
          <p:nvPr>
            <p:extLst/>
          </p:nvPr>
        </p:nvGraphicFramePr>
        <p:xfrm>
          <a:off x="2072642" y="68578"/>
          <a:ext cx="5570225" cy="609600"/>
        </p:xfrm>
        <a:graphic>
          <a:graphicData uri="http://schemas.openxmlformats.org/drawingml/2006/table">
            <a:tbl>
              <a:tblPr firstRow="1" bandRow="1">
                <a:tableStyleId>{5940675A-B579-460E-94D1-54222C63F5DA}</a:tableStyleId>
              </a:tblPr>
              <a:tblGrid>
                <a:gridCol w="566739"/>
                <a:gridCol w="971550"/>
                <a:gridCol w="870347"/>
                <a:gridCol w="728664"/>
                <a:gridCol w="829866"/>
                <a:gridCol w="809625"/>
                <a:gridCol w="793434"/>
              </a:tblGrid>
              <a:tr h="242317">
                <a:tc rowSpan="2">
                  <a:txBody>
                    <a:bodyPr/>
                    <a:lstStyle/>
                    <a:p>
                      <a:pPr algn="ctr"/>
                      <a:r>
                        <a:rPr lang="en-US" sz="1400" b="1" dirty="0" smtClean="0"/>
                        <a:t>R</a:t>
                      </a:r>
                      <a:r>
                        <a:rPr lang="en-US" sz="1400" b="1" baseline="0" dirty="0" smtClean="0"/>
                        <a:t> </a:t>
                      </a:r>
                      <a:r>
                        <a:rPr lang="en-US" sz="1400" b="1" dirty="0" smtClean="0"/>
                        <a:t>E-</a:t>
                      </a:r>
                    </a:p>
                    <a:p>
                      <a:pPr algn="ctr"/>
                      <a:r>
                        <a:rPr lang="en-US" sz="1200" b="1" i="1" dirty="0" smtClean="0">
                          <a:solidFill>
                            <a:srgbClr val="FF0000"/>
                          </a:solidFill>
                        </a:rPr>
                        <a:t>read</a:t>
                      </a:r>
                      <a:endParaRPr lang="en-US" sz="1200" b="1" i="1" dirty="0">
                        <a:solidFill>
                          <a:srgbClr val="FF0000"/>
                        </a:solidFill>
                      </a:endParaRPr>
                    </a:p>
                  </a:txBody>
                  <a:tcPr marL="97155" marR="97155">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000" b="1" dirty="0" smtClean="0"/>
                        <a:t>S</a:t>
                      </a:r>
                      <a:endParaRPr lang="en-US" sz="10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E</a:t>
                      </a:r>
                      <a:endParaRPr lang="en-US" sz="10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A</a:t>
                      </a:r>
                      <a:endParaRPr lang="en-US" sz="10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R</a:t>
                      </a:r>
                      <a:endParaRPr lang="en-US" sz="10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C</a:t>
                      </a:r>
                      <a:endParaRPr lang="en-US" sz="10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H</a:t>
                      </a:r>
                      <a:endParaRPr lang="en-US" sz="10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359665">
                <a:tc vMerge="1">
                  <a:txBody>
                    <a:bodyPr/>
                    <a:lstStyle/>
                    <a:p>
                      <a:endParaRPr lang="en-US" sz="1200" b="1"/>
                    </a:p>
                  </a:txBody>
                  <a:tcPr anchor="ctr">
                    <a:solidFill>
                      <a:schemeClr val="bg1"/>
                    </a:solidFill>
                  </a:tcPr>
                </a:tc>
                <a:tc>
                  <a:txBody>
                    <a:bodyPr/>
                    <a:lstStyle/>
                    <a:p>
                      <a:r>
                        <a:rPr lang="en-US" sz="900" b="1" dirty="0" smtClean="0"/>
                        <a:t>SOMETHING NEW</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r>
                        <a:rPr lang="en-US" sz="900" b="1" dirty="0" smtClean="0"/>
                        <a:t>EXPLAIN</a:t>
                      </a:r>
                      <a:r>
                        <a:rPr lang="en-US" sz="900" b="1" baseline="0" dirty="0" smtClean="0"/>
                        <a:t> MORE</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r>
                        <a:rPr lang="en-US" sz="900" b="1" dirty="0" smtClean="0"/>
                        <a:t>AGAIN</a:t>
                      </a:r>
                      <a:r>
                        <a:rPr lang="en-US" sz="900" b="1" baseline="0" dirty="0" smtClean="0"/>
                        <a:t> and AGAIN</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99"/>
                    </a:solidFill>
                  </a:tcPr>
                </a:tc>
                <a:tc>
                  <a:txBody>
                    <a:bodyPr/>
                    <a:lstStyle/>
                    <a:p>
                      <a:r>
                        <a:rPr lang="en-US" sz="900" b="1" dirty="0" smtClean="0"/>
                        <a:t>RELEVANT</a:t>
                      </a:r>
                      <a:r>
                        <a:rPr lang="en-US" sz="900" b="1" baseline="0" dirty="0" smtClean="0"/>
                        <a:t> OR NOT?</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r>
                        <a:rPr lang="en-US" sz="900" b="1" dirty="0" smtClean="0"/>
                        <a:t>CONCLUDE</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r>
                        <a:rPr lang="en-US" sz="900" b="1" dirty="0" smtClean="0"/>
                        <a:t>HAVE EVIDENCE</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21" name="TextBox 20"/>
          <p:cNvSpPr txBox="1"/>
          <p:nvPr/>
        </p:nvSpPr>
        <p:spPr>
          <a:xfrm>
            <a:off x="431800" y="501253"/>
            <a:ext cx="1778000" cy="523220"/>
          </a:xfrm>
          <a:prstGeom prst="rect">
            <a:avLst/>
          </a:prstGeom>
          <a:noFill/>
          <a:ln w="28575">
            <a:solidFill>
              <a:schemeClr val="tx1"/>
            </a:solidFill>
          </a:ln>
        </p:spPr>
        <p:txBody>
          <a:bodyPr wrap="square" rtlCol="0">
            <a:spAutoFit/>
          </a:bodyPr>
          <a:lstStyle/>
          <a:p>
            <a:pPr algn="ctr"/>
            <a:r>
              <a:rPr lang="en-US" sz="1400" b="1" dirty="0" smtClean="0"/>
              <a:t>Research Notes</a:t>
            </a:r>
          </a:p>
          <a:p>
            <a:pPr algn="ctr"/>
            <a:r>
              <a:rPr lang="en-US" sz="1400" b="1" dirty="0" smtClean="0"/>
              <a:t>Teacher Guide</a:t>
            </a:r>
            <a:endParaRPr lang="en-US" sz="1400" b="1" dirty="0"/>
          </a:p>
        </p:txBody>
      </p:sp>
    </p:spTree>
    <p:extLst>
      <p:ext uri="{BB962C8B-B14F-4D97-AF65-F5344CB8AC3E}">
        <p14:creationId xmlns:p14="http://schemas.microsoft.com/office/powerpoint/2010/main" val="885230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31800" y="1104900"/>
            <a:ext cx="6908800" cy="8702600"/>
          </a:xfrm>
          <a:prstGeom prst="rect">
            <a:avLst/>
          </a:prstGeom>
          <a:solidFill>
            <a:schemeClr val="bg1"/>
          </a:solidFill>
          <a:ln>
            <a:solidFill>
              <a:schemeClr val="accent1"/>
            </a:solidFill>
          </a:ln>
        </p:spPr>
        <p:txBody>
          <a:bodyPr wrap="square" lIns="99276" tIns="49638" rIns="99276" bIns="49638" rtlCol="0">
            <a:spAutoFit/>
          </a:bodyPr>
          <a:lstStyle/>
          <a:p>
            <a:endParaRPr lang="en-US" sz="1300" b="1" u="sng" dirty="0" smtClean="0"/>
          </a:p>
          <a:p>
            <a:r>
              <a:rPr lang="en-US" sz="1300" b="1" u="sng" dirty="0" smtClean="0"/>
              <a:t>Key Idea</a:t>
            </a:r>
          </a:p>
          <a:p>
            <a:r>
              <a:rPr lang="en-US" sz="1300" dirty="0" smtClean="0"/>
              <a:t>Write </a:t>
            </a:r>
            <a:r>
              <a:rPr lang="en-US" sz="1300" b="1" dirty="0" smtClean="0"/>
              <a:t>one</a:t>
            </a:r>
            <a:r>
              <a:rPr lang="en-US" sz="1300" dirty="0" smtClean="0"/>
              <a:t> new </a:t>
            </a:r>
            <a:r>
              <a:rPr lang="en-US" sz="1300" u="sng" dirty="0" smtClean="0"/>
              <a:t>key idea</a:t>
            </a:r>
            <a:r>
              <a:rPr lang="en-US" sz="1300" dirty="0" smtClean="0"/>
              <a:t> about the </a:t>
            </a:r>
            <a:r>
              <a:rPr lang="en-US" sz="1300" u="sng" dirty="0" smtClean="0"/>
              <a:t>main idea</a:t>
            </a:r>
            <a:endParaRPr lang="en-US" sz="1300" dirty="0" smtClean="0"/>
          </a:p>
          <a:p>
            <a:endParaRPr lang="en-US" sz="1300" dirty="0" smtClean="0"/>
          </a:p>
          <a:p>
            <a:r>
              <a:rPr lang="en-US" sz="1300" dirty="0" smtClean="0"/>
              <a:t>____________________________________________________________________________</a:t>
            </a:r>
          </a:p>
          <a:p>
            <a:endParaRPr lang="en-US" sz="1300" dirty="0" smtClean="0"/>
          </a:p>
          <a:p>
            <a:r>
              <a:rPr lang="en-US" sz="1300" dirty="0" smtClean="0"/>
              <a:t>____________________________________________________________________________</a:t>
            </a:r>
          </a:p>
          <a:p>
            <a:endParaRPr lang="en-US" sz="1300" b="1" u="sng" dirty="0" smtClean="0"/>
          </a:p>
          <a:p>
            <a:r>
              <a:rPr lang="en-US" sz="1300" b="1" u="sng" dirty="0" smtClean="0"/>
              <a:t>Key Details</a:t>
            </a:r>
          </a:p>
          <a:p>
            <a:endParaRPr lang="en-US" sz="1300" b="1" u="sng" dirty="0" smtClean="0"/>
          </a:p>
          <a:p>
            <a:r>
              <a:rPr lang="en-US" sz="1300" dirty="0" smtClean="0"/>
              <a:t>Explain more about the new </a:t>
            </a:r>
            <a:r>
              <a:rPr lang="en-US" sz="1300" u="sng" dirty="0" smtClean="0"/>
              <a:t>key idea</a:t>
            </a:r>
            <a:r>
              <a:rPr lang="en-US" sz="1300" dirty="0" smtClean="0"/>
              <a:t>.  Write two </a:t>
            </a:r>
            <a:r>
              <a:rPr lang="en-US" sz="1300" u="sng" dirty="0" smtClean="0"/>
              <a:t>key details</a:t>
            </a:r>
            <a:r>
              <a:rPr lang="en-US" sz="1300" dirty="0" smtClean="0"/>
              <a:t> from the paragraph or section that support the new </a:t>
            </a:r>
            <a:r>
              <a:rPr lang="en-US" sz="1300" u="sng" dirty="0" smtClean="0"/>
              <a:t>key idea</a:t>
            </a:r>
            <a:r>
              <a:rPr lang="en-US" sz="1300" dirty="0" smtClean="0"/>
              <a:t>.</a:t>
            </a:r>
          </a:p>
          <a:p>
            <a:endParaRPr lang="en-US" sz="1300" dirty="0"/>
          </a:p>
          <a:p>
            <a:pPr marL="171437" indent="-171437">
              <a:buFont typeface="Arial" panose="020B0604020202020204" pitchFamily="34" charset="0"/>
              <a:buChar char="•"/>
            </a:pPr>
            <a:r>
              <a:rPr lang="en-US" sz="1300" dirty="0" smtClean="0"/>
              <a:t>Key Detail _________________________________________________________________________</a:t>
            </a:r>
          </a:p>
          <a:p>
            <a:pPr marL="171437" indent="-171437">
              <a:buFont typeface="Arial" panose="020B0604020202020204" pitchFamily="34" charset="0"/>
              <a:buChar char="•"/>
            </a:pPr>
            <a:endParaRPr lang="en-US" sz="1300" dirty="0" smtClean="0"/>
          </a:p>
          <a:p>
            <a:pPr marL="171437" indent="-171437"/>
            <a:r>
              <a:rPr lang="en-US" sz="1300" dirty="0" smtClean="0"/>
              <a:t>     __________________________________________________________________________</a:t>
            </a:r>
          </a:p>
          <a:p>
            <a:pPr marL="171437" indent="-171437"/>
            <a:endParaRPr lang="en-US" sz="1300" dirty="0" smtClean="0"/>
          </a:p>
          <a:p>
            <a:pPr marL="171437" indent="-171437"/>
            <a:endParaRPr lang="en-US" sz="1300" dirty="0"/>
          </a:p>
          <a:p>
            <a:pPr marL="171437" indent="-171437">
              <a:buFont typeface="Arial" panose="020B0604020202020204" pitchFamily="34" charset="0"/>
              <a:buChar char="•"/>
            </a:pPr>
            <a:r>
              <a:rPr lang="en-US" sz="1300" dirty="0" smtClean="0"/>
              <a:t>Key Detail </a:t>
            </a:r>
          </a:p>
          <a:p>
            <a:r>
              <a:rPr lang="en-US" sz="1300" dirty="0"/>
              <a:t> </a:t>
            </a:r>
            <a:r>
              <a:rPr lang="en-US" sz="1300" dirty="0" smtClean="0"/>
              <a:t>    _________________________________________________________________________</a:t>
            </a:r>
          </a:p>
          <a:p>
            <a:pPr marL="171437" indent="-171437"/>
            <a:endParaRPr lang="en-US" sz="1300" dirty="0" smtClean="0"/>
          </a:p>
          <a:p>
            <a:pPr marL="171437" indent="-171437"/>
            <a:r>
              <a:rPr lang="en-US" sz="1300" dirty="0" smtClean="0"/>
              <a:t>      _________________________________________________________________________</a:t>
            </a:r>
            <a:endParaRPr lang="en-US" sz="1300" dirty="0"/>
          </a:p>
          <a:p>
            <a:endParaRPr lang="en-US" sz="1300" b="1" u="sng" dirty="0" smtClean="0"/>
          </a:p>
          <a:p>
            <a:endParaRPr lang="en-US" sz="1300" b="1" u="sng" dirty="0" smtClean="0"/>
          </a:p>
          <a:p>
            <a:r>
              <a:rPr lang="en-US" sz="1300" b="1" u="sng" dirty="0" smtClean="0"/>
              <a:t>Again and Again</a:t>
            </a:r>
          </a:p>
          <a:p>
            <a:r>
              <a:rPr lang="en-US" sz="1300" dirty="0" smtClean="0"/>
              <a:t>What words or phrases does the author use  again and again?  Write them here.  </a:t>
            </a:r>
          </a:p>
          <a:p>
            <a:r>
              <a:rPr lang="en-US" sz="1300" dirty="0" smtClean="0"/>
              <a:t>Think about why the author keeps using them again and again.</a:t>
            </a:r>
          </a:p>
          <a:p>
            <a:endParaRPr lang="en-US" sz="1300" dirty="0" smtClean="0"/>
          </a:p>
          <a:p>
            <a:endParaRPr lang="en-US" sz="1300" dirty="0" smtClean="0"/>
          </a:p>
          <a:p>
            <a:endParaRPr lang="en-US" sz="1300" dirty="0" smtClean="0"/>
          </a:p>
          <a:p>
            <a:endParaRPr lang="en-US" sz="1300" dirty="0" smtClean="0"/>
          </a:p>
          <a:p>
            <a:endParaRPr lang="en-US" sz="1300" b="1" u="sng" dirty="0" smtClean="0"/>
          </a:p>
          <a:p>
            <a:endParaRPr lang="en-US" sz="1300" b="1" u="sng" dirty="0" smtClean="0"/>
          </a:p>
          <a:p>
            <a:endParaRPr lang="en-US" sz="1300" b="1" u="sng" dirty="0" smtClean="0"/>
          </a:p>
          <a:p>
            <a:endParaRPr lang="en-US" sz="1300" b="1" u="sng" dirty="0" smtClean="0"/>
          </a:p>
          <a:p>
            <a:endParaRPr lang="en-US" sz="1300" b="1" u="sng" dirty="0" smtClean="0"/>
          </a:p>
          <a:p>
            <a:r>
              <a:rPr lang="en-US" sz="1300" dirty="0" smtClean="0"/>
              <a:t>Write </a:t>
            </a:r>
            <a:r>
              <a:rPr lang="en-US" sz="1300" b="1" u="sng" dirty="0" smtClean="0"/>
              <a:t>one conclusion</a:t>
            </a:r>
            <a:r>
              <a:rPr lang="en-US" sz="1300" b="1" dirty="0" smtClean="0"/>
              <a:t> </a:t>
            </a:r>
            <a:r>
              <a:rPr lang="en-US" sz="1300" dirty="0" smtClean="0"/>
              <a:t>sentence  that tells the most about the new </a:t>
            </a:r>
            <a:r>
              <a:rPr lang="en-US" sz="1300" u="sng" dirty="0" smtClean="0"/>
              <a:t>key idea</a:t>
            </a:r>
            <a:r>
              <a:rPr lang="en-US" sz="1300" dirty="0" smtClean="0"/>
              <a:t> and </a:t>
            </a:r>
            <a:r>
              <a:rPr lang="en-US" sz="1300" u="sng" dirty="0" smtClean="0"/>
              <a:t>key details</a:t>
            </a:r>
            <a:r>
              <a:rPr lang="en-US" sz="1300" dirty="0" smtClean="0"/>
              <a:t>.</a:t>
            </a:r>
          </a:p>
          <a:p>
            <a:r>
              <a:rPr lang="en-US" sz="1300" dirty="0" smtClean="0"/>
              <a:t> Use some of the again and again words if you can.</a:t>
            </a:r>
            <a:endParaRPr lang="en-US" sz="1300" dirty="0"/>
          </a:p>
          <a:p>
            <a:r>
              <a:rPr lang="en-US" sz="1300" dirty="0" smtClean="0"/>
              <a:t>____________________________________________________________________________</a:t>
            </a:r>
          </a:p>
          <a:p>
            <a:endParaRPr lang="en-US" sz="1300" dirty="0" smtClean="0"/>
          </a:p>
          <a:p>
            <a:r>
              <a:rPr lang="en-US" sz="1300" dirty="0" smtClean="0"/>
              <a:t>____________________________________________________________________________</a:t>
            </a:r>
          </a:p>
        </p:txBody>
      </p:sp>
      <p:sp>
        <p:nvSpPr>
          <p:cNvPr id="4" name="Slide Number Placeholder 3"/>
          <p:cNvSpPr>
            <a:spLocks noGrp="1"/>
          </p:cNvSpPr>
          <p:nvPr>
            <p:ph type="sldNum" sz="quarter" idx="12"/>
          </p:nvPr>
        </p:nvSpPr>
        <p:spPr/>
        <p:txBody>
          <a:bodyPr/>
          <a:lstStyle/>
          <a:p>
            <a:fld id="{F177B04D-AEB5-43ED-B9BA-B3D1EC9C9067}" type="slidenum">
              <a:rPr lang="en-US" smtClean="0"/>
              <a:pPr/>
              <a:t>14</a:t>
            </a:fld>
            <a:endParaRPr lang="en-US" dirty="0"/>
          </a:p>
        </p:txBody>
      </p:sp>
      <p:sp>
        <p:nvSpPr>
          <p:cNvPr id="19" name="TextBox 18"/>
          <p:cNvSpPr txBox="1"/>
          <p:nvPr/>
        </p:nvSpPr>
        <p:spPr>
          <a:xfrm>
            <a:off x="86360" y="83820"/>
            <a:ext cx="966153" cy="331078"/>
          </a:xfrm>
          <a:prstGeom prst="rect">
            <a:avLst/>
          </a:prstGeom>
          <a:solidFill>
            <a:schemeClr val="bg2">
              <a:lumMod val="90000"/>
            </a:schemeClr>
          </a:solidFill>
        </p:spPr>
        <p:txBody>
          <a:bodyPr wrap="square" lIns="99276" tIns="49638" rIns="99276" bIns="49638" rtlCol="0">
            <a:spAutoFit/>
          </a:bodyPr>
          <a:lstStyle/>
          <a:p>
            <a:r>
              <a:rPr lang="en-US" sz="1500" b="1" dirty="0" smtClean="0"/>
              <a:t>Grade 3</a:t>
            </a:r>
            <a:endParaRPr lang="en-US" sz="1500" b="1" dirty="0"/>
          </a:p>
        </p:txBody>
      </p:sp>
      <p:sp>
        <p:nvSpPr>
          <p:cNvPr id="20" name="TextBox 19"/>
          <p:cNvSpPr txBox="1"/>
          <p:nvPr/>
        </p:nvSpPr>
        <p:spPr>
          <a:xfrm>
            <a:off x="690880" y="6807198"/>
            <a:ext cx="6217920" cy="1562184"/>
          </a:xfrm>
          <a:prstGeom prst="rect">
            <a:avLst/>
          </a:prstGeom>
          <a:noFill/>
          <a:ln>
            <a:solidFill>
              <a:schemeClr val="accent1"/>
            </a:solidFill>
          </a:ln>
        </p:spPr>
        <p:txBody>
          <a:bodyPr wrap="square" lIns="99276" tIns="49638" rIns="99276" bIns="49638" rtlCol="0">
            <a:spAutoFit/>
          </a:bodyPr>
          <a:lstStyle/>
          <a:p>
            <a:endParaRPr lang="en-US" dirty="0" smtClean="0"/>
          </a:p>
          <a:p>
            <a:endParaRPr lang="en-US" dirty="0" smtClean="0"/>
          </a:p>
          <a:p>
            <a:endParaRPr lang="en-US" dirty="0" smtClean="0"/>
          </a:p>
          <a:p>
            <a:endParaRPr lang="en-US" dirty="0" smtClean="0"/>
          </a:p>
          <a:p>
            <a:endParaRPr lang="en-US" dirty="0" smtClean="0"/>
          </a:p>
        </p:txBody>
      </p:sp>
      <p:sp>
        <p:nvSpPr>
          <p:cNvPr id="8" name="TextBox 7"/>
          <p:cNvSpPr txBox="1"/>
          <p:nvPr/>
        </p:nvSpPr>
        <p:spPr>
          <a:xfrm>
            <a:off x="431800" y="685800"/>
            <a:ext cx="6908800" cy="338555"/>
          </a:xfrm>
          <a:prstGeom prst="rect">
            <a:avLst/>
          </a:prstGeom>
          <a:noFill/>
        </p:spPr>
        <p:txBody>
          <a:bodyPr wrap="square" lIns="99276" tIns="49638" rIns="99276" bIns="49638" rtlCol="0">
            <a:spAutoFit/>
          </a:bodyPr>
          <a:lstStyle/>
          <a:p>
            <a:r>
              <a:rPr lang="en-US" sz="1500" dirty="0" smtClean="0"/>
              <a:t>Name_________________  Passage_______________ Main Idea ____________</a:t>
            </a:r>
            <a:endParaRPr lang="en-US" sz="1500" dirty="0"/>
          </a:p>
        </p:txBody>
      </p:sp>
      <p:graphicFrame>
        <p:nvGraphicFramePr>
          <p:cNvPr id="10" name="Table 9"/>
          <p:cNvGraphicFramePr>
            <a:graphicFrameLocks noGrp="1"/>
          </p:cNvGraphicFramePr>
          <p:nvPr>
            <p:extLst/>
          </p:nvPr>
        </p:nvGraphicFramePr>
        <p:xfrm>
          <a:off x="2057400" y="0"/>
          <a:ext cx="5570225" cy="701040"/>
        </p:xfrm>
        <a:graphic>
          <a:graphicData uri="http://schemas.openxmlformats.org/drawingml/2006/table">
            <a:tbl>
              <a:tblPr firstRow="1" bandRow="1">
                <a:tableStyleId>{5940675A-B579-460E-94D1-54222C63F5DA}</a:tableStyleId>
              </a:tblPr>
              <a:tblGrid>
                <a:gridCol w="566739"/>
                <a:gridCol w="971550"/>
                <a:gridCol w="870347"/>
                <a:gridCol w="728664"/>
                <a:gridCol w="829866"/>
                <a:gridCol w="809625"/>
                <a:gridCol w="793434"/>
              </a:tblGrid>
              <a:tr h="242317">
                <a:tc rowSpan="2">
                  <a:txBody>
                    <a:bodyPr/>
                    <a:lstStyle/>
                    <a:p>
                      <a:pPr algn="ctr"/>
                      <a:r>
                        <a:rPr lang="en-US" sz="1400" b="1" dirty="0" smtClean="0">
                          <a:solidFill>
                            <a:schemeClr val="tx1"/>
                          </a:solidFill>
                        </a:rPr>
                        <a:t>R</a:t>
                      </a:r>
                      <a:r>
                        <a:rPr lang="en-US" sz="1400" b="1" baseline="0" dirty="0" smtClean="0">
                          <a:solidFill>
                            <a:schemeClr val="tx1"/>
                          </a:solidFill>
                        </a:rPr>
                        <a:t> </a:t>
                      </a:r>
                      <a:r>
                        <a:rPr lang="en-US" sz="1400" b="1" dirty="0" smtClean="0">
                          <a:solidFill>
                            <a:schemeClr val="tx1"/>
                          </a:solidFill>
                        </a:rPr>
                        <a:t>E-</a:t>
                      </a:r>
                    </a:p>
                    <a:p>
                      <a:pPr algn="ctr"/>
                      <a:r>
                        <a:rPr lang="en-US" sz="1200" b="1" i="1" dirty="0" smtClean="0">
                          <a:solidFill>
                            <a:srgbClr val="FF0000"/>
                          </a:solidFill>
                        </a:rPr>
                        <a:t>read</a:t>
                      </a:r>
                    </a:p>
                    <a:p>
                      <a:pPr algn="ctr"/>
                      <a:endParaRPr lang="en-US" sz="1400" b="1" i="1" dirty="0">
                        <a:solidFill>
                          <a:srgbClr val="FF0000"/>
                        </a:solidFill>
                      </a:endParaRPr>
                    </a:p>
                  </a:txBody>
                  <a:tcPr marL="97155" marR="97155">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800" b="1" dirty="0" smtClean="0"/>
                        <a:t>S</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A</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R</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C</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H</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367283">
                <a:tc vMerge="1">
                  <a:txBody>
                    <a:bodyPr/>
                    <a:lstStyle/>
                    <a:p>
                      <a:endParaRPr lang="en-US" sz="1200" b="1"/>
                    </a:p>
                  </a:txBody>
                  <a:tcPr anchor="ctr">
                    <a:solidFill>
                      <a:schemeClr val="bg1"/>
                    </a:solidFill>
                  </a:tcPr>
                </a:tc>
                <a:tc>
                  <a:txBody>
                    <a:bodyPr/>
                    <a:lstStyle/>
                    <a:p>
                      <a:r>
                        <a:rPr lang="en-US" sz="800" b="1" dirty="0" smtClean="0"/>
                        <a:t>SOMETHING NEW</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r>
                        <a:rPr lang="en-US" sz="800" b="1" dirty="0" smtClean="0"/>
                        <a:t>EXPLAIN</a:t>
                      </a:r>
                      <a:r>
                        <a:rPr lang="en-US" sz="800" b="1" baseline="0" dirty="0" smtClean="0"/>
                        <a:t> MORE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r>
                        <a:rPr lang="en-US" sz="800" b="1" dirty="0" smtClean="0"/>
                        <a:t>AGAIN</a:t>
                      </a:r>
                      <a:r>
                        <a:rPr lang="en-US" sz="800" b="1" baseline="0" dirty="0" smtClean="0"/>
                        <a:t> and AGAIN</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99"/>
                    </a:solidFill>
                  </a:tcPr>
                </a:tc>
                <a:tc>
                  <a:txBody>
                    <a:bodyPr/>
                    <a:lstStyle/>
                    <a:p>
                      <a:r>
                        <a:rPr lang="en-US" sz="800" b="1" dirty="0" smtClean="0"/>
                        <a:t>RELEVANT</a:t>
                      </a:r>
                      <a:r>
                        <a:rPr lang="en-US" sz="800" b="1" baseline="0" dirty="0" smtClean="0"/>
                        <a:t> OR NOT?</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r>
                        <a:rPr lang="en-US" sz="800" b="1" dirty="0" smtClean="0"/>
                        <a:t>CONCLUDE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r>
                        <a:rPr lang="en-US" sz="800" b="1" dirty="0" smtClean="0"/>
                        <a:t>HAVE EVIDENCE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9" name="TextBox 8"/>
          <p:cNvSpPr txBox="1"/>
          <p:nvPr/>
        </p:nvSpPr>
        <p:spPr>
          <a:xfrm>
            <a:off x="386644" y="414898"/>
            <a:ext cx="1778000" cy="307777"/>
          </a:xfrm>
          <a:prstGeom prst="rect">
            <a:avLst/>
          </a:prstGeom>
          <a:solidFill>
            <a:schemeClr val="bg1"/>
          </a:solidFill>
          <a:ln w="28575">
            <a:solidFill>
              <a:schemeClr val="tx1"/>
            </a:solidFill>
          </a:ln>
        </p:spPr>
        <p:txBody>
          <a:bodyPr wrap="square" rtlCol="0">
            <a:spAutoFit/>
          </a:bodyPr>
          <a:ls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a:lstStyle>
          <a:p>
            <a:pPr algn="ctr"/>
            <a:r>
              <a:rPr lang="en-US" sz="1400" b="1" dirty="0" smtClean="0"/>
              <a:t>Research Notes</a:t>
            </a:r>
          </a:p>
        </p:txBody>
      </p:sp>
    </p:spTree>
    <p:extLst>
      <p:ext uri="{BB962C8B-B14F-4D97-AF65-F5344CB8AC3E}">
        <p14:creationId xmlns:p14="http://schemas.microsoft.com/office/powerpoint/2010/main" val="1711070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17441044"/>
              </p:ext>
            </p:extLst>
          </p:nvPr>
        </p:nvGraphicFramePr>
        <p:xfrm>
          <a:off x="184752" y="414961"/>
          <a:ext cx="7402900" cy="5809530"/>
        </p:xfrm>
        <a:graphic>
          <a:graphicData uri="http://schemas.openxmlformats.org/drawingml/2006/table">
            <a:tbl>
              <a:tblPr/>
              <a:tblGrid>
                <a:gridCol w="2017429"/>
                <a:gridCol w="777241"/>
                <a:gridCol w="453391"/>
                <a:gridCol w="453391"/>
                <a:gridCol w="388620"/>
                <a:gridCol w="3312828"/>
              </a:tblGrid>
              <a:tr h="649984">
                <a:tc rowSpan="2">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Times New Roman"/>
                        </a:rPr>
                        <a:t>Receptive modalities*:</a:t>
                      </a:r>
                      <a:r>
                        <a:rPr lang="en-US" sz="900" kern="1200" dirty="0">
                          <a:solidFill>
                            <a:srgbClr val="7F7F7F"/>
                          </a:solidFill>
                          <a:effectLst/>
                          <a:latin typeface="Calibri"/>
                          <a:ea typeface="Calibri"/>
                          <a:cs typeface="Times New Roman"/>
                        </a:rPr>
                        <a:t>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Ways in which students receive communications from others (e.g., listening, reading, viewing). Instruction and assessment of receptive modalities focus on students’ communication of their understanding of the meaning of communications from others.</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900" kern="1200" dirty="0">
                          <a:solidFill>
                            <a:srgbClr val="7F7F7F"/>
                          </a:solidFill>
                          <a:effectLst/>
                          <a:latin typeface="Calibri"/>
                          <a:ea typeface="Calibri"/>
                          <a:cs typeface="Times New Roman"/>
                        </a:rPr>
                        <a:t>Listening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&amp; reading</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9 - create clear and coherent grade-appropriate </a:t>
                      </a:r>
                      <a:r>
                        <a:rPr lang="en-US" sz="1300" kern="1200" dirty="0">
                          <a:effectLst/>
                          <a:latin typeface="Calibri"/>
                          <a:ea typeface="Times New Roman"/>
                          <a:cs typeface="Times New Roman"/>
                        </a:rPr>
                        <a:t>speech and text   </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10 - make accurate use </a:t>
                      </a:r>
                      <a:r>
                        <a:rPr lang="en-US" sz="1300" kern="1200" dirty="0">
                          <a:effectLst/>
                          <a:latin typeface="Calibri"/>
                          <a:ea typeface="Times New Roman"/>
                          <a:cs typeface="Times New Roman"/>
                        </a:rPr>
                        <a:t>of standard English to communicate in grade-appropriate speech and writing</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en-US" sz="900" b="1" kern="1200" dirty="0">
                          <a:solidFill>
                            <a:srgbClr val="7F7F7F"/>
                          </a:solidFill>
                          <a:effectLst/>
                          <a:latin typeface="Calibri"/>
                          <a:ea typeface="Times New Roman"/>
                          <a:cs typeface="Times New Roman"/>
                        </a:rPr>
                        <a:t>1</a:t>
                      </a:r>
                      <a:endParaRPr lang="en-US" sz="9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construct meaning </a:t>
                      </a:r>
                      <a:r>
                        <a:rPr lang="en-US" sz="900" kern="1200" dirty="0">
                          <a:solidFill>
                            <a:srgbClr val="7F7F7F"/>
                          </a:solidFill>
                          <a:effectLst/>
                          <a:latin typeface="Calibri"/>
                          <a:ea typeface="Calibri"/>
                          <a:cs typeface="GillSansMT"/>
                        </a:rPr>
                        <a:t>from oral presentations and literary and informational text through grade-appropriate listening, reading, and viewing</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069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dirty="0">
                          <a:solidFill>
                            <a:srgbClr val="7F7F7F"/>
                          </a:solidFill>
                          <a:effectLst/>
                          <a:latin typeface="Calibri"/>
                          <a:ea typeface="Calibri"/>
                          <a:cs typeface="Times New Roman"/>
                        </a:rPr>
                        <a:t>8</a:t>
                      </a:r>
                      <a:endParaRPr lang="en-US" sz="9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determine the meaning</a:t>
                      </a:r>
                      <a:r>
                        <a:rPr lang="en-US" sz="900" kern="1200" dirty="0">
                          <a:solidFill>
                            <a:srgbClr val="7F7F7F"/>
                          </a:solidFill>
                          <a:effectLst/>
                          <a:latin typeface="Calibri"/>
                          <a:ea typeface="Calibri"/>
                          <a:cs typeface="GillSansMT"/>
                        </a:rPr>
                        <a:t> of words and phrases in oral presentations and literary and informational text</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825377">
                <a:tc rowSpan="3">
                  <a:txBody>
                    <a:bodyPr/>
                    <a:lstStyle/>
                    <a:p>
                      <a:pPr marL="0" marR="0">
                        <a:lnSpc>
                          <a:spcPct val="115000"/>
                        </a:lnSpc>
                        <a:spcBef>
                          <a:spcPts val="0"/>
                        </a:spcBef>
                        <a:spcAft>
                          <a:spcPts val="0"/>
                        </a:spcAft>
                      </a:pPr>
                      <a:r>
                        <a:rPr lang="en-US" sz="2100" b="1" kern="1200" dirty="0">
                          <a:effectLst/>
                          <a:latin typeface="Calibri"/>
                          <a:ea typeface="Calibri"/>
                          <a:cs typeface="Times New Roman"/>
                        </a:rPr>
                        <a:t>Productive modalities*:</a:t>
                      </a:r>
                      <a:r>
                        <a:rPr lang="en-US" sz="2100" kern="1200" dirty="0">
                          <a:effectLst/>
                          <a:latin typeface="Calibri"/>
                          <a:ea typeface="Calibri"/>
                          <a:cs typeface="Times New Roman"/>
                        </a:rPr>
                        <a:t> </a:t>
                      </a:r>
                      <a:r>
                        <a:rPr lang="en-US" sz="1200" kern="1200" dirty="0">
                          <a:effectLst/>
                          <a:latin typeface="Calibri"/>
                          <a:ea typeface="Calibri"/>
                          <a:cs typeface="Times New Roman"/>
                        </a:rPr>
                        <a:t>Ways in which students communicate to others (e.g., speaking, writing, and drawing). Instruction and assessment of productive modalities focus on students’ communication of their own understanding or </a:t>
                      </a:r>
                      <a:r>
                        <a:rPr lang="en-US" sz="1300" kern="1200" dirty="0">
                          <a:effectLst/>
                          <a:latin typeface="Calibri"/>
                          <a:ea typeface="Calibri"/>
                          <a:cs typeface="Times New Roman"/>
                        </a:rPr>
                        <a:t>interpretation.</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en-US" sz="1200" kern="1200" dirty="0">
                          <a:effectLst/>
                          <a:latin typeface="Calibri"/>
                          <a:ea typeface="Calibri"/>
                          <a:cs typeface="Times New Roman"/>
                        </a:rPr>
                        <a:t>Speaking </a:t>
                      </a:r>
                      <a:br>
                        <a:rPr lang="en-US" sz="1200" kern="1200" dirty="0">
                          <a:effectLst/>
                          <a:latin typeface="Calibri"/>
                          <a:ea typeface="Calibri"/>
                          <a:cs typeface="Times New Roman"/>
                        </a:rPr>
                      </a:br>
                      <a:r>
                        <a:rPr lang="en-US" sz="1200" kern="1200" dirty="0">
                          <a:effectLst/>
                          <a:latin typeface="Calibri"/>
                          <a:ea typeface="Calibri"/>
                          <a:cs typeface="Times New Roman"/>
                        </a:rPr>
                        <a:t>&amp;</a:t>
                      </a:r>
                      <a:endParaRPr lang="en-US" sz="1200" dirty="0">
                        <a:effectLst/>
                        <a:latin typeface="Calibri"/>
                        <a:ea typeface="Calibri"/>
                        <a:cs typeface="Times New Roman"/>
                      </a:endParaRPr>
                    </a:p>
                    <a:p>
                      <a:pPr marL="0" marR="0" algn="ctr">
                        <a:lnSpc>
                          <a:spcPct val="115000"/>
                        </a:lnSpc>
                        <a:spcBef>
                          <a:spcPts val="0"/>
                        </a:spcBef>
                        <a:spcAft>
                          <a:spcPts val="0"/>
                        </a:spcAft>
                      </a:pPr>
                      <a:r>
                        <a:rPr lang="en-US" sz="1200" kern="1200" dirty="0">
                          <a:effectLst/>
                          <a:latin typeface="Calibri"/>
                          <a:ea typeface="Calibri"/>
                          <a:cs typeface="Times New Roman"/>
                        </a:rPr>
                        <a:t>Writing</a:t>
                      </a:r>
                      <a:endParaRPr lang="en-US" sz="12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400" kern="1200" dirty="0">
                          <a:effectLst/>
                          <a:latin typeface="Calibri"/>
                          <a:ea typeface="Times New Roman"/>
                          <a:cs typeface="GillSansMT"/>
                        </a:rPr>
                        <a:t>3</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effectLst/>
                          <a:latin typeface="Calibri"/>
                          <a:ea typeface="Calibri"/>
                          <a:cs typeface="GillSansMT"/>
                        </a:rPr>
                        <a:t>speak and write about grade-appropriate complex literary and informational texts and topics</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23737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400" b="1" kern="1200" dirty="0">
                          <a:effectLst/>
                          <a:latin typeface="Calibri"/>
                          <a:ea typeface="Times New Roman"/>
                          <a:cs typeface="Times New Roman"/>
                        </a:rPr>
                        <a:t>4</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en-US" sz="1700" b="1" kern="1200" dirty="0">
                          <a:effectLst/>
                          <a:latin typeface="Calibri"/>
                          <a:ea typeface="Calibri"/>
                          <a:cs typeface="GillSansMT"/>
                        </a:rPr>
                        <a:t>construct grade-appropriate oral and written claims and support them with reasoning and evidence</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8191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400" kern="1200" dirty="0">
                          <a:effectLst/>
                          <a:latin typeface="Calibri"/>
                          <a:ea typeface="Times New Roman"/>
                          <a:cs typeface="Times New Roman"/>
                        </a:rPr>
                        <a:t>7</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effectLst/>
                          <a:latin typeface="Calibri"/>
                          <a:ea typeface="Calibri"/>
                          <a:cs typeface="GillSansMT"/>
                        </a:rPr>
                        <a:t>adapt language choices to purpose, task, and audience when speaking and writing</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42795">
                <a:tc rowSpan="3">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Times New Roman"/>
                        </a:rPr>
                        <a:t>Interactive modalities*: </a:t>
                      </a:r>
                      <a:r>
                        <a:rPr lang="en-US" sz="900" kern="1200" dirty="0">
                          <a:solidFill>
                            <a:srgbClr val="7F7F7F"/>
                          </a:solidFill>
                          <a:effectLst/>
                          <a:latin typeface="Calibri"/>
                          <a:ea typeface="Calibri"/>
                          <a:cs typeface="Times New Roman"/>
                        </a:rPr>
                        <a:t>Collaborative use of receptive and productive modalities as “students engage in conversations, provide and obtain information, express feelings and emotions, and exchange opinions” (Phillips, 2008, p. 3). </a:t>
                      </a:r>
                      <a:endParaRPr lang="en-US" sz="9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900" kern="1200" dirty="0">
                          <a:solidFill>
                            <a:srgbClr val="7F7F7F"/>
                          </a:solidFill>
                          <a:effectLst/>
                          <a:latin typeface="Calibri"/>
                          <a:ea typeface="Calibri"/>
                          <a:cs typeface="Times New Roman"/>
                        </a:rPr>
                        <a:t>Listening, speaking, reading,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and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writing</a:t>
                      </a:r>
                      <a:endParaRPr lang="en-US" sz="900" dirty="0">
                        <a:effectLst/>
                        <a:latin typeface="Calibri"/>
                        <a:ea typeface="Calibri"/>
                        <a:cs typeface="Times New Roman"/>
                      </a:endParaRPr>
                    </a:p>
                  </a:txBody>
                  <a:tcPr marL="34287" marR="34287" marT="12157"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dirty="0">
                          <a:solidFill>
                            <a:srgbClr val="7F7F7F"/>
                          </a:solidFill>
                          <a:effectLst/>
                          <a:latin typeface="Calibri"/>
                          <a:ea typeface="Times New Roman"/>
                          <a:cs typeface="GillSansMT"/>
                        </a:rPr>
                        <a:t>2</a:t>
                      </a:r>
                      <a:endParaRPr lang="en-US" sz="9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participate in grade-appropriate oral and written exchanges</a:t>
                      </a:r>
                      <a:r>
                        <a:rPr lang="en-US" sz="900" kern="1200" dirty="0">
                          <a:solidFill>
                            <a:srgbClr val="7F7F7F"/>
                          </a:solidFill>
                          <a:effectLst/>
                          <a:latin typeface="Calibri"/>
                          <a:ea typeface="Calibri"/>
                          <a:cs typeface="GillSansMT"/>
                        </a:rPr>
                        <a:t> of information, ideas, and analyses, responding to peer, audience, or reader comments and questions</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0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dirty="0">
                          <a:solidFill>
                            <a:srgbClr val="7F7F7F"/>
                          </a:solidFill>
                          <a:effectLst/>
                          <a:latin typeface="Calibri"/>
                          <a:ea typeface="Times New Roman"/>
                          <a:cs typeface="Times New Roman"/>
                        </a:rPr>
                        <a:t>5</a:t>
                      </a:r>
                      <a:endParaRPr lang="en-US" sz="9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conduct research and evaluate and communicate</a:t>
                      </a:r>
                      <a:r>
                        <a:rPr lang="en-US" sz="900" kern="1200" dirty="0">
                          <a:solidFill>
                            <a:srgbClr val="7F7F7F"/>
                          </a:solidFill>
                          <a:effectLst/>
                          <a:latin typeface="Calibri"/>
                          <a:ea typeface="Calibri"/>
                          <a:cs typeface="GillSansMT"/>
                        </a:rPr>
                        <a:t> findings to answer questions or solve problems</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07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dirty="0">
                          <a:solidFill>
                            <a:srgbClr val="7F7F7F"/>
                          </a:solidFill>
                          <a:effectLst/>
                          <a:latin typeface="Calibri"/>
                          <a:ea typeface="Times New Roman"/>
                          <a:cs typeface="Times New Roman"/>
                        </a:rPr>
                        <a:t>6</a:t>
                      </a:r>
                      <a:endParaRPr lang="en-US" sz="9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analyze and critique</a:t>
                      </a:r>
                      <a:r>
                        <a:rPr lang="en-US" sz="900" kern="1200" dirty="0">
                          <a:solidFill>
                            <a:srgbClr val="7F7F7F"/>
                          </a:solidFill>
                          <a:effectLst/>
                          <a:latin typeface="Calibri"/>
                          <a:ea typeface="Calibri"/>
                          <a:cs typeface="GillSansMT"/>
                        </a:rPr>
                        <a:t> the arguments of others orally and in writing</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41410835"/>
              </p:ext>
            </p:extLst>
          </p:nvPr>
        </p:nvGraphicFramePr>
        <p:xfrm>
          <a:off x="184751" y="6360963"/>
          <a:ext cx="7402898" cy="2218398"/>
        </p:xfrm>
        <a:graphic>
          <a:graphicData uri="http://schemas.openxmlformats.org/drawingml/2006/table">
            <a:tbl>
              <a:tblPr firstRow="1" firstCol="1" bandRow="1"/>
              <a:tblGrid>
                <a:gridCol w="925363"/>
                <a:gridCol w="993907"/>
                <a:gridCol w="891090"/>
                <a:gridCol w="736863"/>
                <a:gridCol w="1079589"/>
                <a:gridCol w="1233816"/>
                <a:gridCol w="1542270"/>
              </a:tblGrid>
              <a:tr h="612611">
                <a:tc>
                  <a:txBody>
                    <a:bodyPr/>
                    <a:lstStyle/>
                    <a:p>
                      <a:pPr marL="0" marR="0" algn="ctr">
                        <a:lnSpc>
                          <a:spcPct val="115000"/>
                        </a:lnSpc>
                        <a:spcBef>
                          <a:spcPts val="0"/>
                        </a:spcBef>
                        <a:spcAft>
                          <a:spcPts val="0"/>
                        </a:spcAft>
                      </a:pPr>
                      <a:r>
                        <a:rPr lang="en-US" sz="1400" b="1" dirty="0">
                          <a:solidFill>
                            <a:srgbClr val="000000"/>
                          </a:solidFill>
                          <a:effectLst/>
                          <a:latin typeface="Calibri"/>
                          <a:ea typeface="Times New Roman"/>
                          <a:cs typeface="Times New Roman"/>
                        </a:rPr>
                        <a:t>Standard</a:t>
                      </a:r>
                      <a:endParaRPr lang="en-US" sz="14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700" b="1" dirty="0">
                          <a:effectLst/>
                          <a:latin typeface="Calibri"/>
                          <a:ea typeface="Times New Roman"/>
                          <a:cs typeface="Times New Roman"/>
                        </a:rPr>
                        <a:t>An ELL can…</a:t>
                      </a:r>
                      <a:endParaRPr lang="en-US" sz="17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nSpc>
                          <a:spcPct val="115000"/>
                        </a:lnSpc>
                        <a:spcBef>
                          <a:spcPts val="0"/>
                        </a:spcBef>
                        <a:spcAft>
                          <a:spcPts val="0"/>
                        </a:spcAft>
                      </a:pPr>
                      <a:r>
                        <a:rPr lang="en-US" sz="1700" b="1" dirty="0">
                          <a:solidFill>
                            <a:srgbClr val="000000"/>
                          </a:solidFill>
                          <a:effectLst/>
                          <a:latin typeface="Calibri"/>
                          <a:ea typeface="Times New Roman"/>
                          <a:cs typeface="Times New Roman"/>
                        </a:rPr>
                        <a:t>By the end of an English language proficiency level, an ELL in </a:t>
                      </a:r>
                      <a:r>
                        <a:rPr lang="en-US" sz="1700" b="1" dirty="0" smtClean="0">
                          <a:solidFill>
                            <a:srgbClr val="000000"/>
                          </a:solidFill>
                          <a:effectLst/>
                          <a:latin typeface="Calibri"/>
                          <a:ea typeface="Times New Roman"/>
                          <a:cs typeface="Times New Roman"/>
                        </a:rPr>
                        <a:t>2</a:t>
                      </a:r>
                      <a:r>
                        <a:rPr lang="en-US" sz="1700" b="1" baseline="30000" dirty="0" smtClean="0">
                          <a:solidFill>
                            <a:srgbClr val="000000"/>
                          </a:solidFill>
                          <a:effectLst/>
                          <a:latin typeface="Calibri"/>
                          <a:ea typeface="Times New Roman"/>
                          <a:cs typeface="Times New Roman"/>
                        </a:rPr>
                        <a:t>nd</a:t>
                      </a:r>
                      <a:r>
                        <a:rPr lang="en-US" sz="1700" b="1" dirty="0" smtClean="0">
                          <a:solidFill>
                            <a:srgbClr val="000000"/>
                          </a:solidFill>
                          <a:effectLst/>
                          <a:latin typeface="Calibri"/>
                          <a:ea typeface="Times New Roman"/>
                          <a:cs typeface="Times New Roman"/>
                        </a:rPr>
                        <a:t> – 3rd Grade can </a:t>
                      </a:r>
                      <a:r>
                        <a:rPr lang="en-US" sz="1700" b="1" dirty="0">
                          <a:solidFill>
                            <a:srgbClr val="000000"/>
                          </a:solidFill>
                          <a:effectLst/>
                          <a:latin typeface="Calibri"/>
                          <a:ea typeface="Times New Roman"/>
                          <a:cs typeface="Times New Roman"/>
                        </a:rPr>
                        <a:t>. . . </a:t>
                      </a:r>
                      <a:endParaRPr lang="en-US" sz="17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2169">
                <a:tc rowSpan="2">
                  <a:txBody>
                    <a:bodyPr/>
                    <a:lstStyle/>
                    <a:p>
                      <a:pPr marL="0" marR="0" algn="ctr">
                        <a:lnSpc>
                          <a:spcPct val="115000"/>
                        </a:lnSpc>
                        <a:spcBef>
                          <a:spcPts val="0"/>
                        </a:spcBef>
                        <a:spcAft>
                          <a:spcPts val="0"/>
                        </a:spcAft>
                      </a:pPr>
                      <a:r>
                        <a:rPr lang="en-US" sz="3200" b="1" dirty="0">
                          <a:solidFill>
                            <a:srgbClr val="000000"/>
                          </a:solidFill>
                          <a:effectLst/>
                          <a:latin typeface="Calibri"/>
                          <a:ea typeface="Times New Roman"/>
                          <a:cs typeface="Times New Roman"/>
                        </a:rPr>
                        <a:t>4</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Productive</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(S &amp; W)</a:t>
                      </a:r>
                      <a:endParaRPr lang="en-US" sz="13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en-US" sz="900" b="1" dirty="0">
                          <a:effectLst/>
                          <a:latin typeface="Calibri"/>
                          <a:ea typeface="Times New Roman"/>
                          <a:cs typeface="Times New Roman"/>
                        </a:rPr>
                        <a:t>…construct grade-appropriate oral and written claims and support them with reasoning and evidence. </a:t>
                      </a:r>
                      <a:endParaRPr lang="en-US" sz="9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1</a:t>
                      </a:r>
                      <a:endParaRPr lang="en-US" sz="21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2</a:t>
                      </a:r>
                      <a:endParaRPr lang="en-US" sz="21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3</a:t>
                      </a:r>
                      <a:endParaRPr lang="en-US" sz="21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4</a:t>
                      </a:r>
                      <a:endParaRPr lang="en-US" sz="21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5</a:t>
                      </a:r>
                      <a:endParaRPr lang="en-US" sz="21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215931">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900" dirty="0">
                          <a:solidFill>
                            <a:srgbClr val="000000"/>
                          </a:solidFill>
                          <a:effectLst/>
                          <a:latin typeface="Calibri"/>
                          <a:ea typeface="Times New Roman"/>
                          <a:cs typeface="Times New Roman"/>
                        </a:rPr>
                        <a:t>…express an opinion about a familiar topic.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en-US" sz="900" dirty="0" smtClean="0">
                          <a:solidFill>
                            <a:srgbClr val="000000"/>
                          </a:solidFill>
                          <a:effectLst/>
                          <a:latin typeface="Calibri"/>
                          <a:ea typeface="Times New Roman"/>
                          <a:cs typeface="Times New Roman"/>
                        </a:rPr>
                        <a:t>…express</a:t>
                      </a:r>
                      <a:r>
                        <a:rPr lang="en-US" sz="900" baseline="0" dirty="0" smtClean="0">
                          <a:solidFill>
                            <a:srgbClr val="000000"/>
                          </a:solidFill>
                          <a:effectLst/>
                          <a:latin typeface="Calibri"/>
                          <a:ea typeface="Times New Roman"/>
                          <a:cs typeface="Times New Roman"/>
                        </a:rPr>
                        <a:t> an opinion about a familiar topic or story.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en-US" sz="900" dirty="0" smtClean="0">
                          <a:solidFill>
                            <a:srgbClr val="000000"/>
                          </a:solidFill>
                          <a:effectLst/>
                          <a:latin typeface="Calibri"/>
                          <a:ea typeface="Times New Roman"/>
                          <a:cs typeface="Times New Roman"/>
                        </a:rPr>
                        <a:t>…e</a:t>
                      </a:r>
                      <a:r>
                        <a:rPr lang="en-US" sz="900" b="0" i="0" u="none" strike="noStrike" dirty="0" smtClean="0">
                          <a:solidFill>
                            <a:srgbClr val="000000"/>
                          </a:solidFill>
                          <a:effectLst/>
                          <a:latin typeface="Calibri" panose="020F0502020204030204" pitchFamily="34" charset="0"/>
                        </a:rPr>
                        <a:t>xpress an opinion about a familiar topic or story, giving one or more reasons for the opinion.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dirty="0" smtClean="0">
                          <a:solidFill>
                            <a:srgbClr val="000000"/>
                          </a:solidFill>
                          <a:effectLst/>
                          <a:latin typeface="Calibri"/>
                          <a:ea typeface="Times New Roman"/>
                          <a:cs typeface="Times New Roman"/>
                        </a:rPr>
                        <a:t>…</a:t>
                      </a:r>
                      <a:r>
                        <a:rPr lang="en-US" sz="900" b="0" i="0" u="none" strike="noStrike" dirty="0" smtClean="0">
                          <a:solidFill>
                            <a:srgbClr val="000000"/>
                          </a:solidFill>
                          <a:effectLst/>
                          <a:latin typeface="Calibri" panose="020F0502020204030204" pitchFamily="34" charset="0"/>
                        </a:rPr>
                        <a:t>express opinions about a variety of topics, introducing the topic &amp; giving several reasons for the opinion.</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dirty="0" smtClean="0">
                          <a:solidFill>
                            <a:srgbClr val="000000"/>
                          </a:solidFill>
                          <a:effectLst/>
                          <a:latin typeface="Calibri"/>
                          <a:ea typeface="Times New Roman"/>
                          <a:cs typeface="Times New Roman"/>
                        </a:rPr>
                        <a:t>…</a:t>
                      </a:r>
                      <a:r>
                        <a:rPr lang="en-US" sz="900" b="0" i="0" u="none" strike="noStrike" dirty="0" smtClean="0">
                          <a:solidFill>
                            <a:srgbClr val="000000"/>
                          </a:solidFill>
                          <a:effectLst/>
                          <a:latin typeface="Calibri" panose="020F0502020204030204" pitchFamily="34" charset="0"/>
                        </a:rPr>
                        <a:t>express opinions about a variety of topics, introducing the topic, giving several reasons for the opinion, &amp; providing a concluding statement.</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Rectangle 7"/>
          <p:cNvSpPr/>
          <p:nvPr/>
        </p:nvSpPr>
        <p:spPr>
          <a:xfrm>
            <a:off x="261866" y="8632793"/>
            <a:ext cx="7299701" cy="1016624"/>
          </a:xfrm>
          <a:prstGeom prst="rect">
            <a:avLst/>
          </a:prstGeom>
          <a:solidFill>
            <a:schemeClr val="bg1"/>
          </a:solidFill>
        </p:spPr>
        <p:txBody>
          <a:bodyPr wrap="square" lIns="92392" tIns="46196" rIns="92392" bIns="46196">
            <a:spAutoFit/>
          </a:bodyPr>
          <a:lstStyle/>
          <a:p>
            <a:r>
              <a:rPr lang="en-US" sz="1000" dirty="0"/>
              <a:t>This performance task is based on writing.  As an option if you’d like to monitor growth for ELP as a second goal, teachers can choose to assess ELP standard 4 because it aligns with this specific performance task. Your student’s full composition can be analyzed to identify English language proficiency levels.  It is evident that students will be navigating through the modalities to get to the end product. However, it is important to keep in mind what the full opinion writing performance task is assessing and how deeply the student understands class content and language. The  ELP growth goal is to provide the “just-right scaffolds” for students to demonstrate their understanding in order for them to move from one proficiency level to the next.</a:t>
            </a:r>
          </a:p>
        </p:txBody>
      </p:sp>
      <p:sp>
        <p:nvSpPr>
          <p:cNvPr id="9" name="Rectangle 8"/>
          <p:cNvSpPr/>
          <p:nvPr/>
        </p:nvSpPr>
        <p:spPr>
          <a:xfrm>
            <a:off x="107638" y="30440"/>
            <a:ext cx="7480010" cy="401071"/>
          </a:xfrm>
          <a:prstGeom prst="rect">
            <a:avLst/>
          </a:prstGeom>
        </p:spPr>
        <p:txBody>
          <a:bodyPr wrap="square" lIns="92392" tIns="46196" rIns="92392" bIns="46196">
            <a:spAutoFit/>
          </a:bodyPr>
          <a:lstStyle/>
          <a:p>
            <a:pPr algn="ctr"/>
            <a:r>
              <a:rPr lang="en-US" b="1" i="1" dirty="0"/>
              <a:t>ELP </a:t>
            </a:r>
            <a:r>
              <a:rPr lang="en-US" b="1" i="1" dirty="0" smtClean="0"/>
              <a:t>2</a:t>
            </a:r>
            <a:r>
              <a:rPr lang="en-US" b="1" i="1" baseline="30000" dirty="0" smtClean="0"/>
              <a:t>nd</a:t>
            </a:r>
            <a:r>
              <a:rPr lang="en-US" b="1" i="1" dirty="0" smtClean="0"/>
              <a:t> – 3</a:t>
            </a:r>
            <a:r>
              <a:rPr lang="en-US" b="1" i="1" baseline="30000" dirty="0" smtClean="0"/>
              <a:t>rd</a:t>
            </a:r>
            <a:r>
              <a:rPr lang="en-US" b="1" i="1" dirty="0" smtClean="0"/>
              <a:t> Grade Band Standards </a:t>
            </a:r>
            <a:r>
              <a:rPr lang="en-US" b="1" i="1" dirty="0"/>
              <a:t>Organized by </a:t>
            </a:r>
            <a:r>
              <a:rPr lang="en-US" b="1" i="1" dirty="0" smtClean="0"/>
              <a:t>Modality</a:t>
            </a:r>
          </a:p>
        </p:txBody>
      </p:sp>
      <p:sp>
        <p:nvSpPr>
          <p:cNvPr id="2" name="TextBox 1"/>
          <p:cNvSpPr txBox="1"/>
          <p:nvPr/>
        </p:nvSpPr>
        <p:spPr>
          <a:xfrm>
            <a:off x="304800" y="9677400"/>
            <a:ext cx="3822348" cy="221492"/>
          </a:xfrm>
          <a:prstGeom prst="rect">
            <a:avLst/>
          </a:prstGeom>
          <a:noFill/>
        </p:spPr>
        <p:txBody>
          <a:bodyPr wrap="square" lIns="96908" tIns="48454" rIns="96908" bIns="48454" rtlCol="0">
            <a:spAutoFit/>
          </a:bodyPr>
          <a:lstStyle/>
          <a:p>
            <a:r>
              <a:rPr lang="en-US" sz="800" b="1" i="1" dirty="0"/>
              <a:t>Oregon ELP Standards Aligned with Performance Task, 2014; Arcema Tovar</a:t>
            </a:r>
          </a:p>
        </p:txBody>
      </p:sp>
    </p:spTree>
    <p:extLst>
      <p:ext uri="{BB962C8B-B14F-4D97-AF65-F5344CB8AC3E}">
        <p14:creationId xmlns:p14="http://schemas.microsoft.com/office/powerpoint/2010/main" val="2920234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69164907"/>
              </p:ext>
            </p:extLst>
          </p:nvPr>
        </p:nvGraphicFramePr>
        <p:xfrm>
          <a:off x="261863" y="90782"/>
          <a:ext cx="7325784" cy="9337251"/>
        </p:xfrm>
        <a:graphic>
          <a:graphicData uri="http://schemas.openxmlformats.org/drawingml/2006/table">
            <a:tbl>
              <a:tblPr/>
              <a:tblGrid>
                <a:gridCol w="385570"/>
                <a:gridCol w="483655"/>
                <a:gridCol w="2799189"/>
                <a:gridCol w="913422"/>
                <a:gridCol w="913422"/>
                <a:gridCol w="828709"/>
                <a:gridCol w="559839"/>
                <a:gridCol w="441978"/>
              </a:tblGrid>
              <a:tr h="240075">
                <a:tc gridSpan="8">
                  <a:txBody>
                    <a:bodyPr/>
                    <a:lstStyle/>
                    <a:p>
                      <a:pPr algn="l" fontAlgn="ctr"/>
                      <a:r>
                        <a:rPr lang="en-US" sz="1400" b="1" i="0" u="none" strike="noStrike" dirty="0" smtClean="0">
                          <a:solidFill>
                            <a:srgbClr val="000000"/>
                          </a:solidFill>
                          <a:latin typeface="Calibri"/>
                        </a:rPr>
                        <a:t>Informational Writing  Pre-Assessment</a:t>
                      </a:r>
                      <a:endParaRPr lang="en-US" sz="1400" b="1" i="0" u="none" strike="noStrike"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0876">
                <a:tc gridSpan="3">
                  <a:txBody>
                    <a:bodyPr/>
                    <a:lstStyle/>
                    <a:p>
                      <a:pPr algn="l" fontAlgn="t"/>
                      <a:r>
                        <a:rPr lang="en-US" sz="1200" b="1" i="0" u="none" strike="noStrike" dirty="0">
                          <a:solidFill>
                            <a:srgbClr val="000000"/>
                          </a:solidFill>
                          <a:latin typeface="Calibri"/>
                        </a:rPr>
                        <a:t>Student and Class Scoring:</a:t>
                      </a: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1000" b="1" i="0" u="none" strike="noStrike" dirty="0">
                          <a:solidFill>
                            <a:srgbClr val="000000"/>
                          </a:solidFill>
                          <a:latin typeface="Calibri"/>
                        </a:rPr>
                        <a:t>School Year: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000" b="0" i="0" u="none" strike="sng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1" i="0" u="none" strike="noStrike" dirty="0">
                          <a:solidFill>
                            <a:srgbClr val="000000"/>
                          </a:solidFill>
                          <a:latin typeface="Calibri"/>
                        </a:rPr>
                        <a:t>Grade: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4707">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dirty="0" smtClean="0">
                          <a:solidFill>
                            <a:srgbClr val="000000"/>
                          </a:solidFill>
                          <a:latin typeface="Calibri"/>
                        </a:rPr>
                        <a:t>Teacher’s </a:t>
                      </a:r>
                      <a:r>
                        <a:rPr lang="en-US" sz="1000" b="1" i="0" u="none" strike="noStrike" dirty="0">
                          <a:solidFill>
                            <a:srgbClr val="000000"/>
                          </a:solidFill>
                          <a:latin typeface="Calibri"/>
                        </a:rPr>
                        <a:t>Name: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6242">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a:solidFill>
                            <a:srgbClr val="000000"/>
                          </a:solidFill>
                          <a:latin typeface="Calibri"/>
                        </a:rPr>
                        <a:t>School: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8013">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n-US" sz="1000" b="1"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0915">
                <a:tc rowSpan="2" gridSpan="3">
                  <a:txBody>
                    <a:bodyPr/>
                    <a:lstStyle/>
                    <a:p>
                      <a:pPr algn="ctr" fontAlgn="ctr"/>
                      <a:r>
                        <a:rPr lang="en-US" sz="1000" b="1" i="0" u="none" strike="noStrike">
                          <a:solidFill>
                            <a:srgbClr val="FFFFFF"/>
                          </a:solidFill>
                          <a:latin typeface="Calibri"/>
                        </a:rPr>
                        <a:t>Student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n-US" sz="1000" b="1" i="0" u="none" strike="noStrike">
                          <a:solidFill>
                            <a:srgbClr val="FFFFFF"/>
                          </a:solidFill>
                          <a:latin typeface="Calibri"/>
                        </a:rPr>
                        <a:t>Focus and Organization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a:solidFill>
                            <a:srgbClr val="FFFFFF"/>
                          </a:solidFill>
                          <a:latin typeface="Calibri"/>
                        </a:rPr>
                        <a:t>Elaboration and Evidence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a:solidFill>
                            <a:srgbClr val="FFFFFF"/>
                          </a:solidFill>
                          <a:latin typeface="Calibri"/>
                        </a:rPr>
                        <a:t>Conventions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a:solidFill>
                            <a:srgbClr val="FFFFFF"/>
                          </a:solidFill>
                          <a:latin typeface="Calibri"/>
                        </a:rPr>
                        <a:t>Student 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a:solidFill>
                            <a:srgbClr val="FFFFFF"/>
                          </a:solidFill>
                          <a:latin typeface="Calibri"/>
                        </a:rPr>
                        <a:t>ELP 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8013">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10526">
                <a:tc>
                  <a:txBody>
                    <a:bodyPr/>
                    <a:lstStyle/>
                    <a:p>
                      <a:pPr algn="ctr" fontAlgn="ctr"/>
                      <a:r>
                        <a:rPr lang="en-US" sz="1000" b="0" i="0" u="none" strike="noStrike" dirty="0" smtClean="0">
                          <a:solidFill>
                            <a:srgbClr val="000000"/>
                          </a:solidFill>
                          <a:latin typeface="Calibri"/>
                        </a:rPr>
                        <a:t> 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smtClean="0">
                          <a:solidFill>
                            <a:srgbClr val="000000"/>
                          </a:solidFill>
                          <a:latin typeface="Calibri"/>
                        </a:rPr>
                        <a:t> 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smtClean="0">
                          <a:solidFill>
                            <a:srgbClr val="000000"/>
                          </a:solidFill>
                          <a:latin typeface="Calibri"/>
                        </a:rPr>
                        <a:t> 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smtClean="0">
                          <a:solidFill>
                            <a:srgbClr val="000000"/>
                          </a:solidFill>
                          <a:latin typeface="Calibri"/>
                        </a:rPr>
                        <a:t> 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extBox 1"/>
          <p:cNvSpPr txBox="1"/>
          <p:nvPr/>
        </p:nvSpPr>
        <p:spPr>
          <a:xfrm>
            <a:off x="432703" y="708350"/>
            <a:ext cx="154222" cy="138428"/>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1</a:t>
            </a:r>
          </a:p>
        </p:txBody>
      </p:sp>
      <p:sp>
        <p:nvSpPr>
          <p:cNvPr id="6" name="TextBox 2"/>
          <p:cNvSpPr txBox="1"/>
          <p:nvPr/>
        </p:nvSpPr>
        <p:spPr>
          <a:xfrm>
            <a:off x="431262" y="874175"/>
            <a:ext cx="164446" cy="139800"/>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2</a:t>
            </a:r>
          </a:p>
        </p:txBody>
      </p:sp>
      <p:sp>
        <p:nvSpPr>
          <p:cNvPr id="7" name="TextBox 3"/>
          <p:cNvSpPr txBox="1"/>
          <p:nvPr/>
        </p:nvSpPr>
        <p:spPr>
          <a:xfrm>
            <a:off x="432252" y="1027245"/>
            <a:ext cx="159620" cy="133103"/>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3</a:t>
            </a:r>
          </a:p>
        </p:txBody>
      </p:sp>
      <p:sp>
        <p:nvSpPr>
          <p:cNvPr id="8" name="TextBox 4"/>
          <p:cNvSpPr txBox="1"/>
          <p:nvPr/>
        </p:nvSpPr>
        <p:spPr>
          <a:xfrm>
            <a:off x="432444" y="1181052"/>
            <a:ext cx="159620" cy="135322"/>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schemeClr val="bg1"/>
                </a:solidFill>
              </a:rPr>
              <a:t>4</a:t>
            </a:r>
          </a:p>
        </p:txBody>
      </p:sp>
      <p:sp>
        <p:nvSpPr>
          <p:cNvPr id="9" name="TextBox 5"/>
          <p:cNvSpPr txBox="1"/>
          <p:nvPr/>
        </p:nvSpPr>
        <p:spPr>
          <a:xfrm>
            <a:off x="611857" y="731446"/>
            <a:ext cx="578693" cy="13022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Emerging</a:t>
            </a:r>
          </a:p>
        </p:txBody>
      </p:sp>
      <p:sp>
        <p:nvSpPr>
          <p:cNvPr id="10" name="TextBox 6"/>
          <p:cNvSpPr txBox="1"/>
          <p:nvPr/>
        </p:nvSpPr>
        <p:spPr>
          <a:xfrm>
            <a:off x="612050" y="885254"/>
            <a:ext cx="578693" cy="13170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Developing</a:t>
            </a:r>
          </a:p>
        </p:txBody>
      </p:sp>
      <p:sp>
        <p:nvSpPr>
          <p:cNvPr id="11" name="TextBox 7"/>
          <p:cNvSpPr txBox="1"/>
          <p:nvPr/>
        </p:nvSpPr>
        <p:spPr>
          <a:xfrm>
            <a:off x="614346" y="1036290"/>
            <a:ext cx="578693" cy="13022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Proficient</a:t>
            </a:r>
          </a:p>
        </p:txBody>
      </p:sp>
      <p:sp>
        <p:nvSpPr>
          <p:cNvPr id="12" name="TextBox 8"/>
          <p:cNvSpPr txBox="1"/>
          <p:nvPr/>
        </p:nvSpPr>
        <p:spPr>
          <a:xfrm>
            <a:off x="619507" y="1190099"/>
            <a:ext cx="578693" cy="12736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Exemplary</a:t>
            </a:r>
          </a:p>
        </p:txBody>
      </p:sp>
      <p:sp>
        <p:nvSpPr>
          <p:cNvPr id="13" name="TextBox 9"/>
          <p:cNvSpPr txBox="1"/>
          <p:nvPr/>
        </p:nvSpPr>
        <p:spPr>
          <a:xfrm>
            <a:off x="416092" y="566368"/>
            <a:ext cx="604747" cy="1333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Scoring Key:</a:t>
            </a:r>
          </a:p>
        </p:txBody>
      </p:sp>
      <p:sp>
        <p:nvSpPr>
          <p:cNvPr id="14" name="TextBox 10"/>
          <p:cNvSpPr txBox="1"/>
          <p:nvPr/>
        </p:nvSpPr>
        <p:spPr>
          <a:xfrm>
            <a:off x="1261536" y="713775"/>
            <a:ext cx="327182" cy="137512"/>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0 - 4</a:t>
            </a:r>
          </a:p>
        </p:txBody>
      </p:sp>
      <p:sp>
        <p:nvSpPr>
          <p:cNvPr id="15" name="TextBox 11"/>
          <p:cNvSpPr txBox="1"/>
          <p:nvPr/>
        </p:nvSpPr>
        <p:spPr>
          <a:xfrm>
            <a:off x="1254706" y="879697"/>
            <a:ext cx="330518" cy="140058"/>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5 - 7</a:t>
            </a:r>
          </a:p>
        </p:txBody>
      </p:sp>
      <p:sp>
        <p:nvSpPr>
          <p:cNvPr id="16" name="TextBox 12"/>
          <p:cNvSpPr txBox="1"/>
          <p:nvPr/>
        </p:nvSpPr>
        <p:spPr>
          <a:xfrm>
            <a:off x="1255696" y="1031583"/>
            <a:ext cx="327286" cy="143164"/>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8 - 10</a:t>
            </a:r>
          </a:p>
        </p:txBody>
      </p:sp>
      <p:sp>
        <p:nvSpPr>
          <p:cNvPr id="17" name="TextBox 13"/>
          <p:cNvSpPr txBox="1"/>
          <p:nvPr/>
        </p:nvSpPr>
        <p:spPr>
          <a:xfrm>
            <a:off x="1255888" y="1186573"/>
            <a:ext cx="327286" cy="140058"/>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schemeClr val="bg1"/>
                </a:solidFill>
              </a:rPr>
              <a:t>11 - 12</a:t>
            </a:r>
          </a:p>
        </p:txBody>
      </p:sp>
      <p:sp>
        <p:nvSpPr>
          <p:cNvPr id="18" name="TextBox 14"/>
          <p:cNvSpPr txBox="1"/>
          <p:nvPr/>
        </p:nvSpPr>
        <p:spPr>
          <a:xfrm>
            <a:off x="1126038" y="568769"/>
            <a:ext cx="701139" cy="12048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Total # Correct</a:t>
            </a:r>
          </a:p>
        </p:txBody>
      </p:sp>
    </p:spTree>
    <p:extLst>
      <p:ext uri="{BB962C8B-B14F-4D97-AF65-F5344CB8AC3E}">
        <p14:creationId xmlns:p14="http://schemas.microsoft.com/office/powerpoint/2010/main" val="2234216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22319615"/>
              </p:ext>
            </p:extLst>
          </p:nvPr>
        </p:nvGraphicFramePr>
        <p:xfrm>
          <a:off x="123818" y="405111"/>
          <a:ext cx="7513321" cy="9172831"/>
        </p:xfrm>
        <a:graphic>
          <a:graphicData uri="http://schemas.openxmlformats.org/drawingml/2006/table">
            <a:tbl>
              <a:tblPr/>
              <a:tblGrid>
                <a:gridCol w="677841"/>
                <a:gridCol w="1079589"/>
                <a:gridCol w="1696497"/>
                <a:gridCol w="1465157"/>
                <a:gridCol w="1310930"/>
                <a:gridCol w="1283307"/>
              </a:tblGrid>
              <a:tr h="389134">
                <a:tc rowSpan="2">
                  <a:txBody>
                    <a:bodyPr/>
                    <a:lstStyle/>
                    <a:p>
                      <a:pPr marL="0" marR="0" algn="ctr">
                        <a:lnSpc>
                          <a:spcPct val="115000"/>
                        </a:lnSpc>
                        <a:spcBef>
                          <a:spcPts val="0"/>
                        </a:spcBef>
                        <a:spcAft>
                          <a:spcPts val="0"/>
                        </a:spcAft>
                      </a:pPr>
                      <a:r>
                        <a:rPr lang="en-US" sz="1200" b="1" dirty="0">
                          <a:solidFill>
                            <a:srgbClr val="000000"/>
                          </a:solidFill>
                          <a:latin typeface="+mn-lt"/>
                          <a:ea typeface="Times New Roman"/>
                          <a:cs typeface="Times New Roman"/>
                        </a:rPr>
                        <a:t>Score</a:t>
                      </a:r>
                      <a:endParaRPr lang="en-US" sz="1200" dirty="0">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5A5A5"/>
                    </a:solidFill>
                  </a:tcPr>
                </a:tc>
                <a:tc gridSpan="2">
                  <a:txBody>
                    <a:bodyPr/>
                    <a:lstStyle/>
                    <a:p>
                      <a:pPr marL="0" marR="0" algn="ctr">
                        <a:lnSpc>
                          <a:spcPct val="115000"/>
                        </a:lnSpc>
                        <a:spcBef>
                          <a:spcPts val="0"/>
                        </a:spcBef>
                        <a:spcAft>
                          <a:spcPts val="0"/>
                        </a:spcAft>
                      </a:pPr>
                      <a:r>
                        <a:rPr lang="en-US" sz="1100" b="1" dirty="0" smtClean="0">
                          <a:solidFill>
                            <a:srgbClr val="000000"/>
                          </a:solidFill>
                          <a:effectLst>
                            <a:outerShdw blurRad="38100" dist="38100" dir="2700000" algn="tl">
                              <a:srgbClr val="000000">
                                <a:alpha val="43137"/>
                              </a:srgbClr>
                            </a:outerShdw>
                          </a:effectLst>
                          <a:latin typeface="+mn-lt"/>
                          <a:ea typeface="Times New Roman"/>
                          <a:cs typeface="Times New Roman"/>
                        </a:rPr>
                        <a:t>Statement of Purpose/Focus and Organization</a:t>
                      </a:r>
                      <a:endParaRPr lang="en-US" sz="11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40000"/>
                        <a:lumOff val="6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b="1" dirty="0">
                          <a:solidFill>
                            <a:srgbClr val="000000"/>
                          </a:solidFill>
                          <a:effectLst>
                            <a:outerShdw blurRad="38100" dist="38100" dir="2700000" algn="tl">
                              <a:srgbClr val="000000">
                                <a:alpha val="43137"/>
                              </a:srgbClr>
                            </a:outerShdw>
                          </a:effectLst>
                          <a:latin typeface="+mn-lt"/>
                          <a:ea typeface="Times New Roman"/>
                          <a:cs typeface="Times New Roman"/>
                        </a:rPr>
                        <a:t>Development: Language and Elaboration of Evidence</a:t>
                      </a:r>
                      <a:endParaRPr lang="en-US" sz="11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rowSpan="2">
                  <a:txBody>
                    <a:bodyPr/>
                    <a:lstStyle/>
                    <a:p>
                      <a:pPr marL="0" marR="0" algn="ctr">
                        <a:lnSpc>
                          <a:spcPct val="115000"/>
                        </a:lnSpc>
                        <a:spcBef>
                          <a:spcPts val="0"/>
                        </a:spcBef>
                        <a:spcAft>
                          <a:spcPts val="0"/>
                        </a:spcAft>
                      </a:pPr>
                      <a:r>
                        <a:rPr lang="en-US" sz="1300" b="1" dirty="0">
                          <a:solidFill>
                            <a:srgbClr val="000000"/>
                          </a:solidFill>
                          <a:effectLst>
                            <a:outerShdw blurRad="38100" dist="38100" dir="2700000" algn="tl">
                              <a:srgbClr val="000000">
                                <a:alpha val="43137"/>
                              </a:srgbClr>
                            </a:outerShdw>
                          </a:effectLst>
                          <a:latin typeface="+mn-lt"/>
                          <a:ea typeface="Times New Roman"/>
                          <a:cs typeface="Times New Roman"/>
                        </a:rPr>
                        <a:t>Conventions</a:t>
                      </a:r>
                      <a:endParaRPr lang="en-US" sz="13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AC090"/>
                    </a:solidFill>
                  </a:tcPr>
                </a:tc>
              </a:tr>
              <a:tr h="462686">
                <a:tc vMerge="1">
                  <a:txBody>
                    <a:bodyPr/>
                    <a:lstStyle/>
                    <a:p>
                      <a:endParaRPr lang="en-US"/>
                    </a:p>
                  </a:txBody>
                  <a:tcPr/>
                </a:tc>
                <a:tc>
                  <a:txBody>
                    <a:bodyPr/>
                    <a:lstStyle/>
                    <a:p>
                      <a:pPr marL="0" marR="0" algn="ctr">
                        <a:lnSpc>
                          <a:spcPct val="115000"/>
                        </a:lnSpc>
                        <a:spcBef>
                          <a:spcPts val="0"/>
                        </a:spcBef>
                        <a:spcAft>
                          <a:spcPts val="0"/>
                        </a:spcAft>
                      </a:pPr>
                      <a:r>
                        <a:rPr lang="en-US" sz="1200" b="1" dirty="0" smtClean="0">
                          <a:solidFill>
                            <a:srgbClr val="000000"/>
                          </a:solidFill>
                          <a:effectLst>
                            <a:outerShdw blurRad="38100" dist="38100" dir="2700000" algn="tl">
                              <a:srgbClr val="000000">
                                <a:alpha val="43137"/>
                              </a:srgbClr>
                            </a:outerShdw>
                          </a:effectLst>
                          <a:latin typeface="+mn-lt"/>
                          <a:ea typeface="Times New Roman"/>
                          <a:cs typeface="Times New Roman"/>
                        </a:rPr>
                        <a:t>Statement of Purpose/Focus   </a:t>
                      </a:r>
                      <a:endParaRPr lang="en-US" sz="12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smtClean="0">
                          <a:effectLst>
                            <a:outerShdw blurRad="38100" dist="38100" dir="2700000" algn="tl">
                              <a:srgbClr val="000000">
                                <a:alpha val="43137"/>
                              </a:srgbClr>
                            </a:outerShdw>
                          </a:effectLst>
                          <a:latin typeface="+mn-lt"/>
                        </a:rPr>
                        <a:t>Organization</a:t>
                      </a:r>
                      <a:endParaRPr lang="en-US" sz="1200" b="1" dirty="0">
                        <a:effectLst>
                          <a:outerShdw blurRad="38100" dist="38100" dir="2700000" algn="tl">
                            <a:srgbClr val="000000">
                              <a:alpha val="43137"/>
                            </a:srgbClr>
                          </a:outerShdw>
                        </a:effectLst>
                        <a:latin typeface="+mn-lt"/>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en-US" sz="1200" b="1" dirty="0">
                          <a:solidFill>
                            <a:srgbClr val="000000"/>
                          </a:solidFill>
                          <a:effectLst>
                            <a:outerShdw blurRad="38100" dist="38100" dir="2700000" algn="tl">
                              <a:srgbClr val="000000">
                                <a:alpha val="43137"/>
                              </a:srgbClr>
                            </a:outerShdw>
                          </a:effectLst>
                          <a:latin typeface="+mn-lt"/>
                          <a:ea typeface="Times New Roman"/>
                          <a:cs typeface="Times New Roman"/>
                        </a:rPr>
                        <a:t>Elaboration of Evidence</a:t>
                      </a:r>
                      <a:endParaRPr lang="en-US" sz="12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200" b="1" dirty="0">
                          <a:solidFill>
                            <a:srgbClr val="000000"/>
                          </a:solidFill>
                          <a:effectLst>
                            <a:outerShdw blurRad="38100" dist="38100" dir="2700000" algn="tl">
                              <a:srgbClr val="000000">
                                <a:alpha val="43137"/>
                              </a:srgbClr>
                            </a:outerShdw>
                          </a:effectLst>
                          <a:latin typeface="+mn-lt"/>
                          <a:ea typeface="Times New Roman"/>
                          <a:cs typeface="Times New Roman"/>
                        </a:rPr>
                        <a:t>Language and Vocabulary</a:t>
                      </a:r>
                      <a:endParaRPr lang="en-US" sz="12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vMerge="1">
                  <a:txBody>
                    <a:bodyPr/>
                    <a:lstStyle/>
                    <a:p>
                      <a:endParaRPr lang="en-US"/>
                    </a:p>
                  </a:txBody>
                  <a:tcPr/>
                </a:tc>
              </a:tr>
              <a:tr h="2045646">
                <a:tc>
                  <a:txBody>
                    <a:bodyPr/>
                    <a:lstStyle/>
                    <a:p>
                      <a:pPr marL="0" marR="0" algn="ctr">
                        <a:lnSpc>
                          <a:spcPct val="115000"/>
                        </a:lnSpc>
                        <a:spcBef>
                          <a:spcPts val="0"/>
                        </a:spcBef>
                        <a:spcAft>
                          <a:spcPts val="0"/>
                        </a:spcAft>
                      </a:pPr>
                      <a:r>
                        <a:rPr lang="en-US" sz="2000" b="1" dirty="0" smtClean="0">
                          <a:solidFill>
                            <a:srgbClr val="000000"/>
                          </a:solidFill>
                          <a:effectLst>
                            <a:outerShdw blurRad="38100" dist="38100" dir="2700000" algn="tl">
                              <a:srgbClr val="000000">
                                <a:alpha val="43137"/>
                              </a:srgbClr>
                            </a:outerShdw>
                          </a:effectLst>
                          <a:latin typeface="+mn-lt"/>
                          <a:ea typeface="Times New Roman"/>
                          <a:cs typeface="Times New Roman"/>
                        </a:rPr>
                        <a:t>4</a:t>
                      </a:r>
                    </a:p>
                    <a:p>
                      <a:pPr marL="0" marR="0" algn="ctr">
                        <a:lnSpc>
                          <a:spcPct val="115000"/>
                        </a:lnSpc>
                        <a:spcBef>
                          <a:spcPts val="0"/>
                        </a:spcBef>
                        <a:spcAft>
                          <a:spcPts val="0"/>
                        </a:spcAft>
                      </a:pPr>
                      <a:r>
                        <a:rPr lang="en-US" sz="900" b="1" dirty="0" smtClean="0">
                          <a:solidFill>
                            <a:srgbClr val="000000"/>
                          </a:solidFill>
                          <a:effectLst>
                            <a:outerShdw blurRad="38100" dist="38100" dir="2700000" algn="tl">
                              <a:srgbClr val="000000">
                                <a:alpha val="43137"/>
                              </a:srgbClr>
                            </a:outerShdw>
                          </a:effectLst>
                          <a:latin typeface="+mn-lt"/>
                          <a:ea typeface="Calibri"/>
                          <a:cs typeface="Times New Roman"/>
                        </a:rPr>
                        <a:t>Exemplary</a:t>
                      </a:r>
                      <a:endParaRPr lang="en-US" sz="9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US" sz="1000" kern="1200" baseline="0" dirty="0" smtClean="0">
                          <a:solidFill>
                            <a:schemeClr val="tx1"/>
                          </a:solidFill>
                          <a:latin typeface="+mn-lt"/>
                          <a:ea typeface="+mn-ea"/>
                          <a:cs typeface="+mn-cs"/>
                        </a:rPr>
                        <a:t>The response is fully sustained and consistently and purposefully focused: </a:t>
                      </a:r>
                    </a:p>
                    <a:p>
                      <a:pPr marL="119063" indent="-119063">
                        <a:buFont typeface="Arial" pitchFamily="34" charset="0"/>
                        <a:buChar char="•"/>
                      </a:pPr>
                      <a:r>
                        <a:rPr lang="en-US" sz="900" kern="1200" baseline="0" dirty="0" smtClean="0">
                          <a:solidFill>
                            <a:schemeClr val="tx1"/>
                          </a:solidFill>
                          <a:latin typeface="+mn-lt"/>
                          <a:ea typeface="+mn-ea"/>
                          <a:cs typeface="+mn-cs"/>
                        </a:rPr>
                        <a:t>opinion is clearly stated, focused, and strongly maintained </a:t>
                      </a:r>
                    </a:p>
                    <a:p>
                      <a:pPr marL="119063" indent="-119063">
                        <a:buFont typeface="Arial" pitchFamily="34" charset="0"/>
                        <a:buChar char="•"/>
                      </a:pPr>
                      <a:r>
                        <a:rPr lang="en-US" sz="900" kern="1200" baseline="0" dirty="0" smtClean="0">
                          <a:solidFill>
                            <a:schemeClr val="tx1"/>
                          </a:solidFill>
                          <a:latin typeface="+mn-lt"/>
                          <a:ea typeface="+mn-ea"/>
                          <a:cs typeface="+mn-cs"/>
                        </a:rPr>
                        <a:t>opinion is communicated clearly within the context </a:t>
                      </a:r>
                    </a:p>
                  </a:txBody>
                  <a:tcPr marL="92536"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r>
                        <a:rPr lang="en-US" sz="1000" b="0" i="0" u="none" strike="noStrike" dirty="0">
                          <a:solidFill>
                            <a:srgbClr val="000000"/>
                          </a:solidFill>
                          <a:latin typeface="+mn-lt"/>
                        </a:rPr>
                        <a:t>The response has a clear and effective organizational structure creating unity and completeness: </a:t>
                      </a:r>
                      <a:endParaRPr lang="en-US" sz="1000" b="0" i="0" u="none" strike="noStrike" dirty="0" smtClean="0">
                        <a:solidFill>
                          <a:srgbClr val="000000"/>
                        </a:solidFill>
                        <a:latin typeface="+mn-lt"/>
                      </a:endParaRPr>
                    </a:p>
                    <a:p>
                      <a:pPr marL="119063" indent="-119063" algn="l" fontAlgn="t">
                        <a:buFont typeface="Arial" pitchFamily="34" charset="0"/>
                        <a:buChar char="•"/>
                      </a:pPr>
                      <a:r>
                        <a:rPr lang="en-US" sz="900" b="0" i="0" u="none" strike="noStrike" dirty="0" smtClean="0">
                          <a:solidFill>
                            <a:srgbClr val="000000"/>
                          </a:solidFill>
                          <a:latin typeface="+mn-lt"/>
                        </a:rPr>
                        <a:t>effective</a:t>
                      </a:r>
                      <a:r>
                        <a:rPr lang="en-US" sz="900" b="0" i="0" u="none" strike="noStrike" dirty="0">
                          <a:solidFill>
                            <a:srgbClr val="000000"/>
                          </a:solidFill>
                          <a:latin typeface="+mn-lt"/>
                        </a:rPr>
                        <a:t>, consistent use of a variety of transitional strategies </a:t>
                      </a:r>
                      <a:endParaRPr lang="en-US" sz="900" b="0" i="0" u="none" strike="noStrike" dirty="0" smtClean="0">
                        <a:solidFill>
                          <a:srgbClr val="000000"/>
                        </a:solidFill>
                        <a:latin typeface="+mn-lt"/>
                      </a:endParaRPr>
                    </a:p>
                    <a:p>
                      <a:pPr marL="119063" indent="-119063" algn="l" fontAlgn="t">
                        <a:buFont typeface="Arial" pitchFamily="34" charset="0"/>
                        <a:buChar char="•"/>
                      </a:pPr>
                      <a:r>
                        <a:rPr lang="en-US" sz="900" b="0" i="0" u="none" strike="noStrike" dirty="0" smtClean="0">
                          <a:solidFill>
                            <a:srgbClr val="000000"/>
                          </a:solidFill>
                          <a:latin typeface="+mn-lt"/>
                        </a:rPr>
                        <a:t>logical </a:t>
                      </a:r>
                      <a:r>
                        <a:rPr lang="en-US" sz="900" b="0" i="0" u="none" strike="noStrike" dirty="0">
                          <a:solidFill>
                            <a:srgbClr val="000000"/>
                          </a:solidFill>
                          <a:latin typeface="+mn-lt"/>
                        </a:rPr>
                        <a:t>progression of ideas from beginning to end </a:t>
                      </a:r>
                      <a:endParaRPr lang="en-US" sz="900" b="0" i="0" u="none" strike="noStrike" dirty="0" smtClean="0">
                        <a:solidFill>
                          <a:srgbClr val="000000"/>
                        </a:solidFill>
                        <a:latin typeface="+mn-lt"/>
                      </a:endParaRPr>
                    </a:p>
                    <a:p>
                      <a:pPr marL="119063" indent="-119063" algn="l" fontAlgn="t">
                        <a:buFont typeface="Arial" pitchFamily="34" charset="0"/>
                        <a:buChar char="•"/>
                      </a:pPr>
                      <a:r>
                        <a:rPr lang="en-US" sz="900" b="0" i="0" u="none" strike="noStrike" dirty="0" smtClean="0">
                          <a:solidFill>
                            <a:srgbClr val="000000"/>
                          </a:solidFill>
                          <a:latin typeface="+mn-lt"/>
                        </a:rPr>
                        <a:t>effective </a:t>
                      </a:r>
                      <a:r>
                        <a:rPr lang="en-US" sz="900" b="0" i="0" u="none" strike="noStrike" dirty="0">
                          <a:solidFill>
                            <a:srgbClr val="000000"/>
                          </a:solidFill>
                          <a:latin typeface="+mn-lt"/>
                        </a:rPr>
                        <a:t>introduction and conclusion for audience and purpose</a:t>
                      </a:r>
                    </a:p>
                  </a:txBody>
                  <a:tcPr marL="92536"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r>
                        <a:rPr lang="en-US" sz="1000" b="0" i="0" u="none" strike="noStrike" dirty="0">
                          <a:solidFill>
                            <a:srgbClr val="000000"/>
                          </a:solidFill>
                          <a:latin typeface="+mn-lt"/>
                        </a:rPr>
                        <a:t>The response provides thorough and convincing support/evidence for the writer’s opinion that includes the effective use of sources, facts, and details: </a:t>
                      </a:r>
                      <a:endParaRPr lang="en-US" sz="10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use </a:t>
                      </a:r>
                      <a:r>
                        <a:rPr lang="en-US" sz="900" b="0" i="0" u="none" strike="noStrike" dirty="0">
                          <a:solidFill>
                            <a:srgbClr val="000000"/>
                          </a:solidFill>
                          <a:latin typeface="+mn-lt"/>
                        </a:rPr>
                        <a:t>of evidence from sources is smoothly integrated, comprehensive, and relevant </a:t>
                      </a:r>
                      <a:endParaRPr lang="en-US" sz="9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effective </a:t>
                      </a:r>
                      <a:r>
                        <a:rPr lang="en-US" sz="900" b="0" i="0" u="none" strike="noStrike" dirty="0">
                          <a:solidFill>
                            <a:srgbClr val="000000"/>
                          </a:solidFill>
                          <a:latin typeface="+mn-lt"/>
                        </a:rPr>
                        <a:t>use of a variety of elaborative techniques</a:t>
                      </a:r>
                    </a:p>
                  </a:txBody>
                  <a:tcPr marL="92536"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r>
                        <a:rPr lang="en-US" sz="1000" b="0" i="0" u="none" strike="noStrike" dirty="0">
                          <a:solidFill>
                            <a:srgbClr val="000000"/>
                          </a:solidFill>
                          <a:latin typeface="+mn-lt"/>
                        </a:rPr>
                        <a:t>The response clearly and effectively expresses ideas, using precise language: </a:t>
                      </a:r>
                      <a:endParaRPr lang="en-US" sz="1000" b="0" i="0" u="none" strike="noStrike" dirty="0" smtClean="0">
                        <a:solidFill>
                          <a:srgbClr val="000000"/>
                        </a:solidFill>
                        <a:latin typeface="+mn-lt"/>
                      </a:endParaRPr>
                    </a:p>
                    <a:p>
                      <a:pPr marL="117475" indent="-117475" algn="l" fontAlgn="t">
                        <a:buFont typeface="Arial" pitchFamily="34" charset="0"/>
                        <a:buChar char="•"/>
                      </a:pPr>
                      <a:r>
                        <a:rPr lang="en-US" sz="1000" b="0" i="0" u="none" strike="noStrike" dirty="0" smtClean="0">
                          <a:solidFill>
                            <a:srgbClr val="000000"/>
                          </a:solidFill>
                          <a:latin typeface="+mn-lt"/>
                        </a:rPr>
                        <a:t>use </a:t>
                      </a:r>
                      <a:r>
                        <a:rPr lang="en-US" sz="1000" b="0" i="0" u="none" strike="noStrike" dirty="0">
                          <a:solidFill>
                            <a:srgbClr val="000000"/>
                          </a:solidFill>
                          <a:latin typeface="+mn-lt"/>
                        </a:rPr>
                        <a:t>of academic and domain-specific vocabulary is clearly appropriate for the audience and purpose</a:t>
                      </a:r>
                    </a:p>
                  </a:txBody>
                  <a:tcPr marL="92536"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buFont typeface="Arial" pitchFamily="34" charset="0"/>
                        <a:buNone/>
                      </a:pPr>
                      <a:r>
                        <a:rPr lang="en-US" sz="1000" b="0" i="0" u="none" strike="noStrike" dirty="0">
                          <a:solidFill>
                            <a:srgbClr val="000000"/>
                          </a:solidFill>
                          <a:latin typeface="+mn-lt"/>
                        </a:rPr>
                        <a:t>The response demonstrates a strong command of conventions: </a:t>
                      </a:r>
                      <a:endParaRPr lang="en-US" sz="10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few</a:t>
                      </a:r>
                      <a:r>
                        <a:rPr lang="en-US" sz="900" b="0" i="0" u="none" strike="noStrike" dirty="0">
                          <a:solidFill>
                            <a:srgbClr val="000000"/>
                          </a:solidFill>
                          <a:latin typeface="+mn-lt"/>
                        </a:rPr>
                        <a:t>, if any, errors in usage and sentence formation </a:t>
                      </a:r>
                      <a:r>
                        <a:rPr lang="en-US" sz="900" b="0" i="0" u="none" strike="noStrike" dirty="0" smtClean="0">
                          <a:solidFill>
                            <a:srgbClr val="000000"/>
                          </a:solidFill>
                          <a:latin typeface="+mn-lt"/>
                        </a:rPr>
                        <a:t>e</a:t>
                      </a:r>
                    </a:p>
                    <a:p>
                      <a:pPr marL="117475" indent="-117475" algn="l" fontAlgn="t">
                        <a:buFont typeface="Arial" pitchFamily="34" charset="0"/>
                        <a:buChar char="•"/>
                      </a:pPr>
                      <a:r>
                        <a:rPr lang="en-US" sz="900" b="0" i="0" u="none" strike="noStrike" dirty="0" smtClean="0">
                          <a:solidFill>
                            <a:srgbClr val="000000"/>
                          </a:solidFill>
                          <a:latin typeface="+mn-lt"/>
                        </a:rPr>
                        <a:t>effective </a:t>
                      </a:r>
                      <a:r>
                        <a:rPr lang="en-US" sz="900" b="0" i="0" u="none" strike="noStrike" dirty="0">
                          <a:solidFill>
                            <a:srgbClr val="000000"/>
                          </a:solidFill>
                          <a:latin typeface="+mn-lt"/>
                        </a:rPr>
                        <a:t>and consistent use of punctuation, capitalization, and spelling</a:t>
                      </a:r>
                    </a:p>
                  </a:txBody>
                  <a:tcPr marL="92536"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999504">
                <a:tc>
                  <a:txBody>
                    <a:bodyPr/>
                    <a:lstStyle/>
                    <a:p>
                      <a:pPr marL="0" marR="0" algn="ctr">
                        <a:lnSpc>
                          <a:spcPct val="115000"/>
                        </a:lnSpc>
                        <a:spcBef>
                          <a:spcPts val="0"/>
                        </a:spcBef>
                        <a:spcAft>
                          <a:spcPts val="0"/>
                        </a:spcAft>
                      </a:pPr>
                      <a:r>
                        <a:rPr lang="en-US" sz="2000" b="1" dirty="0" smtClean="0">
                          <a:solidFill>
                            <a:srgbClr val="000000"/>
                          </a:solidFill>
                          <a:effectLst>
                            <a:outerShdw blurRad="38100" dist="38100" dir="2700000" algn="tl">
                              <a:srgbClr val="000000">
                                <a:alpha val="43137"/>
                              </a:srgbClr>
                            </a:outerShdw>
                          </a:effectLst>
                          <a:latin typeface="+mn-lt"/>
                          <a:ea typeface="Times New Roman"/>
                          <a:cs typeface="Times New Roman"/>
                        </a:rPr>
                        <a:t>3</a:t>
                      </a:r>
                    </a:p>
                    <a:p>
                      <a:pPr marL="0" marR="0" algn="ctr">
                        <a:lnSpc>
                          <a:spcPct val="115000"/>
                        </a:lnSpc>
                        <a:spcBef>
                          <a:spcPts val="0"/>
                        </a:spcBef>
                        <a:spcAft>
                          <a:spcPts val="0"/>
                        </a:spcAft>
                      </a:pPr>
                      <a:r>
                        <a:rPr lang="en-US" sz="1000" b="1" dirty="0" smtClean="0">
                          <a:solidFill>
                            <a:srgbClr val="000000"/>
                          </a:solidFill>
                          <a:effectLst>
                            <a:outerShdw blurRad="38100" dist="38100" dir="2700000" algn="tl">
                              <a:srgbClr val="000000">
                                <a:alpha val="43137"/>
                              </a:srgbClr>
                            </a:outerShdw>
                          </a:effectLst>
                          <a:latin typeface="+mn-lt"/>
                          <a:ea typeface="Calibri"/>
                          <a:cs typeface="Times New Roman"/>
                        </a:rPr>
                        <a:t>Proficient</a:t>
                      </a:r>
                      <a:endParaRPr lang="en-US" sz="10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US" sz="1000" kern="1200" baseline="0" dirty="0" smtClean="0">
                          <a:solidFill>
                            <a:schemeClr val="tx1"/>
                          </a:solidFill>
                          <a:latin typeface="+mn-lt"/>
                          <a:ea typeface="+mn-ea"/>
                          <a:cs typeface="+mn-cs"/>
                        </a:rPr>
                        <a:t>The response is adequately sustained and generally focused: </a:t>
                      </a:r>
                    </a:p>
                    <a:p>
                      <a:pPr marL="119063" indent="-119063">
                        <a:buFont typeface="Arial" pitchFamily="34" charset="0"/>
                        <a:buChar char="•"/>
                      </a:pPr>
                      <a:r>
                        <a:rPr lang="en-US" sz="900" kern="1200" baseline="0" dirty="0" smtClean="0">
                          <a:solidFill>
                            <a:schemeClr val="tx1"/>
                          </a:solidFill>
                          <a:latin typeface="+mn-lt"/>
                          <a:ea typeface="+mn-ea"/>
                          <a:cs typeface="+mn-cs"/>
                        </a:rPr>
                        <a:t>opinion is clear and for the most part maintained, though some loosely related material may be present </a:t>
                      </a:r>
                    </a:p>
                    <a:p>
                      <a:pPr marL="119063" indent="-119063">
                        <a:buFont typeface="Arial" pitchFamily="34" charset="0"/>
                        <a:buChar char="•"/>
                      </a:pPr>
                      <a:r>
                        <a:rPr lang="en-US" sz="900" kern="1200" baseline="0" dirty="0" smtClean="0">
                          <a:solidFill>
                            <a:schemeClr val="tx1"/>
                          </a:solidFill>
                          <a:latin typeface="+mn-lt"/>
                          <a:ea typeface="+mn-ea"/>
                          <a:cs typeface="+mn-cs"/>
                        </a:rPr>
                        <a:t>context provided for the claim is adequate </a:t>
                      </a:r>
                    </a:p>
                  </a:txBody>
                  <a:tcPr marL="92536"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r>
                        <a:rPr lang="en-US" sz="1000" b="0" i="0" u="none" strike="noStrike" dirty="0">
                          <a:solidFill>
                            <a:srgbClr val="000000"/>
                          </a:solidFill>
                          <a:latin typeface="+mn-lt"/>
                        </a:rPr>
                        <a:t>The response has an recognizable organizational structure, though there may be minor flaws and some ideas may be loosely connected: </a:t>
                      </a:r>
                      <a:endParaRPr lang="en-US" sz="1000" b="0" i="0" u="none" strike="noStrike" dirty="0" smtClean="0">
                        <a:solidFill>
                          <a:srgbClr val="000000"/>
                        </a:solidFill>
                        <a:latin typeface="+mn-lt"/>
                      </a:endParaRPr>
                    </a:p>
                    <a:p>
                      <a:pPr marL="119063" indent="-119063" algn="l" fontAlgn="t">
                        <a:buFont typeface="Arial" pitchFamily="34" charset="0"/>
                        <a:buChar char="•"/>
                      </a:pPr>
                      <a:r>
                        <a:rPr lang="en-US" sz="900" b="0" i="0" u="none" strike="noStrike" dirty="0" smtClean="0">
                          <a:solidFill>
                            <a:srgbClr val="000000"/>
                          </a:solidFill>
                          <a:latin typeface="+mn-lt"/>
                        </a:rPr>
                        <a:t>adequate </a:t>
                      </a:r>
                      <a:r>
                        <a:rPr lang="en-US" sz="900" b="0" i="0" u="none" strike="noStrike" dirty="0">
                          <a:solidFill>
                            <a:srgbClr val="000000"/>
                          </a:solidFill>
                          <a:latin typeface="+mn-lt"/>
                        </a:rPr>
                        <a:t>use of transitional strategies with some </a:t>
                      </a:r>
                      <a:r>
                        <a:rPr lang="en-US" sz="900" b="0" i="0" u="none" strike="noStrike" dirty="0" smtClean="0">
                          <a:solidFill>
                            <a:srgbClr val="000000"/>
                          </a:solidFill>
                          <a:latin typeface="+mn-lt"/>
                        </a:rPr>
                        <a:t>variety</a:t>
                      </a:r>
                    </a:p>
                    <a:p>
                      <a:pPr marL="119063" indent="-119063" algn="l" fontAlgn="t">
                        <a:buFont typeface="Arial" pitchFamily="34" charset="0"/>
                        <a:buChar char="•"/>
                      </a:pPr>
                      <a:r>
                        <a:rPr lang="en-US" sz="900" b="0" i="0" u="none" strike="noStrike" dirty="0" smtClean="0">
                          <a:solidFill>
                            <a:srgbClr val="000000"/>
                          </a:solidFill>
                          <a:latin typeface="+mn-lt"/>
                        </a:rPr>
                        <a:t> </a:t>
                      </a:r>
                      <a:r>
                        <a:rPr lang="en-US" sz="900" b="0" i="0" u="none" strike="noStrike" dirty="0">
                          <a:solidFill>
                            <a:srgbClr val="000000"/>
                          </a:solidFill>
                          <a:latin typeface="+mn-lt"/>
                        </a:rPr>
                        <a:t>adequate progression of ideas from beginning to </a:t>
                      </a:r>
                      <a:r>
                        <a:rPr lang="en-US" sz="900" b="0" i="0" u="none" strike="noStrike" dirty="0" smtClean="0">
                          <a:solidFill>
                            <a:srgbClr val="000000"/>
                          </a:solidFill>
                          <a:latin typeface="+mn-lt"/>
                        </a:rPr>
                        <a:t>end</a:t>
                      </a:r>
                    </a:p>
                    <a:p>
                      <a:pPr marL="119063" indent="-119063" algn="l" fontAlgn="t">
                        <a:buFont typeface="Arial" pitchFamily="34" charset="0"/>
                        <a:buChar char="•"/>
                      </a:pPr>
                      <a:r>
                        <a:rPr lang="en-US" sz="900" b="0" i="0" u="none" strike="noStrike" dirty="0" smtClean="0">
                          <a:solidFill>
                            <a:srgbClr val="000000"/>
                          </a:solidFill>
                          <a:latin typeface="+mn-lt"/>
                        </a:rPr>
                        <a:t> </a:t>
                      </a:r>
                      <a:r>
                        <a:rPr lang="en-US" sz="900" b="0" i="0" u="none" strike="noStrike" dirty="0">
                          <a:solidFill>
                            <a:srgbClr val="000000"/>
                          </a:solidFill>
                          <a:latin typeface="+mn-lt"/>
                        </a:rPr>
                        <a:t>adequate introduction and conclusion</a:t>
                      </a:r>
                    </a:p>
                  </a:txBody>
                  <a:tcPr marL="92536"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r>
                        <a:rPr lang="en-US" sz="1000" b="0" i="0" u="none" strike="noStrike" dirty="0">
                          <a:solidFill>
                            <a:srgbClr val="000000"/>
                          </a:solidFill>
                          <a:latin typeface="+mn-lt"/>
                        </a:rPr>
                        <a:t>The response provides adequate support/evidence for the writer’s opinion that includes the use of sources, facts, and details: </a:t>
                      </a:r>
                      <a:endParaRPr lang="en-US" sz="10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some </a:t>
                      </a:r>
                      <a:r>
                        <a:rPr lang="en-US" sz="900" b="0" i="0" u="none" strike="noStrike" dirty="0">
                          <a:solidFill>
                            <a:srgbClr val="000000"/>
                          </a:solidFill>
                          <a:latin typeface="+mn-lt"/>
                        </a:rPr>
                        <a:t>evidence from sources is integrated, though citations may be general or imprecise </a:t>
                      </a:r>
                      <a:endParaRPr lang="en-US" sz="9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adequate </a:t>
                      </a:r>
                      <a:r>
                        <a:rPr lang="en-US" sz="900" b="0" i="0" u="none" strike="noStrike" dirty="0">
                          <a:solidFill>
                            <a:srgbClr val="000000"/>
                          </a:solidFill>
                          <a:latin typeface="+mn-lt"/>
                        </a:rPr>
                        <a:t>use of some elaborative techniques</a:t>
                      </a:r>
                    </a:p>
                  </a:txBody>
                  <a:tcPr marL="92536"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r>
                        <a:rPr lang="en-US" sz="1000" b="0" i="0" u="none" strike="noStrike" dirty="0">
                          <a:solidFill>
                            <a:srgbClr val="000000"/>
                          </a:solidFill>
                          <a:latin typeface="+mn-lt"/>
                        </a:rPr>
                        <a:t>The response adequately expresses ideas, employing a mix of precise with more general </a:t>
                      </a:r>
                      <a:r>
                        <a:rPr lang="en-US" sz="1000" b="0" i="0" u="none" strike="noStrike" dirty="0" smtClean="0">
                          <a:solidFill>
                            <a:srgbClr val="000000"/>
                          </a:solidFill>
                          <a:latin typeface="+mn-lt"/>
                        </a:rPr>
                        <a:t>language: </a:t>
                      </a:r>
                    </a:p>
                    <a:p>
                      <a:pPr marL="117475" indent="-117475" algn="l" fontAlgn="t">
                        <a:buFont typeface="Arial" pitchFamily="34" charset="0"/>
                        <a:buChar char="•"/>
                      </a:pPr>
                      <a:r>
                        <a:rPr lang="en-US" sz="900" b="0" i="0" u="none" strike="noStrike" dirty="0" smtClean="0">
                          <a:solidFill>
                            <a:srgbClr val="000000"/>
                          </a:solidFill>
                          <a:latin typeface="+mn-lt"/>
                        </a:rPr>
                        <a:t>use </a:t>
                      </a:r>
                      <a:r>
                        <a:rPr lang="en-US" sz="900" b="0" i="0" u="none" strike="noStrike" dirty="0">
                          <a:solidFill>
                            <a:srgbClr val="000000"/>
                          </a:solidFill>
                          <a:latin typeface="+mn-lt"/>
                        </a:rPr>
                        <a:t>of domain-specific vocabulary is generally appropriate for the audience and purpose</a:t>
                      </a:r>
                    </a:p>
                  </a:txBody>
                  <a:tcPr marL="92536"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r>
                        <a:rPr lang="en-US" sz="1000" b="0" i="0" u="none" strike="noStrike" dirty="0">
                          <a:solidFill>
                            <a:srgbClr val="000000"/>
                          </a:solidFill>
                          <a:latin typeface="+mn-lt"/>
                        </a:rPr>
                        <a:t>The response demonstrates an adequate command of conventions: </a:t>
                      </a:r>
                      <a:endParaRPr lang="en-US" sz="10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some </a:t>
                      </a:r>
                      <a:r>
                        <a:rPr lang="en-US" sz="900" b="0" i="0" u="none" strike="noStrike" dirty="0">
                          <a:solidFill>
                            <a:srgbClr val="000000"/>
                          </a:solidFill>
                          <a:latin typeface="+mn-lt"/>
                        </a:rPr>
                        <a:t>errors in usage and sentence formation are present, but no systematic pattern of errors is displayed </a:t>
                      </a:r>
                      <a:endParaRPr lang="en-US" sz="9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adequate </a:t>
                      </a:r>
                      <a:r>
                        <a:rPr lang="en-US" sz="900" b="0" i="0" u="none" strike="noStrike" dirty="0">
                          <a:solidFill>
                            <a:srgbClr val="000000"/>
                          </a:solidFill>
                          <a:latin typeface="+mn-lt"/>
                        </a:rPr>
                        <a:t>use of punctuation, capitalization, and spelling</a:t>
                      </a:r>
                    </a:p>
                  </a:txBody>
                  <a:tcPr marL="92536"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2322500">
                <a:tc>
                  <a:txBody>
                    <a:bodyPr/>
                    <a:lstStyle/>
                    <a:p>
                      <a:pPr marL="0" marR="0" algn="ctr">
                        <a:lnSpc>
                          <a:spcPct val="115000"/>
                        </a:lnSpc>
                        <a:spcBef>
                          <a:spcPts val="0"/>
                        </a:spcBef>
                        <a:spcAft>
                          <a:spcPts val="0"/>
                        </a:spcAft>
                      </a:pPr>
                      <a:r>
                        <a:rPr lang="en-US" sz="2000" b="1" dirty="0" smtClean="0">
                          <a:solidFill>
                            <a:srgbClr val="000000"/>
                          </a:solidFill>
                          <a:effectLst>
                            <a:outerShdw blurRad="38100" dist="38100" dir="2700000" algn="tl">
                              <a:srgbClr val="000000">
                                <a:alpha val="43137"/>
                              </a:srgbClr>
                            </a:outerShdw>
                          </a:effectLst>
                          <a:latin typeface="+mn-lt"/>
                          <a:ea typeface="Times New Roman"/>
                          <a:cs typeface="Times New Roman"/>
                        </a:rPr>
                        <a:t>2</a:t>
                      </a:r>
                    </a:p>
                    <a:p>
                      <a:pPr marL="0" marR="0" algn="ctr">
                        <a:lnSpc>
                          <a:spcPct val="115000"/>
                        </a:lnSpc>
                        <a:spcBef>
                          <a:spcPts val="0"/>
                        </a:spcBef>
                        <a:spcAft>
                          <a:spcPts val="0"/>
                        </a:spcAft>
                      </a:pPr>
                      <a:r>
                        <a:rPr lang="en-US" sz="900" b="1" dirty="0" smtClean="0">
                          <a:solidFill>
                            <a:srgbClr val="000000"/>
                          </a:solidFill>
                          <a:effectLst>
                            <a:outerShdw blurRad="38100" dist="38100" dir="2700000" algn="tl">
                              <a:srgbClr val="000000">
                                <a:alpha val="43137"/>
                              </a:srgbClr>
                            </a:outerShdw>
                          </a:effectLst>
                          <a:latin typeface="+mn-lt"/>
                          <a:ea typeface="Calibri"/>
                          <a:cs typeface="Times New Roman"/>
                        </a:rPr>
                        <a:t>Developing</a:t>
                      </a:r>
                      <a:endParaRPr lang="en-US" sz="9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US" sz="1000" kern="1200" baseline="0" dirty="0" smtClean="0">
                          <a:solidFill>
                            <a:schemeClr val="tx1"/>
                          </a:solidFill>
                          <a:latin typeface="+mn-lt"/>
                          <a:ea typeface="+mn-ea"/>
                          <a:cs typeface="+mn-cs"/>
                        </a:rPr>
                        <a:t>The response is somewhat sustained with some extraneous material or a minor drift in focus: </a:t>
                      </a:r>
                    </a:p>
                    <a:p>
                      <a:pPr marL="119063" indent="-119063">
                        <a:buFont typeface="Arial" pitchFamily="34" charset="0"/>
                        <a:buChar char="•"/>
                      </a:pPr>
                      <a:r>
                        <a:rPr lang="en-US" sz="900" kern="1200" baseline="0" dirty="0" smtClean="0">
                          <a:solidFill>
                            <a:schemeClr val="tx1"/>
                          </a:solidFill>
                          <a:latin typeface="+mn-lt"/>
                          <a:ea typeface="+mn-ea"/>
                          <a:cs typeface="+mn-cs"/>
                        </a:rPr>
                        <a:t>may be clearly focused on the opinion but is insufficiently sustained </a:t>
                      </a:r>
                    </a:p>
                    <a:p>
                      <a:pPr marL="119063" indent="-119063">
                        <a:buFont typeface="Arial" pitchFamily="34" charset="0"/>
                        <a:buChar char="•"/>
                      </a:pPr>
                      <a:r>
                        <a:rPr lang="en-US" sz="900" kern="1200" baseline="0" dirty="0" smtClean="0">
                          <a:solidFill>
                            <a:schemeClr val="tx1"/>
                          </a:solidFill>
                          <a:latin typeface="+mn-lt"/>
                          <a:ea typeface="+mn-ea"/>
                          <a:cs typeface="+mn-cs"/>
                        </a:rPr>
                        <a:t>opinion on the issue may be unclear and unfocused </a:t>
                      </a:r>
                    </a:p>
                  </a:txBody>
                  <a:tcPr marL="92536"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r>
                        <a:rPr lang="en-US" sz="1000" b="0" i="0" u="none" strike="noStrike" dirty="0">
                          <a:solidFill>
                            <a:srgbClr val="000000"/>
                          </a:solidFill>
                          <a:latin typeface="+mn-lt"/>
                        </a:rPr>
                        <a:t>The response has an inconsistent organizational structure, and flaws are evident: </a:t>
                      </a:r>
                      <a:endParaRPr lang="en-US" sz="10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inconsistent </a:t>
                      </a:r>
                      <a:r>
                        <a:rPr lang="en-US" sz="900" b="0" i="0" u="none" strike="noStrike" dirty="0">
                          <a:solidFill>
                            <a:srgbClr val="000000"/>
                          </a:solidFill>
                          <a:latin typeface="+mn-lt"/>
                        </a:rPr>
                        <a:t>use of transitional strategies with little variety </a:t>
                      </a:r>
                      <a:endParaRPr lang="en-US" sz="9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uneven </a:t>
                      </a:r>
                      <a:r>
                        <a:rPr lang="en-US" sz="900" b="0" i="0" u="none" strike="noStrike" dirty="0">
                          <a:solidFill>
                            <a:srgbClr val="000000"/>
                          </a:solidFill>
                          <a:latin typeface="+mn-lt"/>
                        </a:rPr>
                        <a:t>progression of ideas from beginning to end </a:t>
                      </a:r>
                      <a:endParaRPr lang="en-US" sz="9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conclusion </a:t>
                      </a:r>
                      <a:r>
                        <a:rPr lang="en-US" sz="900" b="0" i="0" u="none" strike="noStrike" dirty="0">
                          <a:solidFill>
                            <a:srgbClr val="000000"/>
                          </a:solidFill>
                          <a:latin typeface="+mn-lt"/>
                        </a:rPr>
                        <a:t>and introduction, if present, are weak</a:t>
                      </a:r>
                    </a:p>
                  </a:txBody>
                  <a:tcPr marL="92536"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r>
                        <a:rPr lang="en-US" sz="1000" b="0" i="0" u="none" strike="noStrike" dirty="0">
                          <a:solidFill>
                            <a:srgbClr val="000000"/>
                          </a:solidFill>
                          <a:latin typeface="+mn-lt"/>
                        </a:rPr>
                        <a:t>The response provides uneven, cursory support/evidence for the writer’s opinion that includes partial or uneven use of sources, facts, and details: </a:t>
                      </a:r>
                      <a:endParaRPr lang="en-US" sz="10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evidence </a:t>
                      </a:r>
                      <a:r>
                        <a:rPr lang="en-US" sz="900" b="0" i="0" u="none" strike="noStrike" dirty="0">
                          <a:solidFill>
                            <a:srgbClr val="000000"/>
                          </a:solidFill>
                          <a:latin typeface="+mn-lt"/>
                        </a:rPr>
                        <a:t>from sources is weakly integrated, and citations, if present, are uneven </a:t>
                      </a:r>
                      <a:endParaRPr lang="en-US" sz="9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weak </a:t>
                      </a:r>
                      <a:r>
                        <a:rPr lang="en-US" sz="900" b="0" i="0" u="none" strike="noStrike" dirty="0">
                          <a:solidFill>
                            <a:srgbClr val="000000"/>
                          </a:solidFill>
                          <a:latin typeface="+mn-lt"/>
                        </a:rPr>
                        <a:t>or uneven use of elaborative techniques</a:t>
                      </a:r>
                    </a:p>
                  </a:txBody>
                  <a:tcPr marL="92536"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buFont typeface="Arial" pitchFamily="34" charset="0"/>
                        <a:buNone/>
                      </a:pPr>
                      <a:r>
                        <a:rPr lang="en-US" sz="1000" b="0" i="0" u="none" strike="noStrike" dirty="0">
                          <a:solidFill>
                            <a:srgbClr val="000000"/>
                          </a:solidFill>
                          <a:latin typeface="+mn-lt"/>
                        </a:rPr>
                        <a:t>The response expresses ideas unevenly, using simplistic language: </a:t>
                      </a:r>
                      <a:endParaRPr lang="en-US" sz="10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use </a:t>
                      </a:r>
                      <a:r>
                        <a:rPr lang="en-US" sz="900" b="0" i="0" u="none" strike="noStrike" dirty="0">
                          <a:solidFill>
                            <a:srgbClr val="000000"/>
                          </a:solidFill>
                          <a:latin typeface="+mn-lt"/>
                        </a:rPr>
                        <a:t>of domain-specific vocabulary that may at times be inappropriate for the audience and purpose</a:t>
                      </a:r>
                    </a:p>
                  </a:txBody>
                  <a:tcPr marL="92536"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r>
                        <a:rPr lang="en-US" sz="1000" b="0" i="0" u="none" strike="noStrike" dirty="0">
                          <a:solidFill>
                            <a:srgbClr val="000000"/>
                          </a:solidFill>
                          <a:latin typeface="+mn-lt"/>
                        </a:rPr>
                        <a:t>The response expresses ideas unevenly, using simplistic language: </a:t>
                      </a:r>
                      <a:endParaRPr lang="en-US" sz="10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use </a:t>
                      </a:r>
                      <a:r>
                        <a:rPr lang="en-US" sz="900" b="0" i="0" u="none" strike="noStrike" dirty="0">
                          <a:solidFill>
                            <a:srgbClr val="000000"/>
                          </a:solidFill>
                          <a:latin typeface="+mn-lt"/>
                        </a:rPr>
                        <a:t>of domain-specific vocabulary that may at times be inappropriate for the audience and purpose</a:t>
                      </a:r>
                    </a:p>
                  </a:txBody>
                  <a:tcPr marL="92536"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599603">
                <a:tc>
                  <a:txBody>
                    <a:bodyPr/>
                    <a:lstStyle/>
                    <a:p>
                      <a:pPr marL="0" marR="0" algn="ctr">
                        <a:lnSpc>
                          <a:spcPct val="115000"/>
                        </a:lnSpc>
                        <a:spcBef>
                          <a:spcPts val="0"/>
                        </a:spcBef>
                        <a:spcAft>
                          <a:spcPts val="0"/>
                        </a:spcAft>
                      </a:pPr>
                      <a:r>
                        <a:rPr lang="en-US" sz="2000" b="1" dirty="0" smtClean="0">
                          <a:solidFill>
                            <a:srgbClr val="000000"/>
                          </a:solidFill>
                          <a:effectLst>
                            <a:outerShdw blurRad="38100" dist="38100" dir="2700000" algn="tl">
                              <a:srgbClr val="000000">
                                <a:alpha val="43137"/>
                              </a:srgbClr>
                            </a:outerShdw>
                          </a:effectLst>
                          <a:latin typeface="+mn-lt"/>
                          <a:ea typeface="Times New Roman"/>
                          <a:cs typeface="Times New Roman"/>
                        </a:rPr>
                        <a:t>1</a:t>
                      </a:r>
                    </a:p>
                    <a:p>
                      <a:pPr marL="0" marR="0" algn="ctr">
                        <a:lnSpc>
                          <a:spcPct val="115000"/>
                        </a:lnSpc>
                        <a:spcBef>
                          <a:spcPts val="0"/>
                        </a:spcBef>
                        <a:spcAft>
                          <a:spcPts val="0"/>
                        </a:spcAft>
                      </a:pPr>
                      <a:r>
                        <a:rPr lang="en-US" sz="1000" b="1" dirty="0" smtClean="0">
                          <a:solidFill>
                            <a:srgbClr val="000000"/>
                          </a:solidFill>
                          <a:effectLst>
                            <a:outerShdw blurRad="38100" dist="38100" dir="2700000" algn="tl">
                              <a:srgbClr val="000000">
                                <a:alpha val="43137"/>
                              </a:srgbClr>
                            </a:outerShdw>
                          </a:effectLst>
                          <a:latin typeface="+mn-lt"/>
                          <a:ea typeface="Calibri"/>
                          <a:cs typeface="Times New Roman"/>
                        </a:rPr>
                        <a:t>Merging</a:t>
                      </a:r>
                      <a:endParaRPr lang="en-US" sz="10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US" sz="1000" kern="1200" baseline="0" dirty="0" smtClean="0">
                          <a:solidFill>
                            <a:schemeClr val="tx1"/>
                          </a:solidFill>
                          <a:latin typeface="+mn-lt"/>
                          <a:ea typeface="+mn-ea"/>
                          <a:cs typeface="+mn-cs"/>
                        </a:rPr>
                        <a:t>The response may be related to the purpose but may offer little or no focus: </a:t>
                      </a:r>
                    </a:p>
                    <a:p>
                      <a:pPr marL="119063" indent="-119063">
                        <a:buFont typeface="Arial" pitchFamily="34" charset="0"/>
                        <a:buChar char="•"/>
                      </a:pPr>
                      <a:r>
                        <a:rPr lang="en-US" sz="900" kern="1200" baseline="0" dirty="0" smtClean="0">
                          <a:solidFill>
                            <a:schemeClr val="tx1"/>
                          </a:solidFill>
                          <a:latin typeface="+mn-lt"/>
                          <a:ea typeface="+mn-ea"/>
                          <a:cs typeface="+mn-cs"/>
                        </a:rPr>
                        <a:t>may be very brief </a:t>
                      </a:r>
                    </a:p>
                    <a:p>
                      <a:pPr marL="119063" indent="-119063">
                        <a:buFont typeface="Arial" pitchFamily="34" charset="0"/>
                        <a:buChar char="•"/>
                      </a:pPr>
                      <a:r>
                        <a:rPr lang="en-US" sz="900" kern="1200" baseline="0" dirty="0" smtClean="0">
                          <a:solidFill>
                            <a:schemeClr val="tx1"/>
                          </a:solidFill>
                          <a:latin typeface="+mn-lt"/>
                          <a:ea typeface="+mn-ea"/>
                          <a:cs typeface="+mn-cs"/>
                        </a:rPr>
                        <a:t>may have a major drift </a:t>
                      </a:r>
                    </a:p>
                    <a:p>
                      <a:pPr marL="119063" indent="-119063">
                        <a:buFont typeface="Arial" pitchFamily="34" charset="0"/>
                        <a:buChar char="•"/>
                      </a:pPr>
                      <a:r>
                        <a:rPr lang="en-US" sz="900" kern="1200" baseline="0" dirty="0" smtClean="0">
                          <a:solidFill>
                            <a:schemeClr val="tx1"/>
                          </a:solidFill>
                          <a:latin typeface="+mn-lt"/>
                          <a:ea typeface="+mn-ea"/>
                          <a:cs typeface="+mn-cs"/>
                        </a:rPr>
                        <a:t>opinion may be confusing or ambiguous </a:t>
                      </a:r>
                    </a:p>
                  </a:txBody>
                  <a:tcPr marL="92536"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r>
                        <a:rPr lang="en-US" sz="1000" b="0" i="0" u="none" strike="noStrike" dirty="0">
                          <a:solidFill>
                            <a:srgbClr val="000000"/>
                          </a:solidFill>
                          <a:latin typeface="+mn-lt"/>
                        </a:rPr>
                        <a:t>The response has little or no discernible organizational structure: </a:t>
                      </a:r>
                      <a:endParaRPr lang="en-US" sz="10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few </a:t>
                      </a:r>
                      <a:r>
                        <a:rPr lang="en-US" sz="900" b="0" i="0" u="none" strike="noStrike" dirty="0">
                          <a:solidFill>
                            <a:srgbClr val="000000"/>
                          </a:solidFill>
                          <a:latin typeface="+mn-lt"/>
                        </a:rPr>
                        <a:t>or no transitional strategies are evident </a:t>
                      </a:r>
                      <a:endParaRPr lang="en-US" sz="9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frequent </a:t>
                      </a:r>
                      <a:r>
                        <a:rPr lang="en-US" sz="900" b="0" i="0" u="none" strike="noStrike" dirty="0">
                          <a:solidFill>
                            <a:srgbClr val="000000"/>
                          </a:solidFill>
                          <a:latin typeface="+mn-lt"/>
                        </a:rPr>
                        <a:t>extraneous ideas may intrude</a:t>
                      </a:r>
                    </a:p>
                  </a:txBody>
                  <a:tcPr marL="92536"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r>
                        <a:rPr lang="en-US" sz="1000" b="0" i="0" u="none" strike="noStrike" dirty="0">
                          <a:solidFill>
                            <a:srgbClr val="000000"/>
                          </a:solidFill>
                          <a:latin typeface="+mn-lt"/>
                        </a:rPr>
                        <a:t>The response provides minimal support/evidence for the writer’s opinion that includes little or no use of sources, facts, and details: </a:t>
                      </a:r>
                      <a:endParaRPr lang="en-US" sz="10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use </a:t>
                      </a:r>
                      <a:r>
                        <a:rPr lang="en-US" sz="900" b="0" i="0" u="none" strike="noStrike" dirty="0">
                          <a:solidFill>
                            <a:srgbClr val="000000"/>
                          </a:solidFill>
                          <a:latin typeface="+mn-lt"/>
                        </a:rPr>
                        <a:t>of evidence from sources is minimal, absent, in error, or irrelevant</a:t>
                      </a:r>
                    </a:p>
                  </a:txBody>
                  <a:tcPr marL="92536"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r>
                        <a:rPr lang="en-US" sz="1000" b="0" i="0" u="none" strike="noStrike" dirty="0">
                          <a:solidFill>
                            <a:srgbClr val="000000"/>
                          </a:solidFill>
                          <a:latin typeface="+mn-lt"/>
                        </a:rPr>
                        <a:t>The response expression of ideas is vague, lacks clarity, or is confusing: </a:t>
                      </a:r>
                      <a:endParaRPr lang="en-US" sz="10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uses </a:t>
                      </a:r>
                      <a:r>
                        <a:rPr lang="en-US" sz="900" b="0" i="0" u="none" strike="noStrike" dirty="0">
                          <a:solidFill>
                            <a:srgbClr val="000000"/>
                          </a:solidFill>
                          <a:latin typeface="+mn-lt"/>
                        </a:rPr>
                        <a:t>limited language or domain-specific vocabulary </a:t>
                      </a:r>
                      <a:endParaRPr lang="en-US" sz="9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may </a:t>
                      </a:r>
                      <a:r>
                        <a:rPr lang="en-US" sz="900" b="0" i="0" u="none" strike="noStrike" dirty="0">
                          <a:solidFill>
                            <a:srgbClr val="000000"/>
                          </a:solidFill>
                          <a:latin typeface="+mn-lt"/>
                        </a:rPr>
                        <a:t>have little sense of audience and purpose</a:t>
                      </a:r>
                    </a:p>
                  </a:txBody>
                  <a:tcPr marL="92536"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r>
                        <a:rPr lang="en-US" sz="1000" b="0" i="0" u="none" strike="noStrike" dirty="0">
                          <a:solidFill>
                            <a:srgbClr val="000000"/>
                          </a:solidFill>
                          <a:latin typeface="+mn-lt"/>
                        </a:rPr>
                        <a:t>The response demonstrates a lack of command of conventions: </a:t>
                      </a:r>
                      <a:endParaRPr lang="en-US" sz="10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errors </a:t>
                      </a:r>
                      <a:r>
                        <a:rPr lang="en-US" sz="900" b="0" i="0" u="none" strike="noStrike" dirty="0">
                          <a:solidFill>
                            <a:srgbClr val="000000"/>
                          </a:solidFill>
                          <a:latin typeface="+mn-lt"/>
                        </a:rPr>
                        <a:t>are frequent and severe and meaning is often obscured</a:t>
                      </a:r>
                    </a:p>
                  </a:txBody>
                  <a:tcPr marL="92536"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53758">
                <a:tc>
                  <a:txBody>
                    <a:bodyPr/>
                    <a:lstStyle/>
                    <a:p>
                      <a:pPr marL="0" marR="0" algn="ctr">
                        <a:lnSpc>
                          <a:spcPct val="115000"/>
                        </a:lnSpc>
                        <a:spcBef>
                          <a:spcPts val="0"/>
                        </a:spcBef>
                        <a:spcAft>
                          <a:spcPts val="0"/>
                        </a:spcAft>
                      </a:pPr>
                      <a:r>
                        <a:rPr lang="en-US" sz="2000" b="1" dirty="0">
                          <a:solidFill>
                            <a:srgbClr val="000000"/>
                          </a:solidFill>
                          <a:effectLst>
                            <a:outerShdw blurRad="38100" dist="38100" dir="2700000" algn="tl">
                              <a:srgbClr val="000000">
                                <a:alpha val="43137"/>
                              </a:srgbClr>
                            </a:outerShdw>
                          </a:effectLst>
                          <a:latin typeface="+mn-lt"/>
                          <a:ea typeface="Times New Roman"/>
                          <a:cs typeface="Times New Roman"/>
                        </a:rPr>
                        <a:t>0</a:t>
                      </a:r>
                      <a:endParaRPr lang="en-US" sz="20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5">
                  <a:txBody>
                    <a:bodyPr/>
                    <a:lstStyle/>
                    <a:p>
                      <a:pPr algn="l" fontAlgn="t"/>
                      <a:r>
                        <a:rPr lang="en-US" sz="1000" b="0" i="0" u="none" strike="noStrike" dirty="0">
                          <a:solidFill>
                            <a:srgbClr val="000000"/>
                          </a:solidFill>
                          <a:latin typeface="+mn-lt"/>
                        </a:rPr>
                        <a:t>A response gets no credit if it provides no evidence of the ability to [fill in with key language from the intended target].</a:t>
                      </a:r>
                    </a:p>
                  </a:txBody>
                  <a:tcPr marL="92536" marR="10516" marT="97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Rectangle 3"/>
          <p:cNvSpPr/>
          <p:nvPr/>
        </p:nvSpPr>
        <p:spPr>
          <a:xfrm>
            <a:off x="184751" y="30441"/>
            <a:ext cx="5891151" cy="346227"/>
          </a:xfrm>
          <a:prstGeom prst="rect">
            <a:avLst/>
          </a:prstGeom>
        </p:spPr>
        <p:txBody>
          <a:bodyPr wrap="square" lIns="96898" tIns="48449" rIns="96898" bIns="48449">
            <a:spAutoFit/>
          </a:bodyPr>
          <a:lstStyle>
            <a:defPPr>
              <a:defRPr lang="en-US"/>
            </a:defPPr>
            <a:lvl1pPr marL="0" algn="l" defTabSz="961309" rtl="0" eaLnBrk="1" latinLnBrk="0" hangingPunct="1">
              <a:defRPr sz="1900" kern="1200">
                <a:solidFill>
                  <a:schemeClr val="tx1"/>
                </a:solidFill>
                <a:latin typeface="+mn-lt"/>
                <a:ea typeface="+mn-ea"/>
                <a:cs typeface="+mn-cs"/>
              </a:defRPr>
            </a:lvl1pPr>
            <a:lvl2pPr marL="480654" algn="l" defTabSz="961309" rtl="0" eaLnBrk="1" latinLnBrk="0" hangingPunct="1">
              <a:defRPr sz="1900" kern="1200">
                <a:solidFill>
                  <a:schemeClr val="tx1"/>
                </a:solidFill>
                <a:latin typeface="+mn-lt"/>
                <a:ea typeface="+mn-ea"/>
                <a:cs typeface="+mn-cs"/>
              </a:defRPr>
            </a:lvl2pPr>
            <a:lvl3pPr marL="961309" algn="l" defTabSz="961309" rtl="0" eaLnBrk="1" latinLnBrk="0" hangingPunct="1">
              <a:defRPr sz="1900" kern="1200">
                <a:solidFill>
                  <a:schemeClr val="tx1"/>
                </a:solidFill>
                <a:latin typeface="+mn-lt"/>
                <a:ea typeface="+mn-ea"/>
                <a:cs typeface="+mn-cs"/>
              </a:defRPr>
            </a:lvl3pPr>
            <a:lvl4pPr marL="1441963" algn="l" defTabSz="961309" rtl="0" eaLnBrk="1" latinLnBrk="0" hangingPunct="1">
              <a:defRPr sz="1900" kern="1200">
                <a:solidFill>
                  <a:schemeClr val="tx1"/>
                </a:solidFill>
                <a:latin typeface="+mn-lt"/>
                <a:ea typeface="+mn-ea"/>
                <a:cs typeface="+mn-cs"/>
              </a:defRPr>
            </a:lvl4pPr>
            <a:lvl5pPr marL="1922617" algn="l" defTabSz="961309" rtl="0" eaLnBrk="1" latinLnBrk="0" hangingPunct="1">
              <a:defRPr sz="1900" kern="1200">
                <a:solidFill>
                  <a:schemeClr val="tx1"/>
                </a:solidFill>
                <a:latin typeface="+mn-lt"/>
                <a:ea typeface="+mn-ea"/>
                <a:cs typeface="+mn-cs"/>
              </a:defRPr>
            </a:lvl5pPr>
            <a:lvl6pPr marL="2403272" algn="l" defTabSz="961309" rtl="0" eaLnBrk="1" latinLnBrk="0" hangingPunct="1">
              <a:defRPr sz="1900" kern="1200">
                <a:solidFill>
                  <a:schemeClr val="tx1"/>
                </a:solidFill>
                <a:latin typeface="+mn-lt"/>
                <a:ea typeface="+mn-ea"/>
                <a:cs typeface="+mn-cs"/>
              </a:defRPr>
            </a:lvl6pPr>
            <a:lvl7pPr marL="2883926" algn="l" defTabSz="961309" rtl="0" eaLnBrk="1" latinLnBrk="0" hangingPunct="1">
              <a:defRPr sz="1900" kern="1200">
                <a:solidFill>
                  <a:schemeClr val="tx1"/>
                </a:solidFill>
                <a:latin typeface="+mn-lt"/>
                <a:ea typeface="+mn-ea"/>
                <a:cs typeface="+mn-cs"/>
              </a:defRPr>
            </a:lvl7pPr>
            <a:lvl8pPr marL="3364581" algn="l" defTabSz="961309" rtl="0" eaLnBrk="1" latinLnBrk="0" hangingPunct="1">
              <a:defRPr sz="1900" kern="1200">
                <a:solidFill>
                  <a:schemeClr val="tx1"/>
                </a:solidFill>
                <a:latin typeface="+mn-lt"/>
                <a:ea typeface="+mn-ea"/>
                <a:cs typeface="+mn-cs"/>
              </a:defRPr>
            </a:lvl8pPr>
            <a:lvl9pPr marL="3845235" algn="l" defTabSz="961309" rtl="0" eaLnBrk="1" latinLnBrk="0" hangingPunct="1">
              <a:defRPr sz="1900" kern="1200">
                <a:solidFill>
                  <a:schemeClr val="tx1"/>
                </a:solidFill>
                <a:latin typeface="+mn-lt"/>
                <a:ea typeface="+mn-ea"/>
                <a:cs typeface="+mn-cs"/>
              </a:defRPr>
            </a:lvl9pPr>
          </a:lstStyle>
          <a:p>
            <a:r>
              <a:rPr lang="en-US" sz="1600" b="1" dirty="0">
                <a:effectLst>
                  <a:outerShdw blurRad="38100" dist="38100" dir="2700000" algn="tl">
                    <a:srgbClr val="000000">
                      <a:alpha val="43137"/>
                    </a:srgbClr>
                  </a:outerShdw>
                </a:effectLst>
              </a:rPr>
              <a:t> Grades 3 - 5: Generic 4-Point Opinion Writing Rubric </a:t>
            </a:r>
            <a:endParaRPr lang="en-US" sz="1600" dirty="0">
              <a:effectLst>
                <a:outerShdw blurRad="38100" dist="38100" dir="2700000" algn="tl">
                  <a:srgbClr val="000000">
                    <a:alpha val="43137"/>
                  </a:srgbClr>
                </a:outerShdw>
              </a:effectLst>
            </a:endParaRPr>
          </a:p>
        </p:txBody>
      </p:sp>
      <p:sp>
        <p:nvSpPr>
          <p:cNvPr id="5" name="Rectangle 4"/>
          <p:cNvSpPr/>
          <p:nvPr/>
        </p:nvSpPr>
        <p:spPr>
          <a:xfrm>
            <a:off x="369502" y="9581610"/>
            <a:ext cx="7402898" cy="232965"/>
          </a:xfrm>
          <a:prstGeom prst="rect">
            <a:avLst/>
          </a:prstGeom>
        </p:spPr>
        <p:txBody>
          <a:bodyPr wrap="square" lIns="92391" tIns="46195" rIns="92391" bIns="46195">
            <a:spAutoFit/>
          </a:bodyPr>
          <a:lstStyle/>
          <a:p>
            <a:r>
              <a:rPr lang="en-US" sz="900" b="1" dirty="0"/>
              <a:t>Working Drafts of ELA rubrics for assessing CCSS writing standards --- © (2010) Karin Hess, National Center for Assessment [khess@nciea.org</a:t>
            </a:r>
            <a:endParaRPr lang="en-US" sz="900" dirty="0"/>
          </a:p>
        </p:txBody>
      </p:sp>
      <p:sp>
        <p:nvSpPr>
          <p:cNvPr id="3" name="Slide Number Placeholder 2"/>
          <p:cNvSpPr>
            <a:spLocks noGrp="1"/>
          </p:cNvSpPr>
          <p:nvPr>
            <p:ph type="sldNum" sz="quarter" idx="12"/>
          </p:nvPr>
        </p:nvSpPr>
        <p:spPr/>
        <p:txBody>
          <a:bodyPr/>
          <a:lstStyle/>
          <a:p>
            <a:fld id="{6E8A0ECE-C9E2-4B32-8A0E-7D248228F9D1}" type="slidenum">
              <a:rPr lang="en-US" smtClean="0"/>
              <a:pPr/>
              <a:t>17</a:t>
            </a:fld>
            <a:endParaRPr lang="en-US"/>
          </a:p>
        </p:txBody>
      </p:sp>
    </p:spTree>
    <p:extLst>
      <p:ext uri="{BB962C8B-B14F-4D97-AF65-F5344CB8AC3E}">
        <p14:creationId xmlns:p14="http://schemas.microsoft.com/office/powerpoint/2010/main" val="3310162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18</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017176306"/>
              </p:ext>
            </p:extLst>
          </p:nvPr>
        </p:nvGraphicFramePr>
        <p:xfrm>
          <a:off x="385434" y="423318"/>
          <a:ext cx="6822440" cy="5084772"/>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effectLst/>
                        </a:rPr>
                        <a:t>Quarter 4 CFA  </a:t>
                      </a:r>
                      <a:r>
                        <a:rPr lang="en-US" sz="1500" b="1" u="sng" dirty="0" smtClean="0">
                          <a:solidFill>
                            <a:schemeClr val="tx1"/>
                          </a:solidFill>
                          <a:effectLst/>
                        </a:rPr>
                        <a:t>Research Constructed Response</a:t>
                      </a:r>
                      <a:r>
                        <a:rPr lang="en-US" sz="1500" b="1" dirty="0" smtClean="0">
                          <a:solidFill>
                            <a:schemeClr val="tx1"/>
                          </a:solidFill>
                          <a:effectLst/>
                        </a:rPr>
                        <a:t> Answer Key</a:t>
                      </a:r>
                    </a:p>
                  </a:txBody>
                  <a:tcPr marL="103632" marR="103632" marT="50292" marB="50292"/>
                </a:tc>
                <a:tc hMerge="1">
                  <a:txBody>
                    <a:bodyPr/>
                    <a:lstStyle/>
                    <a:p>
                      <a:endParaRPr lang="en-US"/>
                    </a:p>
                  </a:txBody>
                  <a:tcPr/>
                </a:tc>
              </a:tr>
              <a:tr h="519684">
                <a:tc gridSpan="2">
                  <a:txBody>
                    <a:bodyPr/>
                    <a:lstStyle/>
                    <a:p>
                      <a:pPr marL="0" marR="0" algn="ctr">
                        <a:lnSpc>
                          <a:spcPct val="115000"/>
                        </a:lnSpc>
                        <a:spcBef>
                          <a:spcPts val="0"/>
                        </a:spcBef>
                        <a:spcAft>
                          <a:spcPts val="0"/>
                        </a:spcAft>
                      </a:pPr>
                      <a:r>
                        <a:rPr lang="en-US" sz="1600" b="1" u="sng" kern="1200" dirty="0" smtClean="0">
                          <a:solidFill>
                            <a:srgbClr val="000000"/>
                          </a:solidFill>
                          <a:effectLst/>
                          <a:latin typeface="+mn-lt"/>
                          <a:ea typeface="Times New Roman"/>
                          <a:cs typeface="Arial"/>
                        </a:rPr>
                        <a:t>Constructed Response Research Rubrics Target 3</a:t>
                      </a:r>
                      <a:endParaRPr lang="en-US" sz="1400" dirty="0" smtClean="0">
                        <a:effectLst/>
                        <a:latin typeface="+mn-lt"/>
                        <a:ea typeface="Calibri"/>
                        <a:cs typeface="Times New Roman"/>
                      </a:endParaRPr>
                    </a:p>
                    <a:p>
                      <a:r>
                        <a:rPr lang="en-US" sz="1200" b="0" i="1" kern="1200" dirty="0" smtClean="0">
                          <a:solidFill>
                            <a:srgbClr val="000000"/>
                          </a:solidFill>
                          <a:effectLst/>
                          <a:latin typeface="+mn-lt"/>
                          <a:ea typeface="Times New Roman"/>
                          <a:cs typeface="Arial"/>
                        </a:rPr>
                        <a:t>Evidence of the ability to distinguish relevant from irrelevant information such as fact from opinion</a:t>
                      </a:r>
                      <a:endParaRPr lang="en-US" sz="1200" b="0" i="1" u="none" dirty="0" smtClean="0">
                        <a:solidFill>
                          <a:schemeClr val="tx1"/>
                        </a:solidFill>
                      </a:endParaRPr>
                    </a:p>
                  </a:txBody>
                  <a:tcPr marL="103632" marR="103632" marT="50292" marB="50292"/>
                </a:tc>
                <a:tc hMerge="1">
                  <a:txBody>
                    <a:bodyPr/>
                    <a:lstStyle/>
                    <a:p>
                      <a:endParaRPr lang="en-US"/>
                    </a:p>
                  </a:txBody>
                  <a:tcPr/>
                </a:tc>
              </a:tr>
              <a:tr h="353922">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rPr>
                        <a:t>Question #7 RL.3.6  prompt:</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Explain why the author probably wrote </a:t>
                      </a:r>
                      <a:r>
                        <a:rPr kumimoji="0" lang="en-US" sz="1400" b="1" i="1" u="sng" strike="noStrike" kern="1200" cap="none" spc="0" normalizeH="0" baseline="0" noProof="0" dirty="0" smtClean="0">
                          <a:ln>
                            <a:noFill/>
                          </a:ln>
                          <a:solidFill>
                            <a:prstClr val="black"/>
                          </a:solidFill>
                          <a:effectLst/>
                          <a:uLnTx/>
                          <a:uFillTx/>
                          <a:latin typeface="+mn-lt"/>
                          <a:ea typeface="+mn-ea"/>
                          <a:cs typeface="+mn-cs"/>
                        </a:rPr>
                        <a:t>The Tornado Drill</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a:t>
                      </a:r>
                      <a:endParaRPr kumimoji="0" lang="en-US" sz="1400" b="1" i="1"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rPr>
                        <a:t>Teacher</a:t>
                      </a:r>
                      <a:r>
                        <a:rPr lang="en-US" sz="1500" b="1" baseline="0" dirty="0" smtClean="0">
                          <a:solidFill>
                            <a:schemeClr val="tx1"/>
                          </a:solidFill>
                        </a:rPr>
                        <a:t>/Rubric “Language Response”</a:t>
                      </a:r>
                      <a:endParaRPr lang="en-US" sz="1500" b="1" dirty="0" smtClean="0">
                        <a:solidFill>
                          <a:schemeClr val="tx1"/>
                        </a:solidFill>
                      </a:endParaRPr>
                    </a:p>
                  </a:txBody>
                  <a:tcPr marL="103632" marR="103632" marT="50292" marB="50292">
                    <a:solidFill>
                      <a:schemeClr val="bg1">
                        <a:lumMod val="85000"/>
                      </a:schemeClr>
                    </a:solidFill>
                  </a:tcPr>
                </a:tc>
                <a:tc hMerge="1">
                  <a:txBody>
                    <a:bodyPr/>
                    <a:lstStyle/>
                    <a:p>
                      <a:endParaRPr lang="en-US"/>
                    </a:p>
                  </a:txBody>
                  <a:tcPr/>
                </a:tc>
              </a:tr>
              <a:tr h="807720">
                <a:tc gridSpan="2">
                  <a:txBody>
                    <a:bodyPr/>
                    <a:lstStyle/>
                    <a:p>
                      <a:pPr marL="0" marR="0" indent="0" algn="l">
                        <a:lnSpc>
                          <a:spcPct val="100000"/>
                        </a:lnSpc>
                        <a:spcBef>
                          <a:spcPts val="0"/>
                        </a:spcBef>
                        <a:spcAft>
                          <a:spcPts val="0"/>
                        </a:spcAft>
                      </a:pPr>
                      <a:r>
                        <a:rPr lang="en-US" sz="1100" b="1" u="sng" kern="1200" dirty="0" smtClean="0">
                          <a:solidFill>
                            <a:schemeClr val="tx1"/>
                          </a:solidFill>
                          <a:effectLst/>
                          <a:latin typeface="+mn-lt"/>
                          <a:ea typeface="Times New Roman"/>
                          <a:cs typeface="Times New Roman"/>
                        </a:rPr>
                        <a:t>The response gives sufficient evidence </a:t>
                      </a:r>
                      <a:r>
                        <a:rPr lang="en-US" sz="1100" kern="1200" dirty="0" smtClean="0">
                          <a:solidFill>
                            <a:srgbClr val="000000"/>
                          </a:solidFill>
                          <a:effectLst/>
                          <a:latin typeface="+mn-lt"/>
                          <a:ea typeface="Times New Roman"/>
                          <a:cs typeface="Times New Roman"/>
                        </a:rPr>
                        <a:t>of the ability to distinguish relevant from irrelevant information such as fact from opinion</a:t>
                      </a:r>
                      <a:r>
                        <a:rPr lang="en-US" sz="1100" kern="1200" baseline="0" dirty="0" smtClean="0">
                          <a:solidFill>
                            <a:srgbClr val="000000"/>
                          </a:solidFill>
                          <a:effectLst/>
                          <a:latin typeface="+mn-lt"/>
                          <a:ea typeface="Times New Roman"/>
                          <a:cs typeface="Times New Roman"/>
                        </a:rPr>
                        <a:t> in explaining why the author probably wrote </a:t>
                      </a:r>
                      <a:r>
                        <a:rPr lang="en-US" sz="1100" b="1" i="1" u="sng" kern="1200" baseline="0" dirty="0" smtClean="0">
                          <a:solidFill>
                            <a:srgbClr val="000000"/>
                          </a:solidFill>
                          <a:effectLst/>
                          <a:latin typeface="+mn-lt"/>
                          <a:ea typeface="Times New Roman"/>
                          <a:cs typeface="Times New Roman"/>
                        </a:rPr>
                        <a:t>The Tornado Drill</a:t>
                      </a:r>
                      <a:r>
                        <a:rPr lang="en-US" sz="1100" b="1" i="1" u="none" kern="1200" baseline="0" dirty="0" smtClean="0">
                          <a:solidFill>
                            <a:srgbClr val="000000"/>
                          </a:solidFill>
                          <a:effectLst/>
                          <a:latin typeface="+mn-lt"/>
                          <a:ea typeface="Times New Roman"/>
                          <a:cs typeface="Times New Roman"/>
                        </a:rPr>
                        <a:t>.</a:t>
                      </a:r>
                      <a:r>
                        <a:rPr lang="en-US" sz="1100" b="1" i="1" u="none" kern="1200" baseline="0" dirty="0" smtClean="0">
                          <a:solidFill>
                            <a:schemeClr val="tx1"/>
                          </a:solidFill>
                          <a:effectLst/>
                          <a:latin typeface="+mn-lt"/>
                          <a:ea typeface="Times New Roman"/>
                          <a:cs typeface="Times New Roman"/>
                        </a:rPr>
                        <a:t>  </a:t>
                      </a:r>
                      <a:r>
                        <a:rPr lang="en-US" sz="1100" kern="1200" dirty="0" smtClean="0">
                          <a:solidFill>
                            <a:srgbClr val="000000"/>
                          </a:solidFill>
                          <a:effectLst/>
                          <a:latin typeface="+mn-lt"/>
                          <a:ea typeface="Times New Roman"/>
                          <a:cs typeface="Times New Roman"/>
                        </a:rPr>
                        <a:t>Sufficient student responses could include: </a:t>
                      </a:r>
                      <a:r>
                        <a:rPr lang="en-US" sz="1100" kern="1200" baseline="0" dirty="0" smtClean="0">
                          <a:solidFill>
                            <a:srgbClr val="000000"/>
                          </a:solidFill>
                          <a:effectLst/>
                          <a:latin typeface="+mn-lt"/>
                          <a:ea typeface="Times New Roman"/>
                          <a:cs typeface="Times New Roman"/>
                        </a:rPr>
                        <a:t> (1) w</a:t>
                      </a:r>
                      <a:r>
                        <a:rPr lang="en-US" sz="1100" kern="1200" dirty="0" smtClean="0">
                          <a:solidFill>
                            <a:srgbClr val="000000"/>
                          </a:solidFill>
                          <a:effectLst/>
                          <a:latin typeface="+mn-lt"/>
                          <a:ea typeface="Times New Roman"/>
                          <a:cs typeface="Times New Roman"/>
                        </a:rPr>
                        <a:t>hat to do in case of a tornado at school,</a:t>
                      </a:r>
                      <a:r>
                        <a:rPr lang="en-US" sz="1100" kern="1200" baseline="0" dirty="0" smtClean="0">
                          <a:solidFill>
                            <a:srgbClr val="000000"/>
                          </a:solidFill>
                          <a:effectLst/>
                          <a:latin typeface="+mn-lt"/>
                          <a:ea typeface="Times New Roman"/>
                          <a:cs typeface="Times New Roman"/>
                        </a:rPr>
                        <a:t> (</a:t>
                      </a:r>
                      <a:r>
                        <a:rPr lang="en-US" sz="1100" kern="1200" dirty="0" smtClean="0">
                          <a:solidFill>
                            <a:srgbClr val="000000"/>
                          </a:solidFill>
                          <a:effectLst/>
                          <a:latin typeface="+mn-lt"/>
                          <a:ea typeface="Times New Roman"/>
                          <a:cs typeface="Times New Roman"/>
                        </a:rPr>
                        <a:t>2) the steps to a tornado drill,</a:t>
                      </a:r>
                      <a:r>
                        <a:rPr lang="en-US" sz="1100" kern="1200" baseline="0" dirty="0" smtClean="0">
                          <a:solidFill>
                            <a:srgbClr val="000000"/>
                          </a:solidFill>
                          <a:effectLst/>
                          <a:latin typeface="+mn-lt"/>
                          <a:ea typeface="Times New Roman"/>
                          <a:cs typeface="Times New Roman"/>
                        </a:rPr>
                        <a:t> and (</a:t>
                      </a:r>
                      <a:r>
                        <a:rPr lang="en-US" sz="1100" kern="1200" dirty="0" smtClean="0">
                          <a:solidFill>
                            <a:srgbClr val="000000"/>
                          </a:solidFill>
                          <a:effectLst/>
                          <a:latin typeface="+mn-lt"/>
                          <a:ea typeface="Times New Roman"/>
                          <a:cs typeface="Times New Roman"/>
                        </a:rPr>
                        <a:t>3) alarms mean different things in different areas of the country.</a:t>
                      </a:r>
                      <a:endParaRPr lang="en-US" sz="1100" dirty="0">
                        <a:effectLst/>
                        <a:latin typeface="+mn-lt"/>
                        <a:ea typeface="Calibri"/>
                        <a:cs typeface="Times New Roman"/>
                      </a:endParaRP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solidFill>
                            <a:schemeClr val="tx1"/>
                          </a:solidFill>
                        </a:rPr>
                        <a:t>Student “Language” Response Example</a:t>
                      </a:r>
                      <a:endParaRPr lang="en-US" sz="1300" b="1" dirty="0">
                        <a:solidFill>
                          <a:schemeClr val="tx1"/>
                        </a:solidFill>
                      </a:endParaRP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solidFill>
                            <a:schemeClr val="tx1"/>
                          </a:solidFill>
                        </a:rPr>
                        <a:t>2</a:t>
                      </a:r>
                      <a:endParaRPr lang="en-US" sz="2000" b="1" dirty="0">
                        <a:solidFill>
                          <a:schemeClr val="tx1"/>
                        </a:solidFill>
                      </a:endParaRPr>
                    </a:p>
                  </a:txBody>
                  <a:tcPr marL="103632" marR="103632" marT="50292" marB="50292" anchor="ctr"/>
                </a:tc>
                <a:tc>
                  <a:txBody>
                    <a:bodyPr/>
                    <a:lstStyle/>
                    <a:p>
                      <a:pPr marL="0" marR="0">
                        <a:lnSpc>
                          <a:spcPct val="100000"/>
                        </a:lnSpc>
                        <a:spcBef>
                          <a:spcPts val="0"/>
                        </a:spcBef>
                        <a:spcAft>
                          <a:spcPts val="0"/>
                        </a:spcAft>
                      </a:pPr>
                      <a:r>
                        <a:rPr lang="en-US" sz="1000" i="1" dirty="0">
                          <a:effectLst/>
                          <a:latin typeface="Calibri"/>
                          <a:ea typeface="Times New Roman"/>
                          <a:cs typeface="Arial"/>
                        </a:rPr>
                        <a:t>The student states a reason the author wrote the article and then supports it with </a:t>
                      </a:r>
                      <a:r>
                        <a:rPr lang="en-US" sz="1000" i="1" dirty="0" smtClean="0">
                          <a:effectLst/>
                          <a:latin typeface="Calibri"/>
                          <a:ea typeface="Times New Roman"/>
                          <a:cs typeface="Arial"/>
                        </a:rPr>
                        <a:t>sufficient</a:t>
                      </a:r>
                      <a:r>
                        <a:rPr lang="en-US" sz="1000" i="1" dirty="0">
                          <a:effectLst/>
                          <a:latin typeface="Calibri"/>
                          <a:ea typeface="Times New Roman"/>
                          <a:cs typeface="Arial"/>
                        </a:rPr>
                        <a:t>, relevant, informational examples.</a:t>
                      </a:r>
                      <a:endParaRPr lang="en-US" sz="1000" i="1" dirty="0">
                        <a:effectLst/>
                        <a:latin typeface="Calibri"/>
                        <a:ea typeface="Calibri"/>
                        <a:cs typeface="Times New Roman"/>
                      </a:endParaRPr>
                    </a:p>
                    <a:p>
                      <a:pPr marL="0" marR="0">
                        <a:lnSpc>
                          <a:spcPct val="100000"/>
                        </a:lnSpc>
                        <a:spcBef>
                          <a:spcPts val="0"/>
                        </a:spcBef>
                        <a:spcAft>
                          <a:spcPts val="0"/>
                        </a:spcAft>
                      </a:pPr>
                      <a:r>
                        <a:rPr lang="en-US" sz="1200" dirty="0" smtClean="0">
                          <a:effectLst/>
                          <a:latin typeface="Calibri"/>
                          <a:ea typeface="Times New Roman"/>
                          <a:cs typeface="Arial"/>
                        </a:rPr>
                        <a:t>The </a:t>
                      </a:r>
                      <a:r>
                        <a:rPr lang="en-US" sz="1200" dirty="0">
                          <a:effectLst/>
                          <a:latin typeface="Calibri"/>
                          <a:ea typeface="Times New Roman"/>
                          <a:cs typeface="Arial"/>
                        </a:rPr>
                        <a:t>author wrote this story to explain what a student should do during a tornado drill. First they should go into the hall with their class and sit next to each other.  Then they should curl into a ball and put their hands over their neck. This will protect them from anything that is falling. These things will protect you if there is a tornado when you are at school. That is why the author wrote this article.</a:t>
                      </a:r>
                      <a:endParaRPr lang="en-US" sz="1100" dirty="0">
                        <a:effectLst/>
                        <a:latin typeface="Calibri"/>
                        <a:ea typeface="Calibri"/>
                        <a:cs typeface="Times New Roman"/>
                      </a:endParaRPr>
                    </a:p>
                  </a:txBody>
                  <a:tcPr marL="121920" marR="121920" marT="34290" marB="34290"/>
                </a:tc>
              </a:tr>
              <a:tr h="626718">
                <a:tc>
                  <a:txBody>
                    <a:bodyPr/>
                    <a:lstStyle/>
                    <a:p>
                      <a:pPr algn="ctr"/>
                      <a:r>
                        <a:rPr lang="en-US" sz="2000" b="1" dirty="0" smtClean="0">
                          <a:solidFill>
                            <a:schemeClr val="tx1"/>
                          </a:solidFill>
                        </a:rPr>
                        <a:t>1</a:t>
                      </a:r>
                      <a:endParaRPr lang="en-US" sz="2000" b="1" dirty="0">
                        <a:solidFill>
                          <a:schemeClr val="tx1"/>
                        </a:solidFill>
                      </a:endParaRPr>
                    </a:p>
                  </a:txBody>
                  <a:tcPr marL="103632" marR="103632" marT="50292" marB="50292" anchor="ctr"/>
                </a:tc>
                <a:tc>
                  <a:txBody>
                    <a:bodyPr/>
                    <a:lstStyle/>
                    <a:p>
                      <a:pPr marL="0" marR="0">
                        <a:lnSpc>
                          <a:spcPct val="100000"/>
                        </a:lnSpc>
                        <a:spcBef>
                          <a:spcPts val="0"/>
                        </a:spcBef>
                        <a:spcAft>
                          <a:spcPts val="0"/>
                        </a:spcAft>
                      </a:pPr>
                      <a:r>
                        <a:rPr lang="en-US" sz="1000" i="1" dirty="0">
                          <a:effectLst/>
                          <a:latin typeface="Calibri"/>
                          <a:ea typeface="Times New Roman"/>
                          <a:cs typeface="Arial"/>
                        </a:rPr>
                        <a:t>The student infers the author’s purpose but it is not clearly stated.</a:t>
                      </a:r>
                      <a:endParaRPr lang="en-US" sz="1000" i="1" dirty="0">
                        <a:effectLst/>
                        <a:latin typeface="Calibri"/>
                        <a:ea typeface="Calibri"/>
                        <a:cs typeface="Times New Roman"/>
                      </a:endParaRPr>
                    </a:p>
                    <a:p>
                      <a:pPr marL="0" marR="0">
                        <a:lnSpc>
                          <a:spcPct val="100000"/>
                        </a:lnSpc>
                        <a:spcBef>
                          <a:spcPts val="0"/>
                        </a:spcBef>
                        <a:spcAft>
                          <a:spcPts val="0"/>
                        </a:spcAft>
                      </a:pPr>
                      <a:r>
                        <a:rPr lang="en-US" sz="1200" dirty="0">
                          <a:effectLst/>
                          <a:latin typeface="Calibri"/>
                          <a:ea typeface="Times New Roman"/>
                          <a:cs typeface="Arial"/>
                        </a:rPr>
                        <a:t>Student response: This story is about Jonas and Molly who are scared of storms.  They have to get ready for a tornado.</a:t>
                      </a:r>
                      <a:endParaRPr lang="en-US" sz="1100" dirty="0">
                        <a:effectLst/>
                        <a:latin typeface="Calibri"/>
                        <a:ea typeface="Calibri"/>
                        <a:cs typeface="Times New Roman"/>
                      </a:endParaRPr>
                    </a:p>
                  </a:txBody>
                  <a:tcPr marL="121920" marR="121920" marT="34290" marB="34290"/>
                </a:tc>
              </a:tr>
              <a:tr h="472440">
                <a:tc>
                  <a:txBody>
                    <a:bodyPr/>
                    <a:lstStyle/>
                    <a:p>
                      <a:pPr algn="ctr"/>
                      <a:r>
                        <a:rPr lang="en-US" sz="2000" b="1" dirty="0" smtClean="0">
                          <a:solidFill>
                            <a:schemeClr val="tx1"/>
                          </a:solidFill>
                        </a:rPr>
                        <a:t>0</a:t>
                      </a:r>
                      <a:endParaRPr lang="en-US" sz="2000" b="1" dirty="0">
                        <a:solidFill>
                          <a:schemeClr val="tx1"/>
                        </a:solidFill>
                      </a:endParaRPr>
                    </a:p>
                  </a:txBody>
                  <a:tcPr marL="103632" marR="103632" marT="50292" marB="50292" anchor="ctr"/>
                </a:tc>
                <a:tc>
                  <a:txBody>
                    <a:bodyPr/>
                    <a:lstStyle/>
                    <a:p>
                      <a:pPr marL="0" marR="0">
                        <a:lnSpc>
                          <a:spcPct val="100000"/>
                        </a:lnSpc>
                        <a:spcBef>
                          <a:spcPts val="0"/>
                        </a:spcBef>
                        <a:spcAft>
                          <a:spcPts val="0"/>
                        </a:spcAft>
                      </a:pPr>
                      <a:r>
                        <a:rPr lang="en-US" sz="1000" i="1" dirty="0">
                          <a:effectLst/>
                          <a:latin typeface="Calibri"/>
                          <a:ea typeface="Times New Roman"/>
                          <a:cs typeface="Arial"/>
                        </a:rPr>
                        <a:t>The student does not give enough information.</a:t>
                      </a:r>
                      <a:endParaRPr lang="en-US" sz="1000" i="1" dirty="0">
                        <a:effectLst/>
                        <a:latin typeface="Calibri"/>
                        <a:ea typeface="Calibri"/>
                        <a:cs typeface="Times New Roman"/>
                      </a:endParaRPr>
                    </a:p>
                    <a:p>
                      <a:pPr marL="0" marR="0">
                        <a:lnSpc>
                          <a:spcPct val="100000"/>
                        </a:lnSpc>
                        <a:spcBef>
                          <a:spcPts val="0"/>
                        </a:spcBef>
                        <a:spcAft>
                          <a:spcPts val="0"/>
                        </a:spcAft>
                      </a:pPr>
                      <a:r>
                        <a:rPr lang="en-US" sz="1200" dirty="0">
                          <a:effectLst/>
                          <a:latin typeface="Calibri"/>
                          <a:ea typeface="Times New Roman"/>
                          <a:cs typeface="Arial"/>
                        </a:rPr>
                        <a:t>Student response: Tornadoes are the scariest storms.</a:t>
                      </a:r>
                      <a:endParaRPr lang="en-US" sz="1100" dirty="0">
                        <a:effectLst/>
                        <a:latin typeface="Calibri"/>
                        <a:ea typeface="Calibri"/>
                        <a:cs typeface="Times New Roman"/>
                      </a:endParaRPr>
                    </a:p>
                  </a:txBody>
                  <a:tcPr marL="121920" marR="121920" marT="34290" marB="3429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06354618"/>
              </p:ext>
            </p:extLst>
          </p:nvPr>
        </p:nvGraphicFramePr>
        <p:xfrm>
          <a:off x="5029200" y="5562600"/>
          <a:ext cx="2185988" cy="414591"/>
        </p:xfrm>
        <a:graphic>
          <a:graphicData uri="http://schemas.openxmlformats.org/drawingml/2006/table">
            <a:tbl>
              <a:tblPr/>
              <a:tblGrid>
                <a:gridCol w="2185988"/>
              </a:tblGrid>
              <a:tr h="0">
                <a:tc>
                  <a:txBody>
                    <a:bodyPr/>
                    <a:lstStyle/>
                    <a:p>
                      <a:pPr marL="0" marR="0" algn="l">
                        <a:lnSpc>
                          <a:spcPct val="115000"/>
                        </a:lnSpc>
                        <a:spcBef>
                          <a:spcPts val="0"/>
                        </a:spcBef>
                        <a:spcAft>
                          <a:spcPts val="0"/>
                        </a:spcAft>
                      </a:pPr>
                      <a:r>
                        <a:rPr lang="en-US" sz="800" b="1" dirty="0" smtClean="0">
                          <a:solidFill>
                            <a:srgbClr val="000000"/>
                          </a:solidFill>
                          <a:latin typeface="+mn-lt"/>
                          <a:ea typeface="Times New Roman"/>
                          <a:cs typeface="Times New Roman"/>
                        </a:rPr>
                        <a:t>Standard </a:t>
                      </a:r>
                      <a:r>
                        <a:rPr lang="en-US" sz="800" b="1" baseline="0" dirty="0" smtClean="0">
                          <a:solidFill>
                            <a:srgbClr val="000000"/>
                          </a:solidFill>
                          <a:latin typeface="+mn-lt"/>
                          <a:ea typeface="Times New Roman"/>
                          <a:cs typeface="Times New Roman"/>
                        </a:rPr>
                        <a:t> RL.</a:t>
                      </a:r>
                      <a:r>
                        <a:rPr lang="en-US" sz="800" b="1" dirty="0" smtClean="0">
                          <a:solidFill>
                            <a:srgbClr val="000000"/>
                          </a:solidFill>
                          <a:latin typeface="+mn-lt"/>
                          <a:ea typeface="Times New Roman"/>
                          <a:cs typeface="Times New Roman"/>
                        </a:rPr>
                        <a:t>3.6</a:t>
                      </a:r>
                      <a:endParaRPr lang="en-US" sz="8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74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800" b="0" dirty="0" smtClean="0">
                          <a:latin typeface="+mn-lt"/>
                          <a:ea typeface="Calibri"/>
                          <a:cs typeface="Times New Roman"/>
                        </a:rPr>
                        <a:t>Distinguish their own point of view from that of the narrator or those of the characters</a:t>
                      </a: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2840691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sldNum" sz="quarter" idx="4294967295"/>
          </p:nvPr>
        </p:nvSpPr>
        <p:spPr>
          <a:xfrm>
            <a:off x="6557965" y="9372467"/>
            <a:ext cx="842011" cy="300837"/>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a:solidFill>
                  <a:srgbClr val="888888"/>
                </a:solidFill>
              </a:rPr>
              <a:pPr lvl="0">
                <a:defRPr sz="1800">
                  <a:solidFill>
                    <a:srgbClr val="000000"/>
                  </a:solidFill>
                </a:defRPr>
              </a:pPr>
              <a:t>19</a:t>
            </a:fld>
            <a:endParaRPr dirty="0">
              <a:solidFill>
                <a:srgbClr val="888888"/>
              </a:solidFill>
            </a:endParaRPr>
          </a:p>
        </p:txBody>
      </p:sp>
      <p:graphicFrame>
        <p:nvGraphicFramePr>
          <p:cNvPr id="148" name="Table 148"/>
          <p:cNvGraphicFramePr/>
          <p:nvPr>
            <p:extLst>
              <p:ext uri="{D42A27DB-BD31-4B8C-83A1-F6EECF244321}">
                <p14:modId xmlns:p14="http://schemas.microsoft.com/office/powerpoint/2010/main" val="2462515913"/>
              </p:ext>
            </p:extLst>
          </p:nvPr>
        </p:nvGraphicFramePr>
        <p:xfrm>
          <a:off x="480386" y="381000"/>
          <a:ext cx="6834814" cy="5318760"/>
        </p:xfrm>
        <a:graphic>
          <a:graphicData uri="http://schemas.openxmlformats.org/drawingml/2006/table">
            <a:tbl>
              <a:tblPr firstRow="1"/>
              <a:tblGrid>
                <a:gridCol w="586414"/>
                <a:gridCol w="6248400"/>
              </a:tblGrid>
              <a:tr h="217932">
                <a:tc gridSpan="2">
                  <a:txBody>
                    <a:bodyPr/>
                    <a:lstStyle/>
                    <a:p>
                      <a:pPr marL="0" marR="0" lvl="0" indent="0" algn="ctr" defTabSz="1018809" rtl="0" eaLnBrk="1" fontAlgn="auto" latinLnBrk="0" hangingPunct="1">
                        <a:lnSpc>
                          <a:spcPct val="100000"/>
                        </a:lnSpc>
                        <a:spcBef>
                          <a:spcPts val="0"/>
                        </a:spcBef>
                        <a:spcAft>
                          <a:spcPts val="0"/>
                        </a:spcAft>
                        <a:buClrTx/>
                        <a:buSzTx/>
                        <a:buFontTx/>
                        <a:buNone/>
                        <a:tabLst/>
                        <a:defRPr sz="1800" b="0" i="0"/>
                      </a:pPr>
                      <a:r>
                        <a:rPr lang="en-US" sz="1400" b="1" dirty="0" smtClean="0"/>
                        <a:t>Quarter 4 CFA Constructed Response</a:t>
                      </a:r>
                      <a:r>
                        <a:rPr lang="en-US" sz="1400" b="1" baseline="0" dirty="0" smtClean="0"/>
                        <a:t> Answer Key</a:t>
                      </a:r>
                      <a:endParaRPr lang="en-US" sz="1400" b="1" dirty="0" smtClean="0"/>
                    </a:p>
                  </a:txBody>
                  <a:tcPr marL="0" marR="0" marT="0" marB="0"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17932">
                <a:tc gridSpan="2">
                  <a:txBody>
                    <a:bodyPr/>
                    <a:lstStyle/>
                    <a:p>
                      <a:pPr lvl="0" algn="l">
                        <a:lnSpc>
                          <a:spcPct val="100000"/>
                        </a:lnSpc>
                        <a:defRPr sz="1800" b="0" i="0"/>
                      </a:pPr>
                      <a:r>
                        <a:rPr sz="1400" b="1" dirty="0">
                          <a:latin typeface="+mn-lt"/>
                        </a:rPr>
                        <a:t>Standard </a:t>
                      </a:r>
                      <a:r>
                        <a:rPr sz="1400" b="1" dirty="0" smtClean="0">
                          <a:latin typeface="+mn-lt"/>
                        </a:rPr>
                        <a:t>R</a:t>
                      </a:r>
                      <a:r>
                        <a:rPr lang="en-US" sz="1400" b="1" baseline="0" dirty="0" smtClean="0">
                          <a:solidFill>
                            <a:schemeClr val="tx1"/>
                          </a:solidFill>
                          <a:latin typeface="+mn-lt"/>
                        </a:rPr>
                        <a:t>L.3.9  </a:t>
                      </a:r>
                      <a:r>
                        <a:rPr lang="en-US" sz="1400" b="1" baseline="0" dirty="0" smtClean="0">
                          <a:solidFill>
                            <a:srgbClr val="FF0000"/>
                          </a:solidFill>
                          <a:latin typeface="+mn-lt"/>
                        </a:rPr>
                        <a:t>        </a:t>
                      </a:r>
                      <a:r>
                        <a:rPr sz="1400" b="1" dirty="0" smtClean="0">
                          <a:latin typeface="+mn-lt"/>
                        </a:rPr>
                        <a:t>3 </a:t>
                      </a:r>
                      <a:r>
                        <a:rPr sz="1400" b="1" dirty="0">
                          <a:latin typeface="+mn-lt"/>
                        </a:rPr>
                        <a:t>Point Reading Constructed Response </a:t>
                      </a:r>
                      <a:r>
                        <a:rPr sz="1400" b="1" dirty="0" smtClean="0">
                          <a:latin typeface="+mn-lt"/>
                        </a:rPr>
                        <a:t>Rubric</a:t>
                      </a:r>
                      <a:endParaRPr sz="1400" b="1" dirty="0">
                        <a:solidFill>
                          <a:srgbClr val="FF0000"/>
                        </a:solidFill>
                        <a:latin typeface="+mn-lt"/>
                      </a:endParaRPr>
                    </a:p>
                  </a:txBody>
                  <a:tcPr marL="0" marR="0" marT="0" marB="0"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a:solidFill>
                        <a:srgbClr val="000000"/>
                      </a:solidFill>
                      <a:round/>
                    </a:lnB>
                  </a:tcPr>
                </a:tc>
                <a:tc hMerge="1">
                  <a:txBody>
                    <a:bodyPr/>
                    <a:lstStyle/>
                    <a:p>
                      <a:endParaRPr lang="en-US"/>
                    </a:p>
                  </a:txBody>
                  <a:tcPr/>
                </a:tc>
              </a:tr>
              <a:tr h="478536">
                <a:tc gridSpan="2">
                  <a:txBody>
                    <a:bodyPr/>
                    <a:lstStyle/>
                    <a:p>
                      <a:pPr marL="115888" marR="0" indent="0" algn="l" defTabSz="966612" rtl="0" eaLnBrk="1" fontAlgn="auto" latinLnBrk="0" hangingPunct="1">
                        <a:lnSpc>
                          <a:spcPct val="100000"/>
                        </a:lnSpc>
                        <a:spcBef>
                          <a:spcPts val="0"/>
                        </a:spcBef>
                        <a:spcAft>
                          <a:spcPts val="0"/>
                        </a:spcAft>
                        <a:buClrTx/>
                        <a:buSzTx/>
                        <a:buFontTx/>
                        <a:buNone/>
                        <a:tabLst/>
                        <a:defRPr/>
                      </a:pPr>
                      <a:r>
                        <a:rPr sz="1400" b="1" dirty="0">
                          <a:latin typeface="+mn-lt"/>
                        </a:rPr>
                        <a:t>Question </a:t>
                      </a:r>
                      <a:r>
                        <a:rPr lang="en-US" sz="1400" b="1" dirty="0" smtClean="0">
                          <a:latin typeface="+mn-lt"/>
                        </a:rPr>
                        <a:t>#8 </a:t>
                      </a:r>
                      <a:r>
                        <a:rPr sz="1400" b="1" dirty="0" smtClean="0">
                          <a:latin typeface="+mn-lt"/>
                        </a:rPr>
                        <a:t>(prompt)</a:t>
                      </a:r>
                      <a:r>
                        <a:rPr lang="en-US" sz="1400" b="1" dirty="0" smtClean="0">
                          <a:latin typeface="+mn-lt"/>
                        </a:rPr>
                        <a:t> </a:t>
                      </a:r>
                      <a:r>
                        <a:rPr lang="en-US" sz="1400" b="1" baseline="0" dirty="0" smtClean="0">
                          <a:latin typeface="+mn-lt"/>
                        </a:rPr>
                        <a:t> </a:t>
                      </a:r>
                      <a:r>
                        <a:rPr lang="en-US" sz="1400" b="1" dirty="0" smtClean="0">
                          <a:latin typeface="+mn-lt"/>
                        </a:rPr>
                        <a:t>Explain the similarities and differences between tornado and earthquake drills. Give examples from the story. </a:t>
                      </a:r>
                      <a:endParaRPr lang="en-US" sz="1400" b="1" i="0" u="none" baseline="0" dirty="0" smtClean="0">
                        <a:solidFill>
                          <a:schemeClr val="tx1"/>
                        </a:solidFill>
                        <a:latin typeface="+mn-lt"/>
                        <a:cs typeface="Helvetica" panose="020B0604020202020204" pitchFamily="34" charset="0"/>
                      </a:endParaRP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hMerge="1">
                  <a:txBody>
                    <a:bodyPr/>
                    <a:lstStyle/>
                    <a:p>
                      <a:endParaRPr lang="en-US"/>
                    </a:p>
                  </a:txBody>
                  <a:tcPr/>
                </a:tc>
              </a:tr>
              <a:tr h="798576">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b="0" i="0"/>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Sufficient Evidence</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Students are able to identify the similarities and differences between tornado and earthquake drills from details and examples in the story.</a:t>
                      </a:r>
                    </a:p>
                    <a:p>
                      <a:pPr marL="0" marR="0" lvl="0" indent="0" algn="l" defTabSz="1018809" rtl="0" eaLnBrk="1" fontAlgn="auto" latinLnBrk="0" hangingPunct="1">
                        <a:lnSpc>
                          <a:spcPct val="100000"/>
                        </a:lnSpc>
                        <a:spcBef>
                          <a:spcPts val="0"/>
                        </a:spcBef>
                        <a:spcAft>
                          <a:spcPts val="0"/>
                        </a:spcAft>
                        <a:buClrTx/>
                        <a:buSzTx/>
                        <a:buFontTx/>
                        <a:buNone/>
                        <a:tabLst/>
                        <a:defRPr sz="1800" b="0" i="0"/>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Specific Identifications (supporting details</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Students are able to identify key details or examples from the story differentiating similarities and differences between tornado and earthquake drills.  Students could include for similarities that (1) alarms can be heard in both drills, (2) both drills are unexpected. Students could include for differences that (1) during a tornado drill students go in the hall but during an earthquake drill students hide under their desks, (2) during a tornado drill students curl up in a ball  and put your hands over your neck but not during an earthquake drill, and (3) tornado drill protect </a:t>
                      </a:r>
                      <a:r>
                        <a:rPr kumimoji="0" lang="en-US" sz="1000" b="0" i="0" u="none" strike="sngStrike" kern="1200" cap="none" spc="0" normalizeH="0" baseline="0" noProof="0" dirty="0" smtClean="0">
                          <a:ln>
                            <a:noFill/>
                          </a:ln>
                          <a:solidFill>
                            <a:schemeClr val="tx1"/>
                          </a:solidFill>
                          <a:effectLst/>
                          <a:uLnTx/>
                          <a:uFillTx/>
                          <a:latin typeface="+mn-lt"/>
                          <a:ea typeface="+mn-ea"/>
                          <a:cs typeface="+mn-cs"/>
                        </a:rPr>
                        <a:t>you</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a student from being hit by objects but earthquake drills protect you from shaking buildings.</a:t>
                      </a:r>
                    </a:p>
                    <a:p>
                      <a:pPr marL="0" marR="0" lvl="0" indent="0" algn="l" defTabSz="1018809" rtl="0" eaLnBrk="1" fontAlgn="auto" latinLnBrk="0" hangingPunct="1">
                        <a:lnSpc>
                          <a:spcPct val="100000"/>
                        </a:lnSpc>
                        <a:spcBef>
                          <a:spcPts val="0"/>
                        </a:spcBef>
                        <a:spcAft>
                          <a:spcPts val="0"/>
                        </a:spcAft>
                        <a:buClrTx/>
                        <a:buSzTx/>
                        <a:buFontTx/>
                        <a:buNone/>
                        <a:tabLst/>
                        <a:defRPr sz="1800" b="0" i="0"/>
                      </a:pPr>
                      <a:r>
                        <a:rPr kumimoji="0" lang="en-US" sz="1000" b="1" i="0" u="none" strike="noStrike" kern="1200" cap="none" spc="0" normalizeH="0" baseline="0" noProof="0" dirty="0" smtClean="0">
                          <a:ln>
                            <a:noFill/>
                          </a:ln>
                          <a:solidFill>
                            <a:schemeClr val="tx1"/>
                          </a:solidFill>
                          <a:effectLst/>
                          <a:uLnTx/>
                          <a:uFillTx/>
                          <a:latin typeface="+mn-lt"/>
                          <a:ea typeface="+mn-ea"/>
                          <a:cs typeface="+mn-cs"/>
                        </a:rPr>
                        <a:t>Full Support (other details):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Students are able to identify key details in the passage that support their response.  This could be a detailed explanation with text evidence of similarities and differences between tornado and earthquake drills (such as both are scary, etc…).</a:t>
                      </a:r>
                    </a:p>
                  </a:txBody>
                  <a:tcPr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hMerge="1">
                  <a:txBody>
                    <a:bodyPr/>
                    <a:lstStyle/>
                    <a:p>
                      <a:endParaRPr lang="en-US"/>
                    </a:p>
                  </a:txBody>
                  <a:tcPr/>
                </a:tc>
              </a:tr>
              <a:tr h="304800">
                <a:tc>
                  <a:txBody>
                    <a:bodyPr/>
                    <a:lstStyle/>
                    <a:p>
                      <a:pPr lvl="0" algn="ctr">
                        <a:lnSpc>
                          <a:spcPct val="100000"/>
                        </a:lnSpc>
                        <a:defRPr sz="1800" b="0" i="0"/>
                      </a:pPr>
                      <a:r>
                        <a:rPr lang="en-US" sz="2000" b="1" dirty="0" smtClean="0">
                          <a:solidFill>
                            <a:schemeClr val="tx1"/>
                          </a:solidFill>
                          <a:latin typeface="+mn-lt"/>
                        </a:rPr>
                        <a:t>3</a:t>
                      </a:r>
                      <a:endParaRPr sz="2000" b="1" dirty="0">
                        <a:solidFill>
                          <a:schemeClr val="tx1"/>
                        </a:solidFill>
                        <a:latin typeface="+mn-lt"/>
                      </a:endParaRP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schemeClr val="tx1"/>
                          </a:solidFill>
                          <a:effectLst/>
                          <a:uLnTx/>
                          <a:uFillTx/>
                          <a:latin typeface="+mn-lt"/>
                          <a:ea typeface="Times New Roman"/>
                          <a:cs typeface="Arial"/>
                        </a:rPr>
                        <a:t>The student states similarities and differences with sufficient, relevant examples. Student uses details from the text.</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mn-lt"/>
                          <a:ea typeface="Calibri"/>
                          <a:cs typeface="Times New Roman"/>
                        </a:rPr>
                        <a:t>There are many things that are the same and different about earthquakes and tornadoes.  They are the same because for both you would hear an alarm.  You would never know when they were going to happen.   I can imagine they are both very scary too! They are different because in an earthquake drill you hide under your desk.  This is probably to protect you from shaking buildings and falling ceilings. But in a tornado drill you go into the hall, curl up into a ball, and put your hands over your neck.  This protects you from being hit by objects. That is how tornado and earthquake drills are the same and different. </a:t>
                      </a:r>
                    </a:p>
                  </a:txBody>
                  <a:tcPr marL="121920" marR="121920" marT="34290" marB="34290">
                    <a:lnL w="12700" cap="flat" cmpd="sng" algn="ctr">
                      <a:solidFill>
                        <a:srgbClr val="000000"/>
                      </a:solidFill>
                      <a:prstDash val="solid"/>
                      <a:round/>
                      <a:headEnd type="none" w="med" len="med"/>
                      <a:tailEnd type="none" w="med" len="med"/>
                    </a:lnL>
                    <a:lnR w="12700">
                      <a:solidFill>
                        <a:srgbClr val="000000"/>
                      </a:solidFill>
                      <a:round/>
                    </a:lnR>
                    <a:lnT w="12700">
                      <a:solidFill>
                        <a:srgbClr val="000000"/>
                      </a:solidFill>
                      <a:round/>
                    </a:lnT>
                    <a:lnB w="12700" cap="flat" cmpd="sng" algn="ctr">
                      <a:solidFill>
                        <a:srgbClr val="000000"/>
                      </a:solidFill>
                      <a:prstDash val="solid"/>
                      <a:round/>
                      <a:headEnd type="none" w="med" len="med"/>
                      <a:tailEnd type="none" w="med" len="med"/>
                    </a:lnB>
                  </a:tcPr>
                </a:tc>
              </a:tr>
              <a:tr h="304800">
                <a:tc>
                  <a:txBody>
                    <a:bodyPr/>
                    <a:lstStyle/>
                    <a:p>
                      <a:pPr lvl="0" algn="ctr">
                        <a:lnSpc>
                          <a:spcPct val="100000"/>
                        </a:lnSpc>
                        <a:defRPr sz="1800" b="0" i="0"/>
                      </a:pPr>
                      <a:r>
                        <a:rPr sz="2000" b="1" dirty="0">
                          <a:solidFill>
                            <a:schemeClr val="tx1"/>
                          </a:solidFill>
                          <a:latin typeface="+mn-lt"/>
                        </a:rPr>
                        <a:t>2</a:t>
                      </a: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round/>
                    </a:lnB>
                  </a:tcPr>
                </a:tc>
                <a:tc>
                  <a:txBody>
                    <a:bodyPr/>
                    <a:lstStyle/>
                    <a:p>
                      <a:pPr marL="0" marR="0">
                        <a:lnSpc>
                          <a:spcPct val="100000"/>
                        </a:lnSpc>
                        <a:spcBef>
                          <a:spcPts val="0"/>
                        </a:spcBef>
                        <a:spcAft>
                          <a:spcPts val="0"/>
                        </a:spcAft>
                      </a:pPr>
                      <a:r>
                        <a:rPr lang="en-US" sz="1000" i="1" dirty="0" smtClean="0">
                          <a:solidFill>
                            <a:schemeClr val="tx1"/>
                          </a:solidFill>
                          <a:effectLst/>
                          <a:latin typeface="Calibri"/>
                          <a:ea typeface="Times New Roman"/>
                          <a:cs typeface="Arial"/>
                        </a:rPr>
                        <a:t>The student </a:t>
                      </a:r>
                      <a:r>
                        <a:rPr lang="en-US" sz="1000" i="1" dirty="0">
                          <a:solidFill>
                            <a:schemeClr val="tx1"/>
                          </a:solidFill>
                          <a:effectLst/>
                          <a:latin typeface="Calibri"/>
                          <a:ea typeface="Times New Roman"/>
                          <a:cs typeface="Arial"/>
                        </a:rPr>
                        <a:t>states </a:t>
                      </a:r>
                      <a:r>
                        <a:rPr lang="en-US" sz="1000" i="1" dirty="0" smtClean="0">
                          <a:solidFill>
                            <a:schemeClr val="tx1"/>
                          </a:solidFill>
                          <a:effectLst/>
                          <a:latin typeface="Calibri"/>
                          <a:ea typeface="Times New Roman"/>
                          <a:cs typeface="Arial"/>
                        </a:rPr>
                        <a:t>some  </a:t>
                      </a:r>
                      <a:r>
                        <a:rPr lang="en-US" sz="1000" i="1" dirty="0">
                          <a:solidFill>
                            <a:schemeClr val="tx1"/>
                          </a:solidFill>
                          <a:effectLst/>
                          <a:latin typeface="Calibri"/>
                          <a:ea typeface="Times New Roman"/>
                          <a:cs typeface="Arial"/>
                        </a:rPr>
                        <a:t>similarities and differences with </a:t>
                      </a:r>
                      <a:r>
                        <a:rPr lang="en-US" sz="1000" i="1" dirty="0" smtClean="0">
                          <a:solidFill>
                            <a:schemeClr val="tx1"/>
                          </a:solidFill>
                          <a:effectLst/>
                          <a:latin typeface="Calibri"/>
                          <a:ea typeface="Times New Roman"/>
                          <a:cs typeface="Arial"/>
                        </a:rPr>
                        <a:t>relevant </a:t>
                      </a:r>
                      <a:r>
                        <a:rPr lang="en-US" sz="1000" i="1" dirty="0">
                          <a:solidFill>
                            <a:schemeClr val="tx1"/>
                          </a:solidFill>
                          <a:effectLst/>
                          <a:latin typeface="Calibri"/>
                          <a:ea typeface="Times New Roman"/>
                          <a:cs typeface="Arial"/>
                        </a:rPr>
                        <a:t>examples. Student uses details from the text.</a:t>
                      </a:r>
                      <a:endParaRPr lang="en-US" sz="1000" i="1" dirty="0">
                        <a:solidFill>
                          <a:schemeClr val="tx1"/>
                        </a:solidFill>
                        <a:effectLst/>
                        <a:latin typeface="Calibri"/>
                        <a:ea typeface="Calibri"/>
                        <a:cs typeface="Times New Roman"/>
                      </a:endParaRPr>
                    </a:p>
                    <a:p>
                      <a:pPr marL="0" marR="0">
                        <a:lnSpc>
                          <a:spcPct val="100000"/>
                        </a:lnSpc>
                        <a:spcBef>
                          <a:spcPts val="0"/>
                        </a:spcBef>
                        <a:spcAft>
                          <a:spcPts val="0"/>
                        </a:spcAft>
                      </a:pPr>
                      <a:r>
                        <a:rPr lang="en-US" sz="1100" dirty="0" smtClean="0">
                          <a:solidFill>
                            <a:schemeClr val="tx1"/>
                          </a:solidFill>
                          <a:effectLst/>
                          <a:latin typeface="Calibri"/>
                          <a:ea typeface="Times New Roman"/>
                          <a:cs typeface="Arial"/>
                        </a:rPr>
                        <a:t>They </a:t>
                      </a:r>
                      <a:r>
                        <a:rPr lang="en-US" sz="1100" dirty="0">
                          <a:solidFill>
                            <a:schemeClr val="tx1"/>
                          </a:solidFill>
                          <a:effectLst/>
                          <a:latin typeface="Calibri"/>
                          <a:ea typeface="Times New Roman"/>
                          <a:cs typeface="Arial"/>
                        </a:rPr>
                        <a:t>are the same because for both you would hear an </a:t>
                      </a:r>
                      <a:r>
                        <a:rPr lang="en-US" sz="1100" dirty="0" smtClean="0">
                          <a:solidFill>
                            <a:schemeClr val="tx1"/>
                          </a:solidFill>
                          <a:effectLst/>
                          <a:latin typeface="Calibri"/>
                          <a:ea typeface="Times New Roman"/>
                          <a:cs typeface="Arial"/>
                        </a:rPr>
                        <a:t>alarm</a:t>
                      </a:r>
                      <a:r>
                        <a:rPr lang="en-US" sz="1100" baseline="0" dirty="0" smtClean="0">
                          <a:solidFill>
                            <a:schemeClr val="tx1"/>
                          </a:solidFill>
                          <a:effectLst/>
                          <a:latin typeface="Calibri"/>
                          <a:ea typeface="Times New Roman"/>
                          <a:cs typeface="Arial"/>
                        </a:rPr>
                        <a:t> and both are scary.</a:t>
                      </a:r>
                      <a:r>
                        <a:rPr lang="en-US" sz="1100" dirty="0" smtClean="0">
                          <a:solidFill>
                            <a:schemeClr val="tx1"/>
                          </a:solidFill>
                          <a:effectLst/>
                          <a:latin typeface="Calibri"/>
                          <a:ea typeface="Times New Roman"/>
                          <a:cs typeface="Arial"/>
                        </a:rPr>
                        <a:t> They </a:t>
                      </a:r>
                      <a:r>
                        <a:rPr lang="en-US" sz="1100" dirty="0">
                          <a:solidFill>
                            <a:schemeClr val="tx1"/>
                          </a:solidFill>
                          <a:effectLst/>
                          <a:latin typeface="Calibri"/>
                          <a:ea typeface="Times New Roman"/>
                          <a:cs typeface="Arial"/>
                        </a:rPr>
                        <a:t>are different because in an earthquake drill you hide under your desk.  In a tornado drill you go into the </a:t>
                      </a:r>
                      <a:r>
                        <a:rPr lang="en-US" sz="1100" dirty="0" smtClean="0">
                          <a:solidFill>
                            <a:schemeClr val="tx1"/>
                          </a:solidFill>
                          <a:effectLst/>
                          <a:latin typeface="Calibri"/>
                          <a:ea typeface="Times New Roman"/>
                          <a:cs typeface="Arial"/>
                        </a:rPr>
                        <a:t>hall</a:t>
                      </a:r>
                      <a:r>
                        <a:rPr lang="en-US" sz="1100" baseline="0" dirty="0" smtClean="0">
                          <a:solidFill>
                            <a:schemeClr val="tx1"/>
                          </a:solidFill>
                          <a:effectLst/>
                          <a:latin typeface="Calibri"/>
                          <a:ea typeface="Times New Roman"/>
                          <a:cs typeface="Arial"/>
                        </a:rPr>
                        <a:t> but in an earthquake drill you hide under your desk.</a:t>
                      </a:r>
                      <a:endParaRPr lang="en-US" sz="1100" dirty="0">
                        <a:solidFill>
                          <a:schemeClr val="tx1"/>
                        </a:solidFill>
                        <a:effectLst/>
                        <a:latin typeface="Calibri"/>
                        <a:ea typeface="Calibri"/>
                        <a:cs typeface="Times New Roman"/>
                      </a:endParaRPr>
                    </a:p>
                  </a:txBody>
                  <a:tcPr marL="121920" marR="121920" marT="34290" marB="34290">
                    <a:lnL w="12700" cap="flat" cmpd="sng" algn="ctr">
                      <a:solidFill>
                        <a:srgbClr val="000000"/>
                      </a:solidFill>
                      <a:prstDash val="solid"/>
                      <a:round/>
                      <a:headEnd type="none" w="med" len="med"/>
                      <a:tailEnd type="none" w="med" len="med"/>
                    </a:lnL>
                    <a:lnR w="12700">
                      <a:solidFill>
                        <a:srgbClr val="000000"/>
                      </a:solidFill>
                      <a:round/>
                    </a:lnR>
                    <a:lnT w="12700">
                      <a:solidFill>
                        <a:srgbClr val="000000"/>
                      </a:solidFill>
                      <a:round/>
                    </a:lnT>
                    <a:lnB w="12700">
                      <a:solidFill>
                        <a:srgbClr val="000000"/>
                      </a:solidFill>
                      <a:round/>
                    </a:lnB>
                  </a:tcPr>
                </a:tc>
              </a:tr>
              <a:tr h="0">
                <a:tc>
                  <a:txBody>
                    <a:bodyPr/>
                    <a:lstStyle/>
                    <a:p>
                      <a:pPr lvl="0" algn="ctr">
                        <a:lnSpc>
                          <a:spcPct val="100000"/>
                        </a:lnSpc>
                        <a:defRPr sz="1800" b="0" i="0"/>
                      </a:pPr>
                      <a:r>
                        <a:rPr sz="2000" b="1" dirty="0">
                          <a:solidFill>
                            <a:schemeClr val="tx1"/>
                          </a:solidFill>
                          <a:latin typeface="+mn-lt"/>
                        </a:rPr>
                        <a:t>1</a:t>
                      </a: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pPr marL="0" marR="0">
                        <a:lnSpc>
                          <a:spcPct val="100000"/>
                        </a:lnSpc>
                        <a:spcBef>
                          <a:spcPts val="0"/>
                        </a:spcBef>
                        <a:spcAft>
                          <a:spcPts val="0"/>
                        </a:spcAft>
                      </a:pPr>
                      <a:r>
                        <a:rPr lang="en-US" sz="1000" b="0" i="1" dirty="0">
                          <a:solidFill>
                            <a:schemeClr val="tx1"/>
                          </a:solidFill>
                          <a:effectLst/>
                          <a:latin typeface="Calibri"/>
                          <a:ea typeface="Times New Roman"/>
                          <a:cs typeface="Arial"/>
                        </a:rPr>
                        <a:t>The student gives </a:t>
                      </a:r>
                      <a:r>
                        <a:rPr lang="en-US" sz="1000" b="0" i="1" dirty="0" smtClean="0">
                          <a:solidFill>
                            <a:schemeClr val="tx1"/>
                          </a:solidFill>
                          <a:effectLst/>
                          <a:latin typeface="Calibri"/>
                          <a:ea typeface="Times New Roman"/>
                          <a:cs typeface="Arial"/>
                        </a:rPr>
                        <a:t>limited examples </a:t>
                      </a:r>
                      <a:r>
                        <a:rPr lang="en-US" sz="1000" b="0" i="1" dirty="0">
                          <a:solidFill>
                            <a:schemeClr val="tx1"/>
                          </a:solidFill>
                          <a:effectLst/>
                          <a:latin typeface="Calibri"/>
                          <a:ea typeface="Times New Roman"/>
                          <a:cs typeface="Arial"/>
                        </a:rPr>
                        <a:t>but does not explain.</a:t>
                      </a:r>
                      <a:endParaRPr lang="en-US" sz="1000" b="0" i="1" dirty="0">
                        <a:solidFill>
                          <a:schemeClr val="tx1"/>
                        </a:solidFill>
                        <a:effectLst/>
                        <a:latin typeface="Calibri"/>
                        <a:ea typeface="Calibri"/>
                        <a:cs typeface="Times New Roman"/>
                      </a:endParaRPr>
                    </a:p>
                    <a:p>
                      <a:pPr marL="0" marR="0">
                        <a:lnSpc>
                          <a:spcPct val="100000"/>
                        </a:lnSpc>
                        <a:spcBef>
                          <a:spcPts val="0"/>
                        </a:spcBef>
                        <a:spcAft>
                          <a:spcPts val="0"/>
                        </a:spcAft>
                      </a:pPr>
                      <a:r>
                        <a:rPr lang="en-US" sz="1100" dirty="0" smtClean="0">
                          <a:solidFill>
                            <a:schemeClr val="tx1"/>
                          </a:solidFill>
                          <a:effectLst/>
                          <a:latin typeface="Calibri"/>
                          <a:ea typeface="Times New Roman"/>
                          <a:cs typeface="Arial"/>
                        </a:rPr>
                        <a:t>Both </a:t>
                      </a:r>
                      <a:r>
                        <a:rPr lang="en-US" sz="1100" dirty="0">
                          <a:solidFill>
                            <a:schemeClr val="tx1"/>
                          </a:solidFill>
                          <a:effectLst/>
                          <a:latin typeface="Calibri"/>
                          <a:ea typeface="Times New Roman"/>
                          <a:cs typeface="Arial"/>
                        </a:rPr>
                        <a:t>earthquakes and tornadoes are scary.  They are a kind of storm.  </a:t>
                      </a:r>
                      <a:endParaRPr lang="en-US" sz="1100" dirty="0">
                        <a:solidFill>
                          <a:schemeClr val="tx1"/>
                        </a:solidFill>
                        <a:effectLst/>
                        <a:latin typeface="Calibri"/>
                        <a:ea typeface="Calibri"/>
                        <a:cs typeface="Times New Roman"/>
                      </a:endParaRPr>
                    </a:p>
                  </a:txBody>
                  <a:tcPr marL="121920" marR="121920" marT="34290" marB="34290">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350520">
                <a:tc>
                  <a:txBody>
                    <a:bodyPr/>
                    <a:lstStyle/>
                    <a:p>
                      <a:pPr lvl="0" algn="ctr">
                        <a:lnSpc>
                          <a:spcPct val="100000"/>
                        </a:lnSpc>
                        <a:defRPr sz="1800" b="0" i="0"/>
                      </a:pPr>
                      <a:r>
                        <a:rPr sz="2000" b="1" dirty="0">
                          <a:latin typeface="+mn-lt"/>
                        </a:rPr>
                        <a:t>0</a:t>
                      </a: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pPr marL="0" marR="0">
                        <a:lnSpc>
                          <a:spcPct val="100000"/>
                        </a:lnSpc>
                        <a:spcBef>
                          <a:spcPts val="0"/>
                        </a:spcBef>
                        <a:spcAft>
                          <a:spcPts val="0"/>
                        </a:spcAft>
                      </a:pPr>
                      <a:r>
                        <a:rPr lang="en-US" sz="1000" i="1" dirty="0">
                          <a:effectLst/>
                          <a:latin typeface="Calibri"/>
                          <a:ea typeface="Times New Roman"/>
                          <a:cs typeface="Arial"/>
                        </a:rPr>
                        <a:t>The student does not give enough information or </a:t>
                      </a:r>
                      <a:r>
                        <a:rPr lang="en-US" sz="1000" i="1" dirty="0" smtClean="0">
                          <a:effectLst/>
                          <a:latin typeface="Calibri"/>
                          <a:ea typeface="Times New Roman"/>
                          <a:cs typeface="Arial"/>
                        </a:rPr>
                        <a:t> it is </a:t>
                      </a:r>
                      <a:r>
                        <a:rPr lang="en-US" sz="1000" i="1" dirty="0">
                          <a:effectLst/>
                          <a:latin typeface="Calibri"/>
                          <a:ea typeface="Times New Roman"/>
                          <a:cs typeface="Arial"/>
                        </a:rPr>
                        <a:t>irrelevant.</a:t>
                      </a:r>
                      <a:endParaRPr lang="en-US" sz="1000" i="1" dirty="0">
                        <a:effectLst/>
                        <a:latin typeface="Calibri"/>
                        <a:ea typeface="Calibri"/>
                        <a:cs typeface="Times New Roman"/>
                      </a:endParaRPr>
                    </a:p>
                    <a:p>
                      <a:pPr marL="0" marR="0">
                        <a:lnSpc>
                          <a:spcPct val="100000"/>
                        </a:lnSpc>
                        <a:spcBef>
                          <a:spcPts val="0"/>
                        </a:spcBef>
                        <a:spcAft>
                          <a:spcPts val="0"/>
                        </a:spcAft>
                      </a:pPr>
                      <a:r>
                        <a:rPr lang="en-US" sz="1100" dirty="0" smtClean="0">
                          <a:effectLst/>
                          <a:latin typeface="Calibri"/>
                          <a:ea typeface="Times New Roman"/>
                          <a:cs typeface="Arial"/>
                        </a:rPr>
                        <a:t>There</a:t>
                      </a:r>
                      <a:r>
                        <a:rPr lang="en-US" sz="1100" baseline="0" dirty="0" smtClean="0">
                          <a:effectLst/>
                          <a:latin typeface="Calibri"/>
                          <a:ea typeface="Times New Roman"/>
                          <a:cs typeface="Arial"/>
                        </a:rPr>
                        <a:t> </a:t>
                      </a:r>
                      <a:r>
                        <a:rPr lang="en-US" sz="1100" dirty="0" smtClean="0">
                          <a:effectLst/>
                          <a:latin typeface="Calibri"/>
                          <a:ea typeface="Times New Roman"/>
                          <a:cs typeface="Arial"/>
                        </a:rPr>
                        <a:t>are </a:t>
                      </a:r>
                      <a:r>
                        <a:rPr lang="en-US" sz="1100" dirty="0">
                          <a:effectLst/>
                          <a:latin typeface="Calibri"/>
                          <a:ea typeface="Times New Roman"/>
                          <a:cs typeface="Arial"/>
                        </a:rPr>
                        <a:t>things that are the same and different about earthquakes and tornadoes.</a:t>
                      </a:r>
                      <a:endParaRPr lang="en-US" sz="1100" dirty="0">
                        <a:effectLst/>
                        <a:latin typeface="Calibri"/>
                        <a:ea typeface="Calibri"/>
                        <a:cs typeface="Times New Roman"/>
                      </a:endParaRPr>
                    </a:p>
                  </a:txBody>
                  <a:tcPr marL="121920" marR="121920" marT="34290" marB="34290">
                    <a:lnL w="12700">
                      <a:solidFill>
                        <a:srgbClr val="000000"/>
                      </a:solidFill>
                      <a:round/>
                    </a:lnL>
                    <a:lnR w="12700">
                      <a:solidFill>
                        <a:srgbClr val="000000"/>
                      </a:solidFill>
                      <a:round/>
                    </a:lnR>
                    <a:lnT w="12700">
                      <a:solidFill>
                        <a:srgbClr val="000000"/>
                      </a:solidFill>
                      <a:round/>
                    </a:lnT>
                    <a:lnB w="12700">
                      <a:solidFill>
                        <a:srgbClr val="000000"/>
                      </a:solidFill>
                      <a:roun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091058409"/>
              </p:ext>
            </p:extLst>
          </p:nvPr>
        </p:nvGraphicFramePr>
        <p:xfrm>
          <a:off x="5257800" y="6248400"/>
          <a:ext cx="2185988" cy="627888"/>
        </p:xfrm>
        <a:graphic>
          <a:graphicData uri="http://schemas.openxmlformats.org/drawingml/2006/table">
            <a:tbl>
              <a:tblPr/>
              <a:tblGrid>
                <a:gridCol w="2185988"/>
              </a:tblGrid>
              <a:tr h="0">
                <a:tc>
                  <a:txBody>
                    <a:bodyPr/>
                    <a:lstStyle/>
                    <a:p>
                      <a:pPr marL="0" marR="0" algn="l">
                        <a:lnSpc>
                          <a:spcPct val="115000"/>
                        </a:lnSpc>
                        <a:spcBef>
                          <a:spcPts val="0"/>
                        </a:spcBef>
                        <a:spcAft>
                          <a:spcPts val="0"/>
                        </a:spcAft>
                      </a:pPr>
                      <a:r>
                        <a:rPr lang="en-US" sz="800" b="1" dirty="0" smtClean="0">
                          <a:solidFill>
                            <a:srgbClr val="000000"/>
                          </a:solidFill>
                          <a:latin typeface="+mn-lt"/>
                          <a:ea typeface="Times New Roman"/>
                          <a:cs typeface="Times New Roman"/>
                        </a:rPr>
                        <a:t>Standard </a:t>
                      </a:r>
                      <a:r>
                        <a:rPr lang="en-US" sz="800" b="1" baseline="0" dirty="0" smtClean="0">
                          <a:solidFill>
                            <a:srgbClr val="000000"/>
                          </a:solidFill>
                          <a:latin typeface="+mn-lt"/>
                          <a:ea typeface="Times New Roman"/>
                          <a:cs typeface="Times New Roman"/>
                        </a:rPr>
                        <a:t> RL.</a:t>
                      </a:r>
                      <a:r>
                        <a:rPr lang="en-US" sz="800" b="1" dirty="0" smtClean="0">
                          <a:solidFill>
                            <a:srgbClr val="000000"/>
                          </a:solidFill>
                          <a:latin typeface="+mn-lt"/>
                          <a:ea typeface="Times New Roman"/>
                          <a:cs typeface="Times New Roman"/>
                        </a:rPr>
                        <a:t>3.9</a:t>
                      </a:r>
                      <a:endParaRPr lang="en-US" sz="8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4350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800" b="0" dirty="0" smtClean="0">
                          <a:latin typeface="+mn-lt"/>
                          <a:ea typeface="Calibri"/>
                          <a:cs typeface="Times New Roman"/>
                        </a:rPr>
                        <a:t>Compare and contrast the themes, settings, and plots of stories written by the same author about the same or similar characters (e.g., in books from a series).</a:t>
                      </a: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650348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7772400" cy="1005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74" tIns="50937" rIns="101874" bIns="50937" rtlCol="0" anchor="ctr"/>
          <a:lstStyle/>
          <a:p>
            <a:pPr algn="ctr"/>
            <a:endParaRPr lang="en-US" dirty="0"/>
          </a:p>
        </p:txBody>
      </p:sp>
      <p:sp>
        <p:nvSpPr>
          <p:cNvPr id="9" name="Rectangle 8"/>
          <p:cNvSpPr/>
          <p:nvPr/>
        </p:nvSpPr>
        <p:spPr>
          <a:xfrm>
            <a:off x="107950" y="586740"/>
            <a:ext cx="7599680" cy="8633460"/>
          </a:xfrm>
          <a:prstGeom prst="rect">
            <a:avLst/>
          </a:prstGeom>
          <a:gradFill>
            <a:gsLst>
              <a:gs pos="0">
                <a:srgbClr val="002060"/>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1874" tIns="50937" rIns="101874" bIns="50937" rtlCol="0" anchor="ctr"/>
          <a:lstStyle/>
          <a:p>
            <a:pPr algn="ctr"/>
            <a:endParaRPr lang="en-US" dirty="0"/>
          </a:p>
        </p:txBody>
      </p:sp>
      <p:sp>
        <p:nvSpPr>
          <p:cNvPr id="4" name="Slide Number Placeholder 3"/>
          <p:cNvSpPr>
            <a:spLocks noGrp="1"/>
          </p:cNvSpPr>
          <p:nvPr>
            <p:ph type="sldNum" sz="quarter" idx="12"/>
          </p:nvPr>
        </p:nvSpPr>
        <p:spPr/>
        <p:txBody>
          <a:bodyPr lIns="101882" tIns="50941" rIns="101882" bIns="50941"/>
          <a:lstStyle/>
          <a:p>
            <a:fld id="{F177B04D-AEB5-43ED-B9BA-B3D1EC9C9067}" type="slidenum">
              <a:rPr lang="en-US" smtClean="0"/>
              <a:pPr/>
              <a:t>2</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130100706"/>
              </p:ext>
            </p:extLst>
          </p:nvPr>
        </p:nvGraphicFramePr>
        <p:xfrm>
          <a:off x="356870" y="5280660"/>
          <a:ext cx="7101841" cy="3233929"/>
        </p:xfrm>
        <a:graphic>
          <a:graphicData uri="http://schemas.openxmlformats.org/drawingml/2006/table">
            <a:tbl>
              <a:tblPr firstRow="1" bandRow="1">
                <a:tableStyleId>{5940675A-B579-460E-94D1-54222C63F5DA}</a:tableStyleId>
              </a:tblPr>
              <a:tblGrid>
                <a:gridCol w="2544346"/>
                <a:gridCol w="2042895"/>
                <a:gridCol w="2514600"/>
              </a:tblGrid>
              <a:tr h="460249">
                <a:tc gridSpan="3">
                  <a:txBody>
                    <a:bodyPr/>
                    <a:lstStyle/>
                    <a:p>
                      <a:pPr algn="ctr"/>
                      <a:r>
                        <a:rPr kumimoji="0" lang="en-US" sz="1200" b="1" i="0" u="none" strike="noStrike" kern="1200" cap="none" spc="0" normalizeH="0" baseline="0" noProof="0" dirty="0" smtClean="0">
                          <a:ln>
                            <a:noFill/>
                          </a:ln>
                          <a:solidFill>
                            <a:prstClr val="black"/>
                          </a:solidFill>
                          <a:effectLst/>
                          <a:uLnTx/>
                          <a:uFillTx/>
                          <a:latin typeface="+mn-lt"/>
                          <a:ea typeface="+mn-ea"/>
                          <a:cs typeface="+mn-cs"/>
                        </a:rPr>
                        <a:t>All elementary ELA assessments were reviewed and revised in June of 2015 by the following amazing and dedicated HSD K-6</a:t>
                      </a:r>
                      <a:r>
                        <a:rPr kumimoji="0" lang="en-US" sz="1200" b="1"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grade teachers.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000" b="0" dirty="0">
                        <a:latin typeface="Lucida Handwriting" panose="03010101010101010101" pitchFamily="66" charset="0"/>
                      </a:endParaRPr>
                    </a:p>
                  </a:txBody>
                  <a:tcPr/>
                </a:tc>
                <a:tc hMerge="1">
                  <a:txBody>
                    <a:bodyPr/>
                    <a:lstStyle/>
                    <a:p>
                      <a:pPr algn="l"/>
                      <a:endParaRPr kumimoji="0" lang="en-US" sz="1400" b="1"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Sonja Grabel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Benson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Union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Harding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Orenco</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Anne 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Renae Iversen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Consultant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Aliceson Brandt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Ginger Jay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McKinney</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Ko</a:t>
                      </a: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 Rider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Deplanche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Mooberry</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Rooke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a:t>
                      </a: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Orchards</a:t>
                      </a:r>
                      <a:endPar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Glasscock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Imlay</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Quatama</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Angela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12" name="TextBox 11"/>
          <p:cNvSpPr txBox="1"/>
          <p:nvPr/>
        </p:nvSpPr>
        <p:spPr>
          <a:xfrm>
            <a:off x="356870" y="863370"/>
            <a:ext cx="7120382" cy="4417290"/>
          </a:xfrm>
          <a:prstGeom prst="rect">
            <a:avLst/>
          </a:prstGeom>
          <a:solidFill>
            <a:schemeClr val="bg1"/>
          </a:solidFill>
        </p:spPr>
        <p:txBody>
          <a:bodyPr wrap="square" lIns="107371" tIns="53685" rIns="107371" bIns="53685" rtlCol="0">
            <a:spAutoFit/>
          </a:bodyPr>
          <a:lstStyle/>
          <a:p>
            <a:pPr algn="ctr"/>
            <a:r>
              <a:rPr lang="en-US" sz="1700" b="1" u="sng" dirty="0"/>
              <a:t>Quarter Four English Language Arts Common Formative Assessments</a:t>
            </a:r>
          </a:p>
          <a:p>
            <a:pPr algn="ctr"/>
            <a:r>
              <a:rPr lang="en-US" sz="1700" b="1" u="sng" dirty="0"/>
              <a:t>Team Members and Writers</a:t>
            </a:r>
          </a:p>
          <a:p>
            <a:pPr algn="ctr"/>
            <a:endParaRPr lang="en-US" sz="800" b="1" u="sng" dirty="0"/>
          </a:p>
          <a:p>
            <a:pPr algn="ctr"/>
            <a:r>
              <a:rPr lang="en-US" sz="1300" dirty="0"/>
              <a:t>This assessment was developed working backwards by identifying the deep understanding of the two passages.  Key Ideas were identified to support constructed responses and key details were aligned with the selected response questions.  All questions support students’ background knowledge of a central insight or message.</a:t>
            </a:r>
          </a:p>
          <a:p>
            <a:pPr algn="ctr"/>
            <a:endParaRPr lang="en-US" sz="1300" dirty="0"/>
          </a:p>
          <a:p>
            <a:pPr algn="ctr"/>
            <a:endParaRPr lang="en-US" sz="1300" dirty="0"/>
          </a:p>
          <a:p>
            <a:pPr algn="ctr"/>
            <a:endParaRPr lang="en-US" sz="1300" dirty="0"/>
          </a:p>
          <a:p>
            <a:pPr algn="ctr"/>
            <a:endParaRPr lang="en-US" sz="1300" dirty="0"/>
          </a:p>
          <a:p>
            <a:pPr algn="ctr"/>
            <a:endParaRPr lang="en-US" sz="1300" dirty="0"/>
          </a:p>
          <a:p>
            <a:pPr algn="ctr"/>
            <a:endParaRPr lang="en-US" sz="1300" dirty="0"/>
          </a:p>
          <a:p>
            <a:pPr algn="ctr"/>
            <a:endParaRPr lang="en-US" sz="1300" dirty="0"/>
          </a:p>
          <a:p>
            <a:pPr algn="ctr"/>
            <a:endParaRPr lang="en-US" sz="1300" dirty="0"/>
          </a:p>
          <a:p>
            <a:pPr algn="ctr"/>
            <a:endParaRPr lang="en-US" sz="1300" dirty="0"/>
          </a:p>
          <a:p>
            <a:pPr algn="ctr"/>
            <a:endParaRPr lang="en-US" sz="1300" dirty="0"/>
          </a:p>
          <a:p>
            <a:pPr algn="ctr"/>
            <a:endParaRPr lang="en-US" sz="1300" dirty="0"/>
          </a:p>
          <a:p>
            <a:r>
              <a:rPr lang="en-US" sz="1300" b="1" i="1" dirty="0"/>
              <a:t>Thank you to all of those who reviewed and edited and a special appreciation to Vicki Daniels and her amazing editing skills and our “in-house” writer Ginger Jay.</a:t>
            </a:r>
          </a:p>
        </p:txBody>
      </p:sp>
      <p:graphicFrame>
        <p:nvGraphicFramePr>
          <p:cNvPr id="13" name="Table 12"/>
          <p:cNvGraphicFramePr>
            <a:graphicFrameLocks noGrp="1"/>
          </p:cNvGraphicFramePr>
          <p:nvPr>
            <p:extLst>
              <p:ext uri="{D42A27DB-BD31-4B8C-83A1-F6EECF244321}">
                <p14:modId xmlns:p14="http://schemas.microsoft.com/office/powerpoint/2010/main" val="2327800294"/>
              </p:ext>
            </p:extLst>
          </p:nvPr>
        </p:nvGraphicFramePr>
        <p:xfrm>
          <a:off x="347600" y="2653872"/>
          <a:ext cx="7079361" cy="2070528"/>
        </p:xfrm>
        <a:graphic>
          <a:graphicData uri="http://schemas.openxmlformats.org/drawingml/2006/table">
            <a:tbl>
              <a:tblPr firstRow="1" bandRow="1">
                <a:tableStyleId>{5940675A-B579-460E-94D1-54222C63F5DA}</a:tableStyleId>
              </a:tblPr>
              <a:tblGrid>
                <a:gridCol w="2255493"/>
                <a:gridCol w="1651635"/>
                <a:gridCol w="1831327"/>
                <a:gridCol w="1340906"/>
              </a:tblGrid>
              <a:tr h="512728">
                <a:tc>
                  <a:txBody>
                    <a:bodyPr/>
                    <a:lstStyle/>
                    <a:p>
                      <a:pPr algn="l"/>
                      <a:r>
                        <a:rPr lang="en-US" sz="1300" b="1" dirty="0" smtClean="0">
                          <a:solidFill>
                            <a:schemeClr val="tx1"/>
                          </a:solidFill>
                        </a:rPr>
                        <a:t>Deborah</a:t>
                      </a:r>
                      <a:r>
                        <a:rPr lang="en-US" sz="1300" b="1" baseline="0" dirty="0" smtClean="0">
                          <a:solidFill>
                            <a:schemeClr val="tx1"/>
                          </a:solidFill>
                        </a:rPr>
                        <a:t> Alvarado</a:t>
                      </a:r>
                      <a:endParaRPr lang="en-US" sz="1300" b="1" dirty="0">
                        <a:solidFill>
                          <a:schemeClr val="tx1"/>
                        </a:solidFill>
                      </a:endParaRPr>
                    </a:p>
                  </a:txBody>
                  <a:tcPr marL="116991" marR="116991" marT="55196" marB="55196"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Patty Gallardo</a:t>
                      </a:r>
                    </a:p>
                  </a:txBody>
                  <a:tcPr marL="116991" marR="116991" marT="55196" marB="55196" anchor="ct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Sandra Maines</a:t>
                      </a:r>
                    </a:p>
                  </a:txBody>
                  <a:tcPr marL="116991" marR="116991" marT="55196" marB="55196" anchor="ct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Jennifer</a:t>
                      </a:r>
                      <a:r>
                        <a:rPr lang="en-US" sz="1300" b="1" baseline="0" dirty="0" smtClean="0">
                          <a:solidFill>
                            <a:schemeClr val="tx1"/>
                          </a:solidFill>
                        </a:rPr>
                        <a:t> Robbins</a:t>
                      </a:r>
                      <a:endParaRPr lang="en-US" sz="1300" b="1" dirty="0" smtClean="0">
                        <a:solidFill>
                          <a:schemeClr val="tx1"/>
                        </a:solidFill>
                      </a:endParaRPr>
                    </a:p>
                  </a:txBody>
                  <a:tcPr marL="116991" marR="116991" marT="55196" marB="55196"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20000"/>
                        <a:lumOff val="80000"/>
                      </a:schemeClr>
                    </a:solidFill>
                  </a:tcPr>
                </a:tc>
              </a:tr>
              <a:tr h="311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mn-lt"/>
                        </a:rPr>
                        <a:t>Aliceson Brandt</a:t>
                      </a:r>
                    </a:p>
                  </a:txBody>
                  <a:tcPr marL="116991" marR="116991" marT="55196" marB="55196" anchor="ct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300" b="1" dirty="0" smtClean="0"/>
                        <a:t>Dori George</a:t>
                      </a:r>
                      <a:endParaRPr lang="en-US" sz="1300" b="1" dirty="0"/>
                    </a:p>
                  </a:txBody>
                  <a:tcPr marL="116991" marR="116991" marT="55196" marB="55196" anchor="ctr">
                    <a:solidFill>
                      <a:schemeClr val="accent4">
                        <a:lumMod val="20000"/>
                        <a:lumOff val="80000"/>
                      </a:schemeClr>
                    </a:solidFill>
                  </a:tcPr>
                </a:tc>
                <a:tc>
                  <a:txBody>
                    <a:bodyPr/>
                    <a:lstStyle/>
                    <a:p>
                      <a:pPr algn="l"/>
                      <a:r>
                        <a:rPr lang="en-US" sz="1300" b="1" smtClean="0">
                          <a:solidFill>
                            <a:schemeClr val="tx1"/>
                          </a:solidFill>
                        </a:rPr>
                        <a:t>Gina McLain</a:t>
                      </a:r>
                      <a:endParaRPr lang="en-US" sz="1300" b="1" dirty="0">
                        <a:solidFill>
                          <a:schemeClr val="tx1"/>
                        </a:solidFill>
                      </a:endParaRPr>
                    </a:p>
                  </a:txBody>
                  <a:tcPr marL="116991" marR="116991" marT="55196" marB="55196" anchor="ctr">
                    <a:solidFill>
                      <a:schemeClr val="accent4">
                        <a:lumMod val="20000"/>
                        <a:lumOff val="80000"/>
                      </a:schemeClr>
                    </a:solidFill>
                  </a:tcPr>
                </a:tc>
                <a:tc>
                  <a:txBody>
                    <a:bodyPr/>
                    <a:lstStyle/>
                    <a:p>
                      <a:pPr algn="l"/>
                      <a:r>
                        <a:rPr lang="en-US" sz="1300" b="1" dirty="0" smtClean="0">
                          <a:solidFill>
                            <a:schemeClr val="tx1"/>
                          </a:solidFill>
                        </a:rPr>
                        <a:t>Kelly Rooke</a:t>
                      </a:r>
                      <a:endParaRPr lang="en-US" sz="1300" b="1" dirty="0">
                        <a:solidFill>
                          <a:schemeClr val="tx1"/>
                        </a:solidFill>
                      </a:endParaRPr>
                    </a:p>
                  </a:txBody>
                  <a:tcPr marL="116991" marR="116991" marT="55196" marB="55196" anchor="ctr">
                    <a:lnR w="12700" cap="flat" cmpd="sng" algn="ctr">
                      <a:solidFill>
                        <a:schemeClr val="tx1"/>
                      </a:solidFill>
                      <a:prstDash val="solid"/>
                      <a:round/>
                      <a:headEnd type="none" w="med" len="med"/>
                      <a:tailEnd type="none" w="med" len="med"/>
                    </a:lnR>
                    <a:solidFill>
                      <a:schemeClr val="accent4">
                        <a:lumMod val="20000"/>
                        <a:lumOff val="80000"/>
                      </a:schemeClr>
                    </a:solidFill>
                  </a:tcPr>
                </a:tc>
              </a:tr>
              <a:tr h="311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Linda Benson</a:t>
                      </a:r>
                    </a:p>
                  </a:txBody>
                  <a:tcPr marL="116991" marR="116991" marT="55196" marB="55196" anchor="ct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300" b="1" dirty="0" smtClean="0"/>
                        <a:t>Heather Giard</a:t>
                      </a:r>
                      <a:endParaRPr lang="en-US" sz="1300" b="1" dirty="0"/>
                    </a:p>
                  </a:txBody>
                  <a:tcPr marL="116991" marR="116991" marT="55196" marB="55196" anchor="ctr">
                    <a:solidFill>
                      <a:schemeClr val="accent4">
                        <a:lumMod val="20000"/>
                        <a:lumOff val="80000"/>
                      </a:schemeClr>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Christina Orozco</a:t>
                      </a:r>
                    </a:p>
                  </a:txBody>
                  <a:tcPr marL="116991" marR="116991" marT="55196" marB="55196" anchor="ctr">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300" b="1" dirty="0" smtClean="0">
                        <a:solidFill>
                          <a:schemeClr val="tx1"/>
                        </a:solidFill>
                      </a:endParaRPr>
                    </a:p>
                  </a:txBody>
                  <a:tcPr marL="97155" marR="97155" marT="47897" marB="47897" anchor="ctr">
                    <a:solidFill>
                      <a:schemeClr val="bg1"/>
                    </a:solidFill>
                  </a:tcPr>
                </a:tc>
              </a:tr>
              <a:tr h="311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Hailey Christenson</a:t>
                      </a:r>
                    </a:p>
                  </a:txBody>
                  <a:tcPr marL="116991" marR="116991" marT="55196" marB="55196" anchor="ct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300" b="1" dirty="0" smtClean="0"/>
                        <a:t>Sonja Grabel</a:t>
                      </a:r>
                      <a:endParaRPr lang="en-US" sz="1300" b="1" dirty="0"/>
                    </a:p>
                  </a:txBody>
                  <a:tcPr marL="116991" marR="116991" marT="55196" marB="55196" anchor="ctr">
                    <a:solidFill>
                      <a:schemeClr val="accent4">
                        <a:lumMod val="20000"/>
                        <a:lumOff val="80000"/>
                      </a:schemeClr>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chemeClr val="tx1"/>
                          </a:solidFill>
                          <a:effectLst/>
                          <a:uLnTx/>
                          <a:uFillTx/>
                          <a:latin typeface="+mn-lt"/>
                        </a:rPr>
                        <a:t>Teresa Portinga</a:t>
                      </a:r>
                    </a:p>
                  </a:txBody>
                  <a:tcPr marL="116991" marR="116991" marT="55196" marB="55196" anchor="ctr">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ndParaRPr>
                    </a:p>
                  </a:txBody>
                  <a:tcPr marL="97155" marR="97155" marT="47897" marB="47897" anchor="ctr">
                    <a:solidFill>
                      <a:schemeClr val="bg1"/>
                    </a:solidFill>
                  </a:tcPr>
                </a:tc>
              </a:tr>
              <a:tr h="311560">
                <a:tc>
                  <a:txBody>
                    <a:bodyPr/>
                    <a:lstStyle/>
                    <a:p>
                      <a:pPr algn="l"/>
                      <a:r>
                        <a:rPr lang="en-US" sz="1300" b="1" dirty="0" smtClean="0">
                          <a:solidFill>
                            <a:schemeClr val="tx1"/>
                          </a:solidFill>
                        </a:rPr>
                        <a:t>Tammy Cole</a:t>
                      </a:r>
                      <a:endParaRPr lang="en-US" sz="1300" b="1" dirty="0">
                        <a:solidFill>
                          <a:schemeClr val="tx1"/>
                        </a:solidFill>
                      </a:endParaRPr>
                    </a:p>
                  </a:txBody>
                  <a:tcPr marL="116991" marR="116991" marT="55196" marB="55196" anchor="ct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mn-lt"/>
                        </a:rPr>
                        <a:t>Dovina Greco</a:t>
                      </a:r>
                    </a:p>
                  </a:txBody>
                  <a:tcPr marL="116991" marR="116991" marT="55196" marB="55196" anchor="ctr">
                    <a:solidFill>
                      <a:schemeClr val="accent4">
                        <a:lumMod val="20000"/>
                        <a:lumOff val="80000"/>
                      </a:schemeClr>
                    </a:solidFill>
                  </a:tcPr>
                </a:tc>
                <a:tc gridSpan="2">
                  <a:txBody>
                    <a:bodyPr/>
                    <a:lstStyle/>
                    <a:p>
                      <a:pPr algn="l"/>
                      <a:r>
                        <a:rPr lang="en-US" sz="1300" b="1" dirty="0" smtClean="0">
                          <a:solidFill>
                            <a:schemeClr val="tx1"/>
                          </a:solidFill>
                        </a:rPr>
                        <a:t>Judy Ramer</a:t>
                      </a:r>
                      <a:endParaRPr lang="en-US" sz="1300" b="1" dirty="0">
                        <a:solidFill>
                          <a:schemeClr val="tx1"/>
                        </a:solidFill>
                      </a:endParaRPr>
                    </a:p>
                  </a:txBody>
                  <a:tcPr marL="116991" marR="116991" marT="55196" marB="55196" anchor="ctr">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pPr algn="l"/>
                      <a:endParaRPr lang="en-US" sz="1300" b="1" dirty="0">
                        <a:solidFill>
                          <a:schemeClr val="tx1"/>
                        </a:solidFill>
                      </a:endParaRPr>
                    </a:p>
                  </a:txBody>
                  <a:tcPr marL="97155" marR="97155" marT="47897" marB="47897" anchor="ctr">
                    <a:solidFill>
                      <a:schemeClr val="bg1"/>
                    </a:solidFill>
                  </a:tcPr>
                </a:tc>
              </a:tr>
              <a:tr h="311560">
                <a:tc gridSpan="2">
                  <a:txBody>
                    <a:bodyPr/>
                    <a:lstStyle/>
                    <a:p>
                      <a:pPr algn="l"/>
                      <a:r>
                        <a:rPr lang="en-US" sz="1300" b="1" dirty="0" smtClean="0">
                          <a:solidFill>
                            <a:schemeClr val="tx1"/>
                          </a:solidFill>
                        </a:rPr>
                        <a:t>Translator:  Zaida Rosa</a:t>
                      </a:r>
                      <a:endParaRPr lang="en-US" sz="1300" b="1" dirty="0">
                        <a:solidFill>
                          <a:schemeClr val="tx1"/>
                        </a:solidFill>
                      </a:endParaRPr>
                    </a:p>
                  </a:txBody>
                  <a:tcPr marL="116991" marR="116991" marT="55196" marB="55196"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smtClean="0">
                        <a:ln>
                          <a:noFill/>
                        </a:ln>
                        <a:solidFill>
                          <a:prstClr val="black"/>
                        </a:solidFill>
                        <a:effectLst/>
                        <a:uLnTx/>
                        <a:uFillTx/>
                        <a:latin typeface="+mn-lt"/>
                      </a:endParaRPr>
                    </a:p>
                  </a:txBody>
                  <a:tcPr marL="97155" marR="97155" marT="47897" marB="47897" anchor="ctr">
                    <a:solidFill>
                      <a:schemeClr val="bg1"/>
                    </a:solidFill>
                  </a:tcPr>
                </a:tc>
                <a:tc gridSpan="2">
                  <a:txBody>
                    <a:bodyPr/>
                    <a:lstStyle/>
                    <a:p>
                      <a:pPr algn="l"/>
                      <a:r>
                        <a:rPr lang="en-US" sz="1300" b="1" dirty="0" smtClean="0">
                          <a:solidFill>
                            <a:schemeClr val="tx1"/>
                          </a:solidFill>
                        </a:rPr>
                        <a:t>Translator:</a:t>
                      </a:r>
                      <a:r>
                        <a:rPr lang="en-US" sz="1300" b="1" baseline="0" dirty="0" smtClean="0">
                          <a:solidFill>
                            <a:schemeClr val="tx1"/>
                          </a:solidFill>
                        </a:rPr>
                        <a:t>  </a:t>
                      </a:r>
                      <a:r>
                        <a:rPr lang="en-US" sz="1300" b="1" baseline="0" dirty="0" smtClean="0">
                          <a:solidFill>
                            <a:schemeClr val="tx1"/>
                          </a:solidFill>
                        </a:rPr>
                        <a:t>Martha Mendez</a:t>
                      </a:r>
                      <a:endParaRPr lang="en-US" sz="1300" b="1" dirty="0">
                        <a:solidFill>
                          <a:schemeClr val="tx1"/>
                        </a:solidFill>
                      </a:endParaRPr>
                    </a:p>
                  </a:txBody>
                  <a:tcPr marL="116991" marR="116991" marT="55196" marB="55196"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l"/>
                      <a:endParaRPr lang="en-US" sz="1300" b="1" dirty="0">
                        <a:solidFill>
                          <a:schemeClr val="tx1"/>
                        </a:solidFill>
                      </a:endParaRPr>
                    </a:p>
                  </a:txBody>
                  <a:tcPr marL="97155" marR="97155" marT="47897" marB="47897" anchor="ctr">
                    <a:solidFill>
                      <a:schemeClr val="bg1"/>
                    </a:solidFill>
                  </a:tcPr>
                </a:tc>
              </a:tr>
            </a:tbl>
          </a:graphicData>
        </a:graphic>
      </p:graphicFrame>
      <p:sp>
        <p:nvSpPr>
          <p:cNvPr id="2" name="Date Placeholder 1"/>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4224134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20</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958294717"/>
              </p:ext>
            </p:extLst>
          </p:nvPr>
        </p:nvGraphicFramePr>
        <p:xfrm>
          <a:off x="385434" y="423318"/>
          <a:ext cx="6822440" cy="6199124"/>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effectLst/>
                        </a:rPr>
                        <a:t>Quarter 4 CFA</a:t>
                      </a:r>
                      <a:r>
                        <a:rPr lang="en-US" sz="1500" b="1" baseline="0" dirty="0" smtClean="0">
                          <a:solidFill>
                            <a:schemeClr val="tx1"/>
                          </a:solidFill>
                          <a:effectLst/>
                        </a:rPr>
                        <a:t> </a:t>
                      </a:r>
                      <a:r>
                        <a:rPr lang="en-US" sz="1500" b="1" u="sng" dirty="0" smtClean="0">
                          <a:solidFill>
                            <a:schemeClr val="tx1"/>
                          </a:solidFill>
                          <a:effectLst/>
                        </a:rPr>
                        <a:t>Research Constructed Response</a:t>
                      </a:r>
                      <a:r>
                        <a:rPr lang="en-US" sz="1500" b="1" dirty="0" smtClean="0">
                          <a:solidFill>
                            <a:schemeClr val="tx1"/>
                          </a:solidFill>
                          <a:effectLst/>
                        </a:rPr>
                        <a:t> Answer Key</a:t>
                      </a:r>
                    </a:p>
                  </a:txBody>
                  <a:tcPr marL="103632" marR="103632" marT="50292" marB="50292"/>
                </a:tc>
                <a:tc hMerge="1">
                  <a:txBody>
                    <a:bodyPr/>
                    <a:lstStyle/>
                    <a:p>
                      <a:endParaRPr lang="en-US"/>
                    </a:p>
                  </a:txBody>
                  <a:tcPr/>
                </a:tc>
              </a:tr>
              <a:tr h="519684">
                <a:tc gridSpan="2">
                  <a:txBody>
                    <a:bodyPr/>
                    <a:lstStyle/>
                    <a:p>
                      <a:pPr marL="0" marR="0" lvl="0" indent="0" algn="ctr" defTabSz="966612"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dirty="0" smtClean="0">
                          <a:ln>
                            <a:noFill/>
                          </a:ln>
                          <a:solidFill>
                            <a:prstClr val="black"/>
                          </a:solidFill>
                          <a:effectLst/>
                          <a:uLnTx/>
                          <a:uFillTx/>
                          <a:latin typeface="+mn-lt"/>
                          <a:ea typeface="+mn-ea"/>
                          <a:cs typeface="+mn-cs"/>
                        </a:rPr>
                        <a:t>Constructed Response Research Rubrics Target 2</a:t>
                      </a:r>
                    </a:p>
                    <a:p>
                      <a:pPr marL="0" marR="0" lvl="0" indent="0" algn="ctr" defTabSz="966612"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mn-lt"/>
                          <a:ea typeface="+mn-ea"/>
                          <a:cs typeface="+mn-cs"/>
                        </a:rPr>
                        <a:t>Locate, Select, Interpret and Integrate Information</a:t>
                      </a:r>
                    </a:p>
                  </a:txBody>
                  <a:tcPr marL="103632" marR="103632" marT="50292" marB="50292"/>
                </a:tc>
                <a:tc hMerge="1">
                  <a:txBody>
                    <a:bodyPr/>
                    <a:lstStyle/>
                    <a:p>
                      <a:endParaRPr lang="en-US"/>
                    </a:p>
                  </a:txBody>
                  <a:tcPr/>
                </a:tc>
              </a:tr>
              <a:tr h="56997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Question #15 RI.3.6 </a:t>
                      </a:r>
                      <a:r>
                        <a:rPr lang="en-US" sz="1400" b="1" u="none" dirty="0" smtClean="0">
                          <a:solidFill>
                            <a:schemeClr val="tx1"/>
                          </a:solidFill>
                        </a:rPr>
                        <a:t>prompt</a:t>
                      </a:r>
                      <a:r>
                        <a:rPr lang="en-US" sz="1400" b="1" dirty="0" smtClean="0">
                          <a:solidFill>
                            <a:schemeClr val="tx1"/>
                          </a:solidFill>
                        </a:rPr>
                        <a:t>: Explain why the author probably wrote </a:t>
                      </a:r>
                      <a:r>
                        <a:rPr lang="en-US" sz="1400" b="1" u="sng" dirty="0" smtClean="0">
                          <a:solidFill>
                            <a:schemeClr val="tx1"/>
                          </a:solidFill>
                        </a:rPr>
                        <a:t>Red Cross Story: A Tornado, A Boy, and a Frog</a:t>
                      </a:r>
                      <a:r>
                        <a:rPr lang="en-US" sz="1400" b="1" dirty="0" smtClean="0">
                          <a:solidFill>
                            <a:schemeClr val="tx1"/>
                          </a:solidFill>
                        </a:rPr>
                        <a:t>.  Use details from the text to explain your answer.</a:t>
                      </a: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rPr>
                        <a:t>Teacher</a:t>
                      </a:r>
                      <a:r>
                        <a:rPr lang="en-US" sz="1500" b="1" baseline="0" dirty="0" smtClean="0">
                          <a:solidFill>
                            <a:schemeClr val="tx1"/>
                          </a:solidFill>
                        </a:rPr>
                        <a:t>/Rubric “Language Response”</a:t>
                      </a:r>
                      <a:endParaRPr lang="en-US" sz="1500" b="1" dirty="0" smtClean="0">
                        <a:solidFill>
                          <a:schemeClr val="tx1"/>
                        </a:solidFill>
                      </a:endParaRPr>
                    </a:p>
                  </a:txBody>
                  <a:tcPr marL="103632" marR="103632" marT="50292" marB="50292">
                    <a:solidFill>
                      <a:schemeClr val="bg1">
                        <a:lumMod val="85000"/>
                      </a:schemeClr>
                    </a:solidFill>
                  </a:tcPr>
                </a:tc>
                <a:tc hMerge="1">
                  <a:txBody>
                    <a:bodyPr/>
                    <a:lstStyle/>
                    <a:p>
                      <a:endParaRPr lang="en-US"/>
                    </a:p>
                  </a:txBody>
                  <a:tcPr/>
                </a:tc>
              </a:tr>
              <a:tr h="1257300">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The response gives sufficient evidence</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of the ability to </a:t>
                      </a:r>
                      <a:r>
                        <a:rPr kumimoji="0" lang="en-US" sz="1100" b="0" i="0" u="sng" strike="noStrike" kern="1200" cap="none" spc="0" normalizeH="0" baseline="0" noProof="0" dirty="0" smtClean="0">
                          <a:ln>
                            <a:noFill/>
                          </a:ln>
                          <a:solidFill>
                            <a:prstClr val="black"/>
                          </a:solidFill>
                          <a:effectLst/>
                          <a:uLnTx/>
                          <a:uFillTx/>
                          <a:latin typeface="+mn-lt"/>
                          <a:ea typeface="+mn-ea"/>
                          <a:cs typeface="+mn-cs"/>
                        </a:rPr>
                        <a:t>locate and select information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about the prompt.  Students must locate and then select the information from </a:t>
                      </a:r>
                      <a:r>
                        <a:rPr kumimoji="0" lang="en-US" sz="1100" b="1" i="1" u="sng" strike="noStrike" kern="1200" cap="none" spc="0" normalizeH="0" baseline="0" noProof="0" dirty="0" smtClean="0">
                          <a:ln>
                            <a:noFill/>
                          </a:ln>
                          <a:solidFill>
                            <a:prstClr val="black"/>
                          </a:solidFill>
                          <a:effectLst/>
                          <a:uLnTx/>
                          <a:uFillTx/>
                          <a:latin typeface="+mn-lt"/>
                          <a:ea typeface="+mn-ea"/>
                          <a:cs typeface="+mn-cs"/>
                        </a:rPr>
                        <a:t>Red Cross Story: A Tornado, A Boy, and a Frog. </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231775" marR="0" lvl="0" indent="-231775" algn="l" defTabSz="1018809"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The response gives sufficient evidence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of the ability to </a:t>
                      </a:r>
                      <a:r>
                        <a:rPr kumimoji="0" lang="en-US" sz="1100" b="0" i="0" u="sng" strike="noStrike" kern="1200" cap="none" spc="0" normalizeH="0" baseline="0" noProof="0" dirty="0" smtClean="0">
                          <a:ln>
                            <a:noFill/>
                          </a:ln>
                          <a:solidFill>
                            <a:prstClr val="black"/>
                          </a:solidFill>
                          <a:effectLst/>
                          <a:uLnTx/>
                          <a:uFillTx/>
                          <a:latin typeface="+mn-lt"/>
                          <a:ea typeface="+mn-ea"/>
                          <a:cs typeface="+mn-cs"/>
                        </a:rPr>
                        <a:t>interpret and integrate information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about the</a:t>
                      </a:r>
                    </a:p>
                    <a:p>
                      <a:pPr marL="231775" marR="0" lvl="0" indent="-231775" algn="l" defTabSz="101880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prompt. Students interpret information when they locate relevant support and  integrate information when </a:t>
                      </a:r>
                      <a:r>
                        <a:rPr kumimoji="0" lang="en-US" sz="1100" b="0" i="0" u="none" strike="noStrike" kern="1200" cap="none" spc="0" normalizeH="0" baseline="0" noProof="0" dirty="0" smtClean="0">
                          <a:ln>
                            <a:noFill/>
                          </a:ln>
                          <a:solidFill>
                            <a:srgbClr val="FF0000"/>
                          </a:solidFill>
                          <a:effectLst/>
                          <a:uLnTx/>
                          <a:uFillTx/>
                          <a:latin typeface="+mn-lt"/>
                          <a:ea typeface="+mn-ea"/>
                          <a:cs typeface="+mn-cs"/>
                        </a:rPr>
                        <a:t>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hey</a:t>
                      </a:r>
                    </a:p>
                    <a:p>
                      <a:pPr marL="231775" marR="0" lvl="0" indent="-231775" algn="l" defTabSz="101880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write a completed response. </a:t>
                      </a:r>
                      <a:r>
                        <a:rPr kumimoji="0" lang="en-US" sz="1100" b="1" i="0" u="sng" strike="noStrike" kern="1200" cap="none" spc="0" normalizeH="0" baseline="0" noProof="0" dirty="0" smtClean="0">
                          <a:ln>
                            <a:noFill/>
                          </a:ln>
                          <a:solidFill>
                            <a:prstClr val="black"/>
                          </a:solidFill>
                          <a:effectLst/>
                          <a:uLnTx/>
                          <a:uFillTx/>
                          <a:latin typeface="+mn-lt"/>
                          <a:ea typeface="+mn-ea"/>
                          <a:cs typeface="+mn-cs"/>
                        </a:rPr>
                        <a:t>Student responses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that indicate this ability could include: (1) reasons the</a:t>
                      </a:r>
                    </a:p>
                    <a:p>
                      <a:pPr marL="231775" marR="0" lvl="0" indent="-231775" algn="l" defTabSz="101880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author was grateful to the Red Cross and (2) to tell others why the author will always give to the Red Cross.</a:t>
                      </a:r>
                    </a:p>
                    <a:p>
                      <a:pPr marL="231775" marR="0" lvl="0" indent="-231775" algn="l" defTabSz="101880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The reasons are all acceptable if they are found in the text.</a:t>
                      </a: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solidFill>
                            <a:schemeClr val="tx1"/>
                          </a:solidFill>
                        </a:rPr>
                        <a:t>Student “Language” Response Example</a:t>
                      </a:r>
                      <a:endParaRPr lang="en-US" sz="1300" b="1" dirty="0">
                        <a:solidFill>
                          <a:schemeClr val="tx1"/>
                        </a:solidFill>
                      </a:endParaRP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solidFill>
                            <a:schemeClr val="tx1"/>
                          </a:solidFill>
                        </a:rPr>
                        <a:t>2</a:t>
                      </a:r>
                      <a:endParaRPr lang="en-US" sz="2000" b="1" dirty="0">
                        <a:solidFill>
                          <a:schemeClr val="tx1"/>
                        </a:solidFill>
                      </a:endParaRPr>
                    </a:p>
                  </a:txBody>
                  <a:tcPr marL="103632" marR="103632" marT="50292" marB="50292" anchor="ctr"/>
                </a:tc>
                <a:tc>
                  <a:txBody>
                    <a:bodyPr/>
                    <a:lstStyle/>
                    <a:p>
                      <a:pPr marL="0" marR="0">
                        <a:lnSpc>
                          <a:spcPct val="115000"/>
                        </a:lnSpc>
                        <a:spcBef>
                          <a:spcPts val="0"/>
                        </a:spcBef>
                        <a:spcAft>
                          <a:spcPts val="0"/>
                        </a:spcAft>
                      </a:pPr>
                      <a:r>
                        <a:rPr lang="en-US" sz="1000" i="1" dirty="0" smtClean="0">
                          <a:effectLst/>
                          <a:latin typeface="+mn-lt"/>
                          <a:ea typeface="Times New Roman"/>
                          <a:cs typeface="Arial"/>
                        </a:rPr>
                        <a:t>The student states a reason the author wrote the article and then supports it with sufficient relevant information examples from the article, using many details and facts.</a:t>
                      </a:r>
                    </a:p>
                    <a:p>
                      <a:pPr marL="0" marR="0">
                        <a:lnSpc>
                          <a:spcPct val="115000"/>
                        </a:lnSpc>
                        <a:spcBef>
                          <a:spcPts val="0"/>
                        </a:spcBef>
                        <a:spcAft>
                          <a:spcPts val="0"/>
                        </a:spcAft>
                      </a:pPr>
                      <a:r>
                        <a:rPr lang="en-US" sz="1100" i="0" dirty="0" smtClean="0">
                          <a:effectLst/>
                          <a:latin typeface="+mn-lt"/>
                          <a:ea typeface="Times New Roman"/>
                          <a:cs typeface="Arial"/>
                        </a:rPr>
                        <a:t>The author wrote this story to explain how grateful she was for the help of the Red Cross.  The author’s house was hit directly by an F5 tornado.  The tornado ripped away the house and caused a lot of damage like crushing cement and bricks, and ripping a gas tank loose.  The family had nowhere to live and the Red Cross helped them.  They got food and clothing from the Red Cross.  The little boy was very scared and he got a stuffed toy that helped him and the rest of his family feel better.  The Red Cross was so helpful that the author will give to the organization to help others when she can.</a:t>
                      </a:r>
                    </a:p>
                  </a:txBody>
                  <a:tcPr marL="103632" marR="103632" marT="50292" marB="50292"/>
                </a:tc>
              </a:tr>
              <a:tr h="771144">
                <a:tc>
                  <a:txBody>
                    <a:bodyPr/>
                    <a:lstStyle/>
                    <a:p>
                      <a:pPr algn="ctr"/>
                      <a:r>
                        <a:rPr lang="en-US" sz="2000" b="1" dirty="0" smtClean="0">
                          <a:solidFill>
                            <a:schemeClr val="tx1"/>
                          </a:solidFill>
                        </a:rPr>
                        <a:t>1</a:t>
                      </a:r>
                      <a:endParaRPr lang="en-US" sz="2000" b="1" dirty="0">
                        <a:solidFill>
                          <a:schemeClr val="tx1"/>
                        </a:solidFill>
                      </a:endParaRPr>
                    </a:p>
                  </a:txBody>
                  <a:tcPr marL="103632" marR="103632" marT="50292" marB="50292" anchor="ctr"/>
                </a:tc>
                <a:tc>
                  <a:txBody>
                    <a:bodyPr/>
                    <a:lstStyle/>
                    <a:p>
                      <a:r>
                        <a:rPr lang="en-US" sz="1000" i="1" baseline="0" dirty="0" smtClean="0"/>
                        <a:t>The </a:t>
                      </a:r>
                      <a:r>
                        <a:rPr lang="en-US" sz="1000" b="1" i="1" u="sng" baseline="0" dirty="0" smtClean="0"/>
                        <a:t>student infers the author’s purpose</a:t>
                      </a:r>
                      <a:r>
                        <a:rPr lang="en-US" sz="1000" i="1" baseline="0" dirty="0" smtClean="0"/>
                        <a:t>, but is not clearly stated.  The student </a:t>
                      </a:r>
                      <a:r>
                        <a:rPr lang="en-US" sz="1000" b="0" i="1" u="none" baseline="0" dirty="0" smtClean="0"/>
                        <a:t>gives</a:t>
                      </a:r>
                      <a:r>
                        <a:rPr lang="en-US" sz="1000" b="1" i="1" u="sng" baseline="0" dirty="0" smtClean="0"/>
                        <a:t> a couple of examples</a:t>
                      </a:r>
                      <a:r>
                        <a:rPr lang="en-US" sz="1000" i="1" baseline="0" dirty="0" smtClean="0"/>
                        <a:t>, but with </a:t>
                      </a:r>
                      <a:r>
                        <a:rPr lang="en-US" sz="1000" b="1" i="1" u="sng" baseline="0" dirty="0" smtClean="0"/>
                        <a:t>limited details or facts.</a:t>
                      </a:r>
                    </a:p>
                    <a:p>
                      <a:r>
                        <a:rPr lang="en-US" sz="1100" b="0" i="0" baseline="0" dirty="0" smtClean="0"/>
                        <a:t>The story was about how the Red Cross helps.  The author tells you how the Red Cross helped her family.  The Red Cross gave the boy a toy frog and other stuff.</a:t>
                      </a:r>
                    </a:p>
                  </a:txBody>
                  <a:tcPr marL="103632" marR="103632" marT="50292" marB="50292"/>
                </a:tc>
              </a:tr>
              <a:tr h="472440">
                <a:tc>
                  <a:txBody>
                    <a:bodyPr/>
                    <a:lstStyle/>
                    <a:p>
                      <a:pPr algn="ctr"/>
                      <a:r>
                        <a:rPr lang="en-US" sz="2000" b="1" dirty="0" smtClean="0">
                          <a:solidFill>
                            <a:schemeClr val="tx1"/>
                          </a:solidFill>
                        </a:rPr>
                        <a:t>0</a:t>
                      </a:r>
                      <a:endParaRPr lang="en-US" sz="2000" b="1" dirty="0">
                        <a:solidFill>
                          <a:schemeClr val="tx1"/>
                        </a:solidFill>
                      </a:endParaRPr>
                    </a:p>
                  </a:txBody>
                  <a:tcPr marL="103632" marR="103632" marT="50292" marB="50292" anchor="ctr"/>
                </a:tc>
                <a:tc>
                  <a:txBody>
                    <a:bodyPr/>
                    <a:lstStyle/>
                    <a:p>
                      <a:pPr marL="0" marR="0">
                        <a:lnSpc>
                          <a:spcPts val="1710"/>
                        </a:lnSpc>
                        <a:spcBef>
                          <a:spcPts val="0"/>
                        </a:spcBef>
                        <a:spcAft>
                          <a:spcPts val="0"/>
                        </a:spcAft>
                      </a:pPr>
                      <a:r>
                        <a:rPr lang="en-US" sz="1000" i="1" dirty="0" smtClean="0">
                          <a:effectLst/>
                          <a:latin typeface="+mn-lt"/>
                          <a:ea typeface="Times New Roman"/>
                          <a:cs typeface="Arial"/>
                        </a:rPr>
                        <a:t>The student does not give enough relevant information to answer the prompt.</a:t>
                      </a:r>
                      <a:endParaRPr lang="en-US" sz="1100" dirty="0" smtClean="0">
                        <a:effectLst/>
                        <a:latin typeface="+mn-lt"/>
                        <a:ea typeface="Calibri"/>
                        <a:cs typeface="Times New Roman"/>
                      </a:endParaRPr>
                    </a:p>
                    <a:p>
                      <a:r>
                        <a:rPr lang="en-US" sz="1100" dirty="0" smtClean="0">
                          <a:effectLst/>
                          <a:latin typeface="+mn-lt"/>
                          <a:ea typeface="Times New Roman"/>
                          <a:cs typeface="Arial"/>
                        </a:rPr>
                        <a:t>The Red Cross is helpful.</a:t>
                      </a:r>
                      <a:endParaRPr lang="en-US" sz="1100" i="0" dirty="0" smtClean="0"/>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35102987"/>
              </p:ext>
            </p:extLst>
          </p:nvPr>
        </p:nvGraphicFramePr>
        <p:xfrm>
          <a:off x="5486400" y="6800000"/>
          <a:ext cx="1752600" cy="515200"/>
        </p:xfrm>
        <a:graphic>
          <a:graphicData uri="http://schemas.openxmlformats.org/drawingml/2006/table">
            <a:tbl>
              <a:tblPr/>
              <a:tblGrid>
                <a:gridCol w="1752600"/>
              </a:tblGrid>
              <a:tr h="179793">
                <a:tc>
                  <a:txBody>
                    <a:bodyPr/>
                    <a:lstStyle/>
                    <a:p>
                      <a:pPr marL="0" marR="0" algn="l">
                        <a:lnSpc>
                          <a:spcPct val="115000"/>
                        </a:lnSpc>
                        <a:spcBef>
                          <a:spcPts val="0"/>
                        </a:spcBef>
                        <a:spcAft>
                          <a:spcPts val="0"/>
                        </a:spcAft>
                      </a:pPr>
                      <a:r>
                        <a:rPr lang="en-US" sz="800" b="1" dirty="0" smtClean="0">
                          <a:solidFill>
                            <a:srgbClr val="000000"/>
                          </a:solidFill>
                          <a:latin typeface="+mn-lt"/>
                          <a:ea typeface="Times New Roman"/>
                          <a:cs typeface="Times New Roman"/>
                        </a:rPr>
                        <a:t>Standard RI.3.6</a:t>
                      </a:r>
                      <a:endParaRPr lang="en-US" sz="8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5407">
                <a:tc>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800" dirty="0" smtClean="0"/>
                        <a:t>Distinguish their own point of view from that of the author of a text.</a:t>
                      </a:r>
                      <a:endParaRPr lang="en-US" sz="800" b="0" dirty="0" smtClean="0">
                        <a:latin typeface="+mn-lt"/>
                        <a:ea typeface="Calibri"/>
                        <a:cs typeface="Times New Roman"/>
                      </a:endParaRP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1320542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21</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865884963"/>
              </p:ext>
            </p:extLst>
          </p:nvPr>
        </p:nvGraphicFramePr>
        <p:xfrm>
          <a:off x="568960" y="685800"/>
          <a:ext cx="6822440" cy="7129272"/>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effectLst/>
                        </a:rPr>
                        <a:t>Quarter 4 CFA </a:t>
                      </a:r>
                      <a:r>
                        <a:rPr lang="en-US" sz="1500" b="1" u="sng" dirty="0" smtClean="0">
                          <a:solidFill>
                            <a:schemeClr val="tx1"/>
                          </a:solidFill>
                          <a:effectLst/>
                        </a:rPr>
                        <a:t>Research Constructed Response</a:t>
                      </a:r>
                      <a:endParaRPr lang="en-US" sz="1500" b="1" dirty="0" smtClean="0">
                        <a:solidFill>
                          <a:schemeClr val="tx1"/>
                        </a:solidFill>
                        <a:effectLst/>
                      </a:endParaRPr>
                    </a:p>
                  </a:txBody>
                  <a:tcPr marL="103632" marR="103632" marT="50292" marB="50292"/>
                </a:tc>
                <a:tc hMerge="1">
                  <a:txBody>
                    <a:bodyPr/>
                    <a:lstStyle/>
                    <a:p>
                      <a:endParaRPr lang="en-US"/>
                    </a:p>
                  </a:txBody>
                  <a:tcPr/>
                </a:tc>
              </a:tr>
              <a:tr h="426720">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rPr>
                        <a:t>Constructed Response Research Rubrics Target 4</a:t>
                      </a:r>
                    </a:p>
                    <a:p>
                      <a:pPr marL="0" marR="0" indent="0" algn="ctr" defTabSz="966612" rtl="0" eaLnBrk="1" fontAlgn="auto" latinLnBrk="0" hangingPunct="1">
                        <a:lnSpc>
                          <a:spcPct val="100000"/>
                        </a:lnSpc>
                        <a:spcBef>
                          <a:spcPts val="0"/>
                        </a:spcBef>
                        <a:spcAft>
                          <a:spcPts val="0"/>
                        </a:spcAft>
                        <a:buClrTx/>
                        <a:buSzTx/>
                        <a:buFontTx/>
                        <a:buNone/>
                        <a:tabLst/>
                        <a:defRPr/>
                      </a:pPr>
                      <a:r>
                        <a:rPr lang="en-US" sz="1300" b="0" i="1" u="none" dirty="0" smtClean="0">
                          <a:solidFill>
                            <a:schemeClr val="tx1"/>
                          </a:solidFill>
                        </a:rPr>
                        <a:t>Ability to cite evidence to support opinions and</a:t>
                      </a:r>
                      <a:r>
                        <a:rPr lang="en-US" sz="1300" b="0" i="1" u="none" dirty="0" smtClean="0">
                          <a:solidFill>
                            <a:srgbClr val="FF0000"/>
                          </a:solidFill>
                        </a:rPr>
                        <a:t>/or</a:t>
                      </a:r>
                      <a:r>
                        <a:rPr lang="en-US" sz="1300" b="0" i="1" u="none" dirty="0" smtClean="0">
                          <a:solidFill>
                            <a:schemeClr val="tx1"/>
                          </a:solidFill>
                        </a:rPr>
                        <a:t> ideas</a:t>
                      </a:r>
                    </a:p>
                  </a:txBody>
                  <a:tcPr marL="103632" marR="103632" marT="50292" marB="50292"/>
                </a:tc>
                <a:tc hMerge="1">
                  <a:txBody>
                    <a:bodyPr/>
                    <a:lstStyle/>
                    <a:p>
                      <a:endParaRPr lang="en-US"/>
                    </a:p>
                  </a:txBody>
                  <a:tcPr/>
                </a:tc>
              </a:tr>
              <a:tr h="569976">
                <a:tc gridSpan="2">
                  <a:txBody>
                    <a:bodyPr/>
                    <a:lstStyle/>
                    <a:p>
                      <a:pPr lvl="0" defTabSz="914400" fontAlgn="base">
                        <a:spcBef>
                          <a:spcPct val="0"/>
                        </a:spcBef>
                        <a:spcAft>
                          <a:spcPct val="0"/>
                        </a:spcAft>
                      </a:pPr>
                      <a:r>
                        <a:rPr lang="en-US" sz="1500" b="1" dirty="0" smtClean="0">
                          <a:solidFill>
                            <a:schemeClr val="tx1"/>
                          </a:solidFill>
                        </a:rPr>
                        <a:t>Question #16  RI.3.9</a:t>
                      </a:r>
                      <a:r>
                        <a:rPr lang="en-US" sz="1500" b="1" baseline="0" dirty="0" smtClean="0">
                          <a:solidFill>
                            <a:schemeClr val="tx1"/>
                          </a:solidFill>
                        </a:rPr>
                        <a:t> p</a:t>
                      </a:r>
                      <a:r>
                        <a:rPr lang="en-US" sz="1500" b="1" dirty="0" smtClean="0">
                          <a:solidFill>
                            <a:schemeClr val="tx1"/>
                          </a:solidFill>
                        </a:rPr>
                        <a:t>rompt: Explain what you learned about the American Red Cross using examples and details from both  texts, then summarize how both texts are the same and different. </a:t>
                      </a: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rPr>
                        <a:t>Teacher</a:t>
                      </a:r>
                      <a:r>
                        <a:rPr lang="en-US" sz="1500" b="1" baseline="0" dirty="0" smtClean="0">
                          <a:solidFill>
                            <a:schemeClr val="tx1"/>
                          </a:solidFill>
                        </a:rPr>
                        <a:t>/Rubric “Language Response”</a:t>
                      </a:r>
                      <a:endParaRPr lang="en-US" sz="1500" b="1" dirty="0" smtClean="0">
                        <a:solidFill>
                          <a:schemeClr val="tx1"/>
                        </a:solidFill>
                      </a:endParaRPr>
                    </a:p>
                  </a:txBody>
                  <a:tcPr marL="103632" marR="103632" marT="50292" marB="50292">
                    <a:solidFill>
                      <a:schemeClr val="bg1">
                        <a:lumMod val="85000"/>
                      </a:schemeClr>
                    </a:solidFill>
                  </a:tcPr>
                </a:tc>
                <a:tc hMerge="1">
                  <a:txBody>
                    <a:bodyPr/>
                    <a:lstStyle/>
                    <a:p>
                      <a:endParaRPr lang="en-US"/>
                    </a:p>
                  </a:txBody>
                  <a:tcPr/>
                </a:tc>
              </a:tr>
              <a:tr h="944880">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schemeClr val="tx1"/>
                          </a:solidFill>
                          <a:effectLst/>
                          <a:uLnTx/>
                          <a:uFillTx/>
                          <a:latin typeface="+mn-lt"/>
                          <a:ea typeface="+mn-ea"/>
                          <a:cs typeface="+mn-cs"/>
                        </a:rPr>
                        <a:t>The response</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gives sufficient evidence of the ability to cite evidence to support opinions or ideas about the American Red Cross, drawing information from both texts.  From </a:t>
                      </a:r>
                      <a:r>
                        <a:rPr kumimoji="0" lang="en-US" sz="1100" b="1" i="1" u="sng" strike="noStrike" kern="1200" cap="none" spc="0" normalizeH="0" baseline="0" noProof="0" dirty="0" smtClean="0">
                          <a:ln>
                            <a:noFill/>
                          </a:ln>
                          <a:solidFill>
                            <a:schemeClr val="tx1"/>
                          </a:solidFill>
                          <a:effectLst/>
                          <a:uLnTx/>
                          <a:uFillTx/>
                          <a:latin typeface="+mn-lt"/>
                          <a:ea typeface="+mn-ea"/>
                          <a:cs typeface="+mn-cs"/>
                        </a:rPr>
                        <a:t>Clara Barton American Red Cross Founder</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evidence to support ideas about the American Red Cross could include: (1) the Red Cross was started in America after Clara Barton saw the Red Cross in Europe, (2) the Red Cross helps people when there is a fire or flood, (3) in 1881 people sent money to the Red Cross to help fight fires in Michigan and (4) it opened its first building in Washington D.C. in 1893.  From </a:t>
                      </a:r>
                      <a:r>
                        <a:rPr kumimoji="0" lang="en-US" sz="1100" b="1" i="1" u="sng" strike="noStrike" kern="1200" cap="none" spc="0" normalizeH="0" baseline="0" noProof="0" dirty="0" smtClean="0">
                          <a:ln>
                            <a:noFill/>
                          </a:ln>
                          <a:solidFill>
                            <a:schemeClr val="tx1"/>
                          </a:solidFill>
                          <a:effectLst/>
                          <a:uLnTx/>
                          <a:uFillTx/>
                          <a:latin typeface="+mn-lt"/>
                          <a:ea typeface="+mn-ea"/>
                          <a:cs typeface="+mn-cs"/>
                        </a:rPr>
                        <a:t>Red Cross Story</a:t>
                      </a:r>
                      <a:r>
                        <a:rPr kumimoji="0" lang="en-US" sz="1100" b="1" i="1" u="none" strike="noStrike" kern="1200" cap="none" spc="0" normalizeH="0" baseline="0" noProof="0" dirty="0" smtClean="0">
                          <a:ln>
                            <a:noFill/>
                          </a:ln>
                          <a:solidFill>
                            <a:schemeClr val="tx1"/>
                          </a:solidFill>
                          <a:effectLst/>
                          <a:uLnTx/>
                          <a:uFillTx/>
                          <a:latin typeface="+mn-lt"/>
                          <a:ea typeface="+mn-ea"/>
                          <a:cs typeface="+mn-cs"/>
                        </a:rPr>
                        <a: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evidence to support ideas about the American Red Cross could include: (1) the Red Cross provided food and clothing to a family after a tornado destroyed their home, (2) it had a “store” set up for people to get things needed and (3) it helped the author’s son find comfort from a stuffed toy called Mr. Frog.  Students should have a summary statement explaining how both texts are the same (they both share how the Red Cross helps people) and how they are different ( one is about Clara Barton and one is about a family’s experience that needed help).</a:t>
                      </a: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solidFill>
                            <a:schemeClr val="tx1"/>
                          </a:solidFill>
                        </a:rPr>
                        <a:t>Student “Language” Response Example</a:t>
                      </a:r>
                      <a:endParaRPr lang="en-US" sz="1300" b="1" dirty="0">
                        <a:solidFill>
                          <a:schemeClr val="tx1"/>
                        </a:solidFill>
                      </a:endParaRP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solidFill>
                            <a:schemeClr val="tx1"/>
                          </a:solidFill>
                        </a:rPr>
                        <a:t>2</a:t>
                      </a:r>
                      <a:endParaRPr lang="en-US" sz="2000" b="1" dirty="0">
                        <a:solidFill>
                          <a:schemeClr val="tx1"/>
                        </a:solidFill>
                      </a:endParaRPr>
                    </a:p>
                  </a:txBody>
                  <a:tcPr marL="103632" marR="103632" marT="50292" marB="50292" anchor="ctr"/>
                </a:tc>
                <a:tc>
                  <a:txBody>
                    <a:bodyPr/>
                    <a:lstStyle/>
                    <a:p>
                      <a:r>
                        <a:rPr lang="en-US" sz="1000" i="1" baseline="0" dirty="0" smtClean="0">
                          <a:solidFill>
                            <a:schemeClr val="tx1"/>
                          </a:solidFill>
                        </a:rPr>
                        <a:t>Student gives </a:t>
                      </a:r>
                      <a:r>
                        <a:rPr lang="en-US" sz="1000" b="1" i="1" baseline="0" dirty="0" smtClean="0">
                          <a:solidFill>
                            <a:schemeClr val="tx1"/>
                          </a:solidFill>
                        </a:rPr>
                        <a:t>sufficient examples and details</a:t>
                      </a:r>
                      <a:r>
                        <a:rPr lang="en-US" sz="1000" b="0" i="1" baseline="0" dirty="0" smtClean="0">
                          <a:solidFill>
                            <a:schemeClr val="tx1"/>
                          </a:solidFill>
                        </a:rPr>
                        <a:t> and</a:t>
                      </a:r>
                      <a:r>
                        <a:rPr lang="en-US" sz="1000" i="1" baseline="0" dirty="0" smtClean="0">
                          <a:solidFill>
                            <a:schemeClr val="tx1"/>
                          </a:solidFill>
                        </a:rPr>
                        <a:t> then </a:t>
                      </a:r>
                      <a:r>
                        <a:rPr lang="en-US" sz="1000" b="1" i="1" baseline="0" dirty="0" smtClean="0">
                          <a:solidFill>
                            <a:schemeClr val="tx1"/>
                          </a:solidFill>
                        </a:rPr>
                        <a:t>summarizes</a:t>
                      </a:r>
                      <a:r>
                        <a:rPr lang="en-US" sz="1000" i="1" baseline="0" dirty="0" smtClean="0">
                          <a:solidFill>
                            <a:schemeClr val="tx1"/>
                          </a:solidFill>
                        </a:rPr>
                        <a:t> how they are the same and different.</a:t>
                      </a:r>
                    </a:p>
                    <a:p>
                      <a:r>
                        <a:rPr lang="en-US" sz="1100" i="0" baseline="0" dirty="0" smtClean="0">
                          <a:solidFill>
                            <a:schemeClr val="tx1"/>
                          </a:solidFill>
                        </a:rPr>
                        <a:t>I learned from</a:t>
                      </a:r>
                      <a:r>
                        <a:rPr kumimoji="0" lang="en-US" sz="1100" b="1" i="1" u="sng" strike="noStrike" kern="1200" cap="none" spc="0" normalizeH="0" baseline="0" noProof="0" dirty="0" smtClean="0">
                          <a:ln>
                            <a:noFill/>
                          </a:ln>
                          <a:solidFill>
                            <a:schemeClr val="tx1"/>
                          </a:solidFill>
                          <a:effectLst/>
                          <a:uLnTx/>
                          <a:uFillTx/>
                          <a:latin typeface="+mn-lt"/>
                          <a:ea typeface="+mn-ea"/>
                          <a:cs typeface="+mn-cs"/>
                        </a:rPr>
                        <a:t>Clara Barton American Red Cross Founder</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a:t>
                      </a:r>
                      <a:r>
                        <a:rPr lang="en-US" sz="1100" b="0" i="0" u="none" baseline="0" dirty="0" smtClean="0">
                          <a:solidFill>
                            <a:schemeClr val="tx1"/>
                          </a:solidFill>
                        </a:rPr>
                        <a:t>that</a:t>
                      </a:r>
                      <a:r>
                        <a:rPr lang="en-US" sz="1100" i="0" baseline="0" dirty="0" smtClean="0">
                          <a:solidFill>
                            <a:schemeClr val="tx1"/>
                          </a:solidFill>
                        </a:rPr>
                        <a:t> Clara Barton started the Red Cross after she saw it in Europe.  The Red Cross helps people when there is a disaster like floods and fires.  The first time the Red Cross helped others was in 1881 when a fire started in Michigan.  The Red Cross opened its first building in 1893 in Washington D.C.   In </a:t>
                      </a:r>
                      <a:r>
                        <a:rPr kumimoji="0" lang="en-US" sz="1100" b="1" i="1" u="sng" strike="noStrike" kern="1200" cap="none" spc="0" normalizeH="0" baseline="0" noProof="0" dirty="0" smtClean="0">
                          <a:ln>
                            <a:noFill/>
                          </a:ln>
                          <a:solidFill>
                            <a:schemeClr val="tx1"/>
                          </a:solidFill>
                          <a:effectLst/>
                          <a:uLnTx/>
                          <a:uFillTx/>
                          <a:latin typeface="+mn-lt"/>
                          <a:ea typeface="+mn-ea"/>
                          <a:cs typeface="+mn-cs"/>
                        </a:rPr>
                        <a:t>Red Cross Story</a:t>
                      </a:r>
                      <a:r>
                        <a:rPr kumimoji="0" lang="en-US" sz="1100" b="1" i="1" u="none" strike="noStrike" kern="1200" cap="none" spc="0" normalizeH="0" baseline="0" noProof="0" dirty="0" smtClean="0">
                          <a:ln>
                            <a:noFill/>
                          </a:ln>
                          <a:solidFill>
                            <a:schemeClr val="tx1"/>
                          </a:solidFill>
                          <a:effectLst/>
                          <a:uLnTx/>
                          <a:uFillTx/>
                          <a:latin typeface="+mn-lt"/>
                          <a:ea typeface="+mn-ea"/>
                          <a:cs typeface="+mn-cs"/>
                        </a:rPr>
                        <a:t> </a:t>
                      </a:r>
                      <a:r>
                        <a:rPr lang="en-US" sz="1100" i="0" baseline="0" dirty="0" smtClean="0">
                          <a:solidFill>
                            <a:schemeClr val="tx1"/>
                          </a:solidFill>
                        </a:rPr>
                        <a:t>I learned that the American Red Cross helps people who have been hit by tornadoes and supplies them with clothes, food and whatever they need, even toys for kids. The </a:t>
                      </a:r>
                      <a:r>
                        <a:rPr lang="en-US" sz="1100" b="1" i="1" u="sng" baseline="0" dirty="0" smtClean="0">
                          <a:solidFill>
                            <a:schemeClr val="tx1"/>
                          </a:solidFill>
                        </a:rPr>
                        <a:t>Red Cross Story</a:t>
                      </a:r>
                      <a:r>
                        <a:rPr lang="en-US" sz="1100" i="0" baseline="0" dirty="0" smtClean="0">
                          <a:solidFill>
                            <a:schemeClr val="tx1"/>
                          </a:solidFill>
                        </a:rPr>
                        <a:t> is about how a family was helped during an emergency, while “Clara Barton” was about how the American Red Cross began.  But both texts tell about how the American Red Cross helps people all over the country. </a:t>
                      </a:r>
                    </a:p>
                  </a:txBody>
                  <a:tcPr marL="103632" marR="103632" marT="50292" marB="50292"/>
                </a:tc>
              </a:tr>
              <a:tr h="580290">
                <a:tc>
                  <a:txBody>
                    <a:bodyPr/>
                    <a:lstStyle/>
                    <a:p>
                      <a:pPr algn="ctr"/>
                      <a:r>
                        <a:rPr lang="en-US" sz="2000" b="1" dirty="0" smtClean="0">
                          <a:solidFill>
                            <a:schemeClr val="tx1"/>
                          </a:solidFill>
                        </a:rPr>
                        <a:t>1</a:t>
                      </a:r>
                      <a:endParaRPr lang="en-US" sz="2000" b="1" dirty="0">
                        <a:solidFill>
                          <a:schemeClr val="tx1"/>
                        </a:solidFill>
                      </a:endParaRPr>
                    </a:p>
                  </a:txBody>
                  <a:tcPr marL="103632" marR="103632" marT="50292" marB="50292" anchor="ctr"/>
                </a:tc>
                <a:tc>
                  <a:txBody>
                    <a:bodyPr/>
                    <a:lstStyle/>
                    <a:p>
                      <a:r>
                        <a:rPr lang="en-US" sz="1000" i="1" dirty="0" smtClean="0">
                          <a:solidFill>
                            <a:schemeClr val="tx1"/>
                          </a:solidFill>
                        </a:rPr>
                        <a:t>Student gives </a:t>
                      </a:r>
                      <a:r>
                        <a:rPr lang="en-US" sz="1000" b="1" i="1" dirty="0" smtClean="0">
                          <a:solidFill>
                            <a:schemeClr val="tx1"/>
                          </a:solidFill>
                        </a:rPr>
                        <a:t>some examples and details </a:t>
                      </a:r>
                      <a:r>
                        <a:rPr lang="en-US" sz="1000" b="0" i="1" dirty="0" smtClean="0">
                          <a:solidFill>
                            <a:schemeClr val="tx1"/>
                          </a:solidFill>
                        </a:rPr>
                        <a:t>and</a:t>
                      </a:r>
                      <a:r>
                        <a:rPr lang="en-US" sz="1000" b="1" i="1" dirty="0" smtClean="0">
                          <a:solidFill>
                            <a:schemeClr val="tx1"/>
                          </a:solidFill>
                        </a:rPr>
                        <a:t> </a:t>
                      </a:r>
                      <a:r>
                        <a:rPr lang="en-US" sz="1000" i="1" dirty="0" smtClean="0">
                          <a:solidFill>
                            <a:schemeClr val="tx1"/>
                          </a:solidFill>
                        </a:rPr>
                        <a:t>then </a:t>
                      </a:r>
                      <a:r>
                        <a:rPr lang="en-US" sz="1000" b="1" i="1" dirty="0" smtClean="0">
                          <a:solidFill>
                            <a:schemeClr val="tx1"/>
                          </a:solidFill>
                        </a:rPr>
                        <a:t>summarizes</a:t>
                      </a:r>
                      <a:r>
                        <a:rPr lang="en-US" sz="1000" i="1" dirty="0" smtClean="0">
                          <a:solidFill>
                            <a:schemeClr val="tx1"/>
                          </a:solidFill>
                        </a:rPr>
                        <a:t> how they are the same and different.</a:t>
                      </a:r>
                    </a:p>
                    <a:p>
                      <a:r>
                        <a:rPr lang="en-US" sz="1000" i="0" dirty="0" smtClean="0">
                          <a:solidFill>
                            <a:schemeClr val="tx1"/>
                          </a:solidFill>
                        </a:rPr>
                        <a:t>In </a:t>
                      </a:r>
                      <a:r>
                        <a:rPr kumimoji="0" lang="en-US" sz="1000" b="1" i="1" u="sng" strike="noStrike" kern="1200" cap="none" spc="0" normalizeH="0" baseline="0" noProof="0" dirty="0" smtClean="0">
                          <a:ln>
                            <a:noFill/>
                          </a:ln>
                          <a:solidFill>
                            <a:schemeClr val="tx1"/>
                          </a:solidFill>
                          <a:effectLst/>
                          <a:uLnTx/>
                          <a:uFillTx/>
                          <a:latin typeface="+mn-lt"/>
                          <a:ea typeface="+mn-ea"/>
                          <a:cs typeface="+mn-cs"/>
                        </a:rPr>
                        <a:t>Clara Barton American Red Cross Founder</a:t>
                      </a:r>
                      <a:r>
                        <a:rPr lang="en-US" sz="1000" i="0" dirty="0" smtClean="0">
                          <a:solidFill>
                            <a:schemeClr val="tx1"/>
                          </a:solidFill>
                        </a:rPr>
                        <a:t>I learned that the American Red Cross began</a:t>
                      </a:r>
                      <a:r>
                        <a:rPr lang="en-US" sz="1000" i="0" baseline="0" dirty="0" smtClean="0">
                          <a:solidFill>
                            <a:schemeClr val="tx1"/>
                          </a:solidFill>
                        </a:rPr>
                        <a:t> in American because of Clara Barton.  She made sure the Red Cross helped people when there was a big fire in Michigan.  In  </a:t>
                      </a:r>
                      <a:r>
                        <a:rPr lang="en-US" sz="1000" b="1" i="1" u="sng" baseline="0" dirty="0" smtClean="0">
                          <a:solidFill>
                            <a:schemeClr val="tx1"/>
                          </a:solidFill>
                        </a:rPr>
                        <a:t>Red Cross Story</a:t>
                      </a:r>
                      <a:r>
                        <a:rPr lang="en-US" sz="1000" i="0" baseline="0" dirty="0" smtClean="0">
                          <a:solidFill>
                            <a:schemeClr val="tx1"/>
                          </a:solidFill>
                        </a:rPr>
                        <a:t>  I learned that the Red Cross even helps when there are tornadoes. </a:t>
                      </a:r>
                      <a:r>
                        <a:rPr lang="en-US" sz="1000" i="0" dirty="0" smtClean="0">
                          <a:solidFill>
                            <a:schemeClr val="tx1"/>
                          </a:solidFill>
                        </a:rPr>
                        <a:t>Both texts are about the American Red Cross helping people.  One is a story about a family.  The other one is about Clara Barton.</a:t>
                      </a:r>
                    </a:p>
                  </a:txBody>
                  <a:tcPr marL="103632" marR="103632" marT="50292" marB="50292"/>
                </a:tc>
              </a:tr>
              <a:tr h="472440">
                <a:tc>
                  <a:txBody>
                    <a:bodyPr/>
                    <a:lstStyle/>
                    <a:p>
                      <a:pPr algn="ctr"/>
                      <a:r>
                        <a:rPr lang="en-US" sz="2000" b="1" dirty="0" smtClean="0">
                          <a:solidFill>
                            <a:schemeClr val="tx1"/>
                          </a:solidFill>
                        </a:rPr>
                        <a:t>0</a:t>
                      </a:r>
                      <a:endParaRPr lang="en-US" sz="2000" b="1" dirty="0">
                        <a:solidFill>
                          <a:schemeClr val="tx1"/>
                        </a:solidFill>
                      </a:endParaRPr>
                    </a:p>
                  </a:txBody>
                  <a:tcPr marL="103632" marR="103632" marT="50292" marB="50292" anchor="ctr"/>
                </a:tc>
                <a:tc>
                  <a:txBody>
                    <a:bodyPr/>
                    <a:lstStyle/>
                    <a:p>
                      <a:r>
                        <a:rPr lang="en-US" sz="1000" i="1" dirty="0" smtClean="0">
                          <a:solidFill>
                            <a:schemeClr val="tx1"/>
                          </a:solidFill>
                        </a:rPr>
                        <a:t>The student</a:t>
                      </a:r>
                      <a:r>
                        <a:rPr lang="en-US" sz="1000" i="1" baseline="0" dirty="0" smtClean="0">
                          <a:solidFill>
                            <a:schemeClr val="tx1"/>
                          </a:solidFill>
                        </a:rPr>
                        <a:t> does not support the prompt</a:t>
                      </a:r>
                      <a:r>
                        <a:rPr lang="en-US" sz="1000" i="0" baseline="0" dirty="0" smtClean="0">
                          <a:solidFill>
                            <a:schemeClr val="tx1"/>
                          </a:solidFill>
                        </a:rPr>
                        <a:t>.</a:t>
                      </a:r>
                    </a:p>
                    <a:p>
                      <a:r>
                        <a:rPr lang="en-US" sz="1100" i="0" baseline="0" dirty="0" smtClean="0">
                          <a:solidFill>
                            <a:schemeClr val="tx1"/>
                          </a:solidFill>
                        </a:rPr>
                        <a:t>The American Red Cross is in America.</a:t>
                      </a:r>
                      <a:endParaRPr lang="en-US" sz="1100" i="0" dirty="0" smtClean="0">
                        <a:solidFill>
                          <a:schemeClr val="tx1"/>
                        </a:solidFill>
                      </a:endParaRPr>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66716746"/>
              </p:ext>
            </p:extLst>
          </p:nvPr>
        </p:nvGraphicFramePr>
        <p:xfrm>
          <a:off x="5257800" y="7924800"/>
          <a:ext cx="2185988" cy="627888"/>
        </p:xfrm>
        <a:graphic>
          <a:graphicData uri="http://schemas.openxmlformats.org/drawingml/2006/table">
            <a:tbl>
              <a:tblPr/>
              <a:tblGrid>
                <a:gridCol w="2185988"/>
              </a:tblGrid>
              <a:tr h="0">
                <a:tc>
                  <a:txBody>
                    <a:bodyPr/>
                    <a:lstStyle/>
                    <a:p>
                      <a:pPr marL="0" marR="0" algn="l">
                        <a:lnSpc>
                          <a:spcPct val="115000"/>
                        </a:lnSpc>
                        <a:spcBef>
                          <a:spcPts val="0"/>
                        </a:spcBef>
                        <a:spcAft>
                          <a:spcPts val="0"/>
                        </a:spcAft>
                      </a:pPr>
                      <a:r>
                        <a:rPr lang="en-US" sz="800" b="1" dirty="0" smtClean="0">
                          <a:solidFill>
                            <a:srgbClr val="000000"/>
                          </a:solidFill>
                          <a:latin typeface="+mn-lt"/>
                          <a:ea typeface="Times New Roman"/>
                          <a:cs typeface="Times New Roman"/>
                        </a:rPr>
                        <a:t>Standard </a:t>
                      </a:r>
                      <a:r>
                        <a:rPr lang="en-US" sz="800" b="1" baseline="0" dirty="0" smtClean="0">
                          <a:solidFill>
                            <a:srgbClr val="000000"/>
                          </a:solidFill>
                          <a:latin typeface="+mn-lt"/>
                          <a:ea typeface="Times New Roman"/>
                          <a:cs typeface="Times New Roman"/>
                        </a:rPr>
                        <a:t> RL.</a:t>
                      </a:r>
                      <a:r>
                        <a:rPr lang="en-US" sz="800" b="1" dirty="0" smtClean="0">
                          <a:solidFill>
                            <a:srgbClr val="000000"/>
                          </a:solidFill>
                          <a:latin typeface="+mn-lt"/>
                          <a:ea typeface="Times New Roman"/>
                          <a:cs typeface="Times New Roman"/>
                        </a:rPr>
                        <a:t>3.9</a:t>
                      </a:r>
                      <a:endParaRPr lang="en-US" sz="8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4350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800" b="0" dirty="0" smtClean="0">
                          <a:latin typeface="+mn-lt"/>
                          <a:ea typeface="Calibri"/>
                          <a:cs typeface="Times New Roman"/>
                        </a:rPr>
                        <a:t>Compare and contrast the themes, settings, and plots of stories written by the same author about the same or similar characters (e.g., in books from a series)</a:t>
                      </a: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5299621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22</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114665524"/>
              </p:ext>
            </p:extLst>
          </p:nvPr>
        </p:nvGraphicFramePr>
        <p:xfrm>
          <a:off x="385434" y="251460"/>
          <a:ext cx="6822440" cy="8430768"/>
        </p:xfrm>
        <a:graphic>
          <a:graphicData uri="http://schemas.openxmlformats.org/drawingml/2006/table">
            <a:tbl>
              <a:tblPr firstRow="1" bandRow="1">
                <a:tableStyleId>{5940675A-B579-460E-94D1-54222C63F5DA}</a:tableStyleId>
              </a:tblPr>
              <a:tblGrid>
                <a:gridCol w="539750"/>
                <a:gridCol w="6282690"/>
              </a:tblGrid>
              <a:tr h="434340">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Calibri"/>
                          <a:cs typeface="Times New Roman"/>
                        </a:rPr>
                        <a:t>Note:  “Brief Writes” should take no longer than 10 minutes.   Brief writes are scored with a 2-3 point rubric. Full compositions are scored with a 4 point rubric.   The difference between this rubric and the constructed response reading rubrics, is that the </a:t>
                      </a:r>
                      <a:r>
                        <a:rPr kumimoji="0" lang="en-US" sz="1000" b="1" i="0" u="none" strike="noStrike" kern="1200" cap="none" spc="0" normalizeH="0" baseline="0" noProof="0" dirty="0" smtClean="0">
                          <a:ln>
                            <a:noFill/>
                          </a:ln>
                          <a:solidFill>
                            <a:schemeClr val="tx1"/>
                          </a:solidFill>
                          <a:effectLst/>
                          <a:uLnTx/>
                          <a:uFillTx/>
                          <a:latin typeface="+mn-lt"/>
                          <a:ea typeface="Calibri"/>
                          <a:cs typeface="Times New Roman"/>
                        </a:rPr>
                        <a:t>Brief Write Rubric is assessing writing proficiency </a:t>
                      </a:r>
                      <a:r>
                        <a:rPr kumimoji="0" lang="en-US" sz="1000" b="0" i="0" u="none" strike="noStrike" kern="1200" cap="none" spc="0" normalizeH="0" baseline="0" noProof="0" dirty="0" smtClean="0">
                          <a:ln>
                            <a:noFill/>
                          </a:ln>
                          <a:solidFill>
                            <a:schemeClr val="tx1"/>
                          </a:solidFill>
                          <a:effectLst/>
                          <a:uLnTx/>
                          <a:uFillTx/>
                          <a:latin typeface="+mn-lt"/>
                          <a:ea typeface="Calibri"/>
                          <a:cs typeface="Times New Roman"/>
                        </a:rPr>
                        <a:t>in a specific area, while the reading rubrics are assessing comprehension.  </a:t>
                      </a:r>
                    </a:p>
                  </a:txBody>
                  <a:tcPr marL="103632" marR="103632" marT="50292" marB="50292"/>
                </a:tc>
                <a:tc hMerge="1">
                  <a:txBody>
                    <a:bodyPr/>
                    <a:lstStyle/>
                    <a:p>
                      <a:endParaRPr lang="en-US"/>
                    </a:p>
                  </a:txBody>
                  <a:tcPr/>
                </a:tc>
              </a:tr>
              <a:tr h="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Quarter 4 CFA </a:t>
                      </a:r>
                      <a:r>
                        <a:rPr kumimoji="0" lang="en-US" sz="1200" b="1" i="0" u="sng" strike="noStrike" kern="1200" cap="none" spc="0" normalizeH="0" baseline="0" noProof="0" dirty="0" smtClean="0">
                          <a:ln>
                            <a:noFill/>
                          </a:ln>
                          <a:solidFill>
                            <a:schemeClr val="tx1"/>
                          </a:solidFill>
                          <a:effectLst/>
                          <a:uLnTx/>
                          <a:uFillTx/>
                          <a:latin typeface="+mn-lt"/>
                          <a:ea typeface="+mn-ea"/>
                          <a:cs typeface="+mn-cs"/>
                        </a:rPr>
                        <a:t>Brief Write Constructed Response</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 Answer Key</a:t>
                      </a:r>
                    </a:p>
                  </a:txBody>
                  <a:tcPr marL="103632" marR="103632" marT="50292" marB="50292"/>
                </a:tc>
                <a:tc hMerge="1">
                  <a:txBody>
                    <a:bodyPr/>
                    <a:lstStyle/>
                    <a:p>
                      <a:endParaRPr lang="en-US"/>
                    </a:p>
                  </a:txBody>
                  <a:tcPr/>
                </a:tc>
              </a:tr>
              <a:tr h="278892">
                <a:tc gridSpan="2">
                  <a:txBody>
                    <a:bodyPr/>
                    <a:lstStyle/>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1100" dirty="0" smtClean="0">
                          <a:solidFill>
                            <a:schemeClr val="tx1"/>
                          </a:solidFill>
                          <a:effectLst/>
                          <a:latin typeface="+mn-lt"/>
                          <a:ea typeface="Calibri"/>
                          <a:cs typeface="Times New Roman"/>
                        </a:rPr>
                        <a:t>W.3.1c  Target 6a</a:t>
                      </a: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1100" b="1" dirty="0" smtClean="0">
                          <a:solidFill>
                            <a:schemeClr val="tx1"/>
                          </a:solidFill>
                          <a:effectLst/>
                          <a:latin typeface="+mn-lt"/>
                          <a:ea typeface="Calibri"/>
                          <a:cs typeface="Times New Roman"/>
                        </a:rPr>
                        <a:t>Write a Brief Text, W.3.1c, connect opinion to reason with linking words, Writing Target 6a</a:t>
                      </a:r>
                    </a:p>
                  </a:txBody>
                  <a:tcPr marL="103632" marR="103632" marT="50292" marB="50292"/>
                </a:tc>
                <a:tc hMerge="1">
                  <a:txBody>
                    <a:bodyPr/>
                    <a:lstStyle/>
                    <a:p>
                      <a:endParaRPr lang="en-US"/>
                    </a:p>
                  </a:txBody>
                  <a:tcPr/>
                </a:tc>
              </a:tr>
              <a:tr h="1854708">
                <a:tc gridSpan="2">
                  <a:txBody>
                    <a:bodyPr/>
                    <a:lstStyle/>
                    <a:p>
                      <a:pPr marL="290513" marR="0" lvl="0" indent="-230188" algn="l" defTabSz="1018809" rtl="0" eaLnBrk="1" fontAlgn="auto" latinLnBrk="0" hangingPunct="1">
                        <a:lnSpc>
                          <a:spcPct val="100000"/>
                        </a:lnSpc>
                        <a:spcBef>
                          <a:spcPts val="0"/>
                        </a:spcBef>
                        <a:spcAft>
                          <a:spcPts val="0"/>
                        </a:spcAft>
                        <a:buClrTx/>
                        <a:buSzTx/>
                        <a:buFont typeface="+mj-lt"/>
                        <a:buNone/>
                        <a:tabLst/>
                        <a:defRPr/>
                      </a:pPr>
                      <a:r>
                        <a:rPr kumimoji="0" lang="en-US" sz="1400" b="1" i="0" u="none" strike="noStrike" kern="1200" cap="none" spc="0" normalizeH="0" baseline="0" noProof="0" dirty="0" smtClean="0">
                          <a:ln>
                            <a:noFill/>
                          </a:ln>
                          <a:solidFill>
                            <a:prstClr val="black"/>
                          </a:solidFill>
                          <a:effectLst/>
                          <a:uLnTx/>
                          <a:uFillTx/>
                          <a:latin typeface="Helvetica" pitchFamily="34" charset="0"/>
                          <a:ea typeface="+mn-ea"/>
                          <a:cs typeface="+mn-cs"/>
                        </a:rPr>
                        <a:t>17. A student is writing an opinion speech for her class about the American Red Cross. Read the draft of his opinion piece and complete the task that follows. </a:t>
                      </a:r>
                    </a:p>
                    <a:p>
                      <a:pPr marL="290513" marR="0" lvl="0" indent="-230188" algn="r" defTabSz="1018809" rtl="0" eaLnBrk="1" fontAlgn="auto" latinLnBrk="0" hangingPunct="1">
                        <a:lnSpc>
                          <a:spcPct val="100000"/>
                        </a:lnSpc>
                        <a:spcBef>
                          <a:spcPts val="0"/>
                        </a:spcBef>
                        <a:spcAft>
                          <a:spcPts val="0"/>
                        </a:spcAft>
                        <a:buClrTx/>
                        <a:buSzTx/>
                        <a:buFont typeface="+mj-lt"/>
                        <a:buNone/>
                        <a:tabLst/>
                        <a:defRPr/>
                      </a:pPr>
                      <a:r>
                        <a:rPr kumimoji="0" lang="en-US" sz="900" b="0" i="1" u="none" strike="noStrike" kern="1200" cap="none" spc="0" normalizeH="0" baseline="0" noProof="0" dirty="0" smtClean="0">
                          <a:ln>
                            <a:noFill/>
                          </a:ln>
                          <a:solidFill>
                            <a:prstClr val="black"/>
                          </a:solidFill>
                          <a:effectLst/>
                          <a:uLnTx/>
                          <a:uFillTx/>
                          <a:latin typeface="Helvetica" pitchFamily="34" charset="0"/>
                          <a:ea typeface="+mn-ea"/>
                          <a:cs typeface="Helvetica" pitchFamily="34" charset="0"/>
                        </a:rPr>
                        <a:t>Write a Brief Text, W.3.1c, connect </a:t>
                      </a:r>
                      <a:r>
                        <a:rPr kumimoji="0" lang="en-US" sz="900" b="1" i="1" u="none" strike="noStrike" kern="1200" cap="none" spc="0" normalizeH="0" baseline="0" noProof="0" dirty="0" smtClean="0">
                          <a:ln>
                            <a:noFill/>
                          </a:ln>
                          <a:solidFill>
                            <a:prstClr val="black"/>
                          </a:solidFill>
                          <a:effectLst/>
                          <a:uLnTx/>
                          <a:uFillTx/>
                          <a:latin typeface="Helvetica" pitchFamily="34" charset="0"/>
                          <a:ea typeface="+mn-ea"/>
                          <a:cs typeface="Helvetica" pitchFamily="34" charset="0"/>
                        </a:rPr>
                        <a:t>opinion to reason </a:t>
                      </a:r>
                      <a:r>
                        <a:rPr kumimoji="0" lang="en-US" sz="900" b="0" i="1" u="none" strike="noStrike" kern="1200" cap="none" spc="0" normalizeH="0" baseline="0" noProof="0" dirty="0" smtClean="0">
                          <a:ln>
                            <a:noFill/>
                          </a:ln>
                          <a:solidFill>
                            <a:prstClr val="black"/>
                          </a:solidFill>
                          <a:effectLst/>
                          <a:uLnTx/>
                          <a:uFillTx/>
                          <a:latin typeface="Helvetica" pitchFamily="34" charset="0"/>
                          <a:ea typeface="+mn-ea"/>
                          <a:cs typeface="Helvetica" pitchFamily="34" charset="0"/>
                        </a:rPr>
                        <a:t>with linking words, Writing Target 6a</a:t>
                      </a:r>
                    </a:p>
                    <a:p>
                      <a:pPr marL="1768475" marR="0" lvl="0" indent="0" algn="ctr" defTabSz="1018809" rtl="0" eaLnBrk="1" fontAlgn="auto" latinLnBrk="0" hangingPunct="1">
                        <a:lnSpc>
                          <a:spcPct val="100000"/>
                        </a:lnSpc>
                        <a:spcBef>
                          <a:spcPts val="0"/>
                        </a:spcBef>
                        <a:spcAft>
                          <a:spcPts val="0"/>
                        </a:spcAft>
                        <a:buClrTx/>
                        <a:buSzTx/>
                        <a:buFont typeface="+mj-lt"/>
                        <a:buNone/>
                        <a:tabLst/>
                        <a:defRPr/>
                      </a:pPr>
                      <a:r>
                        <a:rPr kumimoji="0" lang="en-US" sz="1200" b="1" i="0" u="sng" strike="noStrike" kern="1200" cap="none" spc="0" normalizeH="0" baseline="0" noProof="0" dirty="0" smtClean="0">
                          <a:ln>
                            <a:noFill/>
                          </a:ln>
                          <a:solidFill>
                            <a:prstClr val="black"/>
                          </a:solidFill>
                          <a:effectLst/>
                          <a:uLnTx/>
                          <a:uFillTx/>
                          <a:latin typeface="Helvetica" pitchFamily="34" charset="0"/>
                          <a:ea typeface="+mn-ea"/>
                          <a:cs typeface="+mn-cs"/>
                        </a:rPr>
                        <a:t>Why the Red Cross is Important to America</a:t>
                      </a:r>
                    </a:p>
                    <a:p>
                      <a:pPr marL="1768475" marR="0" lvl="0" indent="0" algn="l" defTabSz="1018809" rtl="0" eaLnBrk="1" fontAlgn="auto" latinLnBrk="0" hangingPunct="1">
                        <a:lnSpc>
                          <a:spcPct val="100000"/>
                        </a:lnSpc>
                        <a:spcBef>
                          <a:spcPts val="0"/>
                        </a:spcBef>
                        <a:spcAft>
                          <a:spcPts val="0"/>
                        </a:spcAft>
                        <a:buClrTx/>
                        <a:buSzTx/>
                        <a:buFont typeface="+mj-lt"/>
                        <a:buNone/>
                        <a:tabLst/>
                        <a:defRPr/>
                      </a:pPr>
                      <a:r>
                        <a:rPr kumimoji="0" lang="en-US" sz="1200" b="0" i="0" u="none" strike="noStrike" kern="1200" cap="none" spc="0" normalizeH="0" baseline="0" noProof="0" dirty="0" smtClean="0">
                          <a:ln>
                            <a:noFill/>
                          </a:ln>
                          <a:solidFill>
                            <a:prstClr val="black"/>
                          </a:solidFill>
                          <a:effectLst/>
                          <a:uLnTx/>
                          <a:uFillTx/>
                          <a:latin typeface="Helvetica" pitchFamily="34" charset="0"/>
                          <a:ea typeface="+mn-ea"/>
                          <a:cs typeface="+mn-cs"/>
                        </a:rPr>
                        <a:t>Paragraph 1</a:t>
                      </a:r>
                    </a:p>
                    <a:p>
                      <a:pPr marL="1768475" marR="0" lvl="0" indent="0" algn="l" defTabSz="1018809" rtl="0" eaLnBrk="1" fontAlgn="auto" latinLnBrk="0" hangingPunct="1">
                        <a:lnSpc>
                          <a:spcPct val="100000"/>
                        </a:lnSpc>
                        <a:spcBef>
                          <a:spcPts val="0"/>
                        </a:spcBef>
                        <a:spcAft>
                          <a:spcPts val="0"/>
                        </a:spcAft>
                        <a:buClrTx/>
                        <a:buSzTx/>
                        <a:buFont typeface="+mj-lt"/>
                        <a:buNone/>
                        <a:tabLst/>
                        <a:defRPr/>
                      </a:pPr>
                      <a:r>
                        <a:rPr kumimoji="0" lang="en-US" sz="1200" b="0" i="0" u="none" strike="noStrike" kern="1200" cap="none" spc="0" normalizeH="0" baseline="0" noProof="0" dirty="0" smtClean="0">
                          <a:ln>
                            <a:noFill/>
                          </a:ln>
                          <a:solidFill>
                            <a:prstClr val="black"/>
                          </a:solidFill>
                          <a:effectLst/>
                          <a:uLnTx/>
                          <a:uFillTx/>
                          <a:latin typeface="Helvetica" pitchFamily="34" charset="0"/>
                          <a:ea typeface="+mn-ea"/>
                          <a:cs typeface="+mn-cs"/>
                        </a:rPr>
                        <a:t>The American Red Cross founder was Clara Barton.  She began helping soldiers during the Civil War.  Since then her legacy lives on.  </a:t>
                      </a:r>
                    </a:p>
                    <a:p>
                      <a:pPr marL="1768475" marR="0" lvl="0" indent="0" algn="l" defTabSz="1018809" rtl="0" eaLnBrk="1" fontAlgn="auto" latinLnBrk="0" hangingPunct="1">
                        <a:lnSpc>
                          <a:spcPct val="100000"/>
                        </a:lnSpc>
                        <a:spcBef>
                          <a:spcPts val="0"/>
                        </a:spcBef>
                        <a:spcAft>
                          <a:spcPts val="0"/>
                        </a:spcAft>
                        <a:buClrTx/>
                        <a:buSzTx/>
                        <a:buFont typeface="+mj-lt"/>
                        <a:buNone/>
                        <a:tabLst/>
                        <a:defRPr/>
                      </a:pPr>
                      <a:endParaRPr kumimoji="0" lang="en-US" sz="1200" b="0" i="0" u="none" strike="noStrike" kern="1200" cap="none" spc="0" normalizeH="0" baseline="0" noProof="0" dirty="0" smtClean="0">
                        <a:ln>
                          <a:noFill/>
                        </a:ln>
                        <a:solidFill>
                          <a:prstClr val="black"/>
                        </a:solidFill>
                        <a:effectLst/>
                        <a:uLnTx/>
                        <a:uFillTx/>
                        <a:latin typeface="Helvetica" pitchFamily="34" charset="0"/>
                        <a:ea typeface="+mn-ea"/>
                        <a:cs typeface="+mn-cs"/>
                      </a:endParaRPr>
                    </a:p>
                    <a:p>
                      <a:pPr marL="1768475" marR="0" lvl="0" indent="0" algn="l" defTabSz="1018809" rtl="0" eaLnBrk="1" fontAlgn="auto" latinLnBrk="0" hangingPunct="1">
                        <a:lnSpc>
                          <a:spcPct val="100000"/>
                        </a:lnSpc>
                        <a:spcBef>
                          <a:spcPts val="0"/>
                        </a:spcBef>
                        <a:spcAft>
                          <a:spcPts val="0"/>
                        </a:spcAft>
                        <a:buClrTx/>
                        <a:buSzTx/>
                        <a:buFont typeface="+mj-lt"/>
                        <a:buNone/>
                        <a:tabLst/>
                        <a:defRPr/>
                      </a:pPr>
                      <a:r>
                        <a:rPr kumimoji="0" lang="en-US" sz="1200" b="0" i="0" u="none" strike="noStrike" kern="1200" cap="none" spc="0" normalizeH="0" baseline="0" noProof="0" dirty="0" smtClean="0">
                          <a:ln>
                            <a:noFill/>
                          </a:ln>
                          <a:solidFill>
                            <a:prstClr val="black"/>
                          </a:solidFill>
                          <a:effectLst/>
                          <a:uLnTx/>
                          <a:uFillTx/>
                          <a:latin typeface="Helvetica" pitchFamily="34" charset="0"/>
                          <a:ea typeface="+mn-ea"/>
                          <a:cs typeface="+mn-cs"/>
                        </a:rPr>
                        <a:t>Paragraph 2</a:t>
                      </a:r>
                    </a:p>
                    <a:p>
                      <a:pPr marL="1768475" marR="0" lvl="0" indent="0" algn="l" defTabSz="1018809" rtl="0" eaLnBrk="1" fontAlgn="auto" latinLnBrk="0" hangingPunct="1">
                        <a:lnSpc>
                          <a:spcPct val="100000"/>
                        </a:lnSpc>
                        <a:spcBef>
                          <a:spcPts val="0"/>
                        </a:spcBef>
                        <a:spcAft>
                          <a:spcPts val="0"/>
                        </a:spcAft>
                        <a:buClrTx/>
                        <a:buSzTx/>
                        <a:buFont typeface="+mj-lt"/>
                        <a:buNone/>
                        <a:tabLst/>
                        <a:defRPr/>
                      </a:pPr>
                      <a:r>
                        <a:rPr kumimoji="0" lang="en-US" sz="1200" b="0" i="0" u="none" strike="noStrike" kern="1200" cap="none" spc="0" normalizeH="0" baseline="0" noProof="0" dirty="0" smtClean="0">
                          <a:ln>
                            <a:noFill/>
                          </a:ln>
                          <a:solidFill>
                            <a:prstClr val="black"/>
                          </a:solidFill>
                          <a:effectLst/>
                          <a:uLnTx/>
                          <a:uFillTx/>
                          <a:latin typeface="Helvetica" pitchFamily="34" charset="0"/>
                          <a:ea typeface="+mn-ea"/>
                          <a:cs typeface="+mn-cs"/>
                        </a:rPr>
                        <a:t>There are facts about the American Red Cross that can help all of us understanding its importance.</a:t>
                      </a:r>
                    </a:p>
                    <a:p>
                      <a:pPr marL="1768475" marR="0" lvl="0" indent="0" algn="l" defTabSz="1018809" rtl="0" eaLnBrk="1" fontAlgn="auto" latinLnBrk="0" hangingPunct="1">
                        <a:lnSpc>
                          <a:spcPct val="100000"/>
                        </a:lnSpc>
                        <a:spcBef>
                          <a:spcPts val="0"/>
                        </a:spcBef>
                        <a:spcAft>
                          <a:spcPts val="0"/>
                        </a:spcAft>
                        <a:buClrTx/>
                        <a:buSzTx/>
                        <a:buFont typeface="+mj-lt"/>
                        <a:buNone/>
                        <a:tabLst/>
                        <a:defRPr/>
                      </a:pPr>
                      <a:endParaRPr kumimoji="0" lang="en-US" sz="1200" b="0" i="0" u="none" strike="noStrike" kern="1200" cap="none" spc="0" normalizeH="0" baseline="0" noProof="0" dirty="0" smtClean="0">
                        <a:ln>
                          <a:noFill/>
                        </a:ln>
                        <a:solidFill>
                          <a:prstClr val="black"/>
                        </a:solidFill>
                        <a:effectLst/>
                        <a:uLnTx/>
                        <a:uFillTx/>
                        <a:latin typeface="Helvetica" pitchFamily="34" charset="0"/>
                        <a:ea typeface="+mn-ea"/>
                        <a:cs typeface="+mn-cs"/>
                      </a:endParaRPr>
                    </a:p>
                    <a:p>
                      <a:pPr marL="1768475" marR="0" lvl="0" indent="0" algn="l" defTabSz="1018809" rtl="0" eaLnBrk="1" fontAlgn="auto" latinLnBrk="0" hangingPunct="1">
                        <a:lnSpc>
                          <a:spcPct val="100000"/>
                        </a:lnSpc>
                        <a:spcBef>
                          <a:spcPts val="0"/>
                        </a:spcBef>
                        <a:spcAft>
                          <a:spcPts val="0"/>
                        </a:spcAft>
                        <a:buClrTx/>
                        <a:buSzTx/>
                        <a:buFont typeface="+mj-lt"/>
                        <a:buNone/>
                        <a:tabLst/>
                        <a:defRPr/>
                      </a:pPr>
                      <a:r>
                        <a:rPr kumimoji="0" lang="en-US" sz="1200" b="0" i="0" u="none" strike="noStrike" kern="1200" cap="none" spc="0" normalizeH="0" baseline="0" noProof="0" dirty="0" smtClean="0">
                          <a:ln>
                            <a:noFill/>
                          </a:ln>
                          <a:solidFill>
                            <a:prstClr val="black"/>
                          </a:solidFill>
                          <a:effectLst/>
                          <a:uLnTx/>
                          <a:uFillTx/>
                          <a:latin typeface="Helvetica" pitchFamily="34" charset="0"/>
                          <a:ea typeface="+mn-ea"/>
                          <a:cs typeface="+mn-cs"/>
                        </a:rPr>
                        <a:t>Paragraph 3</a:t>
                      </a:r>
                    </a:p>
                    <a:p>
                      <a:pPr marL="1768475" marR="0" lvl="0" indent="0" algn="l" defTabSz="1018809" rtl="0" eaLnBrk="1" fontAlgn="auto" latinLnBrk="0" hangingPunct="1">
                        <a:lnSpc>
                          <a:spcPct val="100000"/>
                        </a:lnSpc>
                        <a:spcBef>
                          <a:spcPts val="0"/>
                        </a:spcBef>
                        <a:spcAft>
                          <a:spcPts val="0"/>
                        </a:spcAft>
                        <a:buClrTx/>
                        <a:buSzTx/>
                        <a:buFont typeface="+mj-lt"/>
                        <a:buNone/>
                        <a:tabLst/>
                        <a:defRPr/>
                      </a:pPr>
                      <a:r>
                        <a:rPr kumimoji="0" lang="en-US" sz="1200" b="0" i="0" u="none" strike="noStrike" kern="1200" cap="none" spc="0" normalizeH="0" baseline="0" noProof="0" dirty="0" smtClean="0">
                          <a:ln>
                            <a:noFill/>
                          </a:ln>
                          <a:solidFill>
                            <a:prstClr val="black"/>
                          </a:solidFill>
                          <a:effectLst/>
                          <a:uLnTx/>
                          <a:uFillTx/>
                          <a:latin typeface="Helvetica" pitchFamily="34" charset="0"/>
                          <a:ea typeface="+mn-ea"/>
                          <a:cs typeface="+mn-cs"/>
                        </a:rPr>
                        <a:t>I’m thankful that we can always depend on the Red Cross!</a:t>
                      </a:r>
                    </a:p>
                    <a:p>
                      <a:pPr marL="1768475" marR="0" lvl="0" indent="0" algn="l" defTabSz="1018809" rtl="0" eaLnBrk="1" fontAlgn="auto" latinLnBrk="0" hangingPunct="1">
                        <a:lnSpc>
                          <a:spcPct val="100000"/>
                        </a:lnSpc>
                        <a:spcBef>
                          <a:spcPts val="0"/>
                        </a:spcBef>
                        <a:spcAft>
                          <a:spcPts val="0"/>
                        </a:spcAft>
                        <a:buClrTx/>
                        <a:buSzTx/>
                        <a:buFont typeface="+mj-lt"/>
                        <a:buNone/>
                        <a:tabLst/>
                        <a:defRPr/>
                      </a:pPr>
                      <a:endParaRPr kumimoji="0" lang="en-US" sz="1200" b="0" i="0" u="none" strike="noStrike" kern="1200" cap="none" spc="0" normalizeH="0" baseline="0" noProof="0" dirty="0" smtClean="0">
                        <a:ln>
                          <a:noFill/>
                        </a:ln>
                        <a:solidFill>
                          <a:prstClr val="black"/>
                        </a:solidFill>
                        <a:effectLst/>
                        <a:uLnTx/>
                        <a:uFillTx/>
                        <a:latin typeface="Helvetica" pitchFamily="34" charset="0"/>
                        <a:ea typeface="+mn-ea"/>
                        <a:cs typeface="+mn-cs"/>
                      </a:endParaRPr>
                    </a:p>
                    <a:p>
                      <a:pPr marL="290513" marR="0" lvl="0" indent="-7938" algn="l" defTabSz="1018809" rtl="0" eaLnBrk="1" fontAlgn="auto" latinLnBrk="0" hangingPunct="1">
                        <a:lnSpc>
                          <a:spcPct val="100000"/>
                        </a:lnSpc>
                        <a:spcBef>
                          <a:spcPts val="0"/>
                        </a:spcBef>
                        <a:spcAft>
                          <a:spcPts val="0"/>
                        </a:spcAft>
                        <a:buClrTx/>
                        <a:buSzTx/>
                        <a:buFont typeface="+mj-lt"/>
                        <a:buNone/>
                        <a:tabLst/>
                        <a:defRPr/>
                      </a:pPr>
                      <a:r>
                        <a:rPr kumimoji="0" lang="en-US" sz="1400" b="1" i="0" u="none" strike="noStrike" kern="1200" cap="none" spc="0" normalizeH="0" baseline="0" noProof="0" dirty="0" smtClean="0">
                          <a:ln>
                            <a:noFill/>
                          </a:ln>
                          <a:solidFill>
                            <a:prstClr val="black"/>
                          </a:solidFill>
                          <a:effectLst/>
                          <a:uLnTx/>
                          <a:uFillTx/>
                          <a:latin typeface="Helvetica" pitchFamily="34" charset="0"/>
                          <a:ea typeface="+mn-ea"/>
                          <a:cs typeface="+mn-cs"/>
                        </a:rPr>
                        <a:t>Using information from the chart, and in your own words, add one or more sentences to paragraph two that give more details to support and help convince others of the student’s opinion.</a:t>
                      </a:r>
                    </a:p>
                  </a:txBody>
                  <a:tcPr marL="103632" marR="103632" marT="50292" marB="50292"/>
                </a:tc>
                <a:tc hMerge="1">
                  <a:txBody>
                    <a:bodyPr/>
                    <a:lstStyle/>
                    <a:p>
                      <a:endParaRPr lang="en-US" dirty="0"/>
                    </a:p>
                  </a:txBody>
                  <a:tcPr/>
                </a:tc>
              </a:tr>
              <a:tr h="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Teacher</a:t>
                      </a:r>
                      <a:r>
                        <a:rPr lang="en-US" sz="1400" b="1" baseline="0" dirty="0" smtClean="0">
                          <a:solidFill>
                            <a:schemeClr val="tx1"/>
                          </a:solidFill>
                        </a:rPr>
                        <a:t> /Rubric “Language Response”</a:t>
                      </a:r>
                      <a:endParaRPr lang="en-US" sz="1400" b="1" dirty="0" smtClean="0">
                        <a:solidFill>
                          <a:schemeClr val="tx1"/>
                        </a:solidFill>
                      </a:endParaRPr>
                    </a:p>
                  </a:txBody>
                  <a:tcPr marL="103632" marR="103632" marT="50292" marB="50292">
                    <a:solidFill>
                      <a:schemeClr val="bg1">
                        <a:lumMod val="85000"/>
                      </a:schemeClr>
                    </a:solidFill>
                  </a:tcPr>
                </a:tc>
                <a:tc hMerge="1">
                  <a:txBody>
                    <a:bodyPr/>
                    <a:lstStyle/>
                    <a:p>
                      <a:endParaRPr lang="en-US"/>
                    </a:p>
                  </a:txBody>
                  <a:tcPr/>
                </a:tc>
              </a:tr>
              <a:tr h="541020">
                <a:tc gridSpan="2">
                  <a:txBody>
                    <a:bodyPr/>
                    <a:lstStyle/>
                    <a:p>
                      <a:pPr lvl="0" algn="l">
                        <a:defRPr sz="1800" b="0" i="0"/>
                      </a:pPr>
                      <a:r>
                        <a:rPr lang="en-US" sz="1000" u="sng" dirty="0" smtClean="0">
                          <a:solidFill>
                            <a:schemeClr val="tx1"/>
                          </a:solidFill>
                        </a:rPr>
                        <a:t>T</a:t>
                      </a:r>
                      <a:r>
                        <a:rPr lang="en-US" sz="1000" u="sng" dirty="0" smtClean="0">
                          <a:solidFill>
                            <a:schemeClr val="tx1"/>
                          </a:solidFill>
                          <a:latin typeface="+mn-lt"/>
                        </a:rPr>
                        <a:t>eacher Language and Scoring Notes</a:t>
                      </a:r>
                      <a:r>
                        <a:rPr lang="en-US" sz="1000" dirty="0" smtClean="0">
                          <a:solidFill>
                            <a:schemeClr val="tx1"/>
                          </a:solidFill>
                          <a:latin typeface="+mn-lt"/>
                        </a:rPr>
                        <a:t>:</a:t>
                      </a:r>
                      <a:endParaRPr lang="en-US" sz="1000" b="1" dirty="0" smtClean="0">
                        <a:solidFill>
                          <a:schemeClr val="tx1"/>
                        </a:solidFill>
                        <a:latin typeface="+mn-lt"/>
                      </a:endParaRPr>
                    </a:p>
                    <a:p>
                      <a:pPr lvl="0" algn="l">
                        <a:defRPr sz="1800" b="0" i="0"/>
                      </a:pPr>
                      <a:r>
                        <a:rPr lang="en-US" sz="1000" b="1" dirty="0" smtClean="0">
                          <a:solidFill>
                            <a:schemeClr val="tx1"/>
                          </a:solidFill>
                          <a:latin typeface="+mn-lt"/>
                        </a:rPr>
                        <a:t>The student response </a:t>
                      </a:r>
                      <a:r>
                        <a:rPr lang="en-US" sz="1000" b="0" dirty="0" smtClean="0">
                          <a:solidFill>
                            <a:schemeClr val="tx1"/>
                          </a:solidFill>
                          <a:latin typeface="+mn-lt"/>
                        </a:rPr>
                        <a:t>should support the opinion given, </a:t>
                      </a:r>
                      <a:r>
                        <a:rPr lang="en-US" sz="1000" b="0" baseline="0" dirty="0" smtClean="0">
                          <a:solidFill>
                            <a:schemeClr val="tx1"/>
                          </a:solidFill>
                          <a:latin typeface="+mn-lt"/>
                        </a:rPr>
                        <a:t>provide information from the texts and the chart Red Cross Facts, and transition easily from paragraph to paragraph.</a:t>
                      </a:r>
                      <a:endParaRPr lang="en-US" sz="1000" b="0" dirty="0" smtClean="0">
                        <a:solidFill>
                          <a:schemeClr val="tx1"/>
                        </a:solidFill>
                        <a:uFill>
                          <a:solidFill/>
                        </a:uFill>
                        <a:latin typeface="+mn-lt"/>
                      </a:endParaRP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solidFill>
                            <a:schemeClr val="tx1"/>
                          </a:solidFill>
                        </a:rPr>
                        <a:t>Student “Language” Response Example</a:t>
                      </a:r>
                      <a:endParaRPr lang="en-US" sz="1300" b="1" dirty="0">
                        <a:solidFill>
                          <a:schemeClr val="tx1"/>
                        </a:solidFill>
                      </a:endParaRPr>
                    </a:p>
                  </a:txBody>
                  <a:tcPr marL="103632" marR="103632" marT="50292" marB="50292">
                    <a:solidFill>
                      <a:schemeClr val="bg1">
                        <a:lumMod val="85000"/>
                      </a:schemeClr>
                    </a:solidFill>
                  </a:tcPr>
                </a:tc>
                <a:tc hMerge="1">
                  <a:txBody>
                    <a:bodyPr/>
                    <a:lstStyle/>
                    <a:p>
                      <a:endParaRPr lang="en-US" sz="1000" dirty="0"/>
                    </a:p>
                  </a:txBody>
                  <a:tcPr/>
                </a:tc>
              </a:tr>
              <a:tr h="612648">
                <a:tc>
                  <a:txBody>
                    <a:bodyPr/>
                    <a:lstStyle/>
                    <a:p>
                      <a:pPr algn="ctr"/>
                      <a:r>
                        <a:rPr lang="en-US" sz="2000" b="1" dirty="0" smtClean="0">
                          <a:solidFill>
                            <a:schemeClr val="tx1"/>
                          </a:solidFill>
                        </a:rPr>
                        <a:t>2</a:t>
                      </a:r>
                      <a:endParaRPr lang="en-US" sz="2000" b="1" dirty="0">
                        <a:solidFill>
                          <a:schemeClr val="tx1"/>
                        </a:solidFill>
                      </a:endParaRPr>
                    </a:p>
                  </a:txBody>
                  <a:tcPr marL="103632" marR="103632" marT="50292" marB="50292" anchor="ctr"/>
                </a:tc>
                <a:tc>
                  <a:txBody>
                    <a:bodyPr/>
                    <a:lstStyle/>
                    <a:p>
                      <a:r>
                        <a:rPr lang="en-US" sz="1000" b="0" i="1" baseline="0" dirty="0" smtClean="0">
                          <a:solidFill>
                            <a:schemeClr val="tx1"/>
                          </a:solidFill>
                        </a:rPr>
                        <a:t>Student response sufficiently supports the opinion, provides information and facts from the texts to extend paragraph 2 and transitions logically between paragraphs.</a:t>
                      </a:r>
                    </a:p>
                    <a:p>
                      <a:r>
                        <a:rPr lang="en-US" sz="1100" b="0" i="0" baseline="0" dirty="0" smtClean="0">
                          <a:solidFill>
                            <a:schemeClr val="tx1"/>
                          </a:solidFill>
                        </a:rPr>
                        <a:t>In 1881 Michigan had many forest fires and people sent money to the American Red Cross for the first time to help fight the fires.  Since then the Red Cross is always there for those needing help.  When tornados or hurricanes leave people without homes the Red Cross supplies food, clothing and even shelter.</a:t>
                      </a:r>
                    </a:p>
                  </a:txBody>
                  <a:tcPr marL="103632" marR="103632" marT="50292" marB="50292"/>
                </a:tc>
              </a:tr>
              <a:tr h="771144">
                <a:tc>
                  <a:txBody>
                    <a:bodyPr/>
                    <a:lstStyle/>
                    <a:p>
                      <a:pPr algn="ctr"/>
                      <a:r>
                        <a:rPr lang="en-US" sz="2000" b="1" dirty="0" smtClean="0">
                          <a:solidFill>
                            <a:schemeClr val="tx1"/>
                          </a:solidFill>
                        </a:rPr>
                        <a:t>1</a:t>
                      </a:r>
                      <a:endParaRPr lang="en-US" sz="2000" b="1" dirty="0">
                        <a:solidFill>
                          <a:schemeClr val="tx1"/>
                        </a:solidFill>
                      </a:endParaRPr>
                    </a:p>
                  </a:txBody>
                  <a:tcPr marL="103632" marR="103632" marT="50292" marB="50292" anchor="ct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Student response partially supports the opinion, provides partial or limited information and facts from the text to extend paragraph 2 and partially transitions logically between paragraphs.</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think its important at least. We do need the Red Cross to help with food and other things we need unless we have family that can help.  That would also be great.  Don’t you think?</a:t>
                      </a:r>
                    </a:p>
                  </a:txBody>
                  <a:tcPr marL="103632" marR="103632" marT="50292" marB="50292"/>
                </a:tc>
              </a:tr>
              <a:tr h="472440">
                <a:tc>
                  <a:txBody>
                    <a:bodyPr/>
                    <a:lstStyle/>
                    <a:p>
                      <a:pPr algn="ctr"/>
                      <a:r>
                        <a:rPr lang="en-US" sz="2000" b="1" dirty="0" smtClean="0">
                          <a:solidFill>
                            <a:schemeClr val="tx1"/>
                          </a:solidFill>
                        </a:rPr>
                        <a:t>0</a:t>
                      </a:r>
                      <a:endParaRPr lang="en-US" sz="2000" b="1" dirty="0">
                        <a:solidFill>
                          <a:schemeClr val="tx1"/>
                        </a:solidFill>
                      </a:endParaRPr>
                    </a:p>
                  </a:txBody>
                  <a:tcPr marL="103632" marR="103632" marT="50292" marB="50292" anchor="ct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Student response does not specifically support the opinion or provide information from the texts.</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Once when there was a hurricane outside my town we all got ready.  Some of us had sandbags by the doors but mostly </a:t>
                      </a:r>
                      <a:r>
                        <a:rPr kumimoji="0" lang="en-US" sz="1100" b="0" i="0" u="none" strike="noStrike" kern="1200" cap="none" spc="0" normalizeH="0" baseline="0" noProof="0" smtClean="0">
                          <a:ln>
                            <a:noFill/>
                          </a:ln>
                          <a:solidFill>
                            <a:prstClr val="black"/>
                          </a:solidFill>
                          <a:effectLst/>
                          <a:uLnTx/>
                          <a:uFillTx/>
                          <a:latin typeface="+mn-lt"/>
                          <a:ea typeface="+mn-ea"/>
                          <a:cs typeface="+mn-cs"/>
                        </a:rPr>
                        <a:t>we nailed up the house and left town.</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tc>
              </a:tr>
            </a:tbl>
          </a:graphicData>
        </a:graphic>
      </p:graphicFrame>
      <p:sp>
        <p:nvSpPr>
          <p:cNvPr id="2" name="Rectangle 1"/>
          <p:cNvSpPr/>
          <p:nvPr/>
        </p:nvSpPr>
        <p:spPr>
          <a:xfrm>
            <a:off x="457200" y="2514600"/>
            <a:ext cx="1600200" cy="1754326"/>
          </a:xfrm>
          <a:prstGeom prst="rect">
            <a:avLst/>
          </a:prstGeom>
          <a:ln>
            <a:solidFill>
              <a:schemeClr val="accent1"/>
            </a:solidFill>
          </a:ln>
        </p:spPr>
        <p:txBody>
          <a:bodyPr wrap="square">
            <a:spAutoFit/>
          </a:bodyPr>
          <a:lstStyle/>
          <a:p>
            <a:pPr algn="ctr">
              <a:defRPr/>
            </a:pPr>
            <a:r>
              <a:rPr lang="en-US" sz="900" b="1" u="sng" dirty="0">
                <a:latin typeface="Helvetica" pitchFamily="34" charset="0"/>
              </a:rPr>
              <a:t>Red Cross Facts</a:t>
            </a:r>
          </a:p>
          <a:p>
            <a:pPr marL="171450" lvl="0" indent="-171450">
              <a:buFont typeface="Arial" panose="020B0604020202020204" pitchFamily="34" charset="0"/>
              <a:buChar char="•"/>
              <a:defRPr/>
            </a:pPr>
            <a:r>
              <a:rPr lang="en-US" sz="900" dirty="0">
                <a:latin typeface="Helvetica" pitchFamily="34" charset="0"/>
              </a:rPr>
              <a:t>The American Red Cross opened a building in Washington, D.C. in 1893. </a:t>
            </a:r>
          </a:p>
          <a:p>
            <a:pPr marL="171450" lvl="0" indent="-171450">
              <a:buFont typeface="Arial" panose="020B0604020202020204" pitchFamily="34" charset="0"/>
              <a:buChar char="•"/>
              <a:defRPr/>
            </a:pPr>
            <a:r>
              <a:rPr lang="en-US" sz="900" dirty="0">
                <a:latin typeface="Helvetica" pitchFamily="34" charset="0"/>
              </a:rPr>
              <a:t>The Red Cross assists in all and any disasters.</a:t>
            </a:r>
          </a:p>
          <a:p>
            <a:pPr marL="171450" lvl="0" indent="-171450">
              <a:buFont typeface="Arial" panose="020B0604020202020204" pitchFamily="34" charset="0"/>
              <a:buChar char="•"/>
              <a:defRPr/>
            </a:pPr>
            <a:r>
              <a:rPr lang="en-US" sz="900" dirty="0">
                <a:latin typeface="Helvetica" pitchFamily="34" charset="0"/>
              </a:rPr>
              <a:t>The Red Cross began in Europe.</a:t>
            </a:r>
          </a:p>
          <a:p>
            <a:pPr marL="171450" lvl="0" indent="-171450">
              <a:buFont typeface="Arial" panose="020B0604020202020204" pitchFamily="34" charset="0"/>
              <a:buChar char="•"/>
              <a:defRPr/>
            </a:pPr>
            <a:r>
              <a:rPr lang="en-US" sz="900" dirty="0">
                <a:latin typeface="Helvetica" pitchFamily="34" charset="0"/>
              </a:rPr>
              <a:t>People have been depending on the Red Cross since 1881.</a:t>
            </a:r>
          </a:p>
        </p:txBody>
      </p:sp>
    </p:spTree>
    <p:extLst>
      <p:ext uri="{BB962C8B-B14F-4D97-AF65-F5344CB8AC3E}">
        <p14:creationId xmlns:p14="http://schemas.microsoft.com/office/powerpoint/2010/main" val="4227439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20220896"/>
              </p:ext>
            </p:extLst>
          </p:nvPr>
        </p:nvGraphicFramePr>
        <p:xfrm>
          <a:off x="161925" y="164124"/>
          <a:ext cx="7458558" cy="5502032"/>
        </p:xfrm>
        <a:graphic>
          <a:graphicData uri="http://schemas.openxmlformats.org/drawingml/2006/table">
            <a:tbl>
              <a:tblPr firstRow="1" bandRow="1">
                <a:tableStyleId>{5940675A-B579-460E-94D1-54222C63F5DA}</a:tableStyleId>
              </a:tblPr>
              <a:tblGrid>
                <a:gridCol w="676275"/>
                <a:gridCol w="1143000"/>
                <a:gridCol w="1371600"/>
                <a:gridCol w="1491832"/>
                <a:gridCol w="1421536"/>
                <a:gridCol w="1354315"/>
              </a:tblGrid>
              <a:tr h="508078">
                <a:tc gridSpan="6">
                  <a:txBody>
                    <a:bodyPr/>
                    <a:lstStyle/>
                    <a:p>
                      <a:r>
                        <a:rPr lang="en-US" sz="900" dirty="0" smtClean="0">
                          <a:solidFill>
                            <a:schemeClr val="tx1"/>
                          </a:solidFill>
                        </a:rPr>
                        <a:t>W.3.1</a:t>
                      </a:r>
                      <a:r>
                        <a:rPr lang="en-US" sz="900" baseline="0" dirty="0" smtClean="0">
                          <a:solidFill>
                            <a:schemeClr val="tx1"/>
                          </a:solidFill>
                        </a:rPr>
                        <a:t> </a:t>
                      </a:r>
                      <a:r>
                        <a:rPr lang="en-US" sz="900" dirty="0" smtClean="0">
                          <a:solidFill>
                            <a:schemeClr val="tx1"/>
                          </a:solidFill>
                        </a:rPr>
                        <a:t>Write opinion pieces on topics or texts, supporting a point of view with reasons.</a:t>
                      </a:r>
                    </a:p>
                    <a:p>
                      <a:r>
                        <a:rPr lang="en-US" sz="900" dirty="0" smtClean="0">
                          <a:solidFill>
                            <a:schemeClr val="tx1"/>
                          </a:solidFill>
                        </a:rPr>
                        <a:t>W.3.1.a</a:t>
                      </a:r>
                      <a:r>
                        <a:rPr lang="en-US" sz="900" baseline="0" dirty="0" smtClean="0">
                          <a:solidFill>
                            <a:schemeClr val="tx1"/>
                          </a:solidFill>
                        </a:rPr>
                        <a:t> </a:t>
                      </a:r>
                      <a:r>
                        <a:rPr lang="en-US" sz="900" dirty="0" smtClean="0">
                          <a:solidFill>
                            <a:schemeClr val="tx1"/>
                          </a:solidFill>
                        </a:rPr>
                        <a:t>Introduce the topic or text they are writing about, state an opinion, and create an organizational structure that lists reasons.</a:t>
                      </a:r>
                    </a:p>
                    <a:p>
                      <a:r>
                        <a:rPr lang="en-US" sz="900" dirty="0" smtClean="0">
                          <a:solidFill>
                            <a:schemeClr val="tx1"/>
                          </a:solidFill>
                        </a:rPr>
                        <a:t>W.3.1.b</a:t>
                      </a:r>
                      <a:r>
                        <a:rPr lang="en-US" sz="900" baseline="0" dirty="0" smtClean="0">
                          <a:solidFill>
                            <a:schemeClr val="tx1"/>
                          </a:solidFill>
                        </a:rPr>
                        <a:t> </a:t>
                      </a:r>
                      <a:r>
                        <a:rPr lang="en-US" sz="900" dirty="0" smtClean="0">
                          <a:solidFill>
                            <a:schemeClr val="tx1"/>
                          </a:solidFill>
                        </a:rPr>
                        <a:t>Provide reasons that support the opinion.</a:t>
                      </a:r>
                    </a:p>
                    <a:p>
                      <a:r>
                        <a:rPr lang="en-US" sz="900" dirty="0" smtClean="0">
                          <a:solidFill>
                            <a:schemeClr val="tx1"/>
                          </a:solidFill>
                        </a:rPr>
                        <a:t>W.3.1.c</a:t>
                      </a:r>
                      <a:r>
                        <a:rPr lang="en-US" sz="900" baseline="0" dirty="0" smtClean="0">
                          <a:solidFill>
                            <a:schemeClr val="tx1"/>
                          </a:solidFill>
                        </a:rPr>
                        <a:t> </a:t>
                      </a:r>
                      <a:r>
                        <a:rPr lang="en-US" sz="900" dirty="0" smtClean="0">
                          <a:solidFill>
                            <a:schemeClr val="tx1"/>
                          </a:solidFill>
                        </a:rPr>
                        <a:t>Use linking words and phrases (e.g., because, therefore, since, for example) to connect opinion and reasons.</a:t>
                      </a:r>
                    </a:p>
                    <a:p>
                      <a:r>
                        <a:rPr lang="en-US" sz="900" dirty="0" smtClean="0">
                          <a:solidFill>
                            <a:schemeClr val="tx1"/>
                          </a:solidFill>
                        </a:rPr>
                        <a:t>W.3.1.d</a:t>
                      </a:r>
                      <a:r>
                        <a:rPr lang="en-US" sz="900" baseline="0" dirty="0" smtClean="0">
                          <a:solidFill>
                            <a:schemeClr val="tx1"/>
                          </a:solidFill>
                        </a:rPr>
                        <a:t> </a:t>
                      </a:r>
                      <a:r>
                        <a:rPr lang="en-US" sz="900" dirty="0" smtClean="0">
                          <a:solidFill>
                            <a:schemeClr val="tx1"/>
                          </a:solidFill>
                        </a:rPr>
                        <a:t>Provide a concluding statement or section.</a:t>
                      </a:r>
                      <a:endParaRPr lang="en-US" sz="900" dirty="0">
                        <a:solidFill>
                          <a:schemeClr val="tx1"/>
                        </a:solidFill>
                      </a:endParaRPr>
                    </a:p>
                  </a:txBody>
                  <a:tcPr marL="97155" marR="77004" marT="38502" marB="3850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9872">
                <a:tc gridSpan="6">
                  <a:txBody>
                    <a:bodyPr/>
                    <a:lstStyle/>
                    <a:p>
                      <a:pPr marL="0" marR="0" algn="ctr">
                        <a:lnSpc>
                          <a:spcPct val="100000"/>
                        </a:lnSpc>
                        <a:spcBef>
                          <a:spcPts val="0"/>
                        </a:spcBef>
                        <a:spcAft>
                          <a:spcPts val="0"/>
                        </a:spcAft>
                      </a:pPr>
                      <a:r>
                        <a:rPr lang="en-US" sz="1300" b="1" kern="1200" dirty="0" smtClean="0">
                          <a:effectLst/>
                        </a:rPr>
                        <a:t>Opinion</a:t>
                      </a:r>
                      <a:r>
                        <a:rPr lang="en-US" sz="1300" b="1" kern="1200" baseline="0" dirty="0" smtClean="0">
                          <a:effectLst/>
                        </a:rPr>
                        <a:t> </a:t>
                      </a:r>
                      <a:r>
                        <a:rPr lang="en-US" sz="1300" kern="1200" dirty="0" smtClean="0">
                          <a:effectLst/>
                        </a:rPr>
                        <a:t>Full </a:t>
                      </a:r>
                      <a:r>
                        <a:rPr lang="en-US" sz="1300" kern="1200" dirty="0">
                          <a:effectLst/>
                        </a:rPr>
                        <a:t>Composition </a:t>
                      </a:r>
                      <a:r>
                        <a:rPr lang="en-US" sz="1300" kern="1200" dirty="0" smtClean="0">
                          <a:effectLst/>
                        </a:rPr>
                        <a:t>Performance Task Score </a:t>
                      </a:r>
                      <a:r>
                        <a:rPr lang="en-US" sz="1300" b="1" kern="1200" dirty="0" smtClean="0">
                          <a:effectLst/>
                        </a:rPr>
                        <a:t>“4” </a:t>
                      </a:r>
                      <a:r>
                        <a:rPr lang="en-US" sz="1300" kern="1200" dirty="0" smtClean="0">
                          <a:effectLst/>
                        </a:rPr>
                        <a:t>Example </a:t>
                      </a:r>
                      <a:r>
                        <a:rPr lang="en-US" sz="1300" b="1" i="1" kern="1200" dirty="0" smtClean="0">
                          <a:effectLst/>
                        </a:rPr>
                        <a:t>SBAC Rubric Grades 3 - 5</a:t>
                      </a:r>
                      <a:endParaRPr lang="en-US" sz="900" b="1" i="1" dirty="0">
                        <a:effectLst/>
                        <a:latin typeface="Calibri"/>
                        <a:ea typeface="Calibri"/>
                        <a:cs typeface="Times New Roman"/>
                      </a:endParaRPr>
                    </a:p>
                  </a:txBody>
                  <a:tcPr marL="97155" marR="77004" marT="38502" marB="3850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rowSpan="2">
                  <a:txBody>
                    <a:bodyPr/>
                    <a:lstStyle/>
                    <a:p>
                      <a:pPr marL="0" marR="0" algn="ctr">
                        <a:lnSpc>
                          <a:spcPct val="100000"/>
                        </a:lnSpc>
                        <a:spcBef>
                          <a:spcPts val="0"/>
                        </a:spcBef>
                        <a:spcAft>
                          <a:spcPts val="0"/>
                        </a:spcAft>
                      </a:pPr>
                      <a:r>
                        <a:rPr lang="en-US" sz="1500" b="1" kern="1200" dirty="0">
                          <a:effectLst/>
                        </a:rPr>
                        <a:t>score</a:t>
                      </a:r>
                      <a:endParaRPr lang="en-US" sz="900" b="1" dirty="0">
                        <a:effectLst/>
                        <a:latin typeface="Calibri"/>
                        <a:ea typeface="Calibri"/>
                        <a:cs typeface="Times New Roman"/>
                      </a:endParaRPr>
                    </a:p>
                  </a:txBody>
                  <a:tcPr marL="97155" marR="77004" marT="38502" marB="38502" anchor="ctr"/>
                </a:tc>
                <a:tc gridSpan="2">
                  <a:txBody>
                    <a:bodyPr/>
                    <a:lstStyle/>
                    <a:p>
                      <a:pPr marL="0" marR="0" algn="ctr">
                        <a:lnSpc>
                          <a:spcPct val="100000"/>
                        </a:lnSpc>
                        <a:spcBef>
                          <a:spcPts val="0"/>
                        </a:spcBef>
                        <a:spcAft>
                          <a:spcPts val="0"/>
                        </a:spcAft>
                      </a:pPr>
                      <a:r>
                        <a:rPr lang="en-US" sz="1000" kern="1200" dirty="0">
                          <a:effectLst/>
                        </a:rPr>
                        <a:t>Statement of Purpose/Focus and Organization</a:t>
                      </a:r>
                      <a:endParaRPr lang="en-US" sz="900" dirty="0">
                        <a:effectLst/>
                        <a:latin typeface="Calibri"/>
                        <a:ea typeface="Calibri"/>
                        <a:cs typeface="Times New Roman"/>
                      </a:endParaRPr>
                    </a:p>
                  </a:txBody>
                  <a:tcPr marL="97155" marR="77004" marT="38502" marB="38502" anchor="ctr">
                    <a:solidFill>
                      <a:schemeClr val="accent1">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US" sz="1000" kern="1200" dirty="0">
                          <a:effectLst/>
                        </a:rPr>
                        <a:t>Development: Language and Elaboration</a:t>
                      </a:r>
                      <a:endParaRPr lang="en-US" sz="900" dirty="0">
                        <a:effectLst/>
                      </a:endParaRPr>
                    </a:p>
                    <a:p>
                      <a:pPr marL="0" marR="0" algn="ctr">
                        <a:lnSpc>
                          <a:spcPct val="100000"/>
                        </a:lnSpc>
                        <a:spcBef>
                          <a:spcPts val="0"/>
                        </a:spcBef>
                        <a:spcAft>
                          <a:spcPts val="0"/>
                        </a:spcAft>
                      </a:pPr>
                      <a:r>
                        <a:rPr lang="en-US" sz="1000" kern="1200" dirty="0">
                          <a:effectLst/>
                        </a:rPr>
                        <a:t>of Evidence</a:t>
                      </a:r>
                      <a:endParaRPr lang="en-US" sz="900" dirty="0">
                        <a:effectLst/>
                        <a:latin typeface="Calibri"/>
                        <a:ea typeface="Calibri"/>
                        <a:cs typeface="Times New Roman"/>
                      </a:endParaRPr>
                    </a:p>
                  </a:txBody>
                  <a:tcPr marL="97155" marR="77004" marT="38502" marB="38502" anchor="ctr">
                    <a:solidFill>
                      <a:schemeClr val="accent3">
                        <a:lumMod val="40000"/>
                        <a:lumOff val="60000"/>
                      </a:schemeClr>
                    </a:solidFill>
                  </a:tcPr>
                </a:tc>
                <a:tc hMerge="1">
                  <a:txBody>
                    <a:bodyPr/>
                    <a:lstStyle/>
                    <a:p>
                      <a:endParaRPr lang="en-US"/>
                    </a:p>
                  </a:txBody>
                  <a:tcPr/>
                </a:tc>
                <a:tc rowSpan="2">
                  <a:txBody>
                    <a:bodyPr/>
                    <a:lstStyle/>
                    <a:p>
                      <a:pPr marL="0" marR="0" algn="ctr">
                        <a:lnSpc>
                          <a:spcPct val="100000"/>
                        </a:lnSpc>
                        <a:spcBef>
                          <a:spcPts val="0"/>
                        </a:spcBef>
                        <a:spcAft>
                          <a:spcPts val="0"/>
                        </a:spcAft>
                      </a:pPr>
                      <a:r>
                        <a:rPr lang="en-US" sz="900" dirty="0" smtClean="0">
                          <a:effectLst/>
                          <a:latin typeface="Calibri"/>
                          <a:ea typeface="Calibri"/>
                          <a:cs typeface="Times New Roman"/>
                        </a:rPr>
                        <a:t>Conventions</a:t>
                      </a:r>
                      <a:endParaRPr lang="en-US" sz="900" dirty="0">
                        <a:effectLst/>
                        <a:latin typeface="Calibri"/>
                        <a:ea typeface="Calibri"/>
                        <a:cs typeface="Times New Roman"/>
                      </a:endParaRPr>
                    </a:p>
                  </a:txBody>
                  <a:tcPr marL="97155" marR="77004" marT="38502" marB="38502" anchor="ctr">
                    <a:solidFill>
                      <a:schemeClr val="accent6">
                        <a:lumMod val="40000"/>
                        <a:lumOff val="60000"/>
                      </a:schemeClr>
                    </a:solidFill>
                  </a:tcPr>
                </a:tc>
              </a:tr>
              <a:tr h="168744">
                <a:tc vMerge="1">
                  <a:txBody>
                    <a:bodyPr/>
                    <a:lstStyle/>
                    <a:p>
                      <a:endParaRPr lang="en-US"/>
                    </a:p>
                  </a:txBody>
                  <a:tcPr/>
                </a:tc>
                <a:tc>
                  <a:txBody>
                    <a:bodyPr/>
                    <a:lstStyle/>
                    <a:p>
                      <a:pPr marL="0" marR="0" algn="ctr">
                        <a:lnSpc>
                          <a:spcPct val="100000"/>
                        </a:lnSpc>
                        <a:spcBef>
                          <a:spcPts val="0"/>
                        </a:spcBef>
                        <a:spcAft>
                          <a:spcPts val="0"/>
                        </a:spcAft>
                      </a:pPr>
                      <a:r>
                        <a:rPr lang="en-US" sz="1000" kern="1200" dirty="0">
                          <a:effectLst/>
                        </a:rPr>
                        <a:t>Statement of</a:t>
                      </a:r>
                      <a:endParaRPr lang="en-US" sz="900" dirty="0">
                        <a:effectLst/>
                      </a:endParaRPr>
                    </a:p>
                    <a:p>
                      <a:pPr marL="0" marR="0" algn="ctr">
                        <a:lnSpc>
                          <a:spcPct val="100000"/>
                        </a:lnSpc>
                        <a:spcBef>
                          <a:spcPts val="0"/>
                        </a:spcBef>
                        <a:spcAft>
                          <a:spcPts val="0"/>
                        </a:spcAft>
                      </a:pPr>
                      <a:r>
                        <a:rPr lang="en-US" sz="1000" kern="1200" dirty="0">
                          <a:effectLst/>
                        </a:rPr>
                        <a:t>Purpose/Focus</a:t>
                      </a:r>
                      <a:endParaRPr lang="en-US" sz="900" dirty="0">
                        <a:effectLst/>
                        <a:latin typeface="Calibri"/>
                        <a:ea typeface="Calibri"/>
                        <a:cs typeface="Times New Roman"/>
                      </a:endParaRPr>
                    </a:p>
                  </a:txBody>
                  <a:tcPr marL="97155" marR="77004" marT="38502" marB="38502" anchor="ctr">
                    <a:solidFill>
                      <a:schemeClr val="accent1">
                        <a:lumMod val="20000"/>
                        <a:lumOff val="80000"/>
                      </a:schemeClr>
                    </a:solidFill>
                  </a:tcPr>
                </a:tc>
                <a:tc>
                  <a:txBody>
                    <a:bodyPr/>
                    <a:lstStyle/>
                    <a:p>
                      <a:pPr marL="0" marR="0" algn="ctr">
                        <a:lnSpc>
                          <a:spcPct val="100000"/>
                        </a:lnSpc>
                        <a:spcBef>
                          <a:spcPts val="0"/>
                        </a:spcBef>
                        <a:spcAft>
                          <a:spcPts val="0"/>
                        </a:spcAft>
                      </a:pPr>
                      <a:r>
                        <a:rPr lang="en-US" sz="1000" kern="1200" dirty="0">
                          <a:effectLst/>
                        </a:rPr>
                        <a:t>Organization</a:t>
                      </a:r>
                      <a:endParaRPr lang="en-US" sz="900" dirty="0">
                        <a:effectLst/>
                        <a:latin typeface="Calibri"/>
                        <a:ea typeface="Calibri"/>
                        <a:cs typeface="Times New Roman"/>
                      </a:endParaRPr>
                    </a:p>
                  </a:txBody>
                  <a:tcPr marL="97155" marR="77004" marT="38502" marB="38502" anchor="ctr">
                    <a:solidFill>
                      <a:schemeClr val="accent1">
                        <a:lumMod val="20000"/>
                        <a:lumOff val="80000"/>
                      </a:schemeClr>
                    </a:solidFill>
                  </a:tcPr>
                </a:tc>
                <a:tc>
                  <a:txBody>
                    <a:bodyPr/>
                    <a:lstStyle/>
                    <a:p>
                      <a:pPr marL="0" marR="0" algn="ctr">
                        <a:lnSpc>
                          <a:spcPct val="100000"/>
                        </a:lnSpc>
                        <a:spcBef>
                          <a:spcPts val="0"/>
                        </a:spcBef>
                        <a:spcAft>
                          <a:spcPts val="0"/>
                        </a:spcAft>
                      </a:pPr>
                      <a:r>
                        <a:rPr lang="en-US" sz="1000" kern="1200" dirty="0">
                          <a:effectLst/>
                        </a:rPr>
                        <a:t>Elaboration of</a:t>
                      </a:r>
                      <a:endParaRPr lang="en-US" sz="900" dirty="0">
                        <a:effectLst/>
                      </a:endParaRPr>
                    </a:p>
                    <a:p>
                      <a:pPr marL="0" marR="0" algn="ctr">
                        <a:lnSpc>
                          <a:spcPct val="100000"/>
                        </a:lnSpc>
                        <a:spcBef>
                          <a:spcPts val="0"/>
                        </a:spcBef>
                        <a:spcAft>
                          <a:spcPts val="0"/>
                        </a:spcAft>
                      </a:pPr>
                      <a:r>
                        <a:rPr lang="en-US" sz="1000" kern="1200" dirty="0">
                          <a:effectLst/>
                        </a:rPr>
                        <a:t>Evidence</a:t>
                      </a:r>
                      <a:endParaRPr lang="en-US" sz="900" dirty="0">
                        <a:effectLst/>
                        <a:latin typeface="Calibri"/>
                        <a:ea typeface="Calibri"/>
                        <a:cs typeface="Times New Roman"/>
                      </a:endParaRPr>
                    </a:p>
                  </a:txBody>
                  <a:tcPr marL="97155" marR="77004" marT="38502" marB="38502" anchor="ctr">
                    <a:solidFill>
                      <a:schemeClr val="accent3">
                        <a:lumMod val="20000"/>
                        <a:lumOff val="80000"/>
                      </a:schemeClr>
                    </a:solidFill>
                  </a:tcPr>
                </a:tc>
                <a:tc>
                  <a:txBody>
                    <a:bodyPr/>
                    <a:lstStyle/>
                    <a:p>
                      <a:pPr marL="0" marR="0" algn="ctr">
                        <a:lnSpc>
                          <a:spcPct val="100000"/>
                        </a:lnSpc>
                        <a:spcBef>
                          <a:spcPts val="0"/>
                        </a:spcBef>
                        <a:spcAft>
                          <a:spcPts val="0"/>
                        </a:spcAft>
                      </a:pPr>
                      <a:r>
                        <a:rPr lang="en-US" sz="1000" kern="1200" dirty="0">
                          <a:effectLst/>
                        </a:rPr>
                        <a:t>Language and</a:t>
                      </a:r>
                      <a:endParaRPr lang="en-US" sz="900" dirty="0">
                        <a:effectLst/>
                      </a:endParaRPr>
                    </a:p>
                    <a:p>
                      <a:pPr marL="0" marR="0" algn="ctr">
                        <a:lnSpc>
                          <a:spcPct val="100000"/>
                        </a:lnSpc>
                        <a:spcBef>
                          <a:spcPts val="0"/>
                        </a:spcBef>
                        <a:spcAft>
                          <a:spcPts val="0"/>
                        </a:spcAft>
                      </a:pPr>
                      <a:r>
                        <a:rPr lang="en-US" sz="1000" kern="1200" dirty="0">
                          <a:effectLst/>
                        </a:rPr>
                        <a:t>Vocabulary</a:t>
                      </a:r>
                      <a:endParaRPr lang="en-US" sz="900" dirty="0">
                        <a:effectLst/>
                        <a:latin typeface="Calibri"/>
                        <a:ea typeface="Calibri"/>
                        <a:cs typeface="Times New Roman"/>
                      </a:endParaRPr>
                    </a:p>
                  </a:txBody>
                  <a:tcPr marL="97155" marR="77004" marT="38502" marB="38502" anchor="ctr">
                    <a:solidFill>
                      <a:schemeClr val="accent3">
                        <a:lumMod val="20000"/>
                        <a:lumOff val="80000"/>
                      </a:schemeClr>
                    </a:solidFill>
                  </a:tcPr>
                </a:tc>
                <a:tc vMerge="1">
                  <a:txBody>
                    <a:bodyPr/>
                    <a:lstStyle/>
                    <a:p>
                      <a:pPr marL="0" marR="0" algn="ctr">
                        <a:lnSpc>
                          <a:spcPct val="100000"/>
                        </a:lnSpc>
                        <a:spcBef>
                          <a:spcPts val="0"/>
                        </a:spcBef>
                        <a:spcAft>
                          <a:spcPts val="0"/>
                        </a:spcAft>
                      </a:pPr>
                      <a:endParaRPr lang="en-US" sz="900" dirty="0">
                        <a:effectLst/>
                        <a:latin typeface="Calibri"/>
                        <a:ea typeface="Calibri"/>
                        <a:cs typeface="Times New Roman"/>
                      </a:endParaRPr>
                    </a:p>
                  </a:txBody>
                  <a:tcPr marR="72474" marT="36752" marB="36752" anchor="ctr">
                    <a:solidFill>
                      <a:schemeClr val="accent6">
                        <a:lumMod val="20000"/>
                        <a:lumOff val="80000"/>
                      </a:schemeClr>
                    </a:solidFill>
                  </a:tcPr>
                </a:tc>
              </a:tr>
              <a:tr h="1006140">
                <a:tc>
                  <a:txBody>
                    <a:bodyPr/>
                    <a:lstStyle/>
                    <a:p>
                      <a:pPr marL="0" marR="0" algn="ctr">
                        <a:lnSpc>
                          <a:spcPct val="100000"/>
                        </a:lnSpc>
                        <a:spcBef>
                          <a:spcPts val="0"/>
                        </a:spcBef>
                        <a:spcAft>
                          <a:spcPts val="0"/>
                        </a:spcAft>
                      </a:pPr>
                      <a:r>
                        <a:rPr lang="en-US" sz="2000" b="1" dirty="0" smtClean="0">
                          <a:solidFill>
                            <a:srgbClr val="000000"/>
                          </a:solidFill>
                          <a:effectLst>
                            <a:outerShdw blurRad="38100" dist="38100" dir="2700000" algn="tl">
                              <a:srgbClr val="000000">
                                <a:alpha val="43137"/>
                              </a:srgbClr>
                            </a:outerShdw>
                          </a:effectLst>
                          <a:latin typeface="+mn-lt"/>
                          <a:ea typeface="Times New Roman"/>
                          <a:cs typeface="Times New Roman"/>
                        </a:rPr>
                        <a:t>4</a:t>
                      </a:r>
                    </a:p>
                    <a:p>
                      <a:pPr marL="0" marR="0" algn="ctr">
                        <a:lnSpc>
                          <a:spcPct val="100000"/>
                        </a:lnSpc>
                        <a:spcBef>
                          <a:spcPts val="0"/>
                        </a:spcBef>
                        <a:spcAft>
                          <a:spcPts val="0"/>
                        </a:spcAft>
                      </a:pPr>
                      <a:r>
                        <a:rPr lang="en-US" sz="900" b="1" dirty="0" smtClean="0">
                          <a:solidFill>
                            <a:srgbClr val="000000"/>
                          </a:solidFill>
                          <a:effectLst>
                            <a:outerShdw blurRad="38100" dist="38100" dir="2700000" algn="tl">
                              <a:srgbClr val="000000">
                                <a:alpha val="43137"/>
                              </a:srgbClr>
                            </a:outerShdw>
                          </a:effectLst>
                          <a:latin typeface="+mn-lt"/>
                          <a:ea typeface="Calibri"/>
                          <a:cs typeface="Times New Roman"/>
                        </a:rPr>
                        <a:t>Exemplary</a:t>
                      </a:r>
                      <a:endParaRPr lang="en-US" sz="900" dirty="0">
                        <a:effectLst>
                          <a:outerShdw blurRad="38100" dist="38100" dir="2700000" algn="tl">
                            <a:srgbClr val="000000">
                              <a:alpha val="43137"/>
                            </a:srgbClr>
                          </a:outerShdw>
                        </a:effectLst>
                        <a:latin typeface="+mn-lt"/>
                        <a:ea typeface="Calibri"/>
                        <a:cs typeface="Times New Roman"/>
                      </a:endParaRPr>
                    </a:p>
                  </a:txBody>
                  <a:tcPr marL="92536" marR="28654" marT="0" marB="0" anchor="ctr"/>
                </a:tc>
                <a:tc>
                  <a:txBody>
                    <a:bodyPr/>
                    <a:lstStyle/>
                    <a:p>
                      <a:r>
                        <a:rPr lang="en-US" sz="1000" kern="1200" baseline="0" dirty="0" smtClean="0">
                          <a:solidFill>
                            <a:schemeClr val="tx1"/>
                          </a:solidFill>
                          <a:latin typeface="+mn-lt"/>
                          <a:ea typeface="+mn-ea"/>
                          <a:cs typeface="+mn-cs"/>
                        </a:rPr>
                        <a:t>The response is fully sustained and consistently and purposefully focused: </a:t>
                      </a:r>
                    </a:p>
                    <a:p>
                      <a:pPr marL="119063" indent="-119063">
                        <a:buFont typeface="Arial" pitchFamily="34" charset="0"/>
                        <a:buChar char="•"/>
                      </a:pPr>
                      <a:r>
                        <a:rPr lang="en-US" sz="900" kern="1200" baseline="0" dirty="0" smtClean="0">
                          <a:solidFill>
                            <a:schemeClr val="tx1"/>
                          </a:solidFill>
                          <a:latin typeface="+mn-lt"/>
                          <a:ea typeface="+mn-ea"/>
                          <a:cs typeface="+mn-cs"/>
                        </a:rPr>
                        <a:t>opinion is clearly stated, focused, and strongly maintained </a:t>
                      </a:r>
                    </a:p>
                    <a:p>
                      <a:pPr marL="119063" indent="-119063">
                        <a:buFont typeface="Arial" pitchFamily="34" charset="0"/>
                        <a:buChar char="•"/>
                      </a:pPr>
                      <a:r>
                        <a:rPr lang="en-US" sz="900" kern="1200" baseline="0" dirty="0" smtClean="0">
                          <a:solidFill>
                            <a:schemeClr val="tx1"/>
                          </a:solidFill>
                          <a:latin typeface="+mn-lt"/>
                          <a:ea typeface="+mn-ea"/>
                          <a:cs typeface="+mn-cs"/>
                        </a:rPr>
                        <a:t>opinion is communicated clearly within the context </a:t>
                      </a:r>
                    </a:p>
                  </a:txBody>
                  <a:tcPr marL="92536" marR="0" marT="0" marB="0"/>
                </a:tc>
                <a:tc>
                  <a:txBody>
                    <a:bodyPr/>
                    <a:lstStyle/>
                    <a:p>
                      <a:pPr algn="l" fontAlgn="t"/>
                      <a:r>
                        <a:rPr lang="en-US" sz="1000" b="0" i="0" u="none" strike="noStrike" dirty="0">
                          <a:solidFill>
                            <a:srgbClr val="000000"/>
                          </a:solidFill>
                          <a:latin typeface="+mn-lt"/>
                        </a:rPr>
                        <a:t>The response has a clear and effective organizational structure creating unity and completeness: </a:t>
                      </a:r>
                      <a:endParaRPr lang="en-US" sz="1000" b="0" i="0" u="none" strike="noStrike" dirty="0" smtClean="0">
                        <a:solidFill>
                          <a:srgbClr val="000000"/>
                        </a:solidFill>
                        <a:latin typeface="+mn-lt"/>
                      </a:endParaRPr>
                    </a:p>
                    <a:p>
                      <a:pPr marL="119063" indent="-119063" algn="l" fontAlgn="t">
                        <a:buFont typeface="Arial" pitchFamily="34" charset="0"/>
                        <a:buChar char="•"/>
                      </a:pPr>
                      <a:r>
                        <a:rPr lang="en-US" sz="900" b="0" i="0" u="none" strike="noStrike" dirty="0" smtClean="0">
                          <a:solidFill>
                            <a:srgbClr val="000000"/>
                          </a:solidFill>
                          <a:latin typeface="+mn-lt"/>
                        </a:rPr>
                        <a:t>effective</a:t>
                      </a:r>
                      <a:r>
                        <a:rPr lang="en-US" sz="900" b="0" i="0" u="none" strike="noStrike" dirty="0">
                          <a:solidFill>
                            <a:srgbClr val="000000"/>
                          </a:solidFill>
                          <a:latin typeface="+mn-lt"/>
                        </a:rPr>
                        <a:t>, consistent use of a variety of transitional strategies </a:t>
                      </a:r>
                      <a:endParaRPr lang="en-US" sz="900" b="0" i="0" u="none" strike="noStrike" dirty="0" smtClean="0">
                        <a:solidFill>
                          <a:srgbClr val="000000"/>
                        </a:solidFill>
                        <a:latin typeface="+mn-lt"/>
                      </a:endParaRPr>
                    </a:p>
                    <a:p>
                      <a:pPr marL="119063" indent="-119063" algn="l" fontAlgn="t">
                        <a:buFont typeface="Arial" pitchFamily="34" charset="0"/>
                        <a:buChar char="•"/>
                      </a:pPr>
                      <a:r>
                        <a:rPr lang="en-US" sz="900" b="0" i="0" u="none" strike="noStrike" dirty="0" smtClean="0">
                          <a:solidFill>
                            <a:srgbClr val="000000"/>
                          </a:solidFill>
                          <a:latin typeface="+mn-lt"/>
                        </a:rPr>
                        <a:t>logical </a:t>
                      </a:r>
                      <a:r>
                        <a:rPr lang="en-US" sz="900" b="0" i="0" u="none" strike="noStrike" dirty="0">
                          <a:solidFill>
                            <a:srgbClr val="000000"/>
                          </a:solidFill>
                          <a:latin typeface="+mn-lt"/>
                        </a:rPr>
                        <a:t>progression of ideas from beginning to end </a:t>
                      </a:r>
                      <a:endParaRPr lang="en-US" sz="900" b="0" i="0" u="none" strike="noStrike" dirty="0" smtClean="0">
                        <a:solidFill>
                          <a:srgbClr val="000000"/>
                        </a:solidFill>
                        <a:latin typeface="+mn-lt"/>
                      </a:endParaRPr>
                    </a:p>
                    <a:p>
                      <a:pPr marL="119063" indent="-119063" algn="l" fontAlgn="t">
                        <a:buFont typeface="Arial" pitchFamily="34" charset="0"/>
                        <a:buChar char="•"/>
                      </a:pPr>
                      <a:r>
                        <a:rPr lang="en-US" sz="900" b="0" i="0" u="none" strike="noStrike" dirty="0" smtClean="0">
                          <a:solidFill>
                            <a:srgbClr val="000000"/>
                          </a:solidFill>
                          <a:latin typeface="+mn-lt"/>
                        </a:rPr>
                        <a:t>effective </a:t>
                      </a:r>
                      <a:r>
                        <a:rPr lang="en-US" sz="900" b="0" i="0" u="none" strike="noStrike" dirty="0">
                          <a:solidFill>
                            <a:srgbClr val="000000"/>
                          </a:solidFill>
                          <a:latin typeface="+mn-lt"/>
                        </a:rPr>
                        <a:t>introduction and conclusion for audience and purpose</a:t>
                      </a:r>
                    </a:p>
                  </a:txBody>
                  <a:tcPr marL="92536" marR="0" marT="0" marB="0"/>
                </a:tc>
                <a:tc>
                  <a:txBody>
                    <a:bodyPr/>
                    <a:lstStyle/>
                    <a:p>
                      <a:pPr algn="l" fontAlgn="t"/>
                      <a:r>
                        <a:rPr lang="en-US" sz="1000" b="0" i="0" u="none" strike="noStrike" dirty="0">
                          <a:solidFill>
                            <a:srgbClr val="000000"/>
                          </a:solidFill>
                          <a:latin typeface="+mn-lt"/>
                        </a:rPr>
                        <a:t>The response provides thorough and convincing support/evidence for the writer’s opinion that includes the effective use of sources, facts, and details: </a:t>
                      </a:r>
                      <a:endParaRPr lang="en-US" sz="10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use </a:t>
                      </a:r>
                      <a:r>
                        <a:rPr lang="en-US" sz="900" b="0" i="0" u="none" strike="noStrike" dirty="0">
                          <a:solidFill>
                            <a:srgbClr val="000000"/>
                          </a:solidFill>
                          <a:latin typeface="+mn-lt"/>
                        </a:rPr>
                        <a:t>of evidence from sources is smoothly integrated, comprehensive, and relevant </a:t>
                      </a:r>
                      <a:endParaRPr lang="en-US" sz="9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effective </a:t>
                      </a:r>
                      <a:r>
                        <a:rPr lang="en-US" sz="900" b="0" i="0" u="none" strike="noStrike" dirty="0">
                          <a:solidFill>
                            <a:srgbClr val="000000"/>
                          </a:solidFill>
                          <a:latin typeface="+mn-lt"/>
                        </a:rPr>
                        <a:t>use of a variety of elaborative techniques</a:t>
                      </a:r>
                    </a:p>
                  </a:txBody>
                  <a:tcPr marL="92536" marR="0" marT="0" marB="0"/>
                </a:tc>
                <a:tc>
                  <a:txBody>
                    <a:bodyPr/>
                    <a:lstStyle/>
                    <a:p>
                      <a:pPr algn="l" fontAlgn="t"/>
                      <a:r>
                        <a:rPr lang="en-US" sz="1000" b="0" i="0" u="none" strike="noStrike" dirty="0">
                          <a:solidFill>
                            <a:srgbClr val="000000"/>
                          </a:solidFill>
                          <a:latin typeface="+mn-lt"/>
                        </a:rPr>
                        <a:t>The response clearly and effectively expresses ideas, using precise language: </a:t>
                      </a:r>
                      <a:endParaRPr lang="en-US" sz="1000" b="0" i="0" u="none" strike="noStrike" dirty="0" smtClean="0">
                        <a:solidFill>
                          <a:srgbClr val="000000"/>
                        </a:solidFill>
                        <a:latin typeface="+mn-lt"/>
                      </a:endParaRPr>
                    </a:p>
                    <a:p>
                      <a:pPr marL="117475" indent="-117475" algn="l" fontAlgn="t">
                        <a:buFont typeface="Arial" pitchFamily="34" charset="0"/>
                        <a:buChar char="•"/>
                      </a:pPr>
                      <a:r>
                        <a:rPr lang="en-US" sz="1000" b="0" i="0" u="none" strike="noStrike" dirty="0" smtClean="0">
                          <a:solidFill>
                            <a:srgbClr val="000000"/>
                          </a:solidFill>
                          <a:latin typeface="+mn-lt"/>
                        </a:rPr>
                        <a:t>use </a:t>
                      </a:r>
                      <a:r>
                        <a:rPr lang="en-US" sz="1000" b="0" i="0" u="none" strike="noStrike" dirty="0">
                          <a:solidFill>
                            <a:srgbClr val="000000"/>
                          </a:solidFill>
                          <a:latin typeface="+mn-lt"/>
                        </a:rPr>
                        <a:t>of academic and domain-specific vocabulary is clearly appropriate for the audience and purpose</a:t>
                      </a:r>
                    </a:p>
                  </a:txBody>
                  <a:tcPr marL="92536" marR="0" marT="0" marB="0"/>
                </a:tc>
                <a:tc>
                  <a:txBody>
                    <a:bodyPr/>
                    <a:lstStyle/>
                    <a:p>
                      <a:pPr algn="l" fontAlgn="t">
                        <a:buFont typeface="Arial" pitchFamily="34" charset="0"/>
                        <a:buNone/>
                      </a:pPr>
                      <a:r>
                        <a:rPr lang="en-US" sz="1000" b="0" i="0" u="none" strike="noStrike" dirty="0">
                          <a:solidFill>
                            <a:srgbClr val="000000"/>
                          </a:solidFill>
                          <a:latin typeface="+mn-lt"/>
                        </a:rPr>
                        <a:t>The response demonstrates a strong command of conventions: </a:t>
                      </a:r>
                      <a:endParaRPr lang="en-US" sz="10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few</a:t>
                      </a:r>
                      <a:r>
                        <a:rPr lang="en-US" sz="900" b="0" i="0" u="none" strike="noStrike" dirty="0">
                          <a:solidFill>
                            <a:srgbClr val="000000"/>
                          </a:solidFill>
                          <a:latin typeface="+mn-lt"/>
                        </a:rPr>
                        <a:t>, if any, errors in usage and sentence formation </a:t>
                      </a:r>
                      <a:endParaRPr lang="en-US" sz="9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effective </a:t>
                      </a:r>
                      <a:r>
                        <a:rPr lang="en-US" sz="900" b="0" i="0" u="none" strike="noStrike" dirty="0">
                          <a:solidFill>
                            <a:srgbClr val="000000"/>
                          </a:solidFill>
                          <a:latin typeface="+mn-lt"/>
                        </a:rPr>
                        <a:t>and consistent use of punctuation, capitalization, and spelling</a:t>
                      </a:r>
                    </a:p>
                  </a:txBody>
                  <a:tcPr marL="92536" marR="0" marT="0" marB="0"/>
                </a:tc>
              </a:tr>
              <a:tr h="1673576">
                <a:tc>
                  <a:txBody>
                    <a:bodyPr/>
                    <a:lstStyle/>
                    <a:p>
                      <a:pPr marL="0" marR="0" algn="ctr">
                        <a:lnSpc>
                          <a:spcPct val="100000"/>
                        </a:lnSpc>
                        <a:spcBef>
                          <a:spcPts val="0"/>
                        </a:spcBef>
                        <a:spcAft>
                          <a:spcPts val="0"/>
                        </a:spcAft>
                      </a:pPr>
                      <a:r>
                        <a:rPr lang="en-US" sz="900" b="1" kern="1200" dirty="0" smtClean="0">
                          <a:solidFill>
                            <a:schemeClr val="tx1"/>
                          </a:solidFill>
                          <a:effectLst>
                            <a:outerShdw blurRad="38100" dist="38100" dir="2700000" algn="tl">
                              <a:srgbClr val="000000">
                                <a:alpha val="43137"/>
                              </a:srgbClr>
                            </a:outerShdw>
                          </a:effectLst>
                        </a:rPr>
                        <a:t>Student score explained</a:t>
                      </a:r>
                      <a:endParaRPr lang="en-US" sz="9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97155" marR="77004" marT="38502" marB="38502" anchor="ctr"/>
                </a:tc>
                <a:tc>
                  <a:txBody>
                    <a:bodyPr/>
                    <a:lstStyle/>
                    <a:p>
                      <a:pPr marL="0" marR="0">
                        <a:lnSpc>
                          <a:spcPct val="100000"/>
                        </a:lnSpc>
                        <a:spcBef>
                          <a:spcPts val="0"/>
                        </a:spcBef>
                        <a:spcAft>
                          <a:spcPts val="0"/>
                        </a:spcAft>
                      </a:pPr>
                      <a:r>
                        <a:rPr lang="en-US" sz="900" dirty="0" smtClean="0">
                          <a:solidFill>
                            <a:schemeClr val="tx1"/>
                          </a:solidFill>
                          <a:effectLst/>
                          <a:latin typeface="Calibri"/>
                          <a:ea typeface="Calibri"/>
                          <a:cs typeface="Times New Roman"/>
                        </a:rPr>
                        <a:t>The student response is sustained throughout and focused on the prompt continually supporting a specifically stated opinion.</a:t>
                      </a:r>
                      <a:endParaRPr lang="en-US" sz="900" dirty="0">
                        <a:solidFill>
                          <a:schemeClr val="tx1"/>
                        </a:solidFill>
                        <a:effectLst/>
                        <a:latin typeface="Calibri"/>
                        <a:ea typeface="Calibri"/>
                        <a:cs typeface="Times New Roman"/>
                      </a:endParaRPr>
                    </a:p>
                  </a:txBody>
                  <a:tcPr marL="97155" marR="77004" marT="38502" marB="38502"/>
                </a:tc>
                <a:tc>
                  <a:txBody>
                    <a:bodyPr/>
                    <a:lstStyle/>
                    <a:p>
                      <a:pPr marL="0" marR="0">
                        <a:lnSpc>
                          <a:spcPct val="100000"/>
                        </a:lnSpc>
                        <a:spcBef>
                          <a:spcPts val="0"/>
                        </a:spcBef>
                        <a:spcAft>
                          <a:spcPts val="0"/>
                        </a:spcAft>
                      </a:pPr>
                      <a:r>
                        <a:rPr lang="en-US" sz="900" dirty="0" smtClean="0">
                          <a:solidFill>
                            <a:schemeClr val="tx1"/>
                          </a:solidFill>
                          <a:effectLst/>
                          <a:latin typeface="Calibri"/>
                          <a:ea typeface="Calibri"/>
                          <a:cs typeface="Times New Roman"/>
                        </a:rPr>
                        <a:t>The</a:t>
                      </a:r>
                      <a:r>
                        <a:rPr lang="en-US" sz="900" baseline="0" dirty="0" smtClean="0">
                          <a:solidFill>
                            <a:schemeClr val="tx1"/>
                          </a:solidFill>
                          <a:effectLst/>
                          <a:latin typeface="Calibri"/>
                          <a:ea typeface="Calibri"/>
                          <a:cs typeface="Times New Roman"/>
                        </a:rPr>
                        <a:t> response has a clear organizational structure of examples and reasons supporting an opinion. The student uses transitional language to help the writing flow from the introduction to the conclusion.  </a:t>
                      </a:r>
                      <a:endParaRPr lang="en-US" sz="900" dirty="0">
                        <a:solidFill>
                          <a:schemeClr val="tx1"/>
                        </a:solidFill>
                        <a:effectLst/>
                        <a:latin typeface="Calibri"/>
                        <a:ea typeface="Calibri"/>
                        <a:cs typeface="Times New Roman"/>
                      </a:endParaRPr>
                    </a:p>
                  </a:txBody>
                  <a:tcPr marL="97155" marR="77004" marT="38502" marB="38502"/>
                </a:tc>
                <a:tc>
                  <a:txBody>
                    <a:bodyPr/>
                    <a:lstStyle/>
                    <a:p>
                      <a:pPr marL="0" marR="0">
                        <a:lnSpc>
                          <a:spcPct val="100000"/>
                        </a:lnSpc>
                        <a:spcBef>
                          <a:spcPts val="0"/>
                        </a:spcBef>
                        <a:spcAft>
                          <a:spcPts val="0"/>
                        </a:spcAft>
                      </a:pPr>
                      <a:r>
                        <a:rPr lang="en-US" sz="900" dirty="0" smtClean="0">
                          <a:solidFill>
                            <a:schemeClr val="tx1"/>
                          </a:solidFill>
                          <a:effectLst/>
                          <a:latin typeface="Calibri"/>
                          <a:ea typeface="Calibri"/>
                          <a:cs typeface="Times New Roman"/>
                        </a:rPr>
                        <a:t>There is evidence</a:t>
                      </a:r>
                      <a:r>
                        <a:rPr lang="en-US" sz="900" baseline="0" dirty="0" smtClean="0">
                          <a:solidFill>
                            <a:schemeClr val="tx1"/>
                          </a:solidFill>
                          <a:effectLst/>
                          <a:latin typeface="Calibri"/>
                          <a:ea typeface="Calibri"/>
                          <a:cs typeface="Times New Roman"/>
                        </a:rPr>
                        <a:t> within each section of the response that supports why the writer wants to work for the Red Cross. The information is relevant to the opinion.  The student uses elaboration techniques – such as persuasion,  with a variety of description.</a:t>
                      </a:r>
                      <a:endParaRPr lang="en-US" sz="900" dirty="0">
                        <a:solidFill>
                          <a:schemeClr val="tx1"/>
                        </a:solidFill>
                        <a:effectLst/>
                        <a:latin typeface="Calibri"/>
                        <a:ea typeface="Calibri"/>
                        <a:cs typeface="Times New Roman"/>
                      </a:endParaRPr>
                    </a:p>
                  </a:txBody>
                  <a:tcPr marL="97155" marR="77004" marT="38502" marB="38502"/>
                </a:tc>
                <a:tc>
                  <a:txBody>
                    <a:bodyPr/>
                    <a:lstStyle/>
                    <a:p>
                      <a:pPr marL="0" marR="0">
                        <a:lnSpc>
                          <a:spcPct val="100000"/>
                        </a:lnSpc>
                        <a:spcBef>
                          <a:spcPts val="0"/>
                        </a:spcBef>
                        <a:spcAft>
                          <a:spcPts val="0"/>
                        </a:spcAft>
                      </a:pPr>
                      <a:r>
                        <a:rPr lang="en-US" sz="900" dirty="0" smtClean="0">
                          <a:solidFill>
                            <a:schemeClr val="tx1"/>
                          </a:solidFill>
                          <a:effectLst/>
                          <a:latin typeface="Calibri"/>
                          <a:ea typeface="Calibri"/>
                          <a:cs typeface="Times New Roman"/>
                        </a:rPr>
                        <a:t>The student uses domain and text- specific vocabulary to make specific points                      ( Red Cross, Clara Barton, Civil War, disasters, tornado, earthquake). The writing is appropriate for the audience ( a class).</a:t>
                      </a:r>
                      <a:endParaRPr lang="en-US" sz="900" dirty="0">
                        <a:solidFill>
                          <a:schemeClr val="tx1"/>
                        </a:solidFill>
                        <a:effectLst/>
                        <a:latin typeface="Calibri"/>
                        <a:ea typeface="Calibri"/>
                        <a:cs typeface="Times New Roman"/>
                      </a:endParaRPr>
                    </a:p>
                  </a:txBody>
                  <a:tcPr marL="97155" marR="77004" marT="38502" marB="38502"/>
                </a:tc>
                <a:tc>
                  <a:txBody>
                    <a:bodyPr/>
                    <a:lstStyle/>
                    <a:p>
                      <a:pPr marL="0" marR="0">
                        <a:lnSpc>
                          <a:spcPct val="100000"/>
                        </a:lnSpc>
                        <a:spcBef>
                          <a:spcPts val="0"/>
                        </a:spcBef>
                        <a:spcAft>
                          <a:spcPts val="0"/>
                        </a:spcAft>
                      </a:pPr>
                      <a:r>
                        <a:rPr lang="en-US" sz="900" b="0" dirty="0" smtClean="0">
                          <a:solidFill>
                            <a:schemeClr val="tx1"/>
                          </a:solidFill>
                          <a:effectLst/>
                          <a:latin typeface="Calibri"/>
                          <a:ea typeface="Calibri"/>
                          <a:cs typeface="Times New Roman"/>
                        </a:rPr>
                        <a:t>The student</a:t>
                      </a:r>
                      <a:r>
                        <a:rPr lang="en-US" sz="900" b="0" baseline="0" dirty="0" smtClean="0">
                          <a:solidFill>
                            <a:schemeClr val="tx1"/>
                          </a:solidFill>
                          <a:effectLst/>
                          <a:latin typeface="Calibri"/>
                          <a:ea typeface="Calibri"/>
                          <a:cs typeface="Times New Roman"/>
                        </a:rPr>
                        <a:t> has few, if any, errors in usage and sentence formation.  There are a variety of sentence types.  Punctuation, capitalization and spelling is accurate.</a:t>
                      </a:r>
                      <a:endParaRPr lang="en-US" sz="900" b="0" dirty="0">
                        <a:solidFill>
                          <a:schemeClr val="tx1"/>
                        </a:solidFill>
                        <a:effectLst/>
                        <a:latin typeface="Calibri"/>
                        <a:ea typeface="Calibri"/>
                        <a:cs typeface="Times New Roman"/>
                      </a:endParaRPr>
                    </a:p>
                  </a:txBody>
                  <a:tcPr marL="97155" marR="77004" marT="38502" marB="38502"/>
                </a:tc>
              </a:tr>
            </a:tbl>
          </a:graphicData>
        </a:graphic>
      </p:graphicFrame>
      <p:grpSp>
        <p:nvGrpSpPr>
          <p:cNvPr id="3" name="Group 2"/>
          <p:cNvGrpSpPr/>
          <p:nvPr/>
        </p:nvGrpSpPr>
        <p:grpSpPr>
          <a:xfrm>
            <a:off x="429126" y="5761910"/>
            <a:ext cx="7010400" cy="3439403"/>
            <a:chOff x="429126" y="5761910"/>
            <a:chExt cx="7010400" cy="3439403"/>
          </a:xfrm>
        </p:grpSpPr>
        <p:sp>
          <p:nvSpPr>
            <p:cNvPr id="2" name="Rectangle 1"/>
            <p:cNvSpPr/>
            <p:nvPr/>
          </p:nvSpPr>
          <p:spPr>
            <a:xfrm>
              <a:off x="429126" y="5761910"/>
              <a:ext cx="7010400" cy="3323987"/>
            </a:xfrm>
            <a:prstGeom prst="rect">
              <a:avLst/>
            </a:prstGeom>
          </p:spPr>
          <p:txBody>
            <a:bodyPr wrap="square">
              <a:spAutoFit/>
            </a:bodyPr>
            <a:lstStyle/>
            <a:p>
              <a:pPr lvl="0"/>
              <a:r>
                <a:rPr lang="en-US" sz="1000" b="1" u="sng" dirty="0" smtClean="0">
                  <a:ea typeface="Times New Roman"/>
                  <a:cs typeface="Times New Roman"/>
                </a:rPr>
                <a:t>Example Performance Task</a:t>
              </a:r>
            </a:p>
            <a:p>
              <a:pPr lvl="0"/>
              <a:r>
                <a:rPr lang="en-US" sz="1000" i="1" dirty="0">
                  <a:ea typeface="Times New Roman"/>
                  <a:cs typeface="Times New Roman"/>
                </a:rPr>
                <a:t>You have been asked to write an opinion piece about why you someday want to work for the American Red Cross for a class report.  </a:t>
              </a:r>
              <a:endParaRPr lang="en-US" sz="1000" i="1" dirty="0" smtClean="0">
                <a:ea typeface="Times New Roman"/>
                <a:cs typeface="Times New Roman"/>
              </a:endParaRPr>
            </a:p>
            <a:p>
              <a:pPr lvl="0"/>
              <a:endParaRPr lang="en-US" sz="1000" b="1" u="sng" dirty="0" smtClean="0">
                <a:ea typeface="Times New Roman"/>
                <a:cs typeface="Times New Roman"/>
              </a:endParaRPr>
            </a:p>
            <a:p>
              <a:pPr lvl="0"/>
              <a:r>
                <a:rPr lang="en-US" sz="1000" dirty="0" smtClean="0">
                  <a:ea typeface="Times New Roman"/>
                  <a:cs typeface="Times New Roman"/>
                </a:rPr>
                <a:t>There are many reasons why I would like to someday work for the Red Cross. </a:t>
              </a:r>
            </a:p>
            <a:p>
              <a:pPr lvl="0"/>
              <a:endParaRPr lang="en-US" sz="1000" b="1" dirty="0">
                <a:ea typeface="Times New Roman"/>
                <a:cs typeface="Times New Roman"/>
              </a:endParaRPr>
            </a:p>
            <a:p>
              <a:pPr lvl="0"/>
              <a:r>
                <a:rPr lang="en-US" sz="1000" b="1" dirty="0" smtClean="0">
                  <a:ea typeface="Times New Roman"/>
                  <a:cs typeface="Times New Roman"/>
                </a:rPr>
                <a:t>First</a:t>
              </a:r>
              <a:r>
                <a:rPr lang="en-US" sz="1000" dirty="0">
                  <a:ea typeface="Times New Roman"/>
                  <a:cs typeface="Times New Roman"/>
                </a:rPr>
                <a:t>, you help people that really need help.  The Red Cross is always there to help when disasters happen.  Just imagine what it would be like without them.  </a:t>
              </a:r>
              <a:r>
                <a:rPr lang="en-US" sz="1000" b="1" dirty="0" smtClean="0">
                  <a:ea typeface="Times New Roman"/>
                  <a:cs typeface="Times New Roman"/>
                </a:rPr>
                <a:t>Also</a:t>
              </a:r>
              <a:r>
                <a:rPr lang="en-US" sz="1000" dirty="0" smtClean="0">
                  <a:ea typeface="Times New Roman"/>
                  <a:cs typeface="Times New Roman"/>
                </a:rPr>
                <a:t>, </a:t>
              </a:r>
              <a:r>
                <a:rPr lang="en-US" sz="1000" dirty="0">
                  <a:ea typeface="Times New Roman"/>
                  <a:cs typeface="Times New Roman"/>
                </a:rPr>
                <a:t>if you worked for the Red Cross you </a:t>
              </a:r>
              <a:r>
                <a:rPr lang="en-US" sz="1000" dirty="0" smtClean="0">
                  <a:ea typeface="Times New Roman"/>
                  <a:cs typeface="Times New Roman"/>
                </a:rPr>
                <a:t>could </a:t>
              </a:r>
              <a:r>
                <a:rPr lang="en-US" sz="1000" dirty="0">
                  <a:ea typeface="Times New Roman"/>
                  <a:cs typeface="Times New Roman"/>
                </a:rPr>
                <a:t>be one of the first people to help others after a tornado, a flood or any disaster.</a:t>
              </a:r>
            </a:p>
            <a:p>
              <a:pPr lvl="0"/>
              <a:endParaRPr lang="en-US" sz="1000" dirty="0">
                <a:ea typeface="Times New Roman"/>
                <a:cs typeface="Times New Roman"/>
              </a:endParaRPr>
            </a:p>
            <a:p>
              <a:pPr lvl="0"/>
              <a:r>
                <a:rPr lang="en-US" sz="1000" b="1" dirty="0" smtClean="0">
                  <a:ea typeface="Times New Roman"/>
                  <a:cs typeface="Times New Roman"/>
                </a:rPr>
                <a:t>Secondly, </a:t>
              </a:r>
              <a:r>
                <a:rPr lang="en-US" sz="1000" dirty="0">
                  <a:ea typeface="Times New Roman"/>
                  <a:cs typeface="Times New Roman"/>
                </a:rPr>
                <a:t>I want to work for the American Red Cross because it would be like being Clara Barton. She is kind of my hero.  She started the Red Cross.  She loved to help others and nurse those who were ill, even soldiers during the Civil War.  Those are things I love to do too.  There are many other examples too as to why I would love that job</a:t>
              </a:r>
              <a:r>
                <a:rPr lang="en-US" sz="1000" dirty="0" smtClean="0">
                  <a:ea typeface="Times New Roman"/>
                  <a:cs typeface="Times New Roman"/>
                </a:rPr>
                <a:t>.</a:t>
              </a:r>
            </a:p>
            <a:p>
              <a:pPr lvl="0"/>
              <a:endParaRPr lang="en-US" sz="1000" dirty="0">
                <a:ea typeface="Times New Roman"/>
                <a:cs typeface="Times New Roman"/>
              </a:endParaRPr>
            </a:p>
            <a:p>
              <a:pPr lvl="0"/>
              <a:endParaRPr lang="en-US" sz="1000" dirty="0">
                <a:ea typeface="Times New Roman"/>
                <a:cs typeface="Times New Roman"/>
              </a:endParaRPr>
            </a:p>
            <a:p>
              <a:pPr lvl="0"/>
              <a:r>
                <a:rPr lang="en-US" sz="1000" b="1" dirty="0">
                  <a:ea typeface="Times New Roman"/>
                  <a:cs typeface="Times New Roman"/>
                </a:rPr>
                <a:t>One example </a:t>
              </a:r>
              <a:r>
                <a:rPr lang="en-US" sz="1000" dirty="0">
                  <a:ea typeface="Times New Roman"/>
                  <a:cs typeface="Times New Roman"/>
                </a:rPr>
                <a:t>of how the American Red Cross once helped someone was in 1999.  A tornado struck Oklahoma.  It was very strong.  One family was hit hard and their entire house was ripped away.  They had to climb their way out of the basement through lumber, nails and glass.  They had a two year old son who was so scared and quiet.  The Red Cross helped the family and the little boy found a stuffed frog from the Red Cross store that sang a lullaby.  </a:t>
              </a:r>
            </a:p>
            <a:p>
              <a:pPr lvl="0"/>
              <a:endParaRPr lang="en-US" sz="1000" dirty="0">
                <a:ea typeface="Times New Roman"/>
                <a:cs typeface="Times New Roman"/>
              </a:endParaRPr>
            </a:p>
            <a:p>
              <a:pPr lvl="0"/>
              <a:r>
                <a:rPr lang="en-US" sz="1000" b="1" dirty="0">
                  <a:ea typeface="Times New Roman"/>
                  <a:cs typeface="Times New Roman"/>
                </a:rPr>
                <a:t>So, </a:t>
              </a:r>
              <a:r>
                <a:rPr lang="en-US" sz="1000" dirty="0">
                  <a:ea typeface="Times New Roman"/>
                  <a:cs typeface="Times New Roman"/>
                </a:rPr>
                <a:t>when tornado or earthquake drills happen in </a:t>
              </a:r>
              <a:r>
                <a:rPr lang="en-US" sz="1000" dirty="0" smtClean="0">
                  <a:ea typeface="Times New Roman"/>
                  <a:cs typeface="Times New Roman"/>
                </a:rPr>
                <a:t>schools, </a:t>
              </a:r>
              <a:r>
                <a:rPr lang="en-US" sz="1000" dirty="0">
                  <a:ea typeface="Times New Roman"/>
                  <a:cs typeface="Times New Roman"/>
                </a:rPr>
                <a:t>it’s for a good reason.  Practicing to be ready for disasters is part of </a:t>
              </a:r>
              <a:r>
                <a:rPr lang="en-US" sz="1000" dirty="0" smtClean="0">
                  <a:ea typeface="Times New Roman"/>
                  <a:cs typeface="Times New Roman"/>
                </a:rPr>
                <a:t>the Red </a:t>
              </a:r>
              <a:r>
                <a:rPr lang="en-US" sz="1000" dirty="0">
                  <a:ea typeface="Times New Roman"/>
                  <a:cs typeface="Times New Roman"/>
                </a:rPr>
                <a:t>Cross’s job too.  We all need to be ready!</a:t>
              </a:r>
            </a:p>
          </p:txBody>
        </p:sp>
        <p:sp>
          <p:nvSpPr>
            <p:cNvPr id="8" name="Rectangle 7"/>
            <p:cNvSpPr/>
            <p:nvPr/>
          </p:nvSpPr>
          <p:spPr>
            <a:xfrm>
              <a:off x="4572000" y="6248400"/>
              <a:ext cx="1905000" cy="230832"/>
            </a:xfrm>
            <a:prstGeom prst="rect">
              <a:avLst/>
            </a:prstGeom>
            <a:solidFill>
              <a:schemeClr val="bg2"/>
            </a:solidFill>
            <a:ln w="9525">
              <a:solidFill>
                <a:schemeClr val="tx1"/>
              </a:solidFill>
            </a:ln>
          </p:spPr>
          <p:txBody>
            <a:bodyPr wrap="square">
              <a:spAutoFit/>
            </a:bodyPr>
            <a:lstStyle/>
            <a:p>
              <a:r>
                <a:rPr lang="en-US" sz="900" b="1" i="1" dirty="0" smtClean="0"/>
                <a:t>The writer states a definite opinion.</a:t>
              </a:r>
              <a:endParaRPr lang="en-US" sz="900" i="1" dirty="0"/>
            </a:p>
          </p:txBody>
        </p:sp>
        <p:sp>
          <p:nvSpPr>
            <p:cNvPr id="10" name="Rectangle 9"/>
            <p:cNvSpPr/>
            <p:nvPr/>
          </p:nvSpPr>
          <p:spPr>
            <a:xfrm>
              <a:off x="2209800" y="6934200"/>
              <a:ext cx="4035287" cy="230832"/>
            </a:xfrm>
            <a:prstGeom prst="rect">
              <a:avLst/>
            </a:prstGeom>
            <a:solidFill>
              <a:schemeClr val="bg2"/>
            </a:solidFill>
            <a:ln w="9525">
              <a:solidFill>
                <a:schemeClr val="tx1"/>
              </a:solidFill>
            </a:ln>
          </p:spPr>
          <p:txBody>
            <a:bodyPr wrap="square">
              <a:spAutoFit/>
            </a:bodyPr>
            <a:lstStyle/>
            <a:p>
              <a:r>
                <a:rPr lang="en-US" sz="900" b="1" i="1" dirty="0" smtClean="0"/>
                <a:t>The writer stays on topic throughout using transitional language First, Next, etc..</a:t>
              </a:r>
              <a:endParaRPr lang="en-US" sz="900" i="1" dirty="0"/>
            </a:p>
          </p:txBody>
        </p:sp>
        <p:sp>
          <p:nvSpPr>
            <p:cNvPr id="12" name="Rectangle 11"/>
            <p:cNvSpPr/>
            <p:nvPr/>
          </p:nvSpPr>
          <p:spPr>
            <a:xfrm>
              <a:off x="507628" y="7683908"/>
              <a:ext cx="4452644" cy="230832"/>
            </a:xfrm>
            <a:prstGeom prst="rect">
              <a:avLst/>
            </a:prstGeom>
            <a:solidFill>
              <a:schemeClr val="bg2"/>
            </a:solidFill>
            <a:ln w="9525">
              <a:solidFill>
                <a:schemeClr val="tx1"/>
              </a:solidFill>
            </a:ln>
          </p:spPr>
          <p:txBody>
            <a:bodyPr wrap="square">
              <a:spAutoFit/>
            </a:bodyPr>
            <a:lstStyle/>
            <a:p>
              <a:r>
                <a:rPr lang="en-US" sz="900" b="1" i="1" dirty="0" smtClean="0"/>
                <a:t>The writer expresses ideas, using precise language from the passages to elaborate ideas.</a:t>
              </a:r>
              <a:endParaRPr lang="en-US" sz="900" i="1" dirty="0"/>
            </a:p>
          </p:txBody>
        </p:sp>
        <p:sp>
          <p:nvSpPr>
            <p:cNvPr id="14" name="Rectangle 13"/>
            <p:cNvSpPr/>
            <p:nvPr/>
          </p:nvSpPr>
          <p:spPr>
            <a:xfrm>
              <a:off x="2856995" y="8970481"/>
              <a:ext cx="2172205" cy="230832"/>
            </a:xfrm>
            <a:prstGeom prst="rect">
              <a:avLst/>
            </a:prstGeom>
            <a:solidFill>
              <a:schemeClr val="bg2"/>
            </a:solidFill>
            <a:ln w="9525">
              <a:solidFill>
                <a:schemeClr val="tx1"/>
              </a:solidFill>
            </a:ln>
          </p:spPr>
          <p:txBody>
            <a:bodyPr wrap="square">
              <a:spAutoFit/>
            </a:bodyPr>
            <a:lstStyle/>
            <a:p>
              <a:r>
                <a:rPr lang="en-US" sz="900" b="1" i="1" dirty="0" smtClean="0"/>
                <a:t>The writer concludes the opinion piece.</a:t>
              </a:r>
              <a:endParaRPr lang="en-US" sz="900" i="1" dirty="0"/>
            </a:p>
          </p:txBody>
        </p:sp>
      </p:grpSp>
    </p:spTree>
    <p:extLst>
      <p:ext uri="{BB962C8B-B14F-4D97-AF65-F5344CB8AC3E}">
        <p14:creationId xmlns:p14="http://schemas.microsoft.com/office/powerpoint/2010/main" val="3623954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521266711"/>
              </p:ext>
            </p:extLst>
          </p:nvPr>
        </p:nvGraphicFramePr>
        <p:xfrm>
          <a:off x="347661" y="792413"/>
          <a:ext cx="7043738" cy="7784006"/>
        </p:xfrm>
        <a:graphic>
          <a:graphicData uri="http://schemas.openxmlformats.org/drawingml/2006/table">
            <a:tbl>
              <a:tblPr firstRow="1" bandRow="1">
                <a:effectLst>
                  <a:innerShdw blurRad="114300">
                    <a:prstClr val="black"/>
                  </a:innerShdw>
                </a:effectLst>
                <a:tableStyleId>{5C22544A-7EE6-4342-B048-85BDC9FD1C3A}</a:tableStyleId>
              </a:tblPr>
              <a:tblGrid>
                <a:gridCol w="5824539"/>
                <a:gridCol w="639650"/>
                <a:gridCol w="579549"/>
              </a:tblGrid>
              <a:tr h="319314">
                <a:tc gridSpan="3">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600" b="1" i="0" u="none" dirty="0" smtClean="0">
                          <a:solidFill>
                            <a:schemeClr val="tx1"/>
                          </a:solidFill>
                          <a:effectLst/>
                          <a:latin typeface="+mn-lt"/>
                        </a:rPr>
                        <a:t>Grade 3 - Quarter</a:t>
                      </a:r>
                      <a:r>
                        <a:rPr lang="en-US" sz="1600" b="1" i="0" u="none" baseline="0" dirty="0" smtClean="0">
                          <a:solidFill>
                            <a:schemeClr val="tx1"/>
                          </a:solidFill>
                          <a:effectLst/>
                          <a:latin typeface="+mn-lt"/>
                        </a:rPr>
                        <a:t> 4 CFA  Selected Response Answer/Point Key</a:t>
                      </a:r>
                      <a:endParaRPr lang="en-US" sz="1600" b="1" i="0" u="none" dirty="0" smtClean="0">
                        <a:solidFill>
                          <a:schemeClr val="tx1"/>
                        </a:solidFill>
                        <a:effectLst/>
                        <a:latin typeface="+mn-lt"/>
                      </a:endParaRPr>
                    </a:p>
                  </a:txBody>
                  <a:tcPr marL="97155" marR="97155" marT="47897" marB="47897" anchor="ctr">
                    <a:solidFill>
                      <a:schemeClr val="bg1"/>
                    </a:solidFill>
                  </a:tcPr>
                </a:tc>
                <a:tc hMerge="1">
                  <a:txBody>
                    <a:bodyPr/>
                    <a:lstStyle/>
                    <a:p>
                      <a:pPr algn="ct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solidFill>
                  </a:tcPr>
                </a:tc>
                <a:tc hMerge="1">
                  <a:txBody>
                    <a:bodyPr/>
                    <a:lstStyle/>
                    <a:p>
                      <a:pPr algn="ct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solidFill>
                  </a:tcPr>
                </a:tc>
              </a:tr>
              <a:tr h="319314">
                <a:tc>
                  <a:txBody>
                    <a:bodyPr/>
                    <a:lstStyle/>
                    <a:p>
                      <a:r>
                        <a:rPr lang="en-US" sz="1100" b="1" u="sng" dirty="0" smtClean="0">
                          <a:solidFill>
                            <a:schemeClr val="tx1"/>
                          </a:solidFill>
                          <a:effectLst>
                            <a:outerShdw blurRad="38100" dist="38100" dir="2700000" algn="tl">
                              <a:srgbClr val="000000">
                                <a:alpha val="43137"/>
                              </a:srgbClr>
                            </a:outerShdw>
                          </a:effectLst>
                          <a:latin typeface="+mn-lt"/>
                        </a:rPr>
                        <a:t>Question 1</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0" u="none" dirty="0" smtClean="0">
                          <a:solidFill>
                            <a:schemeClr val="tx1"/>
                          </a:solidFill>
                          <a:effectLst/>
                          <a:latin typeface="+mn-lt"/>
                        </a:rPr>
                        <a:t>Why did Jonas go into the hall?</a:t>
                      </a:r>
                      <a:r>
                        <a:rPr lang="en-US" sz="1100" b="0" u="none" baseline="0" dirty="0" smtClean="0">
                          <a:solidFill>
                            <a:schemeClr val="tx1"/>
                          </a:solidFill>
                          <a:effectLst/>
                          <a:latin typeface="+mn-lt"/>
                        </a:rPr>
                        <a:t>  </a:t>
                      </a:r>
                      <a:r>
                        <a:rPr lang="en-US" sz="1100" b="0" u="none" strike="noStrike" dirty="0" smtClean="0">
                          <a:solidFill>
                            <a:schemeClr val="tx1"/>
                          </a:solidFill>
                          <a:effectLst/>
                          <a:latin typeface="+mn-lt"/>
                        </a:rPr>
                        <a:t>RL.3.3</a:t>
                      </a:r>
                      <a:endParaRPr lang="en-US" sz="1100" b="0" i="1" u="none" strike="noStrike"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A</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1</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87383">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a:pPr>
                      <a:r>
                        <a:rPr lang="en-US" sz="1100" b="1" u="sng" dirty="0" smtClean="0">
                          <a:solidFill>
                            <a:schemeClr val="tx1"/>
                          </a:solidFill>
                          <a:effectLst>
                            <a:outerShdw blurRad="38100" dist="38100" dir="2700000" algn="tl">
                              <a:srgbClr val="000000">
                                <a:alpha val="43137"/>
                              </a:srgbClr>
                            </a:outerShdw>
                          </a:effectLst>
                          <a:latin typeface="+mn-lt"/>
                        </a:rPr>
                        <a:t>Question 2</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0" u="none" dirty="0" smtClean="0">
                          <a:solidFill>
                            <a:schemeClr val="tx1"/>
                          </a:solidFill>
                          <a:effectLst/>
                          <a:latin typeface="+mn-lt"/>
                        </a:rPr>
                        <a:t>  Why did Molly hide under her desk?</a:t>
                      </a:r>
                      <a:r>
                        <a:rPr lang="en-US" sz="1100" b="0" u="none" baseline="0" dirty="0" smtClean="0">
                          <a:solidFill>
                            <a:schemeClr val="tx1"/>
                          </a:solidFill>
                          <a:effectLst/>
                          <a:latin typeface="+mn-lt"/>
                        </a:rPr>
                        <a:t> </a:t>
                      </a:r>
                      <a:r>
                        <a:rPr lang="en-US" sz="1100" b="0" u="none" dirty="0" smtClean="0">
                          <a:solidFill>
                            <a:schemeClr val="tx1"/>
                          </a:solidFill>
                          <a:effectLst/>
                          <a:latin typeface="+mn-lt"/>
                        </a:rPr>
                        <a:t>RL.3.3</a:t>
                      </a:r>
                      <a:endParaRPr lang="en-US" sz="1100" b="0" i="1" u="none" dirty="0" smtClean="0">
                        <a:solidFill>
                          <a:schemeClr val="tx1"/>
                        </a:solidFill>
                        <a:effectLst/>
                        <a:latin typeface="+mn-lt"/>
                        <a:sym typeface="Helvetica"/>
                      </a:endParaRP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C</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1</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3</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0" u="none" dirty="0" smtClean="0">
                          <a:solidFill>
                            <a:schemeClr val="tx1"/>
                          </a:solidFill>
                          <a:effectLst/>
                          <a:latin typeface="+mn-lt"/>
                        </a:rPr>
                        <a:t>In </a:t>
                      </a:r>
                      <a:r>
                        <a:rPr lang="en-US" sz="1100" b="1" i="1" u="sng" dirty="0" smtClean="0">
                          <a:solidFill>
                            <a:schemeClr val="tx1"/>
                          </a:solidFill>
                          <a:effectLst/>
                          <a:latin typeface="+mn-lt"/>
                        </a:rPr>
                        <a:t>The Tornado Drill</a:t>
                      </a:r>
                      <a:r>
                        <a:rPr lang="en-US" sz="1100" b="0" u="none" dirty="0" smtClean="0">
                          <a:solidFill>
                            <a:schemeClr val="tx1"/>
                          </a:solidFill>
                          <a:effectLst/>
                          <a:latin typeface="+mn-lt"/>
                        </a:rPr>
                        <a:t>, how does the author help readers?</a:t>
                      </a:r>
                      <a:r>
                        <a:rPr lang="en-US" sz="1100" b="0" u="none" baseline="0" dirty="0" smtClean="0">
                          <a:solidFill>
                            <a:schemeClr val="tx1"/>
                          </a:solidFill>
                          <a:effectLst/>
                          <a:latin typeface="+mn-lt"/>
                        </a:rPr>
                        <a:t> </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Helvetica"/>
                        </a:rPr>
                        <a:t>RL.3.6</a:t>
                      </a:r>
                      <a:endParaRPr lang="en-US" sz="1100" b="0" dirty="0" smtClean="0">
                        <a:solidFill>
                          <a:schemeClr val="tx1"/>
                        </a:solidFill>
                        <a:effectLst/>
                        <a:latin typeface="+mn-lt"/>
                        <a:cs typeface="Helvetica" pitchFamily="34" charset="0"/>
                      </a:endParaRPr>
                    </a:p>
                  </a:txBody>
                  <a:tcPr marL="97155" marR="97155" marT="47897" marB="47897" anchor="ctr">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A</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1</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87383">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a:pPr>
                      <a:r>
                        <a:rPr lang="en-US" sz="1100" b="1" u="sng" dirty="0" smtClean="0">
                          <a:solidFill>
                            <a:schemeClr val="tx1"/>
                          </a:solidFill>
                          <a:effectLst>
                            <a:outerShdw blurRad="38100" dist="38100" dir="2700000" algn="tl">
                              <a:srgbClr val="000000">
                                <a:alpha val="43137"/>
                              </a:srgbClr>
                            </a:outerShdw>
                          </a:effectLst>
                          <a:latin typeface="+mn-lt"/>
                        </a:rPr>
                        <a:t>Question 4</a:t>
                      </a:r>
                      <a:r>
                        <a:rPr lang="en-US" sz="1100" b="0" u="none" dirty="0" smtClean="0">
                          <a:solidFill>
                            <a:schemeClr val="tx1"/>
                          </a:solidFill>
                          <a:effectLst>
                            <a:outerShdw blurRad="38100" dist="38100" dir="2700000" algn="tl">
                              <a:srgbClr val="000000">
                                <a:alpha val="43137"/>
                              </a:srgbClr>
                            </a:outerShdw>
                          </a:effectLst>
                          <a:latin typeface="+mn-lt"/>
                        </a:rPr>
                        <a:t>    </a:t>
                      </a:r>
                      <a:r>
                        <a:rPr lang="en-US" sz="1100" b="0" u="none" dirty="0" smtClean="0">
                          <a:solidFill>
                            <a:schemeClr val="tx1"/>
                          </a:solidFill>
                          <a:effectLst/>
                          <a:latin typeface="+mn-lt"/>
                        </a:rPr>
                        <a:t>Why did the author probably write </a:t>
                      </a:r>
                      <a:r>
                        <a:rPr lang="en-US" sz="1100" b="1" i="1" u="sng" dirty="0" smtClean="0">
                          <a:solidFill>
                            <a:schemeClr val="tx1"/>
                          </a:solidFill>
                          <a:effectLst/>
                          <a:latin typeface="+mn-lt"/>
                        </a:rPr>
                        <a:t>The Tornado Drill</a:t>
                      </a:r>
                      <a:r>
                        <a:rPr lang="en-US" sz="1100" b="0" u="none" dirty="0" smtClean="0">
                          <a:solidFill>
                            <a:schemeClr val="tx1"/>
                          </a:solidFill>
                          <a:effectLst/>
                          <a:latin typeface="+mn-lt"/>
                        </a:rPr>
                        <a:t>?</a:t>
                      </a:r>
                      <a:r>
                        <a:rPr lang="en-US" sz="1100" b="0" u="none" baseline="0" dirty="0" smtClean="0">
                          <a:solidFill>
                            <a:schemeClr val="tx1"/>
                          </a:solidFill>
                          <a:effectLst/>
                          <a:latin typeface="+mn-lt"/>
                        </a:rPr>
                        <a:t> </a:t>
                      </a:r>
                      <a:r>
                        <a:rPr lang="en-US" sz="1100" b="0" u="none" dirty="0" smtClean="0">
                          <a:solidFill>
                            <a:schemeClr val="tx1"/>
                          </a:solidFill>
                          <a:effectLst/>
                          <a:latin typeface="+mn-lt"/>
                          <a:sym typeface="Helvetica"/>
                        </a:rPr>
                        <a:t>RL.3.6</a:t>
                      </a:r>
                      <a:endParaRPr lang="en-US" sz="1100" b="0" u="none" dirty="0" smtClean="0">
                        <a:solidFill>
                          <a:schemeClr val="tx1"/>
                        </a:solidFill>
                        <a:effectLst/>
                        <a:latin typeface="+mn-lt"/>
                      </a:endParaRP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B</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1</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a:pPr>
                      <a:r>
                        <a:rPr lang="en-US" sz="1100" b="1" u="sng" dirty="0" smtClean="0">
                          <a:solidFill>
                            <a:schemeClr val="tx1"/>
                          </a:solidFill>
                          <a:effectLst>
                            <a:outerShdw blurRad="38100" dist="38100" dir="2700000" algn="tl">
                              <a:srgbClr val="000000">
                                <a:alpha val="43137"/>
                              </a:srgbClr>
                            </a:outerShdw>
                          </a:effectLst>
                          <a:latin typeface="+mn-lt"/>
                        </a:rPr>
                        <a:t>Question 5</a:t>
                      </a:r>
                      <a:r>
                        <a:rPr lang="en-US" sz="1100" b="0" u="none" dirty="0" smtClean="0">
                          <a:solidFill>
                            <a:schemeClr val="tx1"/>
                          </a:solidFill>
                          <a:effectLst/>
                          <a:latin typeface="+mn-lt"/>
                        </a:rPr>
                        <a:t>    Why did Molly and Jonas react differently to the drill?</a:t>
                      </a:r>
                      <a:r>
                        <a:rPr lang="en-US" sz="1100" b="0" u="none" baseline="0" dirty="0" smtClean="0">
                          <a:solidFill>
                            <a:schemeClr val="tx1"/>
                          </a:solidFill>
                          <a:effectLst/>
                          <a:latin typeface="+mn-lt"/>
                        </a:rPr>
                        <a:t>  </a:t>
                      </a:r>
                      <a:r>
                        <a:rPr lang="en-US" sz="1100" b="0" u="none" dirty="0" smtClean="0">
                          <a:solidFill>
                            <a:schemeClr val="tx1"/>
                          </a:solidFill>
                          <a:effectLst/>
                          <a:latin typeface="+mn-lt"/>
                        </a:rPr>
                        <a:t>RL.3.9</a:t>
                      </a:r>
                    </a:p>
                  </a:txBody>
                  <a:tcPr marL="97155" marR="97155" marT="47897" marB="47897" anchor="ctr">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B</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1</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35280">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a:pPr>
                      <a:r>
                        <a:rPr lang="en-US" sz="1100" b="1" u="sng" dirty="0" smtClean="0">
                          <a:solidFill>
                            <a:schemeClr val="tx1"/>
                          </a:solidFill>
                          <a:effectLst>
                            <a:outerShdw blurRad="38100" dist="38100" dir="2700000" algn="tl">
                              <a:srgbClr val="000000">
                                <a:alpha val="43137"/>
                              </a:srgbClr>
                            </a:outerShdw>
                          </a:effectLst>
                          <a:latin typeface="+mn-lt"/>
                        </a:rPr>
                        <a:t>Question 6</a:t>
                      </a:r>
                      <a:r>
                        <a:rPr lang="en-US" sz="1100" b="0" u="none" baseline="0" dirty="0" smtClean="0">
                          <a:solidFill>
                            <a:schemeClr val="tx1"/>
                          </a:solidFill>
                          <a:effectLst/>
                          <a:latin typeface="+mn-lt"/>
                        </a:rPr>
                        <a:t>    According to </a:t>
                      </a:r>
                      <a:r>
                        <a:rPr lang="en-US" sz="1100" b="1" i="1" u="sng" baseline="0" dirty="0" smtClean="0">
                          <a:solidFill>
                            <a:schemeClr val="tx1"/>
                          </a:solidFill>
                          <a:effectLst/>
                          <a:latin typeface="+mn-lt"/>
                        </a:rPr>
                        <a:t>The Tornado Drill</a:t>
                      </a:r>
                      <a:r>
                        <a:rPr lang="en-US" sz="1100" b="0" u="none" baseline="0" dirty="0" smtClean="0">
                          <a:solidFill>
                            <a:schemeClr val="tx1"/>
                          </a:solidFill>
                          <a:effectLst/>
                          <a:latin typeface="+mn-lt"/>
                        </a:rPr>
                        <a:t>, how is preparing for a tornado different than preparing for a hurricane?  </a:t>
                      </a:r>
                      <a:r>
                        <a:rPr lang="en-US" sz="1100" b="0" u="none" baseline="0" dirty="0" smtClean="0">
                          <a:solidFill>
                            <a:schemeClr val="tx1"/>
                          </a:solidFill>
                          <a:effectLst/>
                          <a:latin typeface="+mn-lt"/>
                          <a:sym typeface="Helvetica"/>
                        </a:rPr>
                        <a:t>RL.3.9</a:t>
                      </a:r>
                      <a:endParaRPr lang="en-US" sz="1100" b="0" u="none" dirty="0" smtClean="0">
                        <a:solidFill>
                          <a:schemeClr val="tx1"/>
                        </a:solidFill>
                        <a:effectLst/>
                        <a:latin typeface="+mn-lt"/>
                      </a:endParaRP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D</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1</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7</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1" u="sng" dirty="0" smtClean="0">
                          <a:solidFill>
                            <a:schemeClr val="tx1"/>
                          </a:solidFill>
                          <a:effectLst>
                            <a:outerShdw blurRad="38100" dist="38100" dir="2700000" algn="tl">
                              <a:srgbClr val="000000">
                                <a:alpha val="43137"/>
                              </a:srgbClr>
                            </a:outerShdw>
                          </a:effectLst>
                          <a:latin typeface="+mn-lt"/>
                        </a:rPr>
                        <a:t>Literary Constructed Response</a:t>
                      </a:r>
                      <a:endParaRPr lang="en-US" sz="1100" b="0" u="sng" dirty="0" smtClean="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RL.3.6</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2</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87383">
                <a:tc>
                  <a:txBody>
                    <a:bodyPr/>
                    <a:lstStyle/>
                    <a:p>
                      <a:r>
                        <a:rPr lang="en-US" sz="1100" b="1" u="sng" dirty="0" smtClean="0">
                          <a:solidFill>
                            <a:schemeClr val="tx1"/>
                          </a:solidFill>
                          <a:effectLst>
                            <a:outerShdw blurRad="38100" dist="38100" dir="2700000" algn="tl">
                              <a:srgbClr val="000000">
                                <a:alpha val="43137"/>
                              </a:srgbClr>
                            </a:outerShdw>
                          </a:effectLst>
                          <a:latin typeface="+mn-lt"/>
                        </a:rPr>
                        <a:t>Question 8</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1" u="sng" dirty="0" smtClean="0">
                          <a:solidFill>
                            <a:schemeClr val="tx1"/>
                          </a:solidFill>
                          <a:effectLst>
                            <a:outerShdw blurRad="38100" dist="38100" dir="2700000" algn="tl">
                              <a:srgbClr val="000000">
                                <a:alpha val="43137"/>
                              </a:srgbClr>
                            </a:outerShdw>
                          </a:effectLst>
                          <a:latin typeface="+mn-lt"/>
                        </a:rPr>
                        <a:t>Literary Constructed Response</a:t>
                      </a: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RL.3.9</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3</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9</a:t>
                      </a:r>
                      <a:r>
                        <a:rPr lang="en-US" sz="1100" b="0" u="none" dirty="0" smtClean="0">
                          <a:solidFill>
                            <a:schemeClr val="tx1"/>
                          </a:solidFill>
                          <a:latin typeface="+mn-lt"/>
                          <a:cs typeface="Helvetica" pitchFamily="34" charset="0"/>
                        </a:rPr>
                        <a:t>  What did Clara Barton do before she helped in the Civil War?</a:t>
                      </a:r>
                      <a:r>
                        <a:rPr lang="en-US" sz="1100" b="0" u="none" baseline="0" dirty="0" smtClean="0">
                          <a:solidFill>
                            <a:schemeClr val="tx1"/>
                          </a:solidFill>
                          <a:latin typeface="+mn-lt"/>
                          <a:cs typeface="Helvetica" pitchFamily="34" charset="0"/>
                        </a:rPr>
                        <a: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RI.3.3</a:t>
                      </a:r>
                    </a:p>
                  </a:txBody>
                  <a:tcPr marL="97155" marR="97155" marT="47897" marB="47897" anchor="ctr">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B</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1</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521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10</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0" u="none" dirty="0" smtClean="0">
                          <a:solidFill>
                            <a:schemeClr val="tx1"/>
                          </a:solidFill>
                          <a:effectLst/>
                          <a:latin typeface="+mn-lt"/>
                        </a:rPr>
                        <a:t>Following the Civil War, what event caused Clara to start the American Red Cross? RL.3.6</a:t>
                      </a:r>
                      <a:endParaRPr lang="en-US" sz="1100" b="0" i="0" u="none" dirty="0" smtClean="0">
                        <a:solidFill>
                          <a:schemeClr val="tx1"/>
                        </a:solidFill>
                        <a:effectLst/>
                        <a:latin typeface="+mn-lt"/>
                      </a:endParaRP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D</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1</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02109">
                <a:tc>
                  <a:txBody>
                    <a:bodyPr/>
                    <a:lstStyle/>
                    <a:p>
                      <a:pPr marL="914400" marR="0" lvl="0" indent="-91440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11</a:t>
                      </a:r>
                      <a:r>
                        <a:rPr lang="en-US" sz="1100" b="0" u="none" dirty="0" smtClean="0">
                          <a:solidFill>
                            <a:schemeClr val="tx1"/>
                          </a:solidFill>
                          <a:effectLst>
                            <a:outerShdw blurRad="38100" dist="38100" dir="2700000" algn="tl">
                              <a:srgbClr val="000000">
                                <a:alpha val="43137"/>
                              </a:srgbClr>
                            </a:outerShdw>
                          </a:effectLst>
                          <a:latin typeface="+mn-lt"/>
                        </a:rPr>
                        <a:t>   </a:t>
                      </a:r>
                      <a:r>
                        <a:rPr lang="en-US" sz="1100" b="0" u="none" dirty="0" smtClean="0">
                          <a:solidFill>
                            <a:schemeClr val="tx1"/>
                          </a:solidFill>
                          <a:effectLst/>
                          <a:latin typeface="+mn-lt"/>
                        </a:rPr>
                        <a:t>How does the author of </a:t>
                      </a:r>
                      <a:r>
                        <a:rPr lang="en-US" sz="1100" b="1" i="1" u="sng" dirty="0" smtClean="0">
                          <a:solidFill>
                            <a:schemeClr val="tx1"/>
                          </a:solidFill>
                          <a:effectLst/>
                          <a:latin typeface="+mn-lt"/>
                        </a:rPr>
                        <a:t>Red Cross Story: A Tornado, a Boy and a Frog</a:t>
                      </a:r>
                      <a:r>
                        <a:rPr lang="en-US" sz="1100" b="1" i="1" u="none" dirty="0" smtClean="0">
                          <a:solidFill>
                            <a:schemeClr val="tx1"/>
                          </a:solidFill>
                          <a:effectLst/>
                          <a:latin typeface="+mn-lt"/>
                        </a:rPr>
                        <a:t> </a:t>
                      </a:r>
                      <a:r>
                        <a:rPr lang="en-US" sz="1100" b="0" u="none" dirty="0" smtClean="0">
                          <a:solidFill>
                            <a:schemeClr val="tx1"/>
                          </a:solidFill>
                          <a:effectLst/>
                          <a:latin typeface="+mn-lt"/>
                        </a:rPr>
                        <a:t>probably feel</a:t>
                      </a:r>
                    </a:p>
                    <a:p>
                      <a:pPr marL="914400" marR="0" lvl="0" indent="-914400" algn="l" defTabSz="966612" rtl="0" eaLnBrk="1" fontAlgn="auto" latinLnBrk="0" hangingPunct="1">
                        <a:lnSpc>
                          <a:spcPct val="100000"/>
                        </a:lnSpc>
                        <a:spcBef>
                          <a:spcPts val="0"/>
                        </a:spcBef>
                        <a:spcAft>
                          <a:spcPts val="0"/>
                        </a:spcAft>
                        <a:buClrTx/>
                        <a:buSzTx/>
                        <a:buFontTx/>
                        <a:buNone/>
                        <a:tabLst/>
                        <a:defRPr/>
                      </a:pPr>
                      <a:r>
                        <a:rPr lang="en-US" sz="1100" b="0" u="none" dirty="0" smtClean="0">
                          <a:solidFill>
                            <a:schemeClr val="tx1"/>
                          </a:solidFill>
                          <a:effectLst/>
                          <a:latin typeface="+mn-lt"/>
                        </a:rPr>
                        <a:t>about the Red Cross? RI.3.6</a:t>
                      </a:r>
                    </a:p>
                  </a:txBody>
                  <a:tcPr marL="97155" marR="97155" marT="47897" marB="47897" anchor="ctr">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C</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1</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87383">
                <a:tc>
                  <a:txBody>
                    <a:bodyPr/>
                    <a:lstStyle/>
                    <a:p>
                      <a:pPr marL="403225" marR="0" lvl="0" indent="-403225" algn="l" defTabSz="1018809"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12</a:t>
                      </a:r>
                      <a:r>
                        <a:rPr lang="en-US" sz="1100" b="0" u="none" dirty="0" smtClean="0">
                          <a:solidFill>
                            <a:schemeClr val="tx1"/>
                          </a:solidFill>
                          <a:effectLst>
                            <a:outerShdw blurRad="38100" dist="38100" dir="2700000" algn="tl">
                              <a:srgbClr val="000000">
                                <a:alpha val="43137"/>
                              </a:srgbClr>
                            </a:outerShdw>
                          </a:effectLst>
                          <a:latin typeface="+mn-lt"/>
                        </a:rPr>
                        <a:t>   </a:t>
                      </a:r>
                      <a:r>
                        <a:rPr lang="en-US" sz="1100" b="0" u="none" dirty="0" smtClean="0">
                          <a:solidFill>
                            <a:schemeClr val="tx1"/>
                          </a:solidFill>
                          <a:effectLst/>
                          <a:latin typeface="+mn-lt"/>
                        </a:rPr>
                        <a:t>Why did the author probably write </a:t>
                      </a:r>
                      <a:r>
                        <a:rPr lang="en-US" sz="1100" b="1" i="1" u="sng" dirty="0" smtClean="0">
                          <a:solidFill>
                            <a:schemeClr val="tx1"/>
                          </a:solidFill>
                          <a:effectLst/>
                          <a:latin typeface="+mn-lt"/>
                        </a:rPr>
                        <a:t>Red Cross Story: A Tornado, a Boy and a Frog</a:t>
                      </a:r>
                      <a:r>
                        <a:rPr lang="en-US" sz="1100" b="1" i="1" u="none" dirty="0" smtClean="0">
                          <a:solidFill>
                            <a:schemeClr val="tx1"/>
                          </a:solidFill>
                          <a:effectLst/>
                          <a:latin typeface="+mn-lt"/>
                        </a:rPr>
                        <a:t> ?</a:t>
                      </a:r>
                      <a:endParaRPr lang="en-US" sz="1100" b="0" i="0" u="none" dirty="0" smtClean="0">
                        <a:solidFill>
                          <a:schemeClr val="tx1"/>
                        </a:solidFill>
                        <a:effectLst/>
                        <a:latin typeface="+mn-lt"/>
                      </a:endParaRPr>
                    </a:p>
                    <a:p>
                      <a:pPr marL="403225" marR="0" lvl="0" indent="-403225" algn="l" defTabSz="1018809" rtl="0" eaLnBrk="1" fontAlgn="auto" latinLnBrk="0" hangingPunct="1">
                        <a:lnSpc>
                          <a:spcPct val="100000"/>
                        </a:lnSpc>
                        <a:spcBef>
                          <a:spcPts val="0"/>
                        </a:spcBef>
                        <a:spcAft>
                          <a:spcPts val="0"/>
                        </a:spcAft>
                        <a:buClrTx/>
                        <a:buSzTx/>
                        <a:buFontTx/>
                        <a:buNone/>
                        <a:tabLst/>
                        <a:defRPr/>
                      </a:pPr>
                      <a:r>
                        <a:rPr lang="en-US" sz="1100" b="0" u="none" dirty="0" smtClean="0">
                          <a:solidFill>
                            <a:schemeClr val="tx1"/>
                          </a:solidFill>
                          <a:latin typeface="+mn-lt"/>
                          <a:sym typeface="Helvetica"/>
                        </a:rPr>
                        <a:t>RI.3.6</a:t>
                      </a:r>
                      <a:endParaRPr lang="en-US" sz="1100" b="0" u="none" dirty="0" smtClean="0">
                        <a:solidFill>
                          <a:schemeClr val="tx1"/>
                        </a:solidFill>
                        <a:latin typeface="+mn-lt"/>
                        <a:cs typeface="Helvetica" pitchFamily="34" charset="0"/>
                      </a:endParaRP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B</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1</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97761">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13</a:t>
                      </a:r>
                      <a:r>
                        <a:rPr lang="en-US" sz="1100" b="0" u="none" baseline="0" dirty="0" smtClean="0">
                          <a:solidFill>
                            <a:schemeClr val="tx1"/>
                          </a:solidFill>
                          <a:effectLst/>
                          <a:latin typeface="+mn-lt"/>
                          <a:cs typeface="Helvetica" pitchFamily="34" charset="0"/>
                        </a:rPr>
                        <a:t>  </a:t>
                      </a:r>
                      <a:r>
                        <a:rPr lang="en-US" sz="1100" b="0" u="none" dirty="0" smtClean="0">
                          <a:solidFill>
                            <a:schemeClr val="tx1"/>
                          </a:solidFill>
                          <a:effectLst/>
                          <a:latin typeface="+mn-lt"/>
                        </a:rPr>
                        <a:t>Which key detail can be found in both texts?</a:t>
                      </a:r>
                      <a:r>
                        <a:rPr lang="en-US" sz="1100" b="0" u="none" baseline="0" dirty="0" smtClean="0">
                          <a:solidFill>
                            <a:schemeClr val="tx1"/>
                          </a:solidFill>
                          <a:effectLst/>
                          <a:latin typeface="+mn-lt"/>
                        </a:rPr>
                        <a:t> R</a:t>
                      </a:r>
                      <a:r>
                        <a:rPr lang="en-US" sz="1100" b="0" u="none" dirty="0" smtClean="0">
                          <a:solidFill>
                            <a:schemeClr val="tx1"/>
                          </a:solidFill>
                          <a:effectLst/>
                          <a:latin typeface="+mn-lt"/>
                        </a:rPr>
                        <a:t>I.3.9</a:t>
                      </a:r>
                      <a:endParaRPr lang="en-US" sz="1100" b="0" i="0" u="none"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D</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1</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3607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14</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0" u="none" dirty="0" smtClean="0">
                          <a:solidFill>
                            <a:schemeClr val="tx1"/>
                          </a:solidFill>
                          <a:effectLst/>
                          <a:latin typeface="+mn-lt"/>
                        </a:rPr>
                        <a:t>What is the most significant difference between </a:t>
                      </a:r>
                      <a:r>
                        <a:rPr lang="en-US" sz="1100" b="1" i="1" u="sng" dirty="0" smtClean="0">
                          <a:solidFill>
                            <a:schemeClr val="tx1"/>
                          </a:solidFill>
                          <a:effectLst/>
                          <a:latin typeface="+mn-lt"/>
                        </a:rPr>
                        <a:t>Red Cross Story</a:t>
                      </a:r>
                      <a:r>
                        <a:rPr lang="en-US" sz="1100" b="1" i="1" u="none" dirty="0" smtClean="0">
                          <a:solidFill>
                            <a:schemeClr val="tx1"/>
                          </a:solidFill>
                          <a:effectLst/>
                          <a:latin typeface="+mn-lt"/>
                        </a:rPr>
                        <a:t> </a:t>
                      </a:r>
                      <a:r>
                        <a:rPr lang="en-US" sz="1100" b="0" u="none" dirty="0" smtClean="0">
                          <a:solidFill>
                            <a:schemeClr val="tx1"/>
                          </a:solidFill>
                          <a:effectLst/>
                          <a:latin typeface="+mn-lt"/>
                        </a:rPr>
                        <a:t>and </a:t>
                      </a:r>
                      <a:r>
                        <a:rPr lang="en-US" sz="1100" b="0" u="none" baseline="0" dirty="0" smtClean="0">
                          <a:solidFill>
                            <a:schemeClr val="tx1"/>
                          </a:solidFill>
                          <a:effectLst/>
                          <a:latin typeface="+mn-lt"/>
                        </a:rPr>
                        <a:t> </a:t>
                      </a:r>
                      <a:r>
                        <a:rPr lang="en-US" sz="1100" b="1" i="1" u="sng" dirty="0" smtClean="0">
                          <a:solidFill>
                            <a:schemeClr val="tx1"/>
                          </a:solidFill>
                          <a:effectLst/>
                          <a:latin typeface="+mn-lt"/>
                        </a:rPr>
                        <a:t>Clara Barton</a:t>
                      </a:r>
                      <a:r>
                        <a:rPr lang="en-US" sz="1100" b="0" u="none" dirty="0" smtClean="0">
                          <a:solidFill>
                            <a:schemeClr val="tx1"/>
                          </a:solidFill>
                          <a:effectLst/>
                          <a:latin typeface="+mn-lt"/>
                        </a:rPr>
                        <a:t>?</a:t>
                      </a:r>
                      <a:r>
                        <a:rPr lang="en-US" sz="1100" b="0" u="none" baseline="0" dirty="0" smtClean="0">
                          <a:solidFill>
                            <a:schemeClr val="tx1"/>
                          </a:solidFill>
                          <a:effectLst/>
                          <a:latin typeface="+mn-lt"/>
                        </a:rPr>
                        <a:t> </a:t>
                      </a:r>
                      <a:r>
                        <a:rPr lang="en-US" sz="1100" b="0" i="0" dirty="0" smtClean="0">
                          <a:solidFill>
                            <a:schemeClr val="tx1"/>
                          </a:solidFill>
                          <a:effectLst/>
                          <a:latin typeface="+mn-lt"/>
                          <a:cs typeface="Helvetica" pitchFamily="34" charset="0"/>
                        </a:rPr>
                        <a:t>RI.3.9</a:t>
                      </a:r>
                      <a:endParaRPr lang="en-US" sz="1100" b="0" i="0" u="none" dirty="0" smtClean="0">
                        <a:solidFill>
                          <a:schemeClr val="tx1"/>
                        </a:solidFill>
                        <a:effectLst/>
                        <a:latin typeface="+mn-lt"/>
                      </a:endParaRP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A</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1</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36002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15</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1" u="none" dirty="0" smtClean="0">
                          <a:solidFill>
                            <a:schemeClr val="tx1"/>
                          </a:solidFill>
                          <a:effectLst/>
                          <a:latin typeface="+mn-lt"/>
                        </a:rPr>
                        <a:t>  </a:t>
                      </a:r>
                      <a:r>
                        <a:rPr lang="en-US" sz="1100" b="1" u="sng" dirty="0" smtClean="0">
                          <a:solidFill>
                            <a:schemeClr val="tx1"/>
                          </a:solidFill>
                          <a:effectLst>
                            <a:outerShdw blurRad="38100" dist="38100" dir="2700000" algn="tl">
                              <a:srgbClr val="000000">
                                <a:alpha val="43137"/>
                              </a:srgbClr>
                            </a:outerShdw>
                          </a:effectLst>
                          <a:latin typeface="+mn-lt"/>
                        </a:rPr>
                        <a:t>Informational Text Constructed</a:t>
                      </a:r>
                      <a:r>
                        <a:rPr lang="en-US" sz="1100" b="1" u="sng" baseline="0" dirty="0" smtClean="0">
                          <a:solidFill>
                            <a:schemeClr val="tx1"/>
                          </a:solidFill>
                          <a:effectLst>
                            <a:outerShdw blurRad="38100" dist="38100" dir="2700000" algn="tl">
                              <a:srgbClr val="000000">
                                <a:alpha val="43137"/>
                              </a:srgbClr>
                            </a:outerShdw>
                          </a:effectLst>
                          <a:latin typeface="+mn-lt"/>
                        </a:rPr>
                        <a:t> Response</a:t>
                      </a:r>
                      <a:r>
                        <a:rPr lang="en-US" sz="1100" b="0" i="1" u="none" baseline="0" dirty="0" smtClean="0">
                          <a:solidFill>
                            <a:schemeClr val="tx1"/>
                          </a:solidFill>
                          <a:effectLst/>
                          <a:latin typeface="+mn-lt"/>
                        </a:rPr>
                        <a:t>          </a:t>
                      </a:r>
                      <a:endParaRPr lang="en-US" sz="1100" b="0" i="1" u="none"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RI.3.6</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2</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3528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16</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1" u="sng" dirty="0" smtClean="0">
                          <a:solidFill>
                            <a:schemeClr val="tx1"/>
                          </a:solidFill>
                          <a:effectLst>
                            <a:outerShdw blurRad="38100" dist="38100" dir="2700000" algn="tl">
                              <a:srgbClr val="000000">
                                <a:alpha val="43137"/>
                              </a:srgbClr>
                            </a:outerShdw>
                          </a:effectLst>
                          <a:latin typeface="+mn-lt"/>
                        </a:rPr>
                        <a:t>Informational Text Constructed Response</a:t>
                      </a: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RI.3.9</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2</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Write</a:t>
                      </a:r>
                      <a:r>
                        <a:rPr lang="en-US" sz="1100" b="1" u="sng" baseline="0" dirty="0" smtClean="0">
                          <a:solidFill>
                            <a:schemeClr val="tx1"/>
                          </a:solidFill>
                          <a:effectLst>
                            <a:outerShdw blurRad="38100" dist="38100" dir="2700000" algn="tl">
                              <a:srgbClr val="000000">
                                <a:alpha val="43137"/>
                              </a:srgbClr>
                            </a:outerShdw>
                          </a:effectLst>
                          <a:latin typeface="+mn-lt"/>
                        </a:rPr>
                        <a:t> and Revise</a:t>
                      </a:r>
                      <a:endParaRPr lang="en-US" sz="1100" b="1" u="sng" dirty="0" smtClean="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10534">
                <a:tc>
                  <a:txBody>
                    <a:bodyPr/>
                    <a:lstStyle/>
                    <a:p>
                      <a:r>
                        <a:rPr lang="en-US" sz="1100" b="1" u="sng" dirty="0" smtClean="0">
                          <a:solidFill>
                            <a:schemeClr val="tx1"/>
                          </a:solidFill>
                          <a:effectLst>
                            <a:outerShdw blurRad="38100" dist="38100" dir="2700000" algn="tl">
                              <a:srgbClr val="000000">
                                <a:alpha val="43137"/>
                              </a:srgbClr>
                            </a:outerShdw>
                          </a:effectLst>
                          <a:latin typeface="+mn-lt"/>
                        </a:rPr>
                        <a:t>Question 17</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1" dirty="0" smtClean="0">
                          <a:effectLst>
                            <a:outerShdw blurRad="38100" dist="38100" dir="2700000" algn="tl">
                              <a:srgbClr val="000000">
                                <a:alpha val="43137"/>
                              </a:srgbClr>
                            </a:outerShdw>
                          </a:effectLst>
                          <a:latin typeface="+mn-lt"/>
                          <a:cs typeface="Helvetica" pitchFamily="34" charset="0"/>
                        </a:rPr>
                        <a:t>Brief Opinion Write</a:t>
                      </a: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W.3.1c</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2</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3193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18</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0" u="none" dirty="0" smtClean="0">
                          <a:solidFill>
                            <a:schemeClr val="tx1"/>
                          </a:solidFill>
                          <a:effectLst/>
                          <a:latin typeface="+mn-lt"/>
                        </a:rPr>
                        <a:t>Which statements below could add appropriate supporting details in the blanks to the opinion paragraph? W.3.1b</a:t>
                      </a:r>
                    </a:p>
                  </a:txBody>
                  <a:tcPr marL="97155" marR="97155" marT="47897" marB="47897" anchor="ctr">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B</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1</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193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19</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0" u="none" dirty="0" smtClean="0">
                          <a:solidFill>
                            <a:schemeClr val="tx1"/>
                          </a:solidFill>
                          <a:effectLst/>
                          <a:latin typeface="+mn-lt"/>
                        </a:rPr>
                        <a:t>The student wants to choose words that would be more convincing for his teacher. Which words would be the best replacements for the underlined words?</a:t>
                      </a:r>
                      <a:r>
                        <a:rPr lang="en-US" sz="1100" b="0" u="none" baseline="0" dirty="0" smtClean="0">
                          <a:solidFill>
                            <a:schemeClr val="tx1"/>
                          </a:solidFill>
                          <a:effectLst/>
                          <a:latin typeface="+mn-lt"/>
                        </a:rPr>
                        <a:t> </a:t>
                      </a:r>
                      <a:r>
                        <a:rPr lang="en-US" sz="1100" b="0" u="none" dirty="0" smtClean="0">
                          <a:solidFill>
                            <a:schemeClr val="tx1"/>
                          </a:solidFill>
                          <a:effectLst/>
                          <a:latin typeface="+mn-lt"/>
                        </a:rPr>
                        <a:t>L 3.3.a </a:t>
                      </a: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A</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1</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3193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20</a:t>
                      </a:r>
                      <a:r>
                        <a:rPr lang="en-US" sz="1100" b="0" u="none" dirty="0" smtClean="0">
                          <a:solidFill>
                            <a:schemeClr val="tx1"/>
                          </a:solidFill>
                          <a:effectLst>
                            <a:outerShdw blurRad="38100" dist="38100" dir="2700000" algn="tl">
                              <a:srgbClr val="000000">
                                <a:alpha val="43137"/>
                              </a:srgbClr>
                            </a:outerShdw>
                          </a:effectLst>
                          <a:latin typeface="+mn-lt"/>
                        </a:rPr>
                        <a:t>   </a:t>
                      </a:r>
                      <a:r>
                        <a:rPr lang="en-US" sz="1100" b="0" u="none" baseline="0" dirty="0" smtClean="0">
                          <a:solidFill>
                            <a:schemeClr val="tx1"/>
                          </a:solidFill>
                          <a:effectLst>
                            <a:outerShdw blurRad="38100" dist="38100" dir="2700000" algn="tl">
                              <a:srgbClr val="000000">
                                <a:alpha val="43137"/>
                              </a:srgbClr>
                            </a:outerShdw>
                          </a:effectLst>
                          <a:latin typeface="+mn-lt"/>
                        </a:rPr>
                        <a:t> </a:t>
                      </a:r>
                      <a:r>
                        <a:rPr lang="en-US" sz="1100" b="0" u="none" baseline="0" dirty="0" smtClean="0">
                          <a:solidFill>
                            <a:schemeClr val="tx1"/>
                          </a:solidFill>
                          <a:effectLst/>
                          <a:latin typeface="+mn-lt"/>
                        </a:rPr>
                        <a:t>Which sentence corrects the underlined grammar usage error? </a:t>
                      </a:r>
                      <a:r>
                        <a:rPr lang="en-US" sz="1100" b="0" u="none" dirty="0" smtClean="0">
                          <a:solidFill>
                            <a:schemeClr val="tx1"/>
                          </a:solidFill>
                          <a:latin typeface="+mn-lt"/>
                        </a:rPr>
                        <a:t>L.3.2e</a:t>
                      </a:r>
                      <a:endParaRPr lang="en-US" sz="1100" b="0" u="none" dirty="0" smtClean="0">
                        <a:solidFill>
                          <a:schemeClr val="tx1"/>
                        </a:solidFill>
                        <a:latin typeface="+mn-lt"/>
                        <a:cs typeface="Helvetica" pitchFamily="34" charset="0"/>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D</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1</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bl>
          </a:graphicData>
        </a:graphic>
      </p:graphicFrame>
    </p:spTree>
    <p:extLst>
      <p:ext uri="{BB962C8B-B14F-4D97-AF65-F5344CB8AC3E}">
        <p14:creationId xmlns:p14="http://schemas.microsoft.com/office/powerpoint/2010/main" val="6273356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27223" y="733060"/>
            <a:ext cx="8146930" cy="8780510"/>
            <a:chOff x="-127134" y="171118"/>
            <a:chExt cx="7188468" cy="7982282"/>
          </a:xfrm>
        </p:grpSpPr>
        <p:sp>
          <p:nvSpPr>
            <p:cNvPr id="6" name="Rectangle 5"/>
            <p:cNvSpPr/>
            <p:nvPr/>
          </p:nvSpPr>
          <p:spPr>
            <a:xfrm>
              <a:off x="381000" y="228600"/>
              <a:ext cx="6172200" cy="79248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89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127134" y="171118"/>
              <a:ext cx="7188468" cy="6351172"/>
              <a:chOff x="119309" y="23913"/>
              <a:chExt cx="7188468" cy="6351172"/>
            </a:xfrm>
          </p:grpSpPr>
          <p:sp>
            <p:nvSpPr>
              <p:cNvPr id="2" name="Diamond 1"/>
              <p:cNvSpPr/>
              <p:nvPr/>
            </p:nvSpPr>
            <p:spPr>
              <a:xfrm rot="2132198">
                <a:off x="119309" y="23913"/>
                <a:ext cx="7188468" cy="6351172"/>
              </a:xfrm>
              <a:prstGeom prst="diamond">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710741" y="2875370"/>
                <a:ext cx="4162221" cy="1384995"/>
              </a:xfrm>
              <a:prstGeom prst="rect">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4500" b="1" dirty="0">
                    <a:effectLst>
                      <a:outerShdw blurRad="38100" dist="38100" dir="2700000" algn="tl">
                        <a:srgbClr val="000000">
                          <a:alpha val="43137"/>
                        </a:srgbClr>
                      </a:outerShdw>
                    </a:effectLst>
                  </a:rPr>
                  <a:t>Quarter </a:t>
                </a:r>
                <a:r>
                  <a:rPr lang="en-US" sz="4500" b="1" dirty="0" smtClean="0">
                    <a:effectLst>
                      <a:outerShdw blurRad="38100" dist="38100" dir="2700000" algn="tl">
                        <a:srgbClr val="000000">
                          <a:alpha val="43137"/>
                        </a:srgbClr>
                      </a:outerShdw>
                    </a:effectLst>
                  </a:rPr>
                  <a:t>Four </a:t>
                </a:r>
                <a:endParaRPr lang="en-US" sz="4500" b="1" dirty="0">
                  <a:effectLst>
                    <a:outerShdw blurRad="38100" dist="38100" dir="2700000" algn="tl">
                      <a:srgbClr val="000000">
                        <a:alpha val="43137"/>
                      </a:srgbClr>
                    </a:outerShdw>
                  </a:effectLst>
                </a:endParaRPr>
              </a:p>
              <a:p>
                <a:pPr algn="ctr"/>
                <a:r>
                  <a:rPr lang="en-US" sz="2300" b="1" dirty="0" smtClean="0">
                    <a:effectLst>
                      <a:outerShdw blurRad="38100" dist="38100" dir="2700000" algn="tl">
                        <a:srgbClr val="000000">
                          <a:alpha val="43137"/>
                        </a:srgbClr>
                      </a:outerShdw>
                    </a:effectLst>
                  </a:rPr>
                  <a:t>ELA </a:t>
                </a:r>
                <a:r>
                  <a:rPr lang="en-US" sz="2300" b="1" dirty="0">
                    <a:effectLst>
                      <a:outerShdw blurRad="38100" dist="38100" dir="2700000" algn="tl">
                        <a:srgbClr val="000000">
                          <a:alpha val="43137"/>
                        </a:srgbClr>
                      </a:outerShdw>
                    </a:effectLst>
                  </a:rPr>
                  <a:t>CFAssessment</a:t>
                </a:r>
              </a:p>
              <a:p>
                <a:pPr algn="ctr"/>
                <a:r>
                  <a:rPr lang="en-US" sz="2500" b="1" dirty="0">
                    <a:effectLst>
                      <a:outerShdw blurRad="38100" dist="38100" dir="2700000" algn="tl">
                        <a:srgbClr val="000000">
                          <a:alpha val="43137"/>
                        </a:srgbClr>
                      </a:outerShdw>
                    </a:effectLst>
                  </a:rPr>
                  <a:t>Student Copy</a:t>
                </a:r>
              </a:p>
            </p:txBody>
          </p:sp>
        </p:grpSp>
        <p:sp>
          <p:nvSpPr>
            <p:cNvPr id="11" name="Rectangle 10"/>
            <p:cNvSpPr/>
            <p:nvPr/>
          </p:nvSpPr>
          <p:spPr>
            <a:xfrm>
              <a:off x="877411" y="6057900"/>
              <a:ext cx="5486400" cy="1961972"/>
            </a:xfrm>
            <a:prstGeom prst="rect">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Student Name</a:t>
              </a:r>
            </a:p>
            <a:p>
              <a:pPr algn="ctr"/>
              <a:r>
                <a:rPr lang="en-US" sz="3600" b="1" dirty="0">
                  <a:solidFill>
                    <a:schemeClr val="tx1"/>
                  </a:solidFill>
                </a:rPr>
                <a:t>_______________________</a:t>
              </a:r>
            </a:p>
          </p:txBody>
        </p:sp>
      </p:grpSp>
      <p:grpSp>
        <p:nvGrpSpPr>
          <p:cNvPr id="19" name="Group 18"/>
          <p:cNvGrpSpPr/>
          <p:nvPr/>
        </p:nvGrpSpPr>
        <p:grpSpPr>
          <a:xfrm>
            <a:off x="3815419" y="1153956"/>
            <a:ext cx="3022600" cy="2493143"/>
            <a:chOff x="3733800" y="524470"/>
            <a:chExt cx="2757146" cy="2523451"/>
          </a:xfrm>
        </p:grpSpPr>
        <p:sp>
          <p:nvSpPr>
            <p:cNvPr id="20" name="Rectangle 19"/>
            <p:cNvSpPr/>
            <p:nvPr/>
          </p:nvSpPr>
          <p:spPr>
            <a:xfrm>
              <a:off x="3733800" y="524470"/>
              <a:ext cx="1298387" cy="1028010"/>
            </a:xfrm>
            <a:prstGeom prst="rect">
              <a:avLst/>
            </a:prstGeom>
            <a:solidFill>
              <a:schemeClr val="accent6">
                <a:lumMod val="20000"/>
                <a:lumOff val="80000"/>
              </a:schemeClr>
            </a:solidFill>
            <a:ln>
              <a:solidFill>
                <a:schemeClr val="accent6">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a:t>
              </a:r>
              <a:r>
                <a:rPr lang="en-US" sz="6000" b="1" baseline="300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rd</a:t>
              </a:r>
              <a:endPar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nvGrpSpPr>
            <p:cNvPr id="21" name="Group 20"/>
            <p:cNvGrpSpPr/>
            <p:nvPr/>
          </p:nvGrpSpPr>
          <p:grpSpPr>
            <a:xfrm>
              <a:off x="4275685" y="577256"/>
              <a:ext cx="2215261" cy="2470665"/>
              <a:chOff x="1975739" y="882135"/>
              <a:chExt cx="3113063" cy="3240142"/>
            </a:xfrm>
          </p:grpSpPr>
          <p:sp>
            <p:nvSpPr>
              <p:cNvPr id="22" name="Parallelogram 21"/>
              <p:cNvSpPr/>
              <p:nvPr/>
            </p:nvSpPr>
            <p:spPr>
              <a:xfrm rot="1584430" flipH="1">
                <a:off x="1975739" y="1498329"/>
                <a:ext cx="3113063" cy="2076476"/>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23" name="Parallelogram 22"/>
              <p:cNvSpPr/>
              <p:nvPr/>
            </p:nvSpPr>
            <p:spPr>
              <a:xfrm>
                <a:off x="2577440" y="882135"/>
                <a:ext cx="2505901" cy="1981199"/>
              </a:xfrm>
              <a:prstGeom prst="parallelogram">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nvGrpSpPr>
              <p:cNvPr id="24" name="Group 23"/>
              <p:cNvGrpSpPr/>
              <p:nvPr/>
            </p:nvGrpSpPr>
            <p:grpSpPr>
              <a:xfrm>
                <a:off x="2232022" y="1402448"/>
                <a:ext cx="2328450" cy="1796537"/>
                <a:chOff x="-3190194" y="753938"/>
                <a:chExt cx="3048000" cy="2476027"/>
              </a:xfrm>
            </p:grpSpPr>
            <p:sp>
              <p:nvSpPr>
                <p:cNvPr id="28" name="Rectangle 27"/>
                <p:cNvSpPr/>
                <p:nvPr/>
              </p:nvSpPr>
              <p:spPr>
                <a:xfrm rot="20691748">
                  <a:off x="-3190194" y="753938"/>
                  <a:ext cx="3048000" cy="247602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15" descr="http://thumbs.dreamstime.com/x/happy-kids-holding-books-5379901.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819" b="13667"/>
                <a:stretch/>
              </p:blipFill>
              <p:spPr bwMode="auto">
                <a:xfrm rot="21052658">
                  <a:off x="-2990684" y="1008491"/>
                  <a:ext cx="2562184" cy="16553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grpSp>
            <p:nvGrpSpPr>
              <p:cNvPr id="25" name="Group 24"/>
              <p:cNvGrpSpPr/>
              <p:nvPr/>
            </p:nvGrpSpPr>
            <p:grpSpPr>
              <a:xfrm>
                <a:off x="3265452" y="2454632"/>
                <a:ext cx="1775149" cy="1667645"/>
                <a:chOff x="5040111" y="2410697"/>
                <a:chExt cx="1775149" cy="1667645"/>
              </a:xfrm>
            </p:grpSpPr>
            <p:pic>
              <p:nvPicPr>
                <p:cNvPr id="26" name="Picture 19" descr="C:\Users\richmons\AppData\Local\Microsoft\Windows\Temporary Internet Files\Content.IE5\ETNPJYOF\MC900439819[1].png"/>
                <p:cNvPicPr>
                  <a:picLocks noChangeAspect="1" noChangeArrowheads="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7834802">
                  <a:off x="5040111" y="2410697"/>
                  <a:ext cx="1349748" cy="134974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9" descr="C:\Users\richmons\AppData\Local\Microsoft\Windows\Temporary Internet Files\Content.IE5\ETNPJYOF\MC900439819[1].png"/>
                <p:cNvPicPr>
                  <a:picLocks noChangeAspect="1" noChangeArrowheads="1"/>
                </p:cNvPicPr>
                <p:nvPr/>
              </p:nvPicPr>
              <p:blipFill>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9570370">
                  <a:off x="5465512" y="2728594"/>
                  <a:ext cx="1349748" cy="1349748"/>
                </a:xfrm>
                <a:prstGeom prst="rect">
                  <a:avLst/>
                </a:prstGeom>
                <a:noFill/>
                <a:extLst>
                  <a:ext uri="{909E8E84-426E-40DD-AFC4-6F175D3DCCD1}">
                    <a14:hiddenFill xmlns:a14="http://schemas.microsoft.com/office/drawing/2010/main">
                      <a:solidFill>
                        <a:srgbClr val="FFFFFF"/>
                      </a:solidFill>
                    </a14:hiddenFill>
                  </a:ext>
                </a:extLst>
              </p:spPr>
            </p:pic>
          </p:grpSp>
        </p:grpSp>
      </p:grpSp>
    </p:spTree>
    <p:extLst>
      <p:ext uri="{BB962C8B-B14F-4D97-AF65-F5344CB8AC3E}">
        <p14:creationId xmlns:p14="http://schemas.microsoft.com/office/powerpoint/2010/main" val="1717232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26</a:t>
            </a:fld>
            <a:endParaRPr lang="en-US" dirty="0"/>
          </a:p>
        </p:txBody>
      </p:sp>
      <p:sp>
        <p:nvSpPr>
          <p:cNvPr id="5" name="TextBox 4"/>
          <p:cNvSpPr txBox="1"/>
          <p:nvPr/>
        </p:nvSpPr>
        <p:spPr>
          <a:xfrm>
            <a:off x="228600" y="157726"/>
            <a:ext cx="7248826" cy="7538474"/>
          </a:xfrm>
          <a:prstGeom prst="rect">
            <a:avLst/>
          </a:prstGeom>
          <a:noFill/>
        </p:spPr>
        <p:txBody>
          <a:bodyPr wrap="square" rtlCol="0">
            <a:spAutoFit/>
          </a:bodyPr>
          <a:lstStyle/>
          <a:p>
            <a:r>
              <a:rPr lang="en-US" sz="1400" b="1" u="sng" dirty="0" smtClean="0"/>
              <a:t>Student Directions</a:t>
            </a:r>
            <a:r>
              <a:rPr lang="en-US" sz="1400" b="1" dirty="0" smtClean="0"/>
              <a:t>:</a:t>
            </a:r>
            <a:endParaRPr lang="en-US" sz="1400" b="1" strike="sngStrike" dirty="0" smtClean="0">
              <a:solidFill>
                <a:srgbClr val="FF0000"/>
              </a:solidFill>
            </a:endParaRPr>
          </a:p>
          <a:p>
            <a:endParaRPr lang="en-US" sz="1200" u="sng" dirty="0" smtClean="0"/>
          </a:p>
          <a:p>
            <a:r>
              <a:rPr lang="en-US" sz="1200" b="1" u="sng" dirty="0" smtClean="0"/>
              <a:t>Part 1</a:t>
            </a:r>
            <a:r>
              <a:rPr lang="en-US" sz="1200" b="1" dirty="0" smtClean="0"/>
              <a:t> </a:t>
            </a:r>
          </a:p>
          <a:p>
            <a:endParaRPr lang="en-US" sz="1200" b="1" dirty="0" smtClean="0"/>
          </a:p>
          <a:p>
            <a:r>
              <a:rPr lang="en-US" sz="1200" b="1" dirty="0" smtClean="0"/>
              <a:t>Your assignment:</a:t>
            </a:r>
          </a:p>
          <a:p>
            <a:r>
              <a:rPr lang="en-US" sz="1200" dirty="0" smtClean="0"/>
              <a:t>You will read</a:t>
            </a:r>
            <a:r>
              <a:rPr lang="en-US" sz="1200" dirty="0" smtClean="0">
                <a:solidFill>
                  <a:srgbClr val="FF0000"/>
                </a:solidFill>
              </a:rPr>
              <a:t> </a:t>
            </a:r>
            <a:r>
              <a:rPr lang="en-US" sz="1200" dirty="0" smtClean="0"/>
              <a:t>texts about natural disasters and the Red Cross.</a:t>
            </a:r>
          </a:p>
          <a:p>
            <a:r>
              <a:rPr lang="en-US" sz="1200" dirty="0" smtClean="0"/>
              <a:t>As you read, take notes on these sources.  </a:t>
            </a:r>
          </a:p>
          <a:p>
            <a:r>
              <a:rPr lang="en-US" sz="1200" dirty="0" smtClean="0"/>
              <a:t>Then you will answer several research questions about these sources. </a:t>
            </a:r>
          </a:p>
          <a:p>
            <a:r>
              <a:rPr lang="en-US" sz="1200" dirty="0" smtClean="0"/>
              <a:t>These will help you plan to write an opinion piece</a:t>
            </a:r>
            <a:r>
              <a:rPr lang="en-US" sz="1200" dirty="0" smtClean="0">
                <a:solidFill>
                  <a:srgbClr val="FF0000"/>
                </a:solidFill>
              </a:rPr>
              <a:t> </a:t>
            </a:r>
            <a:endParaRPr lang="en-US" sz="1200" dirty="0">
              <a:solidFill>
                <a:srgbClr val="FF0000"/>
              </a:solidFill>
            </a:endParaRPr>
          </a:p>
          <a:p>
            <a:endParaRPr lang="en-US" sz="1200" b="1" dirty="0" smtClean="0"/>
          </a:p>
          <a:p>
            <a:r>
              <a:rPr lang="en-US" sz="1200" b="1" dirty="0" smtClean="0"/>
              <a:t>Steps you will be following:</a:t>
            </a:r>
          </a:p>
          <a:p>
            <a:r>
              <a:rPr lang="en-US" sz="1200" dirty="0" smtClean="0"/>
              <a:t>In order to help you plan and write your report, you will do all of the following:</a:t>
            </a:r>
          </a:p>
          <a:p>
            <a:r>
              <a:rPr lang="en-US" sz="1200" dirty="0" smtClean="0"/>
              <a:t>1. Read the texts about </a:t>
            </a:r>
            <a:r>
              <a:rPr lang="en-US" sz="1200" u="sng" dirty="0" smtClean="0"/>
              <a:t>natural disasters.</a:t>
            </a:r>
            <a:endParaRPr lang="en-US" sz="1200" dirty="0" smtClean="0">
              <a:solidFill>
                <a:srgbClr val="FFFF00"/>
              </a:solidFill>
            </a:endParaRPr>
          </a:p>
          <a:p>
            <a:r>
              <a:rPr lang="en-US" sz="1200" dirty="0" smtClean="0"/>
              <a:t>2. Answer several questions about the sources.</a:t>
            </a:r>
          </a:p>
          <a:p>
            <a:r>
              <a:rPr lang="en-US" sz="1200" dirty="0" smtClean="0"/>
              <a:t>3. Plan</a:t>
            </a:r>
            <a:r>
              <a:rPr lang="en-US" sz="1200" dirty="0"/>
              <a:t> </a:t>
            </a:r>
            <a:r>
              <a:rPr lang="en-US" sz="1200" dirty="0" smtClean="0"/>
              <a:t>your opinion piece. </a:t>
            </a:r>
          </a:p>
          <a:p>
            <a:endParaRPr lang="en-US" sz="1200" b="1" dirty="0" smtClean="0"/>
          </a:p>
          <a:p>
            <a:r>
              <a:rPr lang="en-US" sz="1200" b="1" dirty="0" smtClean="0"/>
              <a:t>Directions for beginning:</a:t>
            </a:r>
          </a:p>
          <a:p>
            <a:r>
              <a:rPr lang="en-US" sz="1200" dirty="0" smtClean="0"/>
              <a:t>You will now read the texts. Take notes because you may want to refer to your notes while you can to write your opinion piece. You can refer to any of the sources as often as you like.</a:t>
            </a:r>
            <a:r>
              <a:rPr lang="en-US" sz="1200" b="1" dirty="0" smtClean="0"/>
              <a:t> </a:t>
            </a:r>
          </a:p>
          <a:p>
            <a:endParaRPr lang="en-US" sz="1200" b="1" dirty="0" smtClean="0"/>
          </a:p>
          <a:p>
            <a:r>
              <a:rPr lang="en-US" sz="1200" b="1" dirty="0" smtClean="0"/>
              <a:t>Questions</a:t>
            </a:r>
          </a:p>
          <a:p>
            <a:r>
              <a:rPr lang="en-US" sz="1200" dirty="0" smtClean="0"/>
              <a:t>Answer the questions.  Your answers to these questions will be scored. Also, they will help you think about the sources you’ve read, which should help you plan your opinion piece.</a:t>
            </a:r>
          </a:p>
          <a:p>
            <a:endParaRPr lang="en-US" sz="1200" dirty="0"/>
          </a:p>
          <a:p>
            <a:r>
              <a:rPr lang="en-US" sz="1200" b="1" u="sng" dirty="0" smtClean="0"/>
              <a:t>Part 2</a:t>
            </a:r>
          </a:p>
          <a:p>
            <a:r>
              <a:rPr lang="en-US" sz="1200" dirty="0" smtClean="0"/>
              <a:t>Performance Task</a:t>
            </a:r>
          </a:p>
          <a:p>
            <a:pPr lvl="0">
              <a:lnSpc>
                <a:spcPct val="115000"/>
              </a:lnSpc>
              <a:spcAft>
                <a:spcPts val="1000"/>
              </a:spcAft>
            </a:pPr>
            <a:r>
              <a:rPr lang="en-US" sz="1200" b="1" u="sng" dirty="0" smtClean="0">
                <a:solidFill>
                  <a:prstClr val="black"/>
                </a:solidFill>
                <a:ea typeface="Calibri"/>
                <a:cs typeface="Times New Roman"/>
              </a:rPr>
              <a:t>Your </a:t>
            </a:r>
            <a:r>
              <a:rPr lang="en-US" sz="1200" b="1" u="sng" dirty="0">
                <a:solidFill>
                  <a:prstClr val="black"/>
                </a:solidFill>
                <a:ea typeface="Calibri"/>
                <a:cs typeface="Times New Roman"/>
              </a:rPr>
              <a:t>assignment</a:t>
            </a:r>
            <a:r>
              <a:rPr lang="en-US" sz="1200" b="1" dirty="0">
                <a:solidFill>
                  <a:prstClr val="black"/>
                </a:solidFill>
                <a:ea typeface="Calibri"/>
                <a:cs typeface="Times New Roman"/>
              </a:rPr>
              <a:t>: </a:t>
            </a:r>
            <a:r>
              <a:rPr lang="en-US" sz="1200" dirty="0">
                <a:solidFill>
                  <a:prstClr val="black"/>
                </a:solidFill>
                <a:ea typeface="Calibri"/>
                <a:cs typeface="Times New Roman"/>
              </a:rPr>
              <a:t> You have been asked to write an opinion piece about why you someday want to work for the American Red Cross for a class report.  Write your opinion piece.  Support your reasons using evidence from </a:t>
            </a:r>
            <a:r>
              <a:rPr lang="en-US" sz="1200" dirty="0" smtClean="0">
                <a:solidFill>
                  <a:prstClr val="black"/>
                </a:solidFill>
                <a:ea typeface="Calibri"/>
                <a:cs typeface="Times New Roman"/>
              </a:rPr>
              <a:t>   </a:t>
            </a:r>
            <a:r>
              <a:rPr lang="en-US" sz="1200" b="1" i="1" u="sng" dirty="0" smtClean="0">
                <a:solidFill>
                  <a:prstClr val="black"/>
                </a:solidFill>
                <a:ea typeface="Calibri"/>
                <a:cs typeface="Times New Roman"/>
              </a:rPr>
              <a:t>Tornado </a:t>
            </a:r>
            <a:r>
              <a:rPr lang="en-US" sz="1200" b="1" i="1" u="sng" dirty="0">
                <a:solidFill>
                  <a:prstClr val="black"/>
                </a:solidFill>
                <a:ea typeface="Calibri"/>
                <a:cs typeface="Times New Roman"/>
              </a:rPr>
              <a:t>Drills</a:t>
            </a:r>
            <a:r>
              <a:rPr lang="en-US" sz="1200" dirty="0">
                <a:solidFill>
                  <a:prstClr val="black"/>
                </a:solidFill>
                <a:ea typeface="Calibri"/>
                <a:cs typeface="Times New Roman"/>
              </a:rPr>
              <a:t>, </a:t>
            </a:r>
            <a:r>
              <a:rPr lang="en-US" sz="1200" b="1" i="1" u="sng" dirty="0">
                <a:solidFill>
                  <a:prstClr val="black"/>
                </a:solidFill>
                <a:ea typeface="Calibri"/>
                <a:cs typeface="Times New Roman"/>
              </a:rPr>
              <a:t>A Tornado, a Boy and a Frog</a:t>
            </a:r>
            <a:r>
              <a:rPr lang="en-US" sz="1200" dirty="0">
                <a:solidFill>
                  <a:prstClr val="black"/>
                </a:solidFill>
                <a:ea typeface="Calibri"/>
                <a:cs typeface="Times New Roman"/>
              </a:rPr>
              <a:t>, and </a:t>
            </a:r>
            <a:r>
              <a:rPr lang="en-US" sz="1200" b="1" i="1" u="sng" dirty="0">
                <a:solidFill>
                  <a:prstClr val="black"/>
                </a:solidFill>
                <a:ea typeface="Calibri"/>
                <a:cs typeface="Times New Roman"/>
              </a:rPr>
              <a:t>Clara Barton, American Red Cross </a:t>
            </a:r>
            <a:r>
              <a:rPr lang="en-US" sz="1200" b="1" i="1" u="sng" dirty="0" smtClean="0">
                <a:solidFill>
                  <a:prstClr val="black"/>
                </a:solidFill>
                <a:ea typeface="Calibri"/>
                <a:cs typeface="Times New Roman"/>
              </a:rPr>
              <a:t>Founder</a:t>
            </a:r>
            <a:r>
              <a:rPr lang="en-US" sz="1200" b="1" i="1" dirty="0" smtClean="0">
                <a:solidFill>
                  <a:prstClr val="black"/>
                </a:solidFill>
                <a:ea typeface="Calibri"/>
                <a:cs typeface="Times New Roman"/>
              </a:rPr>
              <a:t>.</a:t>
            </a:r>
          </a:p>
          <a:p>
            <a:pPr lvl="0">
              <a:lnSpc>
                <a:spcPct val="115000"/>
              </a:lnSpc>
              <a:spcAft>
                <a:spcPts val="1000"/>
              </a:spcAft>
            </a:pPr>
            <a:r>
              <a:rPr lang="en-US" sz="1200" b="1" u="sng" dirty="0" smtClean="0"/>
              <a:t>You </a:t>
            </a:r>
            <a:r>
              <a:rPr lang="en-US" sz="1200" b="1" u="sng" dirty="0"/>
              <a:t>will</a:t>
            </a:r>
            <a:r>
              <a:rPr lang="en-US" sz="1200" dirty="0"/>
              <a:t>:</a:t>
            </a:r>
          </a:p>
          <a:p>
            <a:pPr marL="342900" indent="-342900">
              <a:buAutoNum type="arabicPeriod"/>
            </a:pPr>
            <a:r>
              <a:rPr lang="en-US" sz="1200" dirty="0"/>
              <a:t>Plan your writing.  You may use your notes and answers.</a:t>
            </a:r>
          </a:p>
          <a:p>
            <a:pPr marL="342900" indent="-342900">
              <a:buAutoNum type="arabicPeriod"/>
            </a:pPr>
            <a:endParaRPr lang="en-US" sz="1200" dirty="0"/>
          </a:p>
          <a:p>
            <a:pPr marL="342900" indent="-342900">
              <a:buAutoNum type="arabicPeriod"/>
            </a:pPr>
            <a:r>
              <a:rPr lang="en-US" sz="1200" dirty="0" smtClean="0"/>
              <a:t>Write, revise, and edit </a:t>
            </a:r>
            <a:r>
              <a:rPr lang="en-US" sz="1200" dirty="0"/>
              <a:t>your first </a:t>
            </a:r>
            <a:r>
              <a:rPr lang="en-US" sz="1200" dirty="0" smtClean="0"/>
              <a:t>draft (your teacher will give you paper).</a:t>
            </a:r>
            <a:endParaRPr lang="en-US" sz="1200" dirty="0"/>
          </a:p>
          <a:p>
            <a:pPr marL="342900" indent="-342900">
              <a:buAutoNum type="arabicPeriod"/>
            </a:pPr>
            <a:endParaRPr lang="en-US" sz="1200" dirty="0"/>
          </a:p>
          <a:p>
            <a:pPr marL="342900" indent="-342900">
              <a:buAutoNum type="arabicPeriod"/>
            </a:pPr>
            <a:r>
              <a:rPr lang="en-US" sz="1200" dirty="0"/>
              <a:t>Write a final draft </a:t>
            </a:r>
            <a:r>
              <a:rPr lang="en-US" sz="1200" dirty="0" smtClean="0"/>
              <a:t>of your opinion piece.</a:t>
            </a:r>
          </a:p>
          <a:p>
            <a:pPr marL="342900" indent="-342900">
              <a:buAutoNum type="arabicPeriod"/>
            </a:pPr>
            <a:endParaRPr lang="en-US" sz="1200" dirty="0"/>
          </a:p>
          <a:p>
            <a:pPr algn="ctr"/>
            <a:r>
              <a:rPr lang="en-US" sz="1400" b="1" dirty="0" smtClean="0"/>
              <a:t>How You Will Be Scored</a:t>
            </a:r>
            <a:endParaRPr lang="en-US" sz="1400" b="1" dirty="0"/>
          </a:p>
          <a:p>
            <a:endParaRPr lang="en-US" sz="1200" b="1" dirty="0"/>
          </a:p>
        </p:txBody>
      </p:sp>
      <p:graphicFrame>
        <p:nvGraphicFramePr>
          <p:cNvPr id="6" name="Table 5"/>
          <p:cNvGraphicFramePr>
            <a:graphicFrameLocks noGrp="1"/>
          </p:cNvGraphicFramePr>
          <p:nvPr>
            <p:extLst>
              <p:ext uri="{D42A27DB-BD31-4B8C-83A1-F6EECF244321}">
                <p14:modId xmlns:p14="http://schemas.microsoft.com/office/powerpoint/2010/main" val="3210115819"/>
              </p:ext>
            </p:extLst>
          </p:nvPr>
        </p:nvGraphicFramePr>
        <p:xfrm>
          <a:off x="1354931" y="7543800"/>
          <a:ext cx="5062538" cy="1985553"/>
        </p:xfrm>
        <a:graphic>
          <a:graphicData uri="http://schemas.openxmlformats.org/drawingml/2006/table">
            <a:tbl>
              <a:tblPr firstRow="1" bandRow="1">
                <a:tableStyleId>{5940675A-B579-460E-94D1-54222C63F5DA}</a:tableStyleId>
              </a:tblPr>
              <a:tblGrid>
                <a:gridCol w="1075909"/>
                <a:gridCol w="3986629"/>
              </a:tblGrid>
              <a:tr h="383177">
                <a:tc>
                  <a:txBody>
                    <a:bodyPr/>
                    <a:lstStyle/>
                    <a:p>
                      <a:pPr algn="r"/>
                      <a:r>
                        <a:rPr lang="en-US" sz="1000" b="1" i="1" dirty="0" smtClean="0">
                          <a:solidFill>
                            <a:schemeClr val="tx1"/>
                          </a:solidFill>
                        </a:rPr>
                        <a:t>Purpose</a:t>
                      </a:r>
                      <a:endParaRPr lang="en-US" sz="1000" b="1" i="1" dirty="0">
                        <a:solidFill>
                          <a:schemeClr val="tx1"/>
                        </a:solidFill>
                      </a:endParaRPr>
                    </a:p>
                  </a:txBody>
                  <a:tcPr marL="97155" marR="97155" marT="47897" marB="47897" anchor="ctr">
                    <a:lnB w="12700" cap="flat" cmpd="sng" algn="ctr">
                      <a:noFill/>
                      <a:prstDash val="solid"/>
                      <a:round/>
                      <a:headEnd type="none" w="med" len="med"/>
                      <a:tailEnd type="none" w="med" len="med"/>
                    </a:lnB>
                    <a:solidFill>
                      <a:schemeClr val="bg2"/>
                    </a:solidFill>
                  </a:tcPr>
                </a:tc>
                <a:tc>
                  <a:txBody>
                    <a:bodyPr/>
                    <a:lstStyle/>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n-US" sz="1000" b="0" i="0" u="none" strike="noStrike" kern="1200" cap="none" spc="0" normalizeH="0" baseline="0" noProof="0" dirty="0" smtClean="0">
                          <a:ln>
                            <a:noFill/>
                          </a:ln>
                          <a:solidFill>
                            <a:prstClr val="black"/>
                          </a:solidFill>
                          <a:effectLst/>
                          <a:uLnTx/>
                          <a:uFillTx/>
                          <a:latin typeface="+mn-lt"/>
                          <a:ea typeface="Calibri"/>
                          <a:cs typeface="Times New Roman"/>
                        </a:rPr>
                        <a:t>Do you clearly state your opinion?  Do you stay on topic?</a:t>
                      </a:r>
                      <a:endParaRPr kumimoji="0" lang="en-US" sz="1000" b="1" i="0" u="none" strike="noStrike" kern="1200" cap="none" spc="0" normalizeH="0" baseline="0" noProof="0" dirty="0">
                        <a:ln>
                          <a:noFill/>
                        </a:ln>
                        <a:solidFill>
                          <a:prstClr val="black"/>
                        </a:solidFill>
                        <a:effectLst/>
                        <a:uLnTx/>
                        <a:uFillTx/>
                        <a:latin typeface="+mn-lt"/>
                        <a:ea typeface="Calibri"/>
                        <a:cs typeface="Times New Roman"/>
                      </a:endParaRPr>
                    </a:p>
                  </a:txBody>
                  <a:tcPr marL="97155" marR="97155" marT="47897" marB="47897" anchor="ctr">
                    <a:lnB w="12700" cap="flat" cmpd="sng" algn="ctr">
                      <a:solidFill>
                        <a:schemeClr val="bg1">
                          <a:lumMod val="50000"/>
                        </a:schemeClr>
                      </a:solidFill>
                      <a:prstDash val="solid"/>
                      <a:round/>
                      <a:headEnd type="none" w="med" len="med"/>
                      <a:tailEnd type="none" w="med" len="med"/>
                    </a:lnB>
                    <a:solidFill>
                      <a:schemeClr val="bg2"/>
                    </a:solidFill>
                  </a:tcPr>
                </a:tc>
              </a:tr>
              <a:tr h="239486">
                <a:tc>
                  <a:txBody>
                    <a:bodyPr/>
                    <a:lstStyle/>
                    <a:p>
                      <a:pPr algn="r"/>
                      <a:r>
                        <a:rPr lang="en-US" sz="1000" b="1" i="1" dirty="0" smtClean="0">
                          <a:solidFill>
                            <a:schemeClr val="tx1"/>
                          </a:solidFill>
                        </a:rPr>
                        <a:t>Organization</a:t>
                      </a:r>
                      <a:endParaRPr lang="en-US" sz="1000" b="1" i="1" dirty="0">
                        <a:solidFill>
                          <a:schemeClr val="tx1"/>
                        </a:solidFill>
                      </a:endParaRPr>
                    </a:p>
                  </a:txBody>
                  <a:tcPr marL="97155" marR="97155" marT="47897" marB="47897" anchor="ctr">
                    <a:lnT w="12700" cap="flat" cmpd="sng" algn="ctr">
                      <a:noFill/>
                      <a:prstDash val="solid"/>
                      <a:round/>
                      <a:headEnd type="none" w="med" len="med"/>
                      <a:tailEnd type="none" w="med" len="med"/>
                    </a:lnT>
                    <a:solidFill>
                      <a:schemeClr val="bg2"/>
                    </a:solidFill>
                  </a:tcPr>
                </a:tc>
                <a:tc>
                  <a:txBody>
                    <a:bodyPr/>
                    <a:lstStyle/>
                    <a:p>
                      <a:pPr marL="0" lvl="0" indent="0" defTabSz="1018809">
                        <a:buFont typeface="+mj-lt"/>
                        <a:buNone/>
                        <a:defRPr/>
                      </a:pPr>
                      <a:r>
                        <a:rPr lang="en-US" sz="1000" dirty="0" smtClean="0">
                          <a:solidFill>
                            <a:prstClr val="black"/>
                          </a:solidFill>
                          <a:ea typeface="Calibri"/>
                          <a:cs typeface="Times New Roman"/>
                        </a:rPr>
                        <a:t>Do your ideas flow logically from the introduction to conclusion?  Do you use effective transitions?</a:t>
                      </a:r>
                      <a:endParaRPr lang="en-US" sz="1000" dirty="0">
                        <a:solidFill>
                          <a:prstClr val="black"/>
                        </a:solidFill>
                        <a:ea typeface="Calibri"/>
                        <a:cs typeface="Times New Roman"/>
                      </a:endParaRPr>
                    </a:p>
                  </a:txBody>
                  <a:tcPr marL="97155" marR="97155" marT="47897" marB="47897" anchor="ctr">
                    <a:lnT w="12700" cap="flat" cmpd="sng" algn="ctr">
                      <a:solidFill>
                        <a:schemeClr val="bg1">
                          <a:lumMod val="50000"/>
                        </a:schemeClr>
                      </a:solidFill>
                      <a:prstDash val="solid"/>
                      <a:round/>
                      <a:headEnd type="none" w="med" len="med"/>
                      <a:tailEnd type="none" w="med" len="med"/>
                    </a:lnT>
                    <a:solidFill>
                      <a:schemeClr val="bg2"/>
                    </a:solidFill>
                  </a:tcPr>
                </a:tc>
              </a:tr>
              <a:tr h="383177">
                <a:tc>
                  <a:txBody>
                    <a:bodyPr/>
                    <a:lstStyle/>
                    <a:p>
                      <a:pPr algn="r"/>
                      <a:r>
                        <a:rPr lang="en-US" sz="1000" b="1" i="1" dirty="0" smtClean="0">
                          <a:solidFill>
                            <a:schemeClr val="tx1"/>
                          </a:solidFill>
                        </a:rPr>
                        <a:t>Elaboration:</a:t>
                      </a:r>
                    </a:p>
                    <a:p>
                      <a:pPr algn="r"/>
                      <a:r>
                        <a:rPr lang="en-US" sz="1000" b="1" i="1" dirty="0" smtClean="0">
                          <a:solidFill>
                            <a:schemeClr val="tx1"/>
                          </a:solidFill>
                        </a:rPr>
                        <a:t>of evidence</a:t>
                      </a:r>
                    </a:p>
                  </a:txBody>
                  <a:tcPr marL="97155" marR="97155" marT="47897" marB="47897" anchor="ctr">
                    <a:lnB w="12700" cap="flat" cmpd="sng" algn="ctr">
                      <a:noFill/>
                      <a:prstDash val="solid"/>
                      <a:round/>
                      <a:headEnd type="none" w="med" len="med"/>
                      <a:tailEnd type="none" w="med" len="med"/>
                    </a:lnB>
                    <a:solidFill>
                      <a:schemeClr val="bg1">
                        <a:lumMod val="95000"/>
                      </a:schemeClr>
                    </a:solidFill>
                  </a:tcPr>
                </a:tc>
                <a:tc>
                  <a:txBody>
                    <a:bodyPr/>
                    <a:lstStyle/>
                    <a:p>
                      <a:pPr marL="0" lvl="0" indent="0" defTabSz="1018809">
                        <a:buFont typeface="+mj-lt"/>
                        <a:buNone/>
                        <a:defRPr/>
                      </a:pPr>
                      <a:r>
                        <a:rPr lang="en-US" sz="1000" dirty="0" smtClean="0">
                          <a:solidFill>
                            <a:prstClr val="black"/>
                          </a:solidFill>
                          <a:ea typeface="Calibri"/>
                          <a:cs typeface="Times New Roman"/>
                        </a:rPr>
                        <a:t>Do you provide evidence from sources about your opinions and elaborate with specific information?</a:t>
                      </a:r>
                      <a:endParaRPr lang="en-US" sz="1000" dirty="0">
                        <a:solidFill>
                          <a:prstClr val="black"/>
                        </a:solidFill>
                        <a:ea typeface="Calibri"/>
                        <a:cs typeface="Times New Roman"/>
                      </a:endParaRPr>
                    </a:p>
                  </a:txBody>
                  <a:tcPr marL="97155" marR="97155" marT="47897" marB="47897"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263435">
                <a:tc>
                  <a:txBody>
                    <a:bodyPr/>
                    <a:lstStyle/>
                    <a:p>
                      <a:pPr algn="r"/>
                      <a:r>
                        <a:rPr lang="en-US" sz="1000" b="1" i="1" dirty="0" smtClean="0">
                          <a:solidFill>
                            <a:schemeClr val="tx1"/>
                          </a:solidFill>
                        </a:rPr>
                        <a:t>Elaboration:</a:t>
                      </a:r>
                    </a:p>
                    <a:p>
                      <a:pPr algn="r"/>
                      <a:r>
                        <a:rPr lang="en-US" sz="1000" b="1" i="1" dirty="0" smtClean="0">
                          <a:solidFill>
                            <a:schemeClr val="tx1"/>
                          </a:solidFill>
                        </a:rPr>
                        <a:t>of language and vocabulary</a:t>
                      </a:r>
                      <a:endParaRPr lang="en-US" sz="1000" b="1" i="1" dirty="0">
                        <a:solidFill>
                          <a:schemeClr val="tx1"/>
                        </a:solidFill>
                      </a:endParaRPr>
                    </a:p>
                  </a:txBody>
                  <a:tcPr marL="97155" marR="97155" marT="47897" marB="47897" anchor="ctr">
                    <a:lnT w="12700" cap="flat" cmpd="sng" algn="ctr">
                      <a:noFill/>
                      <a:prstDash val="solid"/>
                      <a:round/>
                      <a:headEnd type="none" w="med" len="med"/>
                      <a:tailEnd type="none" w="med" len="med"/>
                    </a:lnT>
                    <a:solidFill>
                      <a:schemeClr val="bg1">
                        <a:lumMod val="95000"/>
                      </a:schemeClr>
                    </a:solidFill>
                  </a:tcPr>
                </a:tc>
                <a:tc>
                  <a:txBody>
                    <a:bodyPr/>
                    <a:lstStyle/>
                    <a:p>
                      <a:pPr marL="0" lvl="0" indent="0" defTabSz="1018809">
                        <a:buFont typeface="+mj-lt"/>
                        <a:buNone/>
                        <a:defRPr/>
                      </a:pPr>
                      <a:r>
                        <a:rPr lang="en-US" sz="1000" dirty="0" smtClean="0">
                          <a:solidFill>
                            <a:prstClr val="black"/>
                          </a:solidFill>
                          <a:ea typeface="Calibri"/>
                          <a:cs typeface="Times New Roman"/>
                        </a:rPr>
                        <a:t>Do you express your ideas effectively?  Do you use precise language that is appropriate for your audience and purpose?</a:t>
                      </a:r>
                      <a:endParaRPr lang="en-US" sz="1000" dirty="0">
                        <a:solidFill>
                          <a:prstClr val="black"/>
                        </a:solidFill>
                        <a:ea typeface="Calibri"/>
                        <a:cs typeface="Times New Roman"/>
                      </a:endParaRPr>
                    </a:p>
                  </a:txBody>
                  <a:tcPr marL="97155" marR="97155" marT="47897" marB="47897"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239486">
                <a:tc>
                  <a:txBody>
                    <a:bodyPr/>
                    <a:lstStyle/>
                    <a:p>
                      <a:pPr algn="r"/>
                      <a:r>
                        <a:rPr lang="en-US" sz="1000" b="1" i="1" dirty="0" smtClean="0">
                          <a:solidFill>
                            <a:schemeClr val="tx1"/>
                          </a:solidFill>
                        </a:rPr>
                        <a:t>Conventions</a:t>
                      </a:r>
                      <a:endParaRPr lang="en-US" sz="1000" b="1" i="1" dirty="0">
                        <a:solidFill>
                          <a:schemeClr val="tx1"/>
                        </a:solidFill>
                      </a:endParaRPr>
                    </a:p>
                  </a:txBody>
                  <a:tcPr marL="97155" marR="97155" marT="47897" marB="47897" anchor="ctr">
                    <a:solidFill>
                      <a:schemeClr val="accent6">
                        <a:lumMod val="20000"/>
                        <a:lumOff val="80000"/>
                      </a:schemeClr>
                    </a:solidFill>
                  </a:tcPr>
                </a:tc>
                <a:tc>
                  <a:txBody>
                    <a:bodyPr/>
                    <a:lstStyle/>
                    <a:p>
                      <a:pPr marL="0" lvl="0" indent="0" defTabSz="1018809">
                        <a:buFont typeface="+mj-lt"/>
                        <a:buNone/>
                        <a:defRPr/>
                      </a:pPr>
                      <a:r>
                        <a:rPr lang="en-US" sz="1000" b="1" dirty="0" smtClean="0">
                          <a:solidFill>
                            <a:srgbClr val="FF0000"/>
                          </a:solidFill>
                        </a:rPr>
                        <a:t> </a:t>
                      </a:r>
                      <a:r>
                        <a:rPr lang="en-US" sz="1000" dirty="0" smtClean="0">
                          <a:solidFill>
                            <a:prstClr val="black"/>
                          </a:solidFill>
                          <a:ea typeface="Calibri"/>
                          <a:cs typeface="Times New Roman"/>
                        </a:rPr>
                        <a:t>Do you use punctuation, capitalization and spelling correctly?</a:t>
                      </a:r>
                      <a:endParaRPr lang="en-US" sz="1000" dirty="0">
                        <a:solidFill>
                          <a:prstClr val="black"/>
                        </a:solidFill>
                        <a:ea typeface="Calibri"/>
                        <a:cs typeface="Times New Roman"/>
                      </a:endParaRPr>
                    </a:p>
                  </a:txBody>
                  <a:tcPr marL="97155" marR="97155" marT="47897" marB="47897"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20758954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27</a:t>
            </a:fld>
            <a:endParaRPr lang="en-US" dirty="0"/>
          </a:p>
        </p:txBody>
      </p:sp>
      <p:sp>
        <p:nvSpPr>
          <p:cNvPr id="5" name="Rectangle 4"/>
          <p:cNvSpPr/>
          <p:nvPr/>
        </p:nvSpPr>
        <p:spPr>
          <a:xfrm>
            <a:off x="533400" y="762000"/>
            <a:ext cx="6629400" cy="7879080"/>
          </a:xfrm>
          <a:prstGeom prst="rect">
            <a:avLst/>
          </a:prstGeom>
        </p:spPr>
        <p:txBody>
          <a:bodyPr wrap="square">
            <a:spAutoFit/>
          </a:bodyPr>
          <a:lstStyle/>
          <a:p>
            <a:pPr algn="ctr"/>
            <a:r>
              <a:rPr lang="en-US" sz="1600" b="1" u="sng" dirty="0">
                <a:ea typeface="Calibri"/>
                <a:cs typeface="Times New Roman"/>
              </a:rPr>
              <a:t>The Tornado Drill</a:t>
            </a:r>
            <a:endParaRPr lang="en-US" sz="1400" dirty="0">
              <a:ea typeface="Calibri"/>
              <a:cs typeface="Times New Roman"/>
            </a:endParaRPr>
          </a:p>
          <a:p>
            <a:pPr algn="ctr"/>
            <a:r>
              <a:rPr lang="en-US" sz="1400" dirty="0">
                <a:ea typeface="Calibri"/>
                <a:cs typeface="Times New Roman"/>
              </a:rPr>
              <a:t> </a:t>
            </a:r>
            <a:r>
              <a:rPr lang="en-US" sz="1200" i="1" dirty="0" smtClean="0">
                <a:ea typeface="Calibri"/>
                <a:cs typeface="Times New Roman"/>
              </a:rPr>
              <a:t>Ginger Jay</a:t>
            </a:r>
          </a:p>
          <a:p>
            <a:pPr algn="ctr"/>
            <a:endParaRPr lang="en-US" sz="1400" dirty="0">
              <a:ea typeface="Calibri"/>
              <a:cs typeface="Times New Roman"/>
            </a:endParaRPr>
          </a:p>
          <a:p>
            <a:r>
              <a:rPr lang="en-US" sz="1400" dirty="0">
                <a:ea typeface="Calibri"/>
                <a:cs typeface="Times New Roman"/>
              </a:rPr>
              <a:t>The alarm went off again.  Jonas knew what to do this time. They all had to go out in the hall, sit next to each other, and curl up into a ball. This was in case there was a tornado.   </a:t>
            </a:r>
            <a:endParaRPr lang="en-US" sz="1400" dirty="0" smtClean="0">
              <a:ea typeface="Calibri"/>
              <a:cs typeface="Times New Roman"/>
            </a:endParaRPr>
          </a:p>
          <a:p>
            <a:endParaRPr lang="en-US" sz="1400" dirty="0">
              <a:ea typeface="Calibri"/>
              <a:cs typeface="Times New Roman"/>
            </a:endParaRPr>
          </a:p>
          <a:p>
            <a:r>
              <a:rPr lang="en-US" sz="1400" dirty="0">
                <a:ea typeface="Calibri"/>
                <a:cs typeface="Times New Roman"/>
              </a:rPr>
              <a:t>Jonas did not understand how in the world going into the hall and curling up into a ball would help you if you got hit by a tornado</a:t>
            </a:r>
            <a:r>
              <a:rPr lang="en-US" sz="1400" dirty="0" smtClean="0">
                <a:ea typeface="Calibri"/>
                <a:cs typeface="Times New Roman"/>
              </a:rPr>
              <a:t>.</a:t>
            </a:r>
          </a:p>
          <a:p>
            <a:endParaRPr lang="en-US" sz="1400" dirty="0">
              <a:ea typeface="Calibri"/>
              <a:cs typeface="Times New Roman"/>
            </a:endParaRPr>
          </a:p>
          <a:p>
            <a:r>
              <a:rPr lang="en-US" sz="1400" dirty="0" smtClean="0">
                <a:ea typeface="Calibri"/>
                <a:cs typeface="Times New Roman"/>
              </a:rPr>
              <a:t>Then </a:t>
            </a:r>
            <a:r>
              <a:rPr lang="en-US" sz="1400" dirty="0">
                <a:ea typeface="Calibri"/>
                <a:cs typeface="Times New Roman"/>
              </a:rPr>
              <a:t>his teacher had told him that they went into the hall to be away from windows that might break during a tornado. Curling up was in case something fell on you. That’s why they put their hands over their neck, to protect it in case something sharp fell. </a:t>
            </a:r>
            <a:endParaRPr lang="en-US" sz="1400" dirty="0" smtClean="0">
              <a:ea typeface="Calibri"/>
              <a:cs typeface="Times New Roman"/>
            </a:endParaRPr>
          </a:p>
          <a:p>
            <a:endParaRPr lang="en-US" sz="1400" dirty="0">
              <a:ea typeface="Calibri"/>
              <a:cs typeface="Times New Roman"/>
            </a:endParaRPr>
          </a:p>
          <a:p>
            <a:r>
              <a:rPr lang="en-US" sz="1400" dirty="0">
                <a:ea typeface="Calibri"/>
                <a:cs typeface="Times New Roman"/>
              </a:rPr>
              <a:t>Molly was a new girl in class.  She sat next to Jonas.  When the alarm went off, Molly hid under her desk. Jonas had to tell her to get out from under her desk and follow the class into the hall</a:t>
            </a:r>
            <a:r>
              <a:rPr lang="en-US" sz="1400" dirty="0" smtClean="0">
                <a:ea typeface="Calibri"/>
                <a:cs typeface="Times New Roman"/>
              </a:rPr>
              <a:t>.</a:t>
            </a:r>
          </a:p>
          <a:p>
            <a:endParaRPr lang="en-US" sz="1400" dirty="0">
              <a:ea typeface="Calibri"/>
              <a:cs typeface="Times New Roman"/>
            </a:endParaRPr>
          </a:p>
          <a:p>
            <a:r>
              <a:rPr lang="en-US" sz="1400" dirty="0">
                <a:ea typeface="Calibri"/>
                <a:cs typeface="Times New Roman"/>
              </a:rPr>
              <a:t>It turned out to be a drill, just like last time. After a few minutes, all the students went back into their classroom and sat back down at their desks. </a:t>
            </a:r>
            <a:endParaRPr lang="en-US" sz="1400" dirty="0" smtClean="0">
              <a:ea typeface="Calibri"/>
              <a:cs typeface="Times New Roman"/>
            </a:endParaRPr>
          </a:p>
          <a:p>
            <a:endParaRPr lang="en-US" sz="1400" dirty="0">
              <a:ea typeface="Calibri"/>
              <a:cs typeface="Times New Roman"/>
            </a:endParaRPr>
          </a:p>
          <a:p>
            <a:r>
              <a:rPr lang="en-US" sz="1400" dirty="0">
                <a:ea typeface="Calibri"/>
                <a:cs typeface="Times New Roman"/>
              </a:rPr>
              <a:t> After school, Jonas teased Molly about hiding under her desk when the alarm went off. “Scaredy cat!” he said.  Molly laughed at him. “I wasn’t scared,” she said. </a:t>
            </a:r>
          </a:p>
          <a:p>
            <a:r>
              <a:rPr lang="en-US" sz="1400" dirty="0">
                <a:ea typeface="Calibri"/>
                <a:cs typeface="Times New Roman"/>
              </a:rPr>
              <a:t>Molly explained that she had moved from California last week.  In her old school when the alarm went off  it was an earthquake drill.  During the earthquake drill </a:t>
            </a:r>
            <a:r>
              <a:rPr lang="en-US" sz="1400" dirty="0" smtClean="0">
                <a:ea typeface="Calibri"/>
                <a:cs typeface="Times New Roman"/>
              </a:rPr>
              <a:t>you </a:t>
            </a:r>
            <a:r>
              <a:rPr lang="en-US" sz="1400" dirty="0">
                <a:ea typeface="Calibri"/>
                <a:cs typeface="Times New Roman"/>
              </a:rPr>
              <a:t>were told to hide under your desk.  </a:t>
            </a:r>
            <a:endParaRPr lang="en-US" sz="1400" dirty="0" smtClean="0">
              <a:ea typeface="Calibri"/>
              <a:cs typeface="Times New Roman"/>
            </a:endParaRPr>
          </a:p>
          <a:p>
            <a:endParaRPr lang="en-US" sz="1400" dirty="0">
              <a:ea typeface="Calibri"/>
              <a:cs typeface="Times New Roman"/>
            </a:endParaRPr>
          </a:p>
          <a:p>
            <a:r>
              <a:rPr lang="en-US" sz="1400" dirty="0">
                <a:ea typeface="Calibri"/>
                <a:cs typeface="Times New Roman"/>
              </a:rPr>
              <a:t>Jonas’ friend Sam, heard them.  Sam told them that once when he was visiting cousins in Florida, the weather man said a hurricane had formed nearby.  So school was closed the next day. </a:t>
            </a:r>
            <a:endParaRPr lang="en-US" sz="1400" dirty="0" smtClean="0">
              <a:ea typeface="Calibri"/>
              <a:cs typeface="Times New Roman"/>
            </a:endParaRPr>
          </a:p>
          <a:p>
            <a:endParaRPr lang="en-US" sz="1400" dirty="0">
              <a:ea typeface="Calibri"/>
              <a:cs typeface="Times New Roman"/>
            </a:endParaRPr>
          </a:p>
          <a:p>
            <a:r>
              <a:rPr lang="en-US" sz="1400" dirty="0">
                <a:ea typeface="Calibri"/>
                <a:cs typeface="Times New Roman"/>
              </a:rPr>
              <a:t>Jonas remembered that his cousins who lived up North had three days in a row with no school  because it wouldn’t stop snowing.  </a:t>
            </a:r>
            <a:endParaRPr lang="en-US" sz="1400" dirty="0" smtClean="0">
              <a:ea typeface="Calibri"/>
              <a:cs typeface="Times New Roman"/>
            </a:endParaRPr>
          </a:p>
          <a:p>
            <a:endParaRPr lang="en-US" sz="1400" dirty="0">
              <a:ea typeface="Calibri"/>
              <a:cs typeface="Times New Roman"/>
            </a:endParaRPr>
          </a:p>
          <a:p>
            <a:r>
              <a:rPr lang="en-US" sz="1400" dirty="0">
                <a:ea typeface="Calibri"/>
                <a:cs typeface="Times New Roman"/>
              </a:rPr>
              <a:t>“I think earthquakes and tornadoes are the scariest storms, “ said Molly.  “The weather man </a:t>
            </a:r>
            <a:r>
              <a:rPr lang="en-US" sz="1400" dirty="0" smtClean="0">
                <a:ea typeface="Calibri"/>
                <a:cs typeface="Times New Roman"/>
              </a:rPr>
              <a:t>can </a:t>
            </a:r>
            <a:r>
              <a:rPr lang="en-US" sz="1400" dirty="0">
                <a:ea typeface="Calibri"/>
                <a:cs typeface="Times New Roman"/>
              </a:rPr>
              <a:t>tell us if a hurricane or snowstorm will come.  But, with earthquakes and tornadoes, you never </a:t>
            </a:r>
            <a:r>
              <a:rPr lang="en-US" sz="1400" dirty="0" smtClean="0">
                <a:ea typeface="Calibri"/>
                <a:cs typeface="Times New Roman"/>
              </a:rPr>
              <a:t>know.”</a:t>
            </a:r>
            <a:endParaRPr lang="en-US" sz="1400" dirty="0"/>
          </a:p>
        </p:txBody>
      </p:sp>
      <p:sp>
        <p:nvSpPr>
          <p:cNvPr id="6" name="Rectangle 5"/>
          <p:cNvSpPr/>
          <p:nvPr/>
        </p:nvSpPr>
        <p:spPr>
          <a:xfrm>
            <a:off x="5257800" y="87831"/>
            <a:ext cx="2247900" cy="707886"/>
          </a:xfrm>
          <a:prstGeom prst="rect">
            <a:avLst/>
          </a:prstGeom>
        </p:spPr>
        <p:txBody>
          <a:bodyPr wrap="square">
            <a:spAutoFit/>
          </a:bodyPr>
          <a:lstStyle/>
          <a:p>
            <a:pPr algn="r"/>
            <a:r>
              <a:rPr lang="en-US" sz="800" dirty="0"/>
              <a:t>Grade Equivalent 4.1</a:t>
            </a:r>
          </a:p>
          <a:p>
            <a:pPr algn="r"/>
            <a:r>
              <a:rPr lang="en-US" sz="800" dirty="0"/>
              <a:t>Lexile Measure 750L</a:t>
            </a:r>
          </a:p>
          <a:p>
            <a:pPr algn="r"/>
            <a:r>
              <a:rPr lang="en-US" sz="800" dirty="0"/>
              <a:t>Mean Sentence Length 12.32</a:t>
            </a:r>
          </a:p>
          <a:p>
            <a:pPr algn="r"/>
            <a:r>
              <a:rPr lang="en-US" sz="800" dirty="0"/>
              <a:t>Mean Log Word Frequency 3.73</a:t>
            </a:r>
          </a:p>
          <a:p>
            <a:pPr algn="r"/>
            <a:r>
              <a:rPr lang="en-US" sz="800" dirty="0"/>
              <a:t>Word Count 345</a:t>
            </a:r>
          </a:p>
        </p:txBody>
      </p:sp>
    </p:spTree>
    <p:extLst>
      <p:ext uri="{BB962C8B-B14F-4D97-AF65-F5344CB8AC3E}">
        <p14:creationId xmlns:p14="http://schemas.microsoft.com/office/powerpoint/2010/main" val="21729388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28</a:t>
            </a:fld>
            <a:endParaRPr lang="en-US" dirty="0"/>
          </a:p>
        </p:txBody>
      </p:sp>
      <p:sp>
        <p:nvSpPr>
          <p:cNvPr id="5" name="Rectangle 4"/>
          <p:cNvSpPr/>
          <p:nvPr/>
        </p:nvSpPr>
        <p:spPr>
          <a:xfrm>
            <a:off x="994193" y="1006989"/>
            <a:ext cx="4845071" cy="2565089"/>
          </a:xfrm>
          <a:prstGeom prst="rect">
            <a:avLst/>
          </a:prstGeom>
        </p:spPr>
        <p:txBody>
          <a:bodyPr wrap="square" lIns="101881" tIns="50941" rIns="101881" bIns="50941">
            <a:spAutoFit/>
          </a:bodyPr>
          <a:lstStyle/>
          <a:p>
            <a:pPr marL="361417" indent="-361417">
              <a:buFont typeface="+mj-lt"/>
              <a:buAutoNum type="arabicPeriod"/>
            </a:pPr>
            <a:endParaRPr lang="en-US" sz="1600" b="1" dirty="0" smtClean="0">
              <a:latin typeface="Helvetica" pitchFamily="34" charset="0"/>
              <a:cs typeface="Helvetica" pitchFamily="34" charset="0"/>
            </a:endParaRPr>
          </a:p>
          <a:p>
            <a:pPr marL="361417" indent="-361417">
              <a:buFont typeface="+mj-lt"/>
              <a:buAutoNum type="arabicPeriod"/>
            </a:pPr>
            <a:r>
              <a:rPr lang="en-US" sz="1600" b="1" dirty="0">
                <a:latin typeface="Helvetica" pitchFamily="34" charset="0"/>
                <a:cs typeface="Helvetica" pitchFamily="34" charset="0"/>
              </a:rPr>
              <a:t>Why did Jonas go into the hall?</a:t>
            </a:r>
            <a:endParaRPr lang="en-US" sz="1600" b="1" dirty="0" smtClean="0">
              <a:latin typeface="Helvetica" pitchFamily="34" charset="0"/>
              <a:cs typeface="Helvetica" pitchFamily="34" charset="0"/>
            </a:endParaRPr>
          </a:p>
          <a:p>
            <a:pPr marL="361417" indent="-361417">
              <a:buFont typeface="+mj-lt"/>
              <a:buAutoNum type="arabicPeriod"/>
            </a:pPr>
            <a:endParaRPr lang="en-US" sz="1600" dirty="0">
              <a:latin typeface="Helvetica" pitchFamily="34" charset="0"/>
              <a:cs typeface="Helvetica" pitchFamily="34" charset="0"/>
            </a:endParaRPr>
          </a:p>
          <a:p>
            <a:pPr marL="968798" indent="-361417">
              <a:buFont typeface="+mj-lt"/>
              <a:buAutoNum type="alphaUcPeriod"/>
            </a:pPr>
            <a:r>
              <a:rPr lang="en-US" sz="1600" dirty="0">
                <a:latin typeface="Helvetica" pitchFamily="34" charset="0"/>
                <a:cs typeface="Helvetica" pitchFamily="34" charset="0"/>
              </a:rPr>
              <a:t>In case there was a tornado</a:t>
            </a:r>
            <a:r>
              <a:rPr lang="en-US" sz="1600" dirty="0" smtClean="0">
                <a:latin typeface="Helvetica" pitchFamily="34" charset="0"/>
                <a:cs typeface="Helvetica" pitchFamily="34" charset="0"/>
              </a:rPr>
              <a:t>.</a:t>
            </a:r>
          </a:p>
          <a:p>
            <a:pPr marL="968798" indent="-361417">
              <a:buFont typeface="+mj-lt"/>
              <a:buAutoNum type="alphaUcPeriod"/>
            </a:pPr>
            <a:endParaRPr lang="en-US" sz="1600" dirty="0">
              <a:latin typeface="Helvetica" pitchFamily="34" charset="0"/>
              <a:cs typeface="Helvetica" pitchFamily="34" charset="0"/>
            </a:endParaRPr>
          </a:p>
          <a:p>
            <a:pPr marL="968798" indent="-361417">
              <a:buFont typeface="+mj-lt"/>
              <a:buAutoNum type="alphaUcPeriod"/>
            </a:pPr>
            <a:r>
              <a:rPr lang="en-US" sz="1600" dirty="0">
                <a:latin typeface="Helvetica" pitchFamily="34" charset="0"/>
                <a:cs typeface="Helvetica" pitchFamily="34" charset="0"/>
              </a:rPr>
              <a:t>There was an earthquake </a:t>
            </a:r>
            <a:r>
              <a:rPr lang="en-US" sz="1600" dirty="0" smtClean="0">
                <a:latin typeface="Helvetica" pitchFamily="34" charset="0"/>
                <a:cs typeface="Helvetica" pitchFamily="34" charset="0"/>
              </a:rPr>
              <a:t>drill.</a:t>
            </a:r>
          </a:p>
          <a:p>
            <a:pPr marL="968798" indent="-361417">
              <a:buFont typeface="+mj-lt"/>
              <a:buAutoNum type="alphaUcPeriod"/>
            </a:pPr>
            <a:endParaRPr lang="en-US" sz="1600" dirty="0">
              <a:latin typeface="Helvetica" pitchFamily="34" charset="0"/>
              <a:cs typeface="Helvetica" pitchFamily="34" charset="0"/>
            </a:endParaRPr>
          </a:p>
          <a:p>
            <a:pPr marL="968798" indent="-361417">
              <a:buFont typeface="+mj-lt"/>
              <a:buAutoNum type="alphaUcPeriod"/>
            </a:pPr>
            <a:r>
              <a:rPr lang="en-US" sz="1600" dirty="0">
                <a:latin typeface="Helvetica" pitchFamily="34" charset="0"/>
                <a:cs typeface="Helvetica" pitchFamily="34" charset="0"/>
              </a:rPr>
              <a:t>There was a hurricane nearby</a:t>
            </a:r>
            <a:r>
              <a:rPr lang="en-US" sz="1600" dirty="0" smtClean="0">
                <a:latin typeface="Helvetica" pitchFamily="34" charset="0"/>
                <a:cs typeface="Helvetica" pitchFamily="34" charset="0"/>
              </a:rPr>
              <a:t>.</a:t>
            </a:r>
          </a:p>
          <a:p>
            <a:pPr marL="968798" indent="-361417">
              <a:buFont typeface="+mj-lt"/>
              <a:buAutoNum type="alphaUcPeriod"/>
            </a:pPr>
            <a:endParaRPr lang="en-US" sz="1600" dirty="0">
              <a:latin typeface="Helvetica" pitchFamily="34" charset="0"/>
              <a:cs typeface="Helvetica" pitchFamily="34" charset="0"/>
            </a:endParaRPr>
          </a:p>
          <a:p>
            <a:pPr marL="968798" indent="-361417">
              <a:buFont typeface="+mj-lt"/>
              <a:buAutoNum type="alphaUcPeriod"/>
            </a:pPr>
            <a:r>
              <a:rPr lang="en-US" sz="1600" dirty="0" smtClean="0">
                <a:latin typeface="Helvetica" pitchFamily="34" charset="0"/>
                <a:cs typeface="Helvetica" pitchFamily="34" charset="0"/>
              </a:rPr>
              <a:t>It wouldn’t stop snowing.</a:t>
            </a:r>
            <a:endParaRPr lang="en-US" sz="1600" dirty="0">
              <a:latin typeface="Helvetica" pitchFamily="34" charset="0"/>
              <a:cs typeface="Helvetica" pitchFamily="34" charset="0"/>
            </a:endParaRPr>
          </a:p>
        </p:txBody>
      </p:sp>
      <p:sp>
        <p:nvSpPr>
          <p:cNvPr id="8" name="Rectangle 7"/>
          <p:cNvSpPr/>
          <p:nvPr/>
        </p:nvSpPr>
        <p:spPr>
          <a:xfrm>
            <a:off x="1115637" y="5342089"/>
            <a:ext cx="5361363" cy="3303753"/>
          </a:xfrm>
          <a:prstGeom prst="rect">
            <a:avLst/>
          </a:prstGeom>
        </p:spPr>
        <p:txBody>
          <a:bodyPr wrap="square" lIns="101881" tIns="50941" rIns="101881" bIns="50941">
            <a:spAutoFit/>
          </a:bodyPr>
          <a:lstStyle/>
          <a:p>
            <a:pPr marL="361417" indent="-361417">
              <a:buAutoNum type="arabicPeriod" startAt="2"/>
            </a:pPr>
            <a:r>
              <a:rPr lang="en-US" sz="1600" b="1" dirty="0">
                <a:latin typeface="Helvetica" pitchFamily="34" charset="0"/>
                <a:cs typeface="Helvetica" pitchFamily="34" charset="0"/>
              </a:rPr>
              <a:t>Why did Molly hide under her desk</a:t>
            </a:r>
            <a:r>
              <a:rPr lang="en-US" sz="1600" b="1" dirty="0" smtClean="0">
                <a:latin typeface="Helvetica" pitchFamily="34" charset="0"/>
                <a:cs typeface="Helvetica" pitchFamily="34" charset="0"/>
              </a:rPr>
              <a:t>?</a:t>
            </a:r>
          </a:p>
          <a:p>
            <a:endParaRPr lang="en-US" sz="1600" b="1" dirty="0" smtClean="0">
              <a:latin typeface="Helvetica" pitchFamily="34" charset="0"/>
              <a:cs typeface="Helvetica" pitchFamily="34" charset="0"/>
            </a:endParaRPr>
          </a:p>
          <a:p>
            <a:pPr marL="342900" indent="61913">
              <a:buFont typeface="+mj-lt"/>
              <a:buAutoNum type="alphaUcPeriod"/>
            </a:pPr>
            <a:r>
              <a:rPr lang="en-US" sz="1600" dirty="0" smtClean="0">
                <a:latin typeface="Helvetica" pitchFamily="34" charset="0"/>
                <a:cs typeface="Helvetica" pitchFamily="34" charset="0"/>
              </a:rPr>
              <a:t>  She knew it was a tornado drill.</a:t>
            </a:r>
          </a:p>
          <a:p>
            <a:pPr marL="342900" indent="61913">
              <a:buFont typeface="+mj-lt"/>
              <a:buAutoNum type="alphaUcPeriod"/>
            </a:pPr>
            <a:endParaRPr lang="en-US" sz="1600" dirty="0">
              <a:latin typeface="Helvetica" pitchFamily="34" charset="0"/>
              <a:cs typeface="Helvetica" pitchFamily="34" charset="0"/>
            </a:endParaRPr>
          </a:p>
          <a:p>
            <a:pPr marL="342900" indent="61913">
              <a:buFont typeface="+mj-lt"/>
              <a:buAutoNum type="alphaUcPeriod"/>
            </a:pPr>
            <a:r>
              <a:rPr lang="en-US" sz="1600" dirty="0" smtClean="0">
                <a:latin typeface="Helvetica" pitchFamily="34" charset="0"/>
                <a:cs typeface="Helvetica" pitchFamily="34" charset="0"/>
              </a:rPr>
              <a:t>  She was scared.</a:t>
            </a:r>
          </a:p>
          <a:p>
            <a:pPr marL="342900" indent="61913">
              <a:buFont typeface="+mj-lt"/>
              <a:buAutoNum type="alphaUcPeriod"/>
            </a:pPr>
            <a:endParaRPr lang="en-US" sz="1600" dirty="0">
              <a:latin typeface="Helvetica" pitchFamily="34" charset="0"/>
              <a:cs typeface="Helvetica" pitchFamily="34" charset="0"/>
            </a:endParaRPr>
          </a:p>
          <a:p>
            <a:pPr marL="342900" indent="61913">
              <a:buFont typeface="+mj-lt"/>
              <a:buAutoNum type="alphaUcPeriod"/>
            </a:pPr>
            <a:r>
              <a:rPr lang="en-US" sz="1600" dirty="0" smtClean="0">
                <a:latin typeface="Helvetica" pitchFamily="34" charset="0"/>
                <a:cs typeface="Helvetica" pitchFamily="34" charset="0"/>
              </a:rPr>
              <a:t>  She thought it was an earthquake drill.</a:t>
            </a:r>
          </a:p>
          <a:p>
            <a:pPr marL="342900" indent="61913">
              <a:buFont typeface="+mj-lt"/>
              <a:buAutoNum type="alphaUcPeriod"/>
            </a:pPr>
            <a:endParaRPr lang="en-US" sz="1600" dirty="0">
              <a:latin typeface="Helvetica" pitchFamily="34" charset="0"/>
              <a:cs typeface="Helvetica" pitchFamily="34" charset="0"/>
            </a:endParaRPr>
          </a:p>
          <a:p>
            <a:pPr marL="342900" indent="61913">
              <a:buFont typeface="+mj-lt"/>
              <a:buAutoNum type="alphaUcPeriod"/>
            </a:pPr>
            <a:r>
              <a:rPr lang="en-US" sz="1600" dirty="0" smtClean="0">
                <a:latin typeface="Helvetica" pitchFamily="34" charset="0"/>
                <a:cs typeface="Helvetica" pitchFamily="34" charset="0"/>
              </a:rPr>
              <a:t>  It wouldn’t stop snowing.</a:t>
            </a:r>
          </a:p>
          <a:p>
            <a:pPr marL="342900" indent="61913">
              <a:buFont typeface="+mj-lt"/>
              <a:buAutoNum type="alphaUcPeriod"/>
            </a:pPr>
            <a:endParaRPr lang="en-US" sz="1600" dirty="0">
              <a:latin typeface="Helvetica" pitchFamily="34" charset="0"/>
              <a:cs typeface="Helvetica" pitchFamily="34" charset="0"/>
            </a:endParaRPr>
          </a:p>
          <a:p>
            <a:pPr marL="342900"/>
            <a:endParaRPr lang="en-US" sz="1600" dirty="0" smtClean="0">
              <a:latin typeface="Helvetica" pitchFamily="34" charset="0"/>
              <a:cs typeface="Helvetica" pitchFamily="34" charset="0"/>
            </a:endParaRPr>
          </a:p>
          <a:p>
            <a:pPr marL="342900" indent="61913">
              <a:buFont typeface="+mj-lt"/>
              <a:buAutoNum type="alphaUcPeriod"/>
            </a:pPr>
            <a:endParaRPr lang="en-US" sz="1600" dirty="0">
              <a:latin typeface="Helvetica" pitchFamily="34" charset="0"/>
              <a:cs typeface="Helvetica" pitchFamily="34" charset="0"/>
            </a:endParaRPr>
          </a:p>
          <a:p>
            <a:pPr marL="342900" indent="61913">
              <a:buFont typeface="+mj-lt"/>
              <a:buAutoNum type="alphaUcPeriod"/>
            </a:pPr>
            <a:endParaRPr lang="en-US" sz="1600" dirty="0">
              <a:latin typeface="Helvetica" pitchFamily="34" charset="0"/>
              <a:cs typeface="Helvetica" pitchFamily="34" charset="0"/>
            </a:endParaRPr>
          </a:p>
        </p:txBody>
      </p:sp>
      <p:cxnSp>
        <p:nvCxnSpPr>
          <p:cNvPr id="11" name="Straight Connector 10"/>
          <p:cNvCxnSpPr/>
          <p:nvPr/>
        </p:nvCxnSpPr>
        <p:spPr>
          <a:xfrm>
            <a:off x="388296" y="48768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305025" y="1796142"/>
            <a:ext cx="244107"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sz="1600" dirty="0"/>
          </a:p>
        </p:txBody>
      </p:sp>
      <p:sp>
        <p:nvSpPr>
          <p:cNvPr id="15" name="Oval 14"/>
          <p:cNvSpPr/>
          <p:nvPr/>
        </p:nvSpPr>
        <p:spPr>
          <a:xfrm>
            <a:off x="1295400" y="2289533"/>
            <a:ext cx="244107"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sz="1600" dirty="0"/>
          </a:p>
        </p:txBody>
      </p:sp>
      <p:sp>
        <p:nvSpPr>
          <p:cNvPr id="16" name="Oval 15"/>
          <p:cNvSpPr/>
          <p:nvPr/>
        </p:nvSpPr>
        <p:spPr>
          <a:xfrm>
            <a:off x="1295400" y="2786742"/>
            <a:ext cx="244107"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sz="1600" dirty="0"/>
          </a:p>
        </p:txBody>
      </p:sp>
      <p:sp>
        <p:nvSpPr>
          <p:cNvPr id="17" name="Oval 16"/>
          <p:cNvSpPr/>
          <p:nvPr/>
        </p:nvSpPr>
        <p:spPr>
          <a:xfrm>
            <a:off x="1295400" y="3243942"/>
            <a:ext cx="244107"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sz="1600" dirty="0"/>
          </a:p>
        </p:txBody>
      </p:sp>
      <p:sp>
        <p:nvSpPr>
          <p:cNvPr id="18" name="Oval 17"/>
          <p:cNvSpPr/>
          <p:nvPr/>
        </p:nvSpPr>
        <p:spPr>
          <a:xfrm>
            <a:off x="1174565" y="73152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1173956" y="588933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1173956" y="64008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1173956" y="687422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22" name="Table 21"/>
          <p:cNvGraphicFramePr>
            <a:graphicFrameLocks noGrp="1"/>
          </p:cNvGraphicFramePr>
          <p:nvPr>
            <p:extLst>
              <p:ext uri="{D42A27DB-BD31-4B8C-83A1-F6EECF244321}">
                <p14:modId xmlns:p14="http://schemas.microsoft.com/office/powerpoint/2010/main" val="1613774439"/>
              </p:ext>
            </p:extLst>
          </p:nvPr>
        </p:nvGraphicFramePr>
        <p:xfrm>
          <a:off x="5181600" y="4634503"/>
          <a:ext cx="2185988" cy="545553"/>
        </p:xfrm>
        <a:graphic>
          <a:graphicData uri="http://schemas.openxmlformats.org/drawingml/2006/table">
            <a:tbl>
              <a:tblPr/>
              <a:tblGrid>
                <a:gridCol w="2185988"/>
              </a:tblGrid>
              <a:tr h="179793">
                <a:tc>
                  <a:txBody>
                    <a:bodyPr/>
                    <a:lstStyle/>
                    <a:p>
                      <a:pPr marL="0" marR="0" algn="l">
                        <a:lnSpc>
                          <a:spcPct val="115000"/>
                        </a:lnSpc>
                        <a:spcBef>
                          <a:spcPts val="0"/>
                        </a:spcBef>
                        <a:spcAft>
                          <a:spcPts val="0"/>
                        </a:spcAft>
                      </a:pPr>
                      <a:r>
                        <a:rPr lang="en-US" sz="800" b="1" dirty="0" smtClean="0">
                          <a:solidFill>
                            <a:srgbClr val="000000"/>
                          </a:solidFill>
                          <a:latin typeface="+mn-lt"/>
                          <a:ea typeface="Times New Roman"/>
                          <a:cs typeface="Times New Roman"/>
                        </a:rPr>
                        <a:t>Standard RL.3.3</a:t>
                      </a:r>
                      <a:endParaRPr lang="en-US" sz="8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540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800" b="0" dirty="0" smtClean="0">
                          <a:latin typeface="+mn-lt"/>
                          <a:ea typeface="Calibri"/>
                          <a:cs typeface="Times New Roman"/>
                        </a:rPr>
                        <a:t>Describe characters in a story (e.g., their traits, motivations, or feelings) and explain how their actions contribute to the sequence of events.</a:t>
                      </a: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5838977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29</a:t>
            </a:fld>
            <a:endParaRPr lang="en-US" dirty="0"/>
          </a:p>
        </p:txBody>
      </p:sp>
      <p:sp>
        <p:nvSpPr>
          <p:cNvPr id="5" name="Rectangle 4"/>
          <p:cNvSpPr/>
          <p:nvPr/>
        </p:nvSpPr>
        <p:spPr>
          <a:xfrm>
            <a:off x="944693" y="846289"/>
            <a:ext cx="6054563" cy="2565089"/>
          </a:xfrm>
          <a:prstGeom prst="rect">
            <a:avLst/>
          </a:prstGeom>
        </p:spPr>
        <p:txBody>
          <a:bodyPr wrap="square" lIns="101881" tIns="50941" rIns="101881" bIns="50941">
            <a:spAutoFit/>
          </a:bodyPr>
          <a:lstStyle/>
          <a:p>
            <a:pPr marL="342900" indent="-342900">
              <a:buAutoNum type="arabicPeriod" startAt="3"/>
            </a:pPr>
            <a:r>
              <a:rPr lang="en-US" sz="1600" b="1" dirty="0">
                <a:latin typeface="Helvetica" pitchFamily="34" charset="0"/>
                <a:cs typeface="Helvetica" pitchFamily="34" charset="0"/>
              </a:rPr>
              <a:t>In </a:t>
            </a:r>
            <a:r>
              <a:rPr lang="en-US" sz="1600" b="1" i="1" u="sng" dirty="0">
                <a:latin typeface="Helvetica" pitchFamily="34" charset="0"/>
                <a:cs typeface="Helvetica" pitchFamily="34" charset="0"/>
              </a:rPr>
              <a:t>T</a:t>
            </a:r>
            <a:r>
              <a:rPr lang="en-US" sz="1600" b="1" i="1" u="sng" dirty="0" smtClean="0">
                <a:latin typeface="Helvetica" pitchFamily="34" charset="0"/>
                <a:cs typeface="Helvetica" pitchFamily="34" charset="0"/>
              </a:rPr>
              <a:t>he </a:t>
            </a:r>
            <a:r>
              <a:rPr lang="en-US" sz="1600" b="1" i="1" u="sng" dirty="0">
                <a:latin typeface="Helvetica" pitchFamily="34" charset="0"/>
                <a:cs typeface="Helvetica" pitchFamily="34" charset="0"/>
              </a:rPr>
              <a:t>Tornado Drill</a:t>
            </a:r>
            <a:r>
              <a:rPr lang="en-US" sz="1600" b="1" dirty="0">
                <a:latin typeface="Helvetica" pitchFamily="34" charset="0"/>
                <a:cs typeface="Helvetica" pitchFamily="34" charset="0"/>
              </a:rPr>
              <a:t>, </a:t>
            </a:r>
            <a:r>
              <a:rPr lang="en-US" sz="1600" b="1" dirty="0" smtClean="0">
                <a:latin typeface="Helvetica" pitchFamily="34" charset="0"/>
                <a:cs typeface="Helvetica" pitchFamily="34" charset="0"/>
              </a:rPr>
              <a:t>what does the author do to </a:t>
            </a:r>
            <a:r>
              <a:rPr lang="en-US" sz="1600" b="1" dirty="0">
                <a:latin typeface="Helvetica" pitchFamily="34" charset="0"/>
                <a:cs typeface="Helvetica" pitchFamily="34" charset="0"/>
              </a:rPr>
              <a:t>help </a:t>
            </a:r>
            <a:r>
              <a:rPr lang="en-US" sz="1600" b="1" dirty="0" smtClean="0">
                <a:latin typeface="Helvetica" pitchFamily="34" charset="0"/>
                <a:cs typeface="Helvetica" pitchFamily="34" charset="0"/>
              </a:rPr>
              <a:t>readers better understand the story?</a:t>
            </a:r>
          </a:p>
          <a:p>
            <a:endParaRPr lang="en-US" sz="1600" dirty="0">
              <a:solidFill>
                <a:srgbClr val="FF0000"/>
              </a:solidFill>
              <a:latin typeface="Helvetica" pitchFamily="34" charset="0"/>
              <a:cs typeface="Helvetica" pitchFamily="34" charset="0"/>
            </a:endParaRPr>
          </a:p>
          <a:p>
            <a:pPr marL="574675" indent="-228600">
              <a:buFont typeface="+mj-lt"/>
              <a:buAutoNum type="alphaUcPeriod"/>
            </a:pPr>
            <a:r>
              <a:rPr lang="en-US" sz="1600" dirty="0">
                <a:latin typeface="Helvetica" pitchFamily="34" charset="0"/>
                <a:cs typeface="Helvetica" pitchFamily="34" charset="0"/>
              </a:rPr>
              <a:t>The story explains what to do in case of a tornado</a:t>
            </a:r>
            <a:r>
              <a:rPr lang="en-US" sz="1600" dirty="0" smtClean="0">
                <a:latin typeface="Helvetica" pitchFamily="34" charset="0"/>
                <a:cs typeface="Helvetica" pitchFamily="34" charset="0"/>
              </a:rPr>
              <a:t>.</a:t>
            </a:r>
          </a:p>
          <a:p>
            <a:pPr marL="741363" indent="-395288">
              <a:buFont typeface="+mj-lt"/>
              <a:buAutoNum type="alphaUcPeriod"/>
            </a:pPr>
            <a:endParaRPr lang="en-US" sz="1600" dirty="0">
              <a:latin typeface="Helvetica" pitchFamily="34" charset="0"/>
              <a:cs typeface="Helvetica" pitchFamily="34" charset="0"/>
            </a:endParaRPr>
          </a:p>
          <a:p>
            <a:pPr marL="574675" indent="-228600">
              <a:buFont typeface="+mj-lt"/>
              <a:buAutoNum type="alphaUcPeriod"/>
            </a:pPr>
            <a:r>
              <a:rPr lang="en-US" sz="1600" dirty="0">
                <a:latin typeface="Helvetica" pitchFamily="34" charset="0"/>
                <a:cs typeface="Helvetica" pitchFamily="34" charset="0"/>
              </a:rPr>
              <a:t>The author explained what happens in California</a:t>
            </a:r>
            <a:r>
              <a:rPr lang="en-US" sz="1600" dirty="0" smtClean="0">
                <a:latin typeface="Helvetica" pitchFamily="34" charset="0"/>
                <a:cs typeface="Helvetica" pitchFamily="34" charset="0"/>
              </a:rPr>
              <a:t>.</a:t>
            </a:r>
          </a:p>
          <a:p>
            <a:pPr marL="741363" indent="-395288">
              <a:buFont typeface="+mj-lt"/>
              <a:buAutoNum type="alphaUcPeriod"/>
            </a:pPr>
            <a:endParaRPr lang="en-US" sz="1600" dirty="0">
              <a:latin typeface="Helvetica" pitchFamily="34" charset="0"/>
              <a:cs typeface="Helvetica" pitchFamily="34" charset="0"/>
            </a:endParaRPr>
          </a:p>
          <a:p>
            <a:pPr marL="574675" indent="-228600">
              <a:buFont typeface="+mj-lt"/>
              <a:buAutoNum type="alphaUcPeriod"/>
            </a:pPr>
            <a:r>
              <a:rPr lang="en-US" sz="1600" dirty="0">
                <a:latin typeface="Helvetica" pitchFamily="34" charset="0"/>
                <a:cs typeface="Helvetica" pitchFamily="34" charset="0"/>
              </a:rPr>
              <a:t>The story explains why Molly moved</a:t>
            </a:r>
            <a:r>
              <a:rPr lang="en-US" sz="1600" dirty="0" smtClean="0">
                <a:latin typeface="Helvetica" pitchFamily="34" charset="0"/>
                <a:cs typeface="Helvetica" pitchFamily="34" charset="0"/>
              </a:rPr>
              <a:t>.</a:t>
            </a:r>
          </a:p>
          <a:p>
            <a:pPr marL="741363" indent="-395288">
              <a:buFont typeface="+mj-lt"/>
              <a:buAutoNum type="alphaUcPeriod"/>
            </a:pPr>
            <a:endParaRPr lang="en-US" sz="1600" dirty="0">
              <a:latin typeface="Helvetica" pitchFamily="34" charset="0"/>
              <a:cs typeface="Helvetica" pitchFamily="34" charset="0"/>
            </a:endParaRPr>
          </a:p>
          <a:p>
            <a:pPr marL="574675" indent="-228600">
              <a:buFont typeface="+mj-lt"/>
              <a:buAutoNum type="alphaUcPeriod"/>
            </a:pPr>
            <a:r>
              <a:rPr lang="en-US" sz="1600" dirty="0">
                <a:latin typeface="Helvetica" pitchFamily="34" charset="0"/>
                <a:cs typeface="Helvetica" pitchFamily="34" charset="0"/>
              </a:rPr>
              <a:t>The author compared and contrasted scary storms.</a:t>
            </a:r>
          </a:p>
        </p:txBody>
      </p:sp>
      <p:sp>
        <p:nvSpPr>
          <p:cNvPr id="14" name="Oval 13"/>
          <p:cNvSpPr/>
          <p:nvPr/>
        </p:nvSpPr>
        <p:spPr>
          <a:xfrm>
            <a:off x="1065800" y="166563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5" name="Oval 14"/>
          <p:cNvSpPr/>
          <p:nvPr/>
        </p:nvSpPr>
        <p:spPr>
          <a:xfrm>
            <a:off x="1065800" y="212998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6" name="Oval 15"/>
          <p:cNvSpPr/>
          <p:nvPr/>
        </p:nvSpPr>
        <p:spPr>
          <a:xfrm>
            <a:off x="1065800" y="259255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1082693" y="307321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7" name="AutoShape 2" descr="data:image/jpeg;base64,/9j/4AAQSkZJRgABAQAAAQABAAD/2wCEAAkGBxMTEBUUEhIUExUWGRUaFRQVFxgYGBoaFBQXGBkYGBQYHCggGBolHxcVJTEhJSkrLi4uFx8zODMsNygtLisBCgoKDg0OGxAQGi8kICQsLywsLiwsNywsLCwsLCwsLCwsLCwwLCwsLCwsLCwsLCwsLCwsLCwsLCwsLCwsLCwsLP/AABEIALgBEgMBEQACEQEDEQH/xAAcAAABBQEBAQAAAAAAAAAAAAAAAwQFBgcCAQj/xABGEAABAwEEAwsKBAYCAgMBAAABAAIDEQQSITEFQVEGBxMXIjJhcYGR0hRTVHOhorGywdE1QlKSIzNiguHwFXJEwiVD8ST/xAAbAQEAAgMBAQAAAAAAAAAAAAAABAUCAwYBB//EADoRAAICAQEFBgUDAgYBBQAAAAABAgMRBBITITFRBRQyQXGRFTNSYYEiobEGwTRCYtHh8HIWIyRD8f/aAAwDAQACEQMRAD8A3FAeEoDy+EAXwgC+EAXwgC+EAXwgC+EAXwgC+EAXwgC+EAXwgC+EAXwgC+EAXwgC+EAXwgC+EAXwgC+EAXwgC+EAXwgC+EAXwgC+EB6CgPUAIAQAgBAeEoCtbq90zLG1he1zr7rou0zoTjUjYttNLtlhGcIOTwisnfJj81L7niUn4fZ1Rs7vLqHGRH5uT3PEnw+zqh3eXUOMiPzcnueJPh9nVDu8uocZEfm5Pc8SfD7OqHd5dQ4yI/Nye54k+H2dUO7y6hxkR+bk9zxJ8Ps6od3l1DjIj83J7niT4fZ1Q7vLqHGRH5uT3PEnw+zqh3eXUOMiPzcnueJPh9nVDu8uocZEfm5Pc8SfD7OqHd5dQ4yI/Nye54k+H2dUO7y6hxkR+bk9zxJ8Ps6od3l1DjIj83J7niT4fZ1Q7vLqHGRH5uT3PEnw+zqh3eXUOMiPzcnueJPh9nVDu8uocZEfm5Pc8SfD7OqHd5dQ4yI/Nye54k+H2dUO7y6hxkR+bk9zxJ8Ps6od3l1DjIj83J7niT4fZ1Q7vLqHGRH5uT3PEnw+zqh3eXUOMiPzcnueJPh9nVDu8uocZEfm5Pc8SfD7OqHd5dQ4yI/Nye54k+H2dUO7y6hxkR+bk9zxJ8Ps6od3l1DjIj83J7niT4fZ1Q7vLqHGRH5uT3PEnw+zqh3eXUBvkx+al9zxJ8Ps6od3l1LHuY3WRWsG5VrmnlMdS8McDgTUHao1tMqniRrnBxeGWaN9VqMDtACAEAIDl+SAy7fdPIh9YfkKm6H5j9DdR4jOlbEw5DxtHesN5Dqvcy2JdD2qbyH1L3Pd3Po/Y8vjaO9N5Dqvc82ZdADxtHem8h1XuNiXQ9qm8h9S9z3dz6P2CqbyH1L3G7n0fsLssshFRG8g5ENcQeogLHf1fUvdGLWOZ75FL5qT9jvsm/q+te6PA8il81J+x32Tf1fWvdAPIpfNSfsd9k39X1r3QDyKXzUn7HfZN/V9a90A8il81J+x32Tf1fWvdAPIpfNSfsd9k39X1r3QPHWSQZxvHW132XqurfBSXugeeTP/AEP/AGn7LLbj1PNpdT1tjkOUbz1Md9li7q1wcl7o9PfIpfNSfsd9l5v6vrXugHkUvmpP2O+yb+r617oB5FL5qT9jvsm/q+te6AeRS+ak/Y77Jv6vrXugHkUvmpP2O+yb+r617oB5FL5qT9jvsm/q+te6AgSst7D6l7mexLo/Y8qm8h9S9xu59H7BVN5D6l7jdz6P2AOG0L1Ti+TPHFrmhex2t8MjZInXXtyO0awRrB2LyyuNkdmRrlFSWGbHuP3TttMQPNeMHsri0/UHMH6qkuqlVLDIU4OLwy2RvqtRgdoAQAgOX5IDLd9zmQ+sPyFTdD8x+huo8RnMnNPUfgrOzwP0ZOj4kQ1hbmVxkzo9MuLY6caBa8IlN4WSMcamq34K1tt5HNibmVhPBJ0y5sdrXhEoX0fYnTSsiZznuDR25nsFSsZNRTk/IwssVcXJ+R9AWWARsaxuDWgNHUBRUTeXlnKSk5NyfmK1WODEKpgBVMAKoAqmAM7fpOOLnk1OQGJUmjSWX+BGEpxjzIq1aRbMRcJo0ZHDE9CvOztJKjac1x/sRrZqWMCVVZmke6IlIeW1wIJ7QRj7VTdr1R2VZ55wSKHxwSzZmnJwPUQqN1yXFok5R3VYHoVTACqYAVTACqYBhe7Cx8Fbp2ar94dUgD/qruhqVaZ1Gknt0xf2/jgQ63YRIBMIDSclrw4LfTNw4x4NEHURTlx5Ml4JQ4LpdFrY6iOHwkua/uio1WldLyuMXyHmj7dJBIJInXXDuI1tI1gqVbXGyOzIhSipLDNj3Jbp2WmOo5Lhg9hzafqDqKpbapVywyDODi8MtUb6rUYnaAEBy/JAZbvucyH1h+QqbofmP0N1HiM5k5p6j8FZ2eB+jJ0fEiLsjaN61xUuZ1FCxA8tj6NptXsFxMdRLEcdRitpDJCzNo0LTJ8SfTHEBVeG0vu9fowB5tMmsmOLpObndlKdqr9bbwUEVPad3Ddr1ZpyrilBACAEAlapwxhcdWraTkFspqlbNQj5nkpbKyRDtISk1vAdAAp7V0MeyqEsPLZEd8iA0nKXSuLs8O6goplFMaYKEfI1yltPI80Po2VxvBtGkZuNNikqDZHnfCJLf8XL/R+4/ZZbpmHeodBpaLO9juWCBkKZHtWqdXJyXI3V3RlyZzdC8aTWGZkzomYuYb2N00rtwB78Vy/aNEKrsQ5NZ9CbTJyjxHqgm0EAIAQGY77NguzRTAc9pY49LMR7Ce5WWhnmLiXfZdmYyh04lCU8tQQDe2twB2LKHMjahfpye2KXCmsLNSlXJTi8M8q2bIOEiTilr1rptFrY6iOOUlzX90Uur0kqH9h5o+3SQSCSJ11w7iNbSNYKlW1xsjsyIMoqSwzZNyG6VlqjqMHDB7CcWn6g6iqW2mVUsMhTg4vDLW0rUYHqA5fkgMt33OZD6w/IVN0PzH6G6jxGcy809R+Cs7PA/Rk6PiRHxigHUuJOsisJIZWl9XdS2xWEQbpbUhONtSAvW8GEY7TwSa0lkPrPot5LS/8AhMcRV78KAnE0OJWl3wXBcX9jVK+Kzji/sadFpGyNYGQzR3GMDWi8ARQ455knHsVLfC2U02n7FHs2NuU08smoN0VmdQNnY8/0kY9QXsoSjzTIzpsXkSMU7Xc1wPRr7lj9zW01zFEPAQDXSkJdGbuJBBptpqUvQ3RquUpcuXua7Y7UcIgwV1aeeRBHtg0U17hJIK05o29JC311+bId9/8AliTi3kMEB49oIoRUHMFeBPBWtOWd0IqzFhOeZb0f5UecMcUWFF23wfM83NaRcX8E7EUJBpjUYmu1UHamlio75c88Sxom87JZFRkkEAIAQFb3wdHcNYX0HKjpI3+0EEdxKkaWezYvvwJugt2Ll9+BjCuTowQHEratIXqfEwnHai0MIn0NVtayiBCWzLJJNdrC1wnKuSlF4aJ8oxnHD4pj2J9RVdbo9Rv6lNrDOb1VG5scUWbe6dTSI9W/4tWvX+BepX38jcIDgqoiCqA5fkgMt33OZD6w/IVN0PzH6G6jxGdOyKs7fBL0f8E+vxr1RGTPo2q4mKydVZLZi2Ry3lcOrEzWtc35EnTx/wAxZtx9njfamcI5oFcGu/OTqCha2Uo0ycRrJSVeEv8AgidLWh8kz3S1vXnAg6qGl0DUAtlUYxglHkStPGMa1skxoDRbX2O1ykAkNutrmLtHkt7go2oucboRX5/giaq5xugvJcSuKaWLWeDNi3CSSus8LpAXPLX1Jzu8JRhO03fYqO3CunGPL+5zGtUFN7PLJb1gQQQEHabc55wJDdQGFekldJpOzq4RTsWX/BDstbfA40fYuEk13Ri/XXYO1WtVaXBcEQ77HFcObLFRSytBACAEBxLEHNLXCoIoQvGsnqbTyiqDR3AyOBJr+U5ck68P9wUO2qL4SWUWlVm1HKJTR9tcHBrjUHAE5g6sdipe0NBBQdlaxjmiXVa84ZLqiJQIAQHjmgggioOBHQUPeRgu6DRps1plh1Ndyf8AqcW9eBHcr2qe3BSOpot3tan1/kj1sNwICOnZRxW2LyiutjsyaHFjk1dyxmvM36ef+VkpZub3ro+yf8P+WVPaXz/wizb3n4i31b/i1bdd4F6lRfyNxs2SqiILIDl+SAy3fc5kPrD8hU3Q/MfobqPEZ07JWdvgl6P+CfX416ohLY/EBcZWuGTodRLL2RuAthHSySUbKCi0N5LGEdlYLvvc7muGk8olB4NlQwZXnba7B8VC1d2ythc2V/aOp2Y7uPN8/sT+6bcPFKTICWO1vb/7NOB6xioNWpnUsLiuhE02vnX+k80FuddBZ3wvc14cX8oAggOaBr15rRfq42T21lYx/Jlfc7Z7eMDHQe94wGsruFLSK5tZXPIYlSZa6di/RwX7my/tGb4LgX6x2QRigNctVMtXUo/BLgVMpOT4jhDEHDBECtXC3kkcoUFNuoU612dNsbYqcfMrpLZeGXXRNiEUQb+bNx6Tn9uxbDFIWkiZrpj0rNSl5GqVdef1DaSzt1OHatqm/NEaVMf8shqtpGBACAYaYs95l4Ztx6xrH17FrsjlG+izZl6kTZ6F7ReAxBNTqBqqvWz2aZcMt8C0rWZFiBXJk8EAIAQFB30NBl4jnjbVwIjf1OPJJ6jh/cp2juUcxfqWvZuoUMwly5r+5n1rsIjN18rb4zaKmh2EjCqmRuc+KjwLWNsp8YxeB3abHD5NDwTmumcXcJR+QxugtORyWuFs97Lb4R8uBrjZNTlt8I+XAhtK2J7DR7C1wxodm0bVLqsjPjF5FuzZHai84I5rqGoW4jJtPKJyxPqwHrXQ9lLGn/LIGvkpW5XRFo3vPxFvq3/Fq2a7wL1Kq/kbjZslVEQWQHL8kBlu+5zIfWH5Cpuh+Y/Q3UeIzl5wPUVZ2+CXoyfB4kn9yuudXFcelhF1J5eWOLHHjXYsZvyN+nhl7RYdzWhH2ucRtqG5yP8A0t+51KNdaq45Zs1F6phtP8G32WBkTGRxtoAKMY0VOH+4lVNdVl88RWWcvbbluU3zIfdXarZDdLbIZYT/ADODN6RtD+kDLJT59k2KHPibNJKqxvalh+WeT/JCndlABymTtOsGJ2Cq32XqM8ix3Enya90c6J3XSSTUigLYc3vkqCaD8gAxJwwxVhp+y5bOJvBG1NdcI52sy8kuJd7NMHsDmkEEVwNexQJxcZNMhoUWIKjpfTD3vLWOLWA0FMzTWSuk0WghCClNZb/Yh2WtvCPdzMRfaA4km4K4445N9uPYrWquOeCIeoscY/cuvlDv1FSdiPQg76fU4e8k1JqvUkuRjKTk8s5XpiCA6YKlR9TY66nKPM3UQU7FFi90Ln99ZnO08lzuoYxgbvGpdFRNzrjJ82iktiozaRV5LOGPc2gwPsOI9hC1SWGWFUtqCYvo+0ljwK8kkAjYTgCNiqu0dJGdbsiuK/clVWNPBOrmyYCAEAx00ysRxOrCla7K9Az7F6vMzreJIwMWZ5l4Mg3y8NNc7xdT4q824qO0uWMnW7yKr2lywSG6uztZanMZQta2MCgp/wDW1adLKUqk5c23/Jp0Tbqy/NskbWXO0VCX0rwjg0upeMYwo2uJF49y1VYWqko8sLPqR4qK1MkuX7Z+5TJo7pp3K0i8owshsywSuiv5faV0nZnyPyyp1XzC273n4i31b/i1Za7wL1K+/kbjZslVEQWQHL8kBlu+5zIfWH5Cpuh+Y/Q3UeIzmTmnqPwVnZ4H6MnR8SK6xtaALj84RdqLk8IlbLZ3OLWMaXOJAa0ZklaZS82WC2YR48kbbuX0KyxWcMJrI7GRwxJdsAGoKom7NRP9Cyc1q9VvZ7T5eRZdDNDi+TH9DaimAAJOO0/Krzs3TuqvMlhsq7p7T4EnLIGtJJoAKk9SsTSVbSNrEtS4BrBqNO9x+ihWXOXCJZ06dQWZcyNmlaDSjbtB1mtebTNakje2kzuw2kRPaHEASDlNriHhvOpqBANelQdbTtR21zRqmscfcm2ODhUZFVLTTwzDmUK2WZ0byxwyy6RqIXYae6NsFKJXyi4vDLFuQi5D3bXAdwr9VNqXAr9U/wBSRYFuIoIAQAgALGUVJYZ6m08o7M2rBV/w+pS5/gmPXTxjBwSrHgkQm88yD0sBwgcMbzR7poo9jUsNE7SvMWhCxxX5AB+Ugu6KGtOsqt7Q1EaqmvN8CfVHMiwLliaCAEAUQFU0lubgdaRKBdewtcHDbQ0Dhrpgdq8lqJVx2Fyfl/sT6b57txzwKput0fZobRw01+V0lCIhRreQ0NqXZ0wUvSW22Q2K8JLz58yfpp2yhsQeEvMrWmdKGdzTduNa0Nawc1tNg1KxppVS4c3zfUl007tPjkirRHUdIW+Lwz26G1Ec6K/l9pXUdmfI/LOe1XzC273n4i31b/i1Za7wL1K+/kbjZslVEQWQHL8kBlu+5zIfWH5Cpuh+Y/Q3UeIzmTmnqPwVnZ4H6MnR8SIiyRUFSuLk88DpqK8cWarvdbnBE0WqcUe7+U06gfzU2n4Ks1NkrHu4ceuCr7R1af8A7cXw8zQtGvbwrnHC6wZgigLjXPqCsuy6Z1qW2sPgUF0k2sEy0gioyKtTQMtNg8A+moAnqBBPsqsZrMWkZ1NKabKjpC1Mibwkrb7GNkfc1Pcxhc1p6Dj2gKJp0triWOsb3fAR3PWwzWaOUx8FwlXiPO4HuJDchqKwtxtvBs06e7WRkNKE2tkAsxrwnDOnOTQ25GGDDGoc7X2LHUOPdZIjThJ3t+WCx6XnLQ1oNL1akbBTD2qs7M08bbG58UjC6biuBDvYDmK9eK6SMVHgkQ8kxoFgEbgBTln5WqTVyK/U+MkltI4IAQAgBAMbc1pNb1HN1Ks1kYSbkpYkjCWBrNaC41ywoVBt1Epy2vtgxbyQum5CLgBI52XYpOjl+lonaLkyLY8g1BIO0FSZQjJYkslgm0XTQVqdJAHOxNSCdtDmuV11MarnGPIm1Sco5Y/UQ2HM0oa0udgGgknoAqiWQVZ9onnN5tWt/KLxaKdmJ61Ir0l1nFfpX7k2MK4riss4jnliqHtJBODia4/9hie1R9To7IfqlxXVGyKi+C4EDum0c61ua681haCBgTWuOKaTVqhNYzkl0SdWfPJStIWB8L7rx1EZHqV3TfC6O1En12qfIarcbRzZG0b2ldP2S/8A4/5ZzvaMUr3joi0b3n4i31b/AItWzXeBepVX8jcbNkqoiCyA5fkgMt33OZD6w/IVN0PzH6G6jxGdOyKs7fBL0f8ABPr8a9UTu4Dcx5TJwsg/gxnEEc9w/L1DWvn2pv3ccLmy+12q3UdmPif7Gw2Ita6R1AXNaLrf6QMSO3DsCl9kKO6bXPPE5O/O0SMFoZI0ZcoGrdewq2NA08iljP8ACfeb+hyAe2ee8KPAa79NQcNvUgKraYWBz2UBYHEAHEUByx2ZdigWrE3gt9O9qpbRxFM11Q0g0wIGrsWo3idlxkIGIMg91gJ9oUfVS2amYWP9JIaVhvNFAS6vJoK5g59CgaLUOmza8scSFbHaRCuNM6dhGrA4Loa9XCfJP2Ijg0S+gX1Y7/t/6t+ysaXmJW6pfr/BJLcRjiSVrcXEDrWMpxjxk8DJ5LM1rS4nAbFjOyMY7T5HmSGZpgiY1NY9XRsVZHXNXPL/AEmG3xHMltNatdUHJYW6ye3mD4ByGz3k5mqhylKTzJ5MTxYgidNAlzKCuB+IU7ScItlhoVwZxYdDvkyLQOup/aF5qNfCnmn7YLKNTkW2xWURRtY3Ia9pOJK5u+6Vs3OXmTYx2VgXWo9InT9pPBuY1t40HJzvFxo1lNZOfZ0qw0Gn25bTM1iKc35CGjpy+JrnNuOxDm/pLSWlvWCCFayjsvBvrltRTPbeysTx0EjrGI+C1WR24OL80Zp44lee+jS7UBVcrVW7JqC5tpe/AmkVuhgEsDhdN9uIGvAVPZRXlHZmr0+r3Oznhl45Y6+5nXLZkmUZTyzHdm5veum7J/w/5Zz/AGl8/wDCLNvefiLfVv8Ai1bdd4F6lRfyNxs2SqiILIDl+SAy3fc5kPrD8hU3Q/M/Buo8Rn9liD5GNOAc5rT/AHOA+qsb3iqT+z/gnReGmbhYbGyGNscbQ1rRQAf7mvlcpOTyz2c5Tk5S5s8LmulaC8soHm80Y1bQ0qRQil7DoVz2VTNTcmmljh0ZDvkmsEiNGNNHxuLTSoIy7lekYVsUUrHEON9p11xB6jqQEfplr43h8YwrUvIBoXClBrGrHpWE5OKykbKoKcsN4IyKrcg2utxF49dXH6KLv+iJ60nk5MqMW6Gea2usphaC1z6y1pRrcjdDRWuGvWkptrLNkaFHl/JcLBZagmtG5NoAD0moGv6Kq1eultbCxw+xpnXHPAcssIH55D0FxVe7m/Jex5skHLAYqNcKbCMQV1Gm1Nd0f0c+hCnBxfEe6JtrG3g40rSmB6ehT65JcyDqK5SaaRIHSkP6x3H7LY7YLmyPuLH5DDTOkGOYGso6pxwOHSFE1rcobMVkxlRZ0IW+f6vaqrc3dGa+729DnsPcV53ezoO7W9B5ZbRhQ4AZYFZKizoO729Bfylu09xTcWdD3u9vQPKW7T3FNxZ0Hd7eghJMLxzpQaip2mg4xwyfpa3CLyh3o6FzntcAQ0Y3voofaGqqVcoc306E+qEs5J1c4TBC2ylrajaBU40rrp3LbRCM5qMmZRSbwyE0hZJHOhfG+66KYSmtaPpG9tDTVVwNP6Qugo2auCRsuq247KeB1BFdaBWu07STUntJJ7V43l5NsYqKSR5an3Y3k6muPcCsXyPSsllWUBpVtAexcrTNQtjOSyk02uuHyJwi6GtXEtqRdIxoBhQA9HtqupX9USd0tqvMGsJZ4r8/f9hkqWntDmNxewVbXED8tfoVA0mrjNKL5+X/AHqSqLv8shjZub3rteyf8P8AllX2l8/8Is295+It9W/4tW3XeBepUX8jcbNkqoiCyA5fkgMt33OZD6w/IVN0PzPwbqPEUPRv8+L1kfzhWGo+TP8A8X/DJhuFordddzoaddMF8shjaW1yPHyHxtTbreDaJGAYtFLzcKDk967WLTWY8iuYpZ4ozQxuu9AOHUWlegehAQW6S2uA4INu3iOW7mkNINBQ5rOFO9zHODGVypak1niQItDwDVrcBWoccu0LU+zLPJokrtirHFMXsFm4Quc9obQ3eT+amNC6lSOhUnaU5aee6T444/Yk1arfR2orBMAKlMgQDS32LhCCHUIqMRUUKm6PWPT54Zya7K9sYT2AsFXSN7s+jNT/AIx/o/c1LTN+Y80XBHQ4te/C8c6V1DYoeo1Mr3t+Xkbow2OBHNsd+0SiM3WCmqovYVpsW6nXyojh8fyLalJJ+Y5/4l36x3H7rb8Z/wBH7mnu/wBw/wCJd+sdx+6fGf8AR+47v9w/4l36x3H7p8Z/0fuO7/cb26xujaDW9U0AA6zt6Ftq7UdktlQ/cyjpXJ4ycss95hLZGlwHNIoerNez7SlCWJQ/OR3Vp8WeWWAuze1tcjQ0PtwPQs7dfKCyoZXqZT0bXFPgTdjguMDa1zx6zVUOoud1jm1jJnCOysCy0mQnamXmOGsg066YLKuWzJP7nqeGVLQ2kbTJPKyaIMYyl14ryrxwOPQui4eRKROrw9IfTQxI/WLox/Lhew7M+xRdXcqq2/PyMox2pYIyQcpo6Se4EfULm1yZLfMGtxeDkae1oH0Rvgn/AN5jqJ1wBOqrXV2Vpj20WXm0vVHn3Kvp2ztZMQxt0EA0AoMdYX0X+nJTloU588sr9TLM+ZI73n4i31b/AItVhrvAvUgX8jcbNkqoiCyA5fkgMt33OZD6w/IVN0PzH6G6jxFD0b/Pi9ZH84VhqPkz/wDF/wAMmG1aRtYiYXUJONGgEknqC+XV1ynwisnqxnDeDjc3pJvksUxiIfIXcIS264EONa4dWC63TV7uqMeiIN2N48FhAjeQRdJzBwqt5qHCAqWnpnySlr2FoZW6043mnN4O3DDZTpU3SxjzzxIOrlLljh/JFSEta4VvVoQ4/pAp7DTvUwgtcGS2ipqi7sxb0tJ+IOBXFduaR1X7zyl/Pmi/7PvU69nzX8D9UhPBAcyyBoJJoBmvUm3hAgLXUua95xzodpwAH/Wtaa1M12na0+7rXHz+/wD+kpYieWC2cl4hF6V7jlkxreSC47czTpWCp7vBVyfLn6vi/wDYj+N7b5Ezo+yCJgaMTm47SdajyltPJ43kcrE8BACAStcAewtOFcjsIyWdc3CSkjKLw8kV5IWE3m16aXvbn3q3hqqp83j1JCsizvkkU9mS3pxkuHEy5j6yWxr+TeF8DlNriKYVps+6pbtPOvi1wzjPkRZRcRytBiCAYzWVwJLBUHG7WhB106FYafWKMdmZuhZhYY1nmDBWQFgrSpyr1jqVhTZG57NfFm2MlLgiu2y0N4V5Lq44HVSmAGymxVvaHZ+slZtbDa/glVrC4iUWJvHDUB0f5VNLhwNi6nsWbj0/AAfGqPkkER+lrY2KzyPdiKmgrSpqMAesFSNPU7LYxR41lYK7pPS/lTmy/wBIbSlKXScMMF9F7Dqdel2X9TKy6ChPCJbe8/EW+rf8WqVrvAvUh38jcbNkqoiCyA5fkgMt33OZD6w/IVN0PzH6G6jxFD0b/Pi9ZH84VhqPkz/8X/DJhs+gdJiUTyBtHMui7mQ2pr9e5cZ2Qo7p455I+qg4yXoWKCZrmB+ABFVbEU5ksMbjW7Q7W4H2IDyKzOa4kPLq5h2OWyiAhd0Fsa57WtxLCQ80pS8MunGh7FL0sHna8iHq5rCiQ80NQWjMcpnUcx1ZjtCnED7DGx2pzXRuwpjiak0Fbw7sVC7R0y1GnlDz5r1XI3aa11WKXkW2utfPDp8kbatKAYRi8dpy7NbuzDpV3ouxLr/1Wfpj+7/79yv1HaEK+EeLGT4XyD+Ia126uoDAe0rqdN2fp9OsQj+XzKmzUW2PLZFyW8yTNhrQNJDpKVxAOIA/2qoNRbubpRqW1j9jpa9u+iLksPz+5arBZmMYLmRpytZXP3WTnJufMyb8hytR4CAEAIBCW2MaaOdQ7KH7LfXpbbFmEcowlZGLw2ewWtjzRrqnPI/ULy3TW1LM44EbIy5Mgd09vlbyYo+U0to8itQ4Y01a/Yr3sXRUTxZZalnK2fP/AL5kmDhCO3KWCL0HanR2l0srCBJQOcfymgFRTJuA7lc9raKq3RquieZReUuv/PQxt1NM8KEvwXhcGawJQFL0zume5xbAbrRheA5TurYF33Zf9N0VVK7W8W+OHyXr1ZJhSsZkNINH2mYcp72ja8k9zVK1Gr7Oo/TTUm/ssfubcQXkJnc28Alz2Na2tXHHAZOHZTApZ2xC6t1KGdpY9+GDJzEH28ioFHbHYivTQ5Khh/RV0mm7El5rm0v4NiseORyLcQKAbaH/ABtWU/6Kuy2rF7DeNL7lV3Vte/gQCSC54u114EdtCVW1aWejsnC6OzJJe32fQyrY3ZY3Ql0bxQg5dDgHD2ELrOxrFZpVJdWQdS8zz9iyb3n4i31b/i1btd4F6kC/kbjZslVEQWQHL8kBlu+5zIfWH5Cpuh+Y/Q3UeIoNifdlY7Y9h7nAqx1Hyp+j/gmG27ndEMDGzRTOLnNF44FpriQW9BXK6TS1UrarfP78yJfdOfCfkSr9GVZdvltcw3Bp/t1KYaB1Zo3NaA43qa0Ao54GZA60BWNMSMkmddIIuhriNuJ9gIU7SppNkDVtN4GAdzTrrQ/A+0BSyH9xsI7r3jVVr2/3cl4/3agYrFI97A12AbVtNRumlT+rLLJVem7JopsdjWW22s+RLt1dk4qPJI6Dw3BgvHWdQ63fRWhF5CEr3OIBPJcaEtrh0XtdcsFG1kpRpbiS9BGE74qfL+X0Hcdma0uLQGl2ZGeVFzZ1o+0XLVgacHMoCPge0Kk1NbhY8+ZGnHDHajmAIAQAgIzTUfNdTAVBOyuRPR91cdj3KFjg3z5epE1kHKKa8hTQ8VGFxFLxw6gMPqtXat6suxF8Esfky0sHGHHzHVrjvMc0ZkGnXqUGizd2Rn0ZvnHai0UrT04u3NZOI2Abe1fSOyYb2xWx4xXmRuz6Jb3aa5fySu5fTbTHwcrwCwYOcaVb17Rkue/qLsWdd++oi3Gfklyl/wA8yxtrw8oNObpYeCeyMl7nNLQQCALwpWpz7Fh2X/Tmsd0LbY7MU0+PN4fQ8jVJ8So2O0GJ4e0AuG3LL2LvNdo46qrdt445JbRMR7pX/mY0nroqSX9O8f0z4eh5sjPSWmXzC7QNaDUgaz09CnaDsiGlsc29p+XDkEuJHNNVcmR6gI7TkJuCRvOicHt/tNVUds6KOo00njik/bzRlF4ZGyaRdaHvmcAC92IGQo0Nw7lVdi1KrSKC8m/5ImpWJ4+xYN7z8Rb6t/xat+u8C9SBfyNxs2SqiILIDl+SAy7ffbSOE6uEOP8AYVM0XzPwbqPEZ200IKtZx2ouPVYJpqe9tZRLJJaRPIOazycOo3Boq5zdfQehcrpdBZoobubzxeOjRr11ynJYX58zRFJIB5eFaa9iAhdJaTgeyWOTnMryKY1FaObTqzWcYTeGka5TgspsgosCK05TRllVv/6e5Wy5FT5nkjcXNGZAcOsf5A70PH5oQt/LYCx112FOi8QCHDZ9kD4o5sxc4GpGJPJbXCmBq7ZUHDpQZHbIBrx+A6gh7jqeSm8C0Cu06h9yvGk1hnqk08xPYpuTV2BGDusbOv6rmNRXuZuL5L+DsNNerq1Nfn1E49JmO8TEcTn0AUC5nUayu6z9LybnTt+ZK2G1iRl4CnR2LCLUiPZBweBzo4Ne8tdXKooaDCgI9q6bT6KhLGzn7vzK2Vsm+Y7tlkY1hIvVyHKOZNFsu0unrrcnBcEFObeMjQBcsyeN9IisMn/V3wW3TvFsX90Yz8LFoxyR1D4LXLmzJcjpeAYaN0TBNNNwsYcb2BNcrrcPaut7K1tkKFVCWMLPu3/sRZznBvZeBbTOgbJFC5/ANJHNFaYnAYkq3r1d8pJbbMFdZnxMzrS8LGSUjdVtGk4g3SRi2owNNq6TS2Tsr2prHH3+5b6eyU4Zkhocx2/77FJN50gOWfU/FEEesyCII9QCNuIET65XXfArVe0qpN9H/AKron+X2lc52X/h/wAsj6v5hbd7z8Rb6t/xas9d4F6lffyNxs2SqiILIAKAiNOaKZPE6ORoc1wxB/3A9K9TaeUE8GIbo9ASWKS66ronH+HKfldTJ3x7wLfTalTWHzJldu1wYho3Sc1neXwSOjcQQS3YdoyK321xsjss2uKfM03em066aKWO0TGScPLquOJYQKXRsBrgqOdM6nsy9+po1UIqWYLCJ7Trv/6AWkhzWYlpoRVxoFv09aknkq9RY4tYZDymj2vrW9Vrif6sQe/D+5TYxUVhEGUnJ5YNbhTWw4dWr2EhZGH26CkmIDm409o1j/diHr6oSmbG9tCaY12FDx4Z2wgCjG4dwQL7HRjri49mQ/yh7jqecJXBg7Tl/lBnoQm6XSBsjRMGiUkhrg51KZ0cAB2Km7Z0VeoqUp+X3xzLrsPM79xtYym/yv8Agrcm+FKRTyeOh2ucVzcezdLF5UP3Z1q7Mx/9j9keRb4k7RRsELe1/wB1Ijp6ox2VFHkuyYyeXN/sdR75NqBrwUJOOJv6+py3U4p8CXsYy7FplzkwfvlWs5xwdz/GtsrpyWHjHoeLsPTrzYm3fGtg1Q/td4lBnpK5Szy9DcuyqUsZZxPvhWx7S0iIA4GjTkf7l7Xpa4S2uZ5Lsqp+bO2b41sApSE9JYfEsZaOpvPE9XZdS82enfHtmyH9h8S87lV9z34XV1YjZ98C2MdeBjqTU1ac6AbdgCkRgo42OGFjh0Nfwih82/8Av4G2kd2lsnwkeC2tblOT8VZ0dpW0r9KWeuOJnHsqiPGOcnce69w/8Wynra/xJLtXVSWHIxfZUHznL3ObRutc4U8lszelofUdXKWcO19TH/MF2VFcrJDAack/Sz2/dTf/AFFf9Ef3N/co9SXsNrEjbwFNo2EfRdJotZHVVKyP5XRkG2t1ywxdjhWlepS0zWj0uxoM15KSXNhsgN0ulQGmFvOPP6BnT4Ln+1u063W6annPN+WDbXHPEYaK/l9pWrsz5H5ZD1XzC273n4i31b/i1Za7wL1K+/wm42bJVREFkAIDxwQEPpvREc8bmSNDmuGIP+4HpXqbTygngxLdHoCSxSXXVdE4/wAOQ/K6mTvj7Bb6bUqaw+ZMrt2uDI5r3A1Y5zHDJzSQ4dRC321RtjsyN6fVZNL3NaRa+zg3y94BMhOd7pr7OpRaqNzBQzn79TndcpRtbksZ5dMEtwFYw07AOogZrYREuGBNjycacpuDwPp8R1oH1OwDmyhB1fUFDz7o94T+h3ch7kA5x/LTr+wQZZ6Yhm4168u5Bjqc8KTzRh+o5dm1BnPIzrdzptspEMRvNaavf+pwrQDoCpe0dXGS3cX6nY/092XOp95tWG1hLz4+f+xU1U5OrBMgEyATIBMgEyATIBMgEyATIBMgEyATIJjc4/F7egH6fZdP/TdvGyv0f9iv1seTJpgw7T8SuqRXol9zM7I5nOc0nkOpRtcatXO/1LpbtRpowpXHay+OOGGYWVymsRMz3QRPFokc9jm3nYEgiuAC5evS20VRjOLRMgsLAvor+X2ldH2Z8j8sr9V8wtu95+It9W/4tWWu8C9Svv8ACbjZslVEQWQAgBAeOCAh9N6IjnjcyRoc1wxB/wBwPSvU2nlBPBh26DQkliluSVdG7+VL+r+l2x49uY6LfTahTWHzJlVm1wY0ilc3muc2ud0kfBSzbKKlzWRXy6Xzsn73fdMIx3UPpXseeWy+dk/e77phDdQ+lewC2y+dk/e77phDdQ+lex75dL52T97vumEN1D6V7B5dL52T97vumEN1D6V7HhtkpzlkP97vumEN1X9K9jx9rkIoZJCNYL3Ed1V5hdD1VwXFJewhdGxYbmv6V7G7e2fU/cLo2Jua/pXsN7P6n7hdGxNzX9K9hvZ/U/cLo2Jua/pXsN7P6n7hdGxNzX9K9hvZ/U/cLo2Jua/pXsN7P6n7hdGxNzX9K9hvZ/U/cLo2Jua/pXsN7P6n7hdGxNzX9K9hvZ/U/cLo2Jua/pXsN7P6n7hdGxNzX9K9hvZ/U/cLo2Jua/pXsN7P6n7hdGxNzX9K9hvZ/U/cLo2Jua/pXsN7P6n7nrcMsOpZRhGDzFY9Dx2SfNv3O+Fd+o95Wzal1McvqetneMnOHUSvG2+Z7tS6hJO9wo5ziNhJI9q8wNuXViQbTIUXiilwSPG2+ZY97sf/ACLfVv8Ai1Qtd4F6ke/kbhZ8lVEQWQAgBACA8cEBD6c0JHaInRytDmuzHwIOojavU2nlHqeCiHeqjH/kWjvj8Cld8sNu+ke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RNbl9wUdln4Zssr3XS2jyynKpjg0HUtdmolYsMxlY5LDLxG2gWg1naAEAIAQAgPKIDy6gC4EAXAgC4EAXAgC4EAXAgC4EAXAgC4EAXAgC4EAXAgC4EAXAgC4EAXAgC4EAXAgC4EAXAgC4EAXAgC4EAXAgC4EAXAgPQ1AeoAQH//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6" descr="data:image/jpeg;base64,/9j/4AAQSkZJRgABAQAAAQABAAD/2wCEAAkGBhQPEBAQEBQQEBQSEBAQFBAVFRAUFhQQFBQWFxUUFBgYGyYeGBklGhIVIC8gJCgpLS0sFR8xNTAqNSYrLCkBCQoKDgwOFA8PFywcHCQsLCwpKSwsKSwsKSwsLCwsKSksLCwsLCwsLCwpLCwsLCksLCkpLCkpLCksLCwsLCwsLP/AABEIALoBDwMBIgACEQEDEQH/xAAbAAACAwEBAQAAAAAAAAAAAAAABQEEBgMCB//EADoQAAICAQMDAwMDAwIEBQUAAAECAxEEABIhBRMxBiJBFDJRI0JhM1JxB4EVYnLBJENTkfFjg6Gx0f/EABYBAQEBAAAAAAAAAAAAAAAAAAABAv/EABcRAQEBAQAAAAAAAAAAAAAAAAABESH/2gAMAwEAAhEDEQA/APt+jRqdQGjUaNBOjRo0BqNTo0Bo0aNAaNGjQRqdGjQGjUapR9cgbxLH92zlgPf/AGgnyb4r88edBe0agHU6A0aNGgNGjUMt154N+T+K5/PnQTo0aNAaNGjQGjRqCdBOjUanQGjRo0Bryx/3/jj/AL69aNBGjRo0Bo0aNAanUanQGjRo0Bo0aNAaNGjQGoJ1OqfWMdpcfIjjJR3hlRH49rshCsL44JGgqdEmOT/4y/05F246cV2Lvumj7jJSsPwuwUDutpLGGBVgGB4KkAgg/kHSzo+egSCAUjLGE7ZIBVo1UFK+TV+P7Tr36lyGjw8p4ztdceYoeeH2HbVck3VAfNaBAubJ35ZOnxquPB3BMW3LHPKqhiIB4FeN4FMWPJ287BGBAI8EAj/B1nsLMUdLimhCiI4ndNki4jGXJX2jlvgkLW6yONutBCm1VX8KB+fA/Og96Do0aA0aNGgNGjRoDRo0aA0aNGgNGjRoDRo0aA0aNRoDRo0aoNGjU6gjRo1OgNRWp1BOgnRqj/xqI2Vfu0SD2leWit2D2waPBHP41Vk9Srx24p57/wDT7Pj8+51OgcaNJoPUolOyKKUye4mNtq7Am3cJGBKo3vWlPJ3Aj22w5r6whIfauQzRu0bKsTn3JwwDfYQGBQkMQGUjyNA8dwASSAALJPAAHydL065HIoMF5G5Q6iOqZG8OGYhdp8g3yPF6WdHJyn3ZRidgC4xhbLGpYFDV7TwvDuLY2y7Adoa9TXb2pFrcksUY/wCiWRI3U/xRBr8ov40Cjrfpts6hJFjwOCGTMR988TKeNlxDyAAbYiiQQR5yXWP9Oc/MMePl5TZMRDCWYsYkKsysrLjxkKZECEAG1uQN+2j9NystYl3PfmgAGZifwqqCWP8AAHxpZhQjMueaMqAXjijfaSqhqaX2ki3Kgjk0oWqJbQcup46I2LBHEWfa8cMhCtHAoj2s7KzAE7CVFAn3H43ac4sAjREHIRVQE0OFFDwAPj4AGuWP0yKNt6RorUV3BRYUkEgH4BIBrVrQGjRo0AdGjRoDRejRoDRo0aA0aNA0Bo0aNAaNGjQGjRo0EaNGjVBo0anUEa45OWsdbzRY0qiyzH8Ko5Y/4GqXUer7WMUZG8C2YqzrGKsWqkFmPFIDZseLF8MrZjtHdtJMQrSNt7ktcrEDwBZJO0UoAbjnQXDNK4JpcdACSz7Weh5NA7U45BJb+QNLMyZAASDN4Pdn5Tj96x+1T4+4BB8gnVzcXkIlBkKbW2qD2kcn2g/MjA87iKG26U6oJM/cqu9OzEhaAjgUAlZJ+fIBACi29y+LLArj1DIIUCQsd7VGCheVgKoQY9bVo+JHHt4uxyct1DIWeWPaKImiTv7menkmEZCTAmR5QVawgVUAIawpU6QdHWV3kVnMbAtkZt1JkbLCwRUPZAtE0tAmvuty1KHpSvvjKgdxAxokgMdghgTbyBUcbcV7FF+WYy9IsdSaHBKkPk5OYkSuoEjSOVI7al42lUNGz7qDE0WO0g1qv0L01kf1uoyLBHJMJVxA5aSOWVIY+0cgEDaXj+1RuLPy7W26ngtLJl5gc7cmLMiaOa4ijRxQQ/oSDeKDdxiQvhiWr4Pj1R62klRoFjeJu7HA5R4pu1I7gKWIBRnoWqAk+9bUEroNVm9ew+mY5jjMUQjuOLHjUktISfbHHGNze4Ne0Gqa/B0u9PzzyDpsWT3RI2P9RNuUizjLHGe6CTUjSyxtxxUJIq9Zzo3UI4tv00csrOJJJI13STJbGQMWlYUod0YF6HNeNxW6Y8jqebHveXHQY7wyxRK4K48yFjc1mPc7Rx/YSVAHPJIaY2CZX1oHZO2NWp5a926uUi/BKtRf4BIHNlW8cYUBVAAAAAHAAHgDXDp3T0x4khiG1EFAWSfySzHlmJJJJ5JJJ1Z1UGjRo0Bo0aNAa4Z2asEbyyEhUFkgMx/gKqgliTQAAJJIA130k9Z9OkyMORIVEkivjzrEWCCUwTxy9oseF3CMrZ4G69Avx/U0+XkCDFWFBE6tkF7kZIt5BjcBl7U7BSQtOAOTVreq1mulL3GfJwJw6yPWRjzdxqmjXtmiTvglARFZWDCkHtBJY8Ol3nTZLZEp2Y+YcaGOGSSON2jiRpd4DfqkOZUIbioz7RoNbo0sX03ji9kSxluS0ZaNv9mQgj/Y6pZPpWAo/dly2/8AM3tl5KMgXncpWRQlADkV45uzYd+oemklmOQryJIUCE7iylVvb7SbSiSbjKE/JOlPTsvIU5QiZpmw5RDLiMd6yDtLKrYsrnekhSVCVkZ1DKVsD36W4eRkqZozmZoCSBT3IcUyh9hJVJzF2X3K0bKACRYLVZQdul9SaWF8TpqsxfeW6hIZGjQSGi5d6eeUDgC7/T9xXiytl0zqKZMMU8R3RyxpKjURaOARYPINHxqzql0bpaYmPDjRXshiSJb5JVRVn+eNXdEGjRo0EanRqNAaNGjQGk/WusMp+mxQr5Trag2UhQ8d6avCjml8sRQ+SL2dmbKVQGkexGvNEgcs1eEHFn+QByQCmxoExpHYtIwLtI7NRafJIoAfAFWEQULXj40Vw/4a8Haj3iWdgzrNILUzDbulkUEe0PKtLd+3aCN96cyY+wiqedwR3WAtU43Ef2qOKUcEkX5J0qiJXuZDbSzGEhbDKdzW20kWIwFuwBwjP8mrU8zK3bUndTCacG2VQGekB4Dmya/aHTg8agnM6gsdY8bXK5bcwI3lyCTtv99D/CKLPhValj9O+p/SQjsX+vLz+sbJMUY+Furck8M3lmLjvn9NQRjGhVQN6Kd1uXka/vZrZ9qFnazbChdFtPcbHEahF8AfPJJ8kk/JJsk/JOqih1rLTHjjBHt3gLGtAt20aQIgsX/SAr/tZ1Q6Y218vIko9jcha+DIIxJKQT8KXKA/ABGoz37/AFHHiBUrBHJJJyDTHYQCPgj9M35qQ15OrMeMT0+ULZaaHImo1984eTb+KBkr/A0GY9R9zFw4ZmUu7pCZUQ7ZFnlaKJjGxoMGknS0YqOCb+NcvQ3UmkkleVXzDE8iJP5kiCLGXjkjA7SyDev9NiWs0q+NNevxibCWkSUNgBlRgdp98DC7s8bQfzxrl6UxhBE222dsnIkYhiyu7vtWv7VdgHocDtn8HUV1m9PY2XOM/DcO5jJeFZNkcu9UqR1Kna5RVXcV5Uj+Dqx6ewNpmUSGCXcv6XtHCjljDZUKzBq2k+0XusmliBcLKnd3Bx2l+nmkBG6DK7f1CTcfbvE5jKgcntcHcdNJ+qd3DGYqRuYpZI5N4Kq0Ec5jeU8cABBMP8eQDegeY2cb7cwEb3S0fZIPzGT815U8j+RTG7rLYfWklLRMpdVP6kUill7e4qXRnHu2MKdCTt5/ADX8d5Ish40RmhtP37im4f1BuqlsMCoLfbYrwah1o14llCqWYgBQWJPgACyTpZjdTkyQTBGYksgTTqQWoDlIQQ1XY95Q8eCKOgbarZvU4oFLTSxQqPLSOiAf7sRrlJ08EXK80lW1Aso8eNkVbh/Bv/fXmDp0cS7seGBCaNbBF93ktS3dEmiPP486DwfUuMEaTvJsUW0vPbUflnraB/k6Uv6tmyE39PxhNH931GRJ9NEyfLRgq0jCiDuKhSOQTxfH11ltF9I7o0uOkncy12qYhEhSpX3eSjlWAJqlY0SopmOnMzmVZFl7mQpR1BAhx41U9q1f3AywkHxxIwrzZSvOx1t5s/GGMSVH1uJLKxYWVXulESQVvPkMq3e4HXHoPQ2yMYhp2DF8jGEigLIuBHLJGixcAI7BRcu0k80ftIM71x2u1Gq5DyyEudsZYRM4AEUq/dYaZNq+zdS+4bl33u08M+AY9zRES48kjiVnZ/aY5JCoqmqf3NQ3SJ+aIaWJNqhQKAAUDjwOB40mm6ColaRpitmVlHtDJHIF78aP57bMqPRuiTz9ux5pFnYMeXMFlpu0SUXayvGdrK0gJ5FmgHHnkeL0RQ9R+jIzi5Bw4lXJGLKkBU7SH7TKioSQE+7iqAJvXDA9Rt1BsWDGM2MBDDPknbUke77YDvX57bgsCCLQi93GmxIjCdhYtGsabWbtrRFgr7QBVbfj86QRepEgnWAQNHF3WjWYRlBzv9uw+5V3xMN9bTtBHBsFcZCu6QxTdQw9je6WRzPHuVdwR48guQpX3bk2+CCwYFdWukepMn6lMPMx9rtG7LkxMTDIYzTEK3KDa0TVbf1K/a1eureocVolXICdvJD2r70YxxIHdXUqGEigm4zzSt/jSzoDZGZkJMUMUOPLarNFIN6yxOS2MWAK7d0aXyCFaiNxXQbjU6NGiI1OjUaA1W6jMywzNFtMixyFARuG8KSoIBF81xY/yNWdQRegVRgt3JWaOTe0EK7SQBHah1IJNOXeSx+Ng8i9KoJ1nmJZqhgEizX4fIjLBzY/apEin4JsVxrp1GfbEuNjmzNNN+p9rRkzln2CvvDOAD+2w5BAIN1MIDbEtRIAaWhQhgljG0/ww3+f/UOiuaZW+RSKE0qWinZ7QPuYi7PbWRf4ufbY3cXulYSrAYyrUXnDbrti0j7mN8m/N/II+NVegMrNJKbDTfqpdisYn2qtgEUzMzKeQ0n426n1ZlOmM8cLbJpwYY3onYWUlpPFWqKxF0CwUWL0RU9NdQ+slklu0xh9LH9w3yX+rPXgq2xAprin59xAfZAkv9PZRFHdu4PwwA+7/HH+dLfTWNHDDFGuxCYw6Rigywn7Fr+BwSOCQTxerXXM0w48rqAz7dsakkBpW9qAkcgbiLPwLPxoM90jhepZC8u7SRI7AgyNEp2tYH2ksKr+0kCjQ1qxAKFAG0ALXxt8V/7ayfprBROmYuPCXQd0RhiDuGyUuwqS+QqMPkCqHArWnxoigbe7PyTuYpwvx9qqAK/j/c6BHjL3MbGWgGaJIRfKi8USe4fgMo8aX+mAY8dZGIvdLIpKikV5HCvQHhY6jQD7jvqw27TTo9vDGgO1VSITKAd4P00JCAjkGm+Bf4I1jPSvomaXExzkyntbMdEjVJC4hVFqNkk/TRkbeu9lZgAaKFuCo9V9WhQm5IlTviciQ2pEOK6q+8A9x/qJIrrgMlWCwujh+s2XEzYWdoy8cvbHbFq0qKlH4EneWclWr+p54GtV1VcHBxZohEHWZ23ElmeWZG3vPLK1ttiK7mlYnaVocgKfmef6XyMXHbOD3C7zA4g+oikV137/AGwhEHcKMDuUbBJQAPiK1PpDOjkyhNA8cquidwptoNF3FCOxoUsRnA/5Qpr3C9fgNkQPFPKAuPS4wjVmdhE8lY8koaLda7wp9woOWbwQEfSvRP8AwyGBEJyMnOyseLImZUCrEC2RkigKpkjlW2sksgJoADbdblVopYbAMkMnuJoIpUjexsVz4F2SOPBIqDL6WrsXnkd4xz2WKCKwRRYADdRFjcTyf8VyyOuqEJW1527mFkFrWOk8szOKCeeDdHjVYzmYLLIDsARwo55YAhVA++Q3RI4G6gT7iarIGd2BK053Ov2xGlR44ivmXYNhk/aTtWiTUHtWaENsd2kkIDl2LshHkKtlS5LAcCl5HIVY9aSFaVR7jQHLVf8AvXF6S4EamcBE/TQUAANqvXDMSfxwoW+G3EUVOnirX/71RDoGBBAIIIIPIIPkEfI1kn/0vxVEgx3y8MSBgVgmdAtuJB2wb7YDbiFSl95sGhWrMp3hdrEFWYv7doIIAU83Zs1Qr2myOL6aIxnVPR4xcPIGG8qNI3eyZSDkZE21aDIztw60GAAI9pAWzq82A8Swss02U1oxeZwFe6EYVECpu3HfwAaUgnxTX1FhNPh5UMZAeXHmjUmwNzIwFkEECz8c65dE6rHn4+PlQEbG9wDL7lIDIyEftZTYP+CPB0DNrriga4Pnn/GsjldHWTIgmyJZXNU6RPNjR7X+yZUR9xAkLA7mJHetuApGj6hniIwoaLTy9lQW237HdiPyQkbGv41D9O3xRIzMHTtkSA2wdas2eeRYPyQx0C7pfpJIJWe3mBYEGeTIyHWqK7TI5CANZoD4BvwAnwsXtdRkia5o8mSdXDgPtLK8kcR4Nx0mRy3i9o4ahscmcRRvI11GjOfk7VBJ/wAmhrHR5W2SC1Mh+sWcPY9s0mPkJMKZbVbFD5ucClGitHh+mMWFt8ePCrUi7tikhUFIqk/aqjwBQGmmjRog1GuKZqMxUOhIYoQCL3hdxX/O3mvxrvoDUanRoI0aNGgSYSLLlvLQ9oO3gftJiEn/AFHbKL/tWPS5up/USRwWA0skuPR2W2PjzSGZuCbDJHEv/wB8Gh4DTsIknZnVWVnaXHdh4ZyS8Yb4cEkiqtWoXsY6UdH6YVy8l47WNZEgi3W39ARtJTn3e4vMh3X/AEgR5rRT3o0bKn5Vi8h5J2ys5Mi8/t3EkfjkcCtZzqmb9ZlqkdbVkTEBYEqySqZckqAwtzFEFUke0Fm5Dga03Us5MWJn9q1vevAvlndv45JP5JoWSAcz6O6Y0eR+rfdGO2TPXAfJy5Pc5H5AgZQx8iwAFCjUG0KDg0OPH8f41n/V+OJIZGYFuxFIyo20RvLKrRruJ/ALAjgVJzrRayf+oGaBHjQbS/fyUUrsMg2qRW9QCSu8x6qGfpnDX6PDsAlIkkUnkq7obN/mpGF/8x/Ou/qVN2Hkru2EwuA1KaYilNEEHmvjVjpmIsMMcacKqgKNuyl+LWhRrzwOb41R9SZexYEDrG02VFGpMbyWVuUrSsDyITz/ALfOgridYMbqEsYakMzjaSxJjgT7bvm10u9MzMenYiKjUMdCmOje9lA9qs5ao4hW2ybagP4bvHmlsPN2gy0uc5Dntlj3JAq1W5BSnkrxx55rv0ZVjw4BGe1CIYbnNb5fYoXYvPngAn+Ao5BBWax+ky5cney0ZNjwBIHEQ/VpSojVbKqm4lUe+QXYA7SE3qzo80vWWUTOsCtHME2xv25OzvaTa6EMjNCin3WC/wCNbDq3WIsEpLkNHj8FY9/mCCRlUueTvleTbZJ8AkkAMSi9S+oSWWQKyovUYI5xbrJGpx0kXfRWmIUXya8Dzeoq1N1OaVrdA/ZYyMTmTpujWKQtSpGAho8efBHjXqNBK/dbA6elpNUzl55Sqcjho1baSJP3fAPzxX+haB8mMySsJJJkRCYCo3xMCWLQlyP0WF7t1S8392uUHdLKHd7aJlYAKwIPctCQi7RtkBBF3fP4Acer9JjQTThcYtjwmSJ4kEZMkqkRXK5dxy+PRDAiyR8VoMh1jjhiOyRoUhWWU17JO3wsKkENMQ1ix7Vbcfu92T6oNpw8VHBbIyMZZpH2l3xsdgsreBztWLk/FgAHWr6h1KpXUFYjbOKQf+HVwBZ598jyeSvI3hFBcltQM+h5O6XtyAxstlYI2Zo4gRu/WahunYHeQ3NEEC7Yv8icRoztwFUsfngCzx86zGEwiyUiG5QiySrjJ7nLt7RJO11vfe5G7gbb4onT/NNiNTxboSLH7fcFvjywUfyL1UT02BlS5KEkjGSSuQGNUt/O1Qq387dW9GjVQm9TdXMC48aHY+XkpipJSkIWR3LUTV7Y2A8+4rYIvSb/AE56YPo8bIUZWOXiiJjkm7okQRgKxU+xRyeUCbqBI5oaHrvRUzITDIXT3pIkiGnjljYNHIhIItWAPII45GsY/q/qWMsz5EELqk0qIoSVJGiRqR3beYwWHN8KLHJ5AKe9R9UY/wBdDimYCVHFx7N36hW6DWKIjJ3UG2rKC1WDp7B1ONzSsLtqBoFgrbCw/wCXdxfz/uNfLes9ZSaOOPExJIZM/IaT6mSaJSrxOZJViMTO+6u5wwApzYI9mn/SfQ8KSmLJfLlMsAkjPeyY40VRtkhRYXVE2932ih7XNXTHQX/W3Uu+rdNhLF5wY53TYezEy8qbIuR1PCD3bdx+BpZPlO/UfYgEUccmGAOF+ukMEyMxB9yKMaKJj5DN8g8VerekIIHlx4YjFv7cwy2O8QRks2RM7N7mY9hU9xO/ugG13aY9E6MtSiILEscCQYsLVvjYv3ZJJS3mWQ9l2B/gG+dQbGDOV40kAYBwlAg7gW+GAuiCefxR0syJXlEiPJ2lPtdo9wVEAO9FmsMH8AuKq6WmBYLlyu1mrCr0MvvtHa0R9O57sY53G5Ji4euF3AVYOmceRHtji9sYikijHsdY+5ftjRSQS22jzYBIPJHFRd6biBEQbQu1QoBVFIAJ4AXgLRFDyB551d0rPUGaRIgChLWQKLbF5s3wo8A+Sd3H9waaCNTqNToI0aNGgo9YiLxMgCbWDK7MxHbSuXHBsjyBx48jVL0vjK+DCStCYHL2sDuU5Dmcbr53gycnzYvTXNx+5FJH43xul/8AUpH/AH0jj9TpiNBi5oOO7ARpNROPIypdLL4Q0p9r7TxxfBIVvV2OHlhjaRbmIQRMGCfToQ2Q0jA/aVsHxe5QbA4tdEO7Mzylfpy4+PJfFhccShlHP7sn5+B+ANVcyZMnqGN2iJ9sDyjgmGL3JtmJAp5CDIqjdxZIH3HV30nPv+sewS+Y8grwYzHGI2VqAZSiqdw4uxZIJJT7WSeNsrqMcyUywRsyKxIVj4BNA0SJd4PIoLxyCuoyk3I493KsDtNNVftPwf50g9I5AmkzZe2YimS2LRC8rFypFfG2RV/jZXxoh7jySE+9EQV5EhY3xxWwceeb/wBtI/UDhp4m2hzjfqICaHedWVQPy1mJeeKyL1pDrCvnRiR5pD3CqvmOSF2hENQKCCAJHrFIH/0zfkaKsTdRfFwJwwWAJFkyb1LSsIxvIclV2biATZPkjgk0c70bpLSyERZOUiIMiSOPuyhVhSLEjRQQzBACJiDwaYjwTrWdcyDj9OWFUllk7WNEIkW3ayqtRNKSAGJ5Hj/Gsv0yTZBmnje2Ph4cgMtbZ5BW1nJ3Fz30FiviqviCcYRZPTYo1S+7jYMLzMiySSZE8IkIyGFkk3Ex3f3KfkaUdfAycGe1bc8PTppJO2d0mV71mjKeaS9ri7UWCbU1speniLGfHxtzRKju2QW2jggt2yDucgNe5RVRqoIbkYlp4QuViR9+Vo8RYGyO4r9tLZUawRTsryuBtslFB+LDQ5mXb4+R9wkggtW3WHYGGQbhuZWD9vynwR+dL8nIIgfIDQRMuHNtHckmIeU7q9ke5gm3+Lu9eF9Ly4/Ykin3IwaRcSUvIsckksUs7pMfc6h0UjcLY7yCo3MOc+LkTEd18NGhTeyVLI3aMbgF0YoyTPuLKo8A8/AMUYvTGn6xjjHm3DHh+pCSCNV3vFs3Ii+5FVZIWpixuc+OSNLbY0Ukqn6lkKu+QwIBmdSTLXO4AFdoFqi7a3edIvS/R5IY7LgSzjYuRIgeonIGOjogTvOY4oyU/CMzNspW0OZE0kaRsrvEx9kbO+6ZiCHfIahcANEjw5YAcUCB0rPG0CFndZqP1dDvZUhssI/7UH9/ICjjyra0j5YVkUJvKLtsH7SQOBfxQ+4kD4BJNayRjIkI3Cyqs0u0kiMXsA+OWHtTiwhYk/tswbyrKpWAFgnjeQ7UNzkAGXKKigBwhr7qoBq8VzK5ksiMWqD4f+6Q/kfC/wCCedwq5qr0yYvEu4bWFoy8CmU0RQ4+L445441a1pkaNGjQIMjoGKkjSLFEj2GkKrVq/B4QWxbbW393yD4Kn1RmsskG4srrlY0sNBi0ZeVYZI5CoIZGimN2KVjW4+0h4YHDsE2lgd29rYLuAt3ArdKRaqvhVXyLo5/Kldo8jKtJI4pTjohD28iThGd3U37JPCoFtkJ3ciopb/xcZGfPMWlMWPPMlANSyQlI1JFe9VaORgvI3SljRC6fSYrptX7XDNKoJBBmIUKjN9xG5wov9oYmxWlPROsRZ0aT9vtk99Zol9yxJjGITAiveCYUo/iQCvI0yyGE4kj29vuGFZFAQMGbgwtRolFZCTz/AEn8gHQUMydcjL6QYzG0WNBlZzSEs36BiMEJLgUd5cn5vafNc6Xqn6SmtvdCO0R7czRpM1lpZFU1W4k8kE+4Ak6Rem8kHKzMp2ZI5MhMbFUiO2hSNXDkrz2t0rlVPI7pvlgFZ5nUNwOza4O1q+Jiw2qzgWRFxSoLaQrxYBLUXuiIsY9xt5STvPDSbRyQOTsH58e7+QS30s6MwYSPXuLbWkJDM9D5IFAAkgBSQOfm9M9ERqdGjQRo1OjQVXwQzFnZ2F2E3Uq8eKWtw4v3X50u67jYpCrkrGynkw7A5kukAKgEstsB+ORfGm8Mm4WVZOT7Wq6BIB4J81f+/NHjXFMKJHMgVFdyAXoAsf8APyf/AOaDKSdP7kkb40c2F2QUuM13EY+6OSNFbxtFN5BuiDqx6HxGhSf2Pzlyqd3DoAQBe82Y9tMvyA/A1oJp17ioBvcAGvhFN0zfC/aQPk+NVesYqMQFEgmfhWhd424U00rKRaL/AMwI5AAJIBiu3XIN0RYBbWrYsyVGSO5TKL+0H/2H40p9BqvZkZNi3K3cRPHdIV93ge6nCn8hVPHI1Qi6BPG+yJ8fLG2z9S5ZoHJUo/8ASkZiBuYKXQEjgCzXjoGeMGAxOzPOk0qzqIpZCFaWd0mdVYlUIsbyTu2gDnjQaXrGS8ayuO4AsTEcRbC/NWTbD4HiudZTpeILxkKtIkkkfIDsExcYSMn2k27TD3Gq2ybf2mm0/WIsuEOkv1UbDcFgWon2HcVeQhv7aKg354/EdAIOZIFdX7UJRwCtqXMbqgUfaqlpgL54IN1Zo5+pN8uRDjsu5SSWcA7akuKNCpchmHcZ7I/8q644VdRymx+wyRgvNn5TsDsG0t3xjvxzfbi8LZ9vgXpn1bM7U5mKydwSN2oiZGtEjkVpFS9oUBtwNclivkjSXqiPDh4suQih0MMchZZS26ftwlF3KFZh7VJANhW8biRA7z8tjjE7H98Cx92pndlK+XfYNi2zEld13xXGshlEZEkkkCRSSZksUalC0ixJHjRBgq8INktoZRfuYAlQhA13qLqcaK0hdlVACBI2wB+NgaN3vcWqiUWqvcKGs10PFEKDkKHkkmZ2WRQO4Ki7oJEk8xg8RKpVd7En7NB6yMmYmRYmi3DbF9UVDrCi2DIBf6sipHuoAKGmjVjUdm/BB21WI7YSiLkyLILTGDkkPkspCvOxpmUHzYFgrqhJ6eSKdJImkXuSTSANyLJ70s5X2iNt6jmyF2RhmVqC0pegSNGqd/LykVXkBkXcrncAJEVQndKjdc0hP3BtrfaIppiZrEllim2xSCO90e0Yw+1XZ2QpJK4iLe1vbSjj3LZz8eaaaQyzQw7nx5DH75T9PtYRwzACMxxNIHKoCWkLFTwSq+lxBIpCSMEEb+4rt7jyJbMihlKqA/3EpwTzS6rPPMrpIcdvqEkGPAxdpYEklUImVPvKksbIoe8LIaB3WUEL1pkynx8lmSSRldZwixlmdSAI0a6lftMsYayqxNbErZvQdVHiMBCtp3F5WJOCIMYtW+Rltnl4AIbcaQ7Kn+p8O2BHjcb4Hi7spFuZI3geMkqOHpruqUOx4HjlL0OSBo1w545Y4seIQxuoYQ4SMA8jFRbu3gA+drfPOg0HSM0Ryuf6Mahg0FLuZgu5ZgK3m/etkBmK/bS86XBiKoA1A+doqlB8KPzX5+TZ189xCqxRNI8U27JxjLKz9xpcxp1AhDMAoKtRYKAFplC80PpWqleJZgvJ+TWs91fq6h3YNuCduABDz3JQr9sMPtZlKEv4SMbrF2HHUOjw5JQzxRSmNt0bOisY249yEi1bgcijwNZXqnoqaERSdOkV5IXLCHKZ3Rk5ACtyEkVSQshViQqhiQo1Ua3CUkb2+5wCwG4KK/Aaj/uQCePHAGY6p02SGGbEXIwwJ5JpoElV4mVnmMzbjG/6ih38hV4IskmzUzfXkqnst9Piydvc3eMvejHChjjqpDDfuG5ZGXgcm9ZiHqiQvLksZp2mYLFK7IpmkT2tjI/MoYOGJSKI8tS7bVFinfTPTaYsP0cM3cb2PPJ9sCRxUJJJwGN7mVrj3DfubcALIUep+pLEpgxZFjQExiW+525ZY2EMZG8CTIYfUMsR9q9xGbbtXXPqXSVliyO734kyXCR4cC7DM7RvTxwFuWsNTOyq3YJAIOquR6fhxMjCjmgfADNIhJfbjSkgPHckRFy1vj+Gr4PnRVnpy43SMOGJnOQw2vkyMUAhjZtxKK4Ibc5RqPLLRAbhTe/442SyCGMpGCjvvtAGYKwErkFk9vlCpklrk7KBRdP9P9+KV4cqXtQzLnPlziMC/tAQyBxSqXlD0AxK7QOSl3Fw5SjsiTdkTd+NAWgMuSzikV9ool12EuDNuZvbEORB9N6XmxsQTKJHA2kI36SXtAT2koHNrQYluTRrTjWM9P8ARnjf3bPqdpWeaMWsG4lhHErnbYDBTIwLvSllINjZa0lGjU6jRE6NRo0FPqOYUMcaf1JmKpwTtAFvI38KPzwSVHF649Lw2BZ5Bt9zBI7B2rddxyDTSPW4n4BA/uJY3zXHHn/B/wDj/wDGp0Cw5ZjWaWcCBBIUUcF5DuWNGNeWZqCKOTuUHk0O3S8HtqS3LudzHyfmlv5oHz8mz86u6APnQAWvHGl/VeiJkU254ZVVljyIiFljDUSAaIKkqpKsCp2ixwNMdGgyE/8Ap73SxkyZSzCnnRUgner2GRoSqSFQxrfGw/jVDA/08xEycqIo6s0q5kWQryJMO4iJKvcB9ymSNmKGx7zwBWt9rP8AqWdosjprIu5pMz6cmyAsbxSSOxHyahIH/UdFZCboMz4/TiMmcSHqC4+XIq4yf02YNQWMWvfx0rdfDkEkHWym9JpPf1rvmediuERIiV2lo1jA99E+8ksNxogEjVH1ApEGcotnx5IOpRovLssbJMFA/wCaTHmXj4OrGb1qXIlXHwlAHseTMe9ioeSIQPvevBNJ5+4qy6gq5PpvtSKYLkYALvzcjImUEDgxiQsS4FHihwbs+K+f0V1enaK5PY0vtUiFgbV9wb2kkg7Qhdq+GNN8P0hEsv1E1Tzc3K6qSebUc2dq/C3tB5ABqp6h0BneQxGJBKLlLhpO44K7VIBUhQFPhv3VwAKDO4mDC2QwQ/UOTtIuSUSNHRBkd/uVBW2MERIXJJZiumk3RpJ2jCNFJEWJncsze9fAUbalIIrkqF5oCgumfTvTixrtkZpSQAwpUQ1dLsX9g3GkJI5vySS3VaAA4A4AHwNDSDN6S6GR417g5ZY0YK5CJuCgua7jSWNxICg2KYltVs3oUpQtXMciOI4yFMlMC2y2pBZLUTblBvbaSutTo1UYGLpc8zzrk40hSWfb2/0ipXshAJHZj+l20UE7SS+6r9lOfT/p1oIhizhZECbSyBFjlAAUd9b3tIV4P7CF8L9o0mp0GM9ZentwxZkYtkRZOMIV2pt+9RKFBVitxB/dyRtUk0p0vj67LJMxVeppKaUY0ceO6hTwHypQrRKwFNQcMBxXPP0IjXmGBUUIgCqooKAAAPwBorGdM9aPGZo8mOZuxIySSqncAZY4yIwsTO+93c7QwFgXfIBvYvrjeQTiZqR+O4YmcuS20duOLc9fJ3KpAINUdXs30vG0z5MJaCeQIsrozKJkQillAPJAFB/uHiyLU+Z+i5AVliy5GDUCs8cEntogqrBBV8csH+eOdQXkz4ZkBLRkMAdrlb5+Cp8f418V6/kgdbaPGXsLDk4TSwrva1MweSRAjERRtGzPIeFNpuG43rf5nQsgQiDIXFnVxMCIoo0RC1kDttGQFCFrdnHP7Tu1V9Lf6ZRxMspIWOMbYYomkIqkBeVmpZGLRK4KovIBJYgEAn/0aWRo2mlWPIlR1gBEkTfTR9tiwBXdye3H5YfeFpQvMf6gTnIysDHNyOUyZdxIP0xlmgWKUqADuVHO0bCbdRzydaaD/Tk46wDGyJ0McSxSqJHjXKVAqxd0x8qyogUOvNCuRxrlg9BijmheGKCKSNmp4kGwkLtPckI35FKRSChY82m4Byz8SaQJCndTvySW0RijfHRU2AhQSVftlFW/BCklPcGv5rVFD+ocWNUKxxR7TkOsdglGY7YyQQCxHAc8qSrBl6c6YmN3ljkfJknnlyZZmN0ZDar+FAXaAg+OfnXaToh32m0MVTuZLBXlcrZUAVtWjzdUNzBQt2AjpOMDGqgiGOyFhj3qTdk75Gp3Y/cSKvk23nTQ5aBxEWXeVLBL920eWr8fzqnPhTbY0RwLJ7k5req14hUgiyaFsTQ87jq1h4CQqVQVZ3MxJZnagNzseWagBZ/A1UWNGjUaA0aNGgNA0aK0Bo0aNBOjRo0BrH+vOk5skmJk4BRzjGYtjk7Wcum3dGxYKH27ktvAlJ58a2GjQYWL1DI216iaeJe3JC8gjkQuAXgyY1BvlQyyopB8hQpO5Fh5GTGqQYaJL9MUCrIzsywxSrtiDwxuCNkYS27dbQSZQA2vpPUekJOQxLxuoZVmjYo6hhyL8MPBpgRYBqwNUul+l1x52nWbKkL7tyPICjFgg3FQoBYdsUfPJ551FW+i9XGVHvCSxkGmWSKeKmq/b3UUuOfuArTCtGjVQaNGjQGjRo0Bo0aNAaNGjQGoZb/Pm/JGp0aA1yyZWUexd7EgAWFFn5YnwP8AAJ/g666NBRyMAyqQ7n3ABlXha43BfzdfuvgkVzpXFijKaREtYkYxO6sfe6WCitVvt5BPhStDlSdaEi+NcJISkWyARqVUKgYHYo8DhfIA5ri6qx5AcGljxlSGJBZFRwoAOB5Y/CqPlj+a5JAN5CaF0DQsA2L/AIPzqvhYQiB5Z2ai8jVudgPJrgf4AAHwBqzoDRo0aA0ajU6CNTqNToDRqNToI1Oo1OgNGo0aCdGjRoDRqNToDRo0aA0aNRoJ0aNGgNGjRoDRo0DQGjUanQGjRqNBOjUaNBOjRo0Bo1Gp0EaNB1Og/9k="/>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10"/>
          <p:cNvSpPr/>
          <p:nvPr/>
        </p:nvSpPr>
        <p:spPr>
          <a:xfrm>
            <a:off x="864290" y="5194945"/>
            <a:ext cx="5841310" cy="4042417"/>
          </a:xfrm>
          <a:prstGeom prst="rect">
            <a:avLst/>
          </a:prstGeom>
        </p:spPr>
        <p:txBody>
          <a:bodyPr wrap="square" lIns="101881" tIns="50941" rIns="101881" bIns="50941">
            <a:spAutoFit/>
          </a:bodyPr>
          <a:lstStyle/>
          <a:p>
            <a:pPr marL="347663" indent="-347663">
              <a:buAutoNum type="arabicPeriod" startAt="4"/>
            </a:pPr>
            <a:r>
              <a:rPr lang="en-US" sz="1600" b="1" dirty="0">
                <a:latin typeface="Helvetica" pitchFamily="34" charset="0"/>
                <a:cs typeface="Helvetica" pitchFamily="34" charset="0"/>
              </a:rPr>
              <a:t>Why did the author probably write </a:t>
            </a:r>
            <a:r>
              <a:rPr lang="en-US" sz="1600" b="1" i="1" u="sng" dirty="0">
                <a:latin typeface="Helvetica" pitchFamily="34" charset="0"/>
                <a:cs typeface="Helvetica" pitchFamily="34" charset="0"/>
              </a:rPr>
              <a:t>The Tornado Drill</a:t>
            </a:r>
            <a:r>
              <a:rPr lang="en-US" sz="1600" b="1" dirty="0" smtClean="0">
                <a:latin typeface="Helvetica" pitchFamily="34" charset="0"/>
                <a:cs typeface="Helvetica" pitchFamily="34" charset="0"/>
              </a:rPr>
              <a:t>?</a:t>
            </a:r>
          </a:p>
          <a:p>
            <a:pPr marL="347663" indent="-347663">
              <a:buAutoNum type="arabicPeriod" startAt="4"/>
            </a:pPr>
            <a:endParaRPr lang="en-US" sz="1600" b="1" dirty="0">
              <a:latin typeface="Helvetica" pitchFamily="34" charset="0"/>
              <a:cs typeface="Helvetica" pitchFamily="34" charset="0"/>
            </a:endParaRPr>
          </a:p>
          <a:p>
            <a:pPr marL="741363" indent="-279400">
              <a:buFont typeface="+mj-lt"/>
              <a:buAutoNum type="alphaUcPeriod"/>
            </a:pPr>
            <a:r>
              <a:rPr lang="en-US" sz="1600" dirty="0" smtClean="0">
                <a:latin typeface="Helvetica" pitchFamily="34" charset="0"/>
                <a:cs typeface="Helvetica" pitchFamily="34" charset="0"/>
              </a:rPr>
              <a:t>The </a:t>
            </a:r>
            <a:r>
              <a:rPr lang="en-US" sz="1600" dirty="0">
                <a:latin typeface="Helvetica" pitchFamily="34" charset="0"/>
                <a:cs typeface="Helvetica" pitchFamily="34" charset="0"/>
              </a:rPr>
              <a:t>author wanted to explain what would happen if </a:t>
            </a:r>
            <a:r>
              <a:rPr lang="en-US" sz="1600" dirty="0" smtClean="0">
                <a:latin typeface="Helvetica" pitchFamily="34" charset="0"/>
                <a:cs typeface="Helvetica" pitchFamily="34" charset="0"/>
              </a:rPr>
              <a:t>  something </a:t>
            </a:r>
            <a:r>
              <a:rPr lang="en-US" sz="1600" dirty="0">
                <a:latin typeface="Helvetica" pitchFamily="34" charset="0"/>
                <a:cs typeface="Helvetica" pitchFamily="34" charset="0"/>
              </a:rPr>
              <a:t>fell on you. </a:t>
            </a:r>
            <a:endParaRPr lang="en-US" sz="1600" dirty="0" smtClean="0">
              <a:latin typeface="Helvetica" pitchFamily="34" charset="0"/>
              <a:cs typeface="Helvetica" pitchFamily="34" charset="0"/>
            </a:endParaRPr>
          </a:p>
          <a:p>
            <a:pPr marL="741363" indent="-279400">
              <a:buFont typeface="+mj-lt"/>
              <a:buAutoNum type="alphaUcPeriod"/>
            </a:pPr>
            <a:endParaRPr lang="en-US" sz="1600" dirty="0">
              <a:latin typeface="Helvetica" pitchFamily="34" charset="0"/>
              <a:cs typeface="Helvetica" pitchFamily="34" charset="0"/>
            </a:endParaRPr>
          </a:p>
          <a:p>
            <a:pPr marL="741363" indent="-279400">
              <a:buFont typeface="+mj-lt"/>
              <a:buAutoNum type="alphaUcPeriod"/>
            </a:pPr>
            <a:r>
              <a:rPr lang="en-US" sz="1600" dirty="0">
                <a:latin typeface="Helvetica" pitchFamily="34" charset="0"/>
                <a:cs typeface="Helvetica" pitchFamily="34" charset="0"/>
              </a:rPr>
              <a:t>The author wanted to describe what to do in case of a tornado</a:t>
            </a:r>
            <a:r>
              <a:rPr lang="en-US" sz="1600" dirty="0" smtClean="0">
                <a:latin typeface="Helvetica" pitchFamily="34" charset="0"/>
                <a:cs typeface="Helvetica" pitchFamily="34" charset="0"/>
              </a:rPr>
              <a:t>.</a:t>
            </a:r>
          </a:p>
          <a:p>
            <a:pPr marL="741363" indent="-279400">
              <a:buFont typeface="+mj-lt"/>
              <a:buAutoNum type="alphaUcPeriod"/>
            </a:pPr>
            <a:endParaRPr lang="en-US" sz="1600" dirty="0">
              <a:latin typeface="Helvetica" pitchFamily="34" charset="0"/>
              <a:cs typeface="Helvetica" pitchFamily="34" charset="0"/>
            </a:endParaRPr>
          </a:p>
          <a:p>
            <a:pPr marL="741363" indent="-279400">
              <a:buFont typeface="+mj-lt"/>
              <a:buAutoNum type="alphaUcPeriod"/>
            </a:pPr>
            <a:r>
              <a:rPr lang="en-US" sz="1600" dirty="0">
                <a:latin typeface="Helvetica" pitchFamily="34" charset="0"/>
                <a:cs typeface="Helvetica" pitchFamily="34" charset="0"/>
              </a:rPr>
              <a:t>The author wanted to have an earthquake drill</a:t>
            </a:r>
            <a:r>
              <a:rPr lang="en-US" sz="1600" dirty="0" smtClean="0">
                <a:latin typeface="Helvetica" pitchFamily="34" charset="0"/>
                <a:cs typeface="Helvetica" pitchFamily="34" charset="0"/>
              </a:rPr>
              <a:t>.</a:t>
            </a:r>
          </a:p>
          <a:p>
            <a:pPr marL="741363" indent="-279400">
              <a:buFont typeface="+mj-lt"/>
              <a:buAutoNum type="alphaUcPeriod"/>
            </a:pPr>
            <a:endParaRPr lang="en-US" sz="1600" dirty="0">
              <a:latin typeface="Helvetica" pitchFamily="34" charset="0"/>
              <a:cs typeface="Helvetica" pitchFamily="34" charset="0"/>
            </a:endParaRPr>
          </a:p>
          <a:p>
            <a:pPr marL="741363" indent="-279400">
              <a:buFont typeface="+mj-lt"/>
              <a:buAutoNum type="alphaUcPeriod"/>
            </a:pPr>
            <a:r>
              <a:rPr lang="en-US" sz="1600" dirty="0">
                <a:latin typeface="Helvetica" pitchFamily="34" charset="0"/>
                <a:cs typeface="Helvetica" pitchFamily="34" charset="0"/>
              </a:rPr>
              <a:t>The author wanted to convince readers that storms are scary.</a:t>
            </a:r>
          </a:p>
          <a:p>
            <a:pPr marL="342900" indent="-342900">
              <a:buAutoNum type="arabicPeriod" startAt="4"/>
            </a:pPr>
            <a:endParaRPr lang="en-US" sz="1600" b="1" dirty="0" smtClean="0">
              <a:latin typeface="Helvetica" pitchFamily="34" charset="0"/>
              <a:cs typeface="Helvetica" pitchFamily="34" charset="0"/>
            </a:endParaRPr>
          </a:p>
          <a:p>
            <a:endParaRPr lang="en-US" sz="1600" b="1" dirty="0" smtClean="0">
              <a:latin typeface="Helvetica" pitchFamily="34" charset="0"/>
              <a:cs typeface="Helvetica" pitchFamily="34" charset="0"/>
            </a:endParaRPr>
          </a:p>
          <a:p>
            <a:pPr marL="342900" indent="-342900">
              <a:buAutoNum type="arabicPeriod" startAt="3"/>
            </a:pPr>
            <a:endParaRPr lang="en-US" sz="1600" dirty="0">
              <a:latin typeface="Helvetica" pitchFamily="34" charset="0"/>
              <a:cs typeface="Helvetica" pitchFamily="34" charset="0"/>
            </a:endParaRPr>
          </a:p>
          <a:p>
            <a:pPr marL="968798" indent="-361417">
              <a:buFont typeface="+mj-lt"/>
              <a:buAutoNum type="alphaUcPeriod"/>
            </a:pPr>
            <a:endParaRPr lang="en-US" sz="1600" dirty="0">
              <a:latin typeface="Helvetica" pitchFamily="34" charset="0"/>
              <a:cs typeface="Helvetica" pitchFamily="34" charset="0"/>
            </a:endParaRPr>
          </a:p>
        </p:txBody>
      </p:sp>
      <p:cxnSp>
        <p:nvCxnSpPr>
          <p:cNvPr id="12" name="Straight Connector 11"/>
          <p:cNvCxnSpPr/>
          <p:nvPr/>
        </p:nvCxnSpPr>
        <p:spPr>
          <a:xfrm>
            <a:off x="304800" y="44958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065800" y="575635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1065800" y="645841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1065800" y="717179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1065800" y="767618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22" name="Table 21"/>
          <p:cNvGraphicFramePr>
            <a:graphicFrameLocks noGrp="1"/>
          </p:cNvGraphicFramePr>
          <p:nvPr>
            <p:extLst>
              <p:ext uri="{D42A27DB-BD31-4B8C-83A1-F6EECF244321}">
                <p14:modId xmlns:p14="http://schemas.microsoft.com/office/powerpoint/2010/main" val="2187272826"/>
              </p:ext>
            </p:extLst>
          </p:nvPr>
        </p:nvGraphicFramePr>
        <p:xfrm>
          <a:off x="5181600" y="4101103"/>
          <a:ext cx="2185988" cy="515200"/>
        </p:xfrm>
        <a:graphic>
          <a:graphicData uri="http://schemas.openxmlformats.org/drawingml/2006/table">
            <a:tbl>
              <a:tblPr/>
              <a:tblGrid>
                <a:gridCol w="2185988"/>
              </a:tblGrid>
              <a:tr h="179793">
                <a:tc>
                  <a:txBody>
                    <a:bodyPr/>
                    <a:lstStyle/>
                    <a:p>
                      <a:pPr marL="0" marR="0" algn="l">
                        <a:lnSpc>
                          <a:spcPct val="115000"/>
                        </a:lnSpc>
                        <a:spcBef>
                          <a:spcPts val="0"/>
                        </a:spcBef>
                        <a:spcAft>
                          <a:spcPts val="0"/>
                        </a:spcAft>
                      </a:pPr>
                      <a:r>
                        <a:rPr lang="en-US" sz="800" b="1" dirty="0" smtClean="0">
                          <a:solidFill>
                            <a:srgbClr val="000000"/>
                          </a:solidFill>
                          <a:latin typeface="+mn-lt"/>
                          <a:ea typeface="Times New Roman"/>
                          <a:cs typeface="Times New Roman"/>
                        </a:rPr>
                        <a:t>Standard RL.3.6</a:t>
                      </a:r>
                      <a:endParaRPr lang="en-US" sz="8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540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800" b="0" dirty="0" smtClean="0">
                          <a:latin typeface="+mn-lt"/>
                          <a:ea typeface="Calibri"/>
                          <a:cs typeface="Times New Roman"/>
                        </a:rPr>
                        <a:t>Distinguish their own point of view from that of the narrator or those of the characters.</a:t>
                      </a: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2113065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4050" y="152401"/>
            <a:ext cx="6563360" cy="6904729"/>
          </a:xfrm>
          <a:prstGeom prst="rect">
            <a:avLst/>
          </a:prstGeom>
          <a:noFill/>
        </p:spPr>
        <p:txBody>
          <a:bodyPr wrap="square" lIns="101873" tIns="50936" rIns="101873" bIns="50936" rtlCol="0">
            <a:spAutoFit/>
          </a:bodyPr>
          <a:lstStyle/>
          <a:p>
            <a:endParaRPr lang="en-US" sz="1100" dirty="0">
              <a:solidFill>
                <a:prstClr val="black"/>
              </a:solidFill>
            </a:endParaRPr>
          </a:p>
          <a:p>
            <a:r>
              <a:rPr lang="en-US" sz="1200" dirty="0">
                <a:solidFill>
                  <a:prstClr val="black"/>
                </a:solidFill>
              </a:rPr>
              <a:t>This is a </a:t>
            </a:r>
            <a:r>
              <a:rPr lang="en-US" sz="1200" dirty="0" smtClean="0">
                <a:solidFill>
                  <a:prstClr val="black"/>
                </a:solidFill>
              </a:rPr>
              <a:t>CFA  </a:t>
            </a:r>
            <a:r>
              <a:rPr lang="en-US" sz="1200" dirty="0">
                <a:solidFill>
                  <a:prstClr val="black"/>
                </a:solidFill>
              </a:rPr>
              <a:t>to measure the task of writing </a:t>
            </a:r>
            <a:r>
              <a:rPr lang="en-US" sz="1200" dirty="0" smtClean="0">
                <a:solidFill>
                  <a:prstClr val="black"/>
                </a:solidFill>
              </a:rPr>
              <a:t>a  </a:t>
            </a:r>
            <a:r>
              <a:rPr lang="en-US" sz="1200" b="1" u="sng" dirty="0" smtClean="0">
                <a:solidFill>
                  <a:prstClr val="black"/>
                </a:solidFill>
              </a:rPr>
              <a:t>opinion </a:t>
            </a:r>
            <a:r>
              <a:rPr lang="en-US" sz="1200" b="1" u="sng" dirty="0">
                <a:solidFill>
                  <a:prstClr val="black"/>
                </a:solidFill>
              </a:rPr>
              <a:t>text</a:t>
            </a:r>
            <a:r>
              <a:rPr lang="en-US" sz="1200" b="1" dirty="0">
                <a:solidFill>
                  <a:prstClr val="black"/>
                </a:solidFill>
              </a:rPr>
              <a:t>. </a:t>
            </a:r>
            <a:r>
              <a:rPr lang="en-US" sz="1200" dirty="0">
                <a:solidFill>
                  <a:prstClr val="black"/>
                </a:solidFill>
              </a:rPr>
              <a:t>Full compositions are always part of a Performance Task.   A complete performance task would have:</a:t>
            </a:r>
          </a:p>
          <a:p>
            <a:endParaRPr lang="en-US" sz="1100" dirty="0">
              <a:solidFill>
                <a:prstClr val="black"/>
              </a:solidFill>
            </a:endParaRPr>
          </a:p>
          <a:p>
            <a:r>
              <a:rPr lang="en-US" sz="1100" b="1" i="1" dirty="0">
                <a:solidFill>
                  <a:prstClr val="black"/>
                </a:solidFill>
              </a:rPr>
              <a:t>Part 1</a:t>
            </a:r>
          </a:p>
          <a:p>
            <a:pPr marL="181691" indent="-181691">
              <a:buFont typeface="Arial" panose="020B0604020202020204" pitchFamily="34" charset="0"/>
              <a:buChar char="•"/>
            </a:pPr>
            <a:r>
              <a:rPr lang="en-US" sz="1100" dirty="0">
                <a:solidFill>
                  <a:prstClr val="black"/>
                </a:solidFill>
              </a:rPr>
              <a:t>A </a:t>
            </a:r>
            <a:r>
              <a:rPr lang="en-US" sz="1100" dirty="0" smtClean="0">
                <a:solidFill>
                  <a:prstClr val="black"/>
                </a:solidFill>
              </a:rPr>
              <a:t>classroom </a:t>
            </a:r>
            <a:r>
              <a:rPr lang="en-US" sz="1100" dirty="0">
                <a:solidFill>
                  <a:prstClr val="black"/>
                </a:solidFill>
              </a:rPr>
              <a:t>a</a:t>
            </a:r>
            <a:r>
              <a:rPr lang="en-US" sz="1100" dirty="0" smtClean="0">
                <a:solidFill>
                  <a:prstClr val="black"/>
                </a:solidFill>
              </a:rPr>
              <a:t>ctivity </a:t>
            </a:r>
            <a:r>
              <a:rPr lang="en-US" sz="1100" dirty="0">
                <a:solidFill>
                  <a:prstClr val="black"/>
                </a:solidFill>
              </a:rPr>
              <a:t>(30 Minutes)</a:t>
            </a:r>
          </a:p>
          <a:p>
            <a:pPr marL="181691" indent="-181691">
              <a:buFont typeface="Arial" panose="020B0604020202020204" pitchFamily="34" charset="0"/>
              <a:buChar char="•"/>
            </a:pPr>
            <a:r>
              <a:rPr lang="en-US" sz="1100" dirty="0" smtClean="0">
                <a:solidFill>
                  <a:prstClr val="black"/>
                </a:solidFill>
              </a:rPr>
              <a:t>Passages </a:t>
            </a:r>
            <a:r>
              <a:rPr lang="en-US" sz="1100" dirty="0">
                <a:solidFill>
                  <a:prstClr val="black"/>
                </a:solidFill>
              </a:rPr>
              <a:t>or stimuli to </a:t>
            </a:r>
            <a:r>
              <a:rPr lang="en-US" sz="1100" dirty="0" smtClean="0">
                <a:solidFill>
                  <a:prstClr val="black"/>
                </a:solidFill>
              </a:rPr>
              <a:t>read </a:t>
            </a:r>
            <a:endParaRPr lang="en-US" sz="1100" dirty="0">
              <a:solidFill>
                <a:prstClr val="black"/>
              </a:solidFill>
            </a:endParaRPr>
          </a:p>
          <a:p>
            <a:pPr marL="181691" indent="-181691">
              <a:buFont typeface="Arial" panose="020B0604020202020204" pitchFamily="34" charset="0"/>
              <a:buChar char="•"/>
            </a:pPr>
            <a:r>
              <a:rPr lang="en-US" sz="1100" dirty="0">
                <a:solidFill>
                  <a:prstClr val="black"/>
                </a:solidFill>
              </a:rPr>
              <a:t>3 </a:t>
            </a:r>
            <a:r>
              <a:rPr lang="en-US" sz="1100" dirty="0" smtClean="0">
                <a:solidFill>
                  <a:prstClr val="black"/>
                </a:solidFill>
              </a:rPr>
              <a:t>research </a:t>
            </a:r>
            <a:r>
              <a:rPr lang="en-US" sz="1100" dirty="0">
                <a:solidFill>
                  <a:prstClr val="black"/>
                </a:solidFill>
              </a:rPr>
              <a:t>q</a:t>
            </a:r>
            <a:r>
              <a:rPr lang="en-US" sz="1100" dirty="0" smtClean="0">
                <a:solidFill>
                  <a:prstClr val="black"/>
                </a:solidFill>
              </a:rPr>
              <a:t>uestions </a:t>
            </a:r>
            <a:endParaRPr lang="en-US" sz="1100" dirty="0">
              <a:solidFill>
                <a:prstClr val="black"/>
              </a:solidFill>
            </a:endParaRPr>
          </a:p>
          <a:p>
            <a:pPr marL="181691" indent="-181691">
              <a:buFont typeface="Arial" panose="020B0604020202020204" pitchFamily="34" charset="0"/>
              <a:buChar char="•"/>
            </a:pPr>
            <a:r>
              <a:rPr lang="en-US" sz="1100" dirty="0">
                <a:solidFill>
                  <a:prstClr val="black"/>
                </a:solidFill>
              </a:rPr>
              <a:t>There may be other constructed response questions</a:t>
            </a:r>
            <a:r>
              <a:rPr lang="en-US" sz="1100" dirty="0" smtClean="0">
                <a:solidFill>
                  <a:prstClr val="black"/>
                </a:solidFill>
              </a:rPr>
              <a:t>.</a:t>
            </a:r>
          </a:p>
          <a:p>
            <a:pPr marL="181691" indent="-181691">
              <a:buFont typeface="Arial" panose="020B0604020202020204" pitchFamily="34" charset="0"/>
              <a:buChar char="•"/>
            </a:pPr>
            <a:endParaRPr lang="en-US" sz="1100" dirty="0">
              <a:solidFill>
                <a:prstClr val="black"/>
              </a:solidFill>
            </a:endParaRPr>
          </a:p>
          <a:p>
            <a:r>
              <a:rPr lang="en-US" sz="1100" b="1" i="1" dirty="0">
                <a:solidFill>
                  <a:prstClr val="black"/>
                </a:solidFill>
              </a:rPr>
              <a:t>Part 2</a:t>
            </a:r>
          </a:p>
          <a:p>
            <a:pPr marL="181691" indent="-181691">
              <a:buFont typeface="Arial" panose="020B0604020202020204" pitchFamily="34" charset="0"/>
              <a:buChar char="•"/>
            </a:pPr>
            <a:r>
              <a:rPr lang="en-US" sz="1100" dirty="0">
                <a:solidFill>
                  <a:prstClr val="black"/>
                </a:solidFill>
              </a:rPr>
              <a:t>A </a:t>
            </a:r>
            <a:r>
              <a:rPr lang="en-US" sz="1100" dirty="0" smtClean="0">
                <a:solidFill>
                  <a:prstClr val="black"/>
                </a:solidFill>
              </a:rPr>
              <a:t>full-composition </a:t>
            </a:r>
            <a:r>
              <a:rPr lang="en-US" sz="1100" dirty="0">
                <a:solidFill>
                  <a:prstClr val="black"/>
                </a:solidFill>
              </a:rPr>
              <a:t>(70 Minutes</a:t>
            </a:r>
            <a:r>
              <a:rPr lang="en-US" sz="1100" dirty="0" smtClean="0">
                <a:solidFill>
                  <a:prstClr val="black"/>
                </a:solidFill>
              </a:rPr>
              <a:t>)</a:t>
            </a:r>
            <a:endParaRPr lang="en-US" sz="1100" dirty="0">
              <a:solidFill>
                <a:prstClr val="black"/>
              </a:solidFill>
            </a:endParaRPr>
          </a:p>
          <a:p>
            <a:r>
              <a:rPr lang="en-US" sz="1100" dirty="0">
                <a:solidFill>
                  <a:prstClr val="black"/>
                </a:solidFill>
              </a:rPr>
              <a:t>Students should have access to spell-check resources but no grammar-check resources.  Students can refer back to their passages, notes and 3 research questions and any other constructed responses, as often they’d like.</a:t>
            </a:r>
            <a:r>
              <a:rPr lang="en-US" sz="1100" dirty="0">
                <a:solidFill>
                  <a:srgbClr val="FF0000"/>
                </a:solidFill>
              </a:rPr>
              <a:t>  </a:t>
            </a:r>
            <a:r>
              <a:rPr lang="en-US" sz="1100" dirty="0">
                <a:solidFill>
                  <a:prstClr val="black"/>
                </a:solidFill>
              </a:rPr>
              <a:t>The note-taking forms in this </a:t>
            </a:r>
            <a:r>
              <a:rPr lang="en-US" sz="1100" dirty="0" smtClean="0">
                <a:solidFill>
                  <a:prstClr val="black"/>
                </a:solidFill>
              </a:rPr>
              <a:t>CFA </a:t>
            </a:r>
            <a:r>
              <a:rPr lang="en-US" sz="1100" dirty="0">
                <a:solidFill>
                  <a:prstClr val="black"/>
                </a:solidFill>
              </a:rPr>
              <a:t>were created for informational text.  If you choose to use these, please have your students take notes while reading the informational passages.</a:t>
            </a:r>
          </a:p>
          <a:p>
            <a:endParaRPr lang="en-US" sz="1100" dirty="0">
              <a:solidFill>
                <a:prstClr val="black"/>
              </a:solidFill>
            </a:endParaRPr>
          </a:p>
          <a:p>
            <a:r>
              <a:rPr lang="en-US" sz="1100" u="sng" dirty="0">
                <a:solidFill>
                  <a:prstClr val="black"/>
                </a:solidFill>
              </a:rPr>
              <a:t>Directions</a:t>
            </a:r>
          </a:p>
          <a:p>
            <a:r>
              <a:rPr lang="en-US" sz="1100" b="1" dirty="0">
                <a:solidFill>
                  <a:prstClr val="black"/>
                </a:solidFill>
              </a:rPr>
              <a:t>30 minutes</a:t>
            </a:r>
          </a:p>
          <a:p>
            <a:pPr marL="242253" indent="-242253">
              <a:buFontTx/>
              <a:buAutoNum type="arabicPeriod"/>
            </a:pPr>
            <a:r>
              <a:rPr lang="en-US" sz="1100" dirty="0">
                <a:solidFill>
                  <a:prstClr val="black"/>
                </a:solidFill>
              </a:rPr>
              <a:t>You may wish to have a 30 minute classroom activity.  The purpose of a PT activity is to </a:t>
            </a:r>
            <a:r>
              <a:rPr lang="en-US" sz="1100" dirty="0" smtClean="0">
                <a:solidFill>
                  <a:prstClr val="black"/>
                </a:solidFill>
              </a:rPr>
              <a:t> ensure </a:t>
            </a:r>
            <a:r>
              <a:rPr lang="en-US" sz="1100" dirty="0">
                <a:solidFill>
                  <a:prstClr val="black"/>
                </a:solidFill>
              </a:rPr>
              <a:t>that all students are familiar with the concepts of the topic and know and </a:t>
            </a:r>
            <a:r>
              <a:rPr lang="en-US" sz="1100" dirty="0" smtClean="0">
                <a:solidFill>
                  <a:prstClr val="black"/>
                </a:solidFill>
              </a:rPr>
              <a:t> understand </a:t>
            </a:r>
            <a:r>
              <a:rPr lang="en-US" sz="1100" dirty="0">
                <a:solidFill>
                  <a:prstClr val="black"/>
                </a:solidFill>
              </a:rPr>
              <a:t>key terms (vocabulary) that are at the upper end of their grade level (</a:t>
            </a:r>
            <a:r>
              <a:rPr lang="en-US" sz="1100" dirty="0" smtClean="0">
                <a:solidFill>
                  <a:prstClr val="black"/>
                </a:solidFill>
              </a:rPr>
              <a:t>words they </a:t>
            </a:r>
            <a:r>
              <a:rPr lang="en-US" sz="1100" dirty="0">
                <a:solidFill>
                  <a:prstClr val="black"/>
                </a:solidFill>
              </a:rPr>
              <a:t>would not normally know or are unfamiliar to their background or culture</a:t>
            </a:r>
            <a:r>
              <a:rPr lang="en-US" sz="1100" dirty="0" smtClean="0">
                <a:solidFill>
                  <a:prstClr val="black"/>
                </a:solidFill>
              </a:rPr>
              <a:t>).The </a:t>
            </a:r>
            <a:r>
              <a:rPr lang="en-US" sz="1100" dirty="0">
                <a:solidFill>
                  <a:prstClr val="black"/>
                </a:solidFill>
              </a:rPr>
              <a:t>classroom activity </a:t>
            </a:r>
            <a:r>
              <a:rPr lang="en-US" sz="1100" b="1" dirty="0">
                <a:solidFill>
                  <a:prstClr val="black"/>
                </a:solidFill>
              </a:rPr>
              <a:t>DOES NOT </a:t>
            </a:r>
            <a:r>
              <a:rPr lang="en-US" sz="1100" dirty="0">
                <a:solidFill>
                  <a:prstClr val="black"/>
                </a:solidFill>
              </a:rPr>
              <a:t>pre-teach any of the </a:t>
            </a:r>
            <a:r>
              <a:rPr lang="en-US" sz="1100" b="1" dirty="0">
                <a:solidFill>
                  <a:prstClr val="black"/>
                </a:solidFill>
              </a:rPr>
              <a:t>specific content </a:t>
            </a:r>
            <a:r>
              <a:rPr lang="en-US" sz="1100" dirty="0">
                <a:solidFill>
                  <a:prstClr val="black"/>
                </a:solidFill>
              </a:rPr>
              <a:t>that will be assessed!</a:t>
            </a:r>
          </a:p>
          <a:p>
            <a:r>
              <a:rPr lang="en-US" sz="1100" b="1" dirty="0">
                <a:solidFill>
                  <a:prstClr val="black"/>
                </a:solidFill>
              </a:rPr>
              <a:t>35 minutes</a:t>
            </a:r>
          </a:p>
          <a:p>
            <a:pPr marL="242253" indent="-242253">
              <a:buFontTx/>
              <a:buAutoNum type="arabicPeriod" startAt="2"/>
            </a:pPr>
            <a:r>
              <a:rPr lang="en-US" sz="1100" dirty="0">
                <a:solidFill>
                  <a:prstClr val="black"/>
                </a:solidFill>
              </a:rPr>
              <a:t>Students read the passages independently.  If you have students who can not </a:t>
            </a:r>
            <a:r>
              <a:rPr lang="en-US" sz="1100" dirty="0" smtClean="0">
                <a:solidFill>
                  <a:prstClr val="black"/>
                </a:solidFill>
              </a:rPr>
              <a:t>read the </a:t>
            </a:r>
            <a:r>
              <a:rPr lang="en-US" sz="1100" dirty="0">
                <a:solidFill>
                  <a:prstClr val="black"/>
                </a:solidFill>
              </a:rPr>
              <a:t>passages you may read them to those students but please make note of </a:t>
            </a:r>
            <a:r>
              <a:rPr lang="en-US" sz="1100" dirty="0" smtClean="0">
                <a:solidFill>
                  <a:prstClr val="black"/>
                </a:solidFill>
              </a:rPr>
              <a:t>the accommodation.  Remind </a:t>
            </a:r>
            <a:r>
              <a:rPr lang="en-US" sz="1100" dirty="0">
                <a:solidFill>
                  <a:prstClr val="black"/>
                </a:solidFill>
              </a:rPr>
              <a:t>students to take notes as they read.  During an actual SBAC </a:t>
            </a:r>
            <a:r>
              <a:rPr lang="en-US" sz="1100" dirty="0" smtClean="0">
                <a:solidFill>
                  <a:prstClr val="black"/>
                </a:solidFill>
              </a:rPr>
              <a:t>assessment </a:t>
            </a:r>
            <a:r>
              <a:rPr lang="en-US" sz="1100" dirty="0">
                <a:solidFill>
                  <a:prstClr val="black"/>
                </a:solidFill>
              </a:rPr>
              <a:t>students are allowed to keep their notes as a reference.</a:t>
            </a:r>
          </a:p>
          <a:p>
            <a:pPr marL="245618" indent="-245618">
              <a:buFont typeface="+mj-lt"/>
              <a:buAutoNum type="arabicPeriod" startAt="3"/>
            </a:pPr>
            <a:r>
              <a:rPr lang="en-US" sz="1100" dirty="0">
                <a:solidFill>
                  <a:prstClr val="black"/>
                </a:solidFill>
              </a:rPr>
              <a:t>Students answer the 3 research questions or other constructed response questions. Students should also refer to their answers when writing their </a:t>
            </a:r>
            <a:r>
              <a:rPr lang="en-US" sz="1100" dirty="0" smtClean="0">
                <a:solidFill>
                  <a:prstClr val="black"/>
                </a:solidFill>
              </a:rPr>
              <a:t>full opinion piece.</a:t>
            </a:r>
            <a:endParaRPr lang="en-US" sz="1100" dirty="0">
              <a:solidFill>
                <a:prstClr val="black"/>
              </a:solidFill>
            </a:endParaRPr>
          </a:p>
          <a:p>
            <a:r>
              <a:rPr lang="en-US" sz="1100" b="1" dirty="0">
                <a:solidFill>
                  <a:prstClr val="black"/>
                </a:solidFill>
              </a:rPr>
              <a:t>15 minute break</a:t>
            </a:r>
          </a:p>
          <a:p>
            <a:r>
              <a:rPr lang="en-US" sz="1100" b="1" dirty="0">
                <a:solidFill>
                  <a:prstClr val="black"/>
                </a:solidFill>
              </a:rPr>
              <a:t>70 Minutes</a:t>
            </a:r>
          </a:p>
          <a:p>
            <a:r>
              <a:rPr lang="en-US" sz="1100" dirty="0">
                <a:solidFill>
                  <a:prstClr val="black"/>
                </a:solidFill>
              </a:rPr>
              <a:t>4.     Students write their full composition </a:t>
            </a:r>
            <a:r>
              <a:rPr lang="en-US" sz="1100" dirty="0" smtClean="0">
                <a:solidFill>
                  <a:prstClr val="black"/>
                </a:solidFill>
              </a:rPr>
              <a:t>(opinion piece</a:t>
            </a:r>
            <a:r>
              <a:rPr lang="en-US" sz="1100" dirty="0">
                <a:solidFill>
                  <a:prstClr val="black"/>
                </a:solidFill>
              </a:rPr>
              <a:t>).</a:t>
            </a:r>
          </a:p>
          <a:p>
            <a:endParaRPr lang="en-US" sz="1100" dirty="0">
              <a:solidFill>
                <a:prstClr val="black"/>
              </a:solidFill>
            </a:endParaRPr>
          </a:p>
          <a:p>
            <a:r>
              <a:rPr lang="en-US" sz="1100" b="1" u="sng" dirty="0">
                <a:solidFill>
                  <a:prstClr val="black"/>
                </a:solidFill>
              </a:rPr>
              <a:t>SCORING</a:t>
            </a:r>
          </a:p>
          <a:p>
            <a:r>
              <a:rPr lang="en-US" sz="1100" dirty="0" smtClean="0">
                <a:solidFill>
                  <a:prstClr val="black"/>
                </a:solidFill>
              </a:rPr>
              <a:t>An Opinion Rubric </a:t>
            </a:r>
            <a:r>
              <a:rPr lang="en-US" sz="1100" dirty="0">
                <a:solidFill>
                  <a:prstClr val="black"/>
                </a:solidFill>
              </a:rPr>
              <a:t>is provided.  Students receive three scores:</a:t>
            </a:r>
          </a:p>
          <a:p>
            <a:endParaRPr lang="en-US" sz="1100" dirty="0">
              <a:solidFill>
                <a:prstClr val="black"/>
              </a:solidFill>
            </a:endParaRPr>
          </a:p>
          <a:p>
            <a:pPr marL="242253" indent="-242253">
              <a:buFontTx/>
              <a:buAutoNum type="arabicPeriod"/>
            </a:pPr>
            <a:r>
              <a:rPr lang="en-US" sz="1100" dirty="0">
                <a:solidFill>
                  <a:prstClr val="black"/>
                </a:solidFill>
              </a:rPr>
              <a:t>Organization and Purpose</a:t>
            </a:r>
          </a:p>
          <a:p>
            <a:pPr marL="242253" indent="-242253">
              <a:buFontTx/>
              <a:buAutoNum type="arabicPeriod"/>
            </a:pPr>
            <a:r>
              <a:rPr lang="en-US" sz="1100" dirty="0">
                <a:solidFill>
                  <a:prstClr val="black"/>
                </a:solidFill>
              </a:rPr>
              <a:t>Evidence and Elaboration</a:t>
            </a:r>
          </a:p>
          <a:p>
            <a:pPr marL="242253" indent="-242253">
              <a:buFontTx/>
              <a:buAutoNum type="arabicPeriod"/>
            </a:pPr>
            <a:r>
              <a:rPr lang="en-US" sz="1100" dirty="0" smtClean="0">
                <a:solidFill>
                  <a:prstClr val="black"/>
                </a:solidFill>
              </a:rPr>
              <a:t>Conventions</a:t>
            </a:r>
            <a:endParaRPr lang="en-US" sz="1100" dirty="0">
              <a:solidFill>
                <a:prstClr val="black"/>
              </a:solidFill>
            </a:endParaRPr>
          </a:p>
        </p:txBody>
      </p:sp>
      <p:sp>
        <p:nvSpPr>
          <p:cNvPr id="3" name="Slide Number Placeholder 2"/>
          <p:cNvSpPr>
            <a:spLocks noGrp="1"/>
          </p:cNvSpPr>
          <p:nvPr>
            <p:ph type="sldNum" sz="quarter" idx="12"/>
          </p:nvPr>
        </p:nvSpPr>
        <p:spPr/>
        <p:txBody>
          <a:bodyPr/>
          <a:lstStyle/>
          <a:p>
            <a:fld id="{2A5E9C3D-07D7-45D2-9B6A-FB5CA66A53EB}"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0996739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30</a:t>
            </a:fld>
            <a:endParaRPr lang="en-US" dirty="0"/>
          </a:p>
        </p:txBody>
      </p:sp>
      <p:sp>
        <p:nvSpPr>
          <p:cNvPr id="5" name="Rectangle 4"/>
          <p:cNvSpPr/>
          <p:nvPr/>
        </p:nvSpPr>
        <p:spPr>
          <a:xfrm>
            <a:off x="884587" y="838200"/>
            <a:ext cx="5821013" cy="3303753"/>
          </a:xfrm>
          <a:prstGeom prst="rect">
            <a:avLst/>
          </a:prstGeom>
        </p:spPr>
        <p:txBody>
          <a:bodyPr wrap="square" lIns="101881" tIns="50941" rIns="101881" bIns="50941">
            <a:spAutoFit/>
          </a:bodyPr>
          <a:lstStyle/>
          <a:p>
            <a:pPr marL="282575" indent="-282575"/>
            <a:r>
              <a:rPr lang="en-US" sz="1600" b="1" dirty="0" smtClean="0">
                <a:latin typeface="Helvetica" pitchFamily="34" charset="0"/>
                <a:cs typeface="Helvetica" pitchFamily="34" charset="0"/>
              </a:rPr>
              <a:t>5.  Why did Molly and Jonas react differently to the drill?</a:t>
            </a:r>
          </a:p>
          <a:p>
            <a:pPr marL="231775"/>
            <a:endParaRPr lang="en-US" sz="1600" b="1" dirty="0">
              <a:latin typeface="Helvetica" pitchFamily="34" charset="0"/>
              <a:cs typeface="Helvetica" pitchFamily="34" charset="0"/>
            </a:endParaRPr>
          </a:p>
          <a:p>
            <a:pPr marL="625475" indent="-336550">
              <a:buFont typeface="+mj-lt"/>
              <a:buAutoNum type="alphaUcPeriod"/>
            </a:pPr>
            <a:r>
              <a:rPr lang="en-US" sz="1600" dirty="0" smtClean="0">
                <a:latin typeface="Helvetica" pitchFamily="34" charset="0"/>
                <a:cs typeface="Helvetica" pitchFamily="34" charset="0"/>
              </a:rPr>
              <a:t>Molly did not want to go into the hallway with the other students.</a:t>
            </a:r>
          </a:p>
          <a:p>
            <a:pPr marL="342900" indent="-53975">
              <a:buFont typeface="+mj-lt"/>
              <a:buAutoNum type="alphaUcPeriod"/>
            </a:pPr>
            <a:endParaRPr lang="en-US" sz="1600" dirty="0">
              <a:latin typeface="Helvetica" pitchFamily="34" charset="0"/>
              <a:cs typeface="Helvetica" pitchFamily="34" charset="0"/>
            </a:endParaRPr>
          </a:p>
          <a:p>
            <a:pPr marL="625475" indent="-336550">
              <a:buFont typeface="+mj-lt"/>
              <a:buAutoNum type="alphaUcPeriod"/>
            </a:pPr>
            <a:r>
              <a:rPr lang="en-US" sz="1600" dirty="0" smtClean="0">
                <a:latin typeface="Helvetica" pitchFamily="34" charset="0"/>
                <a:cs typeface="Helvetica" pitchFamily="34" charset="0"/>
              </a:rPr>
              <a:t>Molly was used to earthquake drills, while Jonas’s school prepared students for tornadoes.</a:t>
            </a:r>
          </a:p>
          <a:p>
            <a:pPr marL="342900" indent="-53975">
              <a:buFont typeface="+mj-lt"/>
              <a:buAutoNum type="alphaUcPeriod"/>
            </a:pPr>
            <a:endParaRPr lang="en-US" sz="1600" dirty="0">
              <a:latin typeface="Helvetica" pitchFamily="34" charset="0"/>
              <a:cs typeface="Helvetica" pitchFamily="34" charset="0"/>
            </a:endParaRPr>
          </a:p>
          <a:p>
            <a:pPr marL="625475" indent="-336550">
              <a:buFont typeface="+mj-lt"/>
              <a:buAutoNum type="alphaUcPeriod"/>
            </a:pPr>
            <a:r>
              <a:rPr lang="en-US" sz="1600" dirty="0" smtClean="0">
                <a:latin typeface="Helvetica" pitchFamily="34" charset="0"/>
                <a:cs typeface="Helvetica" pitchFamily="34" charset="0"/>
              </a:rPr>
              <a:t>Jonas and Molly both felt that preparing for disasters was important.</a:t>
            </a:r>
          </a:p>
          <a:p>
            <a:pPr marL="342900" indent="-53975">
              <a:buFont typeface="+mj-lt"/>
              <a:buAutoNum type="alphaUcPeriod"/>
            </a:pPr>
            <a:endParaRPr lang="en-US" sz="1600" dirty="0">
              <a:latin typeface="Helvetica" pitchFamily="34" charset="0"/>
              <a:cs typeface="Helvetica" pitchFamily="34" charset="0"/>
            </a:endParaRPr>
          </a:p>
          <a:p>
            <a:pPr marL="342900" indent="-53975">
              <a:buFont typeface="+mj-lt"/>
              <a:buAutoNum type="alphaUcPeriod"/>
            </a:pPr>
            <a:r>
              <a:rPr lang="en-US" sz="1600" dirty="0" smtClean="0">
                <a:latin typeface="Helvetica" pitchFamily="34" charset="0"/>
                <a:cs typeface="Helvetica" pitchFamily="34" charset="0"/>
              </a:rPr>
              <a:t>  Molly was scared, but Jonas was not.</a:t>
            </a:r>
            <a:endParaRPr lang="en-US" sz="1600" dirty="0">
              <a:latin typeface="Helvetica" pitchFamily="34" charset="0"/>
              <a:cs typeface="Helvetica" pitchFamily="34" charset="0"/>
            </a:endParaRPr>
          </a:p>
          <a:p>
            <a:pPr marL="968798" indent="-361417">
              <a:buFont typeface="+mj-lt"/>
              <a:buAutoNum type="alphaUcPeriod"/>
            </a:pPr>
            <a:endParaRPr lang="en-US" sz="1600" dirty="0">
              <a:latin typeface="Helvetica" pitchFamily="34" charset="0"/>
              <a:cs typeface="Helvetica" pitchFamily="34" charset="0"/>
            </a:endParaRPr>
          </a:p>
        </p:txBody>
      </p:sp>
      <p:sp>
        <p:nvSpPr>
          <p:cNvPr id="14" name="Oval 13"/>
          <p:cNvSpPr/>
          <p:nvPr/>
        </p:nvSpPr>
        <p:spPr>
          <a:xfrm>
            <a:off x="931061" y="140277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5" name="Oval 14"/>
          <p:cNvSpPr/>
          <p:nvPr/>
        </p:nvSpPr>
        <p:spPr>
          <a:xfrm>
            <a:off x="931061" y="209117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6" name="Oval 15"/>
          <p:cNvSpPr/>
          <p:nvPr/>
        </p:nvSpPr>
        <p:spPr>
          <a:xfrm>
            <a:off x="931061" y="278021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931061" y="356627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7" name="AutoShape 2" descr="data:image/jpeg;base64,/9j/4AAQSkZJRgABAQAAAQABAAD/2wCEAAkGBxMTEBUUEhIUExUWGRUaFRQVFxgYGBoaFBQXGBkYGBQYHCggGBolHxcVJTEhJSkrLi4uFx8zODMsNygtLisBCgoKDg0OGxAQGi8kICQsLywsLiwsNywsLCwsLCwsLCwsLCwwLCwsLCwsLCwsLCwsLCwsLCwsLCwsLCwsLCwsLP/AABEIALgBEgMBEQACEQEDEQH/xAAcAAABBQEBAQAAAAAAAAAAAAAAAwQFBgcCAQj/xABGEAABAwEEAwsKBAYCAgMBAAABAAIDEQQSITEFQVEGBxMXIjJhcYGR0hRTVHOhorGywdE1QlKSIzNiguHwFXJEwiVD8ST/xAAbAQEAAgMBAQAAAAAAAAAAAAAABAUCAwYBB//EADoRAAICAQEFBgUDAgYBBQAAAAABAgMRBBITITFRBRQyQXGRFTNSYYEiobEGwTRCYtHh8HIWIyRD8f/aAAwDAQACEQMRAD8A3FAeEoDy+EAXwgC+EAXwgC+EAXwgC+EAXwgC+EAXwgC+EAXwgC+EAXwgC+EAXwgC+EAXwgC+EAXwgC+EAXwgC+EAXwgC+EAXwgC+EB6CgPUAIAQAgBAeEoCtbq90zLG1he1zr7rou0zoTjUjYttNLtlhGcIOTwisnfJj81L7niUn4fZ1Rs7vLqHGRH5uT3PEnw+zqh3eXUOMiPzcnueJPh9nVDu8uocZEfm5Pc8SfD7OqHd5dQ4yI/Nye54k+H2dUO7y6hxkR+bk9zxJ8Ps6od3l1DjIj83J7niT4fZ1Q7vLqHGRH5uT3PEnw+zqh3eXUOMiPzcnueJPh9nVDu8uocZEfm5Pc8SfD7OqHd5dQ4yI/Nye54k+H2dUO7y6hxkR+bk9zxJ8Ps6od3l1DjIj83J7niT4fZ1Q7vLqHGRH5uT3PEnw+zqh3eXUOMiPzcnueJPh9nVDu8uocZEfm5Pc8SfD7OqHd5dQ4yI/Nye54k+H2dUO7y6hxkR+bk9zxJ8Ps6od3l1DjIj83J7niT4fZ1Q7vLqHGRH5uT3PEnw+zqh3eXUOMiPzcnueJPh9nVDu8uocZEfm5Pc8SfD7OqHd5dQ4yI/Nye54k+H2dUO7y6hxkR+bk9zxJ8Ps6od3l1DjIj83J7niT4fZ1Q7vLqHGRH5uT3PEnw+zqh3eXUBvkx+al9zxJ8Ps6od3l1LHuY3WRWsG5VrmnlMdS8McDgTUHao1tMqniRrnBxeGWaN9VqMDtACAEAIDl+SAy7fdPIh9YfkKm6H5j9DdR4jOlbEw5DxtHesN5Dqvcy2JdD2qbyH1L3Pd3Po/Y8vjaO9N5Dqvc82ZdADxtHem8h1XuNiXQ9qm8h9S9z3dz6P2CqbyH1L3G7n0fsLssshFRG8g5ENcQeogLHf1fUvdGLWOZ75FL5qT9jvsm/q+te6PA8il81J+x32Tf1fWvdAPIpfNSfsd9k39X1r3QDyKXzUn7HfZN/V9a90A8il81J+x32Tf1fWvdAPIpfNSfsd9k39X1r3QPHWSQZxvHW132XqurfBSXugeeTP/AEP/AGn7LLbj1PNpdT1tjkOUbz1Md9li7q1wcl7o9PfIpfNSfsd9l5v6vrXugHkUvmpP2O+yb+r617oB5FL5qT9jvsm/q+te6AeRS+ak/Y77Jv6vrXugHkUvmpP2O+yb+r617oB5FL5qT9jvsm/q+te6AgSst7D6l7mexLo/Y8qm8h9S9xu59H7BVN5D6l7jdz6P2AOG0L1Ti+TPHFrmhex2t8MjZInXXtyO0awRrB2LyyuNkdmRrlFSWGbHuP3TttMQPNeMHsri0/UHMH6qkuqlVLDIU4OLwy2RvqtRgdoAQAgOX5IDLd9zmQ+sPyFTdD8x+huo8RnMnNPUfgrOzwP0ZOj4kQ1hbmVxkzo9MuLY6caBa8IlN4WSMcamq34K1tt5HNibmVhPBJ0y5sdrXhEoX0fYnTSsiZznuDR25nsFSsZNRTk/IwssVcXJ+R9AWWARsaxuDWgNHUBRUTeXlnKSk5NyfmK1WODEKpgBVMAKoAqmAM7fpOOLnk1OQGJUmjSWX+BGEpxjzIq1aRbMRcJo0ZHDE9CvOztJKjac1x/sRrZqWMCVVZmke6IlIeW1wIJ7QRj7VTdr1R2VZ55wSKHxwSzZmnJwPUQqN1yXFok5R3VYHoVTACqYAVTACqYBhe7Cx8Fbp2ar94dUgD/qruhqVaZ1Gknt0xf2/jgQ63YRIBMIDSclrw4LfTNw4x4NEHURTlx5Ml4JQ4LpdFrY6iOHwkua/uio1WldLyuMXyHmj7dJBIJInXXDuI1tI1gqVbXGyOzIhSipLDNj3Jbp2WmOo5Lhg9hzafqDqKpbapVywyDODi8MtUb6rUYnaAEBy/JAZbvucyH1h+QqbofmP0N1HiM5k5p6j8FZ2eB+jJ0fEiLsjaN61xUuZ1FCxA8tj6NptXsFxMdRLEcdRitpDJCzNo0LTJ8SfTHEBVeG0vu9fowB5tMmsmOLpObndlKdqr9bbwUEVPad3Ddr1ZpyrilBACAEAlapwxhcdWraTkFspqlbNQj5nkpbKyRDtISk1vAdAAp7V0MeyqEsPLZEd8iA0nKXSuLs8O6goplFMaYKEfI1yltPI80Po2VxvBtGkZuNNikqDZHnfCJLf8XL/R+4/ZZbpmHeodBpaLO9juWCBkKZHtWqdXJyXI3V3RlyZzdC8aTWGZkzomYuYb2N00rtwB78Vy/aNEKrsQ5NZ9CbTJyjxHqgm0EAIAQGY77NguzRTAc9pY49LMR7Ce5WWhnmLiXfZdmYyh04lCU8tQQDe2twB2LKHMjahfpye2KXCmsLNSlXJTi8M8q2bIOEiTilr1rptFrY6iOOUlzX90Uur0kqH9h5o+3SQSCSJ11w7iNbSNYKlW1xsjsyIMoqSwzZNyG6VlqjqMHDB7CcWn6g6iqW2mVUsMhTg4vDLW0rUYHqA5fkgMt33OZD6w/IVN0PzH6G6jxGcy809R+Cs7PA/Rk6PiRHxigHUuJOsisJIZWl9XdS2xWEQbpbUhONtSAvW8GEY7TwSa0lkPrPot5LS/8AhMcRV78KAnE0OJWl3wXBcX9jVK+Kzji/sadFpGyNYGQzR3GMDWi8ARQ455knHsVLfC2U02n7FHs2NuU08smoN0VmdQNnY8/0kY9QXsoSjzTIzpsXkSMU7Xc1wPRr7lj9zW01zFEPAQDXSkJdGbuJBBptpqUvQ3RquUpcuXua7Y7UcIgwV1aeeRBHtg0U17hJIK05o29JC311+bId9/8AliTi3kMEB49oIoRUHMFeBPBWtOWd0IqzFhOeZb0f5UecMcUWFF23wfM83NaRcX8E7EUJBpjUYmu1UHamlio75c88Sxom87JZFRkkEAIAQFb3wdHcNYX0HKjpI3+0EEdxKkaWezYvvwJugt2Ll9+BjCuTowQHEratIXqfEwnHai0MIn0NVtayiBCWzLJJNdrC1wnKuSlF4aJ8oxnHD4pj2J9RVdbo9Rv6lNrDOb1VG5scUWbe6dTSI9W/4tWvX+BepX38jcIDgqoiCqA5fkgMt33OZD6w/IVN0PzH6G6jxGdOyKs7fBL0f8E+vxr1RGTPo2q4mKydVZLZi2Ry3lcOrEzWtc35EnTx/wAxZtx9njfamcI5oFcGu/OTqCha2Uo0ycRrJSVeEv8AgidLWh8kz3S1vXnAg6qGl0DUAtlUYxglHkStPGMa1skxoDRbX2O1ykAkNutrmLtHkt7go2oucboRX5/giaq5xugvJcSuKaWLWeDNi3CSSus8LpAXPLX1Jzu8JRhO03fYqO3CunGPL+5zGtUFN7PLJb1gQQQEHabc55wJDdQGFekldJpOzq4RTsWX/BDstbfA40fYuEk13Ri/XXYO1WtVaXBcEQ77HFcObLFRSytBACAEBxLEHNLXCoIoQvGsnqbTyiqDR3AyOBJr+U5ck68P9wUO2qL4SWUWlVm1HKJTR9tcHBrjUHAE5g6sdipe0NBBQdlaxjmiXVa84ZLqiJQIAQHjmgggioOBHQUPeRgu6DRps1plh1Ndyf8AqcW9eBHcr2qe3BSOpot3tan1/kj1sNwICOnZRxW2LyiutjsyaHFjk1dyxmvM36ef+VkpZub3ro+yf8P+WVPaXz/wizb3n4i31b/i1bdd4F6lRfyNxs2SqiILIDl+SAy3fc5kPrD8hU3Q/MfobqPEZ07JWdvgl6P+CfX416ohLY/EBcZWuGTodRLL2RuAthHSySUbKCi0N5LGEdlYLvvc7muGk8olB4NlQwZXnba7B8VC1d2ythc2V/aOp2Y7uPN8/sT+6bcPFKTICWO1vb/7NOB6xioNWpnUsLiuhE02vnX+k80FuddBZ3wvc14cX8oAggOaBr15rRfq42T21lYx/Jlfc7Z7eMDHQe94wGsruFLSK5tZXPIYlSZa6di/RwX7my/tGb4LgX6x2QRigNctVMtXUo/BLgVMpOT4jhDEHDBECtXC3kkcoUFNuoU612dNsbYqcfMrpLZeGXXRNiEUQb+bNx6Tn9uxbDFIWkiZrpj0rNSl5GqVdef1DaSzt1OHatqm/NEaVMf8shqtpGBACAYaYs95l4Ztx6xrH17FrsjlG+izZl6kTZ6F7ReAxBNTqBqqvWz2aZcMt8C0rWZFiBXJk8EAIAQFB30NBl4jnjbVwIjf1OPJJ6jh/cp2juUcxfqWvZuoUMwly5r+5n1rsIjN18rb4zaKmh2EjCqmRuc+KjwLWNsp8YxeB3abHD5NDwTmumcXcJR+QxugtORyWuFs97Lb4R8uBrjZNTlt8I+XAhtK2J7DR7C1wxodm0bVLqsjPjF5FuzZHai84I5rqGoW4jJtPKJyxPqwHrXQ9lLGn/LIGvkpW5XRFo3vPxFvq3/Fq2a7wL1Kq/kbjZslVEQWQHL8kBlu+5zIfWH5Cpuh+Y/Q3UeIzl5wPUVZ2+CXoyfB4kn9yuudXFcelhF1J5eWOLHHjXYsZvyN+nhl7RYdzWhH2ucRtqG5yP8A0t+51KNdaq45Zs1F6phtP8G32WBkTGRxtoAKMY0VOH+4lVNdVl88RWWcvbbluU3zIfdXarZDdLbIZYT/ADODN6RtD+kDLJT59k2KHPibNJKqxvalh+WeT/JCndlABymTtOsGJ2Cq32XqM8ix3Enya90c6J3XSSTUigLYc3vkqCaD8gAxJwwxVhp+y5bOJvBG1NdcI52sy8kuJd7NMHsDmkEEVwNexQJxcZNMhoUWIKjpfTD3vLWOLWA0FMzTWSuk0WghCClNZb/Yh2WtvCPdzMRfaA4km4K4445N9uPYrWquOeCIeoscY/cuvlDv1FSdiPQg76fU4e8k1JqvUkuRjKTk8s5XpiCA6YKlR9TY66nKPM3UQU7FFi90Ln99ZnO08lzuoYxgbvGpdFRNzrjJ82iktiozaRV5LOGPc2gwPsOI9hC1SWGWFUtqCYvo+0ljwK8kkAjYTgCNiqu0dJGdbsiuK/clVWNPBOrmyYCAEAx00ysRxOrCla7K9Az7F6vMzreJIwMWZ5l4Mg3y8NNc7xdT4q824qO0uWMnW7yKr2lywSG6uztZanMZQta2MCgp/wDW1adLKUqk5c23/Jp0Tbqy/NskbWXO0VCX0rwjg0upeMYwo2uJF49y1VYWqko8sLPqR4qK1MkuX7Z+5TJo7pp3K0i8owshsywSuiv5faV0nZnyPyyp1XzC273n4i31b/i1Za7wL1K+/kbjZslVEQWQHL8kBlu+5zIfWH5Cpuh+Y/Q3UeIzmTmnqPwVnZ4H6MnR8SK6xtaALj84RdqLk8IlbLZ3OLWMaXOJAa0ZklaZS82WC2YR48kbbuX0KyxWcMJrI7GRwxJdsAGoKom7NRP9Cyc1q9VvZ7T5eRZdDNDi+TH9DaimAAJOO0/Krzs3TuqvMlhsq7p7T4EnLIGtJJoAKk9SsTSVbSNrEtS4BrBqNO9x+ihWXOXCJZ06dQWZcyNmlaDSjbtB1mtebTNakje2kzuw2kRPaHEASDlNriHhvOpqBANelQdbTtR21zRqmscfcm2ODhUZFVLTTwzDmUK2WZ0byxwyy6RqIXYae6NsFKJXyi4vDLFuQi5D3bXAdwr9VNqXAr9U/wBSRYFuIoIAQAgALGUVJYZ6m08o7M2rBV/w+pS5/gmPXTxjBwSrHgkQm88yD0sBwgcMbzR7poo9jUsNE7SvMWhCxxX5AB+Ugu6KGtOsqt7Q1EaqmvN8CfVHMiwLliaCAEAUQFU0lubgdaRKBdewtcHDbQ0Dhrpgdq8lqJVx2Fyfl/sT6b57txzwKput0fZobRw01+V0lCIhRreQ0NqXZ0wUvSW22Q2K8JLz58yfpp2yhsQeEvMrWmdKGdzTduNa0Nawc1tNg1KxppVS4c3zfUl007tPjkirRHUdIW+Lwz26G1Ec6K/l9pXUdmfI/LOe1XzC273n4i31b/i1Za7wL1K+/kbjZslVEQWQHL8kBlu+5zIfWH5Cpuh+Y/Q3UeIzmTmnqPwVnZ4H6MnR8SIiyRUFSuLk88DpqK8cWarvdbnBE0WqcUe7+U06gfzU2n4Ks1NkrHu4ceuCr7R1af8A7cXw8zQtGvbwrnHC6wZgigLjXPqCsuy6Z1qW2sPgUF0k2sEy0gioyKtTQMtNg8A+moAnqBBPsqsZrMWkZ1NKabKjpC1Mibwkrb7GNkfc1Pcxhc1p6Dj2gKJp0triWOsb3fAR3PWwzWaOUx8FwlXiPO4HuJDchqKwtxtvBs06e7WRkNKE2tkAsxrwnDOnOTQ25GGDDGoc7X2LHUOPdZIjThJ3t+WCx6XnLQ1oNL1akbBTD2qs7M08bbG58UjC6biuBDvYDmK9eK6SMVHgkQ8kxoFgEbgBTln5WqTVyK/U+MkltI4IAQAgBAMbc1pNb1HN1Ks1kYSbkpYkjCWBrNaC41ywoVBt1Epy2vtgxbyQum5CLgBI52XYpOjl+lonaLkyLY8g1BIO0FSZQjJYkslgm0XTQVqdJAHOxNSCdtDmuV11MarnGPIm1Sco5Y/UQ2HM0oa0udgGgknoAqiWQVZ9onnN5tWt/KLxaKdmJ61Ir0l1nFfpX7k2MK4riss4jnliqHtJBODia4/9hie1R9To7IfqlxXVGyKi+C4EDum0c61ua681haCBgTWuOKaTVqhNYzkl0SdWfPJStIWB8L7rx1EZHqV3TfC6O1En12qfIarcbRzZG0b2ldP2S/8A4/5ZzvaMUr3joi0b3n4i31b/AItWzXeBepVX8jcbNkqoiCyA5fkgMt33OZD6w/IVN0PzH6G6jxGdOyKs7fBL0f8ABPr8a9UTu4Dcx5TJwsg/gxnEEc9w/L1DWvn2pv3ccLmy+12q3UdmPif7Gw2Ita6R1AXNaLrf6QMSO3DsCl9kKO6bXPPE5O/O0SMFoZI0ZcoGrdewq2NA08iljP8ACfeb+hyAe2ee8KPAa79NQcNvUgKraYWBz2UBYHEAHEUByx2ZdigWrE3gt9O9qpbRxFM11Q0g0wIGrsWo3idlxkIGIMg91gJ9oUfVS2amYWP9JIaVhvNFAS6vJoK5g59CgaLUOmza8scSFbHaRCuNM6dhGrA4Loa9XCfJP2Ijg0S+gX1Y7/t/6t+ysaXmJW6pfr/BJLcRjiSVrcXEDrWMpxjxk8DJ5LM1rS4nAbFjOyMY7T5HmSGZpgiY1NY9XRsVZHXNXPL/AEmG3xHMltNatdUHJYW6ye3mD4ByGz3k5mqhylKTzJ5MTxYgidNAlzKCuB+IU7ScItlhoVwZxYdDvkyLQOup/aF5qNfCnmn7YLKNTkW2xWURRtY3Ia9pOJK5u+6Vs3OXmTYx2VgXWo9InT9pPBuY1t40HJzvFxo1lNZOfZ0qw0Gn25bTM1iKc35CGjpy+JrnNuOxDm/pLSWlvWCCFayjsvBvrltRTPbeysTx0EjrGI+C1WR24OL80Zp44lee+jS7UBVcrVW7JqC5tpe/AmkVuhgEsDhdN9uIGvAVPZRXlHZmr0+r3Oznhl45Y6+5nXLZkmUZTyzHdm5veum7J/w/5Zz/AGl8/wDCLNvefiLfVv8Ai1bdd4F6lRfyNxs2SqiILIDl+SAy3fc5kPrD8hU3Q/M/Buo8Rn9liD5GNOAc5rT/AHOA+qsb3iqT+z/gnReGmbhYbGyGNscbQ1rRQAf7mvlcpOTyz2c5Tk5S5s8LmulaC8soHm80Y1bQ0qRQil7DoVz2VTNTcmmljh0ZDvkmsEiNGNNHxuLTSoIy7lekYVsUUrHEON9p11xB6jqQEfplr43h8YwrUvIBoXClBrGrHpWE5OKykbKoKcsN4IyKrcg2utxF49dXH6KLv+iJ60nk5MqMW6Gea2usphaC1z6y1pRrcjdDRWuGvWkptrLNkaFHl/JcLBZagmtG5NoAD0moGv6Kq1eultbCxw+xpnXHPAcssIH55D0FxVe7m/Jex5skHLAYqNcKbCMQV1Gm1Nd0f0c+hCnBxfEe6JtrG3g40rSmB6ehT65JcyDqK5SaaRIHSkP6x3H7LY7YLmyPuLH5DDTOkGOYGso6pxwOHSFE1rcobMVkxlRZ0IW+f6vaqrc3dGa+729DnsPcV53ezoO7W9B5ZbRhQ4AZYFZKizoO729Bfylu09xTcWdD3u9vQPKW7T3FNxZ0Hd7eghJMLxzpQaip2mg4xwyfpa3CLyh3o6FzntcAQ0Y3voofaGqqVcoc306E+qEs5J1c4TBC2ylrajaBU40rrp3LbRCM5qMmZRSbwyE0hZJHOhfG+66KYSmtaPpG9tDTVVwNP6Qugo2auCRsuq247KeB1BFdaBWu07STUntJJ7V43l5NsYqKSR5an3Y3k6muPcCsXyPSsllWUBpVtAexcrTNQtjOSyk02uuHyJwi6GtXEtqRdIxoBhQA9HtqupX9USd0tqvMGsJZ4r8/f9hkqWntDmNxewVbXED8tfoVA0mrjNKL5+X/AHqSqLv8shjZub3rteyf8P8AllX2l8/8Is295+It9W/4tW3XeBepUX8jcbNkqoiCyA5fkgMt33OZD6w/IVN0PzPwbqPEUPRv8+L1kfzhWGo+TP8A8X/DJhuFordddzoaddMF8shjaW1yPHyHxtTbreDaJGAYtFLzcKDk967WLTWY8iuYpZ4ozQxuu9AOHUWlegehAQW6S2uA4INu3iOW7mkNINBQ5rOFO9zHODGVypak1niQItDwDVrcBWoccu0LU+zLPJokrtirHFMXsFm4Quc9obQ3eT+amNC6lSOhUnaU5aee6T444/Yk1arfR2orBMAKlMgQDS32LhCCHUIqMRUUKm6PWPT54Zya7K9sYT2AsFXSN7s+jNT/AIx/o/c1LTN+Y80XBHQ4te/C8c6V1DYoeo1Mr3t+Xkbow2OBHNsd+0SiM3WCmqovYVpsW6nXyojh8fyLalJJ+Y5/4l36x3H7rb8Z/wBH7mnu/wBw/wCJd+sdx+6fGf8AR+47v9w/4l36x3H7p8Z/0fuO7/cb26xujaDW9U0AA6zt6Ftq7UdktlQ/cyjpXJ4ycss95hLZGlwHNIoerNez7SlCWJQ/OR3Vp8WeWWAuze1tcjQ0PtwPQs7dfKCyoZXqZT0bXFPgTdjguMDa1zx6zVUOoud1jm1jJnCOysCy0mQnamXmOGsg066YLKuWzJP7nqeGVLQ2kbTJPKyaIMYyl14ryrxwOPQui4eRKROrw9IfTQxI/WLox/Lhew7M+xRdXcqq2/PyMox2pYIyQcpo6Se4EfULm1yZLfMGtxeDkae1oH0Rvgn/AN5jqJ1wBOqrXV2Vpj20WXm0vVHn3Kvp2ztZMQxt0EA0AoMdYX0X+nJTloU588sr9TLM+ZI73n4i31b/AItVhrvAvUgX8jcbNkqoiCyA5fkgMt33OZD6w/IVN0PzH6G6jxFD0b/Pi9ZH84VhqPkz/wDF/wAMmG1aRtYiYXUJONGgEknqC+XV1ynwisnqxnDeDjc3pJvksUxiIfIXcIS264EONa4dWC63TV7uqMeiIN2N48FhAjeQRdJzBwqt5qHCAqWnpnySlr2FoZW6043mnN4O3DDZTpU3SxjzzxIOrlLljh/JFSEta4VvVoQ4/pAp7DTvUwgtcGS2ipqi7sxb0tJ+IOBXFduaR1X7zyl/Pmi/7PvU69nzX8D9UhPBAcyyBoJJoBmvUm3hAgLXUua95xzodpwAH/Wtaa1M12na0+7rXHz+/wD+kpYieWC2cl4hF6V7jlkxreSC47czTpWCp7vBVyfLn6vi/wDYj+N7b5Ezo+yCJgaMTm47SdajyltPJ43kcrE8BACAStcAewtOFcjsIyWdc3CSkjKLw8kV5IWE3m16aXvbn3q3hqqp83j1JCsizvkkU9mS3pxkuHEy5j6yWxr+TeF8DlNriKYVps+6pbtPOvi1wzjPkRZRcRytBiCAYzWVwJLBUHG7WhB106FYafWKMdmZuhZhYY1nmDBWQFgrSpyr1jqVhTZG57NfFm2MlLgiu2y0N4V5Lq44HVSmAGymxVvaHZ+slZtbDa/glVrC4iUWJvHDUB0f5VNLhwNi6nsWbj0/AAfGqPkkER+lrY2KzyPdiKmgrSpqMAesFSNPU7LYxR41lYK7pPS/lTmy/wBIbSlKXScMMF9F7Dqdel2X9TKy6ChPCJbe8/EW+rf8WqVrvAvUh38jcbNkqoiCyA5fkgMt33OZD6w/IVN0PzH6G6jxFD0b/Pi9ZH84VhqPkz/8X/DJhs+gdJiUTyBtHMui7mQ2pr9e5cZ2Qo7p455I+qg4yXoWKCZrmB+ABFVbEU5ksMbjW7Q7W4H2IDyKzOa4kPLq5h2OWyiAhd0Fsa57WtxLCQ80pS8MunGh7FL0sHna8iHq5rCiQ80NQWjMcpnUcx1ZjtCnED7DGx2pzXRuwpjiak0Fbw7sVC7R0y1GnlDz5r1XI3aa11WKXkW2utfPDp8kbatKAYRi8dpy7NbuzDpV3ouxLr/1Wfpj+7/79yv1HaEK+EeLGT4XyD+Ia126uoDAe0rqdN2fp9OsQj+XzKmzUW2PLZFyW8yTNhrQNJDpKVxAOIA/2qoNRbubpRqW1j9jpa9u+iLksPz+5arBZmMYLmRpytZXP3WTnJufMyb8hytR4CAEAIBCW2MaaOdQ7KH7LfXpbbFmEcowlZGLw2ewWtjzRrqnPI/ULy3TW1LM44EbIy5Mgd09vlbyYo+U0to8itQ4Y01a/Yr3sXRUTxZZalnK2fP/AL5kmDhCO3KWCL0HanR2l0srCBJQOcfymgFRTJuA7lc9raKq3RquieZReUuv/PQxt1NM8KEvwXhcGawJQFL0zume5xbAbrRheA5TurYF33Zf9N0VVK7W8W+OHyXr1ZJhSsZkNINH2mYcp72ja8k9zVK1Gr7Oo/TTUm/ssfubcQXkJnc28Alz2Na2tXHHAZOHZTApZ2xC6t1KGdpY9+GDJzEH28ioFHbHYivTQ5Khh/RV0mm7El5rm0v4NiseORyLcQKAbaH/ABtWU/6Kuy2rF7DeNL7lV3Vte/gQCSC54u114EdtCVW1aWejsnC6OzJJe32fQyrY3ZY3Ql0bxQg5dDgHD2ELrOxrFZpVJdWQdS8zz9iyb3n4i31b/i1btd4F6kC/kbjZslVEQWQHL8kBlu+5zIfWH5Cpuh+Y/Q3UeIoNifdlY7Y9h7nAqx1Hyp+j/gmG27ndEMDGzRTOLnNF44FpriQW9BXK6TS1UrarfP78yJfdOfCfkSr9GVZdvltcw3Bp/t1KYaB1Zo3NaA43qa0Ao54GZA60BWNMSMkmddIIuhriNuJ9gIU7SppNkDVtN4GAdzTrrQ/A+0BSyH9xsI7r3jVVr2/3cl4/3agYrFI97A12AbVtNRumlT+rLLJVem7JopsdjWW22s+RLt1dk4qPJI6Dw3BgvHWdQ63fRWhF5CEr3OIBPJcaEtrh0XtdcsFG1kpRpbiS9BGE74qfL+X0Hcdma0uLQGl2ZGeVFzZ1o+0XLVgacHMoCPge0Kk1NbhY8+ZGnHDHajmAIAQAgIzTUfNdTAVBOyuRPR91cdj3KFjg3z5epE1kHKKa8hTQ8VGFxFLxw6gMPqtXat6suxF8Esfky0sHGHHzHVrjvMc0ZkGnXqUGizd2Rn0ZvnHai0UrT04u3NZOI2Abe1fSOyYb2xWx4xXmRuz6Jb3aa5fySu5fTbTHwcrwCwYOcaVb17Rkue/qLsWdd++oi3Gfklyl/wA8yxtrw8oNObpYeCeyMl7nNLQQCALwpWpz7Fh2X/Tmsd0LbY7MU0+PN4fQ8jVJ8So2O0GJ4e0AuG3LL2LvNdo46qrdt445JbRMR7pX/mY0nroqSX9O8f0z4eh5sjPSWmXzC7QNaDUgaz09CnaDsiGlsc29p+XDkEuJHNNVcmR6gI7TkJuCRvOicHt/tNVUds6KOo00njik/bzRlF4ZGyaRdaHvmcAC92IGQo0Nw7lVdi1KrSKC8m/5ImpWJ4+xYN7z8Rb6t/xat+u8C9SBfyNxs2SqiILIDl+SAy7ffbSOE6uEOP8AYVM0XzPwbqPEZ200IKtZx2ouPVYJpqe9tZRLJJaRPIOazycOo3Boq5zdfQehcrpdBZoobubzxeOjRr11ynJYX58zRFJIB5eFaa9iAhdJaTgeyWOTnMryKY1FaObTqzWcYTeGka5TgspsgosCK05TRllVv/6e5Wy5FT5nkjcXNGZAcOsf5A70PH5oQt/LYCx112FOi8QCHDZ9kD4o5sxc4GpGJPJbXCmBq7ZUHDpQZHbIBrx+A6gh7jqeSm8C0Cu06h9yvGk1hnqk08xPYpuTV2BGDusbOv6rmNRXuZuL5L+DsNNerq1Nfn1E49JmO8TEcTn0AUC5nUayu6z9LybnTt+ZK2G1iRl4CnR2LCLUiPZBweBzo4Ne8tdXKooaDCgI9q6bT6KhLGzn7vzK2Vsm+Y7tlkY1hIvVyHKOZNFsu0unrrcnBcEFObeMjQBcsyeN9IisMn/V3wW3TvFsX90Yz8LFoxyR1D4LXLmzJcjpeAYaN0TBNNNwsYcb2BNcrrcPaut7K1tkKFVCWMLPu3/sRZznBvZeBbTOgbJFC5/ANJHNFaYnAYkq3r1d8pJbbMFdZnxMzrS8LGSUjdVtGk4g3SRi2owNNq6TS2Tsr2prHH3+5b6eyU4Zkhocx2/77FJN50gOWfU/FEEesyCII9QCNuIET65XXfArVe0qpN9H/AKron+X2lc52X/h/wAsj6v5hbd7z8Rb6t/xas9d4F6lffyNxs2SqiILIAKAiNOaKZPE6ORoc1wxB/3A9K9TaeUE8GIbo9ASWKS66ronH+HKfldTJ3x7wLfTalTWHzJldu1wYho3Sc1neXwSOjcQQS3YdoyK321xsjss2uKfM03em066aKWO0TGScPLquOJYQKXRsBrgqOdM6nsy9+po1UIqWYLCJ7Trv/6AWkhzWYlpoRVxoFv09aknkq9RY4tYZDymj2vrW9Vrif6sQe/D+5TYxUVhEGUnJ5YNbhTWw4dWr2EhZGH26CkmIDm409o1j/diHr6oSmbG9tCaY12FDx4Z2wgCjG4dwQL7HRjri49mQ/yh7jqecJXBg7Tl/lBnoQm6XSBsjRMGiUkhrg51KZ0cAB2Km7Z0VeoqUp+X3xzLrsPM79xtYym/yv8Agrcm+FKRTyeOh2ucVzcezdLF5UP3Z1q7Mx/9j9keRb4k7RRsELe1/wB1Ijp6ox2VFHkuyYyeXN/sdR75NqBrwUJOOJv6+py3U4p8CXsYy7FplzkwfvlWs5xwdz/GtsrpyWHjHoeLsPTrzYm3fGtg1Q/td4lBnpK5Szy9DcuyqUsZZxPvhWx7S0iIA4GjTkf7l7Xpa4S2uZ5Lsqp+bO2b41sApSE9JYfEsZaOpvPE9XZdS82enfHtmyH9h8S87lV9z34XV1YjZ98C2MdeBjqTU1ac6AbdgCkRgo42OGFjh0Nfwih82/8Av4G2kd2lsnwkeC2tblOT8VZ0dpW0r9KWeuOJnHsqiPGOcnce69w/8Wynra/xJLtXVSWHIxfZUHznL3ObRutc4U8lszelofUdXKWcO19TH/MF2VFcrJDAack/Sz2/dTf/AFFf9Ef3N/co9SXsNrEjbwFNo2EfRdJotZHVVKyP5XRkG2t1ywxdjhWlepS0zWj0uxoM15KSXNhsgN0ulQGmFvOPP6BnT4Ln+1u063W6annPN+WDbXHPEYaK/l9pWrsz5H5ZD1XzC273n4i31b/i1Za7wL1K+/wm42bJVREFkAIDxwQEPpvREc8bmSNDmuGIP+4HpXqbTygngxLdHoCSxSXXVdE4/wAOQ/K6mTvj7Bb6bUqaw+ZMrt2uDI5r3A1Y5zHDJzSQ4dRC321RtjsyN6fVZNL3NaRa+zg3y94BMhOd7pr7OpRaqNzBQzn79TndcpRtbksZ5dMEtwFYw07AOogZrYREuGBNjycacpuDwPp8R1oH1OwDmyhB1fUFDz7o94T+h3ch7kA5x/LTr+wQZZ6Yhm4168u5Bjqc8KTzRh+o5dm1BnPIzrdzptspEMRvNaavf+pwrQDoCpe0dXGS3cX6nY/092XOp95tWG1hLz4+f+xU1U5OrBMgEyATIBMgEyATIBMgEyATIBMgEyATIJjc4/F7egH6fZdP/TdvGyv0f9iv1seTJpgw7T8SuqRXol9zM7I5nOc0nkOpRtcatXO/1LpbtRpowpXHay+OOGGYWVymsRMz3QRPFokc9jm3nYEgiuAC5evS20VRjOLRMgsLAvor+X2ldH2Z8j8sr9V8wtu95+It9W/4tWWu8C9Svv8ACbjZslVEQWQAgBAeOCAh9N6IjnjcyRoc1wxB/wBwPSvU2nlBPBh26DQkliluSVdG7+VL+r+l2x49uY6LfTahTWHzJlVm1wY0ilc3muc2ud0kfBSzbKKlzWRXy6Xzsn73fdMIx3UPpXseeWy+dk/e77phDdQ+lewC2y+dk/e77phDdQ+lex75dL52T97vumEN1D6V7B5dL52T97vumEN1D6V7HhtkpzlkP97vumEN1X9K9jx9rkIoZJCNYL3Ed1V5hdD1VwXFJewhdGxYbmv6V7G7e2fU/cLo2Jua/pXsN7P6n7hdGxNzX9K9hvZ/U/cLo2Jua/pXsN7P6n7hdGxNzX9K9hvZ/U/cLo2Jua/pXsN7P6n7hdGxNzX9K9hvZ/U/cLo2Jua/pXsN7P6n7hdGxNzX9K9hvZ/U/cLo2Jua/pXsN7P6n7hdGxNzX9K9hvZ/U/cLo2Jua/pXsN7P6n7hdGxNzX9K9hvZ/U/cLo2Jua/pXsN7P6n7nrcMsOpZRhGDzFY9Dx2SfNv3O+Fd+o95Wzal1McvqetneMnOHUSvG2+Z7tS6hJO9wo5ziNhJI9q8wNuXViQbTIUXiilwSPG2+ZY97sf/ACLfVv8Ai1Qtd4F6ke/kbhZ8lVEQWQAgBACA8cEBD6c0JHaInRytDmuzHwIOojavU2nlHqeCiHeqjH/kWjvj8Cld8sNu+ke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RNbl9wUdln4Zssr3XS2jyynKpjg0HUtdmolYsMxlY5LDLxG2gWg1naAEAIAQAgPKIDy6gC4EAXAgC4EAXAgC4EAXAgC4EAXAgC4EAXAgC4EAXAgC4EAXAgC4EAXAgC4EAXAgC4EAXAgC4EAXAgC4EAXAgC4EAXAgPQ1AeoAQH//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6" descr="data:image/jpeg;base64,/9j/4AAQSkZJRgABAQAAAQABAAD/2wCEAAkGBhQPEBAQEBQQEBQSEBAQFBAVFRAUFhQQFBQWFxUUFBgYGyYeGBklGhIVIC8gJCgpLS0sFR8xNTAqNSYrLCkBCQoKDgwOFA8PFywcHCQsLCwpKSwsKSwsKSwsLCwsKSksLCwsLCwsLCwpLCwsLCksLCkpLCkpLCksLCwsLCwsLP/AABEIALoBDwMBIgACEQEDEQH/xAAbAAACAwEBAQAAAAAAAAAAAAAABQEEBgMCB//EADoQAAICAQMDAwMDAwIEBQUAAAECAxEEABIhBRMxBiJBFDJRI0JhM1JxB4EVYnLBJENTkfFjg6Gx0f/EABYBAQEBAAAAAAAAAAAAAAAAAAABAv/EABcRAQEBAQAAAAAAAAAAAAAAAAABESH/2gAMAwEAAhEDEQA/APt+jRqdQGjUaNBOjRo0BqNTo0Bo0aNAaNGjQRqdGjQGjUapR9cgbxLH92zlgPf/AGgnyb4r88edBe0agHU6A0aNGgNGjUMt154N+T+K5/PnQTo0aNAaNGjQGjRqCdBOjUanQGjRo0Bryx/3/jj/AL69aNBGjRo0Bo0aNAanUanQGjRo0Bo0aNAaNGjQGoJ1OqfWMdpcfIjjJR3hlRH49rshCsL44JGgqdEmOT/4y/05F246cV2Lvumj7jJSsPwuwUDutpLGGBVgGB4KkAgg/kHSzo+egSCAUjLGE7ZIBVo1UFK+TV+P7Tr36lyGjw8p4ztdceYoeeH2HbVck3VAfNaBAubJ35ZOnxquPB3BMW3LHPKqhiIB4FeN4FMWPJ287BGBAI8EAj/B1nsLMUdLimhCiI4ndNki4jGXJX2jlvgkLW6yONutBCm1VX8KB+fA/Og96Do0aA0aNGgNGjRoDRo0aA0aNGgNGjRoDRo0aA0aNRoDRo0aoNGjU6gjRo1OgNRWp1BOgnRqj/xqI2Vfu0SD2leWit2D2waPBHP41Vk9Srx24p57/wDT7Pj8+51OgcaNJoPUolOyKKUye4mNtq7Am3cJGBKo3vWlPJ3Aj22w5r6whIfauQzRu0bKsTn3JwwDfYQGBQkMQGUjyNA8dwASSAALJPAAHydL065HIoMF5G5Q6iOqZG8OGYhdp8g3yPF6WdHJyn3ZRidgC4xhbLGpYFDV7TwvDuLY2y7Adoa9TXb2pFrcksUY/wCiWRI3U/xRBr8ov40Cjrfpts6hJFjwOCGTMR988TKeNlxDyAAbYiiQQR5yXWP9Oc/MMePl5TZMRDCWYsYkKsysrLjxkKZECEAG1uQN+2j9NystYl3PfmgAGZifwqqCWP8AAHxpZhQjMueaMqAXjijfaSqhqaX2ki3Kgjk0oWqJbQcup46I2LBHEWfa8cMhCtHAoj2s7KzAE7CVFAn3H43ac4sAjREHIRVQE0OFFDwAPj4AGuWP0yKNt6RorUV3BRYUkEgH4BIBrVrQGjRo0AdGjRoDRejRoDRo0aA0aNA0Bo0aNAaNGjQGjRo0EaNGjVBo0anUEa45OWsdbzRY0qiyzH8Ko5Y/4GqXUer7WMUZG8C2YqzrGKsWqkFmPFIDZseLF8MrZjtHdtJMQrSNt7ktcrEDwBZJO0UoAbjnQXDNK4JpcdACSz7Weh5NA7U45BJb+QNLMyZAASDN4Pdn5Tj96x+1T4+4BB8gnVzcXkIlBkKbW2qD2kcn2g/MjA87iKG26U6oJM/cqu9OzEhaAjgUAlZJ+fIBACi29y+LLArj1DIIUCQsd7VGCheVgKoQY9bVo+JHHt4uxyct1DIWeWPaKImiTv7menkmEZCTAmR5QVawgVUAIawpU6QdHWV3kVnMbAtkZt1JkbLCwRUPZAtE0tAmvuty1KHpSvvjKgdxAxokgMdghgTbyBUcbcV7FF+WYy9IsdSaHBKkPk5OYkSuoEjSOVI7al42lUNGz7qDE0WO0g1qv0L01kf1uoyLBHJMJVxA5aSOWVIY+0cgEDaXj+1RuLPy7W26ngtLJl5gc7cmLMiaOa4ijRxQQ/oSDeKDdxiQvhiWr4Pj1R62klRoFjeJu7HA5R4pu1I7gKWIBRnoWqAk+9bUEroNVm9ew+mY5jjMUQjuOLHjUktISfbHHGNze4Ne0Gqa/B0u9PzzyDpsWT3RI2P9RNuUizjLHGe6CTUjSyxtxxUJIq9Zzo3UI4tv00csrOJJJI13STJbGQMWlYUod0YF6HNeNxW6Y8jqebHveXHQY7wyxRK4K48yFjc1mPc7Rx/YSVAHPJIaY2CZX1oHZO2NWp5a926uUi/BKtRf4BIHNlW8cYUBVAAAAAHAAHgDXDp3T0x4khiG1EFAWSfySzHlmJJJJ5JJJ1Z1UGjRo0Bo0aNAa4Z2asEbyyEhUFkgMx/gKqgliTQAAJJIA130k9Z9OkyMORIVEkivjzrEWCCUwTxy9oseF3CMrZ4G69Avx/U0+XkCDFWFBE6tkF7kZIt5BjcBl7U7BSQtOAOTVreq1mulL3GfJwJw6yPWRjzdxqmjXtmiTvglARFZWDCkHtBJY8Ol3nTZLZEp2Y+YcaGOGSSON2jiRpd4DfqkOZUIbioz7RoNbo0sX03ji9kSxluS0ZaNv9mQgj/Y6pZPpWAo/dly2/8AM3tl5KMgXncpWRQlADkV45uzYd+oemklmOQryJIUCE7iylVvb7SbSiSbjKE/JOlPTsvIU5QiZpmw5RDLiMd6yDtLKrYsrnekhSVCVkZ1DKVsD36W4eRkqZozmZoCSBT3IcUyh9hJVJzF2X3K0bKACRYLVZQdul9SaWF8TpqsxfeW6hIZGjQSGi5d6eeUDgC7/T9xXiytl0zqKZMMU8R3RyxpKjURaOARYPINHxqzql0bpaYmPDjRXshiSJb5JVRVn+eNXdEGjRo0EanRqNAaNGjQGk/WusMp+mxQr5Trag2UhQ8d6avCjml8sRQ+SL2dmbKVQGkexGvNEgcs1eEHFn+QByQCmxoExpHYtIwLtI7NRafJIoAfAFWEQULXj40Vw/4a8Haj3iWdgzrNILUzDbulkUEe0PKtLd+3aCN96cyY+wiqedwR3WAtU43Ef2qOKUcEkX5J0qiJXuZDbSzGEhbDKdzW20kWIwFuwBwjP8mrU8zK3bUndTCacG2VQGekB4Dmya/aHTg8agnM6gsdY8bXK5bcwI3lyCTtv99D/CKLPhValj9O+p/SQjsX+vLz+sbJMUY+Furck8M3lmLjvn9NQRjGhVQN6Kd1uXka/vZrZ9qFnazbChdFtPcbHEahF8AfPJJ8kk/JJsk/JOqih1rLTHjjBHt3gLGtAt20aQIgsX/SAr/tZ1Q6Y218vIko9jcha+DIIxJKQT8KXKA/ABGoz37/AFHHiBUrBHJJJyDTHYQCPgj9M35qQ15OrMeMT0+ULZaaHImo1984eTb+KBkr/A0GY9R9zFw4ZmUu7pCZUQ7ZFnlaKJjGxoMGknS0YqOCb+NcvQ3UmkkleVXzDE8iJP5kiCLGXjkjA7SyDev9NiWs0q+NNevxibCWkSUNgBlRgdp98DC7s8bQfzxrl6UxhBE222dsnIkYhiyu7vtWv7VdgHocDtn8HUV1m9PY2XOM/DcO5jJeFZNkcu9UqR1Kna5RVXcV5Uj+Dqx6ewNpmUSGCXcv6XtHCjljDZUKzBq2k+0XusmliBcLKnd3Bx2l+nmkBG6DK7f1CTcfbvE5jKgcntcHcdNJ+qd3DGYqRuYpZI5N4Kq0Ec5jeU8cABBMP8eQDegeY2cb7cwEb3S0fZIPzGT815U8j+RTG7rLYfWklLRMpdVP6kUill7e4qXRnHu2MKdCTt5/ADX8d5Ish40RmhtP37im4f1BuqlsMCoLfbYrwah1o14llCqWYgBQWJPgACyTpZjdTkyQTBGYksgTTqQWoDlIQQ1XY95Q8eCKOgbarZvU4oFLTSxQqPLSOiAf7sRrlJ08EXK80lW1Aso8eNkVbh/Bv/fXmDp0cS7seGBCaNbBF93ktS3dEmiPP486DwfUuMEaTvJsUW0vPbUflnraB/k6Uv6tmyE39PxhNH931GRJ9NEyfLRgq0jCiDuKhSOQTxfH11ltF9I7o0uOkncy12qYhEhSpX3eSjlWAJqlY0SopmOnMzmVZFl7mQpR1BAhx41U9q1f3AywkHxxIwrzZSvOx1t5s/GGMSVH1uJLKxYWVXulESQVvPkMq3e4HXHoPQ2yMYhp2DF8jGEigLIuBHLJGixcAI7BRcu0k80ftIM71x2u1Gq5DyyEudsZYRM4AEUq/dYaZNq+zdS+4bl33u08M+AY9zRES48kjiVnZ/aY5JCoqmqf3NQ3SJ+aIaWJNqhQKAAUDjwOB40mm6ColaRpitmVlHtDJHIF78aP57bMqPRuiTz9ux5pFnYMeXMFlpu0SUXayvGdrK0gJ5FmgHHnkeL0RQ9R+jIzi5Bw4lXJGLKkBU7SH7TKioSQE+7iqAJvXDA9Rt1BsWDGM2MBDDPknbUke77YDvX57bgsCCLQi93GmxIjCdhYtGsabWbtrRFgr7QBVbfj86QRepEgnWAQNHF3WjWYRlBzv9uw+5V3xMN9bTtBHBsFcZCu6QxTdQw9je6WRzPHuVdwR48guQpX3bk2+CCwYFdWukepMn6lMPMx9rtG7LkxMTDIYzTEK3KDa0TVbf1K/a1eureocVolXICdvJD2r70YxxIHdXUqGEigm4zzSt/jSzoDZGZkJMUMUOPLarNFIN6yxOS2MWAK7d0aXyCFaiNxXQbjU6NGiI1OjUaA1W6jMywzNFtMixyFARuG8KSoIBF81xY/yNWdQRegVRgt3JWaOTe0EK7SQBHah1IJNOXeSx+Ng8i9KoJ1nmJZqhgEizX4fIjLBzY/apEin4JsVxrp1GfbEuNjmzNNN+p9rRkzln2CvvDOAD+2w5BAIN1MIDbEtRIAaWhQhgljG0/ww3+f/UOiuaZW+RSKE0qWinZ7QPuYi7PbWRf4ufbY3cXulYSrAYyrUXnDbrti0j7mN8m/N/II+NVegMrNJKbDTfqpdisYn2qtgEUzMzKeQ0n426n1ZlOmM8cLbJpwYY3onYWUlpPFWqKxF0CwUWL0RU9NdQ+slklu0xh9LH9w3yX+rPXgq2xAprin59xAfZAkv9PZRFHdu4PwwA+7/HH+dLfTWNHDDFGuxCYw6Rigywn7Fr+BwSOCQTxerXXM0w48rqAz7dsakkBpW9qAkcgbiLPwLPxoM90jhepZC8u7SRI7AgyNEp2tYH2ksKr+0kCjQ1qxAKFAG0ALXxt8V/7ayfprBROmYuPCXQd0RhiDuGyUuwqS+QqMPkCqHArWnxoigbe7PyTuYpwvx9qqAK/j/c6BHjL3MbGWgGaJIRfKi8USe4fgMo8aX+mAY8dZGIvdLIpKikV5HCvQHhY6jQD7jvqw27TTo9vDGgO1VSITKAd4P00JCAjkGm+Bf4I1jPSvomaXExzkyntbMdEjVJC4hVFqNkk/TRkbeu9lZgAaKFuCo9V9WhQm5IlTviciQ2pEOK6q+8A9x/qJIrrgMlWCwujh+s2XEzYWdoy8cvbHbFq0qKlH4EneWclWr+p54GtV1VcHBxZohEHWZ23ElmeWZG3vPLK1ttiK7mlYnaVocgKfmef6XyMXHbOD3C7zA4g+oikV137/AGwhEHcKMDuUbBJQAPiK1PpDOjkyhNA8cquidwptoNF3FCOxoUsRnA/5Qpr3C9fgNkQPFPKAuPS4wjVmdhE8lY8koaLda7wp9woOWbwQEfSvRP8AwyGBEJyMnOyseLImZUCrEC2RkigKpkjlW2sksgJoADbdblVopYbAMkMnuJoIpUjexsVz4F2SOPBIqDL6WrsXnkd4xz2WKCKwRRYADdRFjcTyf8VyyOuqEJW1527mFkFrWOk8szOKCeeDdHjVYzmYLLIDsARwo55YAhVA++Q3RI4G6gT7iarIGd2BK053Ov2xGlR44ivmXYNhk/aTtWiTUHtWaENsd2kkIDl2LshHkKtlS5LAcCl5HIVY9aSFaVR7jQHLVf8AvXF6S4EamcBE/TQUAANqvXDMSfxwoW+G3EUVOnirX/71RDoGBBAIIIIPIIPkEfI1kn/0vxVEgx3y8MSBgVgmdAtuJB2wb7YDbiFSl95sGhWrMp3hdrEFWYv7doIIAU83Zs1Qr2myOL6aIxnVPR4xcPIGG8qNI3eyZSDkZE21aDIztw60GAAI9pAWzq82A8Swss02U1oxeZwFe6EYVECpu3HfwAaUgnxTX1FhNPh5UMZAeXHmjUmwNzIwFkEECz8c65dE6rHn4+PlQEbG9wDL7lIDIyEftZTYP+CPB0DNrriga4Pnn/GsjldHWTIgmyJZXNU6RPNjR7X+yZUR9xAkLA7mJHetuApGj6hniIwoaLTy9lQW237HdiPyQkbGv41D9O3xRIzMHTtkSA2wdas2eeRYPyQx0C7pfpJIJWe3mBYEGeTIyHWqK7TI5CANZoD4BvwAnwsXtdRkia5o8mSdXDgPtLK8kcR4Nx0mRy3i9o4ahscmcRRvI11GjOfk7VBJ/wAmhrHR5W2SC1Mh+sWcPY9s0mPkJMKZbVbFD5ucClGitHh+mMWFt8ePCrUi7tikhUFIqk/aqjwBQGmmjRog1GuKZqMxUOhIYoQCL3hdxX/O3mvxrvoDUanRoI0aNGgSYSLLlvLQ9oO3gftJiEn/AFHbKL/tWPS5up/USRwWA0skuPR2W2PjzSGZuCbDJHEv/wB8Gh4DTsIknZnVWVnaXHdh4ZyS8Yb4cEkiqtWoXsY6UdH6YVy8l47WNZEgi3W39ARtJTn3e4vMh3X/AEgR5rRT3o0bKn5Vi8h5J2ys5Mi8/t3EkfjkcCtZzqmb9ZlqkdbVkTEBYEqySqZckqAwtzFEFUke0Fm5Dga03Us5MWJn9q1vevAvlndv45JP5JoWSAcz6O6Y0eR+rfdGO2TPXAfJy5Pc5H5AgZQx8iwAFCjUG0KDg0OPH8f41n/V+OJIZGYFuxFIyo20RvLKrRruJ/ALAjgVJzrRayf+oGaBHjQbS/fyUUrsMg2qRW9QCSu8x6qGfpnDX6PDsAlIkkUnkq7obN/mpGF/8x/Ou/qVN2Hkru2EwuA1KaYilNEEHmvjVjpmIsMMcacKqgKNuyl+LWhRrzwOb41R9SZexYEDrG02VFGpMbyWVuUrSsDyITz/ALfOgridYMbqEsYakMzjaSxJjgT7bvm10u9MzMenYiKjUMdCmOje9lA9qs5ao4hW2ybagP4bvHmlsPN2gy0uc5Dntlj3JAq1W5BSnkrxx55rv0ZVjw4BGe1CIYbnNb5fYoXYvPngAn+Ao5BBWax+ky5cney0ZNjwBIHEQ/VpSojVbKqm4lUe+QXYA7SE3qzo80vWWUTOsCtHME2xv25OzvaTa6EMjNCin3WC/wCNbDq3WIsEpLkNHj8FY9/mCCRlUueTvleTbZJ8AkkAMSi9S+oSWWQKyovUYI5xbrJGpx0kXfRWmIUXya8Dzeoq1N1OaVrdA/ZYyMTmTpujWKQtSpGAho8efBHjXqNBK/dbA6elpNUzl55Sqcjho1baSJP3fAPzxX+haB8mMySsJJJkRCYCo3xMCWLQlyP0WF7t1S8392uUHdLKHd7aJlYAKwIPctCQi7RtkBBF3fP4Acer9JjQTThcYtjwmSJ4kEZMkqkRXK5dxy+PRDAiyR8VoMh1jjhiOyRoUhWWU17JO3wsKkENMQ1ix7Vbcfu92T6oNpw8VHBbIyMZZpH2l3xsdgsreBztWLk/FgAHWr6h1KpXUFYjbOKQf+HVwBZ598jyeSvI3hFBcltQM+h5O6XtyAxstlYI2Zo4gRu/WahunYHeQ3NEEC7Yv8icRoztwFUsfngCzx86zGEwiyUiG5QiySrjJ7nLt7RJO11vfe5G7gbb4onT/NNiNTxboSLH7fcFvjywUfyL1UT02BlS5KEkjGSSuQGNUt/O1Qq387dW9GjVQm9TdXMC48aHY+XkpipJSkIWR3LUTV7Y2A8+4rYIvSb/AE56YPo8bIUZWOXiiJjkm7okQRgKxU+xRyeUCbqBI5oaHrvRUzITDIXT3pIkiGnjljYNHIhIItWAPII45GsY/q/qWMsz5EELqk0qIoSVJGiRqR3beYwWHN8KLHJ5AKe9R9UY/wBdDimYCVHFx7N36hW6DWKIjJ3UG2rKC1WDp7B1ONzSsLtqBoFgrbCw/wCXdxfz/uNfLes9ZSaOOPExJIZM/IaT6mSaJSrxOZJViMTO+6u5wwApzYI9mn/SfQ8KSmLJfLlMsAkjPeyY40VRtkhRYXVE2932ih7XNXTHQX/W3Uu+rdNhLF5wY53TYezEy8qbIuR1PCD3bdx+BpZPlO/UfYgEUccmGAOF+ukMEyMxB9yKMaKJj5DN8g8VerekIIHlx4YjFv7cwy2O8QRks2RM7N7mY9hU9xO/ugG13aY9E6MtSiILEscCQYsLVvjYv3ZJJS3mWQ9l2B/gG+dQbGDOV40kAYBwlAg7gW+GAuiCefxR0syJXlEiPJ2lPtdo9wVEAO9FmsMH8AuKq6WmBYLlyu1mrCr0MvvtHa0R9O57sY53G5Ji4euF3AVYOmceRHtji9sYikijHsdY+5ftjRSQS22jzYBIPJHFRd6biBEQbQu1QoBVFIAJ4AXgLRFDyB551d0rPUGaRIgChLWQKLbF5s3wo8A+Sd3H9waaCNTqNToI0aNGgo9YiLxMgCbWDK7MxHbSuXHBsjyBx48jVL0vjK+DCStCYHL2sDuU5Dmcbr53gycnzYvTXNx+5FJH43xul/8AUpH/AH0jj9TpiNBi5oOO7ARpNROPIypdLL4Q0p9r7TxxfBIVvV2OHlhjaRbmIQRMGCfToQ2Q0jA/aVsHxe5QbA4tdEO7Mzylfpy4+PJfFhccShlHP7sn5+B+ANVcyZMnqGN2iJ9sDyjgmGL3JtmJAp5CDIqjdxZIH3HV30nPv+sewS+Y8grwYzHGI2VqAZSiqdw4uxZIJJT7WSeNsrqMcyUywRsyKxIVj4BNA0SJd4PIoLxyCuoyk3I493KsDtNNVftPwf50g9I5AmkzZe2YimS2LRC8rFypFfG2RV/jZXxoh7jySE+9EQV5EhY3xxWwceeb/wBtI/UDhp4m2hzjfqICaHedWVQPy1mJeeKyL1pDrCvnRiR5pD3CqvmOSF2hENQKCCAJHrFIH/0zfkaKsTdRfFwJwwWAJFkyb1LSsIxvIclV2biATZPkjgk0c70bpLSyERZOUiIMiSOPuyhVhSLEjRQQzBACJiDwaYjwTrWdcyDj9OWFUllk7WNEIkW3ayqtRNKSAGJ5Hj/Gsv0yTZBmnje2Ph4cgMtbZ5BW1nJ3Fz30FiviqviCcYRZPTYo1S+7jYMLzMiySSZE8IkIyGFkk3Ex3f3KfkaUdfAycGe1bc8PTppJO2d0mV71mjKeaS9ri7UWCbU1speniLGfHxtzRKju2QW2jggt2yDucgNe5RVRqoIbkYlp4QuViR9+Vo8RYGyO4r9tLZUawRTsryuBtslFB+LDQ5mXb4+R9wkggtW3WHYGGQbhuZWD9vynwR+dL8nIIgfIDQRMuHNtHckmIeU7q9ke5gm3+Lu9eF9Ly4/Ykin3IwaRcSUvIsckksUs7pMfc6h0UjcLY7yCo3MOc+LkTEd18NGhTeyVLI3aMbgF0YoyTPuLKo8A8/AMUYvTGn6xjjHm3DHh+pCSCNV3vFs3Ii+5FVZIWpixuc+OSNLbY0Ukqn6lkKu+QwIBmdSTLXO4AFdoFqi7a3edIvS/R5IY7LgSzjYuRIgeonIGOjogTvOY4oyU/CMzNspW0OZE0kaRsrvEx9kbO+6ZiCHfIahcANEjw5YAcUCB0rPG0CFndZqP1dDvZUhssI/7UH9/ICjjyra0j5YVkUJvKLtsH7SQOBfxQ+4kD4BJNayRjIkI3Cyqs0u0kiMXsA+OWHtTiwhYk/tswbyrKpWAFgnjeQ7UNzkAGXKKigBwhr7qoBq8VzK5ksiMWqD4f+6Q/kfC/wCCedwq5qr0yYvEu4bWFoy8CmU0RQ4+L445441a1pkaNGjQIMjoGKkjSLFEj2GkKrVq/B4QWxbbW393yD4Kn1RmsskG4srrlY0sNBi0ZeVYZI5CoIZGimN2KVjW4+0h4YHDsE2lgd29rYLuAt3ArdKRaqvhVXyLo5/Kldo8jKtJI4pTjohD28iThGd3U37JPCoFtkJ3ciopb/xcZGfPMWlMWPPMlANSyQlI1JFe9VaORgvI3SljRC6fSYrptX7XDNKoJBBmIUKjN9xG5wov9oYmxWlPROsRZ0aT9vtk99Zol9yxJjGITAiveCYUo/iQCvI0yyGE4kj29vuGFZFAQMGbgwtRolFZCTz/AEn8gHQUMydcjL6QYzG0WNBlZzSEs36BiMEJLgUd5cn5vafNc6Xqn6SmtvdCO0R7czRpM1lpZFU1W4k8kE+4Ak6Rem8kHKzMp2ZI5MhMbFUiO2hSNXDkrz2t0rlVPI7pvlgFZ5nUNwOza4O1q+Jiw2qzgWRFxSoLaQrxYBLUXuiIsY9xt5STvPDSbRyQOTsH58e7+QS30s6MwYSPXuLbWkJDM9D5IFAAkgBSQOfm9M9ERqdGjQRo1OjQVXwQzFnZ2F2E3Uq8eKWtw4v3X50u67jYpCrkrGynkw7A5kukAKgEstsB+ORfGm8Mm4WVZOT7Wq6BIB4J81f+/NHjXFMKJHMgVFdyAXoAsf8APyf/AOaDKSdP7kkb40c2F2QUuM13EY+6OSNFbxtFN5BuiDqx6HxGhSf2Pzlyqd3DoAQBe82Y9tMvyA/A1oJp17ioBvcAGvhFN0zfC/aQPk+NVesYqMQFEgmfhWhd424U00rKRaL/AMwI5AAJIBiu3XIN0RYBbWrYsyVGSO5TKL+0H/2H40p9BqvZkZNi3K3cRPHdIV93ge6nCn8hVPHI1Qi6BPG+yJ8fLG2z9S5ZoHJUo/8ASkZiBuYKXQEjgCzXjoGeMGAxOzPOk0qzqIpZCFaWd0mdVYlUIsbyTu2gDnjQaXrGS8ayuO4AsTEcRbC/NWTbD4HiudZTpeILxkKtIkkkfIDsExcYSMn2k27TD3Gq2ybf2mm0/WIsuEOkv1UbDcFgWon2HcVeQhv7aKg354/EdAIOZIFdX7UJRwCtqXMbqgUfaqlpgL54IN1Zo5+pN8uRDjsu5SSWcA7akuKNCpchmHcZ7I/8q644VdRymx+wyRgvNn5TsDsG0t3xjvxzfbi8LZ9vgXpn1bM7U5mKydwSN2oiZGtEjkVpFS9oUBtwNclivkjSXqiPDh4suQih0MMchZZS26ftwlF3KFZh7VJANhW8biRA7z8tjjE7H98Cx92pndlK+XfYNi2zEld13xXGshlEZEkkkCRSSZksUalC0ixJHjRBgq8INktoZRfuYAlQhA13qLqcaK0hdlVACBI2wB+NgaN3vcWqiUWqvcKGs10PFEKDkKHkkmZ2WRQO4Ki7oJEk8xg8RKpVd7En7NB6yMmYmRYmi3DbF9UVDrCi2DIBf6sipHuoAKGmjVjUdm/BB21WI7YSiLkyLILTGDkkPkspCvOxpmUHzYFgrqhJ6eSKdJImkXuSTSANyLJ70s5X2iNt6jmyF2RhmVqC0pegSNGqd/LykVXkBkXcrncAJEVQndKjdc0hP3BtrfaIppiZrEllim2xSCO90e0Yw+1XZ2QpJK4iLe1vbSjj3LZz8eaaaQyzQw7nx5DH75T9PtYRwzACMxxNIHKoCWkLFTwSq+lxBIpCSMEEb+4rt7jyJbMihlKqA/3EpwTzS6rPPMrpIcdvqEkGPAxdpYEklUImVPvKksbIoe8LIaB3WUEL1pkynx8lmSSRldZwixlmdSAI0a6lftMsYayqxNbErZvQdVHiMBCtp3F5WJOCIMYtW+Rltnl4AIbcaQ7Kn+p8O2BHjcb4Hi7spFuZI3geMkqOHpruqUOx4HjlL0OSBo1w545Y4seIQxuoYQ4SMA8jFRbu3gA+drfPOg0HSM0Ryuf6Mahg0FLuZgu5ZgK3m/etkBmK/bS86XBiKoA1A+doqlB8KPzX5+TZ189xCqxRNI8U27JxjLKz9xpcxp1AhDMAoKtRYKAFplC80PpWqleJZgvJ+TWs91fq6h3YNuCduABDz3JQr9sMPtZlKEv4SMbrF2HHUOjw5JQzxRSmNt0bOisY249yEi1bgcijwNZXqnoqaERSdOkV5IXLCHKZ3Rk5ACtyEkVSQshViQqhiQo1Ua3CUkb2+5wCwG4KK/Aaj/uQCePHAGY6p02SGGbEXIwwJ5JpoElV4mVnmMzbjG/6ih38hV4IskmzUzfXkqnst9Piydvc3eMvejHChjjqpDDfuG5ZGXgcm9ZiHqiQvLksZp2mYLFK7IpmkT2tjI/MoYOGJSKI8tS7bVFinfTPTaYsP0cM3cb2PPJ9sCRxUJJJwGN7mVrj3DfubcALIUep+pLEpgxZFjQExiW+525ZY2EMZG8CTIYfUMsR9q9xGbbtXXPqXSVliyO734kyXCR4cC7DM7RvTxwFuWsNTOyq3YJAIOquR6fhxMjCjmgfADNIhJfbjSkgPHckRFy1vj+Gr4PnRVnpy43SMOGJnOQw2vkyMUAhjZtxKK4Ibc5RqPLLRAbhTe/442SyCGMpGCjvvtAGYKwErkFk9vlCpklrk7KBRdP9P9+KV4cqXtQzLnPlziMC/tAQyBxSqXlD0AxK7QOSl3Fw5SjsiTdkTd+NAWgMuSzikV9ool12EuDNuZvbEORB9N6XmxsQTKJHA2kI36SXtAT2koHNrQYluTRrTjWM9P8ARnjf3bPqdpWeaMWsG4lhHErnbYDBTIwLvSllINjZa0lGjU6jRE6NRo0FPqOYUMcaf1JmKpwTtAFvI38KPzwSVHF649Lw2BZ5Bt9zBI7B2rddxyDTSPW4n4BA/uJY3zXHHn/B/wDj/wDGp0Cw5ZjWaWcCBBIUUcF5DuWNGNeWZqCKOTuUHk0O3S8HtqS3LudzHyfmlv5oHz8mz86u6APnQAWvHGl/VeiJkU254ZVVljyIiFljDUSAaIKkqpKsCp2ixwNMdGgyE/8Ap73SxkyZSzCnnRUgner2GRoSqSFQxrfGw/jVDA/08xEycqIo6s0q5kWQryJMO4iJKvcB9ymSNmKGx7zwBWt9rP8AqWdosjprIu5pMz6cmyAsbxSSOxHyahIH/UdFZCboMz4/TiMmcSHqC4+XIq4yf02YNQWMWvfx0rdfDkEkHWym9JpPf1rvmediuERIiV2lo1jA99E+8ksNxogEjVH1ApEGcotnx5IOpRovLssbJMFA/wCaTHmXj4OrGb1qXIlXHwlAHseTMe9ioeSIQPvevBNJ5+4qy6gq5PpvtSKYLkYALvzcjImUEDgxiQsS4FHihwbs+K+f0V1enaK5PY0vtUiFgbV9wb2kkg7Qhdq+GNN8P0hEsv1E1Tzc3K6qSebUc2dq/C3tB5ABqp6h0BneQxGJBKLlLhpO44K7VIBUhQFPhv3VwAKDO4mDC2QwQ/UOTtIuSUSNHRBkd/uVBW2MERIXJJZiumk3RpJ2jCNFJEWJncsze9fAUbalIIrkqF5oCgumfTvTixrtkZpSQAwpUQ1dLsX9g3GkJI5vySS3VaAA4A4AHwNDSDN6S6GR417g5ZY0YK5CJuCgua7jSWNxICg2KYltVs3oUpQtXMciOI4yFMlMC2y2pBZLUTblBvbaSutTo1UYGLpc8zzrk40hSWfb2/0ipXshAJHZj+l20UE7SS+6r9lOfT/p1oIhizhZECbSyBFjlAAUd9b3tIV4P7CF8L9o0mp0GM9ZentwxZkYtkRZOMIV2pt+9RKFBVitxB/dyRtUk0p0vj67LJMxVeppKaUY0ceO6hTwHypQrRKwFNQcMBxXPP0IjXmGBUUIgCqooKAAAPwBorGdM9aPGZo8mOZuxIySSqncAZY4yIwsTO+93c7QwFgXfIBvYvrjeQTiZqR+O4YmcuS20duOLc9fJ3KpAINUdXs30vG0z5MJaCeQIsrozKJkQillAPJAFB/uHiyLU+Z+i5AVliy5GDUCs8cEntogqrBBV8csH+eOdQXkz4ZkBLRkMAdrlb5+Cp8f418V6/kgdbaPGXsLDk4TSwrva1MweSRAjERRtGzPIeFNpuG43rf5nQsgQiDIXFnVxMCIoo0RC1kDttGQFCFrdnHP7Tu1V9Lf6ZRxMspIWOMbYYomkIqkBeVmpZGLRK4KovIBJYgEAn/0aWRo2mlWPIlR1gBEkTfTR9tiwBXdye3H5YfeFpQvMf6gTnIysDHNyOUyZdxIP0xlmgWKUqADuVHO0bCbdRzydaaD/Tk46wDGyJ0McSxSqJHjXKVAqxd0x8qyogUOvNCuRxrlg9BijmheGKCKSNmp4kGwkLtPckI35FKRSChY82m4Byz8SaQJCndTvySW0RijfHRU2AhQSVftlFW/BCklPcGv5rVFD+ocWNUKxxR7TkOsdglGY7YyQQCxHAc8qSrBl6c6YmN3ljkfJknnlyZZmN0ZDar+FAXaAg+OfnXaToh32m0MVTuZLBXlcrZUAVtWjzdUNzBQt2AjpOMDGqgiGOyFhj3qTdk75Gp3Y/cSKvk23nTQ5aBxEWXeVLBL920eWr8fzqnPhTbY0RwLJ7k5req14hUgiyaFsTQ87jq1h4CQqVQVZ3MxJZnagNzseWagBZ/A1UWNGjUaA0aNGgNA0aK0Bo0aNBOjRo0BrH+vOk5skmJk4BRzjGYtjk7Wcum3dGxYKH27ktvAlJ58a2GjQYWL1DI216iaeJe3JC8gjkQuAXgyY1BvlQyyopB8hQpO5Fh5GTGqQYaJL9MUCrIzsywxSrtiDwxuCNkYS27dbQSZQA2vpPUekJOQxLxuoZVmjYo6hhyL8MPBpgRYBqwNUul+l1x52nWbKkL7tyPICjFgg3FQoBYdsUfPJ551FW+i9XGVHvCSxkGmWSKeKmq/b3UUuOfuArTCtGjVQaNGjQGjRo0Bo0aNAaNGjQGoZb/Pm/JGp0aA1yyZWUexd7EgAWFFn5YnwP8AAJ/g666NBRyMAyqQ7n3ABlXha43BfzdfuvgkVzpXFijKaREtYkYxO6sfe6WCitVvt5BPhStDlSdaEi+NcJISkWyARqVUKgYHYo8DhfIA5ri6qx5AcGljxlSGJBZFRwoAOB5Y/CqPlj+a5JAN5CaF0DQsA2L/AIPzqvhYQiB5Z2ai8jVudgPJrgf4AAHwBqzoDRo0aA0ajU6CNTqNToDRqNToI1Oo1OgNGo0aCdGjRoDRqNToDRo0aA0aNRoJ0aNGgNGjRoDRo0DQGjUanQGjRqNBOjUaNBOjRo0Bo1Gp0EaNB1Og/9k="/>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10"/>
          <p:cNvSpPr/>
          <p:nvPr/>
        </p:nvSpPr>
        <p:spPr>
          <a:xfrm>
            <a:off x="542385" y="5194946"/>
            <a:ext cx="6477000" cy="3549974"/>
          </a:xfrm>
          <a:prstGeom prst="rect">
            <a:avLst/>
          </a:prstGeom>
        </p:spPr>
        <p:txBody>
          <a:bodyPr wrap="square" lIns="101881" tIns="50941" rIns="101881" bIns="50941">
            <a:spAutoFit/>
          </a:bodyPr>
          <a:lstStyle/>
          <a:p>
            <a:pPr marL="342900" indent="-342900">
              <a:buAutoNum type="arabicPeriod" startAt="6"/>
            </a:pPr>
            <a:r>
              <a:rPr lang="en-US" sz="1600" b="1" dirty="0" smtClean="0">
                <a:latin typeface="Helvetica" pitchFamily="34" charset="0"/>
                <a:cs typeface="Helvetica" pitchFamily="34" charset="0"/>
              </a:rPr>
              <a:t>According to </a:t>
            </a:r>
            <a:r>
              <a:rPr lang="en-US" sz="1600" b="1" i="1" u="sng" dirty="0" smtClean="0">
                <a:latin typeface="Helvetica" pitchFamily="34" charset="0"/>
                <a:cs typeface="Helvetica" pitchFamily="34" charset="0"/>
              </a:rPr>
              <a:t>The Tornado Drill</a:t>
            </a:r>
            <a:r>
              <a:rPr lang="en-US" sz="1600" b="1" dirty="0" smtClean="0">
                <a:latin typeface="Helvetica" pitchFamily="34" charset="0"/>
                <a:cs typeface="Helvetica" pitchFamily="34" charset="0"/>
              </a:rPr>
              <a:t>, how is preparing for a tornado different than preparing for a hurricane? </a:t>
            </a:r>
          </a:p>
          <a:p>
            <a:pPr marL="342900" indent="-342900">
              <a:buAutoNum type="arabicPeriod" startAt="6"/>
            </a:pPr>
            <a:endParaRPr lang="en-US" sz="1600" b="1" dirty="0">
              <a:latin typeface="Helvetica" pitchFamily="34" charset="0"/>
              <a:cs typeface="Helvetica" pitchFamily="34" charset="0"/>
            </a:endParaRPr>
          </a:p>
          <a:p>
            <a:pPr marL="342900" indent="233363">
              <a:buFont typeface="+mj-lt"/>
              <a:buAutoNum type="alphaUcPeriod"/>
            </a:pPr>
            <a:r>
              <a:rPr lang="en-US" sz="1600" dirty="0">
                <a:latin typeface="Helvetica" pitchFamily="34" charset="0"/>
                <a:cs typeface="Helvetica" pitchFamily="34" charset="0"/>
              </a:rPr>
              <a:t>   When the alarm goes off, there will always be a tornado</a:t>
            </a:r>
            <a:r>
              <a:rPr lang="en-US" sz="1600" dirty="0" smtClean="0">
                <a:latin typeface="Helvetica" pitchFamily="34" charset="0"/>
                <a:cs typeface="Helvetica" pitchFamily="34" charset="0"/>
              </a:rPr>
              <a:t>.</a:t>
            </a:r>
          </a:p>
          <a:p>
            <a:pPr marL="342900" indent="233363">
              <a:buFont typeface="+mj-lt"/>
              <a:buAutoNum type="alphaUcPeriod"/>
            </a:pPr>
            <a:endParaRPr lang="en-US" sz="1600" b="1" dirty="0">
              <a:latin typeface="Helvetica" pitchFamily="34" charset="0"/>
              <a:cs typeface="Helvetica" pitchFamily="34" charset="0"/>
            </a:endParaRPr>
          </a:p>
          <a:p>
            <a:pPr marL="342900" indent="233363">
              <a:buFont typeface="+mj-lt"/>
              <a:buAutoNum type="alphaUcPeriod"/>
            </a:pPr>
            <a:r>
              <a:rPr lang="en-US" sz="1600" dirty="0">
                <a:latin typeface="Helvetica" pitchFamily="34" charset="0"/>
                <a:cs typeface="Helvetica" pitchFamily="34" charset="0"/>
              </a:rPr>
              <a:t>   You need to be prepared for </a:t>
            </a:r>
            <a:r>
              <a:rPr lang="en-US" sz="1600" dirty="0" smtClean="0">
                <a:latin typeface="Helvetica" pitchFamily="34" charset="0"/>
                <a:cs typeface="Helvetica" pitchFamily="34" charset="0"/>
              </a:rPr>
              <a:t>tornadoes and hurricanes.</a:t>
            </a:r>
          </a:p>
          <a:p>
            <a:pPr marL="342900" indent="233363">
              <a:buFont typeface="+mj-lt"/>
              <a:buAutoNum type="alphaUcPeriod"/>
            </a:pPr>
            <a:endParaRPr lang="en-US" sz="1600" dirty="0">
              <a:latin typeface="Helvetica" pitchFamily="34" charset="0"/>
              <a:cs typeface="Helvetica" pitchFamily="34" charset="0"/>
            </a:endParaRPr>
          </a:p>
          <a:p>
            <a:pPr marL="342900" indent="233363">
              <a:buFont typeface="+mj-lt"/>
              <a:buAutoNum type="alphaUcPeriod"/>
            </a:pPr>
            <a:r>
              <a:rPr lang="en-US" sz="1600" dirty="0">
                <a:latin typeface="Helvetica" pitchFamily="34" charset="0"/>
                <a:cs typeface="Helvetica" pitchFamily="34" charset="0"/>
              </a:rPr>
              <a:t>  </a:t>
            </a:r>
            <a:r>
              <a:rPr lang="en-US" sz="1600" dirty="0" smtClean="0">
                <a:latin typeface="Helvetica" pitchFamily="34" charset="0"/>
                <a:cs typeface="Helvetica" pitchFamily="34" charset="0"/>
              </a:rPr>
              <a:t> There is no school during a tornado but there may be school </a:t>
            </a:r>
          </a:p>
          <a:p>
            <a:pPr marL="342900"/>
            <a:r>
              <a:rPr lang="en-US" sz="1600" dirty="0" smtClean="0">
                <a:latin typeface="Helvetica" pitchFamily="34" charset="0"/>
                <a:cs typeface="Helvetica" pitchFamily="34" charset="0"/>
              </a:rPr>
              <a:t>       right before a hurricane strikes.</a:t>
            </a:r>
          </a:p>
          <a:p>
            <a:pPr marL="685800" indent="-342900">
              <a:buFont typeface="+mj-lt"/>
              <a:buAutoNum type="alphaUcPeriod" startAt="4"/>
            </a:pPr>
            <a:endParaRPr lang="en-US" sz="1600" dirty="0">
              <a:latin typeface="Helvetica" pitchFamily="34" charset="0"/>
              <a:cs typeface="Helvetica" pitchFamily="34" charset="0"/>
            </a:endParaRPr>
          </a:p>
          <a:p>
            <a:pPr marL="738188" indent="-392113">
              <a:buFont typeface="+mj-lt"/>
              <a:buAutoNum type="alphaUcPeriod" startAt="4"/>
            </a:pPr>
            <a:r>
              <a:rPr lang="en-US" sz="1600" dirty="0">
                <a:latin typeface="Helvetica" pitchFamily="34" charset="0"/>
                <a:cs typeface="Helvetica" pitchFamily="34" charset="0"/>
              </a:rPr>
              <a:t>T</a:t>
            </a:r>
            <a:r>
              <a:rPr lang="en-US" sz="1600" dirty="0" smtClean="0">
                <a:latin typeface="Helvetica" pitchFamily="34" charset="0"/>
                <a:cs typeface="Helvetica" pitchFamily="34" charset="0"/>
              </a:rPr>
              <a:t>here isn’t much time to prepare for a tornado but there is more time to prepare for a hurricane.</a:t>
            </a:r>
          </a:p>
          <a:p>
            <a:pPr marL="342900" indent="-342900">
              <a:buAutoNum type="arabicPeriod" startAt="3"/>
            </a:pPr>
            <a:endParaRPr lang="en-US" sz="1600" dirty="0">
              <a:latin typeface="Helvetica" pitchFamily="34" charset="0"/>
              <a:cs typeface="Helvetica" pitchFamily="34" charset="0"/>
            </a:endParaRPr>
          </a:p>
          <a:p>
            <a:pPr marL="968798" indent="-361417">
              <a:buFont typeface="+mj-lt"/>
              <a:buAutoNum type="alphaUcPeriod"/>
            </a:pPr>
            <a:endParaRPr lang="en-US" sz="1600" dirty="0">
              <a:latin typeface="Helvetica" pitchFamily="34" charset="0"/>
              <a:cs typeface="Helvetica" pitchFamily="34" charset="0"/>
            </a:endParaRPr>
          </a:p>
        </p:txBody>
      </p:sp>
      <p:cxnSp>
        <p:nvCxnSpPr>
          <p:cNvPr id="12" name="Straight Connector 11"/>
          <p:cNvCxnSpPr/>
          <p:nvPr/>
        </p:nvCxnSpPr>
        <p:spPr>
          <a:xfrm>
            <a:off x="304800" y="44958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25642" y="767076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613269" y="599237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601939" y="64661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613269" y="696993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24" name="Table 23"/>
          <p:cNvGraphicFramePr>
            <a:graphicFrameLocks noGrp="1"/>
          </p:cNvGraphicFramePr>
          <p:nvPr>
            <p:extLst>
              <p:ext uri="{D42A27DB-BD31-4B8C-83A1-F6EECF244321}">
                <p14:modId xmlns:p14="http://schemas.microsoft.com/office/powerpoint/2010/main" val="2719375370"/>
              </p:ext>
            </p:extLst>
          </p:nvPr>
        </p:nvGraphicFramePr>
        <p:xfrm>
          <a:off x="5181600" y="4087407"/>
          <a:ext cx="2185988" cy="667473"/>
        </p:xfrm>
        <a:graphic>
          <a:graphicData uri="http://schemas.openxmlformats.org/drawingml/2006/table">
            <a:tbl>
              <a:tblPr/>
              <a:tblGrid>
                <a:gridCol w="2185988"/>
              </a:tblGrid>
              <a:tr h="179793">
                <a:tc>
                  <a:txBody>
                    <a:bodyPr/>
                    <a:lstStyle/>
                    <a:p>
                      <a:pPr marL="0" marR="0" algn="l">
                        <a:lnSpc>
                          <a:spcPct val="115000"/>
                        </a:lnSpc>
                        <a:spcBef>
                          <a:spcPts val="0"/>
                        </a:spcBef>
                        <a:spcAft>
                          <a:spcPts val="0"/>
                        </a:spcAft>
                      </a:pPr>
                      <a:r>
                        <a:rPr lang="en-US" sz="800" b="1" dirty="0" smtClean="0">
                          <a:solidFill>
                            <a:srgbClr val="000000"/>
                          </a:solidFill>
                          <a:latin typeface="+mn-lt"/>
                          <a:ea typeface="Times New Roman"/>
                          <a:cs typeface="Times New Roman"/>
                        </a:rPr>
                        <a:t>Standard </a:t>
                      </a:r>
                      <a:r>
                        <a:rPr lang="en-US" sz="800" b="1" baseline="0" dirty="0" smtClean="0">
                          <a:solidFill>
                            <a:srgbClr val="000000"/>
                          </a:solidFill>
                          <a:latin typeface="+mn-lt"/>
                          <a:ea typeface="Times New Roman"/>
                          <a:cs typeface="Times New Roman"/>
                        </a:rPr>
                        <a:t> RL.</a:t>
                      </a:r>
                      <a:r>
                        <a:rPr lang="en-US" sz="800" b="1" dirty="0" smtClean="0">
                          <a:solidFill>
                            <a:srgbClr val="000000"/>
                          </a:solidFill>
                          <a:latin typeface="+mn-lt"/>
                          <a:ea typeface="Times New Roman"/>
                          <a:cs typeface="Times New Roman"/>
                        </a:rPr>
                        <a:t>3.9</a:t>
                      </a:r>
                      <a:endParaRPr lang="en-US" sz="8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4350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800" b="0" dirty="0" smtClean="0">
                          <a:latin typeface="+mn-lt"/>
                          <a:ea typeface="Calibri"/>
                          <a:cs typeface="Times New Roman"/>
                        </a:rPr>
                        <a:t>Compare and contrast the </a:t>
                      </a:r>
                      <a:r>
                        <a:rPr lang="en-US" sz="800" b="1" dirty="0" smtClean="0">
                          <a:latin typeface="+mn-lt"/>
                          <a:ea typeface="Calibri"/>
                          <a:cs typeface="Times New Roman"/>
                        </a:rPr>
                        <a:t>themes, </a:t>
                      </a:r>
                      <a:r>
                        <a:rPr lang="en-US" sz="800" b="0" dirty="0" smtClean="0">
                          <a:latin typeface="+mn-lt"/>
                          <a:ea typeface="Calibri"/>
                          <a:cs typeface="Times New Roman"/>
                        </a:rPr>
                        <a:t>settings, and </a:t>
                      </a:r>
                      <a:r>
                        <a:rPr lang="en-US" sz="800" b="1" dirty="0" smtClean="0">
                          <a:latin typeface="+mn-lt"/>
                          <a:ea typeface="Calibri"/>
                          <a:cs typeface="Times New Roman"/>
                        </a:rPr>
                        <a:t>plots </a:t>
                      </a:r>
                      <a:r>
                        <a:rPr lang="en-US" sz="800" b="0" dirty="0" smtClean="0">
                          <a:latin typeface="+mn-lt"/>
                          <a:ea typeface="Calibri"/>
                          <a:cs typeface="Times New Roman"/>
                        </a:rPr>
                        <a:t>of stories written by the same author about the same or </a:t>
                      </a:r>
                      <a:r>
                        <a:rPr lang="en-US" sz="800" b="1" dirty="0" smtClean="0">
                          <a:latin typeface="+mn-lt"/>
                          <a:ea typeface="Calibri"/>
                          <a:cs typeface="Times New Roman"/>
                        </a:rPr>
                        <a:t>similar characters </a:t>
                      </a:r>
                      <a:r>
                        <a:rPr lang="en-US" sz="800" b="0" dirty="0" smtClean="0">
                          <a:latin typeface="+mn-lt"/>
                          <a:ea typeface="Calibri"/>
                          <a:cs typeface="Times New Roman"/>
                        </a:rPr>
                        <a:t>(e.g., in books from a series).</a:t>
                      </a: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1305058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927309249"/>
              </p:ext>
            </p:extLst>
          </p:nvPr>
        </p:nvGraphicFramePr>
        <p:xfrm>
          <a:off x="280447" y="4572000"/>
          <a:ext cx="7187153" cy="4648200"/>
        </p:xfrm>
        <a:graphic>
          <a:graphicData uri="http://schemas.openxmlformats.org/drawingml/2006/table">
            <a:tbl>
              <a:tblPr firstRow="1" bandRow="1">
                <a:tableStyleId>{5940675A-B579-460E-94D1-54222C63F5DA}</a:tableStyleId>
              </a:tblPr>
              <a:tblGrid>
                <a:gridCol w="7187153"/>
              </a:tblGrid>
              <a:tr h="668201">
                <a:tc>
                  <a:txBody>
                    <a:bodyPr/>
                    <a:lstStyle/>
                    <a:p>
                      <a:pPr marL="0" indent="0" algn="l">
                        <a:buNone/>
                        <a:tabLst/>
                      </a:pPr>
                      <a:r>
                        <a:rPr kumimoji="0" lang="en-US" sz="1400" b="1"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8. Explain the similarities and differences between tornado and earthquake drills. Give examples from the story. </a:t>
                      </a: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836">
                <a:tc>
                  <a:txBody>
                    <a:bodyPr/>
                    <a:lstStyle/>
                    <a:p>
                      <a:endParaRPr lang="en-US" sz="1400" b="1"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836">
                <a:tc>
                  <a:txBody>
                    <a:bodyPr/>
                    <a:lstStyle/>
                    <a:p>
                      <a:endParaRPr lang="en-US" sz="1400" b="1"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836">
                <a:tc>
                  <a:txBody>
                    <a:bodyPr/>
                    <a:lstStyle/>
                    <a:p>
                      <a:endParaRPr lang="en-US" sz="1400" b="1"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836">
                <a:tc>
                  <a:txBody>
                    <a:bodyPr/>
                    <a:lstStyle/>
                    <a:p>
                      <a:endParaRPr lang="en-US" sz="1400" b="1"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836">
                <a:tc>
                  <a:txBody>
                    <a:bodyPr/>
                    <a:lstStyle/>
                    <a:p>
                      <a:endParaRPr lang="en-US" sz="1400" b="1"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5021">
                <a:tc>
                  <a:txBody>
                    <a:bodyPr/>
                    <a:lstStyle/>
                    <a:p>
                      <a:endParaRPr lang="en-US" sz="1400" b="1"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836">
                <a:tc>
                  <a:txBody>
                    <a:bodyPr/>
                    <a:lstStyle/>
                    <a:p>
                      <a:endParaRPr lang="en-US" sz="1400" b="1"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836">
                <a:tc>
                  <a:txBody>
                    <a:bodyPr/>
                    <a:lstStyle/>
                    <a:p>
                      <a:endParaRPr lang="en-US" sz="1400" b="1"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836">
                <a:tc>
                  <a:txBody>
                    <a:bodyPr/>
                    <a:lstStyle/>
                    <a:p>
                      <a:endParaRPr lang="en-US" sz="1400" b="1"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836">
                <a:tc>
                  <a:txBody>
                    <a:bodyPr/>
                    <a:lstStyle/>
                    <a:p>
                      <a:endParaRPr lang="en-US" sz="1400" b="1"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454">
                <a:tc>
                  <a:txBody>
                    <a:bodyPr/>
                    <a:lstStyle/>
                    <a:p>
                      <a:endParaRPr lang="en-US" sz="1400" b="1"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31</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884493542"/>
              </p:ext>
            </p:extLst>
          </p:nvPr>
        </p:nvGraphicFramePr>
        <p:xfrm>
          <a:off x="242887" y="272581"/>
          <a:ext cx="7043738" cy="3624360"/>
        </p:xfrm>
        <a:graphic>
          <a:graphicData uri="http://schemas.openxmlformats.org/drawingml/2006/table">
            <a:tbl>
              <a:tblPr firstRow="1" bandRow="1">
                <a:tableStyleId>{5940675A-B579-460E-94D1-54222C63F5DA}</a:tableStyleId>
              </a:tblPr>
              <a:tblGrid>
                <a:gridCol w="7043738"/>
              </a:tblGrid>
              <a:tr h="457200">
                <a:tc>
                  <a:txBody>
                    <a:bodyPr/>
                    <a:lstStyle/>
                    <a:p>
                      <a:pPr marL="285750" indent="-285750" algn="l">
                        <a:tabLst/>
                      </a:pPr>
                      <a:r>
                        <a:rPr kumimoji="0" lang="en-US" sz="1600" b="1"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7. Explain why the author probably wrote </a:t>
                      </a:r>
                      <a:r>
                        <a:rPr kumimoji="0" lang="en-US" sz="1600" b="1" i="1" u="sng"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The Tornado Drill</a:t>
                      </a:r>
                      <a:r>
                        <a:rPr kumimoji="0" lang="en-US" sz="1600" b="1"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a:t>
                      </a: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54">
                <a:tc>
                  <a:txBody>
                    <a:bodyPr/>
                    <a:lstStyle/>
                    <a:p>
                      <a:endParaRPr lang="en-US" sz="1400" b="1"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060">
                <a:tc>
                  <a:txBody>
                    <a:bodyPr/>
                    <a:lstStyle/>
                    <a:p>
                      <a:endParaRPr lang="en-US" sz="1400" b="1"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320">
                <a:tc>
                  <a:txBody>
                    <a:bodyPr/>
                    <a:lstStyle/>
                    <a:p>
                      <a:endParaRPr lang="en-US" sz="1400" b="1"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2580">
                <a:tc>
                  <a:txBody>
                    <a:bodyPr/>
                    <a:lstStyle/>
                    <a:p>
                      <a:endParaRPr lang="en-US" sz="1400" b="1"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1840">
                <a:tc>
                  <a:txBody>
                    <a:bodyPr/>
                    <a:lstStyle/>
                    <a:p>
                      <a:endParaRPr lang="en-US" sz="1400" b="1"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7300">
                <a:tc>
                  <a:txBody>
                    <a:bodyPr/>
                    <a:lstStyle/>
                    <a:p>
                      <a:endParaRPr lang="en-US" sz="1400" b="1"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endParaRPr lang="en-US" sz="1400" b="1"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860">
                <a:tc>
                  <a:txBody>
                    <a:bodyPr/>
                    <a:lstStyle/>
                    <a:p>
                      <a:endParaRPr lang="en-US" sz="1400" b="1"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860">
                <a:tc>
                  <a:txBody>
                    <a:bodyPr/>
                    <a:lstStyle/>
                    <a:p>
                      <a:endParaRPr lang="en-US" sz="1400" b="1"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860">
                <a:tc>
                  <a:txBody>
                    <a:bodyPr/>
                    <a:lstStyle/>
                    <a:p>
                      <a:endParaRPr lang="en-US" sz="1400" b="1"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7" name="Straight Connector 6"/>
          <p:cNvCxnSpPr/>
          <p:nvPr/>
        </p:nvCxnSpPr>
        <p:spPr>
          <a:xfrm>
            <a:off x="381000" y="4450597"/>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939680685"/>
              </p:ext>
            </p:extLst>
          </p:nvPr>
        </p:nvGraphicFramePr>
        <p:xfrm>
          <a:off x="5187178" y="4057256"/>
          <a:ext cx="2164217" cy="384048"/>
        </p:xfrm>
        <a:graphic>
          <a:graphicData uri="http://schemas.openxmlformats.org/drawingml/2006/table">
            <a:tbl>
              <a:tblPr/>
              <a:tblGrid>
                <a:gridCol w="2164217"/>
              </a:tblGrid>
              <a:tr h="101017">
                <a:tc>
                  <a:txBody>
                    <a:bodyPr/>
                    <a:lstStyle/>
                    <a:p>
                      <a:pPr marL="0" marR="0" algn="l">
                        <a:lnSpc>
                          <a:spcPct val="115000"/>
                        </a:lnSpc>
                        <a:spcBef>
                          <a:spcPts val="0"/>
                        </a:spcBef>
                        <a:spcAft>
                          <a:spcPts val="0"/>
                        </a:spcAft>
                      </a:pPr>
                      <a:r>
                        <a:rPr lang="en-US" sz="800" b="1" dirty="0" smtClean="0">
                          <a:solidFill>
                            <a:srgbClr val="000000"/>
                          </a:solidFill>
                          <a:latin typeface="+mn-lt"/>
                          <a:ea typeface="Times New Roman"/>
                          <a:cs typeface="Times New Roman"/>
                        </a:rPr>
                        <a:t>Standard </a:t>
                      </a:r>
                      <a:r>
                        <a:rPr lang="en-US" sz="800" b="1" baseline="0" dirty="0" smtClean="0">
                          <a:solidFill>
                            <a:srgbClr val="000000"/>
                          </a:solidFill>
                          <a:latin typeface="+mn-lt"/>
                          <a:ea typeface="Times New Roman"/>
                          <a:cs typeface="Times New Roman"/>
                        </a:rPr>
                        <a:t> RL.</a:t>
                      </a:r>
                      <a:r>
                        <a:rPr lang="en-US" sz="800" b="1" dirty="0" smtClean="0">
                          <a:solidFill>
                            <a:srgbClr val="000000"/>
                          </a:solidFill>
                          <a:latin typeface="+mn-lt"/>
                          <a:ea typeface="Times New Roman"/>
                          <a:cs typeface="Times New Roman"/>
                        </a:rPr>
                        <a:t>3.6</a:t>
                      </a:r>
                      <a:endParaRPr lang="en-US" sz="8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9768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800" b="0" dirty="0" smtClean="0">
                          <a:latin typeface="+mn-lt"/>
                          <a:ea typeface="Calibri"/>
                          <a:cs typeface="Times New Roman"/>
                        </a:rPr>
                        <a:t>Distinguish their own point of view from that of the narrator or those of the characters</a:t>
                      </a: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565196989"/>
              </p:ext>
            </p:extLst>
          </p:nvPr>
        </p:nvGraphicFramePr>
        <p:xfrm>
          <a:off x="4953000" y="9220200"/>
          <a:ext cx="2420983" cy="519360"/>
        </p:xfrm>
        <a:graphic>
          <a:graphicData uri="http://schemas.openxmlformats.org/drawingml/2006/table">
            <a:tbl>
              <a:tblPr/>
              <a:tblGrid>
                <a:gridCol w="2420983"/>
              </a:tblGrid>
              <a:tr h="0">
                <a:tc>
                  <a:txBody>
                    <a:bodyPr/>
                    <a:lstStyle/>
                    <a:p>
                      <a:pPr marL="0" marR="0" algn="l">
                        <a:lnSpc>
                          <a:spcPct val="115000"/>
                        </a:lnSpc>
                        <a:spcBef>
                          <a:spcPts val="0"/>
                        </a:spcBef>
                        <a:spcAft>
                          <a:spcPts val="0"/>
                        </a:spcAft>
                      </a:pPr>
                      <a:r>
                        <a:rPr lang="en-US" sz="800" b="1" dirty="0" smtClean="0">
                          <a:solidFill>
                            <a:srgbClr val="000000"/>
                          </a:solidFill>
                          <a:latin typeface="+mn-lt"/>
                          <a:ea typeface="Times New Roman"/>
                          <a:cs typeface="Times New Roman"/>
                        </a:rPr>
                        <a:t>Standard </a:t>
                      </a:r>
                      <a:r>
                        <a:rPr lang="en-US" sz="800" b="1" baseline="0" dirty="0" smtClean="0">
                          <a:solidFill>
                            <a:srgbClr val="000000"/>
                          </a:solidFill>
                          <a:latin typeface="+mn-lt"/>
                          <a:ea typeface="Times New Roman"/>
                          <a:cs typeface="Times New Roman"/>
                        </a:rPr>
                        <a:t> RL.</a:t>
                      </a:r>
                      <a:r>
                        <a:rPr lang="en-US" sz="800" b="1" dirty="0" smtClean="0">
                          <a:solidFill>
                            <a:srgbClr val="000000"/>
                          </a:solidFill>
                          <a:latin typeface="+mn-lt"/>
                          <a:ea typeface="Times New Roman"/>
                          <a:cs typeface="Times New Roman"/>
                        </a:rPr>
                        <a:t>3.9</a:t>
                      </a:r>
                      <a:endParaRPr lang="en-US" sz="8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9152">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700" b="0" dirty="0" smtClean="0">
                          <a:latin typeface="+mn-lt"/>
                          <a:ea typeface="Calibri"/>
                          <a:cs typeface="Times New Roman"/>
                        </a:rPr>
                        <a:t>Compare and contrast the themes, settings, and plots of stories written by the same author about the same or similar characters (e.g., in books from a series).</a:t>
                      </a: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9" name="TextBox 8"/>
          <p:cNvSpPr txBox="1"/>
          <p:nvPr/>
        </p:nvSpPr>
        <p:spPr>
          <a:xfrm>
            <a:off x="2286000" y="9372600"/>
            <a:ext cx="2590800" cy="276999"/>
          </a:xfrm>
          <a:prstGeom prst="rect">
            <a:avLst/>
          </a:prstGeom>
          <a:noFill/>
        </p:spPr>
        <p:txBody>
          <a:bodyPr wrap="square" rtlCol="0">
            <a:spAutoFit/>
          </a:bodyPr>
          <a:lstStyle/>
          <a:p>
            <a:r>
              <a:rPr lang="en-US" sz="1200" i="1" dirty="0" smtClean="0">
                <a:latin typeface="Helvetica" panose="020B0604020202020204" pitchFamily="34" charset="0"/>
                <a:cs typeface="Helvetica" panose="020B0604020202020204" pitchFamily="34" charset="0"/>
              </a:rPr>
              <a:t>(Teacher Only) Final Score____/3</a:t>
            </a:r>
            <a:endParaRPr lang="en-US" sz="1200" i="1" dirty="0">
              <a:latin typeface="Helvetica" panose="020B0604020202020204" pitchFamily="34" charset="0"/>
              <a:cs typeface="Helvetica" panose="020B0604020202020204" pitchFamily="34" charset="0"/>
            </a:endParaRPr>
          </a:p>
        </p:txBody>
      </p:sp>
      <p:sp>
        <p:nvSpPr>
          <p:cNvPr id="12" name="TextBox 11"/>
          <p:cNvSpPr txBox="1"/>
          <p:nvPr/>
        </p:nvSpPr>
        <p:spPr>
          <a:xfrm>
            <a:off x="2649583" y="4142601"/>
            <a:ext cx="2590800" cy="276999"/>
          </a:xfrm>
          <a:prstGeom prst="rect">
            <a:avLst/>
          </a:prstGeom>
          <a:noFill/>
        </p:spPr>
        <p:txBody>
          <a:bodyPr wrap="square" rtlCol="0">
            <a:spAutoFit/>
          </a:bodyPr>
          <a:lstStyle/>
          <a:p>
            <a:r>
              <a:rPr lang="en-US" sz="1200" i="1" dirty="0" smtClean="0">
                <a:latin typeface="Helvetica" panose="020B0604020202020204" pitchFamily="34" charset="0"/>
                <a:cs typeface="Helvetica" panose="020B0604020202020204" pitchFamily="34" charset="0"/>
              </a:rPr>
              <a:t>(Teacher Only) Final Score____/2</a:t>
            </a:r>
            <a:endParaRPr lang="en-US" sz="1200"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0268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32</a:t>
            </a:fld>
            <a:endParaRPr lang="en-US" dirty="0"/>
          </a:p>
        </p:txBody>
      </p:sp>
      <p:sp>
        <p:nvSpPr>
          <p:cNvPr id="3" name="Rectangle 2"/>
          <p:cNvSpPr/>
          <p:nvPr/>
        </p:nvSpPr>
        <p:spPr>
          <a:xfrm>
            <a:off x="381000" y="178772"/>
            <a:ext cx="7010400" cy="9571851"/>
          </a:xfrm>
          <a:prstGeom prst="rect">
            <a:avLst/>
          </a:prstGeom>
        </p:spPr>
        <p:txBody>
          <a:bodyPr wrap="square">
            <a:spAutoFit/>
          </a:bodyPr>
          <a:lstStyle/>
          <a:p>
            <a:pPr algn="ctr"/>
            <a:endParaRPr lang="en-US" sz="1100" b="1" u="sng" dirty="0" smtClean="0"/>
          </a:p>
          <a:p>
            <a:pPr algn="ctr"/>
            <a:endParaRPr lang="en-US" sz="1100" b="1" u="sng" dirty="0"/>
          </a:p>
          <a:p>
            <a:pPr algn="ctr"/>
            <a:r>
              <a:rPr lang="en-US" sz="1200" b="1" u="sng" dirty="0" smtClean="0"/>
              <a:t>CLARA </a:t>
            </a:r>
            <a:r>
              <a:rPr lang="en-US" sz="1200" b="1" u="sng" dirty="0"/>
              <a:t>BARTON</a:t>
            </a:r>
            <a:endParaRPr lang="en-US" sz="1200" dirty="0"/>
          </a:p>
          <a:p>
            <a:pPr algn="ctr"/>
            <a:r>
              <a:rPr lang="en-US" sz="1200" b="1" u="sng" dirty="0"/>
              <a:t>AMERICAN RED CROSS FOUNDER </a:t>
            </a:r>
            <a:endParaRPr lang="en-US" sz="1200" b="1" u="sng" dirty="0" smtClean="0"/>
          </a:p>
          <a:p>
            <a:pPr algn="ctr"/>
            <a:r>
              <a:rPr lang="en-US" sz="1100" i="1" dirty="0" smtClean="0"/>
              <a:t>Excerpt from redcross.org</a:t>
            </a:r>
            <a:endParaRPr lang="en-US" sz="1100" i="1" dirty="0"/>
          </a:p>
          <a:p>
            <a:pPr algn="ctr"/>
            <a:r>
              <a:rPr lang="en-US" sz="1100" b="1" i="1" dirty="0"/>
              <a:t> </a:t>
            </a:r>
            <a:endParaRPr lang="en-US" sz="1100" b="1" i="1" dirty="0" smtClean="0"/>
          </a:p>
          <a:p>
            <a:pPr algn="ctr"/>
            <a:endParaRPr lang="en-US" sz="1100" i="1" dirty="0"/>
          </a:p>
          <a:p>
            <a:r>
              <a:rPr lang="en-US" sz="1100" dirty="0" smtClean="0"/>
              <a:t>When </a:t>
            </a:r>
            <a:r>
              <a:rPr lang="en-US" sz="1100" dirty="0"/>
              <a:t>a disaster strikes, the Red Cross is there to help.  A disaster could be a flood, fire or hurricane. The Red Cross brings food, water and supplies to help the victims.  To many people, the Red Cross is a light of hope. The American Red Cross was started by </a:t>
            </a:r>
            <a:r>
              <a:rPr lang="en-US" sz="1100" dirty="0" smtClean="0"/>
              <a:t>a shy </a:t>
            </a:r>
            <a:r>
              <a:rPr lang="en-US" sz="1100" dirty="0"/>
              <a:t>woman named Clara Barton.</a:t>
            </a:r>
          </a:p>
          <a:p>
            <a:r>
              <a:rPr lang="en-US" sz="1100" dirty="0"/>
              <a:t> </a:t>
            </a:r>
          </a:p>
          <a:p>
            <a:r>
              <a:rPr lang="en-US" sz="1100" dirty="0"/>
              <a:t>Clara Barton was born on December 25, 1821.  She was the youngest of five children.  Her older sisters taught her everything they knew.  Clara was always asking questions. She loved to learn.</a:t>
            </a:r>
          </a:p>
          <a:p>
            <a:r>
              <a:rPr lang="en-US" sz="1100" dirty="0"/>
              <a:t> </a:t>
            </a:r>
          </a:p>
          <a:p>
            <a:r>
              <a:rPr lang="en-US" sz="1100" dirty="0"/>
              <a:t>As a child, Clara was very shy.  Her family worried about her.   They wanted her to learn to talk to </a:t>
            </a:r>
            <a:r>
              <a:rPr lang="en-US" sz="1100" dirty="0" smtClean="0"/>
              <a:t>people </a:t>
            </a:r>
            <a:r>
              <a:rPr lang="en-US" sz="1100" dirty="0"/>
              <a:t>and to stop being afraid. At </a:t>
            </a:r>
            <a:r>
              <a:rPr lang="en-US" sz="1100" dirty="0" smtClean="0"/>
              <a:t>school Clara </a:t>
            </a:r>
            <a:r>
              <a:rPr lang="en-US" sz="1100" dirty="0"/>
              <a:t>was too </a:t>
            </a:r>
            <a:r>
              <a:rPr lang="en-US" sz="1100" dirty="0" smtClean="0"/>
              <a:t>shy </a:t>
            </a:r>
            <a:r>
              <a:rPr lang="en-US" sz="1100" dirty="0"/>
              <a:t>to talk to the other girls. </a:t>
            </a:r>
          </a:p>
          <a:p>
            <a:r>
              <a:rPr lang="en-US" sz="1100" dirty="0"/>
              <a:t> </a:t>
            </a:r>
          </a:p>
          <a:p>
            <a:r>
              <a:rPr lang="en-US" sz="1100" dirty="0"/>
              <a:t>Clara liked to be home.  She was close to her brother David. He taught her to ride a horse.  Together they explored caves. Then David fell and was hurt very badly. Clara surprised her family.  She said she would take care of David. </a:t>
            </a:r>
            <a:r>
              <a:rPr lang="en-US" sz="1100" dirty="0" smtClean="0"/>
              <a:t> When she took care of David she forgot to be afraid.</a:t>
            </a:r>
          </a:p>
          <a:p>
            <a:r>
              <a:rPr lang="en-US" sz="1100" dirty="0"/>
              <a:t> </a:t>
            </a:r>
          </a:p>
          <a:p>
            <a:r>
              <a:rPr lang="en-US" sz="1100" dirty="0"/>
              <a:t>After David was well, Clara tried school </a:t>
            </a:r>
            <a:r>
              <a:rPr lang="en-US" sz="1100" dirty="0" smtClean="0"/>
              <a:t>again</a:t>
            </a:r>
            <a:r>
              <a:rPr lang="en-US" sz="1100" dirty="0"/>
              <a:t> </a:t>
            </a:r>
            <a:r>
              <a:rPr lang="en-US" sz="1100" dirty="0" smtClean="0"/>
              <a:t>but now she made many friends.  She had learned to not be shy.  </a:t>
            </a:r>
            <a:r>
              <a:rPr lang="en-US" sz="1100" dirty="0"/>
              <a:t>Her friends and family called her “little nurse.” Clara loved to help hurt animals and people who were sick.</a:t>
            </a:r>
          </a:p>
          <a:p>
            <a:r>
              <a:rPr lang="en-US" sz="1100" dirty="0"/>
              <a:t> </a:t>
            </a:r>
          </a:p>
          <a:p>
            <a:r>
              <a:rPr lang="en-US" sz="1100" dirty="0"/>
              <a:t>When Clara was seventeen she became a teacher. She taught in a one-room schoolhouse.  She had forty students.</a:t>
            </a:r>
          </a:p>
          <a:p>
            <a:r>
              <a:rPr lang="en-US" sz="1100" dirty="0"/>
              <a:t>She loved to teach but after ten </a:t>
            </a:r>
            <a:r>
              <a:rPr lang="en-US" sz="1100" dirty="0" smtClean="0"/>
              <a:t>years of teaching </a:t>
            </a:r>
            <a:r>
              <a:rPr lang="en-US" sz="1100" dirty="0"/>
              <a:t>Clara wanted to try something new.  She went to college.  She learned new languages.  She learned about history and science.  After college Clara felt she could do more with her life. She wanted a greater purpose. Her father told her, “Serve your country, honor God, and love mankind.” It wasn’t long before Barton would find a way to serve.</a:t>
            </a:r>
          </a:p>
          <a:p>
            <a:r>
              <a:rPr lang="en-US" sz="1100" dirty="0"/>
              <a:t> </a:t>
            </a:r>
          </a:p>
          <a:p>
            <a:r>
              <a:rPr lang="en-US" sz="1100" dirty="0"/>
              <a:t>In April 1860, the Civil War began in America.  Clara wanted to help the hurt soldiers. She asked the War Department if she could go to the soldiers and give them medicine and food.  They did not want a woman to go to the battlefield.  But Clara kept asking anyway. Finally a colonel gave her six wagons loaded with food, medicine, blankets, water, and other supplies. Clara Barton went to the battlefield!</a:t>
            </a:r>
          </a:p>
          <a:p>
            <a:r>
              <a:rPr lang="en-US" sz="1100" dirty="0"/>
              <a:t> </a:t>
            </a:r>
          </a:p>
          <a:p>
            <a:r>
              <a:rPr lang="en-US" sz="1100" dirty="0"/>
              <a:t>The soldiers called her “Angel of the Battlefield.” She seemed like an angel as she passed out cups of cool water or pieces of bread.   She helped as many soldiers as she could.  </a:t>
            </a:r>
          </a:p>
          <a:p>
            <a:r>
              <a:rPr lang="en-US" sz="1100" dirty="0"/>
              <a:t> </a:t>
            </a:r>
          </a:p>
          <a:p>
            <a:r>
              <a:rPr lang="en-US" sz="1100" dirty="0"/>
              <a:t>She asked President Lincoln if she could help find missing soldiers.  Many families </a:t>
            </a:r>
            <a:r>
              <a:rPr lang="en-US" sz="1100" dirty="0" smtClean="0"/>
              <a:t>wrote Clara to </a:t>
            </a:r>
            <a:r>
              <a:rPr lang="en-US" sz="1100" dirty="0"/>
              <a:t>ask for her help. With permission from President Lincoln, she was allowed to search for missing soldiers.</a:t>
            </a:r>
          </a:p>
          <a:p>
            <a:r>
              <a:rPr lang="en-US" sz="1100" dirty="0"/>
              <a:t> </a:t>
            </a:r>
          </a:p>
          <a:p>
            <a:r>
              <a:rPr lang="en-US" sz="1100" dirty="0"/>
              <a:t>After the war Clara went to Europe to rest.  In Europe she saw Red Cross workers. </a:t>
            </a:r>
            <a:r>
              <a:rPr lang="en-US" sz="1100" dirty="0" smtClean="0"/>
              <a:t>The </a:t>
            </a:r>
            <a:r>
              <a:rPr lang="en-US" sz="1100" dirty="0"/>
              <a:t>Red Cross could help many more people than she could by herself.  </a:t>
            </a:r>
            <a:r>
              <a:rPr lang="en-US" sz="1100" dirty="0" smtClean="0"/>
              <a:t>Clara </a:t>
            </a:r>
            <a:r>
              <a:rPr lang="en-US" sz="1100" dirty="0"/>
              <a:t>wished America had a Red Cross too.</a:t>
            </a:r>
          </a:p>
          <a:p>
            <a:r>
              <a:rPr lang="en-US" sz="1100" i="1" dirty="0"/>
              <a:t> </a:t>
            </a:r>
            <a:endParaRPr lang="en-US" sz="1100" dirty="0"/>
          </a:p>
          <a:p>
            <a:r>
              <a:rPr lang="en-US" sz="1100" dirty="0"/>
              <a:t>She asked if she could</a:t>
            </a:r>
            <a:r>
              <a:rPr lang="en-US" sz="1100" i="1" dirty="0"/>
              <a:t> </a:t>
            </a:r>
            <a:r>
              <a:rPr lang="en-US" sz="1100" dirty="0"/>
              <a:t>start a Red Cross in the United States.  She was happy when she was told yes.  Clara was put in charge of the</a:t>
            </a:r>
            <a:r>
              <a:rPr lang="en-US" sz="1100" i="1" dirty="0"/>
              <a:t> </a:t>
            </a:r>
            <a:r>
              <a:rPr lang="en-US" sz="1100" dirty="0"/>
              <a:t>new American Red Cross. She went from town to town and told others about the Red Cross. She told them the Red Cross </a:t>
            </a:r>
            <a:r>
              <a:rPr lang="en-US" sz="1100" i="1" dirty="0"/>
              <a:t>helped</a:t>
            </a:r>
            <a:r>
              <a:rPr lang="en-US" sz="1100" dirty="0"/>
              <a:t> people when there were fires and floods.  Everyone liked Clara.  But they did not know if America really needed a Red Cross.</a:t>
            </a:r>
          </a:p>
          <a:p>
            <a:r>
              <a:rPr lang="en-US" sz="1100" dirty="0"/>
              <a:t> </a:t>
            </a:r>
          </a:p>
          <a:p>
            <a:r>
              <a:rPr lang="en-US" sz="1100" dirty="0"/>
              <a:t>Then in 1881 Michigan had many forest fires.  People sent money to the Red Cross to help fight the fires. Each time a new disaster struck, Clara and the American Red Cross were ready to help!</a:t>
            </a:r>
          </a:p>
          <a:p>
            <a:r>
              <a:rPr lang="en-US" sz="1100" dirty="0"/>
              <a:t> </a:t>
            </a:r>
          </a:p>
          <a:p>
            <a:r>
              <a:rPr lang="en-US" sz="1100" dirty="0"/>
              <a:t>The American Red Cross opened a building in Washington, D.C. in 1893.  From a shy little girl Clara Barton became a teacher, a nurse, a finder of missing persons and founder of America’s Red Cross.  She died on April 12, 1922. She was ninety-one years old. The American Red Cross, her greatest achievement, lives on.</a:t>
            </a:r>
          </a:p>
          <a:p>
            <a:r>
              <a:rPr lang="en-US" sz="1100" dirty="0"/>
              <a:t> </a:t>
            </a:r>
          </a:p>
        </p:txBody>
      </p:sp>
      <p:sp>
        <p:nvSpPr>
          <p:cNvPr id="5" name="Rectangle 4"/>
          <p:cNvSpPr/>
          <p:nvPr/>
        </p:nvSpPr>
        <p:spPr>
          <a:xfrm>
            <a:off x="5334000" y="178772"/>
            <a:ext cx="2247900" cy="707886"/>
          </a:xfrm>
          <a:prstGeom prst="rect">
            <a:avLst/>
          </a:prstGeom>
        </p:spPr>
        <p:txBody>
          <a:bodyPr wrap="square">
            <a:spAutoFit/>
          </a:bodyPr>
          <a:lstStyle/>
          <a:p>
            <a:pPr algn="r"/>
            <a:r>
              <a:rPr lang="en-US" sz="800" dirty="0"/>
              <a:t>Grade level equivalent: 4.7</a:t>
            </a:r>
          </a:p>
          <a:p>
            <a:pPr algn="r"/>
            <a:r>
              <a:rPr lang="en-US" sz="800" dirty="0"/>
              <a:t>Lexile Measure: 590L</a:t>
            </a:r>
          </a:p>
          <a:p>
            <a:pPr algn="r"/>
            <a:r>
              <a:rPr lang="en-US" sz="800" dirty="0"/>
              <a:t>Mean Sentence Length: 9.46</a:t>
            </a:r>
          </a:p>
          <a:p>
            <a:pPr algn="r"/>
            <a:r>
              <a:rPr lang="en-US" sz="800" dirty="0"/>
              <a:t>Mean Log Word Frequency: 3.64</a:t>
            </a:r>
          </a:p>
          <a:p>
            <a:pPr algn="r"/>
            <a:r>
              <a:rPr lang="en-US" sz="800" dirty="0"/>
              <a:t>Word Count: 653</a:t>
            </a:r>
          </a:p>
        </p:txBody>
      </p:sp>
    </p:spTree>
    <p:extLst>
      <p:ext uri="{BB962C8B-B14F-4D97-AF65-F5344CB8AC3E}">
        <p14:creationId xmlns:p14="http://schemas.microsoft.com/office/powerpoint/2010/main" val="14339812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33</a:t>
            </a:fld>
            <a:endParaRPr lang="en-US" dirty="0"/>
          </a:p>
        </p:txBody>
      </p:sp>
      <p:sp>
        <p:nvSpPr>
          <p:cNvPr id="2" name="Rectangle 1"/>
          <p:cNvSpPr/>
          <p:nvPr/>
        </p:nvSpPr>
        <p:spPr>
          <a:xfrm>
            <a:off x="381000" y="1011734"/>
            <a:ext cx="7162800" cy="5478423"/>
          </a:xfrm>
          <a:prstGeom prst="rect">
            <a:avLst/>
          </a:prstGeom>
        </p:spPr>
        <p:txBody>
          <a:bodyPr wrap="square">
            <a:spAutoFit/>
          </a:bodyPr>
          <a:lstStyle/>
          <a:p>
            <a:pPr algn="ctr"/>
            <a:r>
              <a:rPr lang="en-US" sz="1400" b="1" u="sng" dirty="0" smtClean="0"/>
              <a:t>Red </a:t>
            </a:r>
            <a:r>
              <a:rPr lang="en-US" sz="1400" b="1" u="sng" dirty="0"/>
              <a:t>Cross </a:t>
            </a:r>
            <a:r>
              <a:rPr lang="en-US" sz="1400" b="1" u="sng" dirty="0" smtClean="0"/>
              <a:t>Story: A </a:t>
            </a:r>
            <a:r>
              <a:rPr lang="en-US" sz="1400" b="1" u="sng" dirty="0"/>
              <a:t>Tornado, a </a:t>
            </a:r>
            <a:r>
              <a:rPr lang="en-US" sz="1400" b="1" u="sng" dirty="0" smtClean="0"/>
              <a:t>Boy </a:t>
            </a:r>
            <a:r>
              <a:rPr lang="en-US" sz="1400" b="1" u="sng" dirty="0"/>
              <a:t>and a </a:t>
            </a:r>
            <a:r>
              <a:rPr lang="en-US" sz="1400" b="1" u="sng" dirty="0" smtClean="0"/>
              <a:t>Frog</a:t>
            </a:r>
            <a:endParaRPr lang="en-US" sz="1400" b="1" u="sng" dirty="0"/>
          </a:p>
          <a:p>
            <a:r>
              <a:rPr lang="en-US" sz="1400" dirty="0"/>
              <a:t> </a:t>
            </a:r>
          </a:p>
          <a:p>
            <a:pPr algn="ctr"/>
            <a:r>
              <a:rPr lang="en-US" sz="1400" i="1" dirty="0"/>
              <a:t>Posted Jul 9, 2012 by the </a:t>
            </a:r>
            <a:r>
              <a:rPr lang="en-US" sz="1400" i="1" dirty="0" smtClean="0"/>
              <a:t>mother </a:t>
            </a:r>
            <a:r>
              <a:rPr lang="en-US" sz="1400" i="1" dirty="0"/>
              <a:t>of a </a:t>
            </a:r>
            <a:r>
              <a:rPr lang="en-US" sz="1400" i="1" dirty="0" smtClean="0"/>
              <a:t>two </a:t>
            </a:r>
            <a:r>
              <a:rPr lang="en-US" sz="1400" i="1" dirty="0"/>
              <a:t>Year </a:t>
            </a:r>
            <a:r>
              <a:rPr lang="en-US" sz="1400" i="1" dirty="0" smtClean="0"/>
              <a:t>old boy</a:t>
            </a:r>
            <a:r>
              <a:rPr lang="en-US" sz="1400" dirty="0" smtClean="0"/>
              <a:t>                     </a:t>
            </a:r>
            <a:endParaRPr lang="en-US" sz="1400" dirty="0"/>
          </a:p>
          <a:p>
            <a:r>
              <a:rPr lang="en-US" sz="1400" dirty="0"/>
              <a:t> </a:t>
            </a:r>
          </a:p>
          <a:p>
            <a:r>
              <a:rPr lang="en-US" sz="1400" dirty="0"/>
              <a:t>On May 3rd, 1999, an F5 tornado struck Oklahoma. This tornado was said to be the strongest wind ever recorded.  We were a direct hit. We went to our neighbor’s basement. </a:t>
            </a:r>
          </a:p>
          <a:p>
            <a:r>
              <a:rPr lang="en-US" sz="1400" dirty="0"/>
              <a:t> </a:t>
            </a:r>
          </a:p>
          <a:p>
            <a:r>
              <a:rPr lang="en-US" sz="1400" dirty="0"/>
              <a:t>The tornado ripped away the house. Debris fell on us from the sky.  We had to fight our way out of a pit. There was lumber, nails, glass, crushed cement and bricks. A large gas tank had been ripped loose.  It was right over us. It leaked gas into the hole we were in. </a:t>
            </a:r>
          </a:p>
          <a:p>
            <a:r>
              <a:rPr lang="en-US" sz="1400" dirty="0"/>
              <a:t> </a:t>
            </a:r>
          </a:p>
          <a:p>
            <a:r>
              <a:rPr lang="en-US" sz="1400" dirty="0"/>
              <a:t>We threw our 2 year old son over the edge. He waited in the dark by himself.  It was pouring rain. We fought our way out to join him. </a:t>
            </a:r>
          </a:p>
          <a:p>
            <a:r>
              <a:rPr lang="en-US" sz="1400" dirty="0"/>
              <a:t> </a:t>
            </a:r>
          </a:p>
          <a:p>
            <a:r>
              <a:rPr lang="en-US" sz="1400" dirty="0"/>
              <a:t>We survived, but </a:t>
            </a:r>
            <a:r>
              <a:rPr lang="en-US" sz="1400" dirty="0" smtClean="0"/>
              <a:t>our little son was so </a:t>
            </a:r>
            <a:r>
              <a:rPr lang="en-US" sz="1400" dirty="0"/>
              <a:t>afraid and quiet and sad. We stayed at the local court house, then a hotel room. The Red Cross was there with food and clothing. The Red Cross had a "store" set up where we could get the things we needed most. Our little son found a stuffed toy, Mr. Frog, in the store. Mr. Frog had a pull string and sang the most beautiful lullaby. Mr. Frog calmed our son. And believe it or not, we all found comfort as well. </a:t>
            </a:r>
          </a:p>
          <a:p>
            <a:r>
              <a:rPr lang="en-US" sz="1400" dirty="0"/>
              <a:t> </a:t>
            </a:r>
          </a:p>
          <a:p>
            <a:r>
              <a:rPr lang="en-US" sz="1400" dirty="0"/>
              <a:t>The Red Cross was there first and they were the best. They helped us when we needed it most. We will never part with our little green friend Mr. Frog. He is in the treasure box of our new home. And yes he still sings! Thank you Red Cross.  We will always choose Red Cross when we are able to give to help others too. </a:t>
            </a:r>
          </a:p>
          <a:p>
            <a:r>
              <a:rPr lang="en-US" sz="1400" dirty="0"/>
              <a:t> </a:t>
            </a:r>
          </a:p>
        </p:txBody>
      </p:sp>
      <p:sp>
        <p:nvSpPr>
          <p:cNvPr id="5" name="Rectangle 4"/>
          <p:cNvSpPr/>
          <p:nvPr/>
        </p:nvSpPr>
        <p:spPr>
          <a:xfrm>
            <a:off x="5295900" y="152400"/>
            <a:ext cx="2247900" cy="707886"/>
          </a:xfrm>
          <a:prstGeom prst="rect">
            <a:avLst/>
          </a:prstGeom>
        </p:spPr>
        <p:txBody>
          <a:bodyPr wrap="square">
            <a:spAutoFit/>
          </a:bodyPr>
          <a:lstStyle/>
          <a:p>
            <a:pPr algn="r"/>
            <a:r>
              <a:rPr lang="en-US" sz="800" dirty="0"/>
              <a:t>Grade Equivalent 1.9</a:t>
            </a:r>
          </a:p>
          <a:p>
            <a:pPr algn="r"/>
            <a:r>
              <a:rPr lang="en-US" sz="800" dirty="0"/>
              <a:t>Lexile Measure 600L</a:t>
            </a:r>
          </a:p>
          <a:p>
            <a:pPr algn="r"/>
            <a:r>
              <a:rPr lang="en-US" sz="800" dirty="0"/>
              <a:t>Mean Sentence Length 9.73</a:t>
            </a:r>
          </a:p>
          <a:p>
            <a:pPr algn="r"/>
            <a:r>
              <a:rPr lang="en-US" sz="800" dirty="0"/>
              <a:t>Mean Log Word Frequency 3.67</a:t>
            </a:r>
          </a:p>
          <a:p>
            <a:pPr algn="r"/>
            <a:r>
              <a:rPr lang="en-US" sz="800" dirty="0"/>
              <a:t>Word Count 292</a:t>
            </a:r>
          </a:p>
        </p:txBody>
      </p:sp>
    </p:spTree>
    <p:extLst>
      <p:ext uri="{BB962C8B-B14F-4D97-AF65-F5344CB8AC3E}">
        <p14:creationId xmlns:p14="http://schemas.microsoft.com/office/powerpoint/2010/main" val="38015387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604251" y="5514405"/>
            <a:ext cx="6787149" cy="2867595"/>
          </a:xfrm>
          <a:prstGeom prst="rect">
            <a:avLst/>
          </a:prstGeom>
        </p:spPr>
        <p:txBody>
          <a:bodyPr wrap="square" lIns="96661" tIns="48331" rIns="96661" bIns="48331">
            <a:spAutoFit/>
          </a:bodyPr>
          <a:lstStyle/>
          <a:p>
            <a:pPr marL="401638" indent="-342900">
              <a:buAutoNum type="arabicPeriod" startAt="10"/>
            </a:pPr>
            <a:r>
              <a:rPr lang="en-US" sz="1600" b="1" dirty="0" smtClean="0">
                <a:latin typeface="Helvetica" pitchFamily="34" charset="0"/>
                <a:cs typeface="Helvetica" pitchFamily="34" charset="0"/>
              </a:rPr>
              <a:t> </a:t>
            </a:r>
            <a:r>
              <a:rPr lang="en-US" sz="1600" b="1" u="sng" dirty="0" smtClean="0">
                <a:latin typeface="Helvetica" pitchFamily="34" charset="0"/>
                <a:cs typeface="Helvetica" pitchFamily="34" charset="0"/>
              </a:rPr>
              <a:t>Following</a:t>
            </a:r>
            <a:r>
              <a:rPr lang="en-US" sz="1600" b="1" dirty="0" smtClean="0">
                <a:latin typeface="Helvetica" pitchFamily="34" charset="0"/>
                <a:cs typeface="Helvetica" pitchFamily="34" charset="0"/>
              </a:rPr>
              <a:t> </a:t>
            </a:r>
            <a:r>
              <a:rPr lang="en-US" sz="1600" b="1" dirty="0">
                <a:latin typeface="Helvetica" pitchFamily="34" charset="0"/>
                <a:cs typeface="Helvetica" pitchFamily="34" charset="0"/>
              </a:rPr>
              <a:t>the Civil War, what event caused Clara </a:t>
            </a:r>
            <a:r>
              <a:rPr lang="en-US" sz="1600" b="1" dirty="0" smtClean="0">
                <a:latin typeface="Helvetica" pitchFamily="34" charset="0"/>
                <a:cs typeface="Helvetica" pitchFamily="34" charset="0"/>
              </a:rPr>
              <a:t>to</a:t>
            </a:r>
          </a:p>
          <a:p>
            <a:pPr marL="58738"/>
            <a:r>
              <a:rPr lang="en-US" sz="1600" b="1" dirty="0">
                <a:latin typeface="Helvetica" pitchFamily="34" charset="0"/>
                <a:cs typeface="Helvetica" pitchFamily="34" charset="0"/>
              </a:rPr>
              <a:t> </a:t>
            </a:r>
            <a:r>
              <a:rPr lang="en-US" sz="1600" b="1" dirty="0" smtClean="0">
                <a:latin typeface="Helvetica" pitchFamily="34" charset="0"/>
                <a:cs typeface="Helvetica" pitchFamily="34" charset="0"/>
              </a:rPr>
              <a:t>      start </a:t>
            </a:r>
            <a:r>
              <a:rPr lang="en-US" sz="1600" b="1" dirty="0">
                <a:latin typeface="Helvetica" pitchFamily="34" charset="0"/>
                <a:cs typeface="Helvetica" pitchFamily="34" charset="0"/>
              </a:rPr>
              <a:t>the American Red </a:t>
            </a:r>
            <a:r>
              <a:rPr lang="en-US" sz="1600" b="1" dirty="0" smtClean="0">
                <a:latin typeface="Helvetica" pitchFamily="34" charset="0"/>
                <a:cs typeface="Helvetica" pitchFamily="34" charset="0"/>
              </a:rPr>
              <a:t>Cross?</a:t>
            </a:r>
          </a:p>
          <a:p>
            <a:pPr marL="401638" indent="-342900">
              <a:buAutoNum type="arabicPeriod" startAt="5"/>
            </a:pPr>
            <a:endParaRPr lang="en-US" sz="1600" dirty="0" smtClean="0">
              <a:latin typeface="Helvetica" pitchFamily="34" charset="0"/>
              <a:cs typeface="Helvetica" pitchFamily="34" charset="0"/>
            </a:endParaRPr>
          </a:p>
          <a:p>
            <a:pPr marL="866775" indent="-466725">
              <a:buFont typeface="+mj-lt"/>
              <a:buAutoNum type="alphaUcPeriod"/>
            </a:pPr>
            <a:r>
              <a:rPr lang="en-US" sz="1600" dirty="0">
                <a:latin typeface="Helvetica" pitchFamily="34" charset="0"/>
                <a:cs typeface="Helvetica" pitchFamily="34" charset="0"/>
              </a:rPr>
              <a:t>When her brother was hurt, Clara helped take care of him. </a:t>
            </a:r>
            <a:endParaRPr lang="en-US" sz="1600" dirty="0" smtClean="0">
              <a:latin typeface="Helvetica" pitchFamily="34" charset="0"/>
              <a:cs typeface="Helvetica" pitchFamily="34" charset="0"/>
            </a:endParaRPr>
          </a:p>
          <a:p>
            <a:pPr marL="866775" indent="-466725">
              <a:buFont typeface="+mj-lt"/>
              <a:buAutoNum type="alphaUcPeriod"/>
            </a:pPr>
            <a:endParaRPr lang="en-US" sz="1600" dirty="0">
              <a:latin typeface="Helvetica" pitchFamily="34" charset="0"/>
              <a:cs typeface="Helvetica" pitchFamily="34" charset="0"/>
            </a:endParaRPr>
          </a:p>
          <a:p>
            <a:pPr marL="866775" indent="-466725">
              <a:buFont typeface="+mj-lt"/>
              <a:buAutoNum type="alphaUcPeriod"/>
            </a:pPr>
            <a:r>
              <a:rPr lang="en-US" sz="1600" dirty="0">
                <a:latin typeface="Helvetica" pitchFamily="34" charset="0"/>
                <a:cs typeface="Helvetica" pitchFamily="34" charset="0"/>
              </a:rPr>
              <a:t>Clara was a teacher to forty students in a </a:t>
            </a:r>
            <a:r>
              <a:rPr lang="en-US" sz="1600" dirty="0" smtClean="0">
                <a:latin typeface="Helvetica" pitchFamily="34" charset="0"/>
                <a:cs typeface="Helvetica" pitchFamily="34" charset="0"/>
              </a:rPr>
              <a:t>one-room </a:t>
            </a:r>
            <a:r>
              <a:rPr lang="en-US" sz="1600" dirty="0">
                <a:latin typeface="Helvetica" pitchFamily="34" charset="0"/>
                <a:cs typeface="Helvetica" pitchFamily="34" charset="0"/>
              </a:rPr>
              <a:t>school house</a:t>
            </a:r>
            <a:r>
              <a:rPr lang="en-US" sz="1600" dirty="0" smtClean="0">
                <a:latin typeface="Helvetica" pitchFamily="34" charset="0"/>
                <a:cs typeface="Helvetica" pitchFamily="34" charset="0"/>
              </a:rPr>
              <a:t>.</a:t>
            </a:r>
          </a:p>
          <a:p>
            <a:pPr marL="866775" indent="-466725">
              <a:buFont typeface="+mj-lt"/>
              <a:buAutoNum type="alphaUcPeriod"/>
            </a:pPr>
            <a:endParaRPr lang="en-US" sz="1600" dirty="0">
              <a:latin typeface="Helvetica" pitchFamily="34" charset="0"/>
              <a:cs typeface="Helvetica" pitchFamily="34" charset="0"/>
            </a:endParaRPr>
          </a:p>
          <a:p>
            <a:pPr marL="866775" indent="-466725">
              <a:buFont typeface="+mj-lt"/>
              <a:buAutoNum type="alphaUcPeriod"/>
            </a:pPr>
            <a:r>
              <a:rPr lang="en-US" sz="1600" dirty="0">
                <a:latin typeface="Helvetica" pitchFamily="34" charset="0"/>
                <a:cs typeface="Helvetica" pitchFamily="34" charset="0"/>
              </a:rPr>
              <a:t>Clara helped many soldiers on the battle field</a:t>
            </a:r>
            <a:r>
              <a:rPr lang="en-US" sz="1600" dirty="0" smtClean="0">
                <a:latin typeface="Helvetica" pitchFamily="34" charset="0"/>
                <a:cs typeface="Helvetica" pitchFamily="34" charset="0"/>
              </a:rPr>
              <a:t>.</a:t>
            </a:r>
          </a:p>
          <a:p>
            <a:pPr marL="866775" indent="-466725">
              <a:buFont typeface="+mj-lt"/>
              <a:buAutoNum type="alphaUcPeriod"/>
            </a:pPr>
            <a:endParaRPr lang="en-US" sz="1600" dirty="0">
              <a:latin typeface="Helvetica" pitchFamily="34" charset="0"/>
              <a:cs typeface="Helvetica" pitchFamily="34" charset="0"/>
            </a:endParaRPr>
          </a:p>
          <a:p>
            <a:pPr marL="866775" indent="-466725">
              <a:buFont typeface="+mj-lt"/>
              <a:buAutoNum type="alphaUcPeriod"/>
            </a:pPr>
            <a:r>
              <a:rPr lang="en-US" sz="1600" dirty="0">
                <a:latin typeface="Helvetica" pitchFamily="34" charset="0"/>
                <a:cs typeface="Helvetica" pitchFamily="34" charset="0"/>
              </a:rPr>
              <a:t>When Clara was in Europe, she saw Red Cross workers.</a:t>
            </a:r>
            <a:endParaRPr lang="en-US" sz="1600" dirty="0" smtClean="0">
              <a:latin typeface="Helvetica" pitchFamily="34" charset="0"/>
              <a:cs typeface="Helvetica" pitchFamily="34" charset="0"/>
            </a:endParaRPr>
          </a:p>
        </p:txBody>
      </p:sp>
      <p:sp>
        <p:nvSpPr>
          <p:cNvPr id="5" name="Rectangle 4"/>
          <p:cNvSpPr/>
          <p:nvPr/>
        </p:nvSpPr>
        <p:spPr>
          <a:xfrm>
            <a:off x="700972" y="1316659"/>
            <a:ext cx="6233228" cy="2867595"/>
          </a:xfrm>
          <a:prstGeom prst="rect">
            <a:avLst/>
          </a:prstGeom>
        </p:spPr>
        <p:txBody>
          <a:bodyPr wrap="square" lIns="96661" tIns="48331" rIns="96661" bIns="48331">
            <a:spAutoFit/>
          </a:bodyPr>
          <a:lstStyle/>
          <a:p>
            <a:pPr marL="342900" indent="-342900">
              <a:buAutoNum type="arabicPeriod" startAt="9"/>
            </a:pPr>
            <a:r>
              <a:rPr lang="en-US" sz="1600" b="1" dirty="0" smtClean="0">
                <a:latin typeface="Helvetica" pitchFamily="34" charset="0"/>
                <a:ea typeface="Calibri" pitchFamily="34" charset="0"/>
                <a:cs typeface="Helvetica" pitchFamily="34" charset="0"/>
              </a:rPr>
              <a:t>What </a:t>
            </a:r>
            <a:r>
              <a:rPr lang="en-US" sz="1600" b="1" dirty="0">
                <a:latin typeface="Helvetica" pitchFamily="34" charset="0"/>
                <a:ea typeface="Calibri" pitchFamily="34" charset="0"/>
                <a:cs typeface="Helvetica" pitchFamily="34" charset="0"/>
              </a:rPr>
              <a:t>did Clara Barton do </a:t>
            </a:r>
            <a:r>
              <a:rPr lang="en-US" sz="1600" b="1" u="sng" dirty="0">
                <a:latin typeface="Helvetica" pitchFamily="34" charset="0"/>
                <a:ea typeface="Calibri" pitchFamily="34" charset="0"/>
                <a:cs typeface="Helvetica" pitchFamily="34" charset="0"/>
              </a:rPr>
              <a:t>before</a:t>
            </a:r>
            <a:r>
              <a:rPr lang="en-US" sz="1600" b="1" dirty="0">
                <a:latin typeface="Helvetica" pitchFamily="34" charset="0"/>
                <a:ea typeface="Calibri" pitchFamily="34" charset="0"/>
                <a:cs typeface="Helvetica" pitchFamily="34" charset="0"/>
              </a:rPr>
              <a:t> she helped in the </a:t>
            </a:r>
            <a:r>
              <a:rPr lang="en-US" sz="1600" b="1" dirty="0" smtClean="0">
                <a:latin typeface="Helvetica" pitchFamily="34" charset="0"/>
                <a:ea typeface="Calibri" pitchFamily="34" charset="0"/>
                <a:cs typeface="Helvetica" pitchFamily="34" charset="0"/>
              </a:rPr>
              <a:t>Civil</a:t>
            </a:r>
          </a:p>
          <a:p>
            <a:r>
              <a:rPr lang="en-US" sz="1600" b="1" dirty="0">
                <a:latin typeface="Helvetica" pitchFamily="34" charset="0"/>
                <a:ea typeface="Calibri" pitchFamily="34" charset="0"/>
                <a:cs typeface="Helvetica" pitchFamily="34" charset="0"/>
              </a:rPr>
              <a:t> </a:t>
            </a:r>
            <a:r>
              <a:rPr lang="en-US" sz="1600" b="1" dirty="0" smtClean="0">
                <a:latin typeface="Helvetica" pitchFamily="34" charset="0"/>
                <a:ea typeface="Calibri" pitchFamily="34" charset="0"/>
                <a:cs typeface="Helvetica" pitchFamily="34" charset="0"/>
              </a:rPr>
              <a:t>     War?</a:t>
            </a:r>
          </a:p>
          <a:p>
            <a:pPr marL="342900" indent="-342900">
              <a:buFont typeface="+mj-lt"/>
              <a:buAutoNum type="arabicPeriod"/>
            </a:pPr>
            <a:endParaRPr lang="en-US" sz="1600" dirty="0" smtClean="0">
              <a:latin typeface="Helvetica" pitchFamily="34" charset="0"/>
              <a:cs typeface="Helvetica" pitchFamily="34" charset="0"/>
            </a:endParaRPr>
          </a:p>
          <a:p>
            <a:pPr marL="919163" indent="-342900">
              <a:buFont typeface="+mj-lt"/>
              <a:buAutoNum type="alphaUcPeriod"/>
            </a:pPr>
            <a:r>
              <a:rPr lang="en-US" sz="1600" dirty="0">
                <a:latin typeface="Helvetica" pitchFamily="34" charset="0"/>
              </a:rPr>
              <a:t>She asked President Lincoln to find missing soldiers.</a:t>
            </a:r>
            <a:endParaRPr lang="en-US" sz="1600" dirty="0">
              <a:latin typeface="Helvetica" pitchFamily="34" charset="0"/>
              <a:cs typeface="Helvetica" pitchFamily="34" charset="0"/>
            </a:endParaRPr>
          </a:p>
          <a:p>
            <a:pPr marL="919163" indent="-342900">
              <a:buFont typeface="+mj-lt"/>
              <a:buAutoNum type="alphaUcPeriod"/>
            </a:pPr>
            <a:endParaRPr lang="en-US" sz="1600" dirty="0" smtClean="0">
              <a:latin typeface="Helvetica" pitchFamily="34" charset="0"/>
              <a:cs typeface="Helvetica" pitchFamily="34" charset="0"/>
            </a:endParaRPr>
          </a:p>
          <a:p>
            <a:pPr marL="919163" indent="-342900">
              <a:buFont typeface="+mj-lt"/>
              <a:buAutoNum type="alphaUcPeriod"/>
            </a:pPr>
            <a:r>
              <a:rPr lang="en-US" sz="1600" dirty="0">
                <a:latin typeface="Helvetica" pitchFamily="34" charset="0"/>
                <a:cs typeface="Helvetica" pitchFamily="34" charset="0"/>
              </a:rPr>
              <a:t>Clara was a teacher in a </a:t>
            </a:r>
            <a:r>
              <a:rPr lang="en-US" sz="1600" dirty="0" smtClean="0">
                <a:latin typeface="Helvetica" pitchFamily="34" charset="0"/>
                <a:cs typeface="Helvetica" pitchFamily="34" charset="0"/>
              </a:rPr>
              <a:t>one-room </a:t>
            </a:r>
            <a:r>
              <a:rPr lang="en-US" sz="1600" dirty="0">
                <a:latin typeface="Helvetica" pitchFamily="34" charset="0"/>
                <a:cs typeface="Helvetica" pitchFamily="34" charset="0"/>
              </a:rPr>
              <a:t>school house</a:t>
            </a:r>
            <a:r>
              <a:rPr lang="en-US" sz="1600" dirty="0" smtClean="0">
                <a:latin typeface="Helvetica" pitchFamily="34" charset="0"/>
                <a:cs typeface="Helvetica" pitchFamily="34" charset="0"/>
              </a:rPr>
              <a:t>.</a:t>
            </a:r>
          </a:p>
          <a:p>
            <a:pPr marL="919163" indent="-342900">
              <a:buFont typeface="+mj-lt"/>
              <a:buAutoNum type="alphaUcPeriod"/>
            </a:pPr>
            <a:endParaRPr lang="en-US" sz="1600" dirty="0">
              <a:latin typeface="Helvetica" pitchFamily="34" charset="0"/>
              <a:cs typeface="Helvetica" pitchFamily="34" charset="0"/>
            </a:endParaRPr>
          </a:p>
          <a:p>
            <a:pPr marL="919163" indent="-342900">
              <a:buFont typeface="+mj-lt"/>
              <a:buAutoNum type="alphaUcPeriod"/>
            </a:pPr>
            <a:r>
              <a:rPr lang="en-US" sz="1600" dirty="0">
                <a:latin typeface="Helvetica" pitchFamily="34" charset="0"/>
              </a:rPr>
              <a:t>Clara delivered cool water and pieces of bread to as many soldiers as she </a:t>
            </a:r>
            <a:r>
              <a:rPr lang="en-US" sz="1600" dirty="0" smtClean="0">
                <a:latin typeface="Helvetica" pitchFamily="34" charset="0"/>
              </a:rPr>
              <a:t>could.</a:t>
            </a:r>
          </a:p>
          <a:p>
            <a:pPr marL="919163" indent="-342900">
              <a:buFont typeface="+mj-lt"/>
              <a:buAutoNum type="alphaUcPeriod"/>
            </a:pPr>
            <a:endParaRPr lang="en-US" sz="1600" dirty="0">
              <a:latin typeface="Helvetica" pitchFamily="34" charset="0"/>
              <a:cs typeface="Helvetica" pitchFamily="34" charset="0"/>
            </a:endParaRPr>
          </a:p>
          <a:p>
            <a:pPr marL="919163" indent="-342900">
              <a:buFont typeface="+mj-lt"/>
              <a:buAutoNum type="alphaUcPeriod"/>
            </a:pPr>
            <a:r>
              <a:rPr lang="en-US" sz="1600" dirty="0">
                <a:latin typeface="Helvetica" pitchFamily="34" charset="0"/>
                <a:cs typeface="Helvetica" pitchFamily="34" charset="0"/>
              </a:rPr>
              <a:t>She started the American Red Cross.</a:t>
            </a:r>
            <a:endParaRPr lang="en-US" sz="1600" dirty="0" smtClean="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34</a:t>
            </a:fld>
            <a:endParaRPr lang="en-US" dirty="0"/>
          </a:p>
        </p:txBody>
      </p:sp>
      <p:cxnSp>
        <p:nvCxnSpPr>
          <p:cNvPr id="11" name="Straight Connector 10"/>
          <p:cNvCxnSpPr/>
          <p:nvPr/>
        </p:nvCxnSpPr>
        <p:spPr>
          <a:xfrm>
            <a:off x="404816" y="50292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931069" y="209516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982817" y="3810000"/>
            <a:ext cx="242888" cy="23948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938762" y="258911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938762" y="30752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790830" y="628105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793412" y="6840985"/>
            <a:ext cx="242888" cy="23948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809625" y="751114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809625" y="795745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4" name="Table 23"/>
          <p:cNvGraphicFramePr>
            <a:graphicFrameLocks noGrp="1"/>
          </p:cNvGraphicFramePr>
          <p:nvPr>
            <p:extLst>
              <p:ext uri="{D42A27DB-BD31-4B8C-83A1-F6EECF244321}">
                <p14:modId xmlns:p14="http://schemas.microsoft.com/office/powerpoint/2010/main" val="743750164"/>
              </p:ext>
            </p:extLst>
          </p:nvPr>
        </p:nvGraphicFramePr>
        <p:xfrm>
          <a:off x="5181600" y="4634503"/>
          <a:ext cx="2185988" cy="789393"/>
        </p:xfrm>
        <a:graphic>
          <a:graphicData uri="http://schemas.openxmlformats.org/drawingml/2006/table">
            <a:tbl>
              <a:tblPr/>
              <a:tblGrid>
                <a:gridCol w="2185988"/>
              </a:tblGrid>
              <a:tr h="179793">
                <a:tc>
                  <a:txBody>
                    <a:bodyPr/>
                    <a:lstStyle/>
                    <a:p>
                      <a:pPr marL="0" marR="0" algn="l">
                        <a:lnSpc>
                          <a:spcPct val="115000"/>
                        </a:lnSpc>
                        <a:spcBef>
                          <a:spcPts val="0"/>
                        </a:spcBef>
                        <a:spcAft>
                          <a:spcPts val="0"/>
                        </a:spcAft>
                      </a:pPr>
                      <a:r>
                        <a:rPr lang="en-US" sz="800" b="1" dirty="0" smtClean="0">
                          <a:solidFill>
                            <a:srgbClr val="000000"/>
                          </a:solidFill>
                          <a:latin typeface="+mn-lt"/>
                          <a:ea typeface="Times New Roman"/>
                          <a:cs typeface="Times New Roman"/>
                        </a:rPr>
                        <a:t>Standard RI.3.3</a:t>
                      </a:r>
                      <a:endParaRPr lang="en-US" sz="8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540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800" b="0" dirty="0" smtClean="0">
                          <a:latin typeface="+mn-lt"/>
                          <a:ea typeface="Calibri"/>
                          <a:cs typeface="Times New Roman"/>
                        </a:rPr>
                        <a:t>Describe the relationship between a series of historical events, scientific ideas or concepts, or steps in technical procedures in a text, using language that pertains to time, sequence, and cause/effect.</a:t>
                      </a: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17047931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06021" y="609600"/>
            <a:ext cx="6441382" cy="3544703"/>
          </a:xfrm>
          <a:prstGeom prst="rect">
            <a:avLst/>
          </a:prstGeom>
        </p:spPr>
        <p:txBody>
          <a:bodyPr wrap="square" lIns="96661" tIns="48331" rIns="96661" bIns="48331">
            <a:spAutoFit/>
          </a:bodyPr>
          <a:lstStyle/>
          <a:p>
            <a:pPr marL="398463" indent="-398463"/>
            <a:r>
              <a:rPr lang="en-US" sz="1600" b="1" dirty="0">
                <a:latin typeface="Helvetica" pitchFamily="34" charset="0"/>
                <a:cs typeface="Helvetica" pitchFamily="34" charset="0"/>
              </a:rPr>
              <a:t>11. </a:t>
            </a:r>
            <a:r>
              <a:rPr lang="en-US" sz="1600" b="1" dirty="0" smtClean="0">
                <a:latin typeface="Helvetica" pitchFamily="34" charset="0"/>
                <a:cs typeface="Helvetica" pitchFamily="34" charset="0"/>
              </a:rPr>
              <a:t> How </a:t>
            </a:r>
            <a:r>
              <a:rPr lang="en-US" sz="1600" b="1" dirty="0">
                <a:latin typeface="Helvetica" pitchFamily="34" charset="0"/>
                <a:cs typeface="Helvetica" pitchFamily="34" charset="0"/>
              </a:rPr>
              <a:t>does the author </a:t>
            </a:r>
            <a:r>
              <a:rPr lang="en-US" sz="1600" b="1" dirty="0" smtClean="0">
                <a:latin typeface="Helvetica" pitchFamily="34" charset="0"/>
                <a:cs typeface="Helvetica" pitchFamily="34" charset="0"/>
              </a:rPr>
              <a:t>of </a:t>
            </a:r>
            <a:r>
              <a:rPr lang="en-US" sz="1600" b="1" i="1" u="sng" dirty="0">
                <a:latin typeface="Helvetica" panose="020B0604020202020204" pitchFamily="34" charset="0"/>
                <a:cs typeface="Helvetica" panose="020B0604020202020204" pitchFamily="34" charset="0"/>
              </a:rPr>
              <a:t>Red Cross Story: A Tornado, a Boy and a </a:t>
            </a:r>
            <a:r>
              <a:rPr lang="en-US" sz="1600" b="1" i="1" u="sng" dirty="0" smtClean="0">
                <a:latin typeface="Helvetica" panose="020B0604020202020204" pitchFamily="34" charset="0"/>
                <a:cs typeface="Helvetica" panose="020B0604020202020204" pitchFamily="34" charset="0"/>
              </a:rPr>
              <a:t>Frog</a:t>
            </a:r>
            <a:r>
              <a:rPr lang="en-US" sz="1600" b="1" i="1" dirty="0" smtClean="0">
                <a:latin typeface="Helvetica" panose="020B0604020202020204" pitchFamily="34" charset="0"/>
                <a:cs typeface="Helvetica" panose="020B0604020202020204" pitchFamily="34" charset="0"/>
              </a:rPr>
              <a:t> </a:t>
            </a:r>
            <a:r>
              <a:rPr lang="en-US" sz="1600" b="1" dirty="0" smtClean="0">
                <a:latin typeface="Helvetica" panose="020B0604020202020204" pitchFamily="34" charset="0"/>
                <a:cs typeface="Helvetica" panose="020B0604020202020204" pitchFamily="34" charset="0"/>
              </a:rPr>
              <a:t>probably feel </a:t>
            </a:r>
            <a:r>
              <a:rPr lang="en-US" sz="1600" b="1" dirty="0">
                <a:latin typeface="Helvetica" pitchFamily="34" charset="0"/>
                <a:cs typeface="Helvetica" pitchFamily="34" charset="0"/>
              </a:rPr>
              <a:t>about the Red </a:t>
            </a:r>
            <a:r>
              <a:rPr lang="en-US" sz="1600" b="1" dirty="0" smtClean="0">
                <a:latin typeface="Helvetica" pitchFamily="34" charset="0"/>
                <a:cs typeface="Helvetica" pitchFamily="34" charset="0"/>
              </a:rPr>
              <a:t>Cross?</a:t>
            </a:r>
          </a:p>
          <a:p>
            <a:pPr marL="398463" indent="-398463"/>
            <a:endParaRPr lang="en-US" sz="1600" dirty="0" smtClean="0">
              <a:latin typeface="Helvetica" pitchFamily="34" charset="0"/>
              <a:cs typeface="Helvetica" pitchFamily="34" charset="0"/>
            </a:endParaRPr>
          </a:p>
          <a:p>
            <a:pPr marL="792163" indent="-342900">
              <a:buFont typeface="+mj-lt"/>
              <a:buAutoNum type="alphaUcPeriod"/>
            </a:pPr>
            <a:r>
              <a:rPr lang="en-US" sz="1600" dirty="0">
                <a:latin typeface="Helvetica" pitchFamily="34" charset="0"/>
                <a:cs typeface="Helvetica" pitchFamily="34" charset="0"/>
              </a:rPr>
              <a:t>The author feels the Red Cross is only helpful for small children and not adults</a:t>
            </a:r>
            <a:r>
              <a:rPr lang="en-US" sz="1600" dirty="0" smtClean="0">
                <a:latin typeface="Helvetica" pitchFamily="34" charset="0"/>
                <a:cs typeface="Helvetica" pitchFamily="34" charset="0"/>
              </a:rPr>
              <a:t>.</a:t>
            </a:r>
          </a:p>
          <a:p>
            <a:pPr marL="792163" indent="-342900">
              <a:buFont typeface="+mj-lt"/>
              <a:buAutoNum type="alphaUcPeriod"/>
            </a:pPr>
            <a:endParaRPr lang="en-US" sz="1600" dirty="0">
              <a:latin typeface="Helvetica" pitchFamily="34" charset="0"/>
              <a:cs typeface="Helvetica" pitchFamily="34" charset="0"/>
            </a:endParaRPr>
          </a:p>
          <a:p>
            <a:pPr marL="792163" indent="-342900">
              <a:buFont typeface="+mj-lt"/>
              <a:buAutoNum type="alphaUcPeriod"/>
            </a:pPr>
            <a:r>
              <a:rPr lang="en-US" sz="1600" dirty="0">
                <a:latin typeface="Helvetica" pitchFamily="34" charset="0"/>
                <a:cs typeface="Helvetica" pitchFamily="34" charset="0"/>
              </a:rPr>
              <a:t>The author feels the Red Cross can help stop tornadoes from happening</a:t>
            </a:r>
            <a:r>
              <a:rPr lang="en-US" sz="1600" dirty="0" smtClean="0">
                <a:latin typeface="Helvetica" pitchFamily="34" charset="0"/>
                <a:cs typeface="Helvetica" pitchFamily="34" charset="0"/>
              </a:rPr>
              <a:t>.</a:t>
            </a:r>
          </a:p>
          <a:p>
            <a:pPr marL="792163" indent="-342900">
              <a:buFont typeface="+mj-lt"/>
              <a:buAutoNum type="alphaUcPeriod"/>
            </a:pPr>
            <a:endParaRPr lang="en-US" sz="1600" dirty="0">
              <a:latin typeface="Helvetica" pitchFamily="34" charset="0"/>
              <a:cs typeface="Helvetica" pitchFamily="34" charset="0"/>
            </a:endParaRPr>
          </a:p>
          <a:p>
            <a:pPr marL="792163" indent="-342900">
              <a:buFont typeface="+mj-lt"/>
              <a:buAutoNum type="alphaUcPeriod"/>
            </a:pPr>
            <a:r>
              <a:rPr lang="en-US" sz="1600" dirty="0">
                <a:latin typeface="Helvetica" pitchFamily="34" charset="0"/>
                <a:cs typeface="Helvetica" pitchFamily="34" charset="0"/>
              </a:rPr>
              <a:t>The author feels the Red Cross is helpful to anyone in need after a disaster</a:t>
            </a:r>
            <a:r>
              <a:rPr lang="en-US" sz="1600" dirty="0" smtClean="0">
                <a:latin typeface="Helvetica" pitchFamily="34" charset="0"/>
                <a:cs typeface="Helvetica" pitchFamily="34" charset="0"/>
              </a:rPr>
              <a:t>.</a:t>
            </a:r>
          </a:p>
          <a:p>
            <a:pPr marL="792163" indent="-342900">
              <a:buFont typeface="+mj-lt"/>
              <a:buAutoNum type="alphaUcPeriod"/>
            </a:pPr>
            <a:endParaRPr lang="en-US" sz="1600" dirty="0">
              <a:latin typeface="Helvetica" pitchFamily="34" charset="0"/>
              <a:cs typeface="Helvetica" pitchFamily="34" charset="0"/>
            </a:endParaRPr>
          </a:p>
          <a:p>
            <a:pPr marL="792163" indent="-342900">
              <a:buFont typeface="+mj-lt"/>
              <a:buAutoNum type="alphaUcPeriod"/>
            </a:pPr>
            <a:r>
              <a:rPr lang="en-US" sz="1600" dirty="0">
                <a:latin typeface="Helvetica" pitchFamily="34" charset="0"/>
                <a:cs typeface="Helvetica" pitchFamily="34" charset="0"/>
              </a:rPr>
              <a:t>The author feels the Red Cross helps a little bit, but not enough.</a:t>
            </a:r>
          </a:p>
        </p:txBody>
      </p:sp>
      <p:sp>
        <p:nvSpPr>
          <p:cNvPr id="21" name="Rectangle 20"/>
          <p:cNvSpPr/>
          <p:nvPr/>
        </p:nvSpPr>
        <p:spPr>
          <a:xfrm>
            <a:off x="457200" y="5094448"/>
            <a:ext cx="6690202" cy="3790925"/>
          </a:xfrm>
          <a:prstGeom prst="rect">
            <a:avLst/>
          </a:prstGeom>
          <a:solidFill>
            <a:schemeClr val="bg1"/>
          </a:solidFill>
          <a:ln>
            <a:noFill/>
          </a:ln>
        </p:spPr>
        <p:txBody>
          <a:bodyPr wrap="square" lIns="96661" tIns="48331" rIns="96661" bIns="48331">
            <a:spAutoFit/>
          </a:bodyPr>
          <a:lstStyle/>
          <a:p>
            <a:pPr marL="400050" lvl="0" indent="-342900" defTabSz="914400" fontAlgn="base">
              <a:spcBef>
                <a:spcPct val="0"/>
              </a:spcBef>
              <a:spcAft>
                <a:spcPct val="0"/>
              </a:spcAft>
              <a:buAutoNum type="arabicPeriod" startAt="12"/>
            </a:pPr>
            <a:r>
              <a:rPr lang="en-US" sz="1600" b="1" dirty="0" smtClean="0">
                <a:latin typeface="Helvetica" pitchFamily="34" charset="0"/>
                <a:cs typeface="Helvetica" pitchFamily="34" charset="0"/>
              </a:rPr>
              <a:t>Why </a:t>
            </a:r>
            <a:r>
              <a:rPr lang="en-US" sz="1600" b="1" dirty="0">
                <a:latin typeface="Helvetica" pitchFamily="34" charset="0"/>
                <a:cs typeface="Helvetica" pitchFamily="34" charset="0"/>
              </a:rPr>
              <a:t>did the author probably </a:t>
            </a:r>
            <a:r>
              <a:rPr lang="en-US" sz="1600" b="1" dirty="0" smtClean="0">
                <a:latin typeface="Helvetica" pitchFamily="34" charset="0"/>
                <a:cs typeface="Helvetica" pitchFamily="34" charset="0"/>
              </a:rPr>
              <a:t>write</a:t>
            </a:r>
            <a:r>
              <a:rPr lang="en-US" sz="1600" b="1" dirty="0">
                <a:latin typeface="Helvetica" panose="020B0604020202020204" pitchFamily="34" charset="0"/>
                <a:cs typeface="Helvetica" panose="020B0604020202020204" pitchFamily="34" charset="0"/>
              </a:rPr>
              <a:t> </a:t>
            </a:r>
            <a:r>
              <a:rPr lang="en-US" sz="1600" b="1" i="1" u="sng" dirty="0">
                <a:latin typeface="Helvetica" panose="020B0604020202020204" pitchFamily="34" charset="0"/>
                <a:cs typeface="Helvetica" panose="020B0604020202020204" pitchFamily="34" charset="0"/>
              </a:rPr>
              <a:t>Red Cross Story: A Tornado, a Boy and a </a:t>
            </a:r>
            <a:r>
              <a:rPr lang="en-US" sz="1600" b="1" i="1" u="sng" dirty="0" smtClean="0">
                <a:latin typeface="Helvetica" panose="020B0604020202020204" pitchFamily="34" charset="0"/>
                <a:cs typeface="Helvetica" panose="020B0604020202020204" pitchFamily="34" charset="0"/>
              </a:rPr>
              <a:t>Frog</a:t>
            </a:r>
            <a:r>
              <a:rPr lang="en-US" sz="1600" b="1" i="1" dirty="0" smtClean="0">
                <a:latin typeface="Helvetica" panose="020B0604020202020204" pitchFamily="34" charset="0"/>
                <a:cs typeface="Helvetica" panose="020B0604020202020204" pitchFamily="34" charset="0"/>
              </a:rPr>
              <a:t>?</a:t>
            </a:r>
          </a:p>
          <a:p>
            <a:pPr marL="57150" lvl="0" defTabSz="914400" fontAlgn="base">
              <a:spcBef>
                <a:spcPct val="0"/>
              </a:spcBef>
              <a:spcAft>
                <a:spcPct val="0"/>
              </a:spcAft>
            </a:pPr>
            <a:endParaRPr lang="en-US" sz="1600" dirty="0" smtClean="0">
              <a:latin typeface="Helvetica" pitchFamily="34" charset="0"/>
              <a:cs typeface="Helvetica" pitchFamily="34" charset="0"/>
            </a:endParaRPr>
          </a:p>
          <a:p>
            <a:pPr marL="866775" indent="-342900">
              <a:buFont typeface="+mj-lt"/>
              <a:buAutoNum type="alphaUcPeriod"/>
            </a:pPr>
            <a:r>
              <a:rPr lang="en-US" sz="1600" dirty="0">
                <a:latin typeface="Helvetica" pitchFamily="34" charset="0"/>
                <a:cs typeface="Helvetica" pitchFamily="34" charset="0"/>
              </a:rPr>
              <a:t>The author wants to explain what happens during an F5 tornado</a:t>
            </a:r>
            <a:r>
              <a:rPr lang="en-US" sz="1600" dirty="0" smtClean="0">
                <a:latin typeface="Helvetica" pitchFamily="34" charset="0"/>
                <a:cs typeface="Helvetica" pitchFamily="34" charset="0"/>
              </a:rPr>
              <a:t>.</a:t>
            </a:r>
          </a:p>
          <a:p>
            <a:pPr marL="866775" indent="-342900">
              <a:buFont typeface="+mj-lt"/>
              <a:buAutoNum type="alphaUcPeriod"/>
            </a:pPr>
            <a:endParaRPr lang="en-US" sz="1600" dirty="0">
              <a:latin typeface="Helvetica" pitchFamily="34" charset="0"/>
              <a:cs typeface="Helvetica" pitchFamily="34" charset="0"/>
            </a:endParaRPr>
          </a:p>
          <a:p>
            <a:pPr marL="866775" indent="-342900">
              <a:buFont typeface="+mj-lt"/>
              <a:buAutoNum type="alphaUcPeriod"/>
            </a:pPr>
            <a:r>
              <a:rPr lang="en-US" sz="1600" dirty="0">
                <a:latin typeface="Helvetica" pitchFamily="34" charset="0"/>
                <a:cs typeface="Helvetica" pitchFamily="34" charset="0"/>
              </a:rPr>
              <a:t>The author wants to explain how the Red Cross helped them after a disaster</a:t>
            </a:r>
            <a:r>
              <a:rPr lang="en-US" sz="1600" dirty="0" smtClean="0">
                <a:latin typeface="Helvetica" pitchFamily="34" charset="0"/>
                <a:cs typeface="Helvetica" pitchFamily="34" charset="0"/>
              </a:rPr>
              <a:t>.</a:t>
            </a:r>
          </a:p>
          <a:p>
            <a:pPr marL="866775" indent="-342900">
              <a:buFont typeface="+mj-lt"/>
              <a:buAutoNum type="alphaUcPeriod"/>
            </a:pPr>
            <a:endParaRPr lang="en-US" sz="1600" dirty="0">
              <a:latin typeface="Helvetica" pitchFamily="34" charset="0"/>
              <a:cs typeface="Helvetica" pitchFamily="34" charset="0"/>
            </a:endParaRPr>
          </a:p>
          <a:p>
            <a:pPr marL="866775" indent="-342900">
              <a:buFont typeface="+mj-lt"/>
              <a:buAutoNum type="alphaUcPeriod"/>
            </a:pPr>
            <a:r>
              <a:rPr lang="en-US" sz="1600" dirty="0">
                <a:latin typeface="Helvetica" pitchFamily="34" charset="0"/>
                <a:cs typeface="Helvetica" pitchFamily="34" charset="0"/>
              </a:rPr>
              <a:t>The author wants to describe how a family feels after experiencing a disaster</a:t>
            </a:r>
            <a:r>
              <a:rPr lang="en-US" sz="1600" dirty="0" smtClean="0">
                <a:latin typeface="Helvetica" pitchFamily="34" charset="0"/>
                <a:cs typeface="Helvetica" pitchFamily="34" charset="0"/>
              </a:rPr>
              <a:t>.</a:t>
            </a:r>
          </a:p>
          <a:p>
            <a:pPr marL="866775" indent="-342900">
              <a:buFont typeface="+mj-lt"/>
              <a:buAutoNum type="alphaUcPeriod"/>
            </a:pPr>
            <a:endParaRPr lang="en-US" sz="1600" dirty="0">
              <a:latin typeface="Helvetica" pitchFamily="34" charset="0"/>
              <a:cs typeface="Helvetica" pitchFamily="34" charset="0"/>
            </a:endParaRPr>
          </a:p>
          <a:p>
            <a:pPr marL="866775" indent="-342900">
              <a:buFont typeface="+mj-lt"/>
              <a:buAutoNum type="alphaUcPeriod"/>
            </a:pPr>
            <a:r>
              <a:rPr lang="en-US" sz="1600" dirty="0">
                <a:latin typeface="Helvetica" pitchFamily="34" charset="0"/>
                <a:cs typeface="Helvetica" pitchFamily="34" charset="0"/>
              </a:rPr>
              <a:t>The author wants to convince people to donate money to the Red Cross.</a:t>
            </a:r>
          </a:p>
          <a:p>
            <a:pPr marL="866775" indent="-342900">
              <a:buFont typeface="+mj-lt"/>
              <a:buAutoNum type="alphaUcPeriod" startAt="4"/>
            </a:pPr>
            <a:endParaRPr lang="en-US" sz="1600"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35</a:t>
            </a:fld>
            <a:endParaRPr lang="en-US" dirty="0"/>
          </a:p>
        </p:txBody>
      </p:sp>
      <p:cxnSp>
        <p:nvCxnSpPr>
          <p:cNvPr id="10" name="Straight Connector 9"/>
          <p:cNvCxnSpPr/>
          <p:nvPr/>
        </p:nvCxnSpPr>
        <p:spPr>
          <a:xfrm>
            <a:off x="410119" y="4630057"/>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908499" y="1382586"/>
            <a:ext cx="242888" cy="23948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897287" y="211552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736044" y="6612091"/>
            <a:ext cx="242888" cy="23948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736044" y="591265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734169" y="734068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734169" y="804992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908499" y="28194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899504" y="35814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3262328685"/>
              </p:ext>
            </p:extLst>
          </p:nvPr>
        </p:nvGraphicFramePr>
        <p:xfrm>
          <a:off x="5438023" y="4267200"/>
          <a:ext cx="1728788" cy="515200"/>
        </p:xfrm>
        <a:graphic>
          <a:graphicData uri="http://schemas.openxmlformats.org/drawingml/2006/table">
            <a:tbl>
              <a:tblPr/>
              <a:tblGrid>
                <a:gridCol w="1728788"/>
              </a:tblGrid>
              <a:tr h="179793">
                <a:tc>
                  <a:txBody>
                    <a:bodyPr/>
                    <a:lstStyle/>
                    <a:p>
                      <a:pPr marL="0" marR="0" algn="l">
                        <a:lnSpc>
                          <a:spcPct val="115000"/>
                        </a:lnSpc>
                        <a:spcBef>
                          <a:spcPts val="0"/>
                        </a:spcBef>
                        <a:spcAft>
                          <a:spcPts val="0"/>
                        </a:spcAft>
                      </a:pPr>
                      <a:r>
                        <a:rPr lang="en-US" sz="800" b="1" dirty="0" smtClean="0">
                          <a:solidFill>
                            <a:srgbClr val="000000"/>
                          </a:solidFill>
                          <a:latin typeface="+mn-lt"/>
                          <a:ea typeface="Times New Roman"/>
                          <a:cs typeface="Times New Roman"/>
                        </a:rPr>
                        <a:t>Standard RI.3.6</a:t>
                      </a:r>
                      <a:endParaRPr lang="en-US" sz="8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5407">
                <a:tc>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800" b="0" dirty="0" smtClean="0">
                          <a:latin typeface="+mn-lt"/>
                          <a:ea typeface="Calibri"/>
                          <a:cs typeface="Times New Roman"/>
                        </a:rPr>
                        <a:t>Distinguish their own point of view from that of the author of a text.</a:t>
                      </a: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5621902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88496" y="5372185"/>
            <a:ext cx="6726704" cy="4037146"/>
          </a:xfrm>
          <a:prstGeom prst="rect">
            <a:avLst/>
          </a:prstGeom>
        </p:spPr>
        <p:txBody>
          <a:bodyPr wrap="square" lIns="96661" tIns="48331" rIns="96661" bIns="48331">
            <a:spAutoFit/>
          </a:bodyPr>
          <a:lstStyle/>
          <a:p>
            <a:pPr marL="404813" indent="-342900">
              <a:buAutoNum type="arabicPeriod" startAt="14"/>
            </a:pPr>
            <a:r>
              <a:rPr lang="en-US" sz="1600" b="1" dirty="0" smtClean="0">
                <a:latin typeface="Helvetica" pitchFamily="34" charset="0"/>
              </a:rPr>
              <a:t> What </a:t>
            </a:r>
            <a:r>
              <a:rPr lang="en-US" sz="1600" b="1" dirty="0">
                <a:latin typeface="Helvetica" pitchFamily="34" charset="0"/>
              </a:rPr>
              <a:t>is the most significant difference between </a:t>
            </a:r>
            <a:r>
              <a:rPr lang="en-US" sz="1600" b="1" i="1" u="sng" dirty="0" smtClean="0">
                <a:latin typeface="Helvetica" pitchFamily="34" charset="0"/>
              </a:rPr>
              <a:t>Red</a:t>
            </a:r>
          </a:p>
          <a:p>
            <a:pPr marL="61913"/>
            <a:r>
              <a:rPr lang="en-US" sz="1600" b="1" i="1" dirty="0">
                <a:latin typeface="Helvetica" pitchFamily="34" charset="0"/>
              </a:rPr>
              <a:t> </a:t>
            </a:r>
            <a:r>
              <a:rPr lang="en-US" sz="1600" b="1" i="1" dirty="0" smtClean="0">
                <a:latin typeface="Helvetica" pitchFamily="34" charset="0"/>
              </a:rPr>
              <a:t>      </a:t>
            </a:r>
            <a:r>
              <a:rPr lang="en-US" sz="1600" b="1" i="1" u="sng" dirty="0" smtClean="0">
                <a:latin typeface="Helvetica" pitchFamily="34" charset="0"/>
              </a:rPr>
              <a:t>Cross Story</a:t>
            </a:r>
            <a:r>
              <a:rPr lang="en-US" sz="1600" b="1" dirty="0" smtClean="0">
                <a:latin typeface="Helvetica" pitchFamily="34" charset="0"/>
              </a:rPr>
              <a:t> </a:t>
            </a:r>
            <a:r>
              <a:rPr lang="en-US" sz="1600" b="1" dirty="0">
                <a:latin typeface="Helvetica" pitchFamily="34" charset="0"/>
              </a:rPr>
              <a:t>and </a:t>
            </a:r>
            <a:r>
              <a:rPr lang="en-US" sz="1600" b="1" i="1" u="sng" dirty="0" smtClean="0">
                <a:latin typeface="Helvetica" pitchFamily="34" charset="0"/>
              </a:rPr>
              <a:t>Clara Barton</a:t>
            </a:r>
            <a:r>
              <a:rPr lang="en-US" sz="1600" b="1" dirty="0" smtClean="0">
                <a:latin typeface="Helvetica" pitchFamily="34" charset="0"/>
              </a:rPr>
              <a:t>?</a:t>
            </a:r>
          </a:p>
          <a:p>
            <a:pPr marL="461963" indent="-400050">
              <a:buAutoNum type="arabicPlain" startAt="15"/>
            </a:pPr>
            <a:endParaRPr lang="en-US" sz="1600" dirty="0" smtClean="0">
              <a:latin typeface="Helvetica" pitchFamily="34" charset="0"/>
              <a:cs typeface="Helvetica" pitchFamily="34" charset="0"/>
            </a:endParaRPr>
          </a:p>
          <a:p>
            <a:pPr marL="792163" indent="-342900">
              <a:buFont typeface="+mj-lt"/>
              <a:buAutoNum type="alphaUcPeriod"/>
            </a:pPr>
            <a:r>
              <a:rPr lang="en-US" sz="1600" dirty="0">
                <a:latin typeface="Helvetica" pitchFamily="34" charset="0"/>
                <a:cs typeface="Helvetica" pitchFamily="34" charset="0"/>
              </a:rPr>
              <a:t>One is about how the American Red Cross was founded and the other was about how the Red Cross helped a family after a disaster</a:t>
            </a:r>
            <a:r>
              <a:rPr lang="en-US" sz="1600" dirty="0" smtClean="0">
                <a:latin typeface="Helvetica" pitchFamily="34" charset="0"/>
                <a:cs typeface="Helvetica" pitchFamily="34" charset="0"/>
              </a:rPr>
              <a:t>.</a:t>
            </a:r>
          </a:p>
          <a:p>
            <a:pPr marL="792163" indent="-342900">
              <a:buFont typeface="+mj-lt"/>
              <a:buAutoNum type="alphaUcPeriod"/>
            </a:pPr>
            <a:endParaRPr lang="en-US" sz="1600" dirty="0">
              <a:solidFill>
                <a:srgbClr val="C00000"/>
              </a:solidFill>
              <a:latin typeface="Helvetica" pitchFamily="34" charset="0"/>
              <a:cs typeface="Helvetica" pitchFamily="34" charset="0"/>
            </a:endParaRPr>
          </a:p>
          <a:p>
            <a:pPr marL="792163" indent="-342900">
              <a:buFont typeface="+mj-lt"/>
              <a:buAutoNum type="alphaUcPeriod"/>
            </a:pPr>
            <a:r>
              <a:rPr lang="en-US" sz="1600" dirty="0">
                <a:latin typeface="Helvetica" pitchFamily="34" charset="0"/>
                <a:cs typeface="Helvetica" pitchFamily="34" charset="0"/>
              </a:rPr>
              <a:t>One was about how Clara Barton helped her brother after he fell and the other one was about Mr. Frog helping a boy when he was afraid</a:t>
            </a:r>
            <a:r>
              <a:rPr lang="en-US" sz="1600" dirty="0" smtClean="0">
                <a:latin typeface="Helvetica" pitchFamily="34" charset="0"/>
                <a:cs typeface="Helvetica" pitchFamily="34" charset="0"/>
              </a:rPr>
              <a:t>.</a:t>
            </a:r>
            <a:endParaRPr lang="en-US" sz="1600" dirty="0">
              <a:latin typeface="Helvetica" pitchFamily="34" charset="0"/>
              <a:cs typeface="Helvetica" pitchFamily="34" charset="0"/>
            </a:endParaRPr>
          </a:p>
          <a:p>
            <a:pPr marL="792163" indent="-342900">
              <a:buFont typeface="+mj-lt"/>
              <a:buAutoNum type="alphaUcPeriod"/>
            </a:pPr>
            <a:endParaRPr lang="en-US" sz="1600" dirty="0" smtClean="0">
              <a:latin typeface="Helvetica" pitchFamily="34" charset="0"/>
              <a:cs typeface="Helvetica" pitchFamily="34" charset="0"/>
            </a:endParaRPr>
          </a:p>
          <a:p>
            <a:pPr marL="792163" indent="-342900">
              <a:buFont typeface="+mj-lt"/>
              <a:buAutoNum type="alphaUcPeriod"/>
            </a:pPr>
            <a:r>
              <a:rPr lang="en-US" sz="1600" dirty="0">
                <a:latin typeface="Helvetica" pitchFamily="34" charset="0"/>
                <a:cs typeface="Helvetica" pitchFamily="34" charset="0"/>
              </a:rPr>
              <a:t>One was about how fires broke out in Michigan and the other was about an F5 tornado in Oklahoma</a:t>
            </a:r>
            <a:r>
              <a:rPr lang="en-US" sz="1600" dirty="0" smtClean="0">
                <a:latin typeface="Helvetica" pitchFamily="34" charset="0"/>
                <a:cs typeface="Helvetica" pitchFamily="34" charset="0"/>
              </a:rPr>
              <a:t>.</a:t>
            </a:r>
          </a:p>
          <a:p>
            <a:pPr marL="792163" indent="-342900">
              <a:buFont typeface="+mj-lt"/>
              <a:buAutoNum type="alphaUcPeriod"/>
            </a:pPr>
            <a:endParaRPr lang="en-US" sz="1600" dirty="0">
              <a:latin typeface="Helvetica" pitchFamily="34" charset="0"/>
              <a:cs typeface="Helvetica" pitchFamily="34" charset="0"/>
            </a:endParaRPr>
          </a:p>
          <a:p>
            <a:pPr marL="792163" indent="-342900">
              <a:buFont typeface="+mj-lt"/>
              <a:buAutoNum type="alphaUcPeriod"/>
            </a:pPr>
            <a:r>
              <a:rPr lang="en-US" sz="1600" dirty="0">
                <a:latin typeface="Helvetica" pitchFamily="34" charset="0"/>
                <a:cs typeface="Helvetica" pitchFamily="34" charset="0"/>
              </a:rPr>
              <a:t>One was about keeping a little boy calm after a tornado and the other one was about bringing comfort to soldiers during a war.</a:t>
            </a:r>
          </a:p>
        </p:txBody>
      </p:sp>
      <p:sp>
        <p:nvSpPr>
          <p:cNvPr id="3" name="Rectangle 2"/>
          <p:cNvSpPr/>
          <p:nvPr/>
        </p:nvSpPr>
        <p:spPr>
          <a:xfrm>
            <a:off x="750917" y="923943"/>
            <a:ext cx="6335683" cy="2806040"/>
          </a:xfrm>
          <a:prstGeom prst="rect">
            <a:avLst/>
          </a:prstGeom>
        </p:spPr>
        <p:txBody>
          <a:bodyPr wrap="square" lIns="96661" tIns="48331" rIns="96661" bIns="48331">
            <a:spAutoFit/>
          </a:bodyPr>
          <a:lstStyle/>
          <a:p>
            <a:pPr marL="461963" indent="-403225"/>
            <a:r>
              <a:rPr lang="en-US" sz="1600" b="1" dirty="0" smtClean="0">
                <a:latin typeface="Helvetica" pitchFamily="34" charset="0"/>
                <a:cs typeface="Helvetica" pitchFamily="34" charset="0"/>
              </a:rPr>
              <a:t>13.  Which </a:t>
            </a:r>
            <a:r>
              <a:rPr lang="en-US" sz="1600" b="1" dirty="0">
                <a:latin typeface="Helvetica" pitchFamily="34" charset="0"/>
                <a:cs typeface="Helvetica" pitchFamily="34" charset="0"/>
              </a:rPr>
              <a:t>key detail can be found in </a:t>
            </a:r>
            <a:r>
              <a:rPr lang="en-US" sz="1600" b="1" u="sng" dirty="0">
                <a:latin typeface="Helvetica" pitchFamily="34" charset="0"/>
                <a:cs typeface="Helvetica" pitchFamily="34" charset="0"/>
              </a:rPr>
              <a:t>both</a:t>
            </a:r>
            <a:r>
              <a:rPr lang="en-US" sz="1600" b="1" dirty="0">
                <a:latin typeface="Helvetica" pitchFamily="34" charset="0"/>
                <a:cs typeface="Helvetica" pitchFamily="34" charset="0"/>
              </a:rPr>
              <a:t> texts?</a:t>
            </a:r>
            <a:endParaRPr lang="en-US" sz="1600" b="1" dirty="0" smtClean="0">
              <a:latin typeface="Helvetica" pitchFamily="34" charset="0"/>
              <a:cs typeface="Helvetica" pitchFamily="34" charset="0"/>
            </a:endParaRPr>
          </a:p>
          <a:p>
            <a:pPr marL="461963" indent="-403225"/>
            <a:endParaRPr lang="en-US" sz="1600" dirty="0" smtClean="0">
              <a:latin typeface="Helvetica" pitchFamily="34" charset="0"/>
              <a:cs typeface="Helvetica" pitchFamily="34" charset="0"/>
            </a:endParaRPr>
          </a:p>
          <a:p>
            <a:pPr marL="792163" indent="-342900">
              <a:buFont typeface="+mj-lt"/>
              <a:buAutoNum type="alphaUcPeriod"/>
            </a:pPr>
            <a:r>
              <a:rPr lang="en-US" sz="1600" dirty="0">
                <a:latin typeface="Helvetica" pitchFamily="34" charset="0"/>
                <a:cs typeface="Helvetica" pitchFamily="34" charset="0"/>
              </a:rPr>
              <a:t>The American Red Cross provides food and clothing</a:t>
            </a:r>
            <a:r>
              <a:rPr lang="en-US" sz="1600" dirty="0" smtClean="0">
                <a:latin typeface="Helvetica" pitchFamily="34" charset="0"/>
                <a:cs typeface="Helvetica" pitchFamily="34" charset="0"/>
              </a:rPr>
              <a:t>.</a:t>
            </a:r>
          </a:p>
          <a:p>
            <a:pPr marL="792163" indent="-342900">
              <a:buFont typeface="+mj-lt"/>
              <a:buAutoNum type="alphaUcPeriod"/>
            </a:pPr>
            <a:endParaRPr lang="en-US" sz="1600" dirty="0">
              <a:solidFill>
                <a:srgbClr val="C00000"/>
              </a:solidFill>
              <a:latin typeface="Helvetica" pitchFamily="34" charset="0"/>
              <a:cs typeface="Helvetica" pitchFamily="34" charset="0"/>
            </a:endParaRPr>
          </a:p>
          <a:p>
            <a:pPr marL="792163" indent="-342900">
              <a:buFont typeface="+mj-lt"/>
              <a:buAutoNum type="alphaUcPeriod"/>
            </a:pPr>
            <a:r>
              <a:rPr lang="en-US" sz="1600" dirty="0">
                <a:latin typeface="Helvetica" pitchFamily="34" charset="0"/>
                <a:cs typeface="Helvetica" pitchFamily="34" charset="0"/>
              </a:rPr>
              <a:t>The American Red Cross had a store set up where people could get the things they needed the most</a:t>
            </a:r>
            <a:r>
              <a:rPr lang="en-US" sz="1600" dirty="0" smtClean="0">
                <a:latin typeface="Helvetica" pitchFamily="34" charset="0"/>
                <a:cs typeface="Helvetica" pitchFamily="34" charset="0"/>
              </a:rPr>
              <a:t>.</a:t>
            </a:r>
            <a:endParaRPr lang="en-US" sz="1600" dirty="0">
              <a:latin typeface="Helvetica" pitchFamily="34" charset="0"/>
              <a:cs typeface="Helvetica" pitchFamily="34" charset="0"/>
            </a:endParaRPr>
          </a:p>
          <a:p>
            <a:pPr marL="792163" indent="-342900">
              <a:buFont typeface="+mj-lt"/>
              <a:buAutoNum type="alphaUcPeriod"/>
            </a:pPr>
            <a:endParaRPr lang="en-US" sz="1600" dirty="0" smtClean="0">
              <a:latin typeface="Helvetica" pitchFamily="34" charset="0"/>
              <a:cs typeface="Helvetica" pitchFamily="34" charset="0"/>
            </a:endParaRPr>
          </a:p>
          <a:p>
            <a:pPr marL="792163" indent="-342900">
              <a:buFont typeface="+mj-lt"/>
              <a:buAutoNum type="alphaUcPeriod"/>
            </a:pPr>
            <a:r>
              <a:rPr lang="en-US" sz="1600" dirty="0">
                <a:latin typeface="Helvetica" pitchFamily="34" charset="0"/>
                <a:cs typeface="Helvetica" pitchFamily="34" charset="0"/>
              </a:rPr>
              <a:t>The American Red Cross opened a building in </a:t>
            </a:r>
            <a:r>
              <a:rPr lang="en-US" sz="1600" dirty="0" smtClean="0">
                <a:latin typeface="Helvetica" pitchFamily="34" charset="0"/>
                <a:cs typeface="Helvetica" pitchFamily="34" charset="0"/>
              </a:rPr>
              <a:t>Washington, </a:t>
            </a:r>
            <a:r>
              <a:rPr lang="en-US" sz="1600" dirty="0">
                <a:latin typeface="Helvetica" pitchFamily="34" charset="0"/>
                <a:cs typeface="Helvetica" pitchFamily="34" charset="0"/>
              </a:rPr>
              <a:t>D.C</a:t>
            </a:r>
            <a:r>
              <a:rPr lang="en-US" sz="1600" dirty="0" smtClean="0">
                <a:latin typeface="Helvetica" pitchFamily="34" charset="0"/>
                <a:cs typeface="Helvetica" pitchFamily="34" charset="0"/>
              </a:rPr>
              <a:t>.</a:t>
            </a:r>
          </a:p>
          <a:p>
            <a:pPr marL="792163" indent="-342900">
              <a:buFont typeface="+mj-lt"/>
              <a:buAutoNum type="alphaUcPeriod"/>
            </a:pPr>
            <a:endParaRPr lang="en-US" sz="1600" dirty="0">
              <a:latin typeface="Helvetica" pitchFamily="34" charset="0"/>
              <a:cs typeface="Helvetica" pitchFamily="34" charset="0"/>
            </a:endParaRPr>
          </a:p>
          <a:p>
            <a:pPr marL="792163" indent="-342900">
              <a:buFont typeface="+mj-lt"/>
              <a:buAutoNum type="alphaUcPeriod"/>
            </a:pPr>
            <a:r>
              <a:rPr lang="en-US" sz="1600" dirty="0">
                <a:latin typeface="Helvetica" pitchFamily="34" charset="0"/>
                <a:cs typeface="Helvetica" pitchFamily="34" charset="0"/>
              </a:rPr>
              <a:t>The American Red Cross still helps people today.</a:t>
            </a:r>
          </a:p>
        </p:txBody>
      </p:sp>
      <p:cxnSp>
        <p:nvCxnSpPr>
          <p:cNvPr id="10" name="Straight Connector 9"/>
          <p:cNvCxnSpPr/>
          <p:nvPr/>
        </p:nvCxnSpPr>
        <p:spPr>
          <a:xfrm>
            <a:off x="511687" y="48768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97251" y="7133756"/>
            <a:ext cx="242888" cy="23948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855175" y="613013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797251" y="883514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797251" y="80772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906764" y="146309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906764" y="195460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918695" y="267548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906764" y="3370789"/>
            <a:ext cx="242888" cy="23948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2" name="Table 21"/>
          <p:cNvGraphicFramePr>
            <a:graphicFrameLocks noGrp="1"/>
          </p:cNvGraphicFramePr>
          <p:nvPr>
            <p:extLst>
              <p:ext uri="{D42A27DB-BD31-4B8C-83A1-F6EECF244321}">
                <p14:modId xmlns:p14="http://schemas.microsoft.com/office/powerpoint/2010/main" val="2605127955"/>
              </p:ext>
            </p:extLst>
          </p:nvPr>
        </p:nvGraphicFramePr>
        <p:xfrm>
          <a:off x="5545109" y="4506487"/>
          <a:ext cx="1922491" cy="600417"/>
        </p:xfrm>
        <a:graphic>
          <a:graphicData uri="http://schemas.openxmlformats.org/drawingml/2006/table">
            <a:tbl>
              <a:tblPr/>
              <a:tblGrid>
                <a:gridCol w="1922491"/>
              </a:tblGrid>
              <a:tr h="179793">
                <a:tc>
                  <a:txBody>
                    <a:bodyPr/>
                    <a:lstStyle/>
                    <a:p>
                      <a:pPr marL="0" marR="0" algn="l">
                        <a:lnSpc>
                          <a:spcPct val="115000"/>
                        </a:lnSpc>
                        <a:spcBef>
                          <a:spcPts val="0"/>
                        </a:spcBef>
                        <a:spcAft>
                          <a:spcPts val="0"/>
                        </a:spcAft>
                      </a:pPr>
                      <a:r>
                        <a:rPr lang="en-US" sz="800" b="1" dirty="0" smtClean="0">
                          <a:solidFill>
                            <a:srgbClr val="000000"/>
                          </a:solidFill>
                          <a:latin typeface="+mn-lt"/>
                          <a:ea typeface="Times New Roman"/>
                          <a:cs typeface="Times New Roman"/>
                        </a:rPr>
                        <a:t>Standard RI.3.9</a:t>
                      </a:r>
                      <a:endParaRPr lang="en-US" sz="8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5407">
                <a:tc>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800" dirty="0" smtClean="0"/>
                        <a:t>Compare and contrast the most important points and key details presented in two texts on the same topic.</a:t>
                      </a:r>
                      <a:endParaRPr lang="en-US" sz="800" b="0" dirty="0" smtClean="0">
                        <a:latin typeface="+mn-lt"/>
                        <a:ea typeface="Calibri"/>
                        <a:cs typeface="Times New Roman"/>
                      </a:endParaRP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2" name="Slide Number Placeholder 1"/>
          <p:cNvSpPr>
            <a:spLocks noGrp="1"/>
          </p:cNvSpPr>
          <p:nvPr>
            <p:ph type="sldNum" sz="quarter" idx="12"/>
          </p:nvPr>
        </p:nvSpPr>
        <p:spPr/>
        <p:txBody>
          <a:bodyPr/>
          <a:lstStyle/>
          <a:p>
            <a:fld id="{F177B04D-AEB5-43ED-B9BA-B3D1EC9C9067}" type="slidenum">
              <a:rPr lang="en-US" smtClean="0"/>
              <a:pPr/>
              <a:t>36</a:t>
            </a:fld>
            <a:endParaRPr lang="en-US" dirty="0"/>
          </a:p>
        </p:txBody>
      </p:sp>
    </p:spTree>
    <p:extLst>
      <p:ext uri="{BB962C8B-B14F-4D97-AF65-F5344CB8AC3E}">
        <p14:creationId xmlns:p14="http://schemas.microsoft.com/office/powerpoint/2010/main" val="31996196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p:cNvGraphicFramePr>
            <a:graphicFrameLocks noGrp="1"/>
          </p:cNvGraphicFramePr>
          <p:nvPr>
            <p:extLst>
              <p:ext uri="{D42A27DB-BD31-4B8C-83A1-F6EECF244321}">
                <p14:modId xmlns:p14="http://schemas.microsoft.com/office/powerpoint/2010/main" val="2429348781"/>
              </p:ext>
            </p:extLst>
          </p:nvPr>
        </p:nvGraphicFramePr>
        <p:xfrm>
          <a:off x="228600" y="110460"/>
          <a:ext cx="7286625" cy="4156740"/>
        </p:xfrm>
        <a:graphic>
          <a:graphicData uri="http://schemas.openxmlformats.org/drawingml/2006/table">
            <a:tbl>
              <a:tblPr firstRow="1" bandRow="1">
                <a:tableStyleId>{5940675A-B579-460E-94D1-54222C63F5DA}</a:tableStyleId>
              </a:tblPr>
              <a:tblGrid>
                <a:gridCol w="7286625"/>
              </a:tblGrid>
              <a:tr h="685800">
                <a:tc>
                  <a:txBody>
                    <a:bodyPr/>
                    <a:lstStyle/>
                    <a:p>
                      <a:pPr marL="404813" indent="-347663">
                        <a:buNone/>
                      </a:pPr>
                      <a:r>
                        <a:rPr lang="en-US" sz="1600" b="1" u="none" dirty="0" smtClean="0">
                          <a:solidFill>
                            <a:schemeClr val="tx1"/>
                          </a:solidFill>
                        </a:rPr>
                        <a:t>15.  Explain why the author probably wrote </a:t>
                      </a:r>
                      <a:r>
                        <a:rPr lang="en-US" sz="1600" b="1" i="1" u="sng" dirty="0" smtClean="0">
                          <a:solidFill>
                            <a:schemeClr val="tx1"/>
                          </a:solidFill>
                        </a:rPr>
                        <a:t>Red Cross Story:  A Tornado, A Boy, and a Frog</a:t>
                      </a:r>
                      <a:r>
                        <a:rPr lang="en-US" sz="1600" b="1" u="none" dirty="0" smtClean="0">
                          <a:solidFill>
                            <a:schemeClr val="tx1"/>
                          </a:solidFill>
                        </a:rPr>
                        <a:t>.  Use details from the text to explain your answer.</a:t>
                      </a:r>
                      <a:r>
                        <a:rPr lang="en-US" sz="1600" b="1" u="none" baseline="0" dirty="0" smtClean="0">
                          <a:solidFill>
                            <a:schemeClr val="tx1"/>
                          </a:solidFill>
                        </a:rPr>
                        <a:t> </a:t>
                      </a:r>
                      <a:r>
                        <a:rPr lang="en-US" sz="1600" b="1" u="none" dirty="0" smtClean="0">
                          <a:solidFill>
                            <a:schemeClr val="tx1"/>
                          </a:solidFill>
                        </a:rPr>
                        <a:t> </a:t>
                      </a: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4973">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86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12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258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184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10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36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62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62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62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62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37</a:t>
            </a:fld>
            <a:endParaRPr lang="en-US" dirty="0"/>
          </a:p>
        </p:txBody>
      </p:sp>
      <p:cxnSp>
        <p:nvCxnSpPr>
          <p:cNvPr id="10" name="Straight Connector 9"/>
          <p:cNvCxnSpPr/>
          <p:nvPr/>
        </p:nvCxnSpPr>
        <p:spPr>
          <a:xfrm>
            <a:off x="685799" y="49530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3402662138"/>
              </p:ext>
            </p:extLst>
          </p:nvPr>
        </p:nvGraphicFramePr>
        <p:xfrm>
          <a:off x="5647784" y="4376699"/>
          <a:ext cx="1752600" cy="515200"/>
        </p:xfrm>
        <a:graphic>
          <a:graphicData uri="http://schemas.openxmlformats.org/drawingml/2006/table">
            <a:tbl>
              <a:tblPr/>
              <a:tblGrid>
                <a:gridCol w="1752600"/>
              </a:tblGrid>
              <a:tr h="179793">
                <a:tc>
                  <a:txBody>
                    <a:bodyPr/>
                    <a:lstStyle/>
                    <a:p>
                      <a:pPr marL="0" marR="0" algn="l">
                        <a:lnSpc>
                          <a:spcPct val="115000"/>
                        </a:lnSpc>
                        <a:spcBef>
                          <a:spcPts val="0"/>
                        </a:spcBef>
                        <a:spcAft>
                          <a:spcPts val="0"/>
                        </a:spcAft>
                      </a:pPr>
                      <a:r>
                        <a:rPr lang="en-US" sz="800" b="1" dirty="0" smtClean="0">
                          <a:solidFill>
                            <a:srgbClr val="000000"/>
                          </a:solidFill>
                          <a:latin typeface="+mn-lt"/>
                          <a:ea typeface="Times New Roman"/>
                          <a:cs typeface="Times New Roman"/>
                        </a:rPr>
                        <a:t>Standard RI.3.6</a:t>
                      </a:r>
                      <a:endParaRPr lang="en-US" sz="8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5407">
                <a:tc>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800" dirty="0" smtClean="0"/>
                        <a:t>Distinguish their own point of view from that of the author of a text.</a:t>
                      </a:r>
                      <a:endParaRPr lang="en-US" sz="800" b="0" dirty="0" smtClean="0">
                        <a:latin typeface="+mn-lt"/>
                        <a:ea typeface="Calibri"/>
                        <a:cs typeface="Times New Roman"/>
                      </a:endParaRP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415574578"/>
              </p:ext>
            </p:extLst>
          </p:nvPr>
        </p:nvGraphicFramePr>
        <p:xfrm>
          <a:off x="347108" y="5241841"/>
          <a:ext cx="7043738" cy="3989100"/>
        </p:xfrm>
        <a:graphic>
          <a:graphicData uri="http://schemas.openxmlformats.org/drawingml/2006/table">
            <a:tbl>
              <a:tblPr firstRow="1" bandRow="1">
                <a:tableStyleId>{5940675A-B579-460E-94D1-54222C63F5DA}</a:tableStyleId>
              </a:tblPr>
              <a:tblGrid>
                <a:gridCol w="7043738"/>
              </a:tblGrid>
              <a:tr h="334392">
                <a:tc>
                  <a:txBody>
                    <a:bodyPr/>
                    <a:lstStyle/>
                    <a:p>
                      <a:pPr marL="347663" marR="0" indent="-347663" algn="l" defTabSz="966612" rtl="0" eaLnBrk="1" fontAlgn="auto" latinLnBrk="0" hangingPunct="1">
                        <a:lnSpc>
                          <a:spcPct val="100000"/>
                        </a:lnSpc>
                        <a:spcBef>
                          <a:spcPts val="0"/>
                        </a:spcBef>
                        <a:spcAft>
                          <a:spcPts val="0"/>
                        </a:spcAft>
                        <a:buClrTx/>
                        <a:buSzTx/>
                        <a:buFontTx/>
                        <a:buNone/>
                        <a:tabLst/>
                        <a:defRPr/>
                      </a:pPr>
                      <a:r>
                        <a:rPr lang="en-US" sz="1600" b="1" baseline="0" dirty="0" smtClean="0"/>
                        <a:t>16.  Explain what you learned about the American Red Cross using examples and details from both texts </a:t>
                      </a:r>
                      <a:r>
                        <a:rPr lang="en-US" sz="1600" b="1" baseline="0" dirty="0" smtClean="0">
                          <a:solidFill>
                            <a:schemeClr val="tx1"/>
                          </a:solidFill>
                        </a:rPr>
                        <a:t>and</a:t>
                      </a:r>
                      <a:r>
                        <a:rPr lang="en-US" sz="1600" b="1" baseline="0" dirty="0" smtClean="0"/>
                        <a:t> then summarize how both texts are the same and different.                    </a:t>
                      </a:r>
                      <a:endParaRPr lang="en-US" sz="1200" b="1"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100">
                <a:tc>
                  <a:txBody>
                    <a:bodyPr/>
                    <a:lstStyle/>
                    <a:p>
                      <a:endParaRPr lang="en-US" sz="1400" b="1"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360">
                <a:tc>
                  <a:txBody>
                    <a:bodyPr/>
                    <a:lstStyle/>
                    <a:p>
                      <a:endParaRPr lang="en-US" sz="1400" b="1"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1620">
                <a:tc>
                  <a:txBody>
                    <a:bodyPr/>
                    <a:lstStyle/>
                    <a:p>
                      <a:endParaRPr lang="en-US" sz="1400" b="1"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880">
                <a:tc>
                  <a:txBody>
                    <a:bodyPr/>
                    <a:lstStyle/>
                    <a:p>
                      <a:endParaRPr lang="en-US" sz="1400" b="1"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140">
                <a:tc>
                  <a:txBody>
                    <a:bodyPr/>
                    <a:lstStyle/>
                    <a:p>
                      <a:endParaRPr lang="en-US" sz="1400" b="1"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600">
                <a:tc>
                  <a:txBody>
                    <a:bodyPr/>
                    <a:lstStyle/>
                    <a:p>
                      <a:endParaRPr lang="en-US" sz="1400" b="1"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660">
                <a:tc>
                  <a:txBody>
                    <a:bodyPr/>
                    <a:lstStyle/>
                    <a:p>
                      <a:endParaRPr lang="en-US" sz="1400" b="1"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120">
                <a:tc>
                  <a:txBody>
                    <a:bodyPr/>
                    <a:lstStyle/>
                    <a:p>
                      <a:endParaRPr lang="en-US" sz="1400" b="1"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7180">
                <a:tc>
                  <a:txBody>
                    <a:bodyPr/>
                    <a:lstStyle/>
                    <a:p>
                      <a:endParaRPr lang="en-US" sz="1400" b="1"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7180">
                <a:tc>
                  <a:txBody>
                    <a:bodyPr/>
                    <a:lstStyle/>
                    <a:p>
                      <a:endParaRPr lang="en-US" sz="1400" b="1"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206274122"/>
              </p:ext>
            </p:extLst>
          </p:nvPr>
        </p:nvGraphicFramePr>
        <p:xfrm>
          <a:off x="4800600" y="9296400"/>
          <a:ext cx="2599784" cy="515200"/>
        </p:xfrm>
        <a:graphic>
          <a:graphicData uri="http://schemas.openxmlformats.org/drawingml/2006/table">
            <a:tbl>
              <a:tblPr/>
              <a:tblGrid>
                <a:gridCol w="2599784"/>
              </a:tblGrid>
              <a:tr h="179793">
                <a:tc>
                  <a:txBody>
                    <a:bodyPr/>
                    <a:lstStyle/>
                    <a:p>
                      <a:pPr marL="0" marR="0" algn="l">
                        <a:lnSpc>
                          <a:spcPct val="115000"/>
                        </a:lnSpc>
                        <a:spcBef>
                          <a:spcPts val="0"/>
                        </a:spcBef>
                        <a:spcAft>
                          <a:spcPts val="0"/>
                        </a:spcAft>
                      </a:pPr>
                      <a:r>
                        <a:rPr lang="en-US" sz="800" b="1" dirty="0" smtClean="0">
                          <a:solidFill>
                            <a:srgbClr val="000000"/>
                          </a:solidFill>
                          <a:latin typeface="+mn-lt"/>
                          <a:ea typeface="Times New Roman"/>
                          <a:cs typeface="Times New Roman"/>
                        </a:rPr>
                        <a:t>Standard RI.3.9</a:t>
                      </a:r>
                      <a:endParaRPr lang="en-US" sz="8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5407">
                <a:tc>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800" dirty="0" smtClean="0"/>
                        <a:t>Compare and contrast the most important points and key details presented in two texts on the same topic.</a:t>
                      </a:r>
                      <a:endParaRPr lang="en-US" sz="800" b="0" dirty="0" smtClean="0">
                        <a:latin typeface="+mn-lt"/>
                        <a:ea typeface="Calibri"/>
                        <a:cs typeface="Times New Roman"/>
                      </a:endParaRP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9" name="TextBox 8"/>
          <p:cNvSpPr txBox="1"/>
          <p:nvPr/>
        </p:nvSpPr>
        <p:spPr>
          <a:xfrm>
            <a:off x="3048000" y="4495800"/>
            <a:ext cx="2590800" cy="276999"/>
          </a:xfrm>
          <a:prstGeom prst="rect">
            <a:avLst/>
          </a:prstGeom>
          <a:noFill/>
        </p:spPr>
        <p:txBody>
          <a:bodyPr wrap="square" rtlCol="0">
            <a:spAutoFit/>
          </a:bodyPr>
          <a:lstStyle/>
          <a:p>
            <a:r>
              <a:rPr lang="en-US" sz="1200" i="1" dirty="0" smtClean="0">
                <a:latin typeface="Helvetica" panose="020B0604020202020204" pitchFamily="34" charset="0"/>
                <a:cs typeface="Helvetica" panose="020B0604020202020204" pitchFamily="34" charset="0"/>
              </a:rPr>
              <a:t>(Teacher Only) Final Score____/2</a:t>
            </a:r>
            <a:endParaRPr lang="en-US" sz="1200" i="1" dirty="0">
              <a:latin typeface="Helvetica" panose="020B0604020202020204" pitchFamily="34" charset="0"/>
              <a:cs typeface="Helvetica" panose="020B0604020202020204" pitchFamily="34" charset="0"/>
            </a:endParaRPr>
          </a:p>
        </p:txBody>
      </p:sp>
      <p:sp>
        <p:nvSpPr>
          <p:cNvPr id="14" name="TextBox 13"/>
          <p:cNvSpPr txBox="1"/>
          <p:nvPr/>
        </p:nvSpPr>
        <p:spPr>
          <a:xfrm>
            <a:off x="2133600" y="9448800"/>
            <a:ext cx="2590800" cy="276999"/>
          </a:xfrm>
          <a:prstGeom prst="rect">
            <a:avLst/>
          </a:prstGeom>
          <a:noFill/>
        </p:spPr>
        <p:txBody>
          <a:bodyPr wrap="square" rtlCol="0">
            <a:spAutoFit/>
          </a:bodyPr>
          <a:lstStyle/>
          <a:p>
            <a:r>
              <a:rPr lang="en-US" sz="1200" i="1" dirty="0" smtClean="0">
                <a:latin typeface="Helvetica" panose="020B0604020202020204" pitchFamily="34" charset="0"/>
                <a:cs typeface="Helvetica" panose="020B0604020202020204" pitchFamily="34" charset="0"/>
              </a:rPr>
              <a:t>(Teacher Only) Final Score____/2</a:t>
            </a:r>
            <a:endParaRPr lang="en-US" sz="1200"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674443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38</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318067841"/>
              </p:ext>
            </p:extLst>
          </p:nvPr>
        </p:nvGraphicFramePr>
        <p:xfrm>
          <a:off x="242888" y="858889"/>
          <a:ext cx="7043738" cy="5831471"/>
        </p:xfrm>
        <a:graphic>
          <a:graphicData uri="http://schemas.openxmlformats.org/drawingml/2006/table">
            <a:tbl>
              <a:tblPr firstRow="1" bandRow="1">
                <a:tableStyleId>{5940675A-B579-460E-94D1-54222C63F5DA}</a:tableStyleId>
              </a:tblPr>
              <a:tblGrid>
                <a:gridCol w="2043112"/>
                <a:gridCol w="5000626"/>
              </a:tblGrid>
              <a:tr h="762000">
                <a:tc gridSpan="2">
                  <a:txBody>
                    <a:bodyPr/>
                    <a:lstStyle/>
                    <a:p>
                      <a:pPr marL="290513" marR="0" lvl="0" indent="-230188" algn="l" defTabSz="1018809" rtl="0" eaLnBrk="1" fontAlgn="auto" latinLnBrk="0" hangingPunct="1">
                        <a:lnSpc>
                          <a:spcPct val="100000"/>
                        </a:lnSpc>
                        <a:spcBef>
                          <a:spcPts val="0"/>
                        </a:spcBef>
                        <a:spcAft>
                          <a:spcPts val="0"/>
                        </a:spcAft>
                        <a:buClrTx/>
                        <a:buSzTx/>
                        <a:buFont typeface="+mj-lt"/>
                        <a:buNone/>
                        <a:tabLst/>
                        <a:defRPr/>
                      </a:pPr>
                      <a:r>
                        <a:rPr lang="en-US" sz="1400" b="1" dirty="0" smtClean="0">
                          <a:solidFill>
                            <a:schemeClr val="tx1"/>
                          </a:solidFill>
                          <a:latin typeface="Helvetica" pitchFamily="34" charset="0"/>
                        </a:rPr>
                        <a:t>17. A student is writing an opinion speech</a:t>
                      </a:r>
                      <a:r>
                        <a:rPr lang="en-US" sz="1400" b="1" baseline="0" dirty="0" smtClean="0">
                          <a:solidFill>
                            <a:schemeClr val="tx1"/>
                          </a:solidFill>
                          <a:latin typeface="Helvetica" pitchFamily="34" charset="0"/>
                        </a:rPr>
                        <a:t> for her </a:t>
                      </a:r>
                      <a:r>
                        <a:rPr lang="en-US" sz="1400" b="1" dirty="0" smtClean="0">
                          <a:solidFill>
                            <a:schemeClr val="tx1"/>
                          </a:solidFill>
                          <a:latin typeface="Helvetica" pitchFamily="34" charset="0"/>
                        </a:rPr>
                        <a:t>class</a:t>
                      </a:r>
                      <a:r>
                        <a:rPr lang="en-US" sz="1400" b="1" baseline="0" dirty="0" smtClean="0">
                          <a:solidFill>
                            <a:schemeClr val="tx1"/>
                          </a:solidFill>
                          <a:latin typeface="Helvetica" pitchFamily="34" charset="0"/>
                        </a:rPr>
                        <a:t> </a:t>
                      </a:r>
                      <a:r>
                        <a:rPr lang="en-US" sz="1400" b="1" dirty="0" smtClean="0">
                          <a:solidFill>
                            <a:schemeClr val="tx1"/>
                          </a:solidFill>
                          <a:latin typeface="Helvetica" pitchFamily="34" charset="0"/>
                        </a:rPr>
                        <a:t>about the American Red Cross. Read</a:t>
                      </a:r>
                      <a:r>
                        <a:rPr lang="en-US" sz="1400" b="1" baseline="0" dirty="0" smtClean="0">
                          <a:solidFill>
                            <a:schemeClr val="tx1"/>
                          </a:solidFill>
                          <a:latin typeface="Helvetica" pitchFamily="34" charset="0"/>
                        </a:rPr>
                        <a:t> </a:t>
                      </a:r>
                      <a:r>
                        <a:rPr lang="en-US" sz="1400" b="1" dirty="0" smtClean="0">
                          <a:solidFill>
                            <a:schemeClr val="tx1"/>
                          </a:solidFill>
                          <a:latin typeface="Helvetica" pitchFamily="34" charset="0"/>
                        </a:rPr>
                        <a:t>the draft of his opinion piece and complete the task that follows.</a:t>
                      </a:r>
                      <a:r>
                        <a:rPr lang="en-US" sz="1400" b="1" baseline="0" dirty="0" smtClean="0">
                          <a:solidFill>
                            <a:schemeClr val="tx1"/>
                          </a:solidFill>
                          <a:latin typeface="Helvetica" pitchFamily="34" charset="0"/>
                        </a:rPr>
                        <a:t> </a:t>
                      </a:r>
                    </a:p>
                    <a:p>
                      <a:pPr marL="290513" marR="0" lvl="0" indent="-230188" algn="r" defTabSz="1018809" rtl="0" eaLnBrk="1" fontAlgn="auto" latinLnBrk="0" hangingPunct="1">
                        <a:lnSpc>
                          <a:spcPct val="100000"/>
                        </a:lnSpc>
                        <a:spcBef>
                          <a:spcPts val="0"/>
                        </a:spcBef>
                        <a:spcAft>
                          <a:spcPts val="0"/>
                        </a:spcAft>
                        <a:buClrTx/>
                        <a:buSzTx/>
                        <a:buFont typeface="+mj-lt"/>
                        <a:buNone/>
                        <a:tabLst/>
                        <a:defRPr/>
                      </a:pPr>
                      <a:r>
                        <a:rPr kumimoji="0" lang="en-US" sz="900" b="0" i="1"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Write a Brief Text, W.3.1c, connect </a:t>
                      </a:r>
                      <a:r>
                        <a:rPr kumimoji="0" lang="en-US" sz="900" b="1" i="1"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opinion to reason </a:t>
                      </a:r>
                      <a:r>
                        <a:rPr kumimoji="0" lang="en-US" sz="900" b="0" i="1"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with linking words, Writing Target 6a</a:t>
                      </a: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653070">
                <a:tc>
                  <a:txBody>
                    <a:bodyPr/>
                    <a:lstStyle/>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1100" b="1" u="sng" baseline="0" dirty="0" smtClean="0">
                          <a:solidFill>
                            <a:schemeClr val="tx1"/>
                          </a:solidFill>
                          <a:latin typeface="Helvetica" pitchFamily="34" charset="0"/>
                        </a:rPr>
                        <a:t>Red Cross Facts</a:t>
                      </a:r>
                    </a:p>
                    <a:p>
                      <a:pPr marL="171450" marR="0" lvl="0" indent="-171450" algn="l" defTabSz="101880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Helvetica" pitchFamily="34" charset="0"/>
                          <a:ea typeface="+mn-ea"/>
                          <a:cs typeface="+mn-cs"/>
                        </a:rPr>
                        <a:t>The American Red Cross opened a building in Washington, D.C. in 1893. </a:t>
                      </a:r>
                    </a:p>
                    <a:p>
                      <a:pPr marL="171450" marR="0" lvl="0" indent="-171450" algn="l" defTabSz="101880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Helvetica" pitchFamily="34" charset="0"/>
                          <a:ea typeface="+mn-ea"/>
                          <a:cs typeface="+mn-cs"/>
                        </a:rPr>
                        <a:t>The Red Cross assists in all and any disasters.</a:t>
                      </a:r>
                    </a:p>
                    <a:p>
                      <a:pPr marL="171450" marR="0" lvl="0" indent="-171450" algn="l" defTabSz="101880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Helvetica" pitchFamily="34" charset="0"/>
                          <a:ea typeface="+mn-ea"/>
                          <a:cs typeface="+mn-cs"/>
                        </a:rPr>
                        <a:t>The Red Cross began in Europe.</a:t>
                      </a:r>
                    </a:p>
                    <a:p>
                      <a:pPr marL="171450" marR="0" lvl="0" indent="-171450" algn="l" defTabSz="101880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Helvetica" pitchFamily="34" charset="0"/>
                          <a:ea typeface="+mn-ea"/>
                          <a:cs typeface="+mn-cs"/>
                        </a:rPr>
                        <a:t>People have been depending on the Red Cross since 1881.</a:t>
                      </a: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1200" b="1" u="sng" baseline="0" dirty="0" smtClean="0">
                          <a:solidFill>
                            <a:schemeClr val="tx1"/>
                          </a:solidFill>
                          <a:latin typeface="Helvetica" pitchFamily="34" charset="0"/>
                        </a:rPr>
                        <a:t>Why the Red Cross is Important to America</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200" b="0" baseline="0" dirty="0" smtClean="0">
                          <a:solidFill>
                            <a:schemeClr val="tx1"/>
                          </a:solidFill>
                          <a:latin typeface="Helvetica" pitchFamily="34" charset="0"/>
                        </a:rPr>
                        <a:t>Paragraph 1</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200" b="0" baseline="0" dirty="0" smtClean="0">
                          <a:solidFill>
                            <a:schemeClr val="tx1"/>
                          </a:solidFill>
                          <a:latin typeface="Helvetica" pitchFamily="34" charset="0"/>
                        </a:rPr>
                        <a:t>The American Red Cross founder was Clara Barton.  She began helping soldiers during the Civil War.  Since then her legacy lives on.  </a:t>
                      </a: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n-US" sz="1200" b="0" baseline="0" dirty="0" smtClean="0">
                        <a:solidFill>
                          <a:schemeClr val="tx1"/>
                        </a:solidFill>
                        <a:latin typeface="Helvetica" pitchFamily="34" charset="0"/>
                      </a:endParaRP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200" b="0" baseline="0" dirty="0" smtClean="0">
                          <a:solidFill>
                            <a:schemeClr val="tx1"/>
                          </a:solidFill>
                          <a:latin typeface="Helvetica" pitchFamily="34" charset="0"/>
                        </a:rPr>
                        <a:t>Paragraph 2</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200" b="0" baseline="0" dirty="0" smtClean="0">
                          <a:solidFill>
                            <a:schemeClr val="tx1"/>
                          </a:solidFill>
                          <a:latin typeface="Helvetica" pitchFamily="34" charset="0"/>
                        </a:rPr>
                        <a:t>There are facts about the American Red Cross that can help all of us </a:t>
                      </a:r>
                      <a:r>
                        <a:rPr lang="en-US" sz="1200" b="0" baseline="0" dirty="0" smtClean="0">
                          <a:solidFill>
                            <a:schemeClr val="tx1"/>
                          </a:solidFill>
                          <a:latin typeface="Helvetica" pitchFamily="34" charset="0"/>
                        </a:rPr>
                        <a:t>understand </a:t>
                      </a:r>
                      <a:r>
                        <a:rPr lang="en-US" sz="1200" b="0" baseline="0" dirty="0" smtClean="0">
                          <a:solidFill>
                            <a:schemeClr val="tx1"/>
                          </a:solidFill>
                          <a:latin typeface="Helvetica" pitchFamily="34" charset="0"/>
                        </a:rPr>
                        <a:t>its importance.</a:t>
                      </a: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n-US" sz="1200" b="0" baseline="0" dirty="0" smtClean="0">
                        <a:solidFill>
                          <a:schemeClr val="tx1"/>
                        </a:solidFill>
                        <a:latin typeface="Helvetica" pitchFamily="34" charset="0"/>
                      </a:endParaRP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200" b="0" baseline="0" dirty="0" smtClean="0">
                          <a:solidFill>
                            <a:schemeClr val="tx1"/>
                          </a:solidFill>
                          <a:latin typeface="Helvetica" pitchFamily="34" charset="0"/>
                        </a:rPr>
                        <a:t>Paragraph 3</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200" b="0" baseline="0" dirty="0" smtClean="0">
                          <a:solidFill>
                            <a:schemeClr val="tx1"/>
                          </a:solidFill>
                          <a:latin typeface="Helvetica" pitchFamily="34" charset="0"/>
                        </a:rPr>
                        <a:t>I’m thankful that we can always depend on the Red Cross!</a:t>
                      </a: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2330">
                <a:tc gridSpan="2">
                  <a:txBody>
                    <a:bodyPr/>
                    <a:lstStyle/>
                    <a:p>
                      <a:pPr marL="290513" marR="0" indent="-7938" algn="l" defTabSz="1018809" rtl="0" eaLnBrk="1" fontAlgn="auto" latinLnBrk="0" hangingPunct="1">
                        <a:lnSpc>
                          <a:spcPct val="100000"/>
                        </a:lnSpc>
                        <a:spcBef>
                          <a:spcPts val="0"/>
                        </a:spcBef>
                        <a:spcAft>
                          <a:spcPts val="0"/>
                        </a:spcAft>
                        <a:buClrTx/>
                        <a:buSzTx/>
                        <a:buFont typeface="+mj-lt"/>
                        <a:buNone/>
                        <a:tabLst/>
                        <a:defRPr/>
                      </a:pPr>
                      <a:r>
                        <a:rPr lang="en-US" sz="1400" b="1" dirty="0" smtClean="0">
                          <a:solidFill>
                            <a:schemeClr val="tx1"/>
                          </a:solidFill>
                          <a:latin typeface="Helvetica" pitchFamily="34" charset="0"/>
                        </a:rPr>
                        <a:t>Using information from the chart, and in your own words, add one or more sentences to paragraph two that give more details to support and help convince others of the student’s opinion.</a:t>
                      </a: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320111">
                <a:tc gridSpan="2">
                  <a:txBody>
                    <a:bodyPr/>
                    <a:lstStyle/>
                    <a:p>
                      <a:endParaRPr lang="en-US" sz="1400" b="1" dirty="0" smtClean="0">
                        <a:solidFill>
                          <a:srgbClr val="FF0000"/>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156829">
                <a:tc gridSpan="2">
                  <a:txBody>
                    <a:bodyPr/>
                    <a:lstStyle/>
                    <a:p>
                      <a:endParaRPr lang="en-US" sz="1400" b="1" dirty="0">
                        <a:solidFill>
                          <a:srgbClr val="FF0000"/>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146089">
                <a:tc gridSpan="2">
                  <a:txBody>
                    <a:bodyPr/>
                    <a:lstStyle/>
                    <a:p>
                      <a:endParaRPr lang="en-US" sz="1400" b="1" dirty="0">
                        <a:solidFill>
                          <a:srgbClr val="FF0000"/>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135349">
                <a:tc gridSpan="2">
                  <a:txBody>
                    <a:bodyPr/>
                    <a:lstStyle/>
                    <a:p>
                      <a:endParaRPr lang="en-US" sz="1400" b="1" dirty="0">
                        <a:solidFill>
                          <a:srgbClr val="FF0000"/>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0">
                <a:tc gridSpan="2">
                  <a:txBody>
                    <a:bodyPr/>
                    <a:lstStyle/>
                    <a:p>
                      <a:endParaRPr lang="en-US" sz="1400" b="1" dirty="0">
                        <a:solidFill>
                          <a:srgbClr val="FF0000"/>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0">
                <a:tc gridSpan="2">
                  <a:txBody>
                    <a:bodyPr/>
                    <a:lstStyle/>
                    <a:p>
                      <a:endParaRPr lang="en-US" sz="1400" b="1" dirty="0">
                        <a:solidFill>
                          <a:srgbClr val="FF0000"/>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0">
                <a:tc gridSpan="2">
                  <a:txBody>
                    <a:bodyPr/>
                    <a:lstStyle/>
                    <a:p>
                      <a:endParaRPr lang="en-US" sz="1400" b="1" dirty="0">
                        <a:solidFill>
                          <a:srgbClr val="FF0000"/>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sp>
        <p:nvSpPr>
          <p:cNvPr id="2" name="Rectangle 1"/>
          <p:cNvSpPr/>
          <p:nvPr/>
        </p:nvSpPr>
        <p:spPr>
          <a:xfrm>
            <a:off x="304800" y="1652336"/>
            <a:ext cx="1981200" cy="1981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2582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39</a:t>
            </a:fld>
            <a:endParaRPr lang="en-US" dirty="0"/>
          </a:p>
        </p:txBody>
      </p:sp>
      <p:sp>
        <p:nvSpPr>
          <p:cNvPr id="6" name="Rectangle 5"/>
          <p:cNvSpPr/>
          <p:nvPr/>
        </p:nvSpPr>
        <p:spPr>
          <a:xfrm>
            <a:off x="428630" y="947088"/>
            <a:ext cx="6962770" cy="4996512"/>
          </a:xfrm>
          <a:prstGeom prst="rect">
            <a:avLst/>
          </a:prstGeom>
          <a:noFill/>
          <a:ln>
            <a:noFill/>
          </a:ln>
        </p:spPr>
        <p:txBody>
          <a:bodyPr wrap="square" lIns="101869" tIns="50935" rIns="101869" bIns="50935">
            <a:spAutoFit/>
          </a:bodyPr>
          <a:lstStyle/>
          <a:p>
            <a:pPr lvl="0"/>
            <a:r>
              <a:rPr lang="en-US" sz="1400" b="1" dirty="0" smtClean="0">
                <a:latin typeface="Helvetica" pitchFamily="34" charset="0"/>
                <a:ea typeface="Times New Roman"/>
                <a:cs typeface="Helvetica" panose="020B0604020202020204" pitchFamily="34" charset="0"/>
              </a:rPr>
              <a:t>18</a:t>
            </a:r>
            <a:r>
              <a:rPr lang="en-US" sz="1400" dirty="0">
                <a:solidFill>
                  <a:prstClr val="black"/>
                </a:solidFill>
                <a:latin typeface="Helvetica" pitchFamily="34" charset="0"/>
              </a:rPr>
              <a:t>.  A student is writing a paragraph with her opinion about Clara in </a:t>
            </a:r>
            <a:r>
              <a:rPr lang="en-US" sz="1400" b="1" u="sng" dirty="0">
                <a:solidFill>
                  <a:prstClr val="black"/>
                </a:solidFill>
                <a:latin typeface="Helvetica" pitchFamily="34" charset="0"/>
              </a:rPr>
              <a:t>Clara Barton, American Red Cross Founder</a:t>
            </a:r>
            <a:r>
              <a:rPr lang="en-US" sz="1400" dirty="0">
                <a:solidFill>
                  <a:prstClr val="black"/>
                </a:solidFill>
                <a:latin typeface="Helvetica" pitchFamily="34" charset="0"/>
              </a:rPr>
              <a:t>.  Read the student’s draft.  </a:t>
            </a:r>
          </a:p>
          <a:p>
            <a:pPr lvl="0" algn="r"/>
            <a:r>
              <a:rPr lang="en-US" sz="1400" dirty="0">
                <a:solidFill>
                  <a:prstClr val="black"/>
                </a:solidFill>
                <a:latin typeface="Helvetica" pitchFamily="34" charset="0"/>
              </a:rPr>
              <a:t>	</a:t>
            </a:r>
            <a:r>
              <a:rPr lang="en-US" sz="1000" i="1" dirty="0">
                <a:solidFill>
                  <a:prstClr val="black"/>
                </a:solidFill>
                <a:latin typeface="Helvetica" pitchFamily="34" charset="0"/>
              </a:rPr>
              <a:t>Revise a Text, W.3.1b adding or deleting details that do/not support an opinion, Writing Target </a:t>
            </a:r>
            <a:r>
              <a:rPr lang="en-US" sz="1000" i="1" dirty="0" smtClean="0">
                <a:solidFill>
                  <a:prstClr val="black"/>
                </a:solidFill>
                <a:latin typeface="Helvetica" pitchFamily="34" charset="0"/>
              </a:rPr>
              <a:t>6b</a:t>
            </a:r>
          </a:p>
          <a:p>
            <a:pPr lvl="0" algn="r"/>
            <a:endParaRPr lang="en-US" sz="1000" i="1" dirty="0">
              <a:solidFill>
                <a:prstClr val="black"/>
              </a:solidFill>
              <a:latin typeface="Helvetica" pitchFamily="34" charset="0"/>
            </a:endParaRPr>
          </a:p>
          <a:p>
            <a:pPr lvl="0"/>
            <a:r>
              <a:rPr lang="en-US" sz="1400" dirty="0">
                <a:solidFill>
                  <a:prstClr val="black"/>
                </a:solidFill>
                <a:latin typeface="Helvetica" pitchFamily="34" charset="0"/>
              </a:rPr>
              <a:t> </a:t>
            </a:r>
            <a:r>
              <a:rPr lang="en-US" sz="1400" dirty="0" smtClean="0">
                <a:solidFill>
                  <a:prstClr val="black"/>
                </a:solidFill>
                <a:latin typeface="Helvetica" pitchFamily="34" charset="0"/>
              </a:rPr>
              <a:t>In </a:t>
            </a:r>
            <a:r>
              <a:rPr lang="en-US" sz="1400" dirty="0">
                <a:solidFill>
                  <a:prstClr val="black"/>
                </a:solidFill>
                <a:latin typeface="Helvetica" pitchFamily="34" charset="0"/>
              </a:rPr>
              <a:t>my opinion, Clara was brave and </a:t>
            </a:r>
            <a:r>
              <a:rPr lang="en-US" sz="1400" dirty="0" smtClean="0">
                <a:solidFill>
                  <a:prstClr val="black"/>
                </a:solidFill>
                <a:latin typeface="Helvetica" pitchFamily="34" charset="0"/>
              </a:rPr>
              <a:t>helpful!  </a:t>
            </a:r>
            <a:r>
              <a:rPr lang="en-US" sz="1400" dirty="0">
                <a:solidFill>
                  <a:prstClr val="black"/>
                </a:solidFill>
                <a:latin typeface="Helvetica" pitchFamily="34" charset="0"/>
              </a:rPr>
              <a:t>First she was brave.  She went into the battlefield to help Civil War soldiers. That shows bravery. (a</a:t>
            </a:r>
            <a:r>
              <a:rPr lang="en-US" sz="1400" dirty="0" smtClean="0">
                <a:solidFill>
                  <a:prstClr val="black"/>
                </a:solidFill>
                <a:latin typeface="Helvetica" pitchFamily="34" charset="0"/>
              </a:rPr>
              <a:t>)_______________.  </a:t>
            </a:r>
            <a:r>
              <a:rPr lang="en-US" sz="1400" dirty="0">
                <a:solidFill>
                  <a:prstClr val="black"/>
                </a:solidFill>
                <a:latin typeface="Helvetica" pitchFamily="34" charset="0"/>
              </a:rPr>
              <a:t>Second she was helpful. Many families asked Clara for her help</a:t>
            </a:r>
            <a:r>
              <a:rPr lang="en-US" sz="1400" dirty="0" smtClean="0">
                <a:solidFill>
                  <a:prstClr val="black"/>
                </a:solidFill>
                <a:latin typeface="Helvetica" pitchFamily="34" charset="0"/>
              </a:rPr>
              <a:t>. (b) ____________.</a:t>
            </a:r>
          </a:p>
          <a:p>
            <a:pPr lvl="0"/>
            <a:endParaRPr lang="en-US" sz="1400" b="1" dirty="0">
              <a:solidFill>
                <a:srgbClr val="FF0000"/>
              </a:solidFill>
              <a:latin typeface="Helvetica" panose="020B0604020202020204" pitchFamily="34" charset="0"/>
              <a:ea typeface="Times New Roman"/>
              <a:cs typeface="Helvetica" panose="020B0604020202020204" pitchFamily="34" charset="0"/>
            </a:endParaRPr>
          </a:p>
          <a:p>
            <a:pPr lvl="0"/>
            <a:r>
              <a:rPr lang="en-US" sz="1400" b="1" dirty="0">
                <a:solidFill>
                  <a:prstClr val="black"/>
                </a:solidFill>
                <a:latin typeface="Helvetica" panose="020B0604020202020204" pitchFamily="34" charset="0"/>
                <a:ea typeface="Times New Roman"/>
                <a:cs typeface="Helvetica" panose="020B0604020202020204" pitchFamily="34" charset="0"/>
              </a:rPr>
              <a:t>Which </a:t>
            </a:r>
            <a:r>
              <a:rPr lang="en-US" sz="1400" b="1" u="sng" dirty="0">
                <a:solidFill>
                  <a:prstClr val="black"/>
                </a:solidFill>
                <a:latin typeface="Helvetica" panose="020B0604020202020204" pitchFamily="34" charset="0"/>
                <a:ea typeface="Times New Roman"/>
                <a:cs typeface="Helvetica" panose="020B0604020202020204" pitchFamily="34" charset="0"/>
              </a:rPr>
              <a:t>statements</a:t>
            </a:r>
            <a:r>
              <a:rPr lang="en-US" sz="1400" b="1" dirty="0">
                <a:solidFill>
                  <a:prstClr val="black"/>
                </a:solidFill>
                <a:latin typeface="Helvetica" panose="020B0604020202020204" pitchFamily="34" charset="0"/>
                <a:ea typeface="Times New Roman"/>
                <a:cs typeface="Helvetica" panose="020B0604020202020204" pitchFamily="34" charset="0"/>
              </a:rPr>
              <a:t> below could add appropriate supporting details in the blanks to the opinion paragraph?</a:t>
            </a:r>
          </a:p>
          <a:p>
            <a:pPr lvl="0"/>
            <a:endParaRPr lang="en-US" sz="1400" b="1" dirty="0">
              <a:solidFill>
                <a:srgbClr val="FF0000"/>
              </a:solidFill>
              <a:latin typeface="Helvetica" panose="020B0604020202020204" pitchFamily="34" charset="0"/>
              <a:ea typeface="Times New Roman"/>
              <a:cs typeface="Helvetica" panose="020B0604020202020204" pitchFamily="34" charset="0"/>
            </a:endParaRPr>
          </a:p>
          <a:p>
            <a:pPr marL="342900" lvl="0" indent="1588">
              <a:buFont typeface="+mj-lt"/>
              <a:buAutoNum type="alphaUcPeriod"/>
              <a:tabLst>
                <a:tab pos="690563" algn="l"/>
              </a:tabLst>
            </a:pPr>
            <a:r>
              <a:rPr lang="en-US" sz="1400" dirty="0">
                <a:solidFill>
                  <a:prstClr val="black"/>
                </a:solidFill>
                <a:latin typeface="Helvetica" panose="020B0604020202020204" pitchFamily="34" charset="0"/>
                <a:ea typeface="Times New Roman"/>
                <a:cs typeface="Helvetica" panose="020B0604020202020204" pitchFamily="34" charset="0"/>
              </a:rPr>
              <a:t>   (a) Clara’s brother taught her to ride a horse.</a:t>
            </a:r>
          </a:p>
          <a:p>
            <a:pPr marL="342900" lvl="0">
              <a:tabLst>
                <a:tab pos="690563" algn="l"/>
              </a:tabLst>
            </a:pPr>
            <a:r>
              <a:rPr lang="en-US" sz="1400" dirty="0">
                <a:solidFill>
                  <a:prstClr val="black"/>
                </a:solidFill>
                <a:latin typeface="Helvetica" panose="020B0604020202020204" pitchFamily="34" charset="0"/>
                <a:ea typeface="Times New Roman"/>
                <a:cs typeface="Helvetica" panose="020B0604020202020204" pitchFamily="34" charset="0"/>
              </a:rPr>
              <a:t>      (b) She taught in a one-room school house.</a:t>
            </a:r>
          </a:p>
          <a:p>
            <a:pPr marL="342900" lvl="0" indent="1588">
              <a:buFont typeface="+mj-lt"/>
              <a:buAutoNum type="alphaUcPeriod"/>
              <a:tabLst>
                <a:tab pos="690563" algn="l"/>
              </a:tabLst>
            </a:pPr>
            <a:endParaRPr lang="en-US" sz="1400" dirty="0">
              <a:solidFill>
                <a:srgbClr val="FF0000"/>
              </a:solidFill>
              <a:latin typeface="Helvetica" panose="020B0604020202020204" pitchFamily="34" charset="0"/>
              <a:ea typeface="Times New Roman"/>
              <a:cs typeface="Helvetica" panose="020B0604020202020204" pitchFamily="34" charset="0"/>
            </a:endParaRPr>
          </a:p>
          <a:p>
            <a:pPr marL="628650" lvl="0" indent="-285750">
              <a:buFont typeface="+mj-lt"/>
              <a:buAutoNum type="alphaUcPeriod" startAt="2"/>
              <a:tabLst>
                <a:tab pos="573088" algn="l"/>
              </a:tabLst>
            </a:pPr>
            <a:r>
              <a:rPr lang="en-US" sz="1400" dirty="0">
                <a:solidFill>
                  <a:prstClr val="black"/>
                </a:solidFill>
                <a:latin typeface="Helvetica" panose="020B0604020202020204" pitchFamily="34" charset="0"/>
                <a:ea typeface="Times New Roman"/>
                <a:cs typeface="Helvetica" panose="020B0604020202020204" pitchFamily="34" charset="0"/>
              </a:rPr>
              <a:t>(a) Because she was brave, Clara took six wagons of food and medicine to hurt </a:t>
            </a:r>
            <a:r>
              <a:rPr lang="en-US" sz="1400" dirty="0" smtClean="0">
                <a:solidFill>
                  <a:prstClr val="black"/>
                </a:solidFill>
                <a:latin typeface="Helvetica" panose="020B0604020202020204" pitchFamily="34" charset="0"/>
                <a:ea typeface="Times New Roman"/>
                <a:cs typeface="Helvetica" panose="020B0604020202020204" pitchFamily="34" charset="0"/>
              </a:rPr>
              <a:t>soldiers.</a:t>
            </a:r>
            <a:endParaRPr lang="en-US" sz="1400" dirty="0">
              <a:solidFill>
                <a:prstClr val="black"/>
              </a:solidFill>
              <a:latin typeface="Helvetica" panose="020B0604020202020204" pitchFamily="34" charset="0"/>
              <a:ea typeface="Times New Roman"/>
              <a:cs typeface="Helvetica" panose="020B0604020202020204" pitchFamily="34" charset="0"/>
            </a:endParaRPr>
          </a:p>
          <a:p>
            <a:pPr marL="342900" lvl="0">
              <a:tabLst>
                <a:tab pos="690563" algn="l"/>
              </a:tabLst>
            </a:pPr>
            <a:r>
              <a:rPr lang="en-US" sz="1400" dirty="0">
                <a:solidFill>
                  <a:prstClr val="black"/>
                </a:solidFill>
                <a:latin typeface="Helvetica" panose="020B0604020202020204" pitchFamily="34" charset="0"/>
                <a:ea typeface="Times New Roman"/>
                <a:cs typeface="Helvetica" panose="020B0604020202020204" pitchFamily="34" charset="0"/>
              </a:rPr>
              <a:t>      (b) Because she was helpful, Clara searched for soldiers during the war.</a:t>
            </a:r>
          </a:p>
          <a:p>
            <a:pPr marL="342900" lvl="0">
              <a:tabLst>
                <a:tab pos="690563" algn="l"/>
              </a:tabLst>
            </a:pPr>
            <a:endParaRPr lang="en-US" sz="1400" dirty="0">
              <a:solidFill>
                <a:srgbClr val="FF0000"/>
              </a:solidFill>
              <a:latin typeface="Helvetica" panose="020B0604020202020204" pitchFamily="34" charset="0"/>
              <a:ea typeface="Times New Roman"/>
              <a:cs typeface="Helvetica" panose="020B0604020202020204" pitchFamily="34" charset="0"/>
            </a:endParaRPr>
          </a:p>
          <a:p>
            <a:pPr marL="628650" lvl="0" indent="-285750">
              <a:buFont typeface="+mj-lt"/>
              <a:buAutoNum type="alphaUcPeriod" startAt="3"/>
              <a:tabLst>
                <a:tab pos="628650" algn="l"/>
              </a:tabLst>
            </a:pPr>
            <a:r>
              <a:rPr lang="en-US" sz="1400" dirty="0">
                <a:solidFill>
                  <a:prstClr val="black"/>
                </a:solidFill>
                <a:latin typeface="Helvetica" panose="020B0604020202020204" pitchFamily="34" charset="0"/>
                <a:ea typeface="Times New Roman"/>
                <a:cs typeface="Helvetica" panose="020B0604020202020204" pitchFamily="34" charset="0"/>
              </a:rPr>
              <a:t>(a) People who are brave are also shy.</a:t>
            </a:r>
          </a:p>
          <a:p>
            <a:pPr marL="342900" lvl="0">
              <a:tabLst>
                <a:tab pos="628650" algn="l"/>
              </a:tabLst>
            </a:pPr>
            <a:r>
              <a:rPr lang="en-US" sz="1400" dirty="0">
                <a:solidFill>
                  <a:prstClr val="black"/>
                </a:solidFill>
                <a:latin typeface="Helvetica" panose="020B0604020202020204" pitchFamily="34" charset="0"/>
                <a:ea typeface="Times New Roman"/>
                <a:cs typeface="Helvetica" panose="020B0604020202020204" pitchFamily="34" charset="0"/>
              </a:rPr>
              <a:t>      (b) People who are helpful go to college to learn.</a:t>
            </a:r>
          </a:p>
          <a:p>
            <a:pPr marL="342900" lvl="0">
              <a:tabLst>
                <a:tab pos="628650" algn="l"/>
              </a:tabLst>
            </a:pPr>
            <a:endParaRPr lang="en-US" sz="1400" dirty="0">
              <a:solidFill>
                <a:prstClr val="black"/>
              </a:solidFill>
              <a:latin typeface="Helvetica" panose="020B0604020202020204" pitchFamily="34" charset="0"/>
              <a:ea typeface="Times New Roman"/>
              <a:cs typeface="Helvetica" panose="020B0604020202020204" pitchFamily="34" charset="0"/>
            </a:endParaRPr>
          </a:p>
          <a:p>
            <a:pPr marL="685800" lvl="0" indent="-342900">
              <a:buFont typeface="+mj-lt"/>
              <a:buAutoNum type="alphaUcPeriod" startAt="4"/>
              <a:tabLst>
                <a:tab pos="628650" algn="l"/>
              </a:tabLst>
            </a:pPr>
            <a:r>
              <a:rPr lang="en-US" sz="1400" dirty="0">
                <a:solidFill>
                  <a:prstClr val="black"/>
                </a:solidFill>
                <a:latin typeface="Helvetica" panose="020B0604020202020204" pitchFamily="34" charset="0"/>
                <a:ea typeface="Times New Roman"/>
                <a:cs typeface="Helvetica" panose="020B0604020202020204" pitchFamily="34" charset="0"/>
              </a:rPr>
              <a:t>(a) She was brave for starting the Red Cross in America.</a:t>
            </a:r>
          </a:p>
          <a:p>
            <a:pPr marL="342900" lvl="0">
              <a:tabLst>
                <a:tab pos="628650" algn="l"/>
              </a:tabLst>
            </a:pPr>
            <a:r>
              <a:rPr lang="en-US" sz="1400" dirty="0">
                <a:solidFill>
                  <a:prstClr val="black"/>
                </a:solidFill>
                <a:latin typeface="Helvetica" panose="020B0604020202020204" pitchFamily="34" charset="0"/>
                <a:ea typeface="Times New Roman"/>
                <a:cs typeface="Helvetica" panose="020B0604020202020204" pitchFamily="34" charset="0"/>
              </a:rPr>
              <a:t>       (b) Clara’s greatest achievement is starting the Red Cross.</a:t>
            </a:r>
          </a:p>
        </p:txBody>
      </p:sp>
      <p:sp>
        <p:nvSpPr>
          <p:cNvPr id="7" name="Oval 6"/>
          <p:cNvSpPr/>
          <p:nvPr/>
        </p:nvSpPr>
        <p:spPr>
          <a:xfrm>
            <a:off x="561976" y="324967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561584" y="391076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547971" y="469177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561584" y="537757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66730" y="1772654"/>
            <a:ext cx="688657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3190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82" y="251460"/>
            <a:ext cx="6873240" cy="9487213"/>
          </a:xfrm>
          <a:prstGeom prst="rect">
            <a:avLst/>
          </a:prstGeom>
          <a:noFill/>
        </p:spPr>
        <p:txBody>
          <a:bodyPr wrap="square" rtlCol="0">
            <a:spAutoFit/>
          </a:bodyPr>
          <a:lstStyle/>
          <a:p>
            <a:pPr algn="ctr"/>
            <a:r>
              <a:rPr lang="en-US" sz="1540" b="1" dirty="0"/>
              <a:t>After a Natural </a:t>
            </a:r>
            <a:r>
              <a:rPr lang="en-US" sz="1540" b="1" dirty="0" smtClean="0"/>
              <a:t>Disaster Classroom Activity for Performance Task</a:t>
            </a:r>
            <a:endParaRPr lang="en-US" sz="1540" b="1" dirty="0"/>
          </a:p>
          <a:p>
            <a:pPr algn="ctr"/>
            <a:endParaRPr lang="en-US" sz="1540" b="1" dirty="0"/>
          </a:p>
          <a:p>
            <a:r>
              <a:rPr lang="en-US" sz="1100" i="1" dirty="0"/>
              <a:t>This classroom pre-activity follows the Smarter Balanced Assessment Consortium general design of contextual elements, resources, learning goals, key terms and purpose [</a:t>
            </a:r>
            <a:r>
              <a:rPr lang="en-US" sz="1100" i="1" dirty="0">
                <a:hlinkClick r:id="rId2"/>
              </a:rPr>
              <a:t>http://oaksportal.org/resources/</a:t>
            </a:r>
            <a:r>
              <a:rPr lang="en-US" sz="1100" i="1" dirty="0"/>
              <a:t>]</a:t>
            </a:r>
          </a:p>
          <a:p>
            <a:r>
              <a:rPr lang="en-US" sz="1100" i="1" dirty="0"/>
              <a:t>The content within each of these was written by </a:t>
            </a:r>
            <a:r>
              <a:rPr lang="en-US" sz="1100" b="1" i="1" dirty="0"/>
              <a:t>Connie Briceno.</a:t>
            </a:r>
          </a:p>
          <a:p>
            <a:endParaRPr lang="en-US" sz="1100" i="1" dirty="0"/>
          </a:p>
          <a:p>
            <a:r>
              <a:rPr lang="en-US" sz="1320" dirty="0"/>
              <a:t>The Classroom Activity introduces students to the context of a performance task, so they are not disadvantaged in demonstrating the skills the task intends to assess. </a:t>
            </a:r>
          </a:p>
          <a:p>
            <a:endParaRPr lang="en-US" sz="660" dirty="0"/>
          </a:p>
          <a:p>
            <a:r>
              <a:rPr lang="en-US" sz="1320" dirty="0"/>
              <a:t>Contextual elements include:</a:t>
            </a:r>
          </a:p>
          <a:p>
            <a:endParaRPr lang="en-US" sz="550" dirty="0"/>
          </a:p>
          <a:p>
            <a:pPr marL="251460" indent="-251460">
              <a:buAutoNum type="arabicPeriod"/>
            </a:pPr>
            <a:r>
              <a:rPr lang="en-US" sz="1320" dirty="0"/>
              <a:t>an </a:t>
            </a:r>
            <a:r>
              <a:rPr lang="en-US" sz="1320" b="1" dirty="0"/>
              <a:t>understanding of the setting or situation </a:t>
            </a:r>
            <a:r>
              <a:rPr lang="en-US" sz="1320" dirty="0"/>
              <a:t>in which the task is placed</a:t>
            </a:r>
          </a:p>
          <a:p>
            <a:pPr marL="251460" indent="-251460">
              <a:buAutoNum type="arabicPeriod"/>
            </a:pPr>
            <a:r>
              <a:rPr lang="en-US" sz="1320" dirty="0"/>
              <a:t>potentially </a:t>
            </a:r>
            <a:r>
              <a:rPr lang="en-US" sz="1320" b="1" dirty="0"/>
              <a:t>unfamiliar concepts </a:t>
            </a:r>
            <a:r>
              <a:rPr lang="en-US" sz="1320" dirty="0"/>
              <a:t>that are associated with the scenario</a:t>
            </a:r>
          </a:p>
          <a:p>
            <a:pPr marL="251460" indent="-251460">
              <a:buAutoNum type="arabicPeriod"/>
            </a:pPr>
            <a:r>
              <a:rPr lang="en-US" sz="1320" b="1" dirty="0"/>
              <a:t>key terms or vocabulary </a:t>
            </a:r>
            <a:r>
              <a:rPr lang="en-US" sz="1320" dirty="0"/>
              <a:t>students will need to understand in order to meaningfully engage with and complete the performance task</a:t>
            </a:r>
          </a:p>
          <a:p>
            <a:endParaRPr lang="en-US" sz="550" dirty="0"/>
          </a:p>
          <a:p>
            <a:r>
              <a:rPr lang="en-US" sz="1320" dirty="0"/>
              <a:t>The Classroom Activity is also intended to generate student interest in further exploration of the key idea(s). The Classroom Activity should be easy to implement with clear instructions. </a:t>
            </a:r>
          </a:p>
          <a:p>
            <a:endParaRPr lang="en-US" sz="550" dirty="0"/>
          </a:p>
          <a:p>
            <a:r>
              <a:rPr lang="en-US" sz="1320" dirty="0"/>
              <a:t>Please read through the entire Classroom Activity before beginning the activity with students to ensure any classroom preparation can be completed in advance. Throughout the activity, it is permissible to pause and ask students if they have any questions.</a:t>
            </a:r>
          </a:p>
          <a:p>
            <a:endParaRPr lang="en-US" sz="550" dirty="0"/>
          </a:p>
          <a:p>
            <a:r>
              <a:rPr lang="en-US" sz="1320" b="1" dirty="0"/>
              <a:t>Resources needed:</a:t>
            </a:r>
          </a:p>
          <a:p>
            <a:endParaRPr lang="en-US" sz="550" b="1" dirty="0"/>
          </a:p>
          <a:p>
            <a:pPr marL="188595" indent="-188595">
              <a:buFont typeface="Arial" panose="020B0604020202020204" pitchFamily="34" charset="0"/>
              <a:buChar char="•"/>
            </a:pPr>
            <a:r>
              <a:rPr lang="en-US" sz="1320" dirty="0"/>
              <a:t>Elmo for displaying ancillary materials</a:t>
            </a:r>
          </a:p>
          <a:p>
            <a:pPr marL="188595" indent="-188595">
              <a:buFont typeface="Arial" panose="020B0604020202020204" pitchFamily="34" charset="0"/>
              <a:buChar char="•"/>
            </a:pPr>
            <a:r>
              <a:rPr lang="en-US" sz="1320" dirty="0"/>
              <a:t>Sheet of paper for each group</a:t>
            </a:r>
          </a:p>
          <a:p>
            <a:endParaRPr lang="en-US" sz="550" dirty="0"/>
          </a:p>
          <a:p>
            <a:r>
              <a:rPr lang="en-US" sz="1320" b="1" dirty="0"/>
              <a:t>Learning Goals</a:t>
            </a:r>
            <a:r>
              <a:rPr lang="en-US" sz="1320" dirty="0"/>
              <a:t>:</a:t>
            </a:r>
          </a:p>
          <a:p>
            <a:endParaRPr lang="en-US" sz="550" dirty="0"/>
          </a:p>
          <a:p>
            <a:pPr marL="188595" indent="-188595">
              <a:buFont typeface="Arial" panose="020B0604020202020204" pitchFamily="34" charset="0"/>
              <a:buChar char="•"/>
            </a:pPr>
            <a:r>
              <a:rPr lang="en-US" sz="1320" dirty="0"/>
              <a:t>Students will</a:t>
            </a:r>
          </a:p>
          <a:p>
            <a:pPr marL="188595" indent="59373">
              <a:buFont typeface="Courier New" panose="02070309020205020404" pitchFamily="49" charset="0"/>
              <a:buChar char="o"/>
            </a:pPr>
            <a:r>
              <a:rPr lang="en-US" sz="1320" dirty="0"/>
              <a:t>      learn about natural disasters and the after affects</a:t>
            </a:r>
          </a:p>
          <a:p>
            <a:pPr marL="188595" indent="59373">
              <a:buFont typeface="Courier New" panose="02070309020205020404" pitchFamily="49" charset="0"/>
              <a:buChar char="o"/>
            </a:pPr>
            <a:r>
              <a:rPr lang="en-US" sz="1320" dirty="0"/>
              <a:t>      will understand that different agencies/organizations provide disaster relief after a natural    </a:t>
            </a:r>
          </a:p>
          <a:p>
            <a:pPr marL="188595" indent="59373"/>
            <a:r>
              <a:rPr lang="en-US" sz="1320" dirty="0"/>
              <a:t>       disaster</a:t>
            </a:r>
          </a:p>
          <a:p>
            <a:pPr marL="188595"/>
            <a:endParaRPr lang="en-US" sz="550" dirty="0"/>
          </a:p>
          <a:p>
            <a:r>
              <a:rPr lang="en-US" sz="1320" dirty="0"/>
              <a:t>Students will understand the key terms:</a:t>
            </a:r>
          </a:p>
          <a:p>
            <a:r>
              <a:rPr lang="en-US" sz="1100" i="1" dirty="0"/>
              <a:t>Note: Definitions are provided here for the convenience of facilitators. Students are expected to understand these key terms in the context of the task, not memorize the definitions</a:t>
            </a:r>
            <a:r>
              <a:rPr lang="en-US" sz="1320" dirty="0"/>
              <a:t>. </a:t>
            </a:r>
          </a:p>
          <a:p>
            <a:endParaRPr lang="en-US" sz="550" b="1" dirty="0"/>
          </a:p>
          <a:p>
            <a:pPr marL="188595" indent="-188595">
              <a:buFont typeface="Arial" panose="020B0604020202020204" pitchFamily="34" charset="0"/>
              <a:buChar char="•"/>
            </a:pPr>
            <a:r>
              <a:rPr lang="en-US" sz="1320" b="1" dirty="0"/>
              <a:t>Tornado</a:t>
            </a:r>
            <a:r>
              <a:rPr lang="en-US" sz="1320" dirty="0"/>
              <a:t>- a violent and destructive storm in which powerful winds move around a central point</a:t>
            </a:r>
          </a:p>
          <a:p>
            <a:pPr marL="188595" indent="-188595">
              <a:buFont typeface="Arial" panose="020B0604020202020204" pitchFamily="34" charset="0"/>
              <a:buChar char="•"/>
            </a:pPr>
            <a:r>
              <a:rPr lang="en-US" sz="1320" b="1" dirty="0"/>
              <a:t>Earthquake</a:t>
            </a:r>
            <a:r>
              <a:rPr lang="en-US" sz="1320" dirty="0"/>
              <a:t>-  a shaking of a part of the earth's surface that often causes great damage</a:t>
            </a:r>
          </a:p>
          <a:p>
            <a:pPr marL="188595" indent="-188595">
              <a:buFont typeface="Arial" panose="020B0604020202020204" pitchFamily="34" charset="0"/>
              <a:buChar char="•"/>
            </a:pPr>
            <a:r>
              <a:rPr lang="en-US" sz="1320" b="1" dirty="0"/>
              <a:t>Hurricane</a:t>
            </a:r>
            <a:r>
              <a:rPr lang="en-US" sz="1320" dirty="0"/>
              <a:t>- an extremely large, powerful, and destructive storm with very strong winds that occurs especially in the western part of the Atlantic Ocean</a:t>
            </a:r>
          </a:p>
          <a:p>
            <a:pPr marL="188595" indent="-188595">
              <a:buFont typeface="Arial" panose="020B0604020202020204" pitchFamily="34" charset="0"/>
              <a:buChar char="•"/>
            </a:pPr>
            <a:r>
              <a:rPr lang="en-US" sz="1320" b="1" dirty="0"/>
              <a:t>Natural Disaster</a:t>
            </a:r>
            <a:r>
              <a:rPr lang="en-US" sz="1320" dirty="0"/>
              <a:t>- something in nature that happens suddenly and causes much suffering or loss to many people</a:t>
            </a:r>
          </a:p>
          <a:p>
            <a:pPr marL="188595" indent="-188595">
              <a:buFont typeface="Arial" panose="020B0604020202020204" pitchFamily="34" charset="0"/>
              <a:buChar char="•"/>
            </a:pPr>
            <a:r>
              <a:rPr lang="en-US" sz="1320" b="1" dirty="0"/>
              <a:t>Debris</a:t>
            </a:r>
            <a:r>
              <a:rPr lang="en-US" sz="1320" dirty="0"/>
              <a:t>- the pieces that are left after something has been destroyed</a:t>
            </a:r>
          </a:p>
          <a:p>
            <a:pPr marL="188595" indent="-188595">
              <a:buFont typeface="Arial" panose="020B0604020202020204" pitchFamily="34" charset="0"/>
              <a:buChar char="•"/>
            </a:pPr>
            <a:r>
              <a:rPr lang="en-US" sz="1320" b="1" dirty="0"/>
              <a:t>Aftermath</a:t>
            </a:r>
            <a:r>
              <a:rPr lang="en-US" sz="1320" dirty="0"/>
              <a:t>- the period of time after a bad and usually destructive event</a:t>
            </a:r>
            <a:endParaRPr lang="en-US" sz="1320" b="1" dirty="0"/>
          </a:p>
          <a:p>
            <a:endParaRPr lang="en-US" sz="1320" dirty="0"/>
          </a:p>
          <a:p>
            <a:endParaRPr lang="en-US" sz="1320" dirty="0"/>
          </a:p>
          <a:p>
            <a:endParaRPr lang="en-US" sz="1320" dirty="0"/>
          </a:p>
          <a:p>
            <a:endParaRPr lang="en-US" sz="1320" dirty="0"/>
          </a:p>
          <a:p>
            <a:r>
              <a:rPr lang="en-US" sz="990" dirty="0"/>
              <a:t>*Facilitators can decide whether they want to display ancillary materials using an overhead projector or computer/</a:t>
            </a:r>
            <a:r>
              <a:rPr lang="en-US" sz="990" dirty="0" err="1"/>
              <a:t>Smartboard</a:t>
            </a:r>
            <a:r>
              <a:rPr lang="en-US" sz="990" dirty="0"/>
              <a:t>, or whether they want to produce them as a handout for students.</a:t>
            </a:r>
          </a:p>
        </p:txBody>
      </p:sp>
    </p:spTree>
    <p:extLst>
      <p:ext uri="{BB962C8B-B14F-4D97-AF65-F5344CB8AC3E}">
        <p14:creationId xmlns:p14="http://schemas.microsoft.com/office/powerpoint/2010/main" val="1097661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09574" y="152400"/>
            <a:ext cx="6677026" cy="4560079"/>
          </a:xfrm>
          <a:prstGeom prst="rect">
            <a:avLst/>
          </a:prstGeom>
          <a:noFill/>
        </p:spPr>
        <p:txBody>
          <a:bodyPr wrap="square" lIns="96378" tIns="48189" rIns="96378" bIns="48189" rtlCol="0">
            <a:spAutoFit/>
          </a:bodyPr>
          <a:lstStyle/>
          <a:p>
            <a:pPr lvl="0"/>
            <a:r>
              <a:rPr lang="en-US" sz="1400" b="1" dirty="0">
                <a:solidFill>
                  <a:prstClr val="black"/>
                </a:solidFill>
                <a:latin typeface="Helvetica" pitchFamily="34" charset="0"/>
              </a:rPr>
              <a:t>19.  A student is trying to convince her teacher that her class needs to learn more about natural disasters. She really wants to learn about tornadoes. Read the draft of the letter she wrote to her teacher then answer the question that follows.</a:t>
            </a:r>
            <a:endParaRPr lang="en-US" sz="1400" dirty="0">
              <a:solidFill>
                <a:prstClr val="black"/>
              </a:solidFill>
              <a:latin typeface="Helvetica" pitchFamily="34" charset="0"/>
            </a:endParaRPr>
          </a:p>
          <a:p>
            <a:pPr lvl="0" algn="r">
              <a:defRPr/>
            </a:pPr>
            <a:r>
              <a:rPr lang="en-US" sz="1000" i="1" dirty="0">
                <a:solidFill>
                  <a:prstClr val="black"/>
                </a:solidFill>
                <a:latin typeface="Helvetica" pitchFamily="34" charset="0"/>
                <a:cs typeface="Helvetica" pitchFamily="34" charset="0"/>
              </a:rPr>
              <a:t>Language and Vocabulary, L.3a Academic, Domain Specific Language, Writing Target 8</a:t>
            </a:r>
            <a:endParaRPr lang="en-US" sz="1000" i="1" u="sng" dirty="0">
              <a:solidFill>
                <a:prstClr val="black"/>
              </a:solidFill>
              <a:latin typeface="Helvetica" pitchFamily="34" charset="0"/>
              <a:ea typeface="Times New Roman"/>
              <a:cs typeface="Times New Roman"/>
            </a:endParaRPr>
          </a:p>
          <a:p>
            <a:pPr marL="347663" lvl="0"/>
            <a:endParaRPr lang="en-US" sz="1400" dirty="0">
              <a:solidFill>
                <a:srgbClr val="FF0000"/>
              </a:solidFill>
              <a:latin typeface="Helvetica" pitchFamily="34" charset="0"/>
            </a:endParaRPr>
          </a:p>
          <a:p>
            <a:pPr lvl="0"/>
            <a:r>
              <a:rPr lang="en-US" sz="1400" dirty="0">
                <a:solidFill>
                  <a:prstClr val="black"/>
                </a:solidFill>
                <a:latin typeface="Helvetica" pitchFamily="34" charset="0"/>
              </a:rPr>
              <a:t>Tornadoes can cause a lot of </a:t>
            </a:r>
            <a:r>
              <a:rPr lang="en-US" sz="1400" u="sng" dirty="0">
                <a:solidFill>
                  <a:prstClr val="black"/>
                </a:solidFill>
                <a:latin typeface="Helvetica" pitchFamily="34" charset="0"/>
              </a:rPr>
              <a:t>damage</a:t>
            </a:r>
            <a:r>
              <a:rPr lang="en-US" sz="1400" dirty="0">
                <a:solidFill>
                  <a:prstClr val="black"/>
                </a:solidFill>
                <a:latin typeface="Helvetica" pitchFamily="34" charset="0"/>
              </a:rPr>
              <a:t> and hurt many people. Even though we do not live in tornado country, someday we may move to a part of the country that does. It would be </a:t>
            </a:r>
            <a:r>
              <a:rPr lang="en-US" sz="1400" u="sng" dirty="0">
                <a:solidFill>
                  <a:prstClr val="black"/>
                </a:solidFill>
                <a:latin typeface="Helvetica" pitchFamily="34" charset="0"/>
              </a:rPr>
              <a:t>smart</a:t>
            </a:r>
            <a:r>
              <a:rPr lang="en-US" sz="1400" dirty="0">
                <a:solidFill>
                  <a:prstClr val="black"/>
                </a:solidFill>
                <a:latin typeface="Helvetica" pitchFamily="34" charset="0"/>
              </a:rPr>
              <a:t> for us to learn about them now so we can be prepared!</a:t>
            </a:r>
          </a:p>
          <a:p>
            <a:pPr marL="347663" lvl="0"/>
            <a:endParaRPr lang="en-US" sz="1400" b="1" dirty="0">
              <a:solidFill>
                <a:srgbClr val="FF0000"/>
              </a:solidFill>
              <a:latin typeface="Helvetica" pitchFamily="34" charset="0"/>
            </a:endParaRPr>
          </a:p>
          <a:p>
            <a:pPr lvl="0"/>
            <a:r>
              <a:rPr lang="en-US" sz="1400" b="1" dirty="0">
                <a:solidFill>
                  <a:prstClr val="black"/>
                </a:solidFill>
                <a:latin typeface="Helvetica" pitchFamily="34" charset="0"/>
              </a:rPr>
              <a:t>The student wants to choose words that would be more convincing for her teacher. Which words would be the best replacements for the underlined words?</a:t>
            </a:r>
            <a:endParaRPr lang="en-US" sz="1400" dirty="0">
              <a:solidFill>
                <a:prstClr val="black"/>
              </a:solidFill>
              <a:latin typeface="Helvetica" pitchFamily="34" charset="0"/>
            </a:endParaRPr>
          </a:p>
          <a:p>
            <a:pPr marL="762880" lvl="0" indent="-342900">
              <a:buFont typeface="+mj-lt"/>
              <a:buAutoNum type="alphaUcPeriod"/>
            </a:pPr>
            <a:endParaRPr lang="en-US" sz="1400" dirty="0">
              <a:solidFill>
                <a:prstClr val="black"/>
              </a:solidFill>
              <a:latin typeface="Helvetica" pitchFamily="34" charset="0"/>
            </a:endParaRPr>
          </a:p>
          <a:p>
            <a:pPr marL="762880" lvl="0" indent="-342900">
              <a:buFont typeface="+mj-lt"/>
              <a:buAutoNum type="alphaUcPeriod"/>
            </a:pPr>
            <a:r>
              <a:rPr lang="en-US" sz="1400" dirty="0">
                <a:solidFill>
                  <a:prstClr val="black"/>
                </a:solidFill>
                <a:latin typeface="Helvetica" pitchFamily="34" charset="0"/>
              </a:rPr>
              <a:t>destruction, educational</a:t>
            </a:r>
          </a:p>
          <a:p>
            <a:pPr marL="762880" lvl="0" indent="-342900">
              <a:buFont typeface="+mj-lt"/>
              <a:buAutoNum type="alphaUcPeriod"/>
            </a:pPr>
            <a:endParaRPr lang="en-US" sz="1400" dirty="0">
              <a:solidFill>
                <a:prstClr val="black"/>
              </a:solidFill>
              <a:latin typeface="Helvetica" pitchFamily="34" charset="0"/>
            </a:endParaRPr>
          </a:p>
          <a:p>
            <a:pPr marL="762880" lvl="0" indent="-342900">
              <a:buFont typeface="+mj-lt"/>
              <a:buAutoNum type="alphaUcPeriod"/>
            </a:pPr>
            <a:r>
              <a:rPr lang="en-US" sz="1400" dirty="0">
                <a:solidFill>
                  <a:prstClr val="black"/>
                </a:solidFill>
                <a:latin typeface="Helvetica" pitchFamily="34" charset="0"/>
              </a:rPr>
              <a:t>debris, best</a:t>
            </a:r>
          </a:p>
          <a:p>
            <a:pPr marL="762880" lvl="0" indent="-342900">
              <a:buFont typeface="+mj-lt"/>
              <a:buAutoNum type="alphaUcPeriod"/>
            </a:pPr>
            <a:endParaRPr lang="en-US" sz="1400" dirty="0">
              <a:solidFill>
                <a:prstClr val="black"/>
              </a:solidFill>
              <a:latin typeface="Helvetica" pitchFamily="34" charset="0"/>
            </a:endParaRPr>
          </a:p>
          <a:p>
            <a:pPr marL="762880" lvl="0" indent="-342900">
              <a:buFont typeface="+mj-lt"/>
              <a:buAutoNum type="alphaUcPeriod"/>
            </a:pPr>
            <a:r>
              <a:rPr lang="en-US" sz="1400" dirty="0">
                <a:solidFill>
                  <a:prstClr val="black"/>
                </a:solidFill>
                <a:latin typeface="Helvetica" pitchFamily="34" charset="0"/>
              </a:rPr>
              <a:t>smashing, cool</a:t>
            </a:r>
          </a:p>
          <a:p>
            <a:pPr marL="762880" lvl="0" indent="-342900">
              <a:buFont typeface="+mj-lt"/>
              <a:buAutoNum type="alphaUcPeriod"/>
            </a:pPr>
            <a:endParaRPr lang="en-US" sz="1400" dirty="0">
              <a:solidFill>
                <a:prstClr val="black"/>
              </a:solidFill>
              <a:latin typeface="Helvetica" pitchFamily="34" charset="0"/>
            </a:endParaRPr>
          </a:p>
          <a:p>
            <a:pPr marL="762880" lvl="0" indent="-342900">
              <a:buFont typeface="+mj-lt"/>
              <a:buAutoNum type="alphaUcPeriod"/>
            </a:pPr>
            <a:r>
              <a:rPr lang="en-US" sz="1400" dirty="0">
                <a:solidFill>
                  <a:prstClr val="black"/>
                </a:solidFill>
                <a:latin typeface="Helvetica" pitchFamily="34" charset="0"/>
              </a:rPr>
              <a:t>ripping, helpful</a:t>
            </a:r>
          </a:p>
        </p:txBody>
      </p:sp>
      <p:sp>
        <p:nvSpPr>
          <p:cNvPr id="17" name="TextBox 16"/>
          <p:cNvSpPr txBox="1"/>
          <p:nvPr/>
        </p:nvSpPr>
        <p:spPr>
          <a:xfrm>
            <a:off x="424687" y="5410200"/>
            <a:ext cx="6585713" cy="4129192"/>
          </a:xfrm>
          <a:prstGeom prst="rect">
            <a:avLst/>
          </a:prstGeom>
          <a:noFill/>
        </p:spPr>
        <p:txBody>
          <a:bodyPr wrap="square" lIns="96378" tIns="48189" rIns="96378" bIns="48189" rtlCol="0">
            <a:spAutoFit/>
          </a:bodyPr>
          <a:lstStyle/>
          <a:p>
            <a:pPr marL="344488" lvl="0" indent="-344488"/>
            <a:r>
              <a:rPr lang="en-US" sz="1400" b="1" dirty="0">
                <a:solidFill>
                  <a:prstClr val="black"/>
                </a:solidFill>
                <a:latin typeface="Helvetica" pitchFamily="34" charset="0"/>
              </a:rPr>
              <a:t>20.  </a:t>
            </a:r>
            <a:r>
              <a:rPr lang="en-US" sz="1400" b="1" dirty="0">
                <a:solidFill>
                  <a:prstClr val="black"/>
                </a:solidFill>
                <a:latin typeface="Helvetica" panose="020B0604020202020204" pitchFamily="34" charset="0"/>
                <a:cs typeface="Helvetica" panose="020B0604020202020204" pitchFamily="34" charset="0"/>
              </a:rPr>
              <a:t>A student is writing about different disaster drills.  Read the sentences </a:t>
            </a:r>
            <a:r>
              <a:rPr lang="en-US" sz="1400" b="1" dirty="0" smtClean="0">
                <a:solidFill>
                  <a:prstClr val="black"/>
                </a:solidFill>
                <a:latin typeface="Helvetica" panose="020B0604020202020204" pitchFamily="34" charset="0"/>
                <a:cs typeface="Helvetica" panose="020B0604020202020204" pitchFamily="34" charset="0"/>
              </a:rPr>
              <a:t>fro</a:t>
            </a:r>
            <a:r>
              <a:rPr lang="en-US" sz="1400" b="1" dirty="0" smtClean="0">
                <a:latin typeface="Helvetica" panose="020B0604020202020204" pitchFamily="34" charset="0"/>
                <a:cs typeface="Helvetica" panose="020B0604020202020204" pitchFamily="34" charset="0"/>
              </a:rPr>
              <a:t>m</a:t>
            </a:r>
            <a:r>
              <a:rPr lang="en-US" sz="1400" b="1" dirty="0" smtClean="0">
                <a:solidFill>
                  <a:prstClr val="black"/>
                </a:solidFill>
                <a:latin typeface="Helvetica" panose="020B0604020202020204" pitchFamily="34" charset="0"/>
                <a:cs typeface="Helvetica" panose="020B0604020202020204" pitchFamily="34" charset="0"/>
              </a:rPr>
              <a:t> </a:t>
            </a:r>
            <a:r>
              <a:rPr lang="en-US" sz="1400" b="1" dirty="0">
                <a:solidFill>
                  <a:prstClr val="black"/>
                </a:solidFill>
                <a:latin typeface="Helvetica" panose="020B0604020202020204" pitchFamily="34" charset="0"/>
                <a:cs typeface="Helvetica" panose="020B0604020202020204" pitchFamily="34" charset="0"/>
              </a:rPr>
              <a:t>her story and the question that follows.</a:t>
            </a:r>
          </a:p>
          <a:p>
            <a:pPr lvl="0" algn="r"/>
            <a:r>
              <a:rPr lang="en-US" sz="1000" i="1" dirty="0">
                <a:solidFill>
                  <a:prstClr val="black"/>
                </a:solidFill>
                <a:latin typeface="Helvetica" pitchFamily="34" charset="0"/>
                <a:cs typeface="Helvetica" pitchFamily="34" charset="0"/>
              </a:rPr>
              <a:t>Edit and Clarify L.3.2e, adding suffixes to base words, Target 9</a:t>
            </a:r>
            <a:endParaRPr lang="en-US" sz="1000" u="sng" dirty="0">
              <a:solidFill>
                <a:prstClr val="black"/>
              </a:solidFill>
              <a:latin typeface="Helvetica" pitchFamily="34" charset="0"/>
              <a:ea typeface="Times New Roman"/>
              <a:cs typeface="Times New Roman"/>
            </a:endParaRPr>
          </a:p>
          <a:p>
            <a:pPr marL="284163" lvl="0" indent="-284163"/>
            <a:endParaRPr lang="en-US" sz="1400" b="1" dirty="0">
              <a:solidFill>
                <a:prstClr val="black"/>
              </a:solidFill>
              <a:latin typeface="Helvetica" panose="020B0604020202020204" pitchFamily="34" charset="0"/>
              <a:cs typeface="Helvetica" panose="020B0604020202020204" pitchFamily="34" charset="0"/>
            </a:endParaRPr>
          </a:p>
          <a:p>
            <a:pPr lvl="0"/>
            <a:r>
              <a:rPr lang="en-US" sz="1400" dirty="0">
                <a:solidFill>
                  <a:prstClr val="black"/>
                </a:solidFill>
                <a:latin typeface="Helvetica" panose="020B0604020202020204" pitchFamily="34" charset="0"/>
                <a:cs typeface="Helvetica" panose="020B0604020202020204" pitchFamily="34" charset="0"/>
              </a:rPr>
              <a:t>There are many disaster drills practiced in schools. Some parts of the country have tornados and students go into hallways. In an earthquake drill, you will crouch under your desk. Others have hurricanes and snowstorms and schools will close. I think it is the </a:t>
            </a:r>
            <a:r>
              <a:rPr lang="en-US" sz="1400" u="sng" dirty="0">
                <a:solidFill>
                  <a:prstClr val="black"/>
                </a:solidFill>
                <a:latin typeface="Helvetica" panose="020B0604020202020204" pitchFamily="34" charset="0"/>
                <a:cs typeface="Helvetica" panose="020B0604020202020204" pitchFamily="34" charset="0"/>
              </a:rPr>
              <a:t>hardiest</a:t>
            </a:r>
            <a:r>
              <a:rPr lang="en-US" sz="1400" dirty="0">
                <a:solidFill>
                  <a:prstClr val="black"/>
                </a:solidFill>
                <a:latin typeface="Helvetica" panose="020B0604020202020204" pitchFamily="34" charset="0"/>
                <a:cs typeface="Helvetica" panose="020B0604020202020204" pitchFamily="34" charset="0"/>
              </a:rPr>
              <a:t> to crawl under your desk.</a:t>
            </a:r>
            <a:endParaRPr lang="en-US" sz="1400" b="1" dirty="0">
              <a:solidFill>
                <a:prstClr val="black"/>
              </a:solidFill>
              <a:latin typeface="Helvetica" panose="020B0604020202020204" pitchFamily="34" charset="0"/>
              <a:cs typeface="Helvetica" panose="020B0604020202020204" pitchFamily="34" charset="0"/>
            </a:endParaRPr>
          </a:p>
          <a:p>
            <a:pPr lvl="0"/>
            <a:endParaRPr lang="en-US" sz="1400" b="1" dirty="0">
              <a:solidFill>
                <a:prstClr val="black"/>
              </a:solidFill>
              <a:latin typeface="Helvetica" panose="020B0604020202020204" pitchFamily="34" charset="0"/>
              <a:cs typeface="Helvetica" panose="020B0604020202020204" pitchFamily="34" charset="0"/>
            </a:endParaRPr>
          </a:p>
          <a:p>
            <a:pPr lvl="0"/>
            <a:r>
              <a:rPr lang="en-US" sz="1400" b="1" dirty="0">
                <a:solidFill>
                  <a:prstClr val="black"/>
                </a:solidFill>
                <a:latin typeface="Helvetica" panose="020B0604020202020204" pitchFamily="34" charset="0"/>
                <a:cs typeface="Helvetica" panose="020B0604020202020204" pitchFamily="34" charset="0"/>
              </a:rPr>
              <a:t>Which sentence corrects the underlined grammar usage error?</a:t>
            </a:r>
          </a:p>
          <a:p>
            <a:pPr marL="344488" lvl="0" indent="344488"/>
            <a:endParaRPr lang="en-US" sz="1400" b="1" dirty="0">
              <a:solidFill>
                <a:prstClr val="black"/>
              </a:solidFill>
              <a:latin typeface="Helvetica" pitchFamily="34" charset="0"/>
            </a:endParaRPr>
          </a:p>
          <a:p>
            <a:pPr marL="344488" lvl="0" indent="344488">
              <a:buFontTx/>
              <a:buAutoNum type="alphaUcPeriod"/>
            </a:pPr>
            <a:r>
              <a:rPr lang="en-US" sz="1400" dirty="0">
                <a:solidFill>
                  <a:prstClr val="black"/>
                </a:solidFill>
                <a:latin typeface="Helvetica" pitchFamily="34" charset="0"/>
              </a:rPr>
              <a:t>I think it is the </a:t>
            </a:r>
            <a:r>
              <a:rPr lang="en-US" sz="1400" dirty="0" err="1">
                <a:solidFill>
                  <a:prstClr val="black"/>
                </a:solidFill>
                <a:latin typeface="Helvetica" pitchFamily="34" charset="0"/>
              </a:rPr>
              <a:t>hardyest</a:t>
            </a:r>
            <a:r>
              <a:rPr lang="en-US" sz="1400" dirty="0">
                <a:solidFill>
                  <a:prstClr val="black"/>
                </a:solidFill>
                <a:latin typeface="Helvetica" pitchFamily="34" charset="0"/>
              </a:rPr>
              <a:t> to crawl under your desk.</a:t>
            </a:r>
          </a:p>
          <a:p>
            <a:pPr marL="344488" lvl="0" indent="344488">
              <a:buFontTx/>
              <a:buAutoNum type="alphaUcPeriod"/>
            </a:pPr>
            <a:endParaRPr lang="en-US" sz="1400" dirty="0">
              <a:solidFill>
                <a:prstClr val="black"/>
              </a:solidFill>
              <a:latin typeface="Helvetica" pitchFamily="34" charset="0"/>
            </a:endParaRPr>
          </a:p>
          <a:p>
            <a:pPr marL="344488" lvl="0" indent="344488">
              <a:buFontTx/>
              <a:buAutoNum type="alphaUcPeriod"/>
            </a:pPr>
            <a:r>
              <a:rPr lang="en-US" sz="1400" dirty="0">
                <a:solidFill>
                  <a:prstClr val="black"/>
                </a:solidFill>
                <a:latin typeface="Helvetica" pitchFamily="34" charset="0"/>
              </a:rPr>
              <a:t>I think it is the hard to crawl under your desk.</a:t>
            </a:r>
          </a:p>
          <a:p>
            <a:pPr marL="344488" lvl="0" indent="344488">
              <a:buFontTx/>
              <a:buAutoNum type="alphaUcPeriod"/>
            </a:pPr>
            <a:endParaRPr lang="en-US" sz="1400" dirty="0">
              <a:solidFill>
                <a:prstClr val="black"/>
              </a:solidFill>
              <a:latin typeface="Helvetica" pitchFamily="34" charset="0"/>
            </a:endParaRPr>
          </a:p>
          <a:p>
            <a:pPr marL="344488" lvl="0" indent="344488">
              <a:buFontTx/>
              <a:buAutoNum type="alphaUcPeriod"/>
            </a:pPr>
            <a:r>
              <a:rPr lang="en-US" sz="1400" dirty="0">
                <a:solidFill>
                  <a:prstClr val="black"/>
                </a:solidFill>
                <a:latin typeface="Helvetica" pitchFamily="34" charset="0"/>
              </a:rPr>
              <a:t>I think it is the harder to crawl under your desk.</a:t>
            </a:r>
          </a:p>
          <a:p>
            <a:pPr marL="344488" lvl="0" indent="344488">
              <a:buFontTx/>
              <a:buAutoNum type="alphaUcPeriod"/>
            </a:pPr>
            <a:endParaRPr lang="en-US" sz="1400" dirty="0">
              <a:solidFill>
                <a:prstClr val="black"/>
              </a:solidFill>
              <a:latin typeface="Helvetica" pitchFamily="34" charset="0"/>
            </a:endParaRPr>
          </a:p>
          <a:p>
            <a:pPr marL="344488" lvl="0" indent="344488">
              <a:buFontTx/>
              <a:buAutoNum type="alphaUcPeriod"/>
            </a:pPr>
            <a:r>
              <a:rPr lang="en-US" sz="1400" dirty="0">
                <a:solidFill>
                  <a:prstClr val="black"/>
                </a:solidFill>
                <a:latin typeface="Helvetica" pitchFamily="34" charset="0"/>
              </a:rPr>
              <a:t>I think it is the hardest to crawl under your desk.</a:t>
            </a:r>
          </a:p>
          <a:p>
            <a:pPr marL="344488"/>
            <a:endParaRPr lang="en-US" sz="1400" dirty="0">
              <a:latin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40</a:t>
            </a:fld>
            <a:endParaRPr lang="en-US" dirty="0"/>
          </a:p>
        </p:txBody>
      </p:sp>
      <p:sp>
        <p:nvSpPr>
          <p:cNvPr id="13" name="Oval 12"/>
          <p:cNvSpPr/>
          <p:nvPr/>
        </p:nvSpPr>
        <p:spPr>
          <a:xfrm>
            <a:off x="621791" y="346472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20536" y="31242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21791" y="43434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620536" y="39624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460782" y="6172200"/>
            <a:ext cx="6507863"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44740" y="1371600"/>
            <a:ext cx="6507863"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532558" y="815553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31303" y="76962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532558" y="900993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531303" y="85344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p:cNvCxnSpPr/>
          <p:nvPr/>
        </p:nvCxnSpPr>
        <p:spPr>
          <a:xfrm>
            <a:off x="532558" y="49530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19636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41</a:t>
            </a:fld>
            <a:endParaRPr lang="en-US" dirty="0"/>
          </a:p>
        </p:txBody>
      </p:sp>
      <p:sp>
        <p:nvSpPr>
          <p:cNvPr id="2" name="TextBox 1"/>
          <p:cNvSpPr txBox="1"/>
          <p:nvPr/>
        </p:nvSpPr>
        <p:spPr>
          <a:xfrm>
            <a:off x="658576" y="6545945"/>
            <a:ext cx="6396038" cy="954107"/>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STOP</a:t>
            </a:r>
          </a:p>
          <a:p>
            <a:pPr algn="ctr"/>
            <a:r>
              <a:rPr lang="en-US" dirty="0" smtClean="0"/>
              <a:t>Close your books and wait for instructions!</a:t>
            </a:r>
            <a:endParaRPr lang="en-US" dirty="0"/>
          </a:p>
        </p:txBody>
      </p:sp>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798" y="1436915"/>
            <a:ext cx="4691594" cy="455022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112080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42</a:t>
            </a:fld>
            <a:endParaRPr lang="en-US" dirty="0"/>
          </a:p>
        </p:txBody>
      </p:sp>
      <p:sp>
        <p:nvSpPr>
          <p:cNvPr id="5" name="TextBox 4"/>
          <p:cNvSpPr txBox="1"/>
          <p:nvPr/>
        </p:nvSpPr>
        <p:spPr>
          <a:xfrm>
            <a:off x="161925" y="152400"/>
            <a:ext cx="7448550" cy="3691267"/>
          </a:xfrm>
          <a:prstGeom prst="rect">
            <a:avLst/>
          </a:prstGeom>
          <a:noFill/>
        </p:spPr>
        <p:txBody>
          <a:bodyPr wrap="square" rtlCol="0">
            <a:spAutoFit/>
          </a:bodyPr>
          <a:lstStyle/>
          <a:p>
            <a:r>
              <a:rPr lang="en-US" sz="1400" b="1" u="sng" dirty="0" smtClean="0"/>
              <a:t>Student Directions</a:t>
            </a:r>
            <a:r>
              <a:rPr lang="en-US" sz="1400" b="1" dirty="0" smtClean="0"/>
              <a:t>:</a:t>
            </a:r>
            <a:endParaRPr lang="en-US" sz="1400" b="1" strike="sngStrike" dirty="0" smtClean="0">
              <a:solidFill>
                <a:srgbClr val="FF0000"/>
              </a:solidFill>
            </a:endParaRPr>
          </a:p>
          <a:p>
            <a:endParaRPr lang="en-US" sz="1200" dirty="0"/>
          </a:p>
          <a:p>
            <a:r>
              <a:rPr lang="en-US" sz="1200" b="1" u="sng" dirty="0" smtClean="0"/>
              <a:t>Part 2</a:t>
            </a:r>
          </a:p>
          <a:p>
            <a:r>
              <a:rPr lang="en-US" sz="1200" dirty="0" smtClean="0"/>
              <a:t>Performance Task</a:t>
            </a:r>
          </a:p>
          <a:p>
            <a:pPr lvl="0">
              <a:lnSpc>
                <a:spcPct val="115000"/>
              </a:lnSpc>
              <a:spcAft>
                <a:spcPts val="1000"/>
              </a:spcAft>
            </a:pPr>
            <a:r>
              <a:rPr lang="en-US" sz="1200" b="1" u="sng" dirty="0">
                <a:ea typeface="Calibri"/>
                <a:cs typeface="Times New Roman"/>
              </a:rPr>
              <a:t>Your assignment</a:t>
            </a:r>
            <a:r>
              <a:rPr lang="en-US" sz="1200" b="1" dirty="0">
                <a:ea typeface="Calibri"/>
                <a:cs typeface="Times New Roman"/>
              </a:rPr>
              <a:t>: </a:t>
            </a:r>
            <a:r>
              <a:rPr lang="en-US" sz="1200" dirty="0">
                <a:ea typeface="Calibri"/>
                <a:cs typeface="Times New Roman"/>
              </a:rPr>
              <a:t> </a:t>
            </a:r>
            <a:r>
              <a:rPr lang="en-US" sz="1200" dirty="0" smtClean="0">
                <a:ea typeface="Calibri"/>
                <a:cs typeface="Times New Roman"/>
              </a:rPr>
              <a:t>You have been asked to write an opinion piece about why you someday want to work for the American Red Cross for a class report.  Write your opinion piece.  Support your reasons using </a:t>
            </a:r>
            <a:r>
              <a:rPr lang="en-US" sz="1200" dirty="0">
                <a:ea typeface="Calibri"/>
                <a:cs typeface="Times New Roman"/>
              </a:rPr>
              <a:t>evidence from </a:t>
            </a:r>
            <a:r>
              <a:rPr lang="en-US" sz="1200" b="1" i="1" u="sng" dirty="0">
                <a:ea typeface="Calibri"/>
                <a:cs typeface="Times New Roman"/>
              </a:rPr>
              <a:t>Tornado </a:t>
            </a:r>
            <a:r>
              <a:rPr lang="en-US" sz="1200" b="1" i="1" u="sng" dirty="0" smtClean="0">
                <a:ea typeface="Calibri"/>
                <a:cs typeface="Times New Roman"/>
              </a:rPr>
              <a:t>Drills: A </a:t>
            </a:r>
            <a:r>
              <a:rPr lang="en-US" sz="1200" b="1" i="1" u="sng" dirty="0">
                <a:ea typeface="Calibri"/>
                <a:cs typeface="Times New Roman"/>
              </a:rPr>
              <a:t>Tornado, a Boy and a </a:t>
            </a:r>
            <a:r>
              <a:rPr lang="en-US" sz="1200" b="1" i="1" u="sng" dirty="0" smtClean="0">
                <a:ea typeface="Calibri"/>
                <a:cs typeface="Times New Roman"/>
              </a:rPr>
              <a:t>Frog</a:t>
            </a:r>
            <a:r>
              <a:rPr lang="en-US" sz="1200" dirty="0" smtClean="0">
                <a:ea typeface="Calibri"/>
                <a:cs typeface="Times New Roman"/>
              </a:rPr>
              <a:t> and</a:t>
            </a:r>
            <a:r>
              <a:rPr lang="en-US" sz="1200" u="sng" dirty="0" smtClean="0">
                <a:ea typeface="Calibri"/>
                <a:cs typeface="Times New Roman"/>
              </a:rPr>
              <a:t> </a:t>
            </a:r>
            <a:r>
              <a:rPr lang="en-US" sz="1200" b="1" i="1" u="sng" dirty="0">
                <a:ea typeface="Calibri"/>
                <a:cs typeface="Times New Roman"/>
              </a:rPr>
              <a:t>Clara Barton, American Red Cross </a:t>
            </a:r>
            <a:r>
              <a:rPr lang="en-US" sz="1200" b="1" i="1" u="sng" dirty="0" smtClean="0">
                <a:ea typeface="Calibri"/>
                <a:cs typeface="Times New Roman"/>
              </a:rPr>
              <a:t>Founder.</a:t>
            </a:r>
          </a:p>
          <a:p>
            <a:pPr lvl="0">
              <a:lnSpc>
                <a:spcPct val="115000"/>
              </a:lnSpc>
              <a:spcAft>
                <a:spcPts val="1000"/>
              </a:spcAft>
            </a:pPr>
            <a:r>
              <a:rPr lang="en-US" sz="1200" b="1" u="sng" dirty="0" smtClean="0"/>
              <a:t>You </a:t>
            </a:r>
            <a:r>
              <a:rPr lang="en-US" sz="1200" b="1" u="sng" dirty="0"/>
              <a:t>will</a:t>
            </a:r>
            <a:r>
              <a:rPr lang="en-US" sz="1200" dirty="0"/>
              <a:t>:</a:t>
            </a:r>
          </a:p>
          <a:p>
            <a:pPr marL="342900" indent="-342900">
              <a:buAutoNum type="arabicPeriod"/>
            </a:pPr>
            <a:r>
              <a:rPr lang="en-US" sz="1200" dirty="0"/>
              <a:t>Plan your writing.  You may use your notes and answers.</a:t>
            </a:r>
          </a:p>
          <a:p>
            <a:pPr marL="342900" indent="-342900">
              <a:buAutoNum type="arabicPeriod"/>
            </a:pPr>
            <a:endParaRPr lang="en-US" sz="1200" dirty="0"/>
          </a:p>
          <a:p>
            <a:pPr marL="342900" indent="-342900">
              <a:buAutoNum type="arabicPeriod"/>
            </a:pPr>
            <a:r>
              <a:rPr lang="en-US" sz="1200" dirty="0" smtClean="0"/>
              <a:t>Write, revise, and edit your </a:t>
            </a:r>
            <a:r>
              <a:rPr lang="en-US" sz="1200" dirty="0"/>
              <a:t>first </a:t>
            </a:r>
            <a:r>
              <a:rPr lang="en-US" sz="1200" dirty="0" smtClean="0"/>
              <a:t>draft (your teacher will give you paper).</a:t>
            </a:r>
            <a:endParaRPr lang="en-US" sz="1200" dirty="0"/>
          </a:p>
          <a:p>
            <a:pPr marL="342900" indent="-342900">
              <a:buAutoNum type="arabicPeriod"/>
            </a:pPr>
            <a:endParaRPr lang="en-US" sz="1200" dirty="0"/>
          </a:p>
          <a:p>
            <a:pPr marL="342900" indent="-342900">
              <a:buAutoNum type="arabicPeriod"/>
            </a:pPr>
            <a:r>
              <a:rPr lang="en-US" sz="1200" dirty="0"/>
              <a:t>Write a final draft </a:t>
            </a:r>
            <a:r>
              <a:rPr lang="en-US" sz="1200" dirty="0" smtClean="0"/>
              <a:t>of your opinion piece.</a:t>
            </a:r>
          </a:p>
          <a:p>
            <a:pPr marL="342900" indent="-342900">
              <a:buAutoNum type="arabicPeriod"/>
            </a:pPr>
            <a:endParaRPr lang="en-US" sz="1200" dirty="0"/>
          </a:p>
          <a:p>
            <a:pPr algn="ctr"/>
            <a:endParaRPr lang="en-US" sz="1400" b="1" dirty="0" smtClean="0"/>
          </a:p>
          <a:p>
            <a:pPr algn="ctr"/>
            <a:r>
              <a:rPr lang="en-US" sz="1400" b="1" dirty="0" smtClean="0"/>
              <a:t>How You Will Be Scored</a:t>
            </a:r>
            <a:endParaRPr lang="en-US" sz="1400" b="1" dirty="0"/>
          </a:p>
          <a:p>
            <a:endParaRPr lang="en-US" sz="1200" b="1" dirty="0"/>
          </a:p>
        </p:txBody>
      </p:sp>
      <p:graphicFrame>
        <p:nvGraphicFramePr>
          <p:cNvPr id="6" name="Table 5"/>
          <p:cNvGraphicFramePr>
            <a:graphicFrameLocks noGrp="1"/>
          </p:cNvGraphicFramePr>
          <p:nvPr>
            <p:extLst>
              <p:ext uri="{D42A27DB-BD31-4B8C-83A1-F6EECF244321}">
                <p14:modId xmlns:p14="http://schemas.microsoft.com/office/powerpoint/2010/main" val="17502683"/>
              </p:ext>
            </p:extLst>
          </p:nvPr>
        </p:nvGraphicFramePr>
        <p:xfrm>
          <a:off x="1524000" y="3733800"/>
          <a:ext cx="5062538" cy="1850570"/>
        </p:xfrm>
        <a:graphic>
          <a:graphicData uri="http://schemas.openxmlformats.org/drawingml/2006/table">
            <a:tbl>
              <a:tblPr firstRow="1" bandRow="1">
                <a:tableStyleId>{5940675A-B579-460E-94D1-54222C63F5DA}</a:tableStyleId>
              </a:tblPr>
              <a:tblGrid>
                <a:gridCol w="1075909"/>
                <a:gridCol w="3986629"/>
              </a:tblGrid>
              <a:tr h="154577">
                <a:tc>
                  <a:txBody>
                    <a:bodyPr/>
                    <a:lstStyle/>
                    <a:p>
                      <a:pPr algn="r"/>
                      <a:r>
                        <a:rPr lang="en-US" sz="1000" b="1" i="1" dirty="0" smtClean="0">
                          <a:solidFill>
                            <a:schemeClr val="tx1"/>
                          </a:solidFill>
                        </a:rPr>
                        <a:t>Purpose</a:t>
                      </a:r>
                      <a:endParaRPr lang="en-US" sz="1000" b="1" i="1" dirty="0">
                        <a:solidFill>
                          <a:schemeClr val="tx1"/>
                        </a:solidFill>
                      </a:endParaRPr>
                    </a:p>
                  </a:txBody>
                  <a:tcPr marL="97155" marR="97155" marT="47897" marB="47897" anchor="ctr">
                    <a:lnB w="12700" cap="flat" cmpd="sng" algn="ctr">
                      <a:noFill/>
                      <a:prstDash val="solid"/>
                      <a:round/>
                      <a:headEnd type="none" w="med" len="med"/>
                      <a:tailEnd type="none" w="med" len="med"/>
                    </a:lnB>
                    <a:solidFill>
                      <a:schemeClr val="bg2"/>
                    </a:solidFill>
                  </a:tcPr>
                </a:tc>
                <a:tc>
                  <a:txBody>
                    <a:bodyPr/>
                    <a:lstStyle/>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n-US" sz="1000" b="0" i="0" u="none" strike="noStrike" kern="1200" cap="none" spc="0" normalizeH="0" baseline="0" noProof="0" dirty="0" smtClean="0">
                          <a:ln>
                            <a:noFill/>
                          </a:ln>
                          <a:solidFill>
                            <a:prstClr val="black"/>
                          </a:solidFill>
                          <a:effectLst/>
                          <a:uLnTx/>
                          <a:uFillTx/>
                          <a:latin typeface="+mn-lt"/>
                          <a:ea typeface="Calibri"/>
                          <a:cs typeface="Times New Roman"/>
                        </a:rPr>
                        <a:t>Do you clearly state your opinion?  Do you stay on topic?</a:t>
                      </a:r>
                      <a:endParaRPr kumimoji="0" lang="en-US" sz="1000" b="1" i="0" u="none" strike="noStrike" kern="1200" cap="none" spc="0" normalizeH="0" baseline="0" noProof="0" dirty="0">
                        <a:ln>
                          <a:noFill/>
                        </a:ln>
                        <a:solidFill>
                          <a:prstClr val="black"/>
                        </a:solidFill>
                        <a:effectLst/>
                        <a:uLnTx/>
                        <a:uFillTx/>
                        <a:latin typeface="+mn-lt"/>
                        <a:ea typeface="Calibri"/>
                        <a:cs typeface="Times New Roman"/>
                      </a:endParaRPr>
                    </a:p>
                  </a:txBody>
                  <a:tcPr marL="97155" marR="97155" marT="47897" marB="47897" anchor="ctr">
                    <a:lnB w="12700" cap="flat" cmpd="sng" algn="ctr">
                      <a:solidFill>
                        <a:schemeClr val="bg1">
                          <a:lumMod val="50000"/>
                        </a:schemeClr>
                      </a:solidFill>
                      <a:prstDash val="solid"/>
                      <a:round/>
                      <a:headEnd type="none" w="med" len="med"/>
                      <a:tailEnd type="none" w="med" len="med"/>
                    </a:lnB>
                    <a:solidFill>
                      <a:schemeClr val="bg2"/>
                    </a:solidFill>
                  </a:tcPr>
                </a:tc>
              </a:tr>
              <a:tr h="239486">
                <a:tc>
                  <a:txBody>
                    <a:bodyPr/>
                    <a:lstStyle/>
                    <a:p>
                      <a:pPr algn="r"/>
                      <a:r>
                        <a:rPr lang="en-US" sz="1000" b="1" i="1" dirty="0" smtClean="0">
                          <a:solidFill>
                            <a:schemeClr val="tx1"/>
                          </a:solidFill>
                        </a:rPr>
                        <a:t>Organization</a:t>
                      </a:r>
                      <a:endParaRPr lang="en-US" sz="1000" b="1" i="1" dirty="0">
                        <a:solidFill>
                          <a:schemeClr val="tx1"/>
                        </a:solidFill>
                      </a:endParaRPr>
                    </a:p>
                  </a:txBody>
                  <a:tcPr marL="97155" marR="97155" marT="47897" marB="47897" anchor="ctr">
                    <a:lnT w="12700" cap="flat" cmpd="sng" algn="ctr">
                      <a:noFill/>
                      <a:prstDash val="solid"/>
                      <a:round/>
                      <a:headEnd type="none" w="med" len="med"/>
                      <a:tailEnd type="none" w="med" len="med"/>
                    </a:lnT>
                    <a:solidFill>
                      <a:schemeClr val="bg2"/>
                    </a:solidFill>
                  </a:tcPr>
                </a:tc>
                <a:tc>
                  <a:txBody>
                    <a:bodyPr/>
                    <a:lstStyle/>
                    <a:p>
                      <a:pPr marL="0" lvl="0" indent="0" defTabSz="1018809">
                        <a:buFont typeface="+mj-lt"/>
                        <a:buNone/>
                        <a:defRPr/>
                      </a:pPr>
                      <a:r>
                        <a:rPr lang="en-US" sz="1000" dirty="0" smtClean="0">
                          <a:solidFill>
                            <a:prstClr val="black"/>
                          </a:solidFill>
                          <a:ea typeface="Calibri"/>
                          <a:cs typeface="Times New Roman"/>
                        </a:rPr>
                        <a:t>Do your ideas flow logically from the introduction to conclusion?  Do you use effective transitions?</a:t>
                      </a:r>
                      <a:endParaRPr lang="en-US" sz="1000" dirty="0">
                        <a:solidFill>
                          <a:prstClr val="black"/>
                        </a:solidFill>
                        <a:ea typeface="Calibri"/>
                        <a:cs typeface="Times New Roman"/>
                      </a:endParaRPr>
                    </a:p>
                  </a:txBody>
                  <a:tcPr marL="97155" marR="97155" marT="47897" marB="47897" anchor="ctr">
                    <a:lnT w="12700" cap="flat" cmpd="sng" algn="ctr">
                      <a:solidFill>
                        <a:schemeClr val="bg1">
                          <a:lumMod val="50000"/>
                        </a:schemeClr>
                      </a:solidFill>
                      <a:prstDash val="solid"/>
                      <a:round/>
                      <a:headEnd type="none" w="med" len="med"/>
                      <a:tailEnd type="none" w="med" len="med"/>
                    </a:lnT>
                    <a:solidFill>
                      <a:schemeClr val="bg2"/>
                    </a:solidFill>
                  </a:tcPr>
                </a:tc>
              </a:tr>
              <a:tr h="383177">
                <a:tc>
                  <a:txBody>
                    <a:bodyPr/>
                    <a:lstStyle/>
                    <a:p>
                      <a:pPr algn="r"/>
                      <a:r>
                        <a:rPr lang="en-US" sz="1000" b="1" i="1" dirty="0" smtClean="0">
                          <a:solidFill>
                            <a:schemeClr val="tx1"/>
                          </a:solidFill>
                        </a:rPr>
                        <a:t>Elaboration:</a:t>
                      </a:r>
                    </a:p>
                    <a:p>
                      <a:pPr algn="r"/>
                      <a:r>
                        <a:rPr lang="en-US" sz="1000" b="1" i="1" dirty="0" smtClean="0">
                          <a:solidFill>
                            <a:schemeClr val="tx1"/>
                          </a:solidFill>
                        </a:rPr>
                        <a:t>of evidence</a:t>
                      </a:r>
                    </a:p>
                  </a:txBody>
                  <a:tcPr marL="97155" marR="97155" marT="47897" marB="47897" anchor="ctr">
                    <a:lnB w="12700" cap="flat" cmpd="sng" algn="ctr">
                      <a:noFill/>
                      <a:prstDash val="solid"/>
                      <a:round/>
                      <a:headEnd type="none" w="med" len="med"/>
                      <a:tailEnd type="none" w="med" len="med"/>
                    </a:lnB>
                    <a:solidFill>
                      <a:schemeClr val="bg1">
                        <a:lumMod val="95000"/>
                      </a:schemeClr>
                    </a:solidFill>
                  </a:tcPr>
                </a:tc>
                <a:tc>
                  <a:txBody>
                    <a:bodyPr/>
                    <a:lstStyle/>
                    <a:p>
                      <a:pPr marL="0" lvl="0" indent="0" defTabSz="1018809">
                        <a:buFont typeface="+mj-lt"/>
                        <a:buNone/>
                        <a:defRPr/>
                      </a:pPr>
                      <a:r>
                        <a:rPr lang="en-US" sz="1000" dirty="0" smtClean="0">
                          <a:solidFill>
                            <a:prstClr val="black"/>
                          </a:solidFill>
                          <a:ea typeface="Calibri"/>
                          <a:cs typeface="Times New Roman"/>
                        </a:rPr>
                        <a:t>Do you provide evidence from sources about your opinions and elaborate with specific information?</a:t>
                      </a:r>
                      <a:endParaRPr lang="en-US" sz="1000" dirty="0">
                        <a:solidFill>
                          <a:prstClr val="black"/>
                        </a:solidFill>
                        <a:ea typeface="Calibri"/>
                        <a:cs typeface="Times New Roman"/>
                      </a:endParaRPr>
                    </a:p>
                  </a:txBody>
                  <a:tcPr marL="97155" marR="97155" marT="47897" marB="47897"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263435">
                <a:tc>
                  <a:txBody>
                    <a:bodyPr/>
                    <a:lstStyle/>
                    <a:p>
                      <a:pPr algn="r"/>
                      <a:r>
                        <a:rPr lang="en-US" sz="1000" b="1" i="1" dirty="0" smtClean="0">
                          <a:solidFill>
                            <a:schemeClr val="tx1"/>
                          </a:solidFill>
                        </a:rPr>
                        <a:t>Elaboration:</a:t>
                      </a:r>
                    </a:p>
                    <a:p>
                      <a:pPr algn="r"/>
                      <a:r>
                        <a:rPr lang="en-US" sz="1000" b="1" i="1" dirty="0" smtClean="0">
                          <a:solidFill>
                            <a:schemeClr val="tx1"/>
                          </a:solidFill>
                        </a:rPr>
                        <a:t>of language and vocabulary</a:t>
                      </a:r>
                      <a:endParaRPr lang="en-US" sz="1000" b="1" i="1" dirty="0">
                        <a:solidFill>
                          <a:schemeClr val="tx1"/>
                        </a:solidFill>
                      </a:endParaRPr>
                    </a:p>
                  </a:txBody>
                  <a:tcPr marL="97155" marR="97155" marT="47897" marB="47897" anchor="ctr">
                    <a:lnT w="12700" cap="flat" cmpd="sng" algn="ctr">
                      <a:noFill/>
                      <a:prstDash val="solid"/>
                      <a:round/>
                      <a:headEnd type="none" w="med" len="med"/>
                      <a:tailEnd type="none" w="med" len="med"/>
                    </a:lnT>
                    <a:solidFill>
                      <a:schemeClr val="bg1">
                        <a:lumMod val="95000"/>
                      </a:schemeClr>
                    </a:solidFill>
                  </a:tcPr>
                </a:tc>
                <a:tc>
                  <a:txBody>
                    <a:bodyPr/>
                    <a:lstStyle/>
                    <a:p>
                      <a:pPr marL="0" lvl="0" indent="0" defTabSz="1018809">
                        <a:buFont typeface="+mj-lt"/>
                        <a:buNone/>
                        <a:defRPr/>
                      </a:pPr>
                      <a:r>
                        <a:rPr lang="en-US" sz="1000" dirty="0" smtClean="0">
                          <a:solidFill>
                            <a:prstClr val="black"/>
                          </a:solidFill>
                          <a:ea typeface="Calibri"/>
                          <a:cs typeface="Times New Roman"/>
                        </a:rPr>
                        <a:t>Do you express your ideas effectively?  Do you use precise language that is appropriate for your audience and purpose?</a:t>
                      </a:r>
                      <a:endParaRPr lang="en-US" sz="1000" dirty="0">
                        <a:solidFill>
                          <a:prstClr val="black"/>
                        </a:solidFill>
                        <a:ea typeface="Calibri"/>
                        <a:cs typeface="Times New Roman"/>
                      </a:endParaRPr>
                    </a:p>
                  </a:txBody>
                  <a:tcPr marL="97155" marR="97155" marT="47897" marB="47897"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239486">
                <a:tc>
                  <a:txBody>
                    <a:bodyPr/>
                    <a:lstStyle/>
                    <a:p>
                      <a:pPr algn="r"/>
                      <a:r>
                        <a:rPr lang="en-US" sz="1000" b="1" i="1" dirty="0" smtClean="0">
                          <a:solidFill>
                            <a:schemeClr val="tx1"/>
                          </a:solidFill>
                        </a:rPr>
                        <a:t>Conventions</a:t>
                      </a:r>
                      <a:endParaRPr lang="en-US" sz="1000" b="1" i="1" dirty="0">
                        <a:solidFill>
                          <a:schemeClr val="tx1"/>
                        </a:solidFill>
                      </a:endParaRPr>
                    </a:p>
                  </a:txBody>
                  <a:tcPr marL="97155" marR="97155" marT="47897" marB="47897" anchor="ctr">
                    <a:solidFill>
                      <a:schemeClr val="accent6">
                        <a:lumMod val="20000"/>
                        <a:lumOff val="80000"/>
                      </a:schemeClr>
                    </a:solidFill>
                  </a:tcPr>
                </a:tc>
                <a:tc>
                  <a:txBody>
                    <a:bodyPr/>
                    <a:lstStyle/>
                    <a:p>
                      <a:pPr marL="0" lvl="0" indent="0" defTabSz="1018809">
                        <a:buFont typeface="+mj-lt"/>
                        <a:buNone/>
                        <a:defRPr/>
                      </a:pPr>
                      <a:r>
                        <a:rPr lang="en-US" sz="1000" b="1" dirty="0" smtClean="0">
                          <a:solidFill>
                            <a:srgbClr val="FF0000"/>
                          </a:solidFill>
                        </a:rPr>
                        <a:t> </a:t>
                      </a:r>
                      <a:r>
                        <a:rPr lang="en-US" sz="1000" dirty="0" smtClean="0">
                          <a:solidFill>
                            <a:prstClr val="black"/>
                          </a:solidFill>
                          <a:ea typeface="Calibri"/>
                          <a:cs typeface="Times New Roman"/>
                        </a:rPr>
                        <a:t>Do you use punctuation, capitalization and spelling correctly?</a:t>
                      </a:r>
                      <a:endParaRPr lang="en-US" sz="1000" dirty="0">
                        <a:solidFill>
                          <a:prstClr val="black"/>
                        </a:solidFill>
                        <a:ea typeface="Calibri"/>
                        <a:cs typeface="Times New Roman"/>
                      </a:endParaRPr>
                    </a:p>
                  </a:txBody>
                  <a:tcPr marL="97155" marR="97155" marT="47897" marB="47897"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3634267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96225020"/>
              </p:ext>
            </p:extLst>
          </p:nvPr>
        </p:nvGraphicFramePr>
        <p:xfrm>
          <a:off x="566739" y="381000"/>
          <a:ext cx="6638925" cy="8382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smtClean="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pPr algn="ctr"/>
                      <a:endParaRPr lang="en-US" sz="1900" b="1" u="sng"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710518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69298817"/>
              </p:ext>
            </p:extLst>
          </p:nvPr>
        </p:nvGraphicFramePr>
        <p:xfrm>
          <a:off x="566739" y="380999"/>
          <a:ext cx="6638925" cy="8763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41855935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45</a:t>
            </a:fld>
            <a:endParaRPr lang="en-US" dirty="0"/>
          </a:p>
        </p:txBody>
      </p:sp>
      <p:sp>
        <p:nvSpPr>
          <p:cNvPr id="2" name="TextBox 1"/>
          <p:cNvSpPr txBox="1"/>
          <p:nvPr/>
        </p:nvSpPr>
        <p:spPr>
          <a:xfrm>
            <a:off x="658576" y="6545943"/>
            <a:ext cx="6396038" cy="983420"/>
          </a:xfrm>
          <a:prstGeom prst="rect">
            <a:avLst/>
          </a:prstGeom>
          <a:noFill/>
        </p:spPr>
        <p:txBody>
          <a:bodyPr wrap="square" lIns="96378" tIns="48189" rIns="96378" bIns="48189" rtlCol="0">
            <a:spAutoFit/>
          </a:bodyPr>
          <a:lstStyle/>
          <a:p>
            <a:pPr algn="ctr"/>
            <a:r>
              <a:rPr lang="en-US" sz="3800" b="1" dirty="0">
                <a:effectLst>
                  <a:outerShdw blurRad="38100" dist="38100" dir="2700000" algn="tl">
                    <a:srgbClr val="000000">
                      <a:alpha val="43137"/>
                    </a:srgbClr>
                  </a:outerShdw>
                </a:effectLst>
              </a:rPr>
              <a:t>STOP</a:t>
            </a:r>
          </a:p>
          <a:p>
            <a:pPr algn="ctr"/>
            <a:r>
              <a:rPr lang="en-US" dirty="0" smtClean="0"/>
              <a:t>Close your books and wait for instructions!</a:t>
            </a:r>
            <a:endParaRPr lang="en-US" dirty="0"/>
          </a:p>
        </p:txBody>
      </p:sp>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798" y="1436914"/>
            <a:ext cx="4691594" cy="455022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59190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10682218"/>
              </p:ext>
            </p:extLst>
          </p:nvPr>
        </p:nvGraphicFramePr>
        <p:xfrm>
          <a:off x="521794" y="537838"/>
          <a:ext cx="6720839" cy="3364892"/>
        </p:xfrm>
        <a:graphic>
          <a:graphicData uri="http://schemas.openxmlformats.org/drawingml/2006/table">
            <a:tbl>
              <a:tblPr firstRow="1" bandRow="1">
                <a:tableStyleId>{5940675A-B579-460E-94D1-54222C63F5DA}</a:tableStyleId>
              </a:tblPr>
              <a:tblGrid>
                <a:gridCol w="530591"/>
                <a:gridCol w="3386428"/>
                <a:gridCol w="624227"/>
                <a:gridCol w="702255"/>
                <a:gridCol w="624229"/>
                <a:gridCol w="853109"/>
              </a:tblGrid>
              <a:tr h="330491">
                <a:tc gridSpan="6">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Literary Text</a:t>
                      </a:r>
                    </a:p>
                  </a:txBody>
                  <a:tcPr marL="97155" marR="97155" marT="47897" marB="47897"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r>
              <a:tr h="346649">
                <a:tc>
                  <a:txBody>
                    <a:bodyPr/>
                    <a:lstStyle/>
                    <a:p>
                      <a:pPr algn="ctr">
                        <a:lnSpc>
                          <a:spcPct val="100000"/>
                        </a:lnSpc>
                        <a:spcAft>
                          <a:spcPts val="0"/>
                        </a:spcAft>
                      </a:pPr>
                      <a:r>
                        <a:rPr lang="en-US" sz="1200" b="1" dirty="0" smtClean="0"/>
                        <a:t>1 </a:t>
                      </a:r>
                      <a:endParaRPr lang="en-US" sz="1200" b="1" dirty="0"/>
                    </a:p>
                  </a:txBody>
                  <a:tcPr marL="97155" marR="97155" marT="47897" marB="47897" anchor="ctr">
                    <a:solidFill>
                      <a:schemeClr val="bg1"/>
                    </a:solidFill>
                  </a:tcPr>
                </a:tc>
                <a:tc gridSpan="4">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mn-lt"/>
                          <a:ea typeface="Calibri"/>
                          <a:cs typeface="Times New Roman"/>
                        </a:rPr>
                        <a:t>Why did Jonas go into the hall?  RL.3.3</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solidFill>
                          <a:schemeClr val="tx1"/>
                        </a:solidFill>
                      </a:endParaRPr>
                    </a:p>
                  </a:txBody>
                  <a:tcPr marL="97155" marR="97155" marT="47897" marB="47897">
                    <a:solidFill>
                      <a:schemeClr val="bg1"/>
                    </a:solidFill>
                  </a:tcPr>
                </a:tc>
              </a:tr>
              <a:tr h="296574">
                <a:tc>
                  <a:txBody>
                    <a:bodyPr/>
                    <a:lstStyle/>
                    <a:p>
                      <a:pPr algn="ctr">
                        <a:lnSpc>
                          <a:spcPct val="100000"/>
                        </a:lnSpc>
                        <a:spcAft>
                          <a:spcPts val="0"/>
                        </a:spcAft>
                      </a:pPr>
                      <a:r>
                        <a:rPr lang="en-US" sz="1200" b="1" dirty="0" smtClean="0"/>
                        <a:t>2</a:t>
                      </a:r>
                      <a:endParaRPr lang="en-US" sz="1200" b="1" dirty="0"/>
                    </a:p>
                  </a:txBody>
                  <a:tcPr marL="97155" marR="97155" marT="47897" marB="47897" anchor="ctr">
                    <a:solidFill>
                      <a:schemeClr val="bg1"/>
                    </a:solidFill>
                  </a:tcPr>
                </a:tc>
                <a:tc gridSpan="4">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100" b="0" i="0" dirty="0" smtClean="0">
                          <a:solidFill>
                            <a:schemeClr val="tx1"/>
                          </a:solidFill>
                          <a:latin typeface="+mn-lt"/>
                          <a:ea typeface="Calibri"/>
                          <a:cs typeface="Times New Roman"/>
                        </a:rPr>
                        <a:t>Why did Molly hide under her desk? RL.3.3</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solidFill>
                          <a:schemeClr val="tx1"/>
                        </a:solidFill>
                      </a:endParaRPr>
                    </a:p>
                  </a:txBody>
                  <a:tcPr marL="97155" marR="97155" marT="47897" marB="47897">
                    <a:solidFill>
                      <a:schemeClr val="bg1"/>
                    </a:solidFill>
                  </a:tcPr>
                </a:tc>
              </a:tr>
              <a:tr h="163721">
                <a:tc>
                  <a:txBody>
                    <a:bodyPr/>
                    <a:lstStyle/>
                    <a:p>
                      <a:pPr algn="ctr">
                        <a:lnSpc>
                          <a:spcPct val="100000"/>
                        </a:lnSpc>
                        <a:spcAft>
                          <a:spcPts val="0"/>
                        </a:spcAft>
                      </a:pPr>
                      <a:r>
                        <a:rPr lang="en-US" sz="1200" b="1" dirty="0" smtClean="0"/>
                        <a:t>3</a:t>
                      </a:r>
                      <a:endParaRPr lang="en-US" sz="1200" b="1" dirty="0"/>
                    </a:p>
                  </a:txBody>
                  <a:tcPr marL="97155" marR="97155" marT="47897" marB="47897" anchor="ctr">
                    <a:solidFill>
                      <a:schemeClr val="bg1"/>
                    </a:solidFill>
                  </a:tcPr>
                </a:tc>
                <a:tc gridSpan="4">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100" b="1" dirty="0" smtClean="0">
                          <a:latin typeface="Helvetica" pitchFamily="34" charset="0"/>
                          <a:cs typeface="Helvetica" pitchFamily="34" charset="0"/>
                        </a:rPr>
                        <a:t>In </a:t>
                      </a:r>
                      <a:r>
                        <a:rPr lang="en-US" sz="1100" b="1" i="1" u="sng" dirty="0" smtClean="0">
                          <a:latin typeface="Helvetica" pitchFamily="34" charset="0"/>
                          <a:cs typeface="Helvetica" pitchFamily="34" charset="0"/>
                        </a:rPr>
                        <a:t>The Tornado Drill</a:t>
                      </a:r>
                      <a:r>
                        <a:rPr lang="en-US" sz="1100" b="1" dirty="0" smtClean="0">
                          <a:latin typeface="Helvetica" pitchFamily="34" charset="0"/>
                          <a:cs typeface="Helvetica" pitchFamily="34" charset="0"/>
                        </a:rPr>
                        <a:t>, what does the author do to help readers better understand the story?</a:t>
                      </a:r>
                      <a:r>
                        <a:rPr lang="en-US" sz="1100" b="1" baseline="0" dirty="0" smtClean="0">
                          <a:latin typeface="Helvetica" pitchFamily="34" charset="0"/>
                          <a:cs typeface="Helvetica" pitchFamily="34" charset="0"/>
                        </a:rPr>
                        <a:t> </a:t>
                      </a:r>
                      <a:r>
                        <a:rPr kumimoji="0" lang="en-US" sz="1100" b="0" i="0" u="none" strike="noStrike" kern="1200" cap="none" spc="0" normalizeH="0" baseline="0" noProof="0" dirty="0" smtClean="0">
                          <a:ln>
                            <a:noFill/>
                          </a:ln>
                          <a:solidFill>
                            <a:schemeClr val="tx1"/>
                          </a:solidFill>
                          <a:effectLst/>
                          <a:uLnTx/>
                          <a:uFillTx/>
                          <a:latin typeface="+mn-lt"/>
                          <a:ea typeface="Times New Roman"/>
                          <a:cs typeface="Times New Roman"/>
                        </a:rPr>
                        <a:t>RL.3.6</a:t>
                      </a:r>
                      <a:endParaRPr kumimoji="0" lang="en-US" sz="1100" b="0" i="0" u="none" strike="noStrike" kern="1200" cap="none" spc="0" normalizeH="0" baseline="0" noProof="0" dirty="0" smtClean="0">
                        <a:ln>
                          <a:noFill/>
                        </a:ln>
                        <a:solidFill>
                          <a:schemeClr val="tx1"/>
                        </a:solidFill>
                        <a:effectLst/>
                        <a:uLnTx/>
                        <a:uFillTx/>
                        <a:latin typeface="+mn-lt"/>
                        <a:ea typeface="Times New Roman"/>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solidFill>
                          <a:schemeClr val="tx1"/>
                        </a:solidFill>
                      </a:endParaRPr>
                    </a:p>
                  </a:txBody>
                  <a:tcPr marL="97155" marR="97155" marT="47897" marB="47897">
                    <a:solidFill>
                      <a:schemeClr val="bg1"/>
                    </a:solidFill>
                  </a:tcPr>
                </a:tc>
              </a:tr>
              <a:tr h="205087">
                <a:tc>
                  <a:txBody>
                    <a:bodyPr/>
                    <a:lstStyle/>
                    <a:p>
                      <a:pPr algn="ctr">
                        <a:lnSpc>
                          <a:spcPct val="100000"/>
                        </a:lnSpc>
                        <a:spcAft>
                          <a:spcPts val="0"/>
                        </a:spcAft>
                      </a:pPr>
                      <a:r>
                        <a:rPr lang="en-US" sz="1200" b="1" dirty="0" smtClean="0"/>
                        <a:t>4</a:t>
                      </a:r>
                      <a:endParaRPr lang="en-US" sz="1200" b="1" dirty="0"/>
                    </a:p>
                  </a:txBody>
                  <a:tcPr marL="97155" marR="97155" marT="47897" marB="47897" anchor="ctr">
                    <a:solidFill>
                      <a:schemeClr val="bg1"/>
                    </a:solidFill>
                  </a:tcPr>
                </a:tc>
                <a:tc gridSpan="4">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mn-lt"/>
                          <a:ea typeface="Times New Roman"/>
                          <a:cs typeface="Times New Roman"/>
                        </a:rPr>
                        <a:t>Why did the author probably write </a:t>
                      </a:r>
                      <a:r>
                        <a:rPr kumimoji="0" lang="en-US" sz="1100" b="1" i="1" u="sng" strike="noStrike" kern="1200" cap="none" spc="0" normalizeH="0" baseline="0" noProof="0" dirty="0" smtClean="0">
                          <a:ln>
                            <a:noFill/>
                          </a:ln>
                          <a:solidFill>
                            <a:schemeClr val="tx1"/>
                          </a:solidFill>
                          <a:effectLst/>
                          <a:uLnTx/>
                          <a:uFillTx/>
                          <a:latin typeface="+mn-lt"/>
                          <a:ea typeface="Times New Roman"/>
                          <a:cs typeface="Times New Roman"/>
                        </a:rPr>
                        <a:t>The Tornado Drill</a:t>
                      </a:r>
                      <a:r>
                        <a:rPr kumimoji="0" lang="en-US" sz="1100" b="0" i="0" u="none" strike="noStrike" kern="1200" cap="none" spc="0" normalizeH="0" baseline="0" noProof="0" dirty="0" smtClean="0">
                          <a:ln>
                            <a:noFill/>
                          </a:ln>
                          <a:solidFill>
                            <a:schemeClr val="tx1"/>
                          </a:solidFill>
                          <a:effectLst/>
                          <a:uLnTx/>
                          <a:uFillTx/>
                          <a:latin typeface="+mn-lt"/>
                          <a:ea typeface="Times New Roman"/>
                          <a:cs typeface="Times New Roman"/>
                        </a:rPr>
                        <a:t>? RL.3.6</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solidFill>
                          <a:schemeClr val="tx1"/>
                        </a:solidFill>
                      </a:endParaRPr>
                    </a:p>
                  </a:txBody>
                  <a:tcPr marL="97155" marR="97155" marT="47897" marB="47897">
                    <a:solidFill>
                      <a:schemeClr val="bg1"/>
                    </a:solidFill>
                  </a:tcPr>
                </a:tc>
              </a:tr>
              <a:tr h="310484">
                <a:tc>
                  <a:txBody>
                    <a:bodyPr/>
                    <a:lstStyle/>
                    <a:p>
                      <a:pPr algn="ctr">
                        <a:lnSpc>
                          <a:spcPct val="100000"/>
                        </a:lnSpc>
                        <a:spcAft>
                          <a:spcPts val="0"/>
                        </a:spcAft>
                      </a:pPr>
                      <a:r>
                        <a:rPr lang="en-US" sz="1200" b="1" dirty="0" smtClean="0"/>
                        <a:t>5</a:t>
                      </a:r>
                      <a:endParaRPr lang="en-US" sz="1200" b="1" dirty="0"/>
                    </a:p>
                  </a:txBody>
                  <a:tcPr marL="97155" marR="97155" marT="47897" marB="47897" anchor="ctr">
                    <a:solidFill>
                      <a:schemeClr val="bg1"/>
                    </a:solidFill>
                  </a:tcPr>
                </a:tc>
                <a:tc gridSpan="4">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effectLst/>
                          <a:latin typeface="+mn-lt"/>
                          <a:ea typeface="Calibri"/>
                          <a:cs typeface="Times New Roman"/>
                        </a:rPr>
                        <a:t>Why did Molly and Jonas react differently to the drill?  RL.3.9</a:t>
                      </a:r>
                      <a:endParaRPr lang="en-US" sz="1100" b="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solidFill>
                          <a:schemeClr val="tx1"/>
                        </a:solidFill>
                      </a:endParaRPr>
                    </a:p>
                  </a:txBody>
                  <a:tcPr marL="97155" marR="97155" marT="47897" marB="47897">
                    <a:solidFill>
                      <a:schemeClr val="bg1"/>
                    </a:solidFill>
                  </a:tcPr>
                </a:tc>
              </a:tr>
              <a:tr h="379281">
                <a:tc>
                  <a:txBody>
                    <a:bodyPr/>
                    <a:lstStyle/>
                    <a:p>
                      <a:pPr algn="ctr">
                        <a:lnSpc>
                          <a:spcPct val="100000"/>
                        </a:lnSpc>
                        <a:spcAft>
                          <a:spcPts val="0"/>
                        </a:spcAft>
                      </a:pPr>
                      <a:r>
                        <a:rPr lang="en-US" sz="1200" b="1" dirty="0" smtClean="0"/>
                        <a:t>6</a:t>
                      </a:r>
                      <a:endParaRPr lang="en-US" sz="1200" b="1" dirty="0"/>
                    </a:p>
                  </a:txBody>
                  <a:tcPr marL="97155" marR="97155" marT="47897" marB="47897" anchor="ctr">
                    <a:solidFill>
                      <a:schemeClr val="bg1"/>
                    </a:solidFill>
                  </a:tcPr>
                </a:tc>
                <a:tc gridSpan="4">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effectLst/>
                          <a:latin typeface="+mn-lt"/>
                          <a:ea typeface="Calibri"/>
                          <a:cs typeface="Times New Roman"/>
                        </a:rPr>
                        <a:t>According to </a:t>
                      </a:r>
                      <a:r>
                        <a:rPr lang="en-US" sz="1100" b="1" i="1" u="sng" dirty="0" smtClean="0">
                          <a:solidFill>
                            <a:schemeClr val="tx1"/>
                          </a:solidFill>
                          <a:effectLst/>
                          <a:latin typeface="+mn-lt"/>
                          <a:ea typeface="Calibri"/>
                          <a:cs typeface="Times New Roman"/>
                        </a:rPr>
                        <a:t>The Tornado Drill</a:t>
                      </a:r>
                      <a:r>
                        <a:rPr lang="en-US" sz="1100" b="0" dirty="0" smtClean="0">
                          <a:solidFill>
                            <a:schemeClr val="tx1"/>
                          </a:solidFill>
                          <a:effectLst/>
                          <a:latin typeface="+mn-lt"/>
                          <a:ea typeface="Calibri"/>
                          <a:cs typeface="Times New Roman"/>
                        </a:rPr>
                        <a:t>, how is preparing for a tornado different than preparing for a hurricane?  RL.3.9</a:t>
                      </a:r>
                      <a:endParaRPr lang="en-US" sz="1100" b="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solidFill>
                          <a:schemeClr val="tx1"/>
                        </a:solidFill>
                      </a:endParaRPr>
                    </a:p>
                  </a:txBody>
                  <a:tcPr marL="97155" marR="97155" marT="47897" marB="47897">
                    <a:solidFill>
                      <a:schemeClr val="bg1"/>
                    </a:solidFill>
                  </a:tcPr>
                </a:tc>
              </a:tr>
              <a:tr h="237745">
                <a:tc>
                  <a:txBody>
                    <a:bodyPr/>
                    <a:lstStyle/>
                    <a:p>
                      <a:pPr algn="ctr">
                        <a:lnSpc>
                          <a:spcPct val="100000"/>
                        </a:lnSpc>
                        <a:spcAft>
                          <a:spcPts val="0"/>
                        </a:spcAft>
                      </a:pPr>
                      <a:r>
                        <a:rPr lang="en-US" sz="1200" b="1" dirty="0" smtClean="0"/>
                        <a:t>7</a:t>
                      </a:r>
                      <a:endParaRPr lang="en-US" sz="1200" b="1" dirty="0"/>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mn-lt"/>
                          <a:ea typeface="Times New Roman"/>
                          <a:cs typeface="Times New Roman"/>
                        </a:rPr>
                        <a:t>Explain why the author probably wrote </a:t>
                      </a:r>
                      <a:r>
                        <a:rPr kumimoji="0" lang="en-US" sz="1100" b="1" i="1" u="sng" strike="noStrike" kern="1200" cap="none" spc="0" normalizeH="0" baseline="0" noProof="0" dirty="0" smtClean="0">
                          <a:ln>
                            <a:noFill/>
                          </a:ln>
                          <a:solidFill>
                            <a:schemeClr val="tx1"/>
                          </a:solidFill>
                          <a:effectLst/>
                          <a:uLnTx/>
                          <a:uFillTx/>
                          <a:latin typeface="+mn-lt"/>
                          <a:ea typeface="Times New Roman"/>
                          <a:cs typeface="Times New Roman"/>
                        </a:rPr>
                        <a:t>The Tornado Drill</a:t>
                      </a:r>
                      <a:r>
                        <a:rPr kumimoji="0" lang="en-US" sz="1100" b="0" i="0" u="none" strike="noStrike" kern="1200" cap="none" spc="0" normalizeH="0" baseline="0" noProof="0" dirty="0" smtClean="0">
                          <a:ln>
                            <a:noFill/>
                          </a:ln>
                          <a:solidFill>
                            <a:schemeClr val="tx1"/>
                          </a:solidFill>
                          <a:effectLst/>
                          <a:uLnTx/>
                          <a:uFillTx/>
                          <a:latin typeface="+mn-lt"/>
                          <a:ea typeface="Times New Roman"/>
                          <a:cs typeface="Times New Roman"/>
                        </a:rPr>
                        <a:t>. RL.3.6</a:t>
                      </a:r>
                    </a:p>
                  </a:txBody>
                  <a:tcPr marL="97155" marR="97155" marT="47897" marB="47897" anchor="ctr">
                    <a:solidFill>
                      <a:schemeClr val="bg1"/>
                    </a:solidFill>
                  </a:tcPr>
                </a:tc>
                <a:tc hMerge="1">
                  <a:txBody>
                    <a:bodyPr/>
                    <a:lstStyle/>
                    <a:p>
                      <a:pPr marL="0" marR="0" indent="0" algn="ctr" defTabSz="1018809" rtl="0" eaLnBrk="1" fontAlgn="auto" latinLnBrk="0" hangingPunct="1">
                        <a:lnSpc>
                          <a:spcPct val="115000"/>
                        </a:lnSpc>
                        <a:spcBef>
                          <a:spcPts val="0"/>
                        </a:spcBef>
                        <a:spcAft>
                          <a:spcPts val="1200"/>
                        </a:spcAft>
                        <a:buClrTx/>
                        <a:buSzTx/>
                        <a:buFontTx/>
                        <a:buNone/>
                        <a:tabLst/>
                        <a:defRPr/>
                      </a:pPr>
                      <a:endParaRPr lang="en-US" sz="1400" b="1" dirty="0" smtClean="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15000"/>
                        </a:lnSpc>
                        <a:spcBef>
                          <a:spcPts val="0"/>
                        </a:spcBef>
                        <a:spcAft>
                          <a:spcPts val="1200"/>
                        </a:spcAft>
                        <a:buClrTx/>
                        <a:buSzTx/>
                        <a:buFontTx/>
                        <a:buNone/>
                        <a:tabLst/>
                        <a:defRPr/>
                      </a:pPr>
                      <a:r>
                        <a:rPr lang="en-US" sz="1400" b="1" dirty="0" smtClean="0">
                          <a:solidFill>
                            <a:schemeClr val="tx1"/>
                          </a:solidFill>
                          <a:effectLst>
                            <a:outerShdw blurRad="38100" dist="38100" dir="2700000" algn="tl">
                              <a:srgbClr val="000000">
                                <a:alpha val="43137"/>
                              </a:srgbClr>
                            </a:outerShdw>
                          </a:effectLst>
                          <a:latin typeface="+mn-lt"/>
                          <a:ea typeface="Calibri"/>
                          <a:cs typeface="Times New Roman"/>
                        </a:rPr>
                        <a:t>2</a:t>
                      </a:r>
                      <a:endParaRPr lang="en-US" sz="14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15000"/>
                        </a:lnSpc>
                        <a:spcBef>
                          <a:spcPts val="0"/>
                        </a:spcBef>
                        <a:spcAft>
                          <a:spcPts val="1200"/>
                        </a:spcAft>
                        <a:buClrTx/>
                        <a:buSzTx/>
                        <a:buFontTx/>
                        <a:buNone/>
                        <a:tabLst/>
                        <a:defRPr/>
                      </a:pPr>
                      <a:r>
                        <a:rPr lang="en-US" sz="1400" b="1" dirty="0" smtClean="0">
                          <a:solidFill>
                            <a:schemeClr val="tx1"/>
                          </a:solidFill>
                          <a:effectLst>
                            <a:outerShdw blurRad="38100" dist="38100" dir="2700000" algn="tl">
                              <a:srgbClr val="000000">
                                <a:alpha val="43137"/>
                              </a:srgbClr>
                            </a:outerShdw>
                          </a:effectLst>
                          <a:latin typeface="+mn-lt"/>
                          <a:ea typeface="Calibri"/>
                          <a:cs typeface="Times New Roman"/>
                        </a:rPr>
                        <a:t>1</a:t>
                      </a:r>
                      <a:endParaRPr lang="en-US" sz="14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solidFill>
                            <a:schemeClr val="tx1"/>
                          </a:solidFill>
                          <a:effectLst>
                            <a:outerShdw blurRad="38100" dist="38100" dir="2700000" algn="tl">
                              <a:srgbClr val="000000">
                                <a:alpha val="43137"/>
                              </a:srgbClr>
                            </a:outerShdw>
                          </a:effectLst>
                        </a:rPr>
                        <a:t>0</a:t>
                      </a:r>
                      <a:endParaRPr lang="en-US" sz="14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r>
              <a:tr h="423878">
                <a:tc>
                  <a:txBody>
                    <a:bodyPr/>
                    <a:lstStyle/>
                    <a:p>
                      <a:pPr algn="ctr">
                        <a:lnSpc>
                          <a:spcPct val="100000"/>
                        </a:lnSpc>
                        <a:spcAft>
                          <a:spcPts val="0"/>
                        </a:spcAft>
                      </a:pPr>
                      <a:r>
                        <a:rPr lang="en-US" sz="1200" b="1" dirty="0" smtClean="0"/>
                        <a:t>8</a:t>
                      </a:r>
                      <a:endParaRPr lang="en-US" sz="12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effectLst/>
                          <a:latin typeface="+mn-lt"/>
                          <a:ea typeface="Calibri"/>
                          <a:cs typeface="Times New Roman"/>
                        </a:rPr>
                        <a:t>Explain the similarities and differences between tornado and earthquake drills. Give examples from the story.  RL.3.9</a:t>
                      </a:r>
                      <a:endParaRPr lang="en-US" sz="1100" b="0" dirty="0">
                        <a:solidFill>
                          <a:schemeClr val="tx1"/>
                        </a:solidFill>
                        <a:effectLst/>
                        <a:latin typeface="+mn-lt"/>
                        <a:ea typeface="Calibri"/>
                        <a:cs typeface="Times New Roman"/>
                      </a:endParaRPr>
                    </a:p>
                  </a:txBody>
                  <a:tcPr marL="97155" marR="97155" marT="47897" marB="47897" anchor="ctr">
                    <a:solidFill>
                      <a:schemeClr val="bg1"/>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rPr>
                        <a:t>3</a:t>
                      </a:r>
                      <a:endParaRPr lang="en-US" sz="14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15000"/>
                        </a:lnSpc>
                        <a:spcBef>
                          <a:spcPts val="0"/>
                        </a:spcBef>
                        <a:spcAft>
                          <a:spcPts val="1200"/>
                        </a:spcAft>
                        <a:buClrTx/>
                        <a:buSzTx/>
                        <a:buFontTx/>
                        <a:buNone/>
                        <a:tabLst/>
                        <a:defRPr/>
                      </a:pPr>
                      <a:r>
                        <a:rPr lang="en-US" sz="1400" b="1" dirty="0" smtClean="0">
                          <a:solidFill>
                            <a:schemeClr val="tx1"/>
                          </a:solidFill>
                          <a:effectLst>
                            <a:outerShdw blurRad="38100" dist="38100" dir="2700000" algn="tl">
                              <a:srgbClr val="000000">
                                <a:alpha val="43137"/>
                              </a:srgbClr>
                            </a:outerShdw>
                          </a:effectLst>
                          <a:latin typeface="+mn-lt"/>
                          <a:ea typeface="Calibri"/>
                          <a:cs typeface="Times New Roman"/>
                        </a:rPr>
                        <a:t>2</a:t>
                      </a:r>
                      <a:endParaRPr lang="en-US" sz="14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15000"/>
                        </a:lnSpc>
                        <a:spcBef>
                          <a:spcPts val="0"/>
                        </a:spcBef>
                        <a:spcAft>
                          <a:spcPts val="1200"/>
                        </a:spcAft>
                        <a:buClrTx/>
                        <a:buSzTx/>
                        <a:buFontTx/>
                        <a:buNone/>
                        <a:tabLst/>
                        <a:defRPr/>
                      </a:pPr>
                      <a:r>
                        <a:rPr lang="en-US" sz="1400" b="1" dirty="0" smtClean="0">
                          <a:solidFill>
                            <a:schemeClr val="tx1"/>
                          </a:solidFill>
                          <a:effectLst>
                            <a:outerShdw blurRad="38100" dist="38100" dir="2700000" algn="tl">
                              <a:srgbClr val="000000">
                                <a:alpha val="43137"/>
                              </a:srgbClr>
                            </a:outerShdw>
                          </a:effectLst>
                          <a:latin typeface="+mn-lt"/>
                          <a:ea typeface="Calibri"/>
                          <a:cs typeface="Times New Roman"/>
                        </a:rPr>
                        <a:t>1</a:t>
                      </a:r>
                      <a:endParaRPr lang="en-US" sz="14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solidFill>
                            <a:schemeClr val="tx1"/>
                          </a:solidFill>
                          <a:effectLst>
                            <a:outerShdw blurRad="38100" dist="38100" dir="2700000" algn="tl">
                              <a:srgbClr val="000000">
                                <a:alpha val="43137"/>
                              </a:srgbClr>
                            </a:outerShdw>
                          </a:effectLst>
                        </a:rPr>
                        <a:t>0</a:t>
                      </a:r>
                      <a:endParaRPr lang="en-US" sz="14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52090512"/>
              </p:ext>
            </p:extLst>
          </p:nvPr>
        </p:nvGraphicFramePr>
        <p:xfrm>
          <a:off x="505213" y="3920496"/>
          <a:ext cx="6720836" cy="3776797"/>
        </p:xfrm>
        <a:graphic>
          <a:graphicData uri="http://schemas.openxmlformats.org/drawingml/2006/table">
            <a:tbl>
              <a:tblPr firstRow="1" bandRow="1">
                <a:tableStyleId>{5940675A-B579-460E-94D1-54222C63F5DA}</a:tableStyleId>
              </a:tblPr>
              <a:tblGrid>
                <a:gridCol w="530592"/>
                <a:gridCol w="3932625"/>
                <a:gridCol w="702255"/>
                <a:gridCol w="702255"/>
                <a:gridCol w="853109"/>
              </a:tblGrid>
              <a:tr h="330491">
                <a:tc gridSpan="5">
                  <a:txBody>
                    <a:bodyPr/>
                    <a:lstStyle/>
                    <a:p>
                      <a:pPr algn="ctr">
                        <a:lnSpc>
                          <a:spcPct val="100000"/>
                        </a:lnSpc>
                        <a:spcAft>
                          <a:spcPts val="0"/>
                        </a:spcAft>
                      </a:pPr>
                      <a:r>
                        <a:rPr lang="en-US" sz="1400" b="1" dirty="0" smtClean="0"/>
                        <a:t>Informational Text</a:t>
                      </a:r>
                      <a:endParaRPr lang="en-US" sz="1400" b="1" dirty="0"/>
                    </a:p>
                  </a:txBody>
                  <a:tcPr marL="97155" marR="97155" marT="47897" marB="47897"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r>
              <a:tr h="258479">
                <a:tc>
                  <a:txBody>
                    <a:bodyPr/>
                    <a:lstStyle/>
                    <a:p>
                      <a:pPr algn="ctr">
                        <a:lnSpc>
                          <a:spcPct val="100000"/>
                        </a:lnSpc>
                        <a:spcAft>
                          <a:spcPts val="0"/>
                        </a:spcAft>
                      </a:pPr>
                      <a:r>
                        <a:rPr lang="en-US" sz="1200" b="1" dirty="0" smtClean="0"/>
                        <a:t>9</a:t>
                      </a:r>
                      <a:endParaRPr lang="en-US" sz="12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0" i="0" dirty="0" smtClean="0">
                          <a:effectLst/>
                        </a:rPr>
                        <a:t>What did Clara Barton do before she helped in the Civil War?  RI.3.3</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b="1" dirty="0" smtClean="0"/>
                    </a:p>
                    <a:p>
                      <a:pPr>
                        <a:lnSpc>
                          <a:spcPct val="100000"/>
                        </a:lnSpc>
                        <a:spcAft>
                          <a:spcPts val="0"/>
                        </a:spcAft>
                      </a:pPr>
                      <a:endParaRPr lang="en-US" sz="1000" b="1" dirty="0"/>
                    </a:p>
                  </a:txBody>
                  <a:tcPr marL="97155" marR="97155" marT="47897" marB="47897">
                    <a:solidFill>
                      <a:schemeClr val="bg1"/>
                    </a:solidFill>
                  </a:tcPr>
                </a:tc>
              </a:tr>
              <a:tr h="238885">
                <a:tc>
                  <a:txBody>
                    <a:bodyPr/>
                    <a:lstStyle/>
                    <a:p>
                      <a:pPr algn="ctr">
                        <a:lnSpc>
                          <a:spcPct val="100000"/>
                        </a:lnSpc>
                        <a:spcAft>
                          <a:spcPts val="0"/>
                        </a:spcAft>
                      </a:pPr>
                      <a:r>
                        <a:rPr lang="en-US" sz="1200" b="1" dirty="0" smtClean="0"/>
                        <a:t>10</a:t>
                      </a:r>
                      <a:endParaRPr lang="en-US" sz="12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0" i="0" dirty="0" smtClean="0">
                          <a:solidFill>
                            <a:schemeClr val="tx1"/>
                          </a:solidFill>
                          <a:effectLst/>
                        </a:rPr>
                        <a:t>Following the Civil War, what event caused Clara to start the American Red Cross? RI.3.3</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b="1" dirty="0" smtClean="0">
                        <a:solidFill>
                          <a:schemeClr val="tx1"/>
                        </a:solidFill>
                      </a:endParaRPr>
                    </a:p>
                    <a:p>
                      <a:pPr>
                        <a:lnSpc>
                          <a:spcPct val="100000"/>
                        </a:lnSpc>
                        <a:spcAft>
                          <a:spcPts val="0"/>
                        </a:spcAft>
                      </a:pPr>
                      <a:endParaRPr lang="en-US" sz="1000" b="1" dirty="0">
                        <a:solidFill>
                          <a:schemeClr val="tx1"/>
                        </a:solidFill>
                      </a:endParaRPr>
                    </a:p>
                  </a:txBody>
                  <a:tcPr marL="97155" marR="97155" marT="47897" marB="47897">
                    <a:solidFill>
                      <a:schemeClr val="bg1"/>
                    </a:solidFill>
                  </a:tcPr>
                </a:tc>
              </a:tr>
              <a:tr h="363181">
                <a:tc>
                  <a:txBody>
                    <a:bodyPr/>
                    <a:lstStyle/>
                    <a:p>
                      <a:pPr algn="ctr">
                        <a:lnSpc>
                          <a:spcPct val="100000"/>
                        </a:lnSpc>
                        <a:spcAft>
                          <a:spcPts val="0"/>
                        </a:spcAft>
                      </a:pPr>
                      <a:r>
                        <a:rPr lang="en-US" sz="1200" b="1" dirty="0" smtClean="0"/>
                        <a:t>11</a:t>
                      </a:r>
                      <a:endParaRPr lang="en-US" sz="1200" b="1" dirty="0"/>
                    </a:p>
                  </a:txBody>
                  <a:tcPr marL="97155" marR="97155" marT="47897" marB="47897" anchor="ctr">
                    <a:solidFill>
                      <a:schemeClr val="bg1"/>
                    </a:solidFill>
                  </a:tcPr>
                </a:tc>
                <a:tc gridSpan="3">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How does the author of </a:t>
                      </a:r>
                      <a:r>
                        <a:rPr kumimoji="0" lang="en-US" sz="1100" b="1" i="1" u="sng" strike="noStrike" kern="1200" cap="none" spc="0" normalizeH="0" baseline="0" noProof="0" dirty="0" smtClean="0">
                          <a:ln>
                            <a:noFill/>
                          </a:ln>
                          <a:solidFill>
                            <a:prstClr val="black"/>
                          </a:solidFill>
                          <a:effectLst/>
                          <a:uLnTx/>
                          <a:uFillTx/>
                          <a:latin typeface="+mn-lt"/>
                          <a:ea typeface="+mn-ea"/>
                          <a:cs typeface="+mn-cs"/>
                        </a:rPr>
                        <a:t>Red Cross Story:  A Tornado, a Boy, and a Frog</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feel about the Red Cross? RI.3.6</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b="1" dirty="0"/>
                    </a:p>
                  </a:txBody>
                  <a:tcPr marL="97155" marR="97155" marT="47897" marB="47897">
                    <a:solidFill>
                      <a:schemeClr val="bg1"/>
                    </a:solidFill>
                  </a:tcPr>
                </a:tc>
              </a:tr>
              <a:tr h="160708">
                <a:tc>
                  <a:txBody>
                    <a:bodyPr/>
                    <a:lstStyle/>
                    <a:p>
                      <a:pPr algn="ctr">
                        <a:lnSpc>
                          <a:spcPct val="100000"/>
                        </a:lnSpc>
                        <a:spcAft>
                          <a:spcPts val="0"/>
                        </a:spcAft>
                      </a:pPr>
                      <a:r>
                        <a:rPr lang="en-US" sz="1200" b="1" dirty="0" smtClean="0"/>
                        <a:t>12</a:t>
                      </a:r>
                      <a:endParaRPr lang="en-US" sz="1200" b="1" dirty="0"/>
                    </a:p>
                  </a:txBody>
                  <a:tcPr marL="97155" marR="97155" marT="47897" marB="47897" anchor="ctr">
                    <a:solidFill>
                      <a:schemeClr val="bg1"/>
                    </a:solidFill>
                  </a:tcPr>
                </a:tc>
                <a:tc gridSpan="3">
                  <a:txBody>
                    <a:bodyPr/>
                    <a:lstStyle/>
                    <a:p>
                      <a:pPr marL="0" marR="0" lvl="0" indent="0" algn="l" defTabSz="1018809"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Times New Roman"/>
                          <a:cs typeface="Times New Roman"/>
                        </a:rPr>
                        <a:t>Why did the author probably write </a:t>
                      </a:r>
                      <a:r>
                        <a:rPr kumimoji="0" lang="en-US" sz="1100" b="1" i="1" u="sng" strike="noStrike" kern="1200" cap="none" spc="0" normalizeH="0" baseline="0" noProof="0" dirty="0" smtClean="0">
                          <a:ln>
                            <a:noFill/>
                          </a:ln>
                          <a:solidFill>
                            <a:prstClr val="black"/>
                          </a:solidFill>
                          <a:effectLst/>
                          <a:uLnTx/>
                          <a:uFillTx/>
                          <a:latin typeface="+mn-lt"/>
                          <a:ea typeface="Times New Roman"/>
                          <a:cs typeface="Times New Roman"/>
                        </a:rPr>
                        <a:t>Red Cross Story: A Tornado, a Boy, and a Frog</a:t>
                      </a:r>
                      <a:r>
                        <a:rPr kumimoji="0" lang="en-US" sz="1100" b="0" i="0" u="none" strike="noStrike" kern="1200" cap="none" spc="0" normalizeH="0" baseline="0" noProof="0" dirty="0" smtClean="0">
                          <a:ln>
                            <a:noFill/>
                          </a:ln>
                          <a:solidFill>
                            <a:prstClr val="black"/>
                          </a:solidFill>
                          <a:effectLst/>
                          <a:uLnTx/>
                          <a:uFillTx/>
                          <a:latin typeface="+mn-lt"/>
                          <a:ea typeface="Times New Roman"/>
                          <a:cs typeface="Times New Roman"/>
                        </a:rPr>
                        <a:t>? RI.3.6</a:t>
                      </a:r>
                      <a:endParaRPr kumimoji="0" lang="en-US" sz="1100" b="0" i="0" u="none" strike="noStrike" kern="1200" cap="none" spc="0" normalizeH="0" baseline="0" noProof="0" dirty="0">
                        <a:ln>
                          <a:noFill/>
                        </a:ln>
                        <a:solidFill>
                          <a:prstClr val="black"/>
                        </a:solidFill>
                        <a:effectLst/>
                        <a:uLnTx/>
                        <a:uFillTx/>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b="1" dirty="0" smtClean="0"/>
                    </a:p>
                  </a:txBody>
                  <a:tcPr marL="97155" marR="97155" marT="47897" marB="47897">
                    <a:solidFill>
                      <a:schemeClr val="bg1"/>
                    </a:solidFill>
                  </a:tcPr>
                </a:tc>
              </a:tr>
              <a:tr h="202712">
                <a:tc>
                  <a:txBody>
                    <a:bodyPr/>
                    <a:lstStyle/>
                    <a:p>
                      <a:pPr algn="ctr">
                        <a:lnSpc>
                          <a:spcPct val="100000"/>
                        </a:lnSpc>
                        <a:spcAft>
                          <a:spcPts val="0"/>
                        </a:spcAft>
                      </a:pPr>
                      <a:r>
                        <a:rPr lang="en-US" sz="1200" b="1" dirty="0" smtClean="0"/>
                        <a:t>13</a:t>
                      </a:r>
                      <a:endParaRPr lang="en-US" sz="12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15000"/>
                        </a:lnSpc>
                        <a:spcBef>
                          <a:spcPts val="0"/>
                        </a:spcBef>
                        <a:spcAft>
                          <a:spcPts val="0"/>
                        </a:spcAft>
                        <a:buClrTx/>
                        <a:buSzTx/>
                        <a:buFontTx/>
                        <a:buNone/>
                        <a:tabLst/>
                        <a:defRPr/>
                      </a:pPr>
                      <a:r>
                        <a:rPr lang="en-US" sz="1100" b="0" i="0" dirty="0" smtClean="0">
                          <a:solidFill>
                            <a:srgbClr val="000000"/>
                          </a:solidFill>
                          <a:latin typeface="+mn-lt"/>
                          <a:ea typeface="Times New Roman"/>
                          <a:cs typeface="Times New Roman"/>
                        </a:rPr>
                        <a:t>Which key detail can be found in both texts? RI.3.9</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b="1" dirty="0"/>
                    </a:p>
                  </a:txBody>
                  <a:tcPr marL="97155" marR="97155" marT="47897" marB="47897">
                    <a:solidFill>
                      <a:schemeClr val="bg1"/>
                    </a:solidFill>
                  </a:tcPr>
                </a:tc>
              </a:tr>
              <a:tr h="211182">
                <a:tc>
                  <a:txBody>
                    <a:bodyPr/>
                    <a:lstStyle/>
                    <a:p>
                      <a:pPr algn="ctr">
                        <a:lnSpc>
                          <a:spcPct val="100000"/>
                        </a:lnSpc>
                        <a:spcAft>
                          <a:spcPts val="0"/>
                        </a:spcAft>
                      </a:pPr>
                      <a:r>
                        <a:rPr lang="en-US" sz="1200" b="1" dirty="0" smtClean="0"/>
                        <a:t>14</a:t>
                      </a:r>
                      <a:endParaRPr lang="en-US" sz="12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15000"/>
                        </a:lnSpc>
                        <a:spcBef>
                          <a:spcPts val="0"/>
                        </a:spcBef>
                        <a:spcAft>
                          <a:spcPts val="0"/>
                        </a:spcAft>
                        <a:buClrTx/>
                        <a:buSzTx/>
                        <a:buFontTx/>
                        <a:buNone/>
                        <a:tabLst/>
                        <a:defRPr/>
                      </a:pPr>
                      <a:r>
                        <a:rPr lang="en-US" sz="1100" b="0" i="0" dirty="0" smtClean="0">
                          <a:solidFill>
                            <a:srgbClr val="000000"/>
                          </a:solidFill>
                          <a:latin typeface="+mn-lt"/>
                          <a:ea typeface="Times New Roman"/>
                          <a:cs typeface="Times New Roman"/>
                        </a:rPr>
                        <a:t>What is the most significant difference between </a:t>
                      </a:r>
                      <a:r>
                        <a:rPr lang="en-US" sz="1100" b="1" i="1" u="sng" dirty="0" smtClean="0">
                          <a:solidFill>
                            <a:srgbClr val="000000"/>
                          </a:solidFill>
                          <a:latin typeface="+mn-lt"/>
                          <a:ea typeface="Times New Roman"/>
                          <a:cs typeface="Times New Roman"/>
                        </a:rPr>
                        <a:t>Red Cross Story </a:t>
                      </a:r>
                      <a:r>
                        <a:rPr lang="en-US" sz="1100" b="0" i="0" dirty="0" smtClean="0">
                          <a:solidFill>
                            <a:srgbClr val="000000"/>
                          </a:solidFill>
                          <a:latin typeface="+mn-lt"/>
                          <a:ea typeface="Times New Roman"/>
                          <a:cs typeface="Times New Roman"/>
                        </a:rPr>
                        <a:t>and  </a:t>
                      </a:r>
                      <a:r>
                        <a:rPr lang="en-US" sz="1100" b="1" i="1" u="sng" dirty="0" smtClean="0">
                          <a:solidFill>
                            <a:srgbClr val="000000"/>
                          </a:solidFill>
                          <a:latin typeface="+mn-lt"/>
                          <a:ea typeface="Times New Roman"/>
                          <a:cs typeface="Times New Roman"/>
                        </a:rPr>
                        <a:t>Clara Barton</a:t>
                      </a:r>
                      <a:r>
                        <a:rPr lang="en-US" sz="1100" b="0" i="0" dirty="0" smtClean="0">
                          <a:solidFill>
                            <a:srgbClr val="000000"/>
                          </a:solidFill>
                          <a:latin typeface="+mn-lt"/>
                          <a:ea typeface="Times New Roman"/>
                          <a:cs typeface="Times New Roman"/>
                        </a:rPr>
                        <a:t>? RI.3.9</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b="1" dirty="0" smtClean="0"/>
                    </a:p>
                  </a:txBody>
                  <a:tcPr marL="97155" marR="97155" marT="47897" marB="47897">
                    <a:solidFill>
                      <a:schemeClr val="bg1"/>
                    </a:solidFill>
                  </a:tcPr>
                </a:tc>
              </a:tr>
              <a:tr h="237307">
                <a:tc>
                  <a:txBody>
                    <a:bodyPr/>
                    <a:lstStyle/>
                    <a:p>
                      <a:pPr algn="ctr">
                        <a:lnSpc>
                          <a:spcPct val="100000"/>
                        </a:lnSpc>
                        <a:spcAft>
                          <a:spcPts val="0"/>
                        </a:spcAft>
                      </a:pPr>
                      <a:r>
                        <a:rPr lang="en-US" sz="1200" b="1" dirty="0" smtClean="0"/>
                        <a:t>15</a:t>
                      </a:r>
                      <a:endParaRPr lang="en-US" sz="1200" b="1" dirty="0"/>
                    </a:p>
                  </a:txBody>
                  <a:tcPr marL="97155" marR="97155" marT="47897" marB="47897" anchor="ctr">
                    <a:solidFill>
                      <a:schemeClr val="bg1"/>
                    </a:solidFill>
                  </a:tcPr>
                </a:tc>
                <a:tc>
                  <a:txBody>
                    <a:bodyPr/>
                    <a:lstStyle/>
                    <a:p>
                      <a:pPr marL="0" marR="0" lvl="0" indent="0" algn="l" defTabSz="1018809" rtl="0" eaLnBrk="1" fontAlgn="auto" latinLnBrk="0" hangingPunct="1">
                        <a:lnSpc>
                          <a:spcPct val="115000"/>
                        </a:lnSpc>
                        <a:spcBef>
                          <a:spcPts val="0"/>
                        </a:spcBef>
                        <a:spcAft>
                          <a:spcPts val="120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Calibri"/>
                          <a:cs typeface="Times New Roman"/>
                        </a:rPr>
                        <a:t>Explain why the author probably wrote </a:t>
                      </a:r>
                      <a:r>
                        <a:rPr kumimoji="0" lang="en-US" sz="1100" b="1" i="1" u="sng" strike="noStrike" kern="1200" cap="none" spc="0" normalizeH="0" baseline="0" noProof="0" dirty="0" smtClean="0">
                          <a:ln>
                            <a:noFill/>
                          </a:ln>
                          <a:solidFill>
                            <a:prstClr val="black"/>
                          </a:solidFill>
                          <a:effectLst/>
                          <a:uLnTx/>
                          <a:uFillTx/>
                          <a:latin typeface="+mn-lt"/>
                          <a:ea typeface="Calibri"/>
                          <a:cs typeface="Times New Roman"/>
                        </a:rPr>
                        <a:t>Red Cross Story:  A Tornado, A Boy, and a Frog</a:t>
                      </a:r>
                      <a:r>
                        <a:rPr kumimoji="0" lang="en-US" sz="1100" b="0" i="0" u="none" strike="noStrike" kern="1200" cap="none" spc="0" normalizeH="0" baseline="0" noProof="0" dirty="0" smtClean="0">
                          <a:ln>
                            <a:noFill/>
                          </a:ln>
                          <a:solidFill>
                            <a:prstClr val="black"/>
                          </a:solidFill>
                          <a:effectLst/>
                          <a:uLnTx/>
                          <a:uFillTx/>
                          <a:latin typeface="+mn-lt"/>
                          <a:ea typeface="Calibri"/>
                          <a:cs typeface="Times New Roman"/>
                        </a:rPr>
                        <a:t>.  Use details from the text to explain your answer.  RI.3.6</a:t>
                      </a:r>
                      <a:endParaRPr kumimoji="0" lang="en-US" sz="1100" b="0" i="0" u="none" strike="noStrike" kern="1200" cap="none" spc="0" normalizeH="0" baseline="0" noProof="0" dirty="0">
                        <a:ln>
                          <a:noFill/>
                        </a:ln>
                        <a:solidFill>
                          <a:prstClr val="black"/>
                        </a:solidFill>
                        <a:effectLst/>
                        <a:uLnTx/>
                        <a:uFillTx/>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n-US" sz="1400" b="1" dirty="0" smtClean="0">
                          <a:effectLst>
                            <a:outerShdw blurRad="38100" dist="38100" dir="2700000" algn="tl">
                              <a:srgbClr val="000000">
                                <a:alpha val="43137"/>
                              </a:srgbClr>
                            </a:outerShdw>
                          </a:effectLst>
                          <a:latin typeface="+mn-lt"/>
                          <a:ea typeface="Times New Roman"/>
                          <a:cs typeface="Times New Roman"/>
                        </a:rPr>
                        <a:t>2</a:t>
                      </a:r>
                    </a:p>
                  </a:txBody>
                  <a:tcPr marL="97155" marR="97155" marT="47897" marB="47897" anchor="ctr">
                    <a:solidFill>
                      <a:schemeClr val="bg1"/>
                    </a:solidFill>
                  </a:tcPr>
                </a:tc>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n-US" sz="1400" b="1" dirty="0" smtClean="0">
                          <a:effectLst>
                            <a:outerShdw blurRad="38100" dist="38100" dir="2700000" algn="tl">
                              <a:srgbClr val="000000">
                                <a:alpha val="43137"/>
                              </a:srgbClr>
                            </a:outerShdw>
                          </a:effectLst>
                          <a:latin typeface="+mn-lt"/>
                          <a:ea typeface="Times New Roman"/>
                          <a:cs typeface="Times New Roman"/>
                        </a:rPr>
                        <a:t>1</a:t>
                      </a: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0</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r>
              <a:tr h="216373">
                <a:tc>
                  <a:txBody>
                    <a:bodyPr/>
                    <a:lstStyle/>
                    <a:p>
                      <a:pPr algn="ctr">
                        <a:lnSpc>
                          <a:spcPct val="100000"/>
                        </a:lnSpc>
                        <a:spcAft>
                          <a:spcPts val="0"/>
                        </a:spcAft>
                      </a:pPr>
                      <a:r>
                        <a:rPr lang="en-US" sz="1200" b="1" dirty="0" smtClean="0"/>
                        <a:t>16</a:t>
                      </a:r>
                      <a:endParaRPr lang="en-US" sz="12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15000"/>
                        </a:lnSpc>
                        <a:spcBef>
                          <a:spcPts val="0"/>
                        </a:spcBef>
                        <a:spcAft>
                          <a:spcPts val="0"/>
                        </a:spcAft>
                        <a:buClrTx/>
                        <a:buSzTx/>
                        <a:buFontTx/>
                        <a:buNone/>
                        <a:tabLst/>
                        <a:defRPr/>
                      </a:pPr>
                      <a:r>
                        <a:rPr lang="en-US" sz="1100" b="0" dirty="0" smtClean="0">
                          <a:effectLst/>
                          <a:latin typeface="+mn-lt"/>
                          <a:ea typeface="Times New Roman"/>
                          <a:cs typeface="Times New Roman"/>
                        </a:rPr>
                        <a:t>Explain what you learned about the American Red Cross using examples and details from both  texts, then summarize how both texts are the same and different.  RI.3.9</a:t>
                      </a:r>
                    </a:p>
                  </a:txBody>
                  <a:tcPr marL="97155" marR="97155" marT="47897" marB="47897" anchor="ctr">
                    <a:solidFill>
                      <a:schemeClr val="bg1"/>
                    </a:solidFill>
                  </a:tcPr>
                </a:tc>
                <a:tc>
                  <a:txBody>
                    <a:bodyPr/>
                    <a:lstStyle/>
                    <a:p>
                      <a:pPr algn="ctr"/>
                      <a:r>
                        <a:rPr lang="en-US" sz="1400" b="1" dirty="0" smtClean="0">
                          <a:effectLst>
                            <a:outerShdw blurRad="38100" dist="38100" dir="2700000" algn="tl">
                              <a:srgbClr val="000000">
                                <a:alpha val="43137"/>
                              </a:srgbClr>
                            </a:outerShdw>
                          </a:effectLst>
                        </a:rPr>
                        <a:t>2</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n-US" sz="1400" b="1" dirty="0" smtClean="0">
                          <a:effectLst>
                            <a:outerShdw blurRad="38100" dist="38100" dir="2700000" algn="tl">
                              <a:srgbClr val="000000">
                                <a:alpha val="43137"/>
                              </a:srgbClr>
                            </a:outerShdw>
                          </a:effectLst>
                        </a:rPr>
                        <a:t>1</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0</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sp>
        <p:nvSpPr>
          <p:cNvPr id="2" name="TextBox 1"/>
          <p:cNvSpPr txBox="1"/>
          <p:nvPr/>
        </p:nvSpPr>
        <p:spPr>
          <a:xfrm>
            <a:off x="496645" y="116587"/>
            <a:ext cx="6554046" cy="466633"/>
          </a:xfrm>
          <a:prstGeom prst="rect">
            <a:avLst/>
          </a:prstGeom>
          <a:noFill/>
        </p:spPr>
        <p:txBody>
          <a:bodyPr wrap="square" lIns="96359" tIns="48180" rIns="96359" bIns="48180" rtlCol="0">
            <a:spAutoFit/>
          </a:bodyPr>
          <a:lstStyle/>
          <a:p>
            <a:r>
              <a:rPr lang="en-US" sz="1200" b="1" dirty="0"/>
              <a:t>Student Scoring </a:t>
            </a:r>
            <a:r>
              <a:rPr lang="en-US" sz="1200" dirty="0"/>
              <a:t>Color the box green if your answer was correct. Color the box red if your answer was not correct.</a:t>
            </a:r>
          </a:p>
        </p:txBody>
      </p:sp>
      <p:sp>
        <p:nvSpPr>
          <p:cNvPr id="6" name="Curved Down Arrow 5"/>
          <p:cNvSpPr/>
          <p:nvPr/>
        </p:nvSpPr>
        <p:spPr>
          <a:xfrm rot="1019646">
            <a:off x="6071574" y="3864732"/>
            <a:ext cx="854498" cy="27638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chemeClr val="tx1"/>
              </a:solidFill>
            </a:endParaRPr>
          </a:p>
        </p:txBody>
      </p:sp>
      <p:sp>
        <p:nvSpPr>
          <p:cNvPr id="7" name="Curved Down Arrow 6"/>
          <p:cNvSpPr/>
          <p:nvPr/>
        </p:nvSpPr>
        <p:spPr>
          <a:xfrm rot="989927">
            <a:off x="6003083" y="820184"/>
            <a:ext cx="1020738" cy="33721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333363991"/>
              </p:ext>
            </p:extLst>
          </p:nvPr>
        </p:nvGraphicFramePr>
        <p:xfrm>
          <a:off x="496645" y="7696200"/>
          <a:ext cx="6737972" cy="1977063"/>
        </p:xfrm>
        <a:graphic>
          <a:graphicData uri="http://schemas.openxmlformats.org/drawingml/2006/table">
            <a:tbl>
              <a:tblPr firstRow="1" bandRow="1">
                <a:tableStyleId>{5940675A-B579-460E-94D1-54222C63F5DA}</a:tableStyleId>
              </a:tblPr>
              <a:tblGrid>
                <a:gridCol w="573738"/>
                <a:gridCol w="3984071"/>
                <a:gridCol w="717260"/>
                <a:gridCol w="577052"/>
                <a:gridCol w="885851"/>
              </a:tblGrid>
              <a:tr h="0">
                <a:tc gridSpan="5">
                  <a:txBody>
                    <a:bodyPr/>
                    <a:lstStyle/>
                    <a:p>
                      <a:pPr algn="ctr">
                        <a:lnSpc>
                          <a:spcPct val="100000"/>
                        </a:lnSpc>
                        <a:spcAft>
                          <a:spcPts val="0"/>
                        </a:spcAft>
                      </a:pPr>
                      <a:r>
                        <a:rPr lang="en-US" sz="1400" b="1" dirty="0" smtClean="0">
                          <a:solidFill>
                            <a:schemeClr val="tx1"/>
                          </a:solidFill>
                        </a:rPr>
                        <a:t>Writing</a:t>
                      </a:r>
                      <a:endParaRPr lang="en-US" sz="1400" b="1" dirty="0">
                        <a:solidFill>
                          <a:schemeClr val="tx1"/>
                        </a:solidFill>
                      </a:endParaRPr>
                    </a:p>
                  </a:txBody>
                  <a:tcPr marL="97155" marR="97155" marT="47897" marB="47897"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251027">
                <a:tc>
                  <a:txBody>
                    <a:bodyPr/>
                    <a:lstStyle/>
                    <a:p>
                      <a:pPr algn="ctr">
                        <a:lnSpc>
                          <a:spcPct val="100000"/>
                        </a:lnSpc>
                        <a:spcAft>
                          <a:spcPts val="0"/>
                        </a:spcAft>
                      </a:pPr>
                      <a:r>
                        <a:rPr lang="en-US" sz="1400" b="1" dirty="0" smtClean="0">
                          <a:solidFill>
                            <a:schemeClr val="tx1"/>
                          </a:solidFill>
                        </a:rPr>
                        <a:t>17</a:t>
                      </a:r>
                      <a:endParaRPr lang="en-US" sz="1400" b="1" dirty="0">
                        <a:solidFill>
                          <a:schemeClr val="tx1"/>
                        </a:solidFill>
                      </a:endParaRPr>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000" b="0" i="0" kern="1200" baseline="0" dirty="0" smtClean="0">
                          <a:solidFill>
                            <a:schemeClr val="tx1"/>
                          </a:solidFill>
                          <a:effectLst/>
                          <a:latin typeface="+mn-lt"/>
                          <a:ea typeface="Times New Roman"/>
                          <a:cs typeface="Times New Roman"/>
                        </a:rPr>
                        <a:t>Using information from the chart, and in your own words, add one or more sentences to paragraph two that give more details to support and help convince others of the student’s opinion. W.3.1c</a:t>
                      </a:r>
                    </a:p>
                  </a:txBody>
                  <a:tcPr marL="97155" marR="97155" marT="47897" marB="47897" anchor="ctr">
                    <a:solidFill>
                      <a:schemeClr val="bg1"/>
                    </a:solidFill>
                  </a:tcPr>
                </a:tc>
                <a:tc>
                  <a:txBody>
                    <a:bodyPr/>
                    <a:lstStyle/>
                    <a:p>
                      <a:pPr algn="ctr"/>
                      <a:r>
                        <a:rPr lang="en-US" sz="1500" b="1" dirty="0" smtClean="0">
                          <a:solidFill>
                            <a:schemeClr val="tx1"/>
                          </a:solidFill>
                          <a:effectLst>
                            <a:outerShdw blurRad="38100" dist="38100" dir="2700000" algn="tl">
                              <a:srgbClr val="000000">
                                <a:alpha val="43137"/>
                              </a:srgbClr>
                            </a:outerShdw>
                          </a:effectLst>
                        </a:rPr>
                        <a:t>2</a:t>
                      </a:r>
                      <a:endParaRPr lang="en-US" sz="15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solidFill>
                            <a:schemeClr val="tx1"/>
                          </a:solidFill>
                          <a:effectLst>
                            <a:outerShdw blurRad="38100" dist="38100" dir="2700000" algn="tl">
                              <a:srgbClr val="000000">
                                <a:alpha val="43137"/>
                              </a:srgbClr>
                            </a:outerShdw>
                          </a:effectLst>
                        </a:rPr>
                        <a:t>1</a:t>
                      </a:r>
                      <a:endParaRPr lang="en-US" sz="15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n-US" sz="1500" b="1" i="0" dirty="0" smtClean="0">
                          <a:solidFill>
                            <a:schemeClr val="tx1"/>
                          </a:solidFill>
                          <a:effectLst>
                            <a:outerShdw blurRad="38100" dist="38100" dir="2700000" algn="tl">
                              <a:srgbClr val="000000">
                                <a:alpha val="43137"/>
                              </a:srgbClr>
                            </a:outerShdw>
                          </a:effectLst>
                        </a:rPr>
                        <a:t>0</a:t>
                      </a:r>
                      <a:endParaRPr lang="en-US" sz="15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r>
              <a:tr h="313727">
                <a:tc>
                  <a:txBody>
                    <a:bodyPr/>
                    <a:lstStyle/>
                    <a:p>
                      <a:pPr algn="ctr">
                        <a:lnSpc>
                          <a:spcPct val="100000"/>
                        </a:lnSpc>
                        <a:spcAft>
                          <a:spcPts val="0"/>
                        </a:spcAft>
                      </a:pPr>
                      <a:r>
                        <a:rPr lang="en-US" sz="1400" b="1" dirty="0" smtClean="0">
                          <a:solidFill>
                            <a:schemeClr val="tx1"/>
                          </a:solidFill>
                        </a:rPr>
                        <a:t>18</a:t>
                      </a:r>
                      <a:endParaRPr lang="en-US" sz="1400" b="1" dirty="0">
                        <a:solidFill>
                          <a:schemeClr val="tx1"/>
                        </a:solidFill>
                      </a:endParaRPr>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000" b="0" dirty="0" smtClean="0">
                          <a:solidFill>
                            <a:schemeClr val="tx1"/>
                          </a:solidFill>
                          <a:latin typeface="+mn-lt"/>
                          <a:ea typeface="Times New Roman"/>
                          <a:cs typeface="Helvetica" panose="020B0604020202020204" pitchFamily="34" charset="0"/>
                        </a:rPr>
                        <a:t>Which statements below could add appropriate supporting details in the blanks to the opinion paragraph? W.3.1b</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n-US" sz="1400" b="1" dirty="0" smtClean="0">
                          <a:solidFill>
                            <a:schemeClr val="tx1"/>
                          </a:solidFill>
                        </a:rPr>
                        <a:t>19</a:t>
                      </a:r>
                      <a:endParaRPr lang="en-US" sz="1400" b="1" dirty="0">
                        <a:solidFill>
                          <a:schemeClr val="tx1"/>
                        </a:solidFill>
                      </a:endParaRPr>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The student wants to choose words that would be more convincing for his teacher. Which words would be the best replacements for the underlined words? L 3.3.a </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n-US" sz="1400" b="1" dirty="0" smtClean="0">
                          <a:solidFill>
                            <a:schemeClr val="tx1"/>
                          </a:solidFill>
                        </a:rPr>
                        <a:t>20</a:t>
                      </a:r>
                      <a:endParaRPr lang="en-US" sz="1400" b="1" dirty="0">
                        <a:solidFill>
                          <a:schemeClr val="tx1"/>
                        </a:solidFill>
                      </a:endParaRPr>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Which sentence corrects the underlined grammar usage error? L.3.2e</a:t>
                      </a:r>
                      <a:endParaRPr kumimoji="0" lang="en-US" sz="1000" b="0" i="0" u="none" strike="noStrike" kern="1200" cap="none" spc="0" normalizeH="0" baseline="0" noProof="0" dirty="0" smtClean="0">
                        <a:ln>
                          <a:noFill/>
                        </a:ln>
                        <a:solidFill>
                          <a:schemeClr val="tx1"/>
                        </a:solidFill>
                        <a:effectLst/>
                        <a:uLnTx/>
                        <a:uFillTx/>
                        <a:latin typeface="+mn-lt"/>
                        <a:ea typeface="+mn-ea"/>
                        <a:cs typeface="Helvetica" pitchFamily="34" charset="0"/>
                      </a:endParaRP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2997063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82" y="251460"/>
            <a:ext cx="6873240" cy="9267152"/>
          </a:xfrm>
          <a:prstGeom prst="rect">
            <a:avLst/>
          </a:prstGeom>
          <a:noFill/>
        </p:spPr>
        <p:txBody>
          <a:bodyPr wrap="square" rtlCol="0">
            <a:spAutoFit/>
          </a:bodyPr>
          <a:lstStyle/>
          <a:p>
            <a:r>
              <a:rPr lang="en-US" sz="1540" b="1" dirty="0"/>
              <a:t> Title: </a:t>
            </a:r>
            <a:r>
              <a:rPr lang="en-US" sz="1320" i="1" dirty="0"/>
              <a:t>What Happens After a Natural Disaster Classroom Activity</a:t>
            </a:r>
          </a:p>
          <a:p>
            <a:endParaRPr lang="en-US" sz="1320" i="1" dirty="0"/>
          </a:p>
          <a:p>
            <a:r>
              <a:rPr lang="en-US" sz="1320" dirty="0"/>
              <a:t>[Purpose: The facilitator’s goal is to guide students in learning about natural disasters and their after affects. The facilitator will also help students understand how different disaster relief organizations help with the aftermath of a natural disaster.]</a:t>
            </a:r>
          </a:p>
          <a:p>
            <a:endParaRPr lang="en-US" sz="1320" i="1" dirty="0"/>
          </a:p>
          <a:p>
            <a:r>
              <a:rPr lang="en-US" sz="1320" b="1" dirty="0"/>
              <a:t>Facilitator says: </a:t>
            </a:r>
            <a:r>
              <a:rPr lang="en-US" sz="1320" dirty="0"/>
              <a:t>“Today we are going to talk about what happens when a natural disaster occurs and the different kind of help that is provided afterwards. Let’s begin by listing some natural disasters.”</a:t>
            </a:r>
          </a:p>
          <a:p>
            <a:endParaRPr lang="en-US" sz="1320" b="1" dirty="0"/>
          </a:p>
          <a:p>
            <a:r>
              <a:rPr lang="en-US" sz="1320" dirty="0"/>
              <a:t>[Have students work in groups to come up with a list of different types of natural disasters.]</a:t>
            </a:r>
          </a:p>
          <a:p>
            <a:endParaRPr lang="en-US" sz="1320" b="1" dirty="0"/>
          </a:p>
          <a:p>
            <a:r>
              <a:rPr lang="en-US" sz="1320" b="1" dirty="0"/>
              <a:t>Discussion question: </a:t>
            </a:r>
            <a:r>
              <a:rPr lang="en-US" sz="1320" dirty="0"/>
              <a:t>“What are natural disasters?”</a:t>
            </a:r>
          </a:p>
          <a:p>
            <a:endParaRPr lang="en-US" sz="1320" b="1" dirty="0"/>
          </a:p>
          <a:p>
            <a:r>
              <a:rPr lang="en-US" sz="1320" b="1" dirty="0"/>
              <a:t>Possible student responses: </a:t>
            </a:r>
          </a:p>
          <a:p>
            <a:pPr marL="188595" indent="-188595">
              <a:buFont typeface="Arial" panose="020B0604020202020204" pitchFamily="34" charset="0"/>
              <a:buChar char="•"/>
            </a:pPr>
            <a:r>
              <a:rPr lang="en-US" sz="1320" dirty="0"/>
              <a:t>Hurricanes</a:t>
            </a:r>
          </a:p>
          <a:p>
            <a:pPr marL="188595" indent="-188595">
              <a:buFont typeface="Arial" panose="020B0604020202020204" pitchFamily="34" charset="0"/>
              <a:buChar char="•"/>
            </a:pPr>
            <a:r>
              <a:rPr lang="en-US" sz="1320" dirty="0"/>
              <a:t>Earthquakes</a:t>
            </a:r>
          </a:p>
          <a:p>
            <a:pPr marL="188595" indent="-188595">
              <a:buFont typeface="Arial" panose="020B0604020202020204" pitchFamily="34" charset="0"/>
              <a:buChar char="•"/>
            </a:pPr>
            <a:r>
              <a:rPr lang="en-US" sz="1320" dirty="0"/>
              <a:t>Tornadoes</a:t>
            </a:r>
          </a:p>
          <a:p>
            <a:pPr marL="188595" indent="-188595">
              <a:buFont typeface="Arial" panose="020B0604020202020204" pitchFamily="34" charset="0"/>
              <a:buChar char="•"/>
            </a:pPr>
            <a:r>
              <a:rPr lang="en-US" sz="1320" dirty="0"/>
              <a:t>Blizzards</a:t>
            </a:r>
          </a:p>
          <a:p>
            <a:pPr marL="188595" indent="-188595">
              <a:buFont typeface="Arial" panose="020B0604020202020204" pitchFamily="34" charset="0"/>
              <a:buChar char="•"/>
            </a:pPr>
            <a:r>
              <a:rPr lang="en-US" sz="1320" dirty="0"/>
              <a:t>Natural occurrences that cause destruction</a:t>
            </a:r>
          </a:p>
          <a:p>
            <a:endParaRPr lang="en-US" sz="1320" b="1" dirty="0"/>
          </a:p>
          <a:p>
            <a:r>
              <a:rPr lang="en-US" sz="1320" b="1" dirty="0"/>
              <a:t>Facilitator says: </a:t>
            </a:r>
            <a:r>
              <a:rPr lang="en-US" sz="1320" dirty="0"/>
              <a:t>“When natural disasters occur there is always destruction and devastation left behind. Many buildings and houses are destroyed and the only thing that remains is debris.”</a:t>
            </a:r>
          </a:p>
          <a:p>
            <a:endParaRPr lang="en-US" sz="1320" b="1" dirty="0"/>
          </a:p>
          <a:p>
            <a:r>
              <a:rPr lang="en-US" sz="1320" dirty="0"/>
              <a:t>[Display figures 1 and 2]</a:t>
            </a:r>
          </a:p>
          <a:p>
            <a:endParaRPr lang="en-US" sz="1320" dirty="0"/>
          </a:p>
          <a:p>
            <a:r>
              <a:rPr lang="en-US" sz="1320" b="1" dirty="0"/>
              <a:t>Facilitator says:</a:t>
            </a:r>
            <a:r>
              <a:rPr lang="en-US" sz="1320" dirty="0"/>
              <a:t> “ These are pictures of a tornado and the damage it has left behind.”</a:t>
            </a:r>
          </a:p>
          <a:p>
            <a:endParaRPr lang="en-US" sz="1320" dirty="0"/>
          </a:p>
          <a:p>
            <a:r>
              <a:rPr lang="en-US" sz="1320" b="1" dirty="0"/>
              <a:t>Discussion question: </a:t>
            </a:r>
            <a:r>
              <a:rPr lang="en-US" sz="1320" dirty="0"/>
              <a:t>“How does a tornado cause destruction?”</a:t>
            </a:r>
          </a:p>
          <a:p>
            <a:endParaRPr lang="en-US" sz="1320" dirty="0"/>
          </a:p>
          <a:p>
            <a:r>
              <a:rPr lang="en-US" sz="1320" dirty="0"/>
              <a:t>[Have students discuss this question with a partner and then share out in whole group.] </a:t>
            </a:r>
            <a:endParaRPr lang="en-US" sz="1320" b="1" dirty="0"/>
          </a:p>
          <a:p>
            <a:endParaRPr lang="en-US" sz="1320" b="1" dirty="0"/>
          </a:p>
          <a:p>
            <a:r>
              <a:rPr lang="en-US" sz="1320" b="1" dirty="0"/>
              <a:t>Possible student responses</a:t>
            </a:r>
          </a:p>
          <a:p>
            <a:pPr marL="188595" indent="-188595">
              <a:buFont typeface="Arial" panose="020B0604020202020204" pitchFamily="34" charset="0"/>
              <a:buChar char="•"/>
            </a:pPr>
            <a:r>
              <a:rPr lang="en-US" sz="1320" dirty="0"/>
              <a:t>It spins around very fast </a:t>
            </a:r>
          </a:p>
          <a:p>
            <a:pPr marL="188595" indent="-188595">
              <a:buFont typeface="Arial" panose="020B0604020202020204" pitchFamily="34" charset="0"/>
              <a:buChar char="•"/>
            </a:pPr>
            <a:r>
              <a:rPr lang="en-US" sz="1320" dirty="0"/>
              <a:t>It has winds that rotate and get stronger </a:t>
            </a:r>
          </a:p>
          <a:p>
            <a:pPr marL="188595" indent="-188595">
              <a:buFont typeface="Arial" panose="020B0604020202020204" pitchFamily="34" charset="0"/>
              <a:buChar char="•"/>
            </a:pPr>
            <a:r>
              <a:rPr lang="en-US" sz="1320" dirty="0"/>
              <a:t>It moves like a strong funnel picking things up and throwing them</a:t>
            </a:r>
          </a:p>
          <a:p>
            <a:pPr marL="188595" indent="-188595">
              <a:buFont typeface="Arial" panose="020B0604020202020204" pitchFamily="34" charset="0"/>
              <a:buChar char="•"/>
            </a:pPr>
            <a:endParaRPr lang="en-US" sz="1320" dirty="0"/>
          </a:p>
          <a:p>
            <a:r>
              <a:rPr lang="en-US" sz="1320" dirty="0"/>
              <a:t>[Display figure 3]</a:t>
            </a:r>
          </a:p>
          <a:p>
            <a:endParaRPr lang="en-US" sz="1320" b="1" dirty="0"/>
          </a:p>
          <a:p>
            <a:r>
              <a:rPr lang="en-US" sz="1320" b="1" dirty="0"/>
              <a:t>Facilitator says: </a:t>
            </a:r>
            <a:r>
              <a:rPr lang="en-US" sz="1320" dirty="0"/>
              <a:t>“Now look at this picture taken after an earthquake.</a:t>
            </a:r>
            <a:endParaRPr lang="en-US" sz="1320" b="1" dirty="0"/>
          </a:p>
          <a:p>
            <a:endParaRPr lang="en-US" sz="1320" b="1" dirty="0"/>
          </a:p>
          <a:p>
            <a:r>
              <a:rPr lang="en-US" sz="1320" b="1" dirty="0"/>
              <a:t>Discussion question:</a:t>
            </a:r>
            <a:r>
              <a:rPr lang="en-US" sz="1320" dirty="0"/>
              <a:t> “How is the destruction caused by an earthquake different from the destruction caused by a tornado?”</a:t>
            </a:r>
          </a:p>
          <a:p>
            <a:endParaRPr lang="en-US" sz="1320" b="1" dirty="0"/>
          </a:p>
          <a:p>
            <a:endParaRPr lang="en-US" sz="1320" dirty="0"/>
          </a:p>
        </p:txBody>
      </p:sp>
    </p:spTree>
    <p:extLst>
      <p:ext uri="{BB962C8B-B14F-4D97-AF65-F5344CB8AC3E}">
        <p14:creationId xmlns:p14="http://schemas.microsoft.com/office/powerpoint/2010/main" val="2194155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82" y="251460"/>
            <a:ext cx="6873240" cy="7438960"/>
          </a:xfrm>
          <a:prstGeom prst="rect">
            <a:avLst/>
          </a:prstGeom>
          <a:noFill/>
        </p:spPr>
        <p:txBody>
          <a:bodyPr wrap="square" rtlCol="0">
            <a:spAutoFit/>
          </a:bodyPr>
          <a:lstStyle/>
          <a:p>
            <a:r>
              <a:rPr lang="en-US" sz="1540" b="1" dirty="0"/>
              <a:t> </a:t>
            </a:r>
            <a:endParaRPr lang="en-US" sz="1320" b="1" dirty="0"/>
          </a:p>
          <a:p>
            <a:r>
              <a:rPr lang="en-US" sz="1320" b="1" dirty="0"/>
              <a:t>Possible Student responses: </a:t>
            </a:r>
          </a:p>
          <a:p>
            <a:pPr marL="188595" indent="-188595">
              <a:buFont typeface="Arial" panose="020B0604020202020204" pitchFamily="34" charset="0"/>
              <a:buChar char="•"/>
            </a:pPr>
            <a:r>
              <a:rPr lang="en-US" sz="1320" dirty="0"/>
              <a:t>The earth moves from underneath so roads are destroyed</a:t>
            </a:r>
          </a:p>
          <a:p>
            <a:pPr marL="188595" indent="-188595">
              <a:buFont typeface="Arial" panose="020B0604020202020204" pitchFamily="34" charset="0"/>
              <a:buChar char="•"/>
            </a:pPr>
            <a:r>
              <a:rPr lang="en-US" sz="1320" dirty="0"/>
              <a:t>There is no wind or rain in an earthquake</a:t>
            </a:r>
          </a:p>
          <a:p>
            <a:pPr marL="188595" indent="-188595">
              <a:buFont typeface="Arial" panose="020B0604020202020204" pitchFamily="34" charset="0"/>
              <a:buChar char="•"/>
            </a:pPr>
            <a:r>
              <a:rPr lang="en-US" sz="1320" dirty="0"/>
              <a:t>Buildings fall down from the earth moving instead of being blown down by wind</a:t>
            </a:r>
          </a:p>
          <a:p>
            <a:pPr marL="188595" indent="-188595">
              <a:buFont typeface="Arial" panose="020B0604020202020204" pitchFamily="34" charset="0"/>
              <a:buChar char="•"/>
            </a:pPr>
            <a:endParaRPr lang="en-US" sz="1320" dirty="0"/>
          </a:p>
          <a:p>
            <a:r>
              <a:rPr lang="en-US" sz="1320" dirty="0"/>
              <a:t>[Display figures 4 and 5]</a:t>
            </a:r>
          </a:p>
          <a:p>
            <a:endParaRPr lang="en-US" sz="1320" b="1" dirty="0"/>
          </a:p>
          <a:p>
            <a:r>
              <a:rPr lang="en-US" sz="1320" b="1" dirty="0"/>
              <a:t>Facilitator says: </a:t>
            </a:r>
            <a:r>
              <a:rPr lang="en-US" sz="1320" dirty="0"/>
              <a:t>“These are pictures of a hurricane and the aftermath of a hurricane. Hurricanes and tornadoes both have strong winds and rain but they are different kinds of storms. Can anyone tell us how they are different?”</a:t>
            </a:r>
          </a:p>
          <a:p>
            <a:endParaRPr lang="en-US" sz="1320" b="1" dirty="0"/>
          </a:p>
          <a:p>
            <a:r>
              <a:rPr lang="en-US" sz="1320" dirty="0"/>
              <a:t>[Call on a student and discuss response with class.]</a:t>
            </a:r>
          </a:p>
          <a:p>
            <a:endParaRPr lang="en-US" sz="1320" dirty="0"/>
          </a:p>
          <a:p>
            <a:r>
              <a:rPr lang="en-US" sz="1320" b="1" dirty="0"/>
              <a:t>Discussion question: </a:t>
            </a:r>
            <a:r>
              <a:rPr lang="en-US" sz="1320" dirty="0"/>
              <a:t>“How do people get help after a natural disaster?”</a:t>
            </a:r>
          </a:p>
          <a:p>
            <a:endParaRPr lang="en-US" sz="1320" dirty="0"/>
          </a:p>
          <a:p>
            <a:r>
              <a:rPr lang="en-US" sz="1320" b="1" dirty="0"/>
              <a:t>Possible Student responses </a:t>
            </a:r>
          </a:p>
          <a:p>
            <a:pPr marL="188595" indent="-188595">
              <a:buFont typeface="Arial" panose="020B0604020202020204" pitchFamily="34" charset="0"/>
              <a:buChar char="•"/>
            </a:pPr>
            <a:r>
              <a:rPr lang="en-US" sz="1320" dirty="0"/>
              <a:t>From police </a:t>
            </a:r>
            <a:r>
              <a:rPr lang="en-US" sz="1320"/>
              <a:t>and firemen</a:t>
            </a:r>
            <a:endParaRPr lang="en-US" sz="1320" dirty="0"/>
          </a:p>
          <a:p>
            <a:pPr marL="188595" indent="-188595">
              <a:buFont typeface="Arial" panose="020B0604020202020204" pitchFamily="34" charset="0"/>
              <a:buChar char="•"/>
            </a:pPr>
            <a:r>
              <a:rPr lang="en-US" sz="1320" dirty="0"/>
              <a:t>From the government</a:t>
            </a:r>
          </a:p>
          <a:p>
            <a:pPr marL="188595" indent="-188595">
              <a:buFont typeface="Arial" panose="020B0604020202020204" pitchFamily="34" charset="0"/>
              <a:buChar char="•"/>
            </a:pPr>
            <a:r>
              <a:rPr lang="en-US" sz="1320" dirty="0"/>
              <a:t>From the Red Cross</a:t>
            </a:r>
          </a:p>
          <a:p>
            <a:pPr marL="188595" indent="-188595">
              <a:buFont typeface="Arial" panose="020B0604020202020204" pitchFamily="34" charset="0"/>
              <a:buChar char="•"/>
            </a:pPr>
            <a:endParaRPr lang="en-US" sz="1320" dirty="0"/>
          </a:p>
          <a:p>
            <a:r>
              <a:rPr lang="en-US" sz="1320" dirty="0"/>
              <a:t>[Display figure 6]</a:t>
            </a:r>
          </a:p>
          <a:p>
            <a:pPr marL="188595" indent="-188595">
              <a:buFont typeface="Arial" panose="020B0604020202020204" pitchFamily="34" charset="0"/>
              <a:buChar char="•"/>
            </a:pPr>
            <a:endParaRPr lang="en-US" sz="1320" dirty="0"/>
          </a:p>
          <a:p>
            <a:r>
              <a:rPr lang="en-US" sz="1320" b="1" dirty="0"/>
              <a:t>Facilitator says: </a:t>
            </a:r>
            <a:r>
              <a:rPr lang="en-US" sz="1320" dirty="0"/>
              <a:t>“After a devastating natural disaster many people are left without food or shelter. They also have piles and piles of debris that need to be cleared away before they can start rebuilding. There are many organizations around the world that help communities deal with the aftermath of natural disasters. These men and women dedicate their lives to helping people recover from disaster by providing them with food, clothing, shelter and medical assistance. Here are the logos of some of those organizations.”</a:t>
            </a:r>
          </a:p>
          <a:p>
            <a:endParaRPr lang="en-US" sz="1320" b="1" dirty="0"/>
          </a:p>
          <a:p>
            <a:r>
              <a:rPr lang="en-US" sz="1320" b="1" dirty="0"/>
              <a:t>Facilitator says: “In your performance task, you will be learning more about the Red Cross.</a:t>
            </a:r>
          </a:p>
          <a:p>
            <a:r>
              <a:rPr lang="en-US" sz="1320" b="1" dirty="0"/>
              <a:t>The group work you did today should help prepare you for the research and writing you will be doing in the performance task.” </a:t>
            </a:r>
          </a:p>
          <a:p>
            <a:endParaRPr lang="en-US" sz="1320" b="1" dirty="0"/>
          </a:p>
          <a:p>
            <a:r>
              <a:rPr lang="en-US" sz="1320" b="1" dirty="0"/>
              <a:t>Note: Facilitator should collect student notes from this activity.</a:t>
            </a:r>
          </a:p>
          <a:p>
            <a:endParaRPr lang="en-US" sz="1320" dirty="0"/>
          </a:p>
        </p:txBody>
      </p:sp>
    </p:spTree>
    <p:extLst>
      <p:ext uri="{BB962C8B-B14F-4D97-AF65-F5344CB8AC3E}">
        <p14:creationId xmlns:p14="http://schemas.microsoft.com/office/powerpoint/2010/main" val="1258330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4520" y="301967"/>
            <a:ext cx="3771900" cy="430887"/>
          </a:xfrm>
          <a:prstGeom prst="rect">
            <a:avLst/>
          </a:prstGeom>
        </p:spPr>
        <p:txBody>
          <a:bodyPr>
            <a:spAutoFit/>
          </a:bodyPr>
          <a:lstStyle/>
          <a:p>
            <a:pPr algn="ctr"/>
            <a:r>
              <a:rPr lang="en-US" sz="2200" dirty="0"/>
              <a:t>Ancillary Materials</a:t>
            </a:r>
          </a:p>
        </p:txBody>
      </p:sp>
      <p:pic>
        <p:nvPicPr>
          <p:cNvPr id="2052" name="Picture 4" descr="http://s.hswstatic.com/gif/eye-of-torn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4520" y="1188124"/>
            <a:ext cx="4191000" cy="32794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2.cdn.turner.com/cnn/dam/assets/140430163810-04-weather-0430-horizontal-galle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140" y="5364480"/>
            <a:ext cx="5867400" cy="33004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38681" y="708232"/>
            <a:ext cx="843564" cy="566309"/>
          </a:xfrm>
          <a:prstGeom prst="rect">
            <a:avLst/>
          </a:prstGeom>
          <a:noFill/>
        </p:spPr>
        <p:txBody>
          <a:bodyPr wrap="none" rtlCol="0">
            <a:spAutoFit/>
          </a:bodyPr>
          <a:lstStyle/>
          <a:p>
            <a:r>
              <a:rPr lang="en-US" sz="1540" dirty="0"/>
              <a:t>Figure 1</a:t>
            </a:r>
          </a:p>
          <a:p>
            <a:r>
              <a:rPr lang="en-US" sz="1540" dirty="0"/>
              <a:t>Tornado</a:t>
            </a:r>
          </a:p>
        </p:txBody>
      </p:sp>
      <p:sp>
        <p:nvSpPr>
          <p:cNvPr id="5" name="TextBox 4"/>
          <p:cNvSpPr txBox="1"/>
          <p:nvPr/>
        </p:nvSpPr>
        <p:spPr>
          <a:xfrm>
            <a:off x="2545081" y="4861561"/>
            <a:ext cx="3553758" cy="566309"/>
          </a:xfrm>
          <a:prstGeom prst="rect">
            <a:avLst/>
          </a:prstGeom>
          <a:noFill/>
        </p:spPr>
        <p:txBody>
          <a:bodyPr wrap="square" rtlCol="0">
            <a:spAutoFit/>
          </a:bodyPr>
          <a:lstStyle/>
          <a:p>
            <a:r>
              <a:rPr lang="en-US" sz="1540" dirty="0"/>
              <a:t>                  Figure 2</a:t>
            </a:r>
          </a:p>
          <a:p>
            <a:r>
              <a:rPr lang="en-US" sz="1540" dirty="0"/>
              <a:t>Destruction left after a tornado</a:t>
            </a:r>
          </a:p>
        </p:txBody>
      </p:sp>
      <p:sp>
        <p:nvSpPr>
          <p:cNvPr id="2" name="Slide Number Placeholder 1"/>
          <p:cNvSpPr>
            <a:spLocks noGrp="1"/>
          </p:cNvSpPr>
          <p:nvPr>
            <p:ph type="sldNum" sz="quarter" idx="12"/>
          </p:nvPr>
        </p:nvSpPr>
        <p:spPr/>
        <p:txBody>
          <a:bodyPr/>
          <a:lstStyle/>
          <a:p>
            <a:fld id="{F177B04D-AEB5-43ED-B9BA-B3D1EC9C9067}"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3709712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4520" y="301967"/>
            <a:ext cx="3771900" cy="430887"/>
          </a:xfrm>
          <a:prstGeom prst="rect">
            <a:avLst/>
          </a:prstGeom>
        </p:spPr>
        <p:txBody>
          <a:bodyPr>
            <a:spAutoFit/>
          </a:bodyPr>
          <a:lstStyle/>
          <a:p>
            <a:pPr algn="ctr"/>
            <a:r>
              <a:rPr lang="en-US" sz="2200" dirty="0"/>
              <a:t>Ancillary Materials</a:t>
            </a:r>
          </a:p>
        </p:txBody>
      </p:sp>
      <p:sp>
        <p:nvSpPr>
          <p:cNvPr id="2" name="TextBox 1"/>
          <p:cNvSpPr txBox="1"/>
          <p:nvPr/>
        </p:nvSpPr>
        <p:spPr>
          <a:xfrm>
            <a:off x="2796540" y="1097331"/>
            <a:ext cx="2423356" cy="566309"/>
          </a:xfrm>
          <a:prstGeom prst="rect">
            <a:avLst/>
          </a:prstGeom>
          <a:noFill/>
        </p:spPr>
        <p:txBody>
          <a:bodyPr wrap="none" rtlCol="0">
            <a:spAutoFit/>
          </a:bodyPr>
          <a:lstStyle/>
          <a:p>
            <a:r>
              <a:rPr lang="en-US" sz="1540" dirty="0"/>
              <a:t>               Figure 3</a:t>
            </a:r>
          </a:p>
          <a:p>
            <a:r>
              <a:rPr lang="en-US" sz="1540" dirty="0"/>
              <a:t>Aftermath of an earthquake</a:t>
            </a:r>
          </a:p>
        </p:txBody>
      </p:sp>
      <p:pic>
        <p:nvPicPr>
          <p:cNvPr id="3074" name="Picture 2" descr="http://msnbcmedia.msn.com/i/MSNBC/Components/Photo/_new/pb-120207-philippines-earthquake-nj-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514" y="1844041"/>
            <a:ext cx="6467912" cy="416102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F177B04D-AEB5-43ED-B9BA-B3D1EC9C9067}"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52835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4520" y="301967"/>
            <a:ext cx="3771900" cy="430887"/>
          </a:xfrm>
          <a:prstGeom prst="rect">
            <a:avLst/>
          </a:prstGeom>
        </p:spPr>
        <p:txBody>
          <a:bodyPr>
            <a:spAutoFit/>
          </a:bodyPr>
          <a:lstStyle/>
          <a:p>
            <a:pPr algn="ctr"/>
            <a:r>
              <a:rPr lang="en-US" sz="2200" dirty="0"/>
              <a:t>Ancillary Materials</a:t>
            </a:r>
          </a:p>
        </p:txBody>
      </p:sp>
      <p:sp>
        <p:nvSpPr>
          <p:cNvPr id="2" name="TextBox 1"/>
          <p:cNvSpPr txBox="1"/>
          <p:nvPr/>
        </p:nvSpPr>
        <p:spPr>
          <a:xfrm>
            <a:off x="2964180" y="838200"/>
            <a:ext cx="1152816" cy="803297"/>
          </a:xfrm>
          <a:prstGeom prst="rect">
            <a:avLst/>
          </a:prstGeom>
          <a:noFill/>
        </p:spPr>
        <p:txBody>
          <a:bodyPr wrap="none" rtlCol="0">
            <a:spAutoFit/>
          </a:bodyPr>
          <a:lstStyle/>
          <a:p>
            <a:r>
              <a:rPr lang="en-US" sz="1540" dirty="0"/>
              <a:t>     Figure  4 </a:t>
            </a:r>
          </a:p>
          <a:p>
            <a:r>
              <a:rPr lang="en-US" sz="1540" dirty="0"/>
              <a:t>    Hurricane</a:t>
            </a:r>
          </a:p>
          <a:p>
            <a:endParaRPr lang="en-US" sz="1540" dirty="0"/>
          </a:p>
        </p:txBody>
      </p:sp>
      <p:pic>
        <p:nvPicPr>
          <p:cNvPr id="4098" name="Picture 2" descr="http://www.gannett-cdn.com/-mm-/6422fd1f5ecb18d5cfe67bb1a7f3de827760da03/c=354-0-2652-1728&amp;r=x404&amp;c=534x401/local/-/media/USATODAY/USATODAY/2014/06/02/1401741679000-A04-HURRICANE-WILMA-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0140" y="1444267"/>
            <a:ext cx="5594985" cy="420147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marciabermanfund.org/wp-content/uploads/2012/11/Hurricane-Sandy-Dam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2050" y="6251812"/>
            <a:ext cx="5553075" cy="35765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55157" y="5676270"/>
            <a:ext cx="2302040" cy="566309"/>
          </a:xfrm>
          <a:prstGeom prst="rect">
            <a:avLst/>
          </a:prstGeom>
          <a:noFill/>
        </p:spPr>
        <p:txBody>
          <a:bodyPr wrap="none" rtlCol="0">
            <a:spAutoFit/>
          </a:bodyPr>
          <a:lstStyle/>
          <a:p>
            <a:r>
              <a:rPr lang="en-US" sz="1540" dirty="0"/>
              <a:t>           Figure 5</a:t>
            </a:r>
          </a:p>
          <a:p>
            <a:r>
              <a:rPr lang="en-US" sz="1540" dirty="0"/>
              <a:t>Damages after a hurricane</a:t>
            </a: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357957936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4248</TotalTime>
  <Words>11061</Words>
  <Application>Microsoft Office PowerPoint</Application>
  <PresentationFormat>Custom</PresentationFormat>
  <Paragraphs>1651</Paragraphs>
  <Slides>46</Slides>
  <Notes>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46</vt:i4>
      </vt:variant>
    </vt:vector>
  </HeadingPairs>
  <TitlesOfParts>
    <vt:vector size="60" baseType="lpstr">
      <vt:lpstr>Arial</vt:lpstr>
      <vt:lpstr>Bookman Old Style</vt:lpstr>
      <vt:lpstr>Calibri</vt:lpstr>
      <vt:lpstr>Courier New</vt:lpstr>
      <vt:lpstr>Gill Sans MT</vt:lpstr>
      <vt:lpstr>GillSansMT</vt:lpstr>
      <vt:lpstr>Helvetica</vt:lpstr>
      <vt:lpstr>Lucida Handwriting</vt:lpstr>
      <vt:lpstr>Times New Roman</vt:lpstr>
      <vt:lpstr>Verdana</vt:lpstr>
      <vt:lpstr>Wingdings 2</vt:lpstr>
      <vt:lpstr>Office Theme</vt:lpstr>
      <vt:lpstr>Solstice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Richmond</dc:creator>
  <cp:lastModifiedBy>Richmond, Susan</cp:lastModifiedBy>
  <cp:revision>591</cp:revision>
  <cp:lastPrinted>2015-05-15T19:41:11Z</cp:lastPrinted>
  <dcterms:created xsi:type="dcterms:W3CDTF">2013-06-13T16:49:22Z</dcterms:created>
  <dcterms:modified xsi:type="dcterms:W3CDTF">2016-05-31T18:58:40Z</dcterms:modified>
</cp:coreProperties>
</file>