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35"/>
  </p:notesMasterIdLst>
  <p:handoutMasterIdLst>
    <p:handoutMasterId r:id="rId36"/>
  </p:handoutMasterIdLst>
  <p:sldIdLst>
    <p:sldId id="469" r:id="rId3"/>
    <p:sldId id="542" r:id="rId4"/>
    <p:sldId id="474" r:id="rId5"/>
    <p:sldId id="548" r:id="rId6"/>
    <p:sldId id="544" r:id="rId7"/>
    <p:sldId id="545" r:id="rId8"/>
    <p:sldId id="546" r:id="rId9"/>
    <p:sldId id="547" r:id="rId10"/>
    <p:sldId id="465" r:id="rId11"/>
    <p:sldId id="467" r:id="rId12"/>
    <p:sldId id="524" r:id="rId13"/>
    <p:sldId id="533" r:id="rId14"/>
    <p:sldId id="487" r:id="rId15"/>
    <p:sldId id="527" r:id="rId16"/>
    <p:sldId id="529" r:id="rId17"/>
    <p:sldId id="531" r:id="rId18"/>
    <p:sldId id="506" r:id="rId19"/>
    <p:sldId id="540" r:id="rId20"/>
    <p:sldId id="539" r:id="rId21"/>
    <p:sldId id="514" r:id="rId22"/>
    <p:sldId id="549" r:id="rId23"/>
    <p:sldId id="537" r:id="rId24"/>
    <p:sldId id="534" r:id="rId25"/>
    <p:sldId id="518" r:id="rId26"/>
    <p:sldId id="489" r:id="rId27"/>
    <p:sldId id="485" r:id="rId28"/>
    <p:sldId id="525" r:id="rId29"/>
    <p:sldId id="517" r:id="rId30"/>
    <p:sldId id="528" r:id="rId31"/>
    <p:sldId id="515" r:id="rId32"/>
    <p:sldId id="536" r:id="rId33"/>
    <p:sldId id="532" r:id="rId34"/>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25B"/>
    <a:srgbClr val="9966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8" autoAdjust="0"/>
    <p:restoredTop sz="99055" autoAdjust="0"/>
  </p:normalViewPr>
  <p:slideViewPr>
    <p:cSldViewPr>
      <p:cViewPr>
        <p:scale>
          <a:sx n="100" d="100"/>
          <a:sy n="100" d="100"/>
        </p:scale>
        <p:origin x="-178" y="1258"/>
      </p:cViewPr>
      <p:guideLst>
        <p:guide orient="horz" pos="3024"/>
        <p:guide orient="horz" pos="3168"/>
        <p:guide pos="2304"/>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4/5/2016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4/5/2016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3</a:t>
            </a:fld>
            <a:endParaRPr lang="en-US" dirty="0"/>
          </a:p>
        </p:txBody>
      </p:sp>
    </p:spTree>
    <p:extLst>
      <p:ext uri="{BB962C8B-B14F-4D97-AF65-F5344CB8AC3E}">
        <p14:creationId xmlns:p14="http://schemas.microsoft.com/office/powerpoint/2010/main" val="116233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4</a:t>
            </a:fld>
            <a:endParaRPr lang="en-US"/>
          </a:p>
        </p:txBody>
      </p:sp>
    </p:spTree>
    <p:extLst>
      <p:ext uri="{BB962C8B-B14F-4D97-AF65-F5344CB8AC3E}">
        <p14:creationId xmlns:p14="http://schemas.microsoft.com/office/powerpoint/2010/main" val="117991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346249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239652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065649E3-908E-47CA-88AE-065A60F15D47}" type="datetime1">
              <a:rPr lang="en-US" smtClean="0"/>
              <a:t>4/5/2016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7D2DD-A42A-4651-9940-88AAFD9C34CA}"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8AB89-B77D-4B51-9138-2C5E4BC0A218}"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920D5A-A316-4B46-BDA3-FE5B09015B0A}"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422736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90B74-5518-47C2-9D63-5D45510D51B8}" type="datetime1">
              <a:rPr lang="en-US" smtClean="0"/>
              <a:t>4/5/2016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
        <p:nvSpPr>
          <p:cNvPr id="7" name="Rectangle 6"/>
          <p:cNvSpPr/>
          <p:nvPr userDrawn="1"/>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 HSD – OSP and Susan Richmond</a:t>
            </a:r>
            <a:endParaRPr lang="en-US" sz="900" dirty="0"/>
          </a:p>
        </p:txBody>
      </p:sp>
    </p:spTree>
    <p:extLst>
      <p:ext uri="{BB962C8B-B14F-4D97-AF65-F5344CB8AC3E}">
        <p14:creationId xmlns:p14="http://schemas.microsoft.com/office/powerpoint/2010/main" val="90498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smtClean="0"/>
              <a:t>Click to edit Master title style</a:t>
            </a:r>
            <a:endParaRPr lang="en-US"/>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1C3EC-2C1B-451C-AD3D-B6047AD9EE76}"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435437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7B3EC-C993-4441-A125-C6285823AEE2}" type="datetime1">
              <a:rPr lang="en-US" smtClean="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412498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44479-9EC5-46AE-A1F9-DCBC0D21D26E}" type="datetime1">
              <a:rPr lang="en-US" smtClean="0"/>
              <a:t>4/5/2016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7024422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AEB68-EF2B-4A49-BB27-DB01FE9CF982}" type="datetime1">
              <a:rPr lang="en-US" smtClean="0"/>
              <a:t>4/5/2016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410719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9C782-27EE-4774-AF7A-D06B77EB5D21}" type="datetime1">
              <a:rPr lang="en-US" smtClean="0"/>
              <a:t>4/5/2016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19516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89AD1-785D-4C49-9502-A4976101E79A}" type="datetime1">
              <a:rPr lang="en-US" smtClean="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7704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78213" y="9538224"/>
            <a:ext cx="84201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68508" y="967740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 HSD – OSP and Susan Richmond</a:t>
            </a:r>
            <a:endParaRPr lang="en-US" sz="900" dirty="0"/>
          </a:p>
        </p:txBody>
      </p:sp>
      <p:sp>
        <p:nvSpPr>
          <p:cNvPr id="4" name="Date Placeholder 3"/>
          <p:cNvSpPr>
            <a:spLocks noGrp="1"/>
          </p:cNvSpPr>
          <p:nvPr>
            <p:ph type="dt" sz="half" idx="13"/>
          </p:nvPr>
        </p:nvSpPr>
        <p:spPr/>
        <p:txBody>
          <a:bodyPr/>
          <a:lstStyle/>
          <a:p>
            <a:fld id="{E82B0674-68CA-4033-ADD3-0AD7FB78D473}" type="datetime1">
              <a:rPr lang="en-US" smtClean="0"/>
              <a:t>4/5/2016</a:t>
            </a:fld>
            <a:endParaRPr lang="en-US" dirty="0"/>
          </a:p>
        </p:txBody>
      </p:sp>
      <p:sp>
        <p:nvSpPr>
          <p:cNvPr id="5" name="Footer Placeholder 4"/>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EEF25-AF5E-44B6-B659-E693E027711F}" type="datetime1">
              <a:rPr lang="en-US" smtClean="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446705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98CCD-788F-4ED3-8554-2AFAFC9F640C}"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17820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DBEB2-B3DF-4190-9A77-333161156BD4}"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02751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0EEC9-3B79-49EF-8490-00C0A921C5B2}"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D29AE8-6A8A-4875-B4CB-22CFCAA1B4D0}" type="datetime1">
              <a:rPr lang="en-US" smtClean="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114A0-82E9-46A5-BC3E-49BDDB71C7A9}" type="datetime1">
              <a:rPr lang="en-US" smtClean="0"/>
              <a:t>4/5/2016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A9C7C-DF64-4628-B6C3-CE935AF1FD62}" type="datetime1">
              <a:rPr lang="en-US" smtClean="0"/>
              <a:t>4/5/2016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D2DDE-21DC-47C4-88C3-6163775EB65D}" type="datetime1">
              <a:rPr lang="en-US" smtClean="0"/>
              <a:t>4/5/2016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8908A-3510-403E-A6CF-9D44BD4BADD1}" type="datetime1">
              <a:rPr lang="en-US" smtClean="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C2805-BE21-4920-A435-677C0C01F570}" type="datetime1">
              <a:rPr lang="en-US" smtClean="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B44E9662-84FA-42B5-A6BC-A08D9502A367}" type="datetime1">
              <a:rPr lang="en-US" smtClean="0"/>
              <a:t>4/5/2016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18D4C1C-C03A-406B-B564-E25D8E3B9EFB}" type="datetime1">
              <a:rPr lang="en-US" smtClean="0"/>
              <a:t>4/5/2016</a:t>
            </a:fld>
            <a:endParaRPr lang="en-US" dirty="0"/>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56064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2.jpe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3.jpe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jpeg"/><Relationship Id="rId4" Type="http://schemas.microsoft.com/office/2007/relationships/hdphoto" Target="../media/hdphoto2.wdp"/><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microsoft.com/office/2007/relationships/hdphoto" Target="../media/hdphoto8.wdp"/><Relationship Id="rId3" Type="http://schemas.microsoft.com/office/2007/relationships/hdphoto" Target="../media/hdphoto2.wdp"/><Relationship Id="rId21" Type="http://schemas.openxmlformats.org/officeDocument/2006/relationships/image" Target="../media/image40.jpeg"/><Relationship Id="rId7" Type="http://schemas.microsoft.com/office/2007/relationships/hdphoto" Target="../media/hdphoto5.wdp"/><Relationship Id="rId12" Type="http://schemas.openxmlformats.org/officeDocument/2006/relationships/image" Target="../media/image34.jpeg"/><Relationship Id="rId17" Type="http://schemas.openxmlformats.org/officeDocument/2006/relationships/image" Target="../media/image37.jpeg"/><Relationship Id="rId2" Type="http://schemas.openxmlformats.org/officeDocument/2006/relationships/image" Target="../media/image27.png"/><Relationship Id="rId16" Type="http://schemas.microsoft.com/office/2007/relationships/hdphoto" Target="../media/hdphoto7.wdp"/><Relationship Id="rId20"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image" Target="../media/image32.jpeg"/><Relationship Id="rId19" Type="http://schemas.openxmlformats.org/officeDocument/2006/relationships/image" Target="../media/image38.jpeg"/><Relationship Id="rId4" Type="http://schemas.openxmlformats.org/officeDocument/2006/relationships/hyperlink" Target="http://www.google.com/url?sa=i&amp;rct=j&amp;q=&amp;esrc=s&amp;frm=1&amp;source=images&amp;cd=&amp;cad=rja&amp;uact=8&amp;docid=u4J5uM9vx9DLhM&amp;tbnid=xMPiCtR_o0NQ9M:&amp;ved=0CAUQjRw&amp;url=http://personligutvecklingcentrum.se/sjalvfortroende/&amp;ei=UDdIU6K9Cca0ygHM14GICg&amp;bvm=bv.64542518,d.aWc&amp;psig=AFQjCNHOHmxLjKIaKF6rjskZ-dSb5hCGog&amp;ust=1397328059725627" TargetMode="External"/><Relationship Id="rId9" Type="http://schemas.openxmlformats.org/officeDocument/2006/relationships/image" Target="../media/image31.gif"/><Relationship Id="rId14" Type="http://schemas.microsoft.com/office/2007/relationships/hdphoto" Target="../media/hdphoto6.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a2HYq11yuM" TargetMode="External"/><Relationship Id="rId2" Type="http://schemas.openxmlformats.org/officeDocument/2006/relationships/hyperlink" Target="https://www.youtube.com/watch?v=gGW3yRbYKD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4536" y="1315699"/>
            <a:ext cx="2840064" cy="903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x-none" sz="2600" b="1" dirty="0" smtClean="0">
                <a:solidFill>
                  <a:schemeClr val="accent1">
                    <a:lumMod val="75000"/>
                  </a:schemeClr>
                </a:solidFill>
                <a:latin typeface="Bookman Old Style" pitchFamily="18" charset="0"/>
              </a:rPr>
              <a:t>Trimestre 3 </a:t>
            </a:r>
            <a:r>
              <a:rPr lang="x-none" sz="2400" b="1" dirty="0" smtClean="0">
                <a:latin typeface="Bookman Old Style" pitchFamily="18" charset="0"/>
              </a:rPr>
              <a:t>CFA</a:t>
            </a:r>
            <a:endParaRPr lang="x-none" sz="2600" b="1" dirty="0">
              <a:latin typeface="Bookman Old Style"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24056999"/>
              </p:ext>
            </p:extLst>
          </p:nvPr>
        </p:nvGraphicFramePr>
        <p:xfrm>
          <a:off x="575184" y="5511517"/>
          <a:ext cx="6781799" cy="22170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82252"/>
                <a:gridCol w="2592179"/>
                <a:gridCol w="3124200"/>
                <a:gridCol w="583168"/>
              </a:tblGrid>
              <a:tr h="272034">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200" b="1" noProof="0" dirty="0" smtClean="0">
                          <a:latin typeface="Gill Sans MT" panose="020B0502020104020203" pitchFamily="34" charset="0"/>
                        </a:rPr>
                        <a:t>Escritura Narrativa </a:t>
                      </a:r>
                      <a:r>
                        <a:rPr lang="x-none" sz="1200" b="1" baseline="0" noProof="0" dirty="0" smtClean="0">
                          <a:latin typeface="Gill Sans MT" panose="020B0502020104020203" pitchFamily="34" charset="0"/>
                        </a:rPr>
                        <a:t>y Lenguaje </a:t>
                      </a:r>
                      <a:endParaRPr lang="x-none" sz="1200" b="1" noProof="0" dirty="0">
                        <a:solidFill>
                          <a:schemeClr val="tx1"/>
                        </a:solidFill>
                        <a:latin typeface="Gill Sans MT" panose="020B0502020104020203" pitchFamily="34" charset="0"/>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327534">
                <a:tc gridSpan="2">
                  <a:txBody>
                    <a:bodyPr/>
                    <a:lstStyle/>
                    <a:p>
                      <a:pPr algn="ctr"/>
                      <a:r>
                        <a:rPr lang="x-none" sz="1200" b="1" noProof="0" dirty="0" smtClean="0">
                          <a:latin typeface="Gill Sans MT" panose="020B0502020104020203" pitchFamily="34" charset="0"/>
                        </a:rPr>
                        <a:t>Objetivos</a:t>
                      </a:r>
                      <a:endParaRPr lang="x-none" sz="1200" b="1" noProof="0" dirty="0">
                        <a:latin typeface="Gill Sans MT" panose="020B0502020104020203" pitchFamily="34" charset="0"/>
                      </a:endParaRPr>
                    </a:p>
                  </a:txBody>
                  <a:tcPr marL="97536" marR="97536" marT="48006" marB="48006">
                    <a:solidFill>
                      <a:schemeClr val="bg1"/>
                    </a:solidFill>
                  </a:tcPr>
                </a:tc>
                <a:tc hMerge="1">
                  <a:txBody>
                    <a:bodyPr/>
                    <a:lstStyle/>
                    <a:p>
                      <a:endParaRPr lang="en-US" dirty="0"/>
                    </a:p>
                  </a:txBody>
                  <a:tcPr/>
                </a:tc>
                <a:tc>
                  <a:txBody>
                    <a:bodyPr/>
                    <a:lstStyle/>
                    <a:p>
                      <a:pPr algn="ctr"/>
                      <a:r>
                        <a:rPr lang="x-none" sz="1200" b="1" noProof="0" dirty="0" smtClean="0">
                          <a:latin typeface="Gill Sans MT" panose="020B0502020104020203" pitchFamily="34" charset="0"/>
                        </a:rPr>
                        <a:t>Estándares</a:t>
                      </a:r>
                      <a:endParaRPr lang="x-none" sz="1200" b="1" noProof="0" dirty="0">
                        <a:latin typeface="Gill Sans MT" panose="020B0502020104020203" pitchFamily="34" charset="0"/>
                      </a:endParaRPr>
                    </a:p>
                  </a:txBody>
                  <a:tcPr marL="97536" marR="97536" marT="48006" marB="48006">
                    <a:solidFill>
                      <a:schemeClr val="bg1"/>
                    </a:solidFill>
                  </a:tcPr>
                </a:tc>
                <a:tc>
                  <a:txBody>
                    <a:bodyPr/>
                    <a:lstStyle/>
                    <a:p>
                      <a:pPr algn="ctr"/>
                      <a:r>
                        <a:rPr lang="es-MX" sz="1200" b="1" noProof="0" dirty="0" smtClean="0">
                          <a:latin typeface="Gill Sans MT" panose="020B0502020104020203" pitchFamily="34" charset="0"/>
                        </a:rPr>
                        <a:t>DOK</a:t>
                      </a:r>
                      <a:endParaRPr lang="es-MX" sz="1200" b="1" noProof="0" dirty="0">
                        <a:latin typeface="Gill Sans MT" panose="020B0502020104020203" pitchFamily="34" charset="0"/>
                      </a:endParaRPr>
                    </a:p>
                  </a:txBody>
                  <a:tcPr marL="97536" marR="97536" marT="48006" marB="48006">
                    <a:solidFill>
                      <a:schemeClr val="bg1"/>
                    </a:solidFill>
                  </a:tcPr>
                </a:tc>
              </a:tr>
              <a:tr h="290945">
                <a:tc>
                  <a:txBody>
                    <a:bodyPr/>
                    <a:lstStyle/>
                    <a:p>
                      <a:r>
                        <a:rPr lang="x-none" sz="1200" b="1" noProof="0" dirty="0" smtClean="0">
                          <a:latin typeface="Gill Sans MT" panose="020B0502020104020203" pitchFamily="34" charset="0"/>
                        </a:rPr>
                        <a:t>1a</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Escrito narrativo</a:t>
                      </a:r>
                      <a:r>
                        <a:rPr lang="x-none" sz="1200" b="1" baseline="0" noProof="0" dirty="0" smtClean="0">
                          <a:latin typeface="Gill Sans MT" panose="020B0502020104020203" pitchFamily="34" charset="0"/>
                        </a:rPr>
                        <a:t> breve</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W.K.3a,</a:t>
                      </a:r>
                      <a:r>
                        <a:rPr lang="x-none" sz="1200" b="1" baseline="0" noProof="0" dirty="0" smtClean="0">
                          <a:latin typeface="Gill Sans MT" panose="020B0502020104020203" pitchFamily="34" charset="0"/>
                        </a:rPr>
                        <a:t> W.K.3b,  W.K.3c, W.K.3d</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latin typeface="Gill Sans MT" panose="020B0502020104020203" pitchFamily="34" charset="0"/>
                        </a:rPr>
                        <a:t>3</a:t>
                      </a:r>
                      <a:endParaRPr lang="en-US" sz="1200" b="1" dirty="0">
                        <a:latin typeface="Gill Sans MT" panose="020B0502020104020203" pitchFamily="34" charset="0"/>
                      </a:endParaRPr>
                    </a:p>
                  </a:txBody>
                  <a:tcPr marL="97536" marR="97536" marT="48006" marB="48006" anchor="ctr">
                    <a:solidFill>
                      <a:srgbClr val="FFFFCC"/>
                    </a:solidFill>
                  </a:tcPr>
                </a:tc>
              </a:tr>
              <a:tr h="290945">
                <a:tc>
                  <a:txBody>
                    <a:bodyPr/>
                    <a:lstStyle/>
                    <a:p>
                      <a:r>
                        <a:rPr lang="x-none" sz="1200" b="1" noProof="0" dirty="0" smtClean="0">
                          <a:latin typeface="Gill Sans MT" panose="020B0502020104020203" pitchFamily="34" charset="0"/>
                        </a:rPr>
                        <a:t>1b</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Escribir-Revisar: Escrito narrativo</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W.K.3a,</a:t>
                      </a:r>
                      <a:r>
                        <a:rPr lang="x-none" sz="1200" b="1" baseline="0" noProof="0" dirty="0" smtClean="0">
                          <a:latin typeface="Gill Sans MT" panose="020B0502020104020203" pitchFamily="34" charset="0"/>
                        </a:rPr>
                        <a:t> W.K.3b,  W.K.3c, W.K.3d</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latin typeface="Gill Sans MT" panose="020B0502020104020203" pitchFamily="34" charset="0"/>
                        </a:rPr>
                        <a:t>2</a:t>
                      </a:r>
                      <a:endParaRPr lang="en-US" sz="1200" b="1" dirty="0">
                        <a:latin typeface="Gill Sans MT" panose="020B0502020104020203" pitchFamily="34" charset="0"/>
                      </a:endParaRPr>
                    </a:p>
                  </a:txBody>
                  <a:tcPr marL="97536" marR="97536" marT="48006" marB="48006" anchor="ctr">
                    <a:solidFill>
                      <a:srgbClr val="FFFFCC"/>
                    </a:solidFill>
                  </a:tcPr>
                </a:tc>
              </a:tr>
              <a:tr h="450965">
                <a:tc>
                  <a:txBody>
                    <a:bodyPr/>
                    <a:lstStyle/>
                    <a:p>
                      <a:r>
                        <a:rPr lang="x-none" sz="1200" b="1" noProof="0" dirty="0" smtClean="0">
                          <a:latin typeface="Gill Sans MT" panose="020B0502020104020203" pitchFamily="34" charset="0"/>
                        </a:rPr>
                        <a:t>2</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Composición completa narrativa</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W.K.3a, W.K.3b, W.K.3c, W.K.3d, W.K.4, W.K.5, W.K.8</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latin typeface="Gill Sans MT" panose="020B0502020104020203" pitchFamily="34" charset="0"/>
                        </a:rPr>
                        <a:t>4</a:t>
                      </a:r>
                      <a:endParaRPr lang="en-US" sz="1200" b="1" dirty="0">
                        <a:latin typeface="Gill Sans MT" panose="020B0502020104020203" pitchFamily="34" charset="0"/>
                      </a:endParaRPr>
                    </a:p>
                  </a:txBody>
                  <a:tcPr marL="97536" marR="97536" marT="48006" marB="48006" anchor="ctr">
                    <a:solidFill>
                      <a:srgbClr val="FFFFCC"/>
                    </a:solidFill>
                  </a:tcPr>
                </a:tc>
              </a:tr>
              <a:tr h="272034">
                <a:tc>
                  <a:txBody>
                    <a:bodyPr/>
                    <a:lstStyle/>
                    <a:p>
                      <a:r>
                        <a:rPr lang="x-none" sz="1200" b="1" noProof="0" dirty="0" smtClean="0">
                          <a:latin typeface="Gill Sans MT" panose="020B0502020104020203" pitchFamily="34" charset="0"/>
                        </a:rPr>
                        <a:t>8</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Uso de lenguaje-vocabulario</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L.K.1f </a:t>
                      </a:r>
                      <a:r>
                        <a:rPr lang="x-none" sz="1050" b="1" noProof="0" dirty="0" smtClean="0">
                          <a:solidFill>
                            <a:schemeClr val="tx1"/>
                          </a:solidFill>
                          <a:latin typeface="Gill Sans MT" panose="020B0502020104020203" pitchFamily="34" charset="0"/>
                        </a:rPr>
                        <a:t>(Integrado con la Tarea de Rendimiento</a:t>
                      </a:r>
                      <a:r>
                        <a:rPr lang="x-none" sz="1200" b="1" noProof="0" dirty="0" smtClean="0">
                          <a:solidFill>
                            <a:schemeClr val="tx1"/>
                          </a:solidFill>
                          <a:latin typeface="Gill Sans MT" panose="020B0502020104020203" pitchFamily="34" charset="0"/>
                        </a:rPr>
                        <a:t>)</a:t>
                      </a:r>
                      <a:endParaRPr lang="x-none" sz="1200" b="1" noProof="0" dirty="0">
                        <a:solidFill>
                          <a:srgbClr val="FF0000"/>
                        </a:solidFill>
                        <a:latin typeface="Gill Sans MT" panose="020B0502020104020203" pitchFamily="34" charset="0"/>
                      </a:endParaRPr>
                    </a:p>
                  </a:txBody>
                  <a:tcPr marL="103632" marR="103632" marT="50292" marB="50292">
                    <a:solidFill>
                      <a:srgbClr val="FFFFCC"/>
                    </a:solidFill>
                  </a:tcPr>
                </a:tc>
                <a:tc>
                  <a:txBody>
                    <a:bodyPr/>
                    <a:lstStyle/>
                    <a:p>
                      <a:pPr algn="ctr"/>
                      <a:r>
                        <a:rPr lang="en-US" sz="1200" b="1" dirty="0" smtClean="0">
                          <a:solidFill>
                            <a:schemeClr val="tx1"/>
                          </a:solidFill>
                          <a:latin typeface="Gill Sans MT" panose="020B0502020104020203" pitchFamily="34" charset="0"/>
                        </a:rPr>
                        <a:t>1-2</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r h="272034">
                <a:tc>
                  <a:txBody>
                    <a:bodyPr/>
                    <a:lstStyle/>
                    <a:p>
                      <a:r>
                        <a:rPr lang="x-none" sz="1200" b="1" noProof="0" dirty="0" smtClean="0">
                          <a:latin typeface="Gill Sans MT" panose="020B0502020104020203" pitchFamily="34" charset="0"/>
                        </a:rPr>
                        <a:t>9</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Editar y clarificar</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L.K.1c </a:t>
                      </a:r>
                      <a:r>
                        <a:rPr lang="x-none" sz="1050" b="1" noProof="0" dirty="0" smtClean="0">
                          <a:solidFill>
                            <a:schemeClr val="tx1"/>
                          </a:solidFill>
                          <a:latin typeface="Gill Sans MT" panose="020B0502020104020203" pitchFamily="34" charset="0"/>
                        </a:rPr>
                        <a:t>(Integrado con la Tarea de Rendimiento)</a:t>
                      </a:r>
                      <a:endParaRPr lang="x-none" sz="1050" b="1" noProof="0" dirty="0">
                        <a:solidFill>
                          <a:srgbClr val="FF0000"/>
                        </a:solidFill>
                        <a:latin typeface="Gill Sans MT" panose="020B0502020104020203" pitchFamily="34" charset="0"/>
                      </a:endParaRPr>
                    </a:p>
                  </a:txBody>
                  <a:tcPr marL="103632" marR="103632" marT="50292" marB="50292">
                    <a:solidFill>
                      <a:srgbClr val="FFFFCC"/>
                    </a:solidFill>
                  </a:tcPr>
                </a:tc>
                <a:tc>
                  <a:txBody>
                    <a:bodyPr/>
                    <a:lstStyle/>
                    <a:p>
                      <a:pPr algn="ctr"/>
                      <a:r>
                        <a:rPr lang="en-US" sz="1200" b="1" dirty="0" smtClean="0">
                          <a:solidFill>
                            <a:schemeClr val="tx1"/>
                          </a:solidFill>
                          <a:latin typeface="Gill Sans MT" panose="020B0502020104020203" pitchFamily="34" charset="0"/>
                        </a:rPr>
                        <a:t>1-2</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651100285"/>
              </p:ext>
            </p:extLst>
          </p:nvPr>
        </p:nvGraphicFramePr>
        <p:xfrm>
          <a:off x="2102493" y="3735346"/>
          <a:ext cx="5182189" cy="13944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81210"/>
                <a:gridCol w="3010784"/>
                <a:gridCol w="1043561"/>
                <a:gridCol w="746634"/>
              </a:tblGrid>
              <a:tr h="195834">
                <a:tc gridSpan="4">
                  <a:txBody>
                    <a:bodyPr/>
                    <a:lstStyle/>
                    <a:p>
                      <a:pPr algn="ctr"/>
                      <a:r>
                        <a:rPr lang="x-none" sz="1200" b="1" noProof="0" dirty="0" smtClean="0">
                          <a:solidFill>
                            <a:schemeClr val="tx1"/>
                          </a:solidFill>
                          <a:latin typeface="Gill Sans MT" panose="020B0502020104020203" pitchFamily="34" charset="0"/>
                        </a:rPr>
                        <a:t>Lectura: </a:t>
                      </a:r>
                      <a:r>
                        <a:rPr lang="en-US" sz="1200" b="1" noProof="0" dirty="0" smtClean="0">
                          <a:solidFill>
                            <a:schemeClr val="tx1"/>
                          </a:solidFill>
                          <a:latin typeface="Gill Sans MT" panose="020B0502020104020203" pitchFamily="34" charset="0"/>
                        </a:rPr>
                        <a:t> I</a:t>
                      </a:r>
                      <a:r>
                        <a:rPr lang="x-none" sz="1200" b="1" noProof="0" dirty="0" smtClean="0">
                          <a:solidFill>
                            <a:schemeClr val="tx1"/>
                          </a:solidFill>
                          <a:latin typeface="Gill Sans MT" panose="020B0502020104020203" pitchFamily="34" charset="0"/>
                        </a:rPr>
                        <a:t>nformativ</a:t>
                      </a:r>
                      <a:r>
                        <a:rPr lang="en-US" sz="1200" b="1" noProof="0" dirty="0" smtClean="0">
                          <a:solidFill>
                            <a:schemeClr val="tx1"/>
                          </a:solidFill>
                          <a:latin typeface="Gill Sans MT" panose="020B0502020104020203" pitchFamily="34" charset="0"/>
                        </a:rPr>
                        <a:t>a</a:t>
                      </a:r>
                      <a:endParaRPr lang="x-none" sz="1200" b="1" noProof="0" dirty="0">
                        <a:solidFill>
                          <a:schemeClr val="tx1"/>
                        </a:solidFill>
                        <a:latin typeface="Gill Sans MT" panose="020B0502020104020203" pitchFamily="34" charset="0"/>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x-none" sz="1200" b="1" noProof="0" dirty="0" smtClean="0">
                          <a:latin typeface="Gill Sans MT" panose="020B0502020104020203" pitchFamily="34" charset="0"/>
                        </a:rPr>
                        <a:t>Objetivos</a:t>
                      </a:r>
                      <a:endParaRPr lang="x-none" sz="1200" b="1" noProof="0" dirty="0">
                        <a:latin typeface="Gill Sans MT" panose="020B0502020104020203" pitchFamily="34" charset="0"/>
                      </a:endParaRPr>
                    </a:p>
                  </a:txBody>
                  <a:tcPr marL="97536" marR="97536" marT="48006" marB="48006">
                    <a:solidFill>
                      <a:schemeClr val="bg1"/>
                    </a:solidFill>
                  </a:tcPr>
                </a:tc>
                <a:tc hMerge="1">
                  <a:txBody>
                    <a:bodyPr/>
                    <a:lstStyle/>
                    <a:p>
                      <a:endParaRPr lang="en-US" dirty="0"/>
                    </a:p>
                  </a:txBody>
                  <a:tcPr/>
                </a:tc>
                <a:tc>
                  <a:txBody>
                    <a:bodyPr/>
                    <a:lstStyle/>
                    <a:p>
                      <a:pPr algn="ctr"/>
                      <a:r>
                        <a:rPr lang="x-none" sz="1200" b="1" noProof="0" dirty="0" smtClean="0">
                          <a:latin typeface="Gill Sans MT" panose="020B0502020104020203" pitchFamily="34" charset="0"/>
                        </a:rPr>
                        <a:t>Estándares</a:t>
                      </a:r>
                      <a:endParaRPr lang="x-none" sz="1200" b="1" noProof="0" dirty="0">
                        <a:latin typeface="Gill Sans MT" panose="020B0502020104020203" pitchFamily="34" charset="0"/>
                      </a:endParaRPr>
                    </a:p>
                  </a:txBody>
                  <a:tcPr marL="97536" marR="97536" marT="48006" marB="48006">
                    <a:solidFill>
                      <a:schemeClr val="bg1"/>
                    </a:solidFill>
                  </a:tcPr>
                </a:tc>
                <a:tc>
                  <a:txBody>
                    <a:bodyPr/>
                    <a:lstStyle/>
                    <a:p>
                      <a:pPr algn="ctr"/>
                      <a:r>
                        <a:rPr lang="es-MX" sz="1200" b="1" noProof="0" dirty="0" smtClean="0">
                          <a:latin typeface="Gill Sans MT" panose="020B0502020104020203" pitchFamily="34" charset="0"/>
                        </a:rPr>
                        <a:t>DOK</a:t>
                      </a:r>
                      <a:endParaRPr lang="es-MX" sz="1200" b="1" noProof="0" dirty="0">
                        <a:latin typeface="Gill Sans MT" panose="020B0502020104020203" pitchFamily="34" charset="0"/>
                      </a:endParaRPr>
                    </a:p>
                  </a:txBody>
                  <a:tcPr marL="97536" marR="97536" marT="48006" marB="48006">
                    <a:solidFill>
                      <a:schemeClr val="bg1"/>
                    </a:solidFill>
                  </a:tcPr>
                </a:tc>
              </a:tr>
              <a:tr h="272034">
                <a:tc>
                  <a:txBody>
                    <a:bodyPr/>
                    <a:lstStyle/>
                    <a:p>
                      <a:r>
                        <a:rPr lang="en-US" sz="1200" b="1" dirty="0" smtClean="0">
                          <a:solidFill>
                            <a:schemeClr val="tx1"/>
                          </a:solidFill>
                          <a:latin typeface="Gill Sans MT" panose="020B0502020104020203" pitchFamily="34" charset="0"/>
                        </a:rPr>
                        <a:t>10</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Significado de palabras</a:t>
                      </a:r>
                      <a:endParaRPr lang="x-none" sz="1200" b="1" noProof="0"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RI.</a:t>
                      </a:r>
                      <a:r>
                        <a:rPr lang="en-US" sz="1200" b="1" noProof="0" dirty="0" smtClean="0">
                          <a:solidFill>
                            <a:schemeClr val="tx1"/>
                          </a:solidFill>
                          <a:latin typeface="Gill Sans MT" panose="020B0502020104020203" pitchFamily="34" charset="0"/>
                        </a:rPr>
                        <a:t>K.</a:t>
                      </a:r>
                      <a:r>
                        <a:rPr lang="x-none" sz="1200" b="1" noProof="0" dirty="0" smtClean="0">
                          <a:solidFill>
                            <a:schemeClr val="tx1"/>
                          </a:solidFill>
                          <a:latin typeface="Gill Sans MT" panose="020B0502020104020203" pitchFamily="34" charset="0"/>
                        </a:rPr>
                        <a:t>4</a:t>
                      </a:r>
                      <a:endParaRPr lang="x-none" sz="1200" b="1" noProof="0"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solidFill>
                            <a:schemeClr val="tx1"/>
                          </a:solidFill>
                          <a:latin typeface="Gill Sans MT" panose="020B0502020104020203" pitchFamily="34" charset="0"/>
                        </a:rPr>
                        <a:t>1-2</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r h="272034">
                <a:tc>
                  <a:txBody>
                    <a:bodyPr/>
                    <a:lstStyle/>
                    <a:p>
                      <a:r>
                        <a:rPr lang="en-US" sz="1200" b="1" dirty="0" smtClean="0">
                          <a:solidFill>
                            <a:schemeClr val="tx1"/>
                          </a:solidFill>
                          <a:latin typeface="Gill Sans MT" panose="020B0502020104020203" pitchFamily="34" charset="0"/>
                        </a:rPr>
                        <a:t>11</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Razonamiento y Evidencia</a:t>
                      </a:r>
                      <a:endParaRPr lang="x-none" sz="1200" b="1" noProof="0"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RI.</a:t>
                      </a:r>
                      <a:r>
                        <a:rPr lang="en-US" sz="1200" b="1" noProof="0" dirty="0" smtClean="0">
                          <a:solidFill>
                            <a:schemeClr val="tx1"/>
                          </a:solidFill>
                          <a:latin typeface="Gill Sans MT" panose="020B0502020104020203" pitchFamily="34" charset="0"/>
                        </a:rPr>
                        <a:t>K.</a:t>
                      </a:r>
                      <a:r>
                        <a:rPr lang="x-none" sz="1200" b="1" noProof="0" dirty="0" smtClean="0">
                          <a:solidFill>
                            <a:schemeClr val="tx1"/>
                          </a:solidFill>
                          <a:latin typeface="Gill Sans MT" panose="020B0502020104020203" pitchFamily="34" charset="0"/>
                        </a:rPr>
                        <a:t>8</a:t>
                      </a:r>
                      <a:endParaRPr lang="x-none" sz="1200" b="1" noProof="0"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solidFill>
                            <a:schemeClr val="tx1"/>
                          </a:solidFill>
                          <a:latin typeface="Gill Sans MT" panose="020B0502020104020203" pitchFamily="34" charset="0"/>
                        </a:rPr>
                        <a:t>3-4</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r h="272034">
                <a:tc>
                  <a:txBody>
                    <a:bodyPr/>
                    <a:lstStyle/>
                    <a:p>
                      <a:r>
                        <a:rPr lang="en-US" sz="1200" b="1" dirty="0" smtClean="0">
                          <a:solidFill>
                            <a:schemeClr val="tx1"/>
                          </a:solidFill>
                          <a:latin typeface="Gill Sans MT" panose="020B0502020104020203" pitchFamily="34" charset="0"/>
                        </a:rPr>
                        <a:t>12</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Análisis</a:t>
                      </a:r>
                      <a:r>
                        <a:rPr lang="x-none" sz="1200" b="1" baseline="0" noProof="0" dirty="0" smtClean="0">
                          <a:latin typeface="Gill Sans MT" panose="020B0502020104020203" pitchFamily="34" charset="0"/>
                        </a:rPr>
                        <a:t> dentro y entre textos</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RI.</a:t>
                      </a:r>
                      <a:r>
                        <a:rPr lang="en-US" sz="1200" b="1" noProof="0" dirty="0" smtClean="0">
                          <a:solidFill>
                            <a:schemeClr val="tx1"/>
                          </a:solidFill>
                          <a:latin typeface="Gill Sans MT" panose="020B0502020104020203" pitchFamily="34" charset="0"/>
                        </a:rPr>
                        <a:t>K.</a:t>
                      </a:r>
                      <a:r>
                        <a:rPr lang="x-none" sz="1200" b="1" noProof="0" dirty="0" smtClean="0">
                          <a:solidFill>
                            <a:schemeClr val="tx1"/>
                          </a:solidFill>
                          <a:latin typeface="Gill Sans MT" panose="020B0502020104020203" pitchFamily="34" charset="0"/>
                        </a:rPr>
                        <a:t>9</a:t>
                      </a:r>
                      <a:endParaRPr lang="x-none" sz="1200" b="1" noProof="0"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solidFill>
                            <a:schemeClr val="tx1"/>
                          </a:solidFill>
                          <a:latin typeface="Gill Sans MT" panose="020B0502020104020203" pitchFamily="34" charset="0"/>
                        </a:rPr>
                        <a:t>2-3-4</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bl>
          </a:graphicData>
        </a:graphic>
      </p:graphicFrame>
      <p:sp>
        <p:nvSpPr>
          <p:cNvPr id="32" name="Rectangle 31"/>
          <p:cNvSpPr/>
          <p:nvPr/>
        </p:nvSpPr>
        <p:spPr>
          <a:xfrm>
            <a:off x="4904568" y="6150189"/>
            <a:ext cx="605460" cy="2574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x-none" dirty="0"/>
          </a:p>
        </p:txBody>
      </p:sp>
      <p:sp>
        <p:nvSpPr>
          <p:cNvPr id="33" name="Rectangle 32"/>
          <p:cNvSpPr/>
          <p:nvPr/>
        </p:nvSpPr>
        <p:spPr>
          <a:xfrm>
            <a:off x="5497328" y="6417965"/>
            <a:ext cx="564509" cy="2794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x-none" dirty="0"/>
          </a:p>
        </p:txBody>
      </p:sp>
      <p:sp>
        <p:nvSpPr>
          <p:cNvPr id="34" name="Rectangle 33"/>
          <p:cNvSpPr/>
          <p:nvPr/>
        </p:nvSpPr>
        <p:spPr>
          <a:xfrm>
            <a:off x="3733800" y="6726468"/>
            <a:ext cx="2819696"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x-none" dirty="0"/>
          </a:p>
        </p:txBody>
      </p:sp>
      <p:sp>
        <p:nvSpPr>
          <p:cNvPr id="35" name="TextBox 34"/>
          <p:cNvSpPr txBox="1"/>
          <p:nvPr/>
        </p:nvSpPr>
        <p:spPr>
          <a:xfrm>
            <a:off x="2581489" y="5141876"/>
            <a:ext cx="4486492" cy="374599"/>
          </a:xfrm>
          <a:prstGeom prst="rect">
            <a:avLst/>
          </a:prstGeom>
          <a:noFill/>
        </p:spPr>
        <p:txBody>
          <a:bodyPr wrap="square" lIns="96655" tIns="48328" rIns="96655" bIns="48328" rtlCol="0">
            <a:spAutoFit/>
          </a:bodyPr>
          <a:lstStyle/>
          <a:p>
            <a:pPr algn="ctr"/>
            <a:r>
              <a:rPr lang="x-none" sz="900" b="1" i="1" dirty="0" smtClean="0">
                <a:latin typeface="Calibri" panose="020F0502020204030204" pitchFamily="34" charset="0"/>
              </a:rPr>
              <a:t>Nota:  Puede haber más de un estándar por objetivo.  Los estándares pueden tener diferentes DOK por objetivo. Sólo se listaron los estándares evaluados.</a:t>
            </a:r>
            <a:endParaRPr lang="x-none" sz="900" b="1" i="1" dirty="0">
              <a:latin typeface="Calibri" panose="020F0502020204030204" pitchFamily="34" charset="0"/>
            </a:endParaRPr>
          </a:p>
        </p:txBody>
      </p:sp>
      <p:sp>
        <p:nvSpPr>
          <p:cNvPr id="25" name="Rectangle 24"/>
          <p:cNvSpPr/>
          <p:nvPr/>
        </p:nvSpPr>
        <p:spPr>
          <a:xfrm>
            <a:off x="857022" y="140502"/>
            <a:ext cx="2127505" cy="877163"/>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latin typeface="Gill Sans MT" panose="020B0502020104020203" pitchFamily="34" charset="0"/>
              </a:rPr>
              <a:t>Grado</a:t>
            </a:r>
            <a:endParaRPr lang="en-US" sz="5100" b="1" dirty="0">
              <a:effectLst>
                <a:outerShdw blurRad="38100" dist="38100" dir="2700000" algn="tl">
                  <a:srgbClr val="000000">
                    <a:alpha val="43137"/>
                  </a:srgbClr>
                </a:outerShdw>
              </a:effectLst>
              <a:latin typeface="Gill Sans MT" panose="020B0502020104020203" pitchFamily="34" charset="0"/>
            </a:endParaRPr>
          </a:p>
        </p:txBody>
      </p:sp>
      <p:sp>
        <p:nvSpPr>
          <p:cNvPr id="26" name="Parallelogram 25"/>
          <p:cNvSpPr/>
          <p:nvPr/>
        </p:nvSpPr>
        <p:spPr>
          <a:xfrm rot="1584430" flipH="1">
            <a:off x="228600" y="1110844"/>
            <a:ext cx="2103517" cy="1500700"/>
          </a:xfrm>
          <a:prstGeom prst="parallelogram">
            <a:avLst/>
          </a:prstGeom>
          <a:solidFill>
            <a:srgbClr val="C9925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996070" y="1022745"/>
            <a:ext cx="1823331" cy="1422920"/>
          </a:xfrm>
          <a:prstGeom prst="parallelogram">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43346" y="863399"/>
            <a:ext cx="763869" cy="969496"/>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latin typeface="Gill Sans MT" panose="020B0502020104020203" pitchFamily="34" charset="0"/>
              </a:rPr>
              <a:t>K</a:t>
            </a:r>
          </a:p>
        </p:txBody>
      </p:sp>
      <p:pic>
        <p:nvPicPr>
          <p:cNvPr id="29"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276947" y="1224754"/>
            <a:ext cx="1261577" cy="1108225"/>
          </a:xfrm>
          <a:prstGeom prst="rect">
            <a:avLst/>
          </a:prstGeom>
          <a:noFill/>
        </p:spPr>
      </p:pic>
      <p:pic>
        <p:nvPicPr>
          <p:cNvPr id="36"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315694" y="2366302"/>
            <a:ext cx="741257" cy="383587"/>
          </a:xfrm>
          <a:prstGeom prst="rect">
            <a:avLst/>
          </a:prstGeom>
          <a:noFill/>
        </p:spPr>
      </p:pic>
      <p:sp>
        <p:nvSpPr>
          <p:cNvPr id="37" name="Rectangle 36"/>
          <p:cNvSpPr/>
          <p:nvPr/>
        </p:nvSpPr>
        <p:spPr>
          <a:xfrm>
            <a:off x="557619" y="8012335"/>
            <a:ext cx="3961810" cy="1892826"/>
          </a:xfrm>
          <a:prstGeom prst="rect">
            <a:avLst/>
          </a:prstGeom>
        </p:spPr>
        <p:txBody>
          <a:bodyPr wrap="square" anchor="ctr">
            <a:spAutoFit/>
          </a:bodyPr>
          <a:lstStyle/>
          <a:p>
            <a:r>
              <a:rPr lang="es-MX" sz="1300" b="1" u="sng" dirty="0" smtClean="0">
                <a:latin typeface="Gill Sans MT" panose="020B0502020104020203" pitchFamily="34" charset="0"/>
              </a:rPr>
              <a:t>Lectura</a:t>
            </a:r>
          </a:p>
          <a:p>
            <a:r>
              <a:rPr lang="es-MX" sz="1300" b="1" dirty="0" smtClean="0">
                <a:latin typeface="Gill Sans MT" panose="020B0502020104020203" pitchFamily="34" charset="0"/>
              </a:rPr>
              <a:t>12 Preguntas de selección múltiple</a:t>
            </a:r>
          </a:p>
          <a:p>
            <a:r>
              <a:rPr lang="es-MX" sz="1300" b="1" dirty="0" smtClean="0">
                <a:latin typeface="Gill Sans MT" panose="020B0502020104020203" pitchFamily="34" charset="0"/>
              </a:rPr>
              <a:t>  2 Preguntas de respuesta construida </a:t>
            </a:r>
          </a:p>
          <a:p>
            <a:r>
              <a:rPr lang="es-MX" sz="1300" b="1" dirty="0">
                <a:latin typeface="Gill Sans MT" panose="020B0502020104020203" pitchFamily="34" charset="0"/>
              </a:rPr>
              <a:t> </a:t>
            </a:r>
            <a:r>
              <a:rPr lang="es-MX" sz="1300" b="1" dirty="0" smtClean="0">
                <a:latin typeface="Gill Sans MT" panose="020B0502020104020203" pitchFamily="34" charset="0"/>
              </a:rPr>
              <a:t> 1 Tarea de rendimiento</a:t>
            </a:r>
          </a:p>
          <a:p>
            <a:r>
              <a:rPr lang="es-MX" sz="1300" b="1" u="sng" dirty="0" smtClean="0">
                <a:latin typeface="Gill Sans MT" panose="020B0502020104020203" pitchFamily="34" charset="0"/>
              </a:rPr>
              <a:t>Escritura</a:t>
            </a:r>
            <a:endParaRPr lang="es-MX" sz="1300" b="1" dirty="0" smtClean="0">
              <a:latin typeface="Gill Sans MT" panose="020B0502020104020203" pitchFamily="34" charset="0"/>
            </a:endParaRPr>
          </a:p>
          <a:p>
            <a:r>
              <a:rPr lang="es-MX" sz="1300" b="1" dirty="0" smtClean="0">
                <a:latin typeface="Gill Sans MT" panose="020B0502020104020203" pitchFamily="34" charset="0"/>
              </a:rPr>
              <a:t>  1 Escrito breve</a:t>
            </a:r>
          </a:p>
          <a:p>
            <a:r>
              <a:rPr lang="en-US" sz="1300" b="1" dirty="0" smtClean="0">
                <a:latin typeface="Gill Sans MT" panose="020B0502020104020203" pitchFamily="34" charset="0"/>
              </a:rPr>
              <a:t>  1 </a:t>
            </a:r>
            <a:r>
              <a:rPr lang="es-MX" sz="1300" b="1" dirty="0" smtClean="0">
                <a:latin typeface="Gill Sans MT" panose="020B0502020104020203" pitchFamily="34" charset="0"/>
              </a:rPr>
              <a:t>Escribir </a:t>
            </a:r>
            <a:r>
              <a:rPr lang="es-MX" sz="1300" b="1" dirty="0">
                <a:latin typeface="Gill Sans MT" panose="020B0502020104020203" pitchFamily="34" charset="0"/>
              </a:rPr>
              <a:t>para revisar un texto</a:t>
            </a:r>
          </a:p>
          <a:p>
            <a:r>
              <a:rPr lang="es-MX" sz="1300" b="1" dirty="0">
                <a:solidFill>
                  <a:schemeClr val="bg1">
                    <a:lumMod val="65000"/>
                  </a:schemeClr>
                </a:solidFill>
                <a:latin typeface="Gill Sans MT" panose="020B0502020104020203" pitchFamily="34" charset="0"/>
              </a:rPr>
              <a:t>  </a:t>
            </a:r>
            <a:r>
              <a:rPr lang="es-MX" sz="1300" b="1" dirty="0" smtClean="0">
                <a:solidFill>
                  <a:schemeClr val="bg1">
                    <a:lumMod val="65000"/>
                  </a:schemeClr>
                </a:solidFill>
                <a:latin typeface="Gill Sans MT" panose="020B0502020104020203" pitchFamily="34" charset="0"/>
              </a:rPr>
              <a:t>0 </a:t>
            </a:r>
            <a:r>
              <a:rPr lang="es-MX" sz="1300" b="1" dirty="0">
                <a:solidFill>
                  <a:schemeClr val="bg1">
                    <a:lumMod val="65000"/>
                  </a:schemeClr>
                </a:solidFill>
                <a:latin typeface="Gill Sans MT" panose="020B0502020104020203" pitchFamily="34" charset="0"/>
              </a:rPr>
              <a:t>Escribir para revisar lenguaje/vocabulario</a:t>
            </a:r>
          </a:p>
          <a:p>
            <a:r>
              <a:rPr lang="es-MX" sz="1300" b="1" dirty="0">
                <a:solidFill>
                  <a:schemeClr val="bg1">
                    <a:lumMod val="65000"/>
                  </a:schemeClr>
                </a:solidFill>
                <a:latin typeface="Gill Sans MT" panose="020B0502020104020203" pitchFamily="34" charset="0"/>
              </a:rPr>
              <a:t>  </a:t>
            </a:r>
            <a:r>
              <a:rPr lang="es-MX" sz="1300" b="1" dirty="0" smtClean="0">
                <a:solidFill>
                  <a:schemeClr val="bg1">
                    <a:lumMod val="65000"/>
                  </a:schemeClr>
                </a:solidFill>
                <a:latin typeface="Gill Sans MT" panose="020B0502020104020203" pitchFamily="34" charset="0"/>
              </a:rPr>
              <a:t>0 </a:t>
            </a:r>
            <a:r>
              <a:rPr lang="es-MX" sz="1300" b="1" dirty="0">
                <a:solidFill>
                  <a:schemeClr val="bg1">
                    <a:lumMod val="65000"/>
                  </a:schemeClr>
                </a:solidFill>
                <a:latin typeface="Gill Sans MT" panose="020B0502020104020203" pitchFamily="34" charset="0"/>
              </a:rPr>
              <a:t>Escribir para editar o </a:t>
            </a:r>
            <a:r>
              <a:rPr lang="es-MX" sz="1300" b="1" dirty="0" smtClean="0">
                <a:solidFill>
                  <a:schemeClr val="bg1">
                    <a:lumMod val="65000"/>
                  </a:schemeClr>
                </a:solidFill>
                <a:latin typeface="Gill Sans MT" panose="020B0502020104020203" pitchFamily="34" charset="0"/>
              </a:rPr>
              <a:t>clarificar</a:t>
            </a:r>
            <a:endParaRPr lang="es-MX" sz="1300" b="1" dirty="0">
              <a:solidFill>
                <a:schemeClr val="bg1">
                  <a:lumMod val="65000"/>
                </a:schemeClr>
              </a:solidFill>
              <a:latin typeface="Gill Sans MT" panose="020B0502020104020203"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495958976"/>
              </p:ext>
            </p:extLst>
          </p:nvPr>
        </p:nvGraphicFramePr>
        <p:xfrm>
          <a:off x="2089792" y="2245229"/>
          <a:ext cx="5182190" cy="13944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88413"/>
                <a:gridCol w="3005988"/>
                <a:gridCol w="1041156"/>
                <a:gridCol w="746633"/>
              </a:tblGrid>
              <a:tr h="272034">
                <a:tc gridSpan="4">
                  <a:txBody>
                    <a:bodyPr/>
                    <a:lstStyle/>
                    <a:p>
                      <a:pPr algn="ctr"/>
                      <a:r>
                        <a:rPr lang="x-none" sz="1200" b="1" noProof="0" dirty="0" smtClean="0">
                          <a:solidFill>
                            <a:schemeClr val="tx1"/>
                          </a:solidFill>
                          <a:latin typeface="Gill Sans MT" panose="020B0502020104020203" pitchFamily="34" charset="0"/>
                        </a:rPr>
                        <a:t>Lectura:</a:t>
                      </a:r>
                      <a:r>
                        <a:rPr lang="x-none" sz="1200" b="1" baseline="0" noProof="0" dirty="0" smtClean="0">
                          <a:solidFill>
                            <a:schemeClr val="tx1"/>
                          </a:solidFill>
                          <a:latin typeface="Gill Sans MT" panose="020B0502020104020203" pitchFamily="34" charset="0"/>
                        </a:rPr>
                        <a:t> </a:t>
                      </a:r>
                      <a:r>
                        <a:rPr lang="en-US" sz="1200" b="1" baseline="0" noProof="0" dirty="0" smtClean="0">
                          <a:solidFill>
                            <a:schemeClr val="tx1"/>
                          </a:solidFill>
                          <a:latin typeface="Gill Sans MT" panose="020B0502020104020203" pitchFamily="34" charset="0"/>
                        </a:rPr>
                        <a:t> </a:t>
                      </a:r>
                      <a:r>
                        <a:rPr lang="en-US" sz="1200" b="1" noProof="0" dirty="0" err="1" smtClean="0">
                          <a:solidFill>
                            <a:schemeClr val="tx1"/>
                          </a:solidFill>
                          <a:latin typeface="Gill Sans MT" panose="020B0502020104020203" pitchFamily="34" charset="0"/>
                        </a:rPr>
                        <a:t>Literaria</a:t>
                      </a:r>
                      <a:endParaRPr lang="x-none" sz="1200" b="1" noProof="0" dirty="0">
                        <a:solidFill>
                          <a:schemeClr val="tx1"/>
                        </a:solidFill>
                        <a:latin typeface="Gill Sans MT" panose="020B0502020104020203" pitchFamily="34" charset="0"/>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x-none" sz="1200" b="1" noProof="0" dirty="0" smtClean="0">
                          <a:latin typeface="Gill Sans MT" panose="020B0502020104020203" pitchFamily="34" charset="0"/>
                        </a:rPr>
                        <a:t>Objetivos</a:t>
                      </a:r>
                      <a:endParaRPr lang="x-none" sz="1200" b="1" noProof="0" dirty="0">
                        <a:latin typeface="Gill Sans MT" panose="020B0502020104020203" pitchFamily="34" charset="0"/>
                      </a:endParaRPr>
                    </a:p>
                  </a:txBody>
                  <a:tcPr marL="97536" marR="97536" marT="48006" marB="48006">
                    <a:solidFill>
                      <a:schemeClr val="bg1"/>
                    </a:solidFill>
                  </a:tcPr>
                </a:tc>
                <a:tc hMerge="1">
                  <a:txBody>
                    <a:bodyPr/>
                    <a:lstStyle/>
                    <a:p>
                      <a:endParaRPr lang="en-US" dirty="0"/>
                    </a:p>
                  </a:txBody>
                  <a:tcPr/>
                </a:tc>
                <a:tc>
                  <a:txBody>
                    <a:bodyPr/>
                    <a:lstStyle/>
                    <a:p>
                      <a:pPr algn="ctr"/>
                      <a:r>
                        <a:rPr lang="es-MX" sz="1200" b="1" noProof="0" dirty="0" smtClean="0">
                          <a:latin typeface="Gill Sans MT" panose="020B0502020104020203" pitchFamily="34" charset="0"/>
                        </a:rPr>
                        <a:t>Estándares</a:t>
                      </a:r>
                      <a:endParaRPr lang="es-MX" sz="1200" b="1" noProof="0" dirty="0">
                        <a:latin typeface="Gill Sans MT" panose="020B0502020104020203" pitchFamily="34" charset="0"/>
                      </a:endParaRPr>
                    </a:p>
                  </a:txBody>
                  <a:tcPr marL="97536" marR="97536" marT="48006" marB="48006">
                    <a:solidFill>
                      <a:schemeClr val="bg1"/>
                    </a:solidFill>
                  </a:tcPr>
                </a:tc>
                <a:tc>
                  <a:txBody>
                    <a:bodyPr/>
                    <a:lstStyle/>
                    <a:p>
                      <a:pPr algn="ctr"/>
                      <a:r>
                        <a:rPr lang="es-MX" sz="1200" b="1" noProof="0" dirty="0" smtClean="0">
                          <a:latin typeface="Gill Sans MT" panose="020B0502020104020203" pitchFamily="34" charset="0"/>
                        </a:rPr>
                        <a:t>DOK</a:t>
                      </a:r>
                      <a:endParaRPr lang="es-MX" sz="1200" b="1" noProof="0" dirty="0">
                        <a:latin typeface="Gill Sans MT" panose="020B0502020104020203" pitchFamily="34" charset="0"/>
                      </a:endParaRPr>
                    </a:p>
                  </a:txBody>
                  <a:tcPr marL="97536" marR="97536" marT="48006" marB="48006">
                    <a:solidFill>
                      <a:schemeClr val="bg1"/>
                    </a:solidFill>
                  </a:tcPr>
                </a:tc>
              </a:tr>
              <a:tr h="272034">
                <a:tc>
                  <a:txBody>
                    <a:bodyPr/>
                    <a:lstStyle/>
                    <a:p>
                      <a:r>
                        <a:rPr lang="en-US" sz="1200" b="1" dirty="0" smtClean="0">
                          <a:solidFill>
                            <a:schemeClr val="tx1"/>
                          </a:solidFill>
                          <a:latin typeface="Gill Sans MT" panose="020B0502020104020203" pitchFamily="34" charset="0"/>
                        </a:rPr>
                        <a:t>3</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solidFill>
                            <a:schemeClr val="tx1"/>
                          </a:solidFill>
                          <a:latin typeface="Gill Sans MT" panose="020B0502020104020203" pitchFamily="34" charset="0"/>
                        </a:rPr>
                        <a:t>Significado de palabras</a:t>
                      </a:r>
                      <a:endParaRPr lang="x-none" sz="1200" b="1" noProof="0"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en-US" sz="1200" b="1" dirty="0" smtClean="0">
                          <a:solidFill>
                            <a:schemeClr val="tx1"/>
                          </a:solidFill>
                          <a:latin typeface="Gill Sans MT" panose="020B0502020104020203" pitchFamily="34" charset="0"/>
                        </a:rPr>
                        <a:t>RL.K.4</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solidFill>
                            <a:schemeClr val="tx1"/>
                          </a:solidFill>
                          <a:latin typeface="Gill Sans MT" panose="020B0502020104020203" pitchFamily="34" charset="0"/>
                        </a:rPr>
                        <a:t>1-2</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r h="270579">
                <a:tc>
                  <a:txBody>
                    <a:bodyPr/>
                    <a:lstStyle/>
                    <a:p>
                      <a:r>
                        <a:rPr lang="en-US" sz="1200" b="1" dirty="0" smtClean="0">
                          <a:solidFill>
                            <a:schemeClr val="tx1"/>
                          </a:solidFill>
                          <a:latin typeface="Gill Sans MT" panose="020B0502020104020203" pitchFamily="34" charset="0"/>
                        </a:rPr>
                        <a:t>6</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Estructuras/Características del texto</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en-US" sz="1200" b="1" dirty="0" smtClean="0">
                          <a:solidFill>
                            <a:schemeClr val="tx1"/>
                          </a:solidFill>
                          <a:latin typeface="Gill Sans MT" panose="020B0502020104020203" pitchFamily="34" charset="0"/>
                        </a:rPr>
                        <a:t>RL.K.7</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solidFill>
                            <a:schemeClr val="tx1"/>
                          </a:solidFill>
                          <a:latin typeface="Gill Sans MT" panose="020B0502020104020203" pitchFamily="34" charset="0"/>
                        </a:rPr>
                        <a:t>2</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r h="272034">
                <a:tc>
                  <a:txBody>
                    <a:bodyPr/>
                    <a:lstStyle/>
                    <a:p>
                      <a:r>
                        <a:rPr lang="en-US" sz="1200" b="1" dirty="0" smtClean="0">
                          <a:latin typeface="Gill Sans MT" panose="020B0502020104020203" pitchFamily="34" charset="0"/>
                        </a:rPr>
                        <a:t>5</a:t>
                      </a:r>
                      <a:endParaRPr lang="en-US" sz="1200" b="1" dirty="0">
                        <a:latin typeface="Gill Sans MT" panose="020B0502020104020203" pitchFamily="34" charset="0"/>
                      </a:endParaRPr>
                    </a:p>
                  </a:txBody>
                  <a:tcPr marL="97536" marR="97536" marT="48006" marB="48006">
                    <a:solidFill>
                      <a:srgbClr val="FFFFCC"/>
                    </a:solidFill>
                  </a:tcPr>
                </a:tc>
                <a:tc>
                  <a:txBody>
                    <a:bodyPr/>
                    <a:lstStyle/>
                    <a:p>
                      <a:r>
                        <a:rPr lang="x-none" sz="1200" b="1" noProof="0" dirty="0" smtClean="0">
                          <a:latin typeface="Gill Sans MT" panose="020B0502020104020203" pitchFamily="34" charset="0"/>
                        </a:rPr>
                        <a:t>Análisis</a:t>
                      </a:r>
                      <a:r>
                        <a:rPr lang="x-none" sz="1200" b="1" baseline="0" noProof="0" dirty="0" smtClean="0">
                          <a:latin typeface="Gill Sans MT" panose="020B0502020104020203" pitchFamily="34" charset="0"/>
                        </a:rPr>
                        <a:t> dentro y entre textos</a:t>
                      </a:r>
                      <a:endParaRPr lang="x-none" sz="1200" b="1" noProof="0" dirty="0">
                        <a:latin typeface="Gill Sans MT" panose="020B0502020104020203" pitchFamily="34" charset="0"/>
                      </a:endParaRPr>
                    </a:p>
                  </a:txBody>
                  <a:tcPr marL="97536" marR="97536" marT="48006" marB="48006">
                    <a:solidFill>
                      <a:srgbClr val="FFFFCC"/>
                    </a:solidFill>
                  </a:tcPr>
                </a:tc>
                <a:tc>
                  <a:txBody>
                    <a:bodyPr/>
                    <a:lstStyle/>
                    <a:p>
                      <a:r>
                        <a:rPr lang="en-US" sz="1200" b="1" dirty="0" smtClean="0">
                          <a:solidFill>
                            <a:schemeClr val="tx1"/>
                          </a:solidFill>
                          <a:latin typeface="Gill Sans MT" panose="020B0502020104020203" pitchFamily="34" charset="0"/>
                        </a:rPr>
                        <a:t>RL.K.9</a:t>
                      </a:r>
                      <a:endParaRPr lang="en-US" sz="1200" b="1" dirty="0">
                        <a:solidFill>
                          <a:schemeClr val="tx1"/>
                        </a:solidFill>
                        <a:latin typeface="Gill Sans MT" panose="020B0502020104020203" pitchFamily="34" charset="0"/>
                      </a:endParaRPr>
                    </a:p>
                  </a:txBody>
                  <a:tcPr marL="97536" marR="97536" marT="48006" marB="48006">
                    <a:solidFill>
                      <a:srgbClr val="FFFFCC"/>
                    </a:solidFill>
                  </a:tcPr>
                </a:tc>
                <a:tc>
                  <a:txBody>
                    <a:bodyPr/>
                    <a:lstStyle/>
                    <a:p>
                      <a:pPr algn="ctr"/>
                      <a:r>
                        <a:rPr lang="en-US" sz="1200" b="1" dirty="0" smtClean="0">
                          <a:solidFill>
                            <a:schemeClr val="tx1"/>
                          </a:solidFill>
                          <a:latin typeface="Gill Sans MT" panose="020B0502020104020203" pitchFamily="34" charset="0"/>
                        </a:rPr>
                        <a:t>4</a:t>
                      </a:r>
                      <a:endParaRPr lang="en-US" sz="1200" b="1" dirty="0">
                        <a:solidFill>
                          <a:schemeClr val="tx1"/>
                        </a:solidFill>
                        <a:latin typeface="Gill Sans MT" panose="020B0502020104020203" pitchFamily="34" charset="0"/>
                      </a:endParaRPr>
                    </a:p>
                  </a:txBody>
                  <a:tcPr marL="97536" marR="97536" marT="48006" marB="48006" anchor="ctr">
                    <a:solidFill>
                      <a:srgbClr val="FFFFCC"/>
                    </a:solidFill>
                  </a:tcPr>
                </a:tc>
              </a:tr>
            </a:tbl>
          </a:graphicData>
        </a:graphic>
      </p:graphicFrame>
    </p:spTree>
    <p:extLst>
      <p:ext uri="{BB962C8B-B14F-4D97-AF65-F5344CB8AC3E}">
        <p14:creationId xmlns:p14="http://schemas.microsoft.com/office/powerpoint/2010/main" val="96923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39509309"/>
              </p:ext>
            </p:extLst>
          </p:nvPr>
        </p:nvGraphicFramePr>
        <p:xfrm>
          <a:off x="727149" y="698249"/>
          <a:ext cx="6315075" cy="9023633"/>
        </p:xfrm>
        <a:graphic>
          <a:graphicData uri="http://schemas.openxmlformats.org/drawingml/2006/table">
            <a:tbl>
              <a:tblPr firstRow="1" bandRow="1">
                <a:tableStyleId>{5940675A-B579-460E-94D1-54222C63F5DA}</a:tableStyleId>
              </a:tblPr>
              <a:tblGrid>
                <a:gridCol w="6315075"/>
              </a:tblGrid>
              <a:tr h="1297577">
                <a:tc>
                  <a:txBody>
                    <a:bodyPr/>
                    <a:lstStyle/>
                    <a:p>
                      <a:r>
                        <a:rPr lang="en-US" sz="1900" b="1" dirty="0" smtClean="0"/>
                        <a:t>1.</a:t>
                      </a:r>
                    </a:p>
                    <a:p>
                      <a:endParaRPr lang="en-US" sz="1900" b="1" dirty="0" smtClean="0"/>
                    </a:p>
                    <a:p>
                      <a:endParaRPr lang="en-US" sz="1900" b="1" dirty="0"/>
                    </a:p>
                  </a:txBody>
                  <a:tcPr marL="97155" marR="97155" marT="47897" marB="47897"/>
                </a:tc>
              </a:tr>
              <a:tr h="1076233">
                <a:tc>
                  <a:txBody>
                    <a:bodyPr/>
                    <a:lstStyle/>
                    <a:p>
                      <a:r>
                        <a:rPr lang="en-US" sz="1900" b="1" dirty="0" smtClean="0"/>
                        <a:t>2.</a:t>
                      </a:r>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1551680">
                <a:tc>
                  <a:txBody>
                    <a:bodyPr/>
                    <a:lstStyle/>
                    <a:p>
                      <a:r>
                        <a:rPr lang="en-US" sz="1900" b="1" dirty="0" smtClean="0"/>
                        <a:t>3.     </a:t>
                      </a:r>
                    </a:p>
                    <a:p>
                      <a:r>
                        <a:rPr lang="en-US" sz="1900" b="1" dirty="0" smtClean="0"/>
                        <a:t>    </a:t>
                      </a:r>
                    </a:p>
                    <a:p>
                      <a:endParaRPr lang="en-US" sz="1900" b="1" dirty="0" smtClean="0"/>
                    </a:p>
                    <a:p>
                      <a:endParaRPr lang="en-US" sz="1900" b="1" dirty="0" smtClean="0"/>
                    </a:p>
                    <a:p>
                      <a:endParaRPr lang="en-US" sz="1900" b="1" dirty="0" smtClean="0"/>
                    </a:p>
                  </a:txBody>
                  <a:tcPr marL="97155" marR="97155" marT="47897" marB="47897"/>
                </a:tc>
              </a:tr>
              <a:tr h="786191">
                <a:tc>
                  <a:txBody>
                    <a:bodyPr/>
                    <a:lstStyle/>
                    <a:p>
                      <a:pPr marL="347663" indent="-293688"/>
                      <a:r>
                        <a:rPr lang="en-US" sz="1900" b="1" dirty="0" smtClean="0"/>
                        <a:t>4.</a:t>
                      </a:r>
                      <a:r>
                        <a:rPr lang="en-US" sz="1900" b="1" baseline="0" dirty="0" smtClean="0"/>
                        <a:t>  </a:t>
                      </a:r>
                    </a:p>
                    <a:p>
                      <a:pPr marL="347663" indent="-293688"/>
                      <a:endParaRPr lang="en-US" sz="1900" b="1" baseline="0" dirty="0" smtClean="0"/>
                    </a:p>
                    <a:p>
                      <a:pPr marL="347663" indent="-293688"/>
                      <a:endParaRPr lang="en-US" sz="1900" b="1" baseline="0" dirty="0" smtClean="0"/>
                    </a:p>
                    <a:p>
                      <a:pPr marL="347663" indent="-293688"/>
                      <a:endParaRPr lang="en-US" sz="1900" b="1" dirty="0" smtClean="0"/>
                    </a:p>
                    <a:p>
                      <a:pPr marL="347663" indent="-293688"/>
                      <a:endParaRPr lang="en-US" sz="1900" b="1" dirty="0" smtClean="0"/>
                    </a:p>
                  </a:txBody>
                  <a:tcPr marL="97155" marR="97155" marT="47897" marB="47897"/>
                </a:tc>
              </a:tr>
              <a:tr h="786191">
                <a:tc>
                  <a:txBody>
                    <a:bodyPr/>
                    <a:lstStyle/>
                    <a:p>
                      <a:pPr marL="347663" indent="-293688"/>
                      <a:r>
                        <a:rPr lang="en-US" sz="1900" b="1" dirty="0" smtClean="0"/>
                        <a:t>5.</a:t>
                      </a:r>
                    </a:p>
                    <a:p>
                      <a:pPr marL="347663" indent="-293688"/>
                      <a:endParaRPr lang="en-US" sz="1900" b="1" dirty="0" smtClean="0"/>
                    </a:p>
                    <a:p>
                      <a:pPr marL="347663" indent="-293688"/>
                      <a:endParaRPr lang="en-US" sz="1900" b="1" dirty="0" smtClean="0"/>
                    </a:p>
                    <a:p>
                      <a:pPr marL="347663" indent="-293688"/>
                      <a:endParaRPr lang="en-US" sz="1900" b="1" dirty="0" smtClean="0"/>
                    </a:p>
                    <a:p>
                      <a:pPr marL="347663" indent="-293688"/>
                      <a:endParaRPr lang="en-US" sz="1900" b="1" dirty="0" smtClean="0"/>
                    </a:p>
                  </a:txBody>
                  <a:tcPr marL="97155" marR="97155" marT="47897" marB="47897"/>
                </a:tc>
              </a:tr>
              <a:tr h="786191">
                <a:tc>
                  <a:txBody>
                    <a:bodyPr/>
                    <a:lstStyle/>
                    <a:p>
                      <a:pPr marL="347663" indent="-293688"/>
                      <a:r>
                        <a:rPr lang="en-US" sz="1900" b="1" dirty="0" smtClean="0"/>
                        <a:t>6.</a:t>
                      </a:r>
                    </a:p>
                    <a:p>
                      <a:pPr marL="347663" indent="-293688"/>
                      <a:endParaRPr lang="en-US" sz="1900" b="1" dirty="0" smtClean="0"/>
                    </a:p>
                    <a:p>
                      <a:pPr marL="347663" indent="-293688"/>
                      <a:endParaRPr lang="en-US" sz="1900" b="1" dirty="0" smtClean="0"/>
                    </a:p>
                    <a:p>
                      <a:pPr marL="347663" indent="-293688"/>
                      <a:endParaRPr lang="en-US" sz="1900" b="1" dirty="0" smtClean="0"/>
                    </a:p>
                    <a:p>
                      <a:pPr marL="347663" indent="-293688"/>
                      <a:endParaRPr lang="en-US" sz="1900" b="1"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sp>
        <p:nvSpPr>
          <p:cNvPr id="3" name="Rectangle 2"/>
          <p:cNvSpPr/>
          <p:nvPr/>
        </p:nvSpPr>
        <p:spPr>
          <a:xfrm>
            <a:off x="727149" y="152400"/>
            <a:ext cx="6304750" cy="528200"/>
          </a:xfrm>
          <a:prstGeom prst="rect">
            <a:avLst/>
          </a:prstGeom>
        </p:spPr>
        <p:txBody>
          <a:bodyPr wrap="square" lIns="96371" tIns="48186" rIns="96371" bIns="48186">
            <a:spAutoFit/>
          </a:bodyPr>
          <a:lstStyle/>
          <a:p>
            <a:r>
              <a:rPr lang="x-none" sz="1400" b="1" dirty="0"/>
              <a:t>Imágenes para las preguntas de Selección Múltiple:</a:t>
            </a:r>
            <a:endParaRPr lang="x-none" sz="1400" dirty="0"/>
          </a:p>
          <a:p>
            <a:r>
              <a:rPr lang="x-none" sz="1400" dirty="0" smtClean="0"/>
              <a:t>Pasaje Literario:  </a:t>
            </a:r>
            <a:r>
              <a:rPr lang="x-none" sz="1400" i="1" dirty="0" smtClean="0"/>
              <a:t>Jaime y la oveja que habla</a:t>
            </a:r>
            <a:endParaRPr lang="x-none" sz="1400" i="1"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77553" y="51669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8" name="AutoShape 6" descr="Image result for roug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10" descr="Image result for ros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1453790" y="717801"/>
            <a:ext cx="4842013" cy="8839200"/>
            <a:chOff x="1386717" y="838200"/>
            <a:chExt cx="4842013" cy="8839200"/>
          </a:xfrm>
        </p:grpSpPr>
        <p:grpSp>
          <p:nvGrpSpPr>
            <p:cNvPr id="30" name="Group 29"/>
            <p:cNvGrpSpPr/>
            <p:nvPr/>
          </p:nvGrpSpPr>
          <p:grpSpPr>
            <a:xfrm>
              <a:off x="1386717" y="838200"/>
              <a:ext cx="1908312" cy="1222903"/>
              <a:chOff x="1386717" y="838200"/>
              <a:chExt cx="1908312" cy="1222903"/>
            </a:xfrm>
          </p:grpSpPr>
          <p:pic>
            <p:nvPicPr>
              <p:cNvPr id="65" name="Picture 4" descr="http://photo.hanyu.iciba.com/upload/encyclopedia_2/a4/52/bk_a452dd6aa39265d21240ca1718cd96f8_WqhcCM.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2676" r="1813" b="24023"/>
              <a:stretch/>
            </p:blipFill>
            <p:spPr bwMode="auto">
              <a:xfrm>
                <a:off x="1390030" y="838200"/>
                <a:ext cx="1904999" cy="109883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1386717" y="1753326"/>
                <a:ext cx="1908312" cy="307777"/>
              </a:xfrm>
              <a:prstGeom prst="rect">
                <a:avLst/>
              </a:prstGeom>
              <a:solidFill>
                <a:schemeClr val="bg1">
                  <a:lumMod val="85000"/>
                </a:schemeClr>
              </a:solidFill>
            </p:spPr>
            <p:txBody>
              <a:bodyPr wrap="square" rtlCol="0">
                <a:spAutoFit/>
              </a:bodyPr>
              <a:lstStyle/>
              <a:p>
                <a:pPr algn="ctr"/>
                <a:r>
                  <a:rPr lang="en-US" sz="1400" b="1" dirty="0" smtClean="0"/>
                  <a:t>suave</a:t>
                </a:r>
                <a:endParaRPr lang="en-US" sz="1400" b="1" dirty="0"/>
              </a:p>
            </p:txBody>
          </p:sp>
        </p:grpSp>
        <p:grpSp>
          <p:nvGrpSpPr>
            <p:cNvPr id="29" name="Group 28"/>
            <p:cNvGrpSpPr/>
            <p:nvPr/>
          </p:nvGrpSpPr>
          <p:grpSpPr>
            <a:xfrm>
              <a:off x="4262438" y="877837"/>
              <a:ext cx="1966292" cy="1183266"/>
              <a:chOff x="4262438" y="877837"/>
              <a:chExt cx="1966292" cy="1183266"/>
            </a:xfrm>
          </p:grpSpPr>
          <p:pic>
            <p:nvPicPr>
              <p:cNvPr id="68" name="Picture 8" descr="http://www.torange.us/photo/5/13/Texture-rough-stone-wall-Bricklaying-1271163924_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30" y="877837"/>
                <a:ext cx="1943100" cy="105919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262438" y="1753326"/>
                <a:ext cx="1966291" cy="307777"/>
              </a:xfrm>
              <a:prstGeom prst="rect">
                <a:avLst/>
              </a:prstGeom>
              <a:solidFill>
                <a:schemeClr val="bg1">
                  <a:lumMod val="85000"/>
                </a:schemeClr>
              </a:solidFill>
            </p:spPr>
            <p:txBody>
              <a:bodyPr wrap="square" rtlCol="0">
                <a:spAutoFit/>
              </a:bodyPr>
              <a:lstStyle/>
              <a:p>
                <a:pPr algn="ctr"/>
                <a:r>
                  <a:rPr lang="en-US" sz="1400" b="1" dirty="0" err="1" smtClean="0"/>
                  <a:t>áspera</a:t>
                </a:r>
                <a:endParaRPr lang="en-US" sz="1400" b="1" dirty="0"/>
              </a:p>
            </p:txBody>
          </p:sp>
        </p:grpSp>
        <p:grpSp>
          <p:nvGrpSpPr>
            <p:cNvPr id="32" name="Group 31"/>
            <p:cNvGrpSpPr/>
            <p:nvPr/>
          </p:nvGrpSpPr>
          <p:grpSpPr>
            <a:xfrm>
              <a:off x="1637680" y="2219577"/>
              <a:ext cx="4426374" cy="6047940"/>
              <a:chOff x="1637680" y="2219577"/>
              <a:chExt cx="4426374" cy="6047940"/>
            </a:xfrm>
          </p:grpSpPr>
          <p:pic>
            <p:nvPicPr>
              <p:cNvPr id="2074" name="Picture 26" descr="Image result for cow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113" y="6911157"/>
                <a:ext cx="1386976" cy="133246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637680" y="2219577"/>
                <a:ext cx="4426374" cy="6047940"/>
                <a:chOff x="1637680" y="2219577"/>
                <a:chExt cx="4426374" cy="6047940"/>
              </a:xfrm>
            </p:grpSpPr>
            <p:pic>
              <p:nvPicPr>
                <p:cNvPr id="53" name="Picture 8" descr="http://images.clipartpanda.com/mommy-clipart-clipart-mommy-1-512x512-1998.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4768826" y="5310957"/>
                  <a:ext cx="794056" cy="1447475"/>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08.png"/>
                <p:cNvPicPr/>
                <p:nvPr/>
              </p:nvPicPr>
              <p:blipFill>
                <a:blip r:embed="rId6">
                  <a:grayscl/>
                </a:blip>
                <a:srcRect/>
                <a:stretch>
                  <a:fillRect/>
                </a:stretch>
              </p:blipFill>
              <p:spPr>
                <a:xfrm>
                  <a:off x="1784488" y="7215957"/>
                  <a:ext cx="1443989" cy="1051560"/>
                </a:xfrm>
                <a:prstGeom prst="rect">
                  <a:avLst/>
                </a:prstGeom>
                <a:ln/>
              </p:spPr>
            </p:pic>
            <p:pic>
              <p:nvPicPr>
                <p:cNvPr id="70" name="Picture 14" descr="http://flowershd.com/wp-content/uploads/2015/02/Roses-15.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86000"/>
                          </a14:imgEffect>
                          <a14:imgEffect>
                            <a14:saturation sat="0"/>
                          </a14:imgEffect>
                          <a14:imgEffect>
                            <a14:brightnessContrast bright="25000" contrast="46000"/>
                          </a14:imgEffect>
                        </a14:imgLayer>
                      </a14:imgProps>
                    </a:ext>
                    <a:ext uri="{28A0092B-C50C-407E-A947-70E740481C1C}">
                      <a14:useLocalDpi xmlns:a14="http://schemas.microsoft.com/office/drawing/2010/main" val="0"/>
                    </a:ext>
                  </a:extLst>
                </a:blip>
                <a:srcRect t="4916" b="15858"/>
                <a:stretch/>
              </p:blipFill>
              <p:spPr bwMode="auto">
                <a:xfrm>
                  <a:off x="1637680" y="2219577"/>
                  <a:ext cx="1352550" cy="138988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s://encrypted-tbn2.gstatic.com/images?q=tbn:ANd9GcRgUIOwjKE_HSdCbZAk4lY3B9kCLMPL6zBH8v8bLnpXRnF_dtvWwva5H1h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8301" y="2326555"/>
                  <a:ext cx="1645753" cy="1282910"/>
                </a:xfrm>
                <a:prstGeom prst="rect">
                  <a:avLst/>
                </a:prstGeom>
                <a:noFill/>
                <a:extLst>
                  <a:ext uri="{909E8E84-426E-40DD-AFC4-6F175D3DCCD1}">
                    <a14:hiddenFill xmlns:a14="http://schemas.microsoft.com/office/drawing/2010/main">
                      <a:solidFill>
                        <a:srgbClr val="FFFFFF"/>
                      </a:solidFill>
                    </a14:hiddenFill>
                  </a:ext>
                </a:extLst>
              </p:spPr>
            </p:pic>
            <p:pic>
              <p:nvPicPr>
                <p:cNvPr id="72" name="image08.png"/>
                <p:cNvPicPr/>
                <p:nvPr/>
              </p:nvPicPr>
              <p:blipFill>
                <a:blip r:embed="rId6">
                  <a:grayscl/>
                </a:blip>
                <a:srcRect/>
                <a:stretch>
                  <a:fillRect/>
                </a:stretch>
              </p:blipFill>
              <p:spPr>
                <a:xfrm>
                  <a:off x="1775221" y="4053840"/>
                  <a:ext cx="1443989" cy="1051560"/>
                </a:xfrm>
                <a:prstGeom prst="rect">
                  <a:avLst/>
                </a:prstGeom>
                <a:ln/>
              </p:spPr>
            </p:pic>
            <p:pic>
              <p:nvPicPr>
                <p:cNvPr id="73" name="Picture 8" descr="http://images.clipartpanda.com/mommy-clipart-clipart-mommy-1-512x512-1998.png"/>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738256" y="3736682"/>
                  <a:ext cx="781434" cy="1424468"/>
                </a:xfrm>
                <a:prstGeom prst="rect">
                  <a:avLst/>
                </a:prstGeom>
                <a:noFill/>
                <a:extLst>
                  <a:ext uri="{909E8E84-426E-40DD-AFC4-6F175D3DCCD1}">
                    <a14:hiddenFill xmlns:a14="http://schemas.microsoft.com/office/drawing/2010/main">
                      <a:solidFill>
                        <a:srgbClr val="FFFFFF"/>
                      </a:solidFill>
                    </a14:hiddenFill>
                  </a:ext>
                </a:extLst>
              </p:spPr>
            </p:pic>
            <p:pic>
              <p:nvPicPr>
                <p:cNvPr id="74" name="image08.png"/>
                <p:cNvPicPr/>
                <p:nvPr/>
              </p:nvPicPr>
              <p:blipFill>
                <a:blip r:embed="rId6">
                  <a:grayscl/>
                </a:blip>
                <a:srcRect/>
                <a:stretch>
                  <a:fillRect/>
                </a:stretch>
              </p:blipFill>
              <p:spPr>
                <a:xfrm>
                  <a:off x="1799605" y="5632033"/>
                  <a:ext cx="1443989" cy="1051560"/>
                </a:xfrm>
                <a:prstGeom prst="rect">
                  <a:avLst/>
                </a:prstGeom>
                <a:ln/>
              </p:spPr>
            </p:pic>
          </p:grpSp>
        </p:grpSp>
        <p:grpSp>
          <p:nvGrpSpPr>
            <p:cNvPr id="33" name="Group 32"/>
            <p:cNvGrpSpPr/>
            <p:nvPr/>
          </p:nvGrpSpPr>
          <p:grpSpPr>
            <a:xfrm>
              <a:off x="1857464" y="8406231"/>
              <a:ext cx="4057131" cy="1271169"/>
              <a:chOff x="1857464" y="8406231"/>
              <a:chExt cx="4057131" cy="1271169"/>
            </a:xfrm>
          </p:grpSpPr>
          <p:pic>
            <p:nvPicPr>
              <p:cNvPr id="2084" name="Picture 36" descr="http://images.clipartpanda.com/baby-goat-clipart-goat-clipart-300x27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7464" y="8406231"/>
                <a:ext cx="1396888" cy="1271169"/>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e08.png"/>
              <p:cNvPicPr/>
              <p:nvPr/>
            </p:nvPicPr>
            <p:blipFill>
              <a:blip r:embed="rId6">
                <a:grayscl/>
              </a:blip>
              <a:srcRect/>
              <a:stretch>
                <a:fillRect/>
              </a:stretch>
            </p:blipFill>
            <p:spPr>
              <a:xfrm>
                <a:off x="4470606" y="8625840"/>
                <a:ext cx="1443989" cy="1051560"/>
              </a:xfrm>
              <a:prstGeom prst="rect">
                <a:avLst/>
              </a:prstGeom>
              <a:ln/>
            </p:spPr>
          </p:pic>
        </p:grpSp>
      </p:grpSp>
    </p:spTree>
    <p:extLst>
      <p:ext uri="{BB962C8B-B14F-4D97-AF65-F5344CB8AC3E}">
        <p14:creationId xmlns:p14="http://schemas.microsoft.com/office/powerpoint/2010/main" val="304731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59265104"/>
              </p:ext>
            </p:extLst>
          </p:nvPr>
        </p:nvGraphicFramePr>
        <p:xfrm>
          <a:off x="609600" y="914400"/>
          <a:ext cx="6553200" cy="7955280"/>
        </p:xfrm>
        <a:graphic>
          <a:graphicData uri="http://schemas.openxmlformats.org/drawingml/2006/table">
            <a:tbl>
              <a:tblPr firstRow="1" bandRow="1">
                <a:tableStyleId>{5940675A-B579-460E-94D1-54222C63F5DA}</a:tableStyleId>
              </a:tblPr>
              <a:tblGrid>
                <a:gridCol w="914400"/>
                <a:gridCol w="5638800"/>
              </a:tblGrid>
              <a:tr h="793246">
                <a:tc gridSpan="2">
                  <a:txBody>
                    <a:bodyPr/>
                    <a:lstStyle/>
                    <a:p>
                      <a:pPr lvl="0" algn="ctr" defTabSz="966612">
                        <a:defRPr/>
                      </a:pPr>
                      <a:r>
                        <a:rPr lang="x-none" sz="1600" b="1" u="sng" dirty="0" smtClean="0">
                          <a:solidFill>
                            <a:prstClr val="black"/>
                          </a:solidFill>
                        </a:rPr>
                        <a:t>Rúbricas para la Respuesta Construida de Investigación - Objetivo 2</a:t>
                      </a:r>
                    </a:p>
                    <a:p>
                      <a:pPr algn="ctr"/>
                      <a:r>
                        <a:rPr lang="x-none" sz="1600" dirty="0" smtClean="0"/>
                        <a:t>Localizar, seleccionar, interpretar e integrar  información</a:t>
                      </a:r>
                      <a:endParaRPr lang="x-none" sz="1600" b="1" u="sng" dirty="0" smtClean="0"/>
                    </a:p>
                    <a:p>
                      <a:r>
                        <a:rPr lang="x-none" sz="1200" b="1" u="sng" dirty="0" smtClean="0"/>
                        <a:t>La respuesta da suficiente evidencia </a:t>
                      </a:r>
                      <a:r>
                        <a:rPr lang="x-none" sz="1200" b="1" dirty="0" smtClean="0"/>
                        <a:t> </a:t>
                      </a:r>
                      <a:r>
                        <a:rPr lang="x-none" sz="1200" dirty="0" smtClean="0"/>
                        <a:t>de la habilidad</a:t>
                      </a:r>
                      <a:r>
                        <a:rPr lang="x-none" sz="1200" baseline="0" dirty="0" smtClean="0"/>
                        <a:t> para</a:t>
                      </a:r>
                      <a:r>
                        <a:rPr lang="x-none" sz="1200" dirty="0" smtClean="0"/>
                        <a:t> localizar y seleccionar información que muestre o diga las experiencias de </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Jaime con la cabra y la oveja.</a:t>
                      </a:r>
                    </a:p>
                    <a:p>
                      <a:pPr marL="0" marR="0" lvl="0" indent="0" algn="l" defTabSz="1018809" rtl="0" eaLnBrk="1" fontAlgn="auto" latinLnBrk="0" hangingPunct="1">
                        <a:lnSpc>
                          <a:spcPct val="100000"/>
                        </a:lnSpc>
                        <a:spcBef>
                          <a:spcPts val="0"/>
                        </a:spcBef>
                        <a:spcAft>
                          <a:spcPts val="0"/>
                        </a:spcAft>
                        <a:buClrTx/>
                        <a:buSzTx/>
                        <a:buFontTx/>
                        <a:buNone/>
                        <a:tabLst/>
                        <a:defRPr/>
                      </a:pPr>
                      <a:r>
                        <a:rPr lang="x-none" sz="1200" b="1" u="sng" dirty="0" smtClean="0"/>
                        <a:t>La respuesta da suficiente evidencia </a:t>
                      </a:r>
                      <a:r>
                        <a:rPr lang="x-none" sz="1200" dirty="0" smtClean="0"/>
                        <a:t>de la habilidad</a:t>
                      </a:r>
                      <a:r>
                        <a:rPr lang="x-none" sz="1200" baseline="0" dirty="0" smtClean="0"/>
                        <a:t> para </a:t>
                      </a:r>
                      <a:r>
                        <a:rPr lang="x-none" sz="1200" dirty="0" smtClean="0"/>
                        <a:t>interpretar e integrar información para dibujar o escribir acerca</a:t>
                      </a:r>
                      <a:r>
                        <a:rPr lang="x-none" sz="1200" baseline="0" dirty="0" smtClean="0"/>
                        <a:t> de las diferentes experiencias que </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Jaime tuvo con la cabra  y la oveja, usando detalles específicamente del texto.</a:t>
                      </a:r>
                    </a:p>
                  </a:txBody>
                  <a:tcPr/>
                </a:tc>
                <a:tc hMerge="1">
                  <a:txBody>
                    <a:bodyPr/>
                    <a:lstStyle/>
                    <a:p>
                      <a:endParaRPr lang="en-US"/>
                    </a:p>
                  </a:txBody>
                  <a:tcPr/>
                </a:tc>
              </a:tr>
              <a:tr h="518160">
                <a:tc gridSpan="2">
                  <a:txBody>
                    <a:bodyPr/>
                    <a:lstStyle/>
                    <a:p>
                      <a:pPr marL="339725" indent="-280988"/>
                      <a:r>
                        <a:rPr lang="x-none" sz="1400" b="1" baseline="0" dirty="0" smtClean="0">
                          <a:latin typeface="Helvetica" pitchFamily="34" charset="0"/>
                        </a:rPr>
                        <a:t>7.   Dibuja y escribe palabras sobre Jaime y la cabra. Da todos los detalles que puedas.</a:t>
                      </a:r>
                    </a:p>
                    <a:p>
                      <a:pPr marL="339725" marR="0" indent="-280988" algn="l" defTabSz="1018809" rtl="0" eaLnBrk="1" fontAlgn="auto" latinLnBrk="0" hangingPunct="1">
                        <a:lnSpc>
                          <a:spcPct val="100000"/>
                        </a:lnSpc>
                        <a:spcBef>
                          <a:spcPts val="0"/>
                        </a:spcBef>
                        <a:spcAft>
                          <a:spcPts val="0"/>
                        </a:spcAft>
                        <a:buClrTx/>
                        <a:buSzTx/>
                        <a:buFontTx/>
                        <a:buNone/>
                        <a:tabLst/>
                        <a:defRPr/>
                      </a:pPr>
                      <a:r>
                        <a:rPr lang="x-none" sz="1400" b="1" baseline="0" dirty="0" smtClean="0">
                          <a:latin typeface="Helvetica" pitchFamily="34" charset="0"/>
                        </a:rPr>
                        <a:t>      Dibuja y escribe palabras sobre Jaime y la oveja. Da todos los detalles que puedas.</a:t>
                      </a:r>
                    </a:p>
                  </a:txBody>
                  <a:tcPr/>
                </a:tc>
                <a:tc hMerge="1">
                  <a:txBody>
                    <a:bodyPr/>
                    <a:lstStyle/>
                    <a:p>
                      <a:endParaRPr lang="en-US"/>
                    </a:p>
                  </a:txBody>
                  <a:tcPr/>
                </a:tc>
              </a:tr>
              <a:tr h="1569720">
                <a:tc gridSpan="2">
                  <a:txBody>
                    <a:bodyPr/>
                    <a:lstStyle/>
                    <a:p>
                      <a:pPr marL="60325" indent="-1588" algn="ctr"/>
                      <a:r>
                        <a:rPr lang="x-none" sz="1400" b="1" baseline="0" dirty="0" smtClean="0">
                          <a:latin typeface="Helvetica" pitchFamily="34" charset="0"/>
                        </a:rPr>
                        <a:t>Dibuja y escribe palabras sobre Jaime y la cabra. </a:t>
                      </a:r>
                    </a:p>
                    <a:p>
                      <a:pPr marL="60325" indent="-1588" algn="ctr"/>
                      <a:r>
                        <a:rPr lang="x-none" sz="1400" b="1" baseline="0" dirty="0" smtClean="0">
                          <a:latin typeface="Helvetica" pitchFamily="34" charset="0"/>
                        </a:rPr>
                        <a:t>Da todos los detalles que puedas.</a:t>
                      </a:r>
                    </a:p>
                    <a:p>
                      <a:r>
                        <a:rPr lang="x-none" sz="1200" dirty="0" smtClean="0"/>
                        <a:t>Detalles del texto:</a:t>
                      </a:r>
                    </a:p>
                    <a:p>
                      <a:pPr marL="228600" indent="-228600">
                        <a:buFont typeface="+mj-lt"/>
                        <a:buAutoNum type="arabicPeriod"/>
                      </a:pPr>
                      <a:r>
                        <a:rPr lang="x-none" sz="1200" dirty="0" smtClean="0"/>
                        <a:t>Jaime sostiene los gránulos de comida para una cabra.</a:t>
                      </a:r>
                      <a:r>
                        <a:rPr lang="x-none" sz="1200" baseline="0" dirty="0" smtClean="0"/>
                        <a:t> </a:t>
                      </a:r>
                    </a:p>
                    <a:p>
                      <a:pPr marL="228600" indent="-228600">
                        <a:buFont typeface="+mj-lt"/>
                        <a:buAutoNum type="arabicPeriod"/>
                      </a:pPr>
                      <a:r>
                        <a:rPr lang="x-none" sz="1200" baseline="0" dirty="0" smtClean="0"/>
                        <a:t>La cabra los agarra con su lengua.</a:t>
                      </a:r>
                    </a:p>
                    <a:p>
                      <a:pPr marL="228600" indent="-228600">
                        <a:buFont typeface="+mj-lt"/>
                        <a:buAutoNum type="arabicPeriod"/>
                      </a:pPr>
                      <a:r>
                        <a:rPr lang="x-none" sz="1200" baseline="0" dirty="0" smtClean="0"/>
                        <a:t>La lengua de la cabra se siente suave.</a:t>
                      </a:r>
                    </a:p>
                    <a:p>
                      <a:pPr marL="228600" indent="-228600">
                        <a:buFont typeface="+mj-lt"/>
                        <a:buAutoNum type="arabicPeriod"/>
                      </a:pPr>
                      <a:r>
                        <a:rPr lang="x-none" sz="1200" baseline="0" dirty="0" smtClean="0"/>
                        <a:t>La lengua de la cabra hace cosquillas en la mano de Jaime.</a:t>
                      </a:r>
                    </a:p>
                    <a:p>
                      <a:pPr marL="228600" indent="-228600">
                        <a:buFont typeface="+mj-lt"/>
                        <a:buAutoNum type="arabicPeriod"/>
                      </a:pPr>
                      <a:endParaRPr lang="x-none" sz="1200" baseline="0" dirty="0" smtClean="0"/>
                    </a:p>
                  </a:txBody>
                  <a:tcPr/>
                </a:tc>
                <a:tc hMerge="1">
                  <a:txBody>
                    <a:bodyPr/>
                    <a:lstStyle/>
                    <a:p>
                      <a:endParaRPr lang="en-US"/>
                    </a:p>
                  </a:txBody>
                  <a:tcPr/>
                </a:tc>
              </a:tr>
              <a:tr h="1935480">
                <a:tc gridSpan="2">
                  <a:txBody>
                    <a:bodyPr/>
                    <a:lstStyle/>
                    <a:p>
                      <a:pPr marL="60325" marR="0" indent="-1588" algn="ctr" defTabSz="1018809" rtl="0" eaLnBrk="1" fontAlgn="auto" latinLnBrk="0" hangingPunct="1">
                        <a:lnSpc>
                          <a:spcPct val="100000"/>
                        </a:lnSpc>
                        <a:spcBef>
                          <a:spcPts val="0"/>
                        </a:spcBef>
                        <a:spcAft>
                          <a:spcPts val="0"/>
                        </a:spcAft>
                        <a:buClrTx/>
                        <a:buSzTx/>
                        <a:buFontTx/>
                        <a:buNone/>
                        <a:tabLst/>
                        <a:defRPr/>
                      </a:pPr>
                      <a:r>
                        <a:rPr lang="x-none" sz="1400" b="1" baseline="0" dirty="0" smtClean="0">
                          <a:latin typeface="Helvetica" pitchFamily="34" charset="0"/>
                        </a:rPr>
                        <a:t>Dibuja y escribe palabras sobre Jaime y la oveja. </a:t>
                      </a:r>
                    </a:p>
                    <a:p>
                      <a:pPr marL="60325" marR="0" indent="-1588" algn="ctr" defTabSz="1018809" rtl="0" eaLnBrk="1" fontAlgn="auto" latinLnBrk="0" hangingPunct="1">
                        <a:lnSpc>
                          <a:spcPct val="100000"/>
                        </a:lnSpc>
                        <a:spcBef>
                          <a:spcPts val="0"/>
                        </a:spcBef>
                        <a:spcAft>
                          <a:spcPts val="0"/>
                        </a:spcAft>
                        <a:buClrTx/>
                        <a:buSzTx/>
                        <a:buFontTx/>
                        <a:buNone/>
                        <a:tabLst/>
                        <a:defRPr/>
                      </a:pPr>
                      <a:r>
                        <a:rPr lang="x-none" sz="1400" b="1" baseline="0" dirty="0" smtClean="0">
                          <a:latin typeface="Helvetica" pitchFamily="34" charset="0"/>
                        </a:rPr>
                        <a:t>Da todos los detalles que puedas.</a:t>
                      </a:r>
                    </a:p>
                    <a:p>
                      <a:r>
                        <a:rPr lang="x-none" sz="1200" baseline="0" dirty="0" smtClean="0"/>
                        <a:t>Detalles del texto:</a:t>
                      </a:r>
                    </a:p>
                    <a:p>
                      <a:pPr marL="228600" indent="-228600">
                        <a:buFont typeface="+mj-lt"/>
                        <a:buAutoNum type="arabicPeriod"/>
                      </a:pPr>
                      <a:r>
                        <a:rPr lang="x-none" sz="1200" baseline="0" dirty="0" smtClean="0"/>
                        <a:t>Jaime siente algo esponjoso contra sus piernas.</a:t>
                      </a:r>
                    </a:p>
                    <a:p>
                      <a:pPr marL="228600" indent="-228600">
                        <a:buFont typeface="+mj-lt"/>
                        <a:buAutoNum type="arabicPeriod"/>
                      </a:pPr>
                      <a:r>
                        <a:rPr lang="x-none" sz="1200" baseline="0" dirty="0" smtClean="0"/>
                        <a:t>Jaime tropieza con una oveja hambrienta.</a:t>
                      </a:r>
                    </a:p>
                    <a:p>
                      <a:pPr marL="228600" indent="-228600">
                        <a:buFont typeface="+mj-lt"/>
                        <a:buAutoNum type="arabicPeriod"/>
                      </a:pPr>
                      <a:r>
                        <a:rPr lang="x-none" sz="1200" baseline="0" dirty="0" smtClean="0"/>
                        <a:t>Él no tiene más gránulos de comida.</a:t>
                      </a:r>
                    </a:p>
                    <a:p>
                      <a:pPr marL="228600" indent="-228600">
                        <a:buFont typeface="+mj-lt"/>
                        <a:buAutoNum type="arabicPeriod"/>
                      </a:pPr>
                      <a:r>
                        <a:rPr lang="x-none" sz="1200" baseline="0" dirty="0" smtClean="0"/>
                        <a:t>La oveja le habla a Jaime y dice que los gránulos apestan a calcetines sucios.</a:t>
                      </a:r>
                    </a:p>
                    <a:p>
                      <a:pPr marL="228600" indent="-228600">
                        <a:buFont typeface="+mj-lt"/>
                        <a:buAutoNum type="arabicPeriod"/>
                      </a:pPr>
                      <a:r>
                        <a:rPr lang="x-none" sz="1200" baseline="0" dirty="0" smtClean="0"/>
                        <a:t>La oveja le pide a Jaime sus </a:t>
                      </a:r>
                      <a:r>
                        <a:rPr lang="x-none" sz="1200" i="1" baseline="0" dirty="0" err="1" smtClean="0"/>
                        <a:t>Cheetos</a:t>
                      </a:r>
                      <a:r>
                        <a:rPr lang="x-none" sz="1200" baseline="0" dirty="0" smtClean="0"/>
                        <a:t>.</a:t>
                      </a:r>
                    </a:p>
                    <a:p>
                      <a:pPr marL="228600" indent="-228600">
                        <a:buFont typeface="+mj-lt"/>
                        <a:buAutoNum type="arabicPeriod"/>
                      </a:pPr>
                      <a:r>
                        <a:rPr lang="x-none" sz="1200" baseline="0" dirty="0" smtClean="0"/>
                        <a:t>Jaime no puede creer que la oveja pueda hablar. </a:t>
                      </a:r>
                    </a:p>
                    <a:p>
                      <a:pPr marL="228600" indent="-228600">
                        <a:buFont typeface="+mj-lt"/>
                        <a:buAutoNum type="arabicPeriod"/>
                      </a:pPr>
                      <a:r>
                        <a:rPr lang="x-none" sz="1200" baseline="0" dirty="0" smtClean="0"/>
                        <a:t>Jaime recuerda lo que le dijo su mama y le da sus </a:t>
                      </a:r>
                      <a:r>
                        <a:rPr lang="x-none" sz="1200" i="1" baseline="0" dirty="0" err="1" smtClean="0"/>
                        <a:t>Cheetos</a:t>
                      </a:r>
                      <a:r>
                        <a:rPr lang="x-none" sz="1200" i="1" baseline="0" dirty="0" smtClean="0"/>
                        <a:t> </a:t>
                      </a:r>
                      <a:r>
                        <a:rPr lang="x-none" sz="1200" baseline="0" dirty="0" smtClean="0"/>
                        <a:t> a la oveja. </a:t>
                      </a:r>
                    </a:p>
                    <a:p>
                      <a:pPr marL="0" indent="0">
                        <a:buFont typeface="+mj-lt"/>
                        <a:buNone/>
                      </a:pPr>
                      <a:endParaRPr lang="x-none" sz="1200" dirty="0" smtClean="0"/>
                    </a:p>
                  </a:txBody>
                  <a:tcPr/>
                </a:tc>
                <a:tc hMerge="1">
                  <a:txBody>
                    <a:bodyPr/>
                    <a:lstStyle/>
                    <a:p>
                      <a:endParaRPr lang="en-US"/>
                    </a:p>
                  </a:txBody>
                  <a:tcPr/>
                </a:tc>
              </a:tr>
              <a:tr h="205740">
                <a:tc>
                  <a:txBody>
                    <a:bodyPr/>
                    <a:lstStyle/>
                    <a:p>
                      <a:pPr algn="ctr"/>
                      <a:r>
                        <a:rPr lang="x-none" b="1" dirty="0" smtClean="0">
                          <a:effectLst>
                            <a:outerShdw blurRad="38100" dist="38100" dir="2700000" algn="tl">
                              <a:srgbClr val="000000">
                                <a:alpha val="43137"/>
                              </a:srgbClr>
                            </a:outerShdw>
                          </a:effectLst>
                        </a:rPr>
                        <a:t>2</a:t>
                      </a:r>
                    </a:p>
                  </a:txBody>
                  <a:tcPr/>
                </a:tc>
                <a:tc>
                  <a:txBody>
                    <a:bodyPr/>
                    <a:lstStyle/>
                    <a:p>
                      <a:r>
                        <a:rPr lang="x-none" sz="1200" dirty="0" smtClean="0"/>
                        <a:t>El estudiante da suficientes</a:t>
                      </a:r>
                      <a:r>
                        <a:rPr lang="x-none" sz="1200" baseline="0" dirty="0" smtClean="0"/>
                        <a:t> detalles para contar sobre Jaime y la cabra. (3-4)</a:t>
                      </a:r>
                    </a:p>
                    <a:p>
                      <a:r>
                        <a:rPr lang="x-none" sz="1200" dirty="0" smtClean="0"/>
                        <a:t>El estudiante da suficientes</a:t>
                      </a:r>
                      <a:r>
                        <a:rPr lang="x-none" sz="1200" baseline="0" dirty="0" smtClean="0"/>
                        <a:t> detalles para contar sobre Jaime y la oveja. (5-6)</a:t>
                      </a:r>
                      <a:endParaRPr lang="x-none" sz="1200" dirty="0" smtClean="0"/>
                    </a:p>
                  </a:txBody>
                  <a:tcPr/>
                </a:tc>
              </a:tr>
              <a:tr h="205740">
                <a:tc>
                  <a:txBody>
                    <a:bodyPr/>
                    <a:lstStyle/>
                    <a:p>
                      <a:pPr algn="ctr"/>
                      <a:r>
                        <a:rPr lang="x-none" b="1" dirty="0" smtClean="0">
                          <a:effectLst>
                            <a:outerShdw blurRad="38100" dist="38100" dir="2700000" algn="tl">
                              <a:srgbClr val="000000">
                                <a:alpha val="43137"/>
                              </a:srgbClr>
                            </a:outerShdw>
                          </a:effectLst>
                        </a:rPr>
                        <a:t>1</a:t>
                      </a:r>
                    </a:p>
                  </a:txBody>
                  <a:tcPr/>
                </a:tc>
                <a:tc>
                  <a:txBody>
                    <a:bodyPr/>
                    <a:lstStyle/>
                    <a:p>
                      <a:r>
                        <a:rPr lang="x-none" sz="1200" dirty="0" smtClean="0"/>
                        <a:t>El estudiante da </a:t>
                      </a:r>
                      <a:r>
                        <a:rPr lang="x-none" sz="1200" baseline="0" dirty="0" smtClean="0"/>
                        <a:t>detalles parciales para contar sobre Jaime y la cabra. (1-2)</a:t>
                      </a:r>
                    </a:p>
                    <a:p>
                      <a:r>
                        <a:rPr lang="x-none" sz="1200" dirty="0" smtClean="0"/>
                        <a:t>El estudiante da </a:t>
                      </a:r>
                      <a:r>
                        <a:rPr lang="x-none" sz="1200" baseline="0" dirty="0" smtClean="0"/>
                        <a:t>detalles parciales para contar sobre Jaime y la oveja. (3-4)</a:t>
                      </a:r>
                      <a:endParaRPr lang="x-none" sz="1200" dirty="0" smtClean="0"/>
                    </a:p>
                  </a:txBody>
                  <a:tcPr/>
                </a:tc>
              </a:tr>
              <a:tr h="205740">
                <a:tc>
                  <a:txBody>
                    <a:bodyPr/>
                    <a:lstStyle/>
                    <a:p>
                      <a:pPr algn="ctr"/>
                      <a:r>
                        <a:rPr lang="x-none" b="1" dirty="0" smtClean="0">
                          <a:effectLst>
                            <a:outerShdw blurRad="38100" dist="38100" dir="2700000" algn="tl">
                              <a:srgbClr val="000000">
                                <a:alpha val="43137"/>
                              </a:srgbClr>
                            </a:outerShdw>
                          </a:effectLst>
                        </a:rPr>
                        <a:t>0</a:t>
                      </a:r>
                    </a:p>
                  </a:txBody>
                  <a:tcPr/>
                </a:tc>
                <a:tc>
                  <a:txBody>
                    <a:bodyPr/>
                    <a:lstStyle/>
                    <a:p>
                      <a:r>
                        <a:rPr lang="x-none" sz="1200" dirty="0" smtClean="0"/>
                        <a:t>El estudiante da </a:t>
                      </a:r>
                      <a:r>
                        <a:rPr lang="x-none" sz="1200" baseline="0" dirty="0" smtClean="0"/>
                        <a:t>detalles vagos o muy pocos detalles  sobre </a:t>
                      </a:r>
                      <a:r>
                        <a:rPr lang="x-none" sz="1200" i="0" baseline="0" dirty="0" smtClean="0"/>
                        <a:t>Jaime y la cabra, y Jaime y la oveja</a:t>
                      </a:r>
                      <a:r>
                        <a:rPr lang="x-none" sz="1200" baseline="0" dirty="0" smtClean="0"/>
                        <a:t>.  Los detalles podrían incluir información externa que no aparece en el texto, o podrían enfocarse en la cabra o en la oveja solamente (o muy pocos detalles de cada una).</a:t>
                      </a:r>
                      <a:endParaRPr lang="x-none" sz="1200" dirty="0"/>
                    </a:p>
                  </a:txBody>
                  <a:tcPr/>
                </a:tc>
              </a:tr>
            </a:tbl>
          </a:graphicData>
        </a:graphic>
      </p:graphicFrame>
    </p:spTree>
    <p:extLst>
      <p:ext uri="{BB962C8B-B14F-4D97-AF65-F5344CB8AC3E}">
        <p14:creationId xmlns:p14="http://schemas.microsoft.com/office/powerpoint/2010/main" val="2696135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MX" smtClean="0"/>
              <a:pPr/>
              <a:t>12</a:t>
            </a:fld>
            <a:endParaRPr lang="es-MX"/>
          </a:p>
        </p:txBody>
      </p:sp>
      <p:grpSp>
        <p:nvGrpSpPr>
          <p:cNvPr id="3" name="Group 2"/>
          <p:cNvGrpSpPr/>
          <p:nvPr/>
        </p:nvGrpSpPr>
        <p:grpSpPr>
          <a:xfrm>
            <a:off x="453571" y="319315"/>
            <a:ext cx="6945086" cy="4590144"/>
            <a:chOff x="381000" y="1138246"/>
            <a:chExt cx="6629400" cy="4381501"/>
          </a:xfrm>
        </p:grpSpPr>
        <p:pic>
          <p:nvPicPr>
            <p:cNvPr id="1030" name="Picture 6" descr="http://www.dkimages.com/discover/previews/903/652230.JPG"/>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1000" y="3576646"/>
              <a:ext cx="6553200" cy="19431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138246"/>
              <a:ext cx="6553200" cy="2827942"/>
            </a:xfrm>
            <a:prstGeom prst="rect">
              <a:avLst/>
            </a:prstGeom>
          </p:spPr>
          <p:txBody>
            <a:bodyPr wrap="square">
              <a:spAutoFit/>
            </a:bodyPr>
            <a:lstStyle/>
            <a:p>
              <a:pPr algn="ctr"/>
              <a:r>
                <a:rPr lang="es-MX" sz="1676" i="1" dirty="0"/>
                <a:t>El hábitat de un castor</a:t>
              </a:r>
            </a:p>
            <a:p>
              <a:pPr algn="ctr"/>
              <a:endParaRPr lang="es-MX" sz="629" b="1" u="sng" dirty="0"/>
            </a:p>
            <a:p>
              <a:r>
                <a:rPr lang="es-MX" sz="1467" dirty="0"/>
                <a:t>Los castores viven en donde no está ni muy frío ni muy caliente.  Los castores son muy buenos nadadores.  Ellos viven en riachuelos y lagos con árboles.  Ellos viven en la orilla. </a:t>
              </a:r>
            </a:p>
            <a:p>
              <a:endParaRPr lang="es-MX" sz="1467" dirty="0"/>
            </a:p>
            <a:p>
              <a:r>
                <a:rPr lang="es-MX" sz="1467" dirty="0"/>
                <a:t>Los castores construyen represas.  Ellos construyen sus represas a través de riachuelos o lagos. La represa está hecha de palitos de madera, rocas y plantas.  La represa detiene el agua y les ayuda a esconder su hogar.  Sin una represa, los depredadores pueden encontrar a sus bebés.  La represa los </a:t>
              </a:r>
              <a:r>
                <a:rPr lang="es-MX" sz="1467" dirty="0" smtClean="0"/>
                <a:t>mantiene </a:t>
              </a:r>
              <a:r>
                <a:rPr lang="es-MX" sz="1467" dirty="0"/>
                <a:t>protegidos.  </a:t>
              </a:r>
            </a:p>
            <a:p>
              <a:endParaRPr lang="es-MX" sz="1467" dirty="0"/>
            </a:p>
            <a:p>
              <a:r>
                <a:rPr lang="es-MX" sz="1467" dirty="0"/>
                <a:t>Los castores comen plantas.  A ellos les gusta comer diferentes tipos de árboles, cortezas y ramitas pequeñas.  De día ellos duermen en su casa. </a:t>
              </a:r>
            </a:p>
            <a:p>
              <a:endParaRPr lang="es-MX" sz="1676" dirty="0"/>
            </a:p>
          </p:txBody>
        </p:sp>
      </p:grpSp>
      <p:sp>
        <p:nvSpPr>
          <p:cNvPr id="2" name="AutoShape 2" descr="data:image/jpeg;base64,/9j/4AAQSkZJRgABAQAAAQABAAD/2wCEAAkGBxQSEBIUEhQVFhUUFBQVFRYXFRQUFRUUFBQXFxUVFxYYHCghGRslHBUWITEhJSkrLy4uFx8zODMsNygtLisBCgoKDg0OGhAQGywkICYsLCwsLCwsLCwsLCwsLCwsLCw0LCwsLCwsLCwsLCwsLCwsLCwsLCwsLCwsLCwsLSwsLP/AABEIAMIBAwMBIgACEQEDEQH/xAAbAAABBQEBAAAAAAAAAAAAAAAAAQIDBAUGB//EAD4QAAIBAgQEAwUHAgQGAwAAAAECEQADBBIhMQUiQVETMmEGQnGBkRQjUmKhsfAzwVNygtEVFkOS4fEkc9L/xAAZAQEBAQEBAQAAAAAAAAAAAAAAAQIDBAX/xAAkEQACAgICAQQDAQAAAAAAAAAAAQIRAyESMUEEUWFxExQiMv/aAAwDAQACEQMRAD8A9OY0wmlemVoyOzUuao5omgJc1Gao5omgJJommA0s0A8GgtTKWhR80TTJpZoB00s0yiaAfmozUyaJoB+almmA0hagJM1E02igHzRNNooB+akmmzSTQD5ozUyaJoB80TTKKAfNE02aSaAkmlU1GDTloCcGimiioUqPUZNPeozVMhRNFJQCzSim0s0A4UtNBoBoB1LTaWaAUUpNIKQmhRZomkpRQC0UUUAtQYhjIAOu/wAqmqniJLiflXDPJxjopauNoacjSKoW7gLP02qV70J9KvP+6+DN6suClqO28gU+uqdlCiiiqAooooAooooAoopKAcKetRTT1NATiikFJUKVXqOnvUZqkFpKSaWoAoooqkFFApKUUAtLNJTWaKjaXZRxaKM1ZWNxJGpMAf7/AK1m4zjuVXygsR/T1AFy5rCjsNJLHSK4PNvRUjqAwqB8T0FYB9o7a5EaPEKSwVpVX2jUTBIMGNY0qmntVbIt5RLt/UUnS1HmBMakdq5yzTfSLxOq8enLiKxjxK3mIIIGnN6xMEdOg/8AdLY4paZlCtGYcs6SYJj4wCflXnU5o00bdy9ppvVK45zL8/2oV5BGu8etNvQCpJA16n0PSa6TlKa/oz5HWTzv1/WlxLwg+X9qiNzmLTuPjUb3ZX6d/wBq3C+VmH1RqWbk5T6GrFZ9loKx2+lXxXfE9yL4HUUk0TXYBS0lE0AtJQTRQBSTRRQBUiVGKepoCaikmigKj1GakeojUAUtNoFAOooFFALRSVR4lxS3ZAzESYAE9Tt/PQ1JSUewlZaxWJW2hdyFVRJJrnuK+06qo8JTccoXiICKBJzTGvoSBtJE1i8Y4qbpU3D91m+6twQ999gVWPLO0/HtFJ0uFmkhUOUKlsgnN0LXPejUhRpPQgV55T5HRRIMZjbmJuZGJFtCGvGTq2hSyI67FojoB6mKuXEaRbZ7xkBQCRhkIBJcAGbsRpHKCNzu67ypCBItsUknktOZdmzSPEuwGZie3SrPDLtxFTxGZvFUvbtqothVDGXuHdnYkaGYIO8Vn5NUQ4Th5ZChJztD+GpyQT/1LonO0bzcbrsDSrfazozo5IzG8FlF1jVxuQBHiREjWImlZ/u/Mpt3CFS3aJBvXWBIW5dYyzaGSxjY9RVcWiMOjg6SQRAVgy7jXyOII7MBB131bkSuJqlA1tgVJQswfw9bgyqpW6f8XQtK9gYB1mrYVk+zkwytmCODmAaCUKGIIdJK7HzLPSqlhDai2GCNfdSmjIqECVeN0dhoF9WPatThQzAhxlbxMly0YCl/NmtnZbkjxAfKZ6EmZVFN/gHE0cBSwBPlJ0DDpqevp10rH4jg5c+OMQtwyto5lIuMRzZY7dAY01qDiWVL4RwpS+WNpivJ4o1ZCOhO8dJMdKdhBdtsWsPmJMpbv5nCwD4qK0yrgdYMgelYnC9iD4vRk/YcbhnJtuYYhgjc1sAACAvQ6dI1rpcNxuABiFC6ass5F7Zp1A9aXAcSW4txrshlYq6GA1ttDEa6GQQetY/tK9wWXgAK0AD3j+vasqcrSa2b4Rds7pBLL2IkGZBHf4VpLXI+w1wthLOaeVrij/KDpXW2zIrth1Kjg1Q6iiivWZEoopJqAWiaSiaAWaSiigFpy0wU9aAmopKKgKzVFT7rAamqjYoVlySBOT+tFZ+JxJDL60+9fIAk/OsPMkEXZpM4qkL89f53rI47xk4dZXJJ3zluUTqxgbfudKw8zfRUi9x3ja4dfxOQcq/3Pp+prjsfiWZ0e6VzIMwJ8oc+YqmzBfKCTAgknvDcxvjA3buZUQjzKwL5tzA3cASADCyO5NSYbDAw1yUQKGVYzXGAJCGW0AEaFtB0FYp9s6pJEPDsILtxrotm7cIIzuxChROp25d94n0GlImOTxDLZragh7wGS2CdPBsKBNwk5fINYIpeMuQEBQ+ETC2rZgOMoJa4SQWzADXUAEHqKnSxDrcfKrwAgEqllf8ADw6HUvtNzpO/Z3tl+iK/fFwRcXJbU+EQYzi2uXxJA0zk+HbCjYu3qadjLiki9eAjSAMzWraDbMy6uBtCjLJMk60pwBcBGRGkALbQBswzEhyzebUscxhdSeaoGbM+S1GVDLOSp8RgIVgzCEtoSQCdyDCsYhoE2GwL4gu9/IFNvItsyQqOQX1AB5mUHNoeUZRpSDH5JtIHKoED3ZBvXAw5LhUrHhlvqRzb1BjcTbtgW3xHh7SVk4h2OxAJJtoN5aXaNdNCxuJYdgMt22l5Zy3CjKrT5keRpm0mNGJMgb1tQsw5UXL3CrbC62WVutNxebL4lsGWAPMjwNVPYRNS8PIIK+JmgCQ4+8VFMCT/ANUKZObeCwIrLa69sfd2zlMZlVtVIYFSh2u2/USVmp/s4W+22rNlJJi6mQMbU9C1soyke8h71K0Wy7cuAJds4pZsF1yXNsoY8odh7yuGAca6A7Gp3vG2QzZnZQviFYBb/CvgAd9CRsfRqwOMJ4mGfDl20Rb1txqHsi4kNpuyhiCPQVc/4iFFtbhCgoAH3tjPoVn3rL6H8pntFTYZZ9oiWdbthT4ilVZvL90RmGZJ5hJWOxJG0VhcaxbXSBnRmkqoBI5omIYAq0DykDbeuisKqvklS2RSskGHQtbnN1UjIp9GPasX2n4NmzXLfnGQXbfXWDbaeh/C/WMp1qxp6Yba6O39ibls4LDi2ZKh1edxcmTp6zpXWWjpXjvstxw2nD6q7EFlYZUuL1I7HQ/Az6ivXcFiFuW0uITldVdZ3hhI0+dahFqdmXRYooFIa9BgU02iaKADRQaAaAWikmioBRT1NR09TQE4ops0UBkYm701qkLe2nf+fvVa/fuA+Yb9v/FQtxK7+Jf+0Vx/WyfB5n6qHmy4ytmB+X8FPvLI66fGstsddPUf9oph4rdXQDM28Bd4/m9SXpclW6IvV470mWeJ41cPaLuNht6x+w79q5DGYhrkFt7mqCMz3HkBIUbAaa7DvWvjMX4xm4yNCgFPOiQZOgOUme51yjSq90MC162gL3AAz3ZzECdMoEAAEaZjBIG81hQS8nugtW0WrmHH3aFhFvaB4lx33dkTUDX3jsANVqS/lyK16UQFiqP947keWQpPiE7kgwAAJ8xqsviohYtJFtiEEIwcwLYSyoAgswgtJPSqQQ37hQxOUG4MxKKgMEPdOrsObQcgOgBOohopYjHXcXd/+ODbQErcxDZX8NV1fL7oPfLmMsATsKuYV1WfMzgMqZh4t4A7s7tKqToTmMAQMtTYyyuQoTktLkzHy8ozOFVRtlgepa5J6Vz9/Ftfi1ZAtWRoFXzuJ1zsNQPQVpfRGaN7idpEe1bd2uXJF5rcu8aTaRjp6FzHYDs0YS46wirZXTRXLXD0lrh2P+UCr/DcDYw4h/NElVVn9Yhf7mrmG4pYvNltljpPk5YNZcknaNqDrZiYfgKLrAJ6kHMZ7mZmri8JDiOWO8Ej6Roa3DbWJERsNR/aoLVuCYI2120/1RoKxzZ0WMxxwNkUmxcBB3tsM1snsVP76GqHEM7MBdH2eFQI65rltXtz4Zgcy7nXm0kH06EY0liloIcqrNwzAZieVRIBgAEmeugNOQNcF1blsI9ogAjVXBEyBr6aVpTaezDj7FCzLWV8QWxmBUMjKbauwysFb8NydtMpjSs3idgtbUFZt6BiAAyXJyreQfEZWT8Q9RU+Iw6jMACpbzR5WHYrsw9CJFZL4m5YaZDgTmBlsxIytmHvBl5T8Ad60o29GH7GtZvC2CboRQCvlMqBdBAaPdRmVgfw5vSla3cZ53exCXFaMr2XOa0x6Mskjf8ACRVTEOj2UjMbV/JkZvdcEMcNfO4Ogh9z6ne5w3D+GGRTnyqyrbuEC9bQnmVTIW7bPxBG/pVozZG2EDZhDLlbRjJazcJgK07qxAObaYncz3Hs77TLdAtuIuABWAECQcrNrELpPzjWuV8Dlh3OaOS6ZAIygLauqR/pk/PcU2zeNmDcUobdxlJGr2hcEqfzrNtzE6ggzNaUyuJ6gjAgEGQdQRsRSmsX2e4wLy5SwLAaHfMNYI0EgxoY1A7g1tRXdOzmFJQaShBaQmikJoBZpabRQDppymmU5aAmBooFJUKc3jbeswflFUGB9f0raxWGIPQDvJn6VRayZ3/eu6bfTPmzhsoOgALNMD06npHU1n4rDoxzuJA5VtnUE9nA8xn3Rp+I9Knx7tmaeVA2RRpmcnosbTuesbwNDBfu5BnADHREGybmYE6AxE7wpMagV5MuaUtJnu9P6WMP6fYtiwbjhSFQCHZfMqgaqHiJYgT0ACgCocTfNyVByi2FbNJDKmpknZJzSzGdyAOtWnQ5Wts/MxC3Cq6Bm9wt2BMsTvoOlUeRri5y+RZvFcpCKqAwXY+djKiJhdNCda4J7PUxbVlNLKISwRXdV5AF1FpSRqikHMd2Ij5V1uKWg3FK2gGuQIs2xMKgVd23AQGR3GtQWr73RdN5Stsk3LuuhLGAX8PVxGiqTB0gdaxXD4phZsqEsIxJ0HM8wXYjsIUAbAad66V7mU2+heIY58XcJXksqTkUx6AkwAJMT2FdFwLha2yGiYGn5u28CrHDODJbAMSe5GnyHStm3aNcZ5L0jrHHXZyeHvPZueFcIVjn8S6bhFsJc2YdS0NHxPpVmyqWUAsw0zzxygLBLd41+tdFxLh73kyKbag7l7Ycgfl1EGuTxHBL1i/4aO14ZUBBRgDJJhWGgAk9dKkUpG+TRe4KyO18XC2hDDKCTzaNAjQSJqpx/H2kaytvMVcOWmZJVgoBB6AyY2rTvexBZMyMq3feJkiB0A2AnuDVA+wd0jM98s48sCFX0C6CquK22SUm2Pw2H8TxFFu2tsDW4WYMZWZyg6mZ1nvVng2EUr4hKoWUKFVY0AEuxJkkkEjXQNVPh3si7uovLdUoDB5QgJMkaHnnuP0rqcBwN1kXLgZfdhYIHQEk61HrphNP/RkX8CfcuKT/ADeuW4rbuKxDpPSQCZ/sa9QHDbajYz61WvcNDbafCrHK49mXjg+jymzi/CDAKGt3RF22ZKNBkMPwuNwdxWurWr9hPEuOyJlDMY8bDufLeUgc1o7Mp27xt0HGPZZLndW7jSfiBXJ3uGYjA3BdtcwE6xKlTurr23rspxn9nNwcfo28Sbtq0ovffBYV5GdhmB8NwdBctN0O41EyDVm9e8S2ObMgTKpMkNlmBm8y3ADoTO3Umaz+FYpfDDLHgM2QBp/+O7QThrh38F45W92FI2irn2cMzm2fDIYK4MTIkFLg2KmQZ6QSNDWX8hfBLg4w6rzaBhmaB92z7Np7jQJGusMK7fhXFhd0iGA7gyfl9fr2rhuHE+GWZZRAyuJEtZLEOhG+e22o9CKt3rpsFblshkA5iNWy6Fbi913Pocy0jJpkatHfk02ar4PFC4o1GYDUf3HpVivStnMKQUpFNqkHiimiloBaetMpVNATA0UgooCniDvWRxfFLbtksxAG5ABOuyqOrHoPnVzGYtw5UKI6Guf4oJZXc5deRTB33PXU9W7aD1zmm4xSXkY4KUtmNeEc9xee5CosE+Ehn7xwOsZgs6lj6VP4uRReuL/THJbJACdAbh15jAAUTsKe10Ag6kzM6iCd3a5BA7aS0aaU7FYgCECeNcgstuAB/wDYwPkT8zGT6V5VZ6G0ZVm85TPcH2a2xJRbYz4i6SZaGed9ZIA60/B8Qt5LsCV5XuPBvC0o/p21LSbl6fdGxYmNKZYtriLjM1zxrmitlnw1HVEgAFRr+X0c07iGGgrat3ltIoOVQVN6Y57jldFO/aAIFaaRiyC8l+/kzp4GHZglu3cYLdd7hjPl3a4RPMYjWBXX4Hglu0oVQAAPqa5vAcLt29F+8uqc5d5chtwdYJuHcTovmMQBVpvbC2RzC5JnyMp2J3YRPSjhy6I8qxq2dH4Kr2+dOt4YsZzAjpBrl/8AmXD/AOHc+JC/71JZ9pLE8tu4P+0fsa0/SPwcv34nXW7IFSranpXP2PahchghQBOa6YCjbXLJYnoBVHi+Ouwcrm5cKBrdsjIBmjnZBsADIk+p9eTwtOmeiORTXJHVXb6J5nRfiyj96S3jLUx4lue2dZ/euJ8dkXyDMSoZpyIeUeVn8xknmbsYHWrH/EG1nLbGWec6T1uHMCYPuzqd9gBU4GrO3WnFa4mzbFp1i64Y+Xw0vZGA6DOchMfWtF+OaRcLrGgyqqlhAIYwxjfaa6LE2cp5FFWzoXX+a1GvpXMYzjNlbbsDclQSJHXpPNUuF43biSbintE6dNzWv1jkvVxOgv3UQS5A26jqYH61j8QxqqpMA6gENpH4p03GhIMaaia5/ifFB4xbVl0bya6CCrAeZfT5irKYhDbzIVe2NJJzG2Z/p3I1y9A269ZFc5Y67PRDImrTKGEwq/ar6hAj5YazqVxFoic6d+piJGsTqDLawv4XBdeS2DH31k6+EZ08RQCFPXLGuhqe5a8U2oEvaMoZCuF3NuR70eUzGx6VTvMLreG+rvLIwGTxl3DoPdxCkCV65foVs0yO1dFrEPzBQSj82ihiIS4ve24lWG4M79LWGxipcCwBaYs1sNB8Iz97aufkkwewKHY1jYm/dVGJCuVlwY5bto/1QQexh43Bz0/DgMl1UBV8oxduTnUQsMoIPMrINjrpFalBmFJHUcN4iqFPDcZGLKmaT4URyPG1sSAGO4I7AnoeF8YzSl3luLuNgRO4/auDwV0tNwBVBJFxTJFvNsD7xtGYI1AkEQK0Ta15M2UCUKkPsObwnB5woiU6qRGopCfF76E42tdnfJdB2NPrk8JxRIXmyyAZGZlIOxB/CY+Wx1FaVjjtvY3FP1B/avdwtXHZ4/y06no2aWqC8Xs/jX61PaxiN5WB+dZaa8HRTi+mWKcKYpnanrWTRKKWkFLQGfxIwpPWI+tcTxOzzZsz3H3CjJaVF9XgsB6k13GNHIf09PWuJ4phU5Y8VhJ+7XL94xPnfmlo77CvPl/0dIdFAMxhlInYXNbjD8uHttJuN+doA32qHGXLt2RaWMKPM7gk3jO8Dmu/DYz0EVZFhyWm3DEQc5gBB7sDyrHrr2NR3OI3X0slCyrBuxltWx1ZFYkkjbM2g6CaymVoqXGvZcl17ipAKWlCJdftyoItKZgTmY6xVfAZBcA5MymCiS4Ru1tRJuv3c6AzG2l4YYZctt5k5rt+5mN26x0JXqtvpO52HaquN4gtlTbwpzXX0JVVUJGhJyiJ7DX1J6bRlutkHtHxQKpwtlYkjxSNWJOpUmTrtMkkd6o4LhxUajWr/DOBeGA9w6/T9+tN4jeBOS3JWYY9GPb/AC/vsKvekeadydsfhcKH0BB+G3yPX5VqWeFzoPmegFLwfh7KvNM7nSrXFHYKLNpZa559QsWh5iSTpPl+Zr0XSuzzLEpSpFPhAhXuyFXN5zGW2q6LGbRnOp10HqdKkuYoMMqy4uqbiFwVUQQpuPEOQZ0LkBiNIAqa5azW4uHDlVPJae5by6bEgEgCfd1J6t0qFW0YG9alv6jQ83dNJZRrA0gEKAIAryN3s+nFJKkQ3MDfS2R9pbMxBFx3Hh25/DbhmvPt0AqfFXFC/fp4phRK4Q5n01OVWlfL70RIqvdxqYbW4z6qVW2qzcVTqAuU5lE/D4xpTMFxWQQrtYESBcvXrcEmdhyfItRWaL+JZLNnIgcW5nJZQXBr0uoxDt0kbaVDhXS5OVSqgQZsHD824hNtuvpSWMXjQJa1ZuKJylTd5p/OjOpqzf4rIVbtm/akTKJbuICNpYIHHyB61pGJxUlRS4hYUsEKsVjnIIGUtpbJ/wBVc6+Mu4TEKhOa2WGYRO4UlVJ16ggz8a6bE423btXC0NLKtzLJKh+VSRvHyFZPHOPWkt5HRmOgMqVkjTN/O9bt2eaMFTi0bWH4jZuA+G2UnQyMp+swT6T1pJCuxTkufnzFWHbMJDKddCNJ3rE4NhSLTkqZn1OhHvD41N/xRrcBwSOwJDCPwn+xkVGr+zrC4PXRbv4FlZblk5Y3tAhwOp8Jp5h+QwdNKfirC3FLLoC8kSZsYg7OSdQjmP8AK0etLdazeCXRE7qxWVYdmESp9dYqbEgOpcc6FSH1OdFjmBKgl09YMdQN65O0+jvBqXTI/Ed1DFGL5vvVQSwuroLqoNVM+ZYysNjUSAoVuAjMggrlbIyo7AjNGnK0ajr0pscyyTmQczNo72vdfMsmUkAmNVIJGlXLCE5iczc6sGnOSLiwYZIJ1tjpPoanI3xITglbOM4APLYfzHLGZUuKNWQAFZnTKe9TLYuZiHFotoYlrBMbNbvISLgnbNqKzcVibauVLXcO3S5lkT3lYI26rPer3D70qxzJdyyZttmUmTJKKM1lvUAg6zSS9jJYbFG0RmUqWIz+MAqtMAsLigoWI+AaNe9LiOGggtGm+vr67EeoNQ4PiBdmNhs0DnsGAx7kLqrfFQfUda0eHYpGBFtYI81sLlZe4azOvxQ69qRnKD0Yy4Y5VTKGH4crbrHzrRwuBCkaD66U9GJMLqvumZHqmvMCOxHfeKt2txJj6muss8jwr08Ys1MHeA00+RrTtNNY+HQHYj6H+4rWw40pjlbPSi0KKQUtdila8oIIO1ctxrAlwTJGvu9ANtBCk/WOxrqnrG4vdKjyFyRAk5VHx/2Fc5q0ai6ONGEVdAg15dAXZyPdZzrcP5RCjrTsRYFvW/cW2ukWvMxbu2USx7AAAem9aGIs4i5qzraWIhBBjtm3+WlUE4bbQkz8SZ19STr9a50zMpooXr73AwtgogmbjenUCTGnck+orJwfEbNthlkgk6kGTHUxt8PhvTfbPjDSlhC2XzMYIDfhUTuBvp6Vm8F4eL1wA/6oB0g6A1pL3He2dDfuJeg2nyXAYzDUGe4qS0GsmSou3CdAJBMCGMBTBqC77OuXBs3AFnUtI66Bco1FdHgcIthMz3JIGrEZYHYD+GukMbu/BxyZI1XkjwmJuZWe7b8NQYVZlmJ0AEwZn0qtdIDS9l7ly5upUhVja2C0gx/l760uMW5fKvnaygk24Ba6fVLY1J9dte2pVXbnAF20EUDxrpNy85ba3DTlmfKuvrWckk9I6YcfFW+yT7YyRna2pjltWUtyD+G5fuEhPiCOu9QMMRcfzKlt5RitwNMaEF82d/lA1qtb4Y5Q/aDat2pOW34dtmLMSQSToDt6771q/YkRVXwrYB0AQXLDQTHJb8zgDUkKNtK5PXR3XyRLhXwynwhdZARPhgh5iJAE6adTS4/H5Aty47+CwALeFraO4L23WRruCe8HpTbWCKqFVQqMstbZlZs5aWILAMYBMbGe1SuUCkG6VAXkIBS8CRJIJcyNYKsvSoitsgvm+hDWRbYqs3VS0mYoTpdtMseIsbruOsVdwuNa6ge1cRo3E3LYJjqQwKH0YR61S+2lDC3bT6yBJw9yY1dCVC59TqIB6zU2L4cj/fWmFu8FnQ5VuT10nKx6xKmtUS2NxGN8Rla4mItuokXFX7SuU9HUDOUO/UdQetWrGOtXZUG3cmRlkGQNDvH0ImmYfH5EbxbbrctglrcQ5On3ihTqDHmWDp1FR3cRcZ82c3bRksn3buF6XLZIi5HdSD00NaVo5zgpdj71l7aFbag2+0/eIvUCfOANhv8AGua9p8nhEqwPQEEktP7V19u+VKo7A5vI40zg7Ag6z/6Ou9fFcEsszXPDC3YMMBBzRoTGla4puzlylDTRxnsPjzbAW6D4NwwGPuvOkflOoJ7xXYYnh6zKEqw2KnL/AOKysJhxiLdzKDmtsUZSMuZehU/iAEQdwPgas+z+IdbhsuZEEoSpBWIlD+4mrKNnKT3yQty3cSJRWyyRoFM9T2E6gxAMmRVa9iMyZczoRAAcZlyKxZQLiAkRMaj5109yxI1Aqtc4Z/Jn965cWuza9RJFG7i7T2iovW+vJezOJju2eBPZhUOF4fhQFYXEtOfNkuBhPWDAcD61eucKX1HyqF+Aodz+lOBv9p+xWxHhgzcxVpwDIlFNwAdFu2yWB7StPxXGcI6geISVMKzBhcQD3lugc3wYdKl/5XtnuR+lR/8ALNoSAvptUqJf2JPwRXPa+wqQ2a9cXa6qFQ24AcGJ0PyqhgPaDxLkHkUnsSfnrS43gQG0adu9YIwxW8qTudDtA+PyrSUXoxJuWz1fhN8FRB0PXUfua6G04NcvwiyFUBWmNTXQYRqQXE6JmgKKQGiu5oheqt0TVhqhfaoQxMSdTpXE+0Ts+LtrbJ5F5hMqWeCJWRsANT3rtcQp6svy1P6Vk4rAozFvCliACxOSQNgQPMNdiKklXk5xu+jk8fw67cjPDsHOUW11CZeXMSSN561Z4bwe+qmAEJPWD8Jyma6Q2SBCyB2UZRVLEYdzooYd+dtf1rnzijq4SZMcYlhVW4/iXANQq8x9Sq+UfGqzcTS4PvA0AyF8OZjbUkAH5in2eHwICgD4aVPZwK7MPpp+1JZnIsMMY7IhfZjyqUzRMvzEDTZY/UtTfEMznXlmAJITuZPmc9WMfTStNcJ8jHxpiYI+nXprr+9cjoZ6lgQczMNw4Kq49FIGgMdKRMOHYsZBbTXMWJ31JOo+NaDYFs2kkx8AfnFPu4RgIiJ/kVSWZeHtKCQygR1ECdYpl7OXySfCMGM77ggjQNqNNRFaNzC91JiBPwpPsjH0PTb+9NiyqUSDyrG/9O1/+apnGgtlyoROxt2wf0FatrhZ946+lPHAxMlT11mKWUr5CwtFiPupNvQFlBEFc5GbLHT4Uli/DFfDGSSTlgAMffAjRvUb1aPDjpEiJ1majHDz0MTuSI1+E1U2TQ3EYhGVrZA1HXUD82UaTruI6UuHcgkSHSQFljnURsWI5hO060tvhYUzrMxJE6U7EWHjT/zVtkaTJGIGwbXfln9pmrFpx319eX9DVNUaNVJqHDM4YjKR1EdfhFORzeFGqhJ2/wBx+lSqxjUVmC64b09dRr0k1LdxZCmIJHQDWa1z9zH4PYvBh6g+tNzR0AqKxflFJ5SehmfpNSB5PX6mrzVGfwMcX9f1NRuP4TNPtkN11+NNuqdtfrXORtYmZXE35CQ0CNe0ddK5qzgjeuBtgNh2Hr6119zDTsgJ9eaPUTTrdqABEVI6Nfj9y1wcBFCzW/hfSKyMBhQ2hP6GtvD4YLtXRJstJFsUUoorpQKzCo2WpXFRGgGFBtFMNgdhUtAqaKZ+MSBoBWYime1dC9uapvgRXNxKmZ/hA/w1LawHpvV21gwN6tgUUBZn2+GDr+lTJgADVulrXFEIksAdKka2DuKUUVaQIPsa0DAJMxVmlmlIEa4ZRrFKbAp80s0pAgbCKaacEuoirM0TTihZQu4D8NNXhq9j9a0gKUCnFCzKXhfwFKvCgNdzWrRNTgi8mY7cLk6iheEqsafStiaQmrxRLMpuFA9J+e1SLwwd60ZpJqcEOTKS8OXr/tT1wCDpNWSaJq8ULZUPD16U+3g1HrViirxQtjUtgbVKtMFOWqQlBooFFAQvUVFFQBRSUUKFIaKKASlpaKgAUtJRQCmloooBwoooqgUUtFFRAQUtFFUDhRRRQgUUUUAGkoooUSiiigEpVoooApKKKpApy0tFASCiiioD/9k="/>
          <p:cNvSpPr>
            <a:spLocks noChangeAspect="1" noChangeArrowheads="1"/>
          </p:cNvSpPr>
          <p:nvPr/>
        </p:nvSpPr>
        <p:spPr bwMode="auto">
          <a:xfrm>
            <a:off x="120953" y="-151342"/>
            <a:ext cx="319314"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5794" tIns="47897" rIns="95794" bIns="47897" numCol="1" anchor="t" anchorCtr="0" compatLnSpc="1">
            <a:prstTxWarp prst="textNoShape">
              <a:avLst/>
            </a:prstTxWarp>
          </a:bodyPr>
          <a:lstStyle/>
          <a:p>
            <a:endParaRPr lang="es-MX" sz="2095"/>
          </a:p>
        </p:txBody>
      </p:sp>
      <p:grpSp>
        <p:nvGrpSpPr>
          <p:cNvPr id="7" name="Group 6"/>
          <p:cNvGrpSpPr/>
          <p:nvPr/>
        </p:nvGrpSpPr>
        <p:grpSpPr>
          <a:xfrm>
            <a:off x="613229" y="4630058"/>
            <a:ext cx="6911966" cy="4996765"/>
            <a:chOff x="533400" y="4419600"/>
            <a:chExt cx="6597786" cy="4769639"/>
          </a:xfrm>
        </p:grpSpPr>
        <p:pic>
          <p:nvPicPr>
            <p:cNvPr id="1036" name="Picture 12" descr="http://cdn1.arkive.org/media/23/231CAFD1-0DAF-4D07-A1F9-BA494BB3B362/Presentation.Large/Female-tufted-duck-on-nest-with-eggs.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3827" t="20567" r="13898" b="10666"/>
            <a:stretch/>
          </p:blipFill>
          <p:spPr bwMode="auto">
            <a:xfrm>
              <a:off x="4370962" y="7443784"/>
              <a:ext cx="2760224" cy="174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lh4.ggpht.com/-Ic6XlRgzfcU/T52YF1CHzeI/AAAAAAAAAsU/SLuFS1nYiE0/P4160010_thumb%25255B1%25255D.jpg?imgmax=800"/>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34438" y="7455688"/>
              <a:ext cx="2169808" cy="1733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533400" y="4419600"/>
              <a:ext cx="6553200" cy="3043447"/>
            </a:xfrm>
            <a:prstGeom prst="rect">
              <a:avLst/>
            </a:prstGeom>
          </p:spPr>
          <p:txBody>
            <a:bodyPr wrap="square">
              <a:spAutoFit/>
            </a:bodyPr>
            <a:lstStyle/>
            <a:p>
              <a:pPr algn="ctr"/>
              <a:r>
                <a:rPr lang="es-MX" sz="1676" i="1" dirty="0"/>
                <a:t>El hábitat de un pato</a:t>
              </a:r>
            </a:p>
            <a:p>
              <a:pPr algn="ctr"/>
              <a:endParaRPr lang="es-MX" sz="629" b="1" u="sng" dirty="0"/>
            </a:p>
            <a:p>
              <a:r>
                <a:rPr lang="es-MX" sz="1467" dirty="0"/>
                <a:t> A los patos les encanta el agua.  Ellos viven en lugares con agua, como los pantanos, océanos, ríos, lagunas y lagos.  Los patos viven casi en cualquier lugar, pero no viven en Antártica, el cual es un lugar muy frío para ellos.  </a:t>
              </a:r>
            </a:p>
            <a:p>
              <a:endParaRPr lang="es-MX" sz="1467" dirty="0"/>
            </a:p>
            <a:p>
              <a:r>
                <a:rPr lang="es-MX" sz="1467" dirty="0"/>
                <a:t>Hay muchos tipos de patos.  Algunos patos hacen sus nidos en el pasto.  Algunos hacen nidos en los árboles.  Algunos patos hasta hacen sus nidos en plantas que flotan en el agua.  Todos los nidos están bien escondidos para mantener a sus bebés protegidos.  </a:t>
              </a:r>
            </a:p>
            <a:p>
              <a:endParaRPr lang="es-MX" sz="1467" dirty="0"/>
            </a:p>
            <a:p>
              <a:r>
                <a:rPr lang="es-MX" sz="1467" dirty="0"/>
                <a:t>Los patos comen comida que ellos encuentran en el agua.  A ellos les gusta comer plantas, semillas, insectos y animales pequeños.</a:t>
              </a:r>
            </a:p>
            <a:p>
              <a:endParaRPr lang="es-MX" sz="1467" dirty="0"/>
            </a:p>
            <a:p>
              <a:endParaRPr lang="es-MX" sz="1676" dirty="0"/>
            </a:p>
          </p:txBody>
        </p:sp>
        <p:pic>
          <p:nvPicPr>
            <p:cNvPr id="1034" name="Picture 10" descr="http://cdn.relaxpics.com/imgs/2710ffc3fc233cc18f534bbd2efad650.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val="0"/>
                </a:ext>
              </a:extLst>
            </a:blip>
            <a:srcRect t="17851" b="11936"/>
            <a:stretch/>
          </p:blipFill>
          <p:spPr bwMode="auto">
            <a:xfrm>
              <a:off x="2765664" y="7199462"/>
              <a:ext cx="1882536" cy="1989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86953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63508180"/>
              </p:ext>
            </p:extLst>
          </p:nvPr>
        </p:nvGraphicFramePr>
        <p:xfrm>
          <a:off x="728664" y="718458"/>
          <a:ext cx="6315075" cy="8975861"/>
        </p:xfrm>
        <a:graphic>
          <a:graphicData uri="http://schemas.openxmlformats.org/drawingml/2006/table">
            <a:tbl>
              <a:tblPr firstRow="1" bandRow="1">
                <a:tableStyleId>{5940675A-B579-460E-94D1-54222C63F5DA}</a:tableStyleId>
              </a:tblPr>
              <a:tblGrid>
                <a:gridCol w="6315075"/>
              </a:tblGrid>
              <a:tr h="1188600">
                <a:tc>
                  <a:txBody>
                    <a:bodyPr/>
                    <a:lstStyle/>
                    <a:p>
                      <a:r>
                        <a:rPr lang="en-US" sz="1900" b="1" dirty="0" smtClean="0"/>
                        <a:t>8.</a:t>
                      </a:r>
                    </a:p>
                    <a:p>
                      <a:endParaRPr lang="en-US" sz="1900" b="1" dirty="0" smtClean="0"/>
                    </a:p>
                    <a:p>
                      <a:endParaRPr lang="en-US" sz="1900" b="1" dirty="0" smtClean="0"/>
                    </a:p>
                    <a:p>
                      <a:endParaRPr lang="en-US" sz="1900" b="1" dirty="0"/>
                    </a:p>
                  </a:txBody>
                  <a:tcPr marL="97155" marR="97155" marT="47897" marB="47897"/>
                </a:tc>
              </a:tr>
              <a:tr h="1188600">
                <a:tc>
                  <a:txBody>
                    <a:bodyPr/>
                    <a:lstStyle/>
                    <a:p>
                      <a:r>
                        <a:rPr lang="en-US" sz="1900" b="1" dirty="0" smtClean="0"/>
                        <a:t>9.</a:t>
                      </a:r>
                    </a:p>
                    <a:p>
                      <a:endParaRPr lang="en-US" sz="1900" b="1" dirty="0" smtClean="0"/>
                    </a:p>
                    <a:p>
                      <a:endParaRPr lang="en-US" sz="1900" b="1" dirty="0" smtClean="0"/>
                    </a:p>
                    <a:p>
                      <a:endParaRPr lang="en-US" sz="1900" b="1" dirty="0" smtClean="0"/>
                    </a:p>
                  </a:txBody>
                  <a:tcPr marL="97155" marR="97155" marT="47897" marB="47897"/>
                </a:tc>
              </a:tr>
              <a:tr h="1463051">
                <a:tc>
                  <a:txBody>
                    <a:bodyPr/>
                    <a:lstStyle/>
                    <a:p>
                      <a:r>
                        <a:rPr lang="en-US" sz="1900" b="1" dirty="0" smtClean="0"/>
                        <a:t>10.     </a:t>
                      </a:r>
                    </a:p>
                    <a:p>
                      <a:r>
                        <a:rPr lang="en-US" sz="1900" b="1" dirty="0" smtClean="0"/>
                        <a:t>    </a:t>
                      </a:r>
                    </a:p>
                    <a:p>
                      <a:endParaRPr lang="en-US" sz="1900" b="1" dirty="0" smtClean="0"/>
                    </a:p>
                    <a:p>
                      <a:endParaRPr lang="en-US" sz="1900" b="1" dirty="0" smtClean="0"/>
                    </a:p>
                    <a:p>
                      <a:endParaRPr lang="en-US" sz="1900" b="1" dirty="0" smtClean="0"/>
                    </a:p>
                  </a:txBody>
                  <a:tcPr marL="97155" marR="97155" marT="47897" marB="47897"/>
                </a:tc>
              </a:tr>
              <a:tr h="1463051">
                <a:tc>
                  <a:txBody>
                    <a:bodyPr/>
                    <a:lstStyle/>
                    <a:p>
                      <a:pPr marL="347663" indent="-293688"/>
                      <a:r>
                        <a:rPr lang="en-US" sz="1900" b="1" dirty="0" smtClean="0"/>
                        <a:t>11.</a:t>
                      </a:r>
                    </a:p>
                    <a:p>
                      <a:pPr marL="347663" indent="-293688"/>
                      <a:endParaRPr lang="en-US" sz="1900" b="1" dirty="0" smtClean="0"/>
                    </a:p>
                    <a:p>
                      <a:pPr marL="347663" indent="-293688"/>
                      <a:endParaRPr lang="en-US" sz="1900" b="1" dirty="0" smtClean="0"/>
                    </a:p>
                    <a:p>
                      <a:pPr marL="347663" indent="-293688"/>
                      <a:endParaRPr lang="en-US" sz="1900" b="1" dirty="0" smtClean="0"/>
                    </a:p>
                    <a:p>
                      <a:pPr marL="347663" indent="-293688"/>
                      <a:endParaRPr lang="en-US" sz="1900" b="1" dirty="0" smtClean="0"/>
                    </a:p>
                  </a:txBody>
                  <a:tcPr marL="97155" marR="97155" marT="47897" marB="47897"/>
                </a:tc>
              </a:tr>
              <a:tr h="1463051">
                <a:tc>
                  <a:txBody>
                    <a:bodyPr/>
                    <a:lstStyle/>
                    <a:p>
                      <a:r>
                        <a:rPr lang="en-US" sz="1900" b="1" dirty="0" smtClean="0"/>
                        <a:t>12.</a:t>
                      </a:r>
                    </a:p>
                    <a:p>
                      <a:endParaRPr lang="en-US" sz="1900" b="1" dirty="0" smtClean="0"/>
                    </a:p>
                    <a:p>
                      <a:endParaRPr lang="en-US" sz="1900" b="1" dirty="0" smtClean="0"/>
                    </a:p>
                    <a:p>
                      <a:endParaRPr lang="en-US" sz="1900" b="1" dirty="0" smtClean="0"/>
                    </a:p>
                    <a:p>
                      <a:endParaRPr lang="en-US" sz="1900" b="1" dirty="0"/>
                    </a:p>
                  </a:txBody>
                  <a:tcPr marL="97155" marR="97155" marT="47897" marB="47897"/>
                </a:tc>
              </a:tr>
              <a:tr h="1837011">
                <a:tc>
                  <a:txBody>
                    <a:bodyPr/>
                    <a:lstStyle/>
                    <a:p>
                      <a:r>
                        <a:rPr lang="en-US" sz="1900" b="1" dirty="0" smtClean="0"/>
                        <a:t>13.</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3" name="Rectangle 2"/>
          <p:cNvSpPr/>
          <p:nvPr/>
        </p:nvSpPr>
        <p:spPr>
          <a:xfrm>
            <a:off x="727149" y="159657"/>
            <a:ext cx="6304750" cy="528200"/>
          </a:xfrm>
          <a:prstGeom prst="rect">
            <a:avLst/>
          </a:prstGeom>
        </p:spPr>
        <p:txBody>
          <a:bodyPr wrap="square" lIns="96371" tIns="48186" rIns="96371" bIns="48186">
            <a:spAutoFit/>
          </a:bodyPr>
          <a:lstStyle/>
          <a:p>
            <a:r>
              <a:rPr lang="x-none" sz="1400" b="1" dirty="0" smtClean="0"/>
              <a:t>Imágenes para las preguntas de Selección Múltiple:</a:t>
            </a:r>
            <a:endParaRPr lang="x-none" sz="1400" dirty="0" smtClean="0"/>
          </a:p>
          <a:p>
            <a:r>
              <a:rPr lang="x-none" sz="1400" dirty="0" smtClean="0"/>
              <a:t>Pasaje Informativo:  </a:t>
            </a:r>
            <a:r>
              <a:rPr lang="x-none" sz="1400" b="1" i="1" dirty="0" smtClean="0"/>
              <a:t>El hábitat de un castor</a:t>
            </a:r>
            <a:r>
              <a:rPr lang="x-none" sz="1400" i="1" dirty="0" smtClean="0"/>
              <a:t> y </a:t>
            </a:r>
            <a:r>
              <a:rPr lang="x-none" sz="1400" b="1" i="1" dirty="0" smtClean="0"/>
              <a:t>El hábitat de un pato</a:t>
            </a:r>
            <a:endParaRPr lang="x-none" sz="1400" b="1" i="1" dirty="0"/>
          </a:p>
        </p:txBody>
      </p:sp>
      <p:pic>
        <p:nvPicPr>
          <p:cNvPr id="76" name="Picture 6" descr="http://www.dkimages.com/discover/previews/903/652230.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ackgroundRemoval t="10000" b="90000" l="10000" r="90000"/>
                    </a14:imgEffect>
                    <a14:imgEffect>
                      <a14:sharpenSoften amount="50000"/>
                    </a14:imgEffect>
                    <a14:imgEffect>
                      <a14:colorTemperature colorTemp="11500"/>
                    </a14:imgEffect>
                    <a14:imgEffect>
                      <a14:saturation sat="1000"/>
                    </a14:imgEffect>
                  </a14:imgLayer>
                </a14:imgProps>
              </a:ext>
              <a:ext uri="{28A0092B-C50C-407E-A947-70E740481C1C}">
                <a14:useLocalDpi xmlns:a14="http://schemas.microsoft.com/office/drawing/2010/main" val="0"/>
              </a:ext>
            </a:extLst>
          </a:blip>
          <a:srcRect l="10465" t="26763" r="54070" b="18821"/>
          <a:stretch/>
        </p:blipFill>
        <p:spPr bwMode="auto">
          <a:xfrm>
            <a:off x="4356548" y="888735"/>
            <a:ext cx="1925090" cy="960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9" name="Picture 4" descr="http://personligutvecklingcentrum.se/wp-content/uploads/2012/06/sj%C3%A4lvf%C3%B6rtroend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1477" y="846200"/>
            <a:ext cx="2002477" cy="1015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ttp://www.confectionaffection.net/ekmps/shops/canet/images/6-liquorice-root-sticks-3949-p.jpg"/>
          <p:cNvPicPr>
            <a:picLocks noChangeAspect="1" noChangeArrowheads="1"/>
          </p:cNvPicPr>
          <p:nvPr/>
        </p:nvPicPr>
        <p:blipFill>
          <a:blip r:embed="rId6">
            <a:grayscl/>
            <a:extLst>
              <a:ext uri="{BEBA8EAE-BF5A-486C-A8C5-ECC9F3942E4B}">
                <a14:imgProps xmlns:a14="http://schemas.microsoft.com/office/drawing/2010/main">
                  <a14:imgLayer r:embed="rId7">
                    <a14:imgEffect>
                      <a14:backgroundRemoval t="3000" b="96000" l="246" r="100000"/>
                    </a14:imgEffect>
                  </a14:imgLayer>
                </a14:imgProps>
              </a:ext>
              <a:ext uri="{28A0092B-C50C-407E-A947-70E740481C1C}">
                <a14:useLocalDpi xmlns:a14="http://schemas.microsoft.com/office/drawing/2010/main" val="0"/>
              </a:ext>
            </a:extLst>
          </a:blip>
          <a:srcRect/>
          <a:stretch>
            <a:fillRect/>
          </a:stretch>
        </p:blipFill>
        <p:spPr bwMode="auto">
          <a:xfrm>
            <a:off x="1543346" y="3311074"/>
            <a:ext cx="1944767" cy="13653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jbutewicz.com/wp-content/uploads/2013/07/IMGP1681.jpg"/>
          <p:cNvPicPr>
            <a:picLocks noChangeAspect="1" noChangeArrowheads="1"/>
          </p:cNvPicPr>
          <p:nvPr/>
        </p:nvPicPr>
        <p:blipFill rotWithShape="1">
          <a:blip r:embed="rId8" cstate="print">
            <a:grayscl/>
            <a:extLst>
              <a:ext uri="{28A0092B-C50C-407E-A947-70E740481C1C}">
                <a14:useLocalDpi xmlns:a14="http://schemas.microsoft.com/office/drawing/2010/main" val="0"/>
              </a:ext>
            </a:extLst>
          </a:blip>
          <a:srcRect l="23344" t="16024" r="13719" b="13913"/>
          <a:stretch/>
        </p:blipFill>
        <p:spPr bwMode="auto">
          <a:xfrm>
            <a:off x="4278880" y="3354364"/>
            <a:ext cx="2080427" cy="1278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6" name="Picture 12" descr="http://www.kiddyhouse.com/Farm/duckclips/upend.gif"/>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1858628" y="4897420"/>
            <a:ext cx="1255511" cy="1280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8" name="Picture 14" descr="https://encrypted-tbn2.gstatic.com/images?q=tbn:ANd9GcTvfekyd7isGCwoqUawW-OhtIfEo4UCKozIJzLJvqt9_mA6podlb1SjJuA7"/>
          <p:cNvPicPr>
            <a:picLocks noChangeAspect="1" noChangeArrowheads="1"/>
          </p:cNvPicPr>
          <p:nvPr/>
        </p:nvPicPr>
        <p:blipFill rotWithShape="1">
          <a:blip r:embed="rId10">
            <a:grayscl/>
            <a:extLst>
              <a:ext uri="{28A0092B-C50C-407E-A947-70E740481C1C}">
                <a14:useLocalDpi xmlns:a14="http://schemas.microsoft.com/office/drawing/2010/main" val="0"/>
              </a:ext>
            </a:extLst>
          </a:blip>
          <a:srcRect l="17481"/>
          <a:stretch/>
        </p:blipFill>
        <p:spPr bwMode="auto">
          <a:xfrm>
            <a:off x="4291448" y="4855031"/>
            <a:ext cx="2060034" cy="1365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44" name="Picture 20" descr="http://www.polyprocessing.com/documents/Water_Save.jpg"/>
          <p:cNvPicPr>
            <a:picLocks noChangeAspect="1" noChangeArrowheads="1"/>
          </p:cNvPicPr>
          <p:nvPr/>
        </p:nvPicPr>
        <p:blipFill rotWithShape="1">
          <a:blip r:embed="rId11" cstate="print">
            <a:grayscl/>
            <a:extLst>
              <a:ext uri="{28A0092B-C50C-407E-A947-70E740481C1C}">
                <a14:useLocalDpi xmlns:a14="http://schemas.microsoft.com/office/drawing/2010/main" val="0"/>
              </a:ext>
            </a:extLst>
          </a:blip>
          <a:srcRect l="6212" t="1931" b="15649"/>
          <a:stretch/>
        </p:blipFill>
        <p:spPr bwMode="auto">
          <a:xfrm>
            <a:off x="4314359" y="6464554"/>
            <a:ext cx="2096262" cy="1244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46" name="Picture 22" descr="Image result for tree"/>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1853011" y="6423397"/>
            <a:ext cx="1262441" cy="1275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33" name="Group 32"/>
          <p:cNvGrpSpPr/>
          <p:nvPr/>
        </p:nvGrpSpPr>
        <p:grpSpPr>
          <a:xfrm>
            <a:off x="1498710" y="7999698"/>
            <a:ext cx="5079501" cy="1497983"/>
            <a:chOff x="1482525" y="7823836"/>
            <a:chExt cx="5079501" cy="1497983"/>
          </a:xfrm>
        </p:grpSpPr>
        <p:grpSp>
          <p:nvGrpSpPr>
            <p:cNvPr id="29" name="Group 28"/>
            <p:cNvGrpSpPr/>
            <p:nvPr/>
          </p:nvGrpSpPr>
          <p:grpSpPr>
            <a:xfrm>
              <a:off x="1482525" y="7835091"/>
              <a:ext cx="2164077" cy="1478071"/>
              <a:chOff x="1339650" y="8005145"/>
              <a:chExt cx="2222888" cy="1546756"/>
            </a:xfrm>
          </p:grpSpPr>
          <p:pic>
            <p:nvPicPr>
              <p:cNvPr id="93" name="Picture 12" descr="http://i469.photobucket.com/albums/rr56/barbj1015/Scenes%20along%20the%20road/P5100496.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7660" t="13832" r="6034" b="23504"/>
              <a:stretch/>
            </p:blipFill>
            <p:spPr bwMode="auto">
              <a:xfrm>
                <a:off x="1919277" y="8005145"/>
                <a:ext cx="1643261" cy="1084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7" name="Picture 10" descr="http://cdn.relaxpics.com/imgs/2710ffc3fc233cc18f534bbd2efad650.jp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colorTemperature colorTemp="4700"/>
                        </a14:imgEffect>
                        <a14:imgEffect>
                          <a14:saturation sat="0"/>
                        </a14:imgEffect>
                      </a14:imgLayer>
                    </a14:imgProps>
                  </a:ext>
                  <a:ext uri="{28A0092B-C50C-407E-A947-70E740481C1C}">
                    <a14:useLocalDpi xmlns:a14="http://schemas.microsoft.com/office/drawing/2010/main" val="0"/>
                  </a:ext>
                </a:extLst>
              </a:blip>
              <a:srcRect t="17851" b="11936"/>
              <a:stretch/>
            </p:blipFill>
            <p:spPr bwMode="auto">
              <a:xfrm>
                <a:off x="1339650" y="8494620"/>
                <a:ext cx="956444" cy="1057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nvGrpSpPr>
            <p:cNvPr id="28" name="Group 27"/>
            <p:cNvGrpSpPr/>
            <p:nvPr/>
          </p:nvGrpSpPr>
          <p:grpSpPr>
            <a:xfrm>
              <a:off x="4220071" y="7823836"/>
              <a:ext cx="2341955" cy="1497983"/>
              <a:chOff x="4077196" y="7992964"/>
              <a:chExt cx="2405601" cy="1567593"/>
            </a:xfrm>
          </p:grpSpPr>
          <p:pic>
            <p:nvPicPr>
              <p:cNvPr id="100" name="Picture 12" descr="http://i469.photobucket.com/albums/rr56/barbj1015/Scenes%20along%20the%20road/P5100496.jpg"/>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l="7660" t="13832" r="6034" b="23504"/>
              <a:stretch/>
            </p:blipFill>
            <p:spPr bwMode="auto">
              <a:xfrm>
                <a:off x="4673749" y="7992964"/>
                <a:ext cx="1809048" cy="106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 name="Picture 8" descr="http://www.natures-desktop.com/wallpaper-previews/birds/mallard-on-nest.jpg"/>
              <p:cNvPicPr>
                <a:picLocks noChangeAspect="1" noChangeArrowheads="1"/>
              </p:cNvPicPr>
              <p:nvPr/>
            </p:nvPicPr>
            <p:blipFill rotWithShape="1">
              <a:blip r:embed="rId19" cstate="print">
                <a:grayscl/>
                <a:extLst>
                  <a:ext uri="{28A0092B-C50C-407E-A947-70E740481C1C}">
                    <a14:useLocalDpi xmlns:a14="http://schemas.microsoft.com/office/drawing/2010/main" val="0"/>
                  </a:ext>
                </a:extLst>
              </a:blip>
              <a:srcRect l="2975" t="4451" r="4138"/>
              <a:stretch/>
            </p:blipFill>
            <p:spPr bwMode="auto">
              <a:xfrm>
                <a:off x="4077196" y="8601689"/>
                <a:ext cx="1193106" cy="958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grpSp>
        <p:nvGrpSpPr>
          <p:cNvPr id="32" name="Group 31"/>
          <p:cNvGrpSpPr/>
          <p:nvPr/>
        </p:nvGrpSpPr>
        <p:grpSpPr>
          <a:xfrm>
            <a:off x="1768312" y="2062650"/>
            <a:ext cx="4222424" cy="1102971"/>
            <a:chOff x="1606427" y="2052766"/>
            <a:chExt cx="4337173" cy="1154225"/>
          </a:xfrm>
        </p:grpSpPr>
        <p:pic>
          <p:nvPicPr>
            <p:cNvPr id="1026" name="Picture 2" descr="https://encrypted-tbn1.gstatic.com/images?q=tbn:ANd9GcSK_pvF2r5cOxNxJryZX2lthq_ta5c-tXn3elg03yNM_UrUy4fwFXyj2yXc"/>
            <p:cNvPicPr>
              <a:picLocks noChangeAspect="1" noChangeArrowheads="1"/>
            </p:cNvPicPr>
            <p:nvPr/>
          </p:nvPicPr>
          <p:blipFill>
            <a:blip r:embed="rId20">
              <a:grayscl/>
              <a:extLst>
                <a:ext uri="{28A0092B-C50C-407E-A947-70E740481C1C}">
                  <a14:useLocalDpi xmlns:a14="http://schemas.microsoft.com/office/drawing/2010/main" val="0"/>
                </a:ext>
              </a:extLst>
            </a:blip>
            <a:srcRect/>
            <a:stretch>
              <a:fillRect/>
            </a:stretch>
          </p:blipFill>
          <p:spPr bwMode="auto">
            <a:xfrm>
              <a:off x="1606427" y="2083859"/>
              <a:ext cx="1978025" cy="10303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hool"/>
            <p:cNvPicPr>
              <a:picLocks noChangeAspect="1" noChangeArrowheads="1"/>
            </p:cNvPicPr>
            <p:nvPr/>
          </p:nvPicPr>
          <p:blipFill rotWithShape="1">
            <a:blip r:embed="rId21">
              <a:grayscl/>
              <a:extLst>
                <a:ext uri="{28A0092B-C50C-407E-A947-70E740481C1C}">
                  <a14:useLocalDpi xmlns:a14="http://schemas.microsoft.com/office/drawing/2010/main" val="0"/>
                </a:ext>
              </a:extLst>
            </a:blip>
            <a:srcRect l="-1" t="7428" r="1814" b="11010"/>
            <a:stretch/>
          </p:blipFill>
          <p:spPr bwMode="auto">
            <a:xfrm>
              <a:off x="4490547" y="2052766"/>
              <a:ext cx="1453053" cy="1154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7148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5387441"/>
              </p:ext>
            </p:extLst>
          </p:nvPr>
        </p:nvGraphicFramePr>
        <p:xfrm>
          <a:off x="609600" y="914400"/>
          <a:ext cx="6553200" cy="7117080"/>
        </p:xfrm>
        <a:graphic>
          <a:graphicData uri="http://schemas.openxmlformats.org/drawingml/2006/table">
            <a:tbl>
              <a:tblPr firstRow="1" bandRow="1">
                <a:tableStyleId>{5940675A-B579-460E-94D1-54222C63F5DA}</a:tableStyleId>
              </a:tblPr>
              <a:tblGrid>
                <a:gridCol w="914400"/>
                <a:gridCol w="5638800"/>
              </a:tblGrid>
              <a:tr h="793246">
                <a:tc gridSpan="2">
                  <a:txBody>
                    <a:bodyPr/>
                    <a:lstStyle/>
                    <a:p>
                      <a:pPr lvl="0" algn="ctr" defTabSz="966612">
                        <a:defRPr/>
                      </a:pPr>
                      <a:r>
                        <a:rPr lang="x-none" sz="1600" b="1" u="sng" dirty="0" smtClean="0">
                          <a:solidFill>
                            <a:prstClr val="black"/>
                          </a:solidFill>
                        </a:rPr>
                        <a:t>Rúbricas para la Respuesta Construida de Investigación - Objetivo 2</a:t>
                      </a:r>
                    </a:p>
                    <a:p>
                      <a:pPr algn="ctr"/>
                      <a:r>
                        <a:rPr lang="x-none" sz="1600" dirty="0" smtClean="0"/>
                        <a:t>Localizar, seleccionar, interpretar e integrar  información</a:t>
                      </a:r>
                      <a:r>
                        <a:rPr lang="x-none" sz="1600" b="1" u="sng" dirty="0" smtClean="0"/>
                        <a:t> </a:t>
                      </a:r>
                    </a:p>
                    <a:p>
                      <a:pPr marL="0" marR="0" lvl="0" indent="0" algn="l" defTabSz="1018809" rtl="0" eaLnBrk="1" fontAlgn="auto" latinLnBrk="0" hangingPunct="1">
                        <a:lnSpc>
                          <a:spcPct val="100000"/>
                        </a:lnSpc>
                        <a:spcBef>
                          <a:spcPts val="0"/>
                        </a:spcBef>
                        <a:spcAft>
                          <a:spcPts val="0"/>
                        </a:spcAft>
                        <a:buClrTx/>
                        <a:buSzTx/>
                        <a:buFontTx/>
                        <a:buNone/>
                        <a:tabLst/>
                        <a:defRPr/>
                      </a:pPr>
                      <a:r>
                        <a:rPr lang="x-none" sz="1200" b="1" u="sng" dirty="0" smtClean="0"/>
                        <a:t>La respuesta da suficiente evidencia </a:t>
                      </a:r>
                      <a:r>
                        <a:rPr lang="x-none" sz="1200" b="1" dirty="0" smtClean="0"/>
                        <a:t> </a:t>
                      </a:r>
                      <a:r>
                        <a:rPr lang="x-none" sz="1200" dirty="0" smtClean="0"/>
                        <a:t>de la habilidad</a:t>
                      </a:r>
                      <a:r>
                        <a:rPr lang="x-none" sz="1200" baseline="0" dirty="0" smtClean="0"/>
                        <a:t> para</a:t>
                      </a:r>
                      <a:r>
                        <a:rPr lang="x-none" sz="1200" dirty="0" smtClean="0"/>
                        <a:t> localizar y seleccionar información que explique qué necesita un castor y un pato en su hábitat.  </a:t>
                      </a:r>
                      <a:endParaRPr kumimoji="0" lang="x-non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lang="x-none" sz="1200" b="1" u="sng" dirty="0" smtClean="0"/>
                        <a:t>La respuesta da suficiente evidencia </a:t>
                      </a:r>
                      <a:r>
                        <a:rPr lang="x-none" sz="1200" dirty="0" smtClean="0"/>
                        <a:t>de la habilidad</a:t>
                      </a:r>
                      <a:r>
                        <a:rPr lang="x-none" sz="1200" baseline="0" dirty="0" smtClean="0"/>
                        <a:t> d</a:t>
                      </a:r>
                      <a:r>
                        <a:rPr lang="x-none" sz="1200" dirty="0" smtClean="0"/>
                        <a:t>e interpretar e integrar la información para dibujar o escribir sobre el hábitat de un pato y el hábitat de un castor,</a:t>
                      </a:r>
                      <a:r>
                        <a:rPr lang="x-none" sz="1200" baseline="0" dirty="0" smtClean="0"/>
                        <a:t> utilizando información explícitamente del texto.</a:t>
                      </a:r>
                      <a:endParaRPr kumimoji="0" lang="x-none" sz="1200" b="0" i="0" u="none" strike="noStrike" kern="1200" cap="none" spc="0" normalizeH="0" baseline="0" noProof="0" dirty="0" smtClean="0">
                        <a:ln>
                          <a:noFill/>
                        </a:ln>
                        <a:solidFill>
                          <a:prstClr val="black"/>
                        </a:solidFill>
                        <a:effectLst/>
                        <a:uLnTx/>
                        <a:uFillTx/>
                        <a:latin typeface="+mn-lt"/>
                        <a:ea typeface="+mn-ea"/>
                        <a:cs typeface="+mn-cs"/>
                      </a:endParaRPr>
                    </a:p>
                  </a:txBody>
                  <a:tcPr/>
                </a:tc>
                <a:tc hMerge="1">
                  <a:txBody>
                    <a:bodyPr/>
                    <a:lstStyle/>
                    <a:p>
                      <a:endParaRPr lang="en-US"/>
                    </a:p>
                  </a:txBody>
                  <a:tcPr/>
                </a:tc>
              </a:tr>
              <a:tr h="518160">
                <a:tc gridSpan="2">
                  <a:txBody>
                    <a:bodyPr/>
                    <a:lstStyle/>
                    <a:p>
                      <a:pPr marL="457200" indent="-398463">
                        <a:buAutoNum type="arabicPeriod" startAt="14"/>
                      </a:pPr>
                      <a:r>
                        <a:rPr lang="x-none" sz="1400" b="1" dirty="0" smtClean="0">
                          <a:latin typeface="Helvetica" pitchFamily="34" charset="0"/>
                        </a:rPr>
                        <a:t>¿Dónde viven los castores? Describe su hábitat.</a:t>
                      </a:r>
                    </a:p>
                    <a:p>
                      <a:pPr marL="58737" indent="0">
                        <a:buNone/>
                      </a:pPr>
                      <a:r>
                        <a:rPr lang="x-none" sz="1400" b="1" baseline="0" dirty="0" smtClean="0">
                          <a:latin typeface="Helvetica" pitchFamily="34" charset="0"/>
                        </a:rPr>
                        <a:t>        </a:t>
                      </a:r>
                      <a:r>
                        <a:rPr lang="x-none" sz="1400" b="1" dirty="0" smtClean="0">
                          <a:latin typeface="Helvetica" pitchFamily="34" charset="0"/>
                        </a:rPr>
                        <a:t>¿Dónde viven los patos? Describe su hábitat.</a:t>
                      </a:r>
                    </a:p>
                  </a:txBody>
                  <a:tcPr/>
                </a:tc>
                <a:tc hMerge="1">
                  <a:txBody>
                    <a:bodyPr/>
                    <a:lstStyle/>
                    <a:p>
                      <a:endParaRPr lang="en-US"/>
                    </a:p>
                  </a:txBody>
                  <a:tcPr/>
                </a:tc>
              </a:tr>
              <a:tr h="1569720">
                <a:tc gridSpan="2">
                  <a:txBody>
                    <a:bodyPr/>
                    <a:lstStyle/>
                    <a:p>
                      <a:pPr algn="ctr"/>
                      <a:r>
                        <a:rPr lang="x-none" sz="1400" b="0" i="1" dirty="0" smtClean="0"/>
                        <a:t>El hábitat del castor</a:t>
                      </a:r>
                    </a:p>
                    <a:p>
                      <a:pPr algn="l"/>
                      <a:r>
                        <a:rPr lang="x-none" sz="1200" b="0" baseline="0" dirty="0" smtClean="0"/>
                        <a:t>Detalles del texto:</a:t>
                      </a:r>
                    </a:p>
                    <a:p>
                      <a:pPr marL="228600" indent="-228600" algn="l">
                        <a:buFont typeface="+mj-lt"/>
                        <a:buAutoNum type="arabicPeriod"/>
                      </a:pPr>
                      <a:r>
                        <a:rPr lang="x-none" sz="1200" b="0" baseline="0" dirty="0" smtClean="0"/>
                        <a:t>ellos viven en donde no es muy frío ni caliente</a:t>
                      </a:r>
                    </a:p>
                    <a:p>
                      <a:pPr marL="228600" indent="-228600" algn="l">
                        <a:buFont typeface="+mj-lt"/>
                        <a:buAutoNum type="arabicPeriod"/>
                      </a:pPr>
                      <a:r>
                        <a:rPr lang="x-none" sz="1200" b="0" baseline="0" dirty="0" smtClean="0"/>
                        <a:t>en donde pueden nadar</a:t>
                      </a:r>
                    </a:p>
                    <a:p>
                      <a:pPr marL="228600" indent="-228600" algn="l">
                        <a:buFont typeface="+mj-lt"/>
                        <a:buAutoNum type="arabicPeriod"/>
                      </a:pPr>
                      <a:r>
                        <a:rPr lang="x-none" sz="1200" b="0" baseline="0" dirty="0" smtClean="0"/>
                        <a:t>corrientes de agua, lagos, cerca de los árboles, orilla (ríos, lagos…)</a:t>
                      </a:r>
                    </a:p>
                    <a:p>
                      <a:pPr marL="228600" indent="-228600" algn="l">
                        <a:buFont typeface="+mj-lt"/>
                        <a:buAutoNum type="arabicPeriod"/>
                      </a:pPr>
                      <a:r>
                        <a:rPr lang="x-none" sz="1200" b="0" baseline="0" dirty="0" smtClean="0"/>
                        <a:t>represas hechas de palitos, rocas y plantas</a:t>
                      </a:r>
                    </a:p>
                    <a:p>
                      <a:pPr marL="228600" indent="-228600" algn="l">
                        <a:buFont typeface="+mj-lt"/>
                        <a:buAutoNum type="arabicPeriod"/>
                      </a:pPr>
                      <a:r>
                        <a:rPr lang="x-none" sz="1200" b="0" baseline="0" dirty="0" smtClean="0"/>
                        <a:t>plantas para comer</a:t>
                      </a:r>
                    </a:p>
                    <a:p>
                      <a:pPr algn="ctr"/>
                      <a:endParaRPr lang="x-none" sz="1400" b="1" dirty="0" smtClean="0"/>
                    </a:p>
                  </a:txBody>
                  <a:tcPr/>
                </a:tc>
                <a:tc hMerge="1">
                  <a:txBody>
                    <a:bodyPr/>
                    <a:lstStyle/>
                    <a:p>
                      <a:endParaRPr lang="en-US"/>
                    </a:p>
                  </a:txBody>
                  <a:tcPr/>
                </a:tc>
              </a:tr>
              <a:tr h="1935480">
                <a:tc gridSpan="2">
                  <a:txBody>
                    <a:bodyPr/>
                    <a:lstStyle/>
                    <a:p>
                      <a:pPr algn="ctr"/>
                      <a:r>
                        <a:rPr lang="x-none" sz="1400" b="0" i="1" dirty="0" smtClean="0"/>
                        <a:t>El hábitat del pato</a:t>
                      </a:r>
                    </a:p>
                    <a:p>
                      <a:pPr algn="l"/>
                      <a:r>
                        <a:rPr lang="x-none" sz="1200" b="0" baseline="0" dirty="0" smtClean="0"/>
                        <a:t>Detalles del texto:</a:t>
                      </a:r>
                    </a:p>
                    <a:p>
                      <a:pPr marL="228600" indent="-228600">
                        <a:buFont typeface="+mj-lt"/>
                        <a:buAutoNum type="arabicPeriod"/>
                      </a:pPr>
                      <a:r>
                        <a:rPr lang="x-none" sz="1200" b="0" baseline="0" dirty="0" smtClean="0"/>
                        <a:t>Los patos necesitan agua.</a:t>
                      </a:r>
                    </a:p>
                    <a:p>
                      <a:pPr marL="228600" indent="-228600">
                        <a:buFont typeface="+mj-lt"/>
                        <a:buAutoNum type="arabicPeriod"/>
                      </a:pPr>
                      <a:r>
                        <a:rPr lang="x-none" sz="1200" b="0" baseline="0" dirty="0" smtClean="0"/>
                        <a:t>Ejemplos de agua: pantanos, océanos, ríos, lagunas</a:t>
                      </a:r>
                    </a:p>
                    <a:p>
                      <a:pPr marL="228600" indent="-228600">
                        <a:buFont typeface="+mj-lt"/>
                        <a:buAutoNum type="arabicPeriod"/>
                      </a:pPr>
                      <a:r>
                        <a:rPr lang="x-none" sz="1200" b="0" baseline="0" dirty="0" smtClean="0"/>
                        <a:t>Los patos no viven en la Antártica (donde es muy frío).</a:t>
                      </a:r>
                    </a:p>
                    <a:p>
                      <a:pPr marL="228600" indent="-228600">
                        <a:buFont typeface="+mj-lt"/>
                        <a:buAutoNum type="arabicPeriod"/>
                      </a:pPr>
                      <a:r>
                        <a:rPr lang="x-none" sz="1200" b="0" baseline="0" dirty="0" smtClean="0"/>
                        <a:t>Diferentes tipos de patos tienen sus nidos en la yerba (pasto), en los árboles, en plantas que flotan en el agua.</a:t>
                      </a:r>
                    </a:p>
                    <a:p>
                      <a:pPr marL="228600" indent="-228600">
                        <a:buFont typeface="+mj-lt"/>
                        <a:buAutoNum type="arabicPeriod"/>
                      </a:pPr>
                      <a:r>
                        <a:rPr lang="x-none" sz="1200" b="0" baseline="0" dirty="0" smtClean="0"/>
                        <a:t>Los patos viven en donde encuentren comida en el agua, tales como: plantas, semillas, yerbas, insectos y animales pequeños .  </a:t>
                      </a:r>
                      <a:endParaRPr lang="x-none" sz="1200" dirty="0" smtClean="0"/>
                    </a:p>
                  </a:txBody>
                  <a:tcPr/>
                </a:tc>
                <a:tc hMerge="1">
                  <a:txBody>
                    <a:bodyPr/>
                    <a:lstStyle/>
                    <a:p>
                      <a:endParaRPr lang="en-US"/>
                    </a:p>
                  </a:txBody>
                  <a:tcPr/>
                </a:tc>
              </a:tr>
              <a:tr h="205740">
                <a:tc>
                  <a:txBody>
                    <a:bodyPr/>
                    <a:lstStyle/>
                    <a:p>
                      <a:pPr algn="ctr"/>
                      <a:r>
                        <a:rPr lang="x-none" b="1" dirty="0" smtClean="0">
                          <a:effectLst>
                            <a:outerShdw blurRad="38100" dist="38100" dir="2700000" algn="tl">
                              <a:srgbClr val="000000">
                                <a:alpha val="43137"/>
                              </a:srgbClr>
                            </a:outerShdw>
                          </a:effectLst>
                        </a:rPr>
                        <a:t>2</a:t>
                      </a:r>
                    </a:p>
                  </a:txBody>
                  <a:tcPr/>
                </a:tc>
                <a:tc>
                  <a:txBody>
                    <a:bodyPr/>
                    <a:lstStyle/>
                    <a:p>
                      <a:r>
                        <a:rPr lang="x-none" sz="1200" dirty="0" smtClean="0"/>
                        <a:t>El estudiante da suficientes</a:t>
                      </a:r>
                      <a:r>
                        <a:rPr lang="x-none" sz="1200" baseline="0" dirty="0" smtClean="0"/>
                        <a:t> detalles para describir el hábitat del castor. (3-5)</a:t>
                      </a:r>
                    </a:p>
                    <a:p>
                      <a:r>
                        <a:rPr lang="x-none" sz="1200" dirty="0" smtClean="0"/>
                        <a:t>El estudiante da suficientes</a:t>
                      </a:r>
                      <a:r>
                        <a:rPr lang="x-none" sz="1200" baseline="0" dirty="0" smtClean="0"/>
                        <a:t> detalles para describir el hábitat del pato. (4-5)</a:t>
                      </a:r>
                      <a:endParaRPr lang="x-none" sz="1200" dirty="0" smtClean="0"/>
                    </a:p>
                  </a:txBody>
                  <a:tcPr/>
                </a:tc>
              </a:tr>
              <a:tr h="205740">
                <a:tc>
                  <a:txBody>
                    <a:bodyPr/>
                    <a:lstStyle/>
                    <a:p>
                      <a:pPr algn="ctr"/>
                      <a:r>
                        <a:rPr lang="x-none" b="1" dirty="0" smtClean="0">
                          <a:effectLst>
                            <a:outerShdw blurRad="38100" dist="38100" dir="2700000" algn="tl">
                              <a:srgbClr val="000000">
                                <a:alpha val="43137"/>
                              </a:srgbClr>
                            </a:outerShdw>
                          </a:effectLst>
                        </a:rPr>
                        <a:t>1</a:t>
                      </a:r>
                    </a:p>
                  </a:txBody>
                  <a:tcPr/>
                </a:tc>
                <a:tc>
                  <a:txBody>
                    <a:bodyPr/>
                    <a:lstStyle/>
                    <a:p>
                      <a:r>
                        <a:rPr lang="x-none" sz="1200" dirty="0" smtClean="0"/>
                        <a:t>El estudiante da </a:t>
                      </a:r>
                      <a:r>
                        <a:rPr lang="x-none" sz="1200" baseline="0" dirty="0" smtClean="0"/>
                        <a:t>detalles parciales para describir el hábitat del castor. (1-2).</a:t>
                      </a:r>
                    </a:p>
                    <a:p>
                      <a:r>
                        <a:rPr lang="x-none" sz="1200" dirty="0" smtClean="0"/>
                        <a:t>El estudiante da </a:t>
                      </a:r>
                      <a:r>
                        <a:rPr lang="x-none" sz="1200" baseline="0" dirty="0" smtClean="0"/>
                        <a:t>detalles parciales para describir el hábitat del pato. (1-3).</a:t>
                      </a:r>
                      <a:endParaRPr lang="x-none" sz="1200" dirty="0" smtClean="0"/>
                    </a:p>
                  </a:txBody>
                  <a:tcPr/>
                </a:tc>
              </a:tr>
              <a:tr h="205740">
                <a:tc>
                  <a:txBody>
                    <a:bodyPr/>
                    <a:lstStyle/>
                    <a:p>
                      <a:pPr algn="ctr"/>
                      <a:r>
                        <a:rPr lang="x-none" b="1" dirty="0" smtClean="0">
                          <a:effectLst>
                            <a:outerShdw blurRad="38100" dist="38100" dir="2700000" algn="tl">
                              <a:srgbClr val="000000">
                                <a:alpha val="43137"/>
                              </a:srgbClr>
                            </a:outerShdw>
                          </a:effectLst>
                        </a:rPr>
                        <a:t>0</a:t>
                      </a:r>
                    </a:p>
                  </a:txBody>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1200" dirty="0" smtClean="0"/>
                        <a:t>El estudiante da </a:t>
                      </a:r>
                      <a:r>
                        <a:rPr lang="x-none" sz="1200" baseline="0" dirty="0" smtClean="0"/>
                        <a:t>detalles vagos o muy pocos detalles para describir el hábitat del castor o del pato. Los detalles podrían incluir información externa que no aparece en el texto, o enfocarse en un cuento solamente, o un poco de cada uno.</a:t>
                      </a:r>
                      <a:endParaRPr lang="x-none" sz="1200" dirty="0" smtClean="0"/>
                    </a:p>
                  </a:txBody>
                  <a:tcPr/>
                </a:tc>
              </a:tr>
            </a:tbl>
          </a:graphicData>
        </a:graphic>
      </p:graphicFrame>
    </p:spTree>
    <p:extLst>
      <p:ext uri="{BB962C8B-B14F-4D97-AF65-F5344CB8AC3E}">
        <p14:creationId xmlns:p14="http://schemas.microsoft.com/office/powerpoint/2010/main" val="218328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115520989"/>
              </p:ext>
            </p:extLst>
          </p:nvPr>
        </p:nvGraphicFramePr>
        <p:xfrm>
          <a:off x="423758" y="594360"/>
          <a:ext cx="6858000" cy="7879080"/>
        </p:xfrm>
        <a:graphic>
          <a:graphicData uri="http://schemas.openxmlformats.org/drawingml/2006/table">
            <a:tbl>
              <a:tblPr firstRow="1" bandRow="1">
                <a:tableStyleId>{5940675A-B579-460E-94D1-54222C63F5DA}</a:tableStyleId>
              </a:tblPr>
              <a:tblGrid>
                <a:gridCol w="6858000"/>
              </a:tblGrid>
              <a:tr h="472440">
                <a:tc>
                  <a:txBody>
                    <a:bodyPr/>
                    <a:lstStyle/>
                    <a:p>
                      <a:pPr marL="0" indent="0" algn="l"/>
                      <a:r>
                        <a:rPr lang="es-ES" sz="1100" b="0" i="0" noProof="0" dirty="0" smtClean="0"/>
                        <a:t>Los estudiantes deben ser alentados a utilizar la información aprendida del texto, y también a añadir su propia información de conocimiento previo y de su imaginación, ya que esto es un "escrito narrativo breve."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611">
                <a:tc>
                  <a:txBody>
                    <a:bodyPr/>
                    <a:lstStyle/>
                    <a:p>
                      <a:pPr marL="339725" indent="-339725"/>
                      <a:r>
                        <a:rPr lang="x-none" sz="1800" b="1" noProof="0" dirty="0" smtClean="0"/>
                        <a:t>15. </a:t>
                      </a:r>
                      <a:r>
                        <a:rPr lang="es-ES" sz="1800" b="1" noProof="0" dirty="0" smtClean="0"/>
                        <a:t>Vas a escribir un cuento sobre los castores y lo que ellos hacen. Mira el dibujo, y utiliza dibujos y palabras para contar qué pasará después. </a:t>
                      </a:r>
                    </a:p>
                    <a:p>
                      <a:pPr marL="339725" indent="-339725" algn="r"/>
                      <a:r>
                        <a:rPr lang="x-none" sz="900" b="1" i="1" noProof="0" dirty="0" smtClean="0"/>
                        <a:t>Escribir un Texto breve, W.K.3b   Palabras que describen el tiempo cronológico</a:t>
                      </a:r>
                    </a:p>
                    <a:p>
                      <a:pPr marL="339725" indent="-339725" algn="r"/>
                      <a:r>
                        <a:rPr lang="x-none" sz="900" b="1" i="1" baseline="0" noProof="0" dirty="0" smtClean="0"/>
                        <a:t> </a:t>
                      </a:r>
                      <a:r>
                        <a:rPr lang="x-none" sz="900" b="1" i="1" noProof="0" dirty="0" smtClean="0"/>
                        <a:t> Objetivo - 1a   (…habla de los eventos en el orden en que ocurrieron…)</a:t>
                      </a:r>
                    </a:p>
                    <a:p>
                      <a:pPr marL="398463" indent="-398463" algn="r"/>
                      <a:r>
                        <a:rPr lang="en-US" sz="900" b="1" i="1" dirty="0" smtClean="0"/>
                        <a:t> </a:t>
                      </a:r>
                    </a:p>
                    <a:p>
                      <a:pPr marL="398463" indent="-398463" algn="r"/>
                      <a:endParaRPr lang="en-US" sz="900" b="1" i="1" dirty="0" smtClean="0"/>
                    </a:p>
                    <a:p>
                      <a:pPr marL="398463" indent="-398463" algn="r"/>
                      <a:endParaRPr lang="en-US" sz="900" b="1" i="1" dirty="0" smtClean="0"/>
                    </a:p>
                    <a:p>
                      <a:pPr marL="398463" indent="-398463" algn="r"/>
                      <a:endParaRPr lang="en-US" sz="900" b="1" i="1" dirty="0" smtClean="0"/>
                    </a:p>
                    <a:p>
                      <a:pPr marL="398463" indent="-398463" algn="r"/>
                      <a:endParaRPr lang="en-US" sz="900" b="1" i="1" dirty="0" smtClean="0"/>
                    </a:p>
                    <a:p>
                      <a:pPr marL="398463" indent="-398463" algn="r"/>
                      <a:endParaRPr lang="en-US" sz="900" b="1" i="1" dirty="0" smtClean="0"/>
                    </a:p>
                    <a:p>
                      <a:pPr marL="398463" indent="-398463" algn="r"/>
                      <a:endParaRPr lang="en-US" sz="900" b="1" i="1" dirty="0" smtClean="0"/>
                    </a:p>
                    <a:p>
                      <a:pPr marL="398463" indent="-398463" algn="r"/>
                      <a:endParaRPr lang="en-US" sz="900" b="1" i="1" dirty="0" smtClean="0"/>
                    </a:p>
                    <a:p>
                      <a:pPr marL="398463" indent="-398463" algn="r"/>
                      <a:endParaRPr lang="en-US" sz="900" b="1" i="1" dirty="0" smtClean="0"/>
                    </a:p>
                    <a:p>
                      <a:pPr marL="398463" indent="-398463" algn="r"/>
                      <a:endParaRPr lang="en-US" sz="900" b="1"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x-none" b="1" u="sng" noProof="0" dirty="0" smtClean="0"/>
                        <a:t>Primero</a:t>
                      </a:r>
                    </a:p>
                    <a:p>
                      <a:endParaRPr lang="x-none" b="1" u="sng" noProof="0" dirty="0" smtClean="0"/>
                    </a:p>
                    <a:p>
                      <a:endParaRPr lang="x-none" b="1" u="sng" noProof="0" dirty="0" smtClean="0"/>
                    </a:p>
                    <a:p>
                      <a:endParaRPr lang="x-none" b="1" u="sng" noProof="0" dirty="0" smtClean="0"/>
                    </a:p>
                    <a:p>
                      <a:endParaRPr lang="x-none"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r>
                        <a:rPr lang="x-none" b="1" u="sng" noProof="0" dirty="0" smtClean="0"/>
                        <a:t>Luego</a:t>
                      </a:r>
                    </a:p>
                    <a:p>
                      <a:endParaRPr lang="x-none" b="1" u="sng" noProof="0" dirty="0" smtClean="0"/>
                    </a:p>
                    <a:p>
                      <a:endParaRPr lang="x-none" b="1" u="sng" noProof="0" dirty="0" smtClean="0"/>
                    </a:p>
                    <a:p>
                      <a:endParaRPr lang="x-none" b="1" u="sng" noProof="0" dirty="0" smtClean="0"/>
                    </a:p>
                    <a:p>
                      <a:endParaRPr lang="x-none"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b="1" u="sng" noProof="0" dirty="0" smtClean="0"/>
                        <a:t>Al final</a:t>
                      </a:r>
                    </a:p>
                    <a:p>
                      <a:endParaRPr lang="x-none" b="1" u="sng" noProof="0" dirty="0" smtClean="0"/>
                    </a:p>
                    <a:p>
                      <a:endParaRPr lang="x-none" b="1" u="sng" noProof="0" dirty="0" smtClean="0"/>
                    </a:p>
                    <a:p>
                      <a:endParaRPr lang="x-none" b="1" u="sng" noProof="0" dirty="0" smtClean="0"/>
                    </a:p>
                    <a:p>
                      <a:endParaRPr lang="x-none"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8" name="Picture 4" descr="Image result for beaver makes a dam kindergarten"/>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86000" y="2362200"/>
            <a:ext cx="2912918" cy="12077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87903451"/>
              </p:ext>
            </p:extLst>
          </p:nvPr>
        </p:nvGraphicFramePr>
        <p:xfrm>
          <a:off x="1676400" y="3733800"/>
          <a:ext cx="5410200" cy="4343400"/>
        </p:xfrm>
        <a:graphic>
          <a:graphicData uri="http://schemas.openxmlformats.org/drawingml/2006/table">
            <a:tbl>
              <a:tblPr firstRow="1" bandRow="1">
                <a:tableStyleId>{5940675A-B579-460E-94D1-54222C63F5DA}</a:tableStyleId>
              </a:tblPr>
              <a:tblGrid>
                <a:gridCol w="838200"/>
                <a:gridCol w="4572000"/>
              </a:tblGrid>
              <a:tr h="1058333">
                <a:tc>
                  <a:txBody>
                    <a:bodyP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a:txBody>
                  <a:tcP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1200" b="1" dirty="0" smtClean="0"/>
                        <a:t>El estudiante utiliza dibujos y/o palabras para crear una narración lógica de lo que sucederá después. La narrativa debe incluir un lógico: </a:t>
                      </a:r>
                    </a:p>
                    <a:p>
                      <a:pPr marL="0" marR="0" indent="0" algn="l" defTabSz="1018809" rtl="0" eaLnBrk="1" fontAlgn="auto" latinLnBrk="0" hangingPunct="1">
                        <a:lnSpc>
                          <a:spcPct val="100000"/>
                        </a:lnSpc>
                        <a:spcBef>
                          <a:spcPts val="0"/>
                        </a:spcBef>
                        <a:spcAft>
                          <a:spcPts val="0"/>
                        </a:spcAft>
                        <a:buClrTx/>
                        <a:buSzTx/>
                        <a:buFontTx/>
                        <a:buNone/>
                        <a:tabLst/>
                        <a:defRPr/>
                      </a:pPr>
                      <a:r>
                        <a:rPr lang="x-none" sz="1100" b="1" dirty="0" smtClean="0"/>
                        <a:t>(</a:t>
                      </a:r>
                      <a:r>
                        <a:rPr lang="x-none" sz="1100" b="1" i="1" dirty="0" smtClean="0"/>
                        <a:t>para mostrar una comprensión de la secuencia y el uso de palabras que describen el tiempo cronológico, tales como: primero, luego y al final</a:t>
                      </a:r>
                      <a:r>
                        <a:rPr lang="x-none" sz="1100" b="1" dirty="0" smtClean="0"/>
                        <a:t>).</a:t>
                      </a:r>
                    </a:p>
                    <a:p>
                      <a:r>
                        <a:rPr lang="x-none" sz="1200" b="1" dirty="0" smtClean="0"/>
                        <a:t>1. comienzo</a:t>
                      </a:r>
                    </a:p>
                    <a:p>
                      <a:r>
                        <a:rPr lang="x-none" sz="1200" b="1" dirty="0" smtClean="0"/>
                        <a:t>2. medio</a:t>
                      </a:r>
                    </a:p>
                    <a:p>
                      <a:pPr marL="0" marR="0" indent="0" algn="l" defTabSz="1018809" rtl="0" eaLnBrk="1" fontAlgn="auto" latinLnBrk="0" hangingPunct="1">
                        <a:lnSpc>
                          <a:spcPct val="100000"/>
                        </a:lnSpc>
                        <a:spcBef>
                          <a:spcPts val="0"/>
                        </a:spcBef>
                        <a:spcAft>
                          <a:spcPts val="0"/>
                        </a:spcAft>
                        <a:buClrTx/>
                        <a:buSzTx/>
                        <a:buFontTx/>
                        <a:buNone/>
                        <a:tabLst/>
                        <a:defRPr/>
                      </a:pPr>
                      <a:r>
                        <a:rPr lang="x-none" sz="1200" b="1" dirty="0" smtClean="0"/>
                        <a:t>3. final</a:t>
                      </a:r>
                    </a:p>
                    <a:p>
                      <a:endParaRPr lang="x-none" sz="100" b="1" dirty="0" smtClean="0"/>
                    </a:p>
                    <a:p>
                      <a:r>
                        <a:rPr lang="x-none" sz="1200" b="1" dirty="0" smtClean="0"/>
                        <a:t>La respuesta del estudiante es coherente sobre el tema del castor y cada sección se deriva de la información anterior. Puede </a:t>
                      </a:r>
                      <a:r>
                        <a:rPr lang="x-none" sz="1200" b="1" baseline="0" dirty="0" smtClean="0"/>
                        <a:t> haber incluido </a:t>
                      </a:r>
                      <a:r>
                        <a:rPr lang="x-none" sz="1200" b="1" dirty="0" smtClean="0"/>
                        <a:t>información del texto, así como información propia de su conocimiento previo.</a:t>
                      </a:r>
                      <a:endParaRPr lang="en-US" sz="1200" b="1" dirty="0"/>
                    </a:p>
                  </a:txBody>
                  <a:tcPr>
                    <a:solidFill>
                      <a:schemeClr val="bg1"/>
                    </a:solidFill>
                  </a:tcPr>
                </a:tc>
              </a:tr>
              <a:tr h="1058333">
                <a:tc>
                  <a:txBody>
                    <a:bodyP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a:txBody>
                  <a:tcPr>
                    <a:solidFill>
                      <a:schemeClr val="bg1"/>
                    </a:solidFill>
                  </a:tcPr>
                </a:tc>
                <a:tc>
                  <a:txBody>
                    <a:bodyPr/>
                    <a:lstStyle/>
                    <a:p>
                      <a:r>
                        <a:rPr lang="x-none" sz="1200" b="1" dirty="0" smtClean="0"/>
                        <a:t>El estudiante intenta utilizar dibujos y/o palabras para mostrar qué sucederá después. </a:t>
                      </a:r>
                      <a:r>
                        <a:rPr lang="x-none" sz="1200" b="1" baseline="0" dirty="0" smtClean="0"/>
                        <a:t>La narración tiene algo de consistencia lógica, o se deriva de la información anterior, pero no hay una total narración o secuencia lógica. El estudiante tiene dos de los siguientes:</a:t>
                      </a:r>
                      <a:endParaRPr lang="en-US" sz="1200" b="1" baseline="0" dirty="0" smtClean="0"/>
                    </a:p>
                    <a:p>
                      <a:r>
                        <a:rPr lang="x-none" sz="1200" b="1" dirty="0" smtClean="0"/>
                        <a:t>1. comienzo</a:t>
                      </a:r>
                    </a:p>
                    <a:p>
                      <a:r>
                        <a:rPr lang="x-none" sz="1200" b="1" dirty="0" smtClean="0"/>
                        <a:t>2. medio</a:t>
                      </a:r>
                    </a:p>
                    <a:p>
                      <a:pPr marL="0" marR="0" indent="0" algn="l" defTabSz="1018809" rtl="0" eaLnBrk="1" fontAlgn="auto" latinLnBrk="0" hangingPunct="1">
                        <a:lnSpc>
                          <a:spcPct val="100000"/>
                        </a:lnSpc>
                        <a:spcBef>
                          <a:spcPts val="0"/>
                        </a:spcBef>
                        <a:spcAft>
                          <a:spcPts val="0"/>
                        </a:spcAft>
                        <a:buClrTx/>
                        <a:buSzTx/>
                        <a:buFontTx/>
                        <a:buNone/>
                        <a:tabLst/>
                        <a:defRPr/>
                      </a:pPr>
                      <a:r>
                        <a:rPr lang="x-none" sz="1200" b="1" dirty="0" smtClean="0"/>
                        <a:t>3. final</a:t>
                      </a:r>
                    </a:p>
                  </a:txBody>
                  <a:tcPr>
                    <a:solidFill>
                      <a:schemeClr val="bg1"/>
                    </a:solidFill>
                  </a:tcPr>
                </a:tc>
              </a:tr>
              <a:tr h="701040">
                <a:tc>
                  <a:txBody>
                    <a:bodyPr/>
                    <a:lstStyle/>
                    <a:p>
                      <a:pPr algn="ctr"/>
                      <a:r>
                        <a:rPr lang="en-US" b="1" dirty="0" smtClean="0">
                          <a:effectLst>
                            <a:outerShdw blurRad="38100" dist="38100" dir="2700000" algn="tl">
                              <a:srgbClr val="000000">
                                <a:alpha val="43137"/>
                              </a:srgbClr>
                            </a:outerShdw>
                          </a:effectLst>
                        </a:rPr>
                        <a:t>0</a:t>
                      </a:r>
                      <a:endParaRPr lang="en-US" b="1" dirty="0">
                        <a:effectLst>
                          <a:outerShdw blurRad="38100" dist="38100" dir="2700000" algn="tl">
                            <a:srgbClr val="000000">
                              <a:alpha val="43137"/>
                            </a:srgbClr>
                          </a:outerShdw>
                        </a:effectLst>
                      </a:endParaRPr>
                    </a:p>
                  </a:txBody>
                  <a:tcPr>
                    <a:solidFill>
                      <a:schemeClr val="bg1"/>
                    </a:solidFill>
                  </a:tcPr>
                </a:tc>
                <a:tc>
                  <a:txBody>
                    <a:bodyPr/>
                    <a:lstStyle/>
                    <a:p>
                      <a:r>
                        <a:rPr lang="x-none" sz="1200" b="1" dirty="0" smtClean="0"/>
                        <a:t>El estudiante utiliza dibujos y/o palabras </a:t>
                      </a:r>
                      <a:r>
                        <a:rPr lang="x-none" sz="1200" b="1" baseline="0" dirty="0" smtClean="0"/>
                        <a:t>para explicar qué pasa luego, pero no en un orden lógico, o tal vez no entiende el concepto de orden secuencial</a:t>
                      </a:r>
                      <a:r>
                        <a:rPr lang="en-US" sz="1200" b="1" baseline="0" dirty="0" smtClean="0"/>
                        <a:t>.  </a:t>
                      </a:r>
                      <a:endParaRPr lang="en-US" sz="1200" b="1" dirty="0"/>
                    </a:p>
                  </a:txBody>
                  <a:tcPr>
                    <a:solidFill>
                      <a:schemeClr val="bg1"/>
                    </a:solidFill>
                  </a:tcPr>
                </a:tc>
              </a:tr>
            </a:tbl>
          </a:graphicData>
        </a:graphic>
      </p:graphicFrame>
    </p:spTree>
    <p:extLst>
      <p:ext uri="{BB962C8B-B14F-4D97-AF65-F5344CB8AC3E}">
        <p14:creationId xmlns:p14="http://schemas.microsoft.com/office/powerpoint/2010/main" val="3345760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74039093"/>
              </p:ext>
            </p:extLst>
          </p:nvPr>
        </p:nvGraphicFramePr>
        <p:xfrm>
          <a:off x="457200" y="609600"/>
          <a:ext cx="6858000" cy="8153400"/>
        </p:xfrm>
        <a:graphic>
          <a:graphicData uri="http://schemas.openxmlformats.org/drawingml/2006/table">
            <a:tbl>
              <a:tblPr firstRow="1" bandRow="1">
                <a:tableStyleId>{5940675A-B579-460E-94D1-54222C63F5DA}</a:tableStyleId>
              </a:tblPr>
              <a:tblGrid>
                <a:gridCol w="6858000"/>
              </a:tblGrid>
              <a:tr h="533400">
                <a:tc>
                  <a:txBody>
                    <a:bodyPr/>
                    <a:lstStyle/>
                    <a:p>
                      <a:pPr marL="398463" indent="-398463">
                        <a:buAutoNum type="arabicPeriod" startAt="16"/>
                      </a:pPr>
                      <a:r>
                        <a:rPr lang="x-none" sz="1800" b="1" baseline="0" noProof="0" dirty="0" smtClean="0"/>
                        <a:t>Piensa en lo que dice el texto acerca de los patos. </a:t>
                      </a:r>
                    </a:p>
                    <a:p>
                      <a:pPr marL="0" indent="0">
                        <a:buNone/>
                      </a:pPr>
                      <a:r>
                        <a:rPr lang="x-none" sz="1800" b="1" baseline="0" noProof="0" dirty="0" smtClean="0"/>
                        <a:t>       ¿Dónde vive un pato?  ¿Qué come un pato?  </a:t>
                      </a:r>
                    </a:p>
                    <a:p>
                      <a:pPr marL="0" indent="0">
                        <a:buNone/>
                      </a:pPr>
                      <a:r>
                        <a:rPr lang="x-none" sz="1800" b="1" baseline="0" noProof="0" dirty="0" smtClean="0"/>
                        <a:t>       Utiliza palabras y dibujos para mostrar tu respuesta.</a:t>
                      </a:r>
                    </a:p>
                    <a:p>
                      <a:pPr marL="0" indent="0" algn="r">
                        <a:buNone/>
                      </a:pPr>
                      <a:r>
                        <a:rPr lang="x-none" sz="900" b="1" i="1" noProof="0" dirty="0" smtClean="0">
                          <a:cs typeface="Helvetica" pitchFamily="34" charset="0"/>
                        </a:rPr>
                        <a:t>Revisar un texto, W.K.3d elaboración sensorial detallada, Objetivo de Escritura 1b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sp>
        <p:nvSpPr>
          <p:cNvPr id="2" name="AutoShape 2" descr="Image result for black and white clip art du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black and white clip art du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images.clipartpanda.com/duck-clip-art-duck-clip-art-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943600"/>
            <a:ext cx="3044825" cy="22792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620250006"/>
              </p:ext>
            </p:extLst>
          </p:nvPr>
        </p:nvGraphicFramePr>
        <p:xfrm>
          <a:off x="2057400" y="1822510"/>
          <a:ext cx="5181600" cy="4138507"/>
        </p:xfrm>
        <a:graphic>
          <a:graphicData uri="http://schemas.openxmlformats.org/drawingml/2006/table">
            <a:tbl>
              <a:tblPr firstRow="1" bandRow="1">
                <a:tableStyleId>{5940675A-B579-460E-94D1-54222C63F5DA}</a:tableStyleId>
              </a:tblPr>
              <a:tblGrid>
                <a:gridCol w="838200"/>
                <a:gridCol w="4343400"/>
              </a:tblGrid>
              <a:tr h="1058333">
                <a:tc>
                  <a:txBody>
                    <a:bodyP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a:txBody>
                  <a:tcPr>
                    <a:solidFill>
                      <a:schemeClr val="bg1"/>
                    </a:solidFill>
                  </a:tcPr>
                </a:tc>
                <a:tc>
                  <a:txBody>
                    <a:bodyPr/>
                    <a:lstStyle/>
                    <a:p>
                      <a:r>
                        <a:rPr lang="x-none" sz="1200" b="1" dirty="0" smtClean="0"/>
                        <a:t>El estudiante utiliza dibujos y/o palabras para mostrar dónde vive un pato y lo que come, encontrado explícitamente en el texto. Los detalles encontrados explícitamente en el texto podrían incluir:</a:t>
                      </a:r>
                    </a:p>
                    <a:p>
                      <a:pPr marL="228600" indent="-228600">
                        <a:buFont typeface="+mj-lt"/>
                        <a:buAutoNum type="arabicPeriod"/>
                      </a:pPr>
                      <a:r>
                        <a:rPr lang="x-none" sz="1200" b="1" dirty="0" smtClean="0"/>
                        <a:t>Los patos viven cerca del agua (muchos ejemplos de  hábitats de agua).</a:t>
                      </a:r>
                    </a:p>
                    <a:p>
                      <a:pPr marL="228600" indent="-228600">
                        <a:buFont typeface="+mj-lt"/>
                        <a:buAutoNum type="arabicPeriod"/>
                      </a:pPr>
                      <a:r>
                        <a:rPr lang="x-none" sz="1200" b="1" dirty="0" smtClean="0"/>
                        <a:t>Los patos viven donde no está demasiado frío.</a:t>
                      </a:r>
                    </a:p>
                    <a:p>
                      <a:pPr marL="228600" indent="-228600">
                        <a:buFont typeface="+mj-lt"/>
                        <a:buAutoNum type="arabicPeriod"/>
                      </a:pPr>
                      <a:r>
                        <a:rPr lang="x-none" sz="1200" b="1" dirty="0" smtClean="0"/>
                        <a:t>Ejemplos de nidos hechos de yerba, en los árboles y en las plantas en el agua.</a:t>
                      </a:r>
                    </a:p>
                    <a:p>
                      <a:pPr marL="228600" indent="-228600">
                        <a:buFont typeface="+mj-lt"/>
                        <a:buAutoNum type="arabicPeriod"/>
                      </a:pPr>
                      <a:r>
                        <a:rPr lang="x-none" sz="1200" b="1" dirty="0" smtClean="0"/>
                        <a:t>Los patos se alimentan de plantas, semillas, yerbas, insectos y animales pequeños .</a:t>
                      </a:r>
                    </a:p>
                    <a:p>
                      <a:r>
                        <a:rPr lang="x-none" sz="1200" b="1" dirty="0" smtClean="0"/>
                        <a:t>El estudiante no tiene que tener todos estos detalles, pero debe tener una cantidad suficiente para mostrar la comprensión del texto.</a:t>
                      </a:r>
                      <a:endParaRPr lang="en-US" sz="1200" b="1" baseline="0" dirty="0" smtClean="0"/>
                    </a:p>
                  </a:txBody>
                  <a:tcPr>
                    <a:solidFill>
                      <a:schemeClr val="bg1"/>
                    </a:solidFill>
                  </a:tcPr>
                </a:tc>
              </a:tr>
              <a:tr h="846667">
                <a:tc>
                  <a:txBody>
                    <a:bodyP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a:txBody>
                  <a:tcPr>
                    <a:solidFill>
                      <a:schemeClr val="bg1"/>
                    </a:solidFill>
                  </a:tcPr>
                </a:tc>
                <a:tc>
                  <a:txBody>
                    <a:bodyPr/>
                    <a:lstStyle/>
                    <a:p>
                      <a:r>
                        <a:rPr lang="x-none" sz="1200" b="1" dirty="0" smtClean="0"/>
                        <a:t>El estudiante intenta utilizar dibujos y/o palabras para mostrar dónde vive un pato y lo que come, e incluye  </a:t>
                      </a:r>
                      <a:r>
                        <a:rPr lang="x-none" sz="1200" b="1" u="sng" dirty="0" smtClean="0"/>
                        <a:t>alguna información</a:t>
                      </a:r>
                      <a:r>
                        <a:rPr lang="x-none" sz="1200" b="1" dirty="0" smtClean="0"/>
                        <a:t> que se encuentra en el texto, pero también incluye información que no se encuentra en el texto.</a:t>
                      </a:r>
                      <a:endParaRPr lang="en-US" sz="1200" b="1" dirty="0"/>
                    </a:p>
                  </a:txBody>
                  <a:tcPr>
                    <a:solidFill>
                      <a:schemeClr val="bg1"/>
                    </a:solidFill>
                  </a:tcPr>
                </a:tc>
              </a:tr>
              <a:tr h="433493">
                <a:tc>
                  <a:txBody>
                    <a:bodyPr/>
                    <a:lstStyle/>
                    <a:p>
                      <a:pPr algn="ctr"/>
                      <a:r>
                        <a:rPr lang="en-US" b="1" dirty="0" smtClean="0">
                          <a:effectLst>
                            <a:outerShdw blurRad="38100" dist="38100" dir="2700000" algn="tl">
                              <a:srgbClr val="000000">
                                <a:alpha val="43137"/>
                              </a:srgbClr>
                            </a:outerShdw>
                          </a:effectLst>
                        </a:rPr>
                        <a:t>0</a:t>
                      </a:r>
                      <a:endParaRPr lang="en-US" b="1" dirty="0">
                        <a:effectLst>
                          <a:outerShdw blurRad="38100" dist="38100" dir="2700000" algn="tl">
                            <a:srgbClr val="000000">
                              <a:alpha val="43137"/>
                            </a:srgbClr>
                          </a:outerShdw>
                        </a:effectLst>
                      </a:endParaRPr>
                    </a:p>
                  </a:txBody>
                  <a:tcPr>
                    <a:solidFill>
                      <a:schemeClr val="bg1"/>
                    </a:solidFill>
                  </a:tcPr>
                </a:tc>
                <a:tc>
                  <a:txBody>
                    <a:bodyPr/>
                    <a:lstStyle/>
                    <a:p>
                      <a:r>
                        <a:rPr lang="x-none" sz="1200" b="1" dirty="0" smtClean="0"/>
                        <a:t>El estudiante utiliza dibujos y/o palabras para mostrar dónde vive un pato y lo que come, pero la información no se encuentra en el texto.</a:t>
                      </a:r>
                      <a:endParaRPr lang="en-US" sz="1200" b="1" dirty="0"/>
                    </a:p>
                  </a:txBody>
                  <a:tcPr>
                    <a:solidFill>
                      <a:schemeClr val="bg1"/>
                    </a:solidFill>
                  </a:tcPr>
                </a:tc>
              </a:tr>
            </a:tbl>
          </a:graphicData>
        </a:graphic>
      </p:graphicFrame>
    </p:spTree>
    <p:extLst>
      <p:ext uri="{BB962C8B-B14F-4D97-AF65-F5344CB8AC3E}">
        <p14:creationId xmlns:p14="http://schemas.microsoft.com/office/powerpoint/2010/main" val="810344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sp>
        <p:nvSpPr>
          <p:cNvPr id="5" name="TextBox 4"/>
          <p:cNvSpPr txBox="1"/>
          <p:nvPr/>
        </p:nvSpPr>
        <p:spPr>
          <a:xfrm>
            <a:off x="380999" y="381000"/>
            <a:ext cx="7039223" cy="7586692"/>
          </a:xfrm>
          <a:prstGeom prst="rect">
            <a:avLst/>
          </a:prstGeom>
          <a:noFill/>
        </p:spPr>
        <p:txBody>
          <a:bodyPr wrap="square" rtlCol="0">
            <a:spAutoFit/>
          </a:bodyPr>
          <a:lstStyle/>
          <a:p>
            <a:pPr algn="ctr"/>
            <a:r>
              <a:rPr lang="x-none" sz="1300" b="1" dirty="0" smtClean="0"/>
              <a:t>Tarea de Rendimiento</a:t>
            </a:r>
          </a:p>
          <a:p>
            <a:pPr algn="ctr"/>
            <a:r>
              <a:rPr lang="x-none" sz="1300" dirty="0" smtClean="0"/>
              <a:t>(¡opcional!)</a:t>
            </a:r>
          </a:p>
          <a:p>
            <a:endParaRPr lang="x-none" sz="1300" dirty="0" smtClean="0"/>
          </a:p>
          <a:p>
            <a:pPr algn="ctr"/>
            <a:r>
              <a:rPr lang="x-none" sz="1300" dirty="0" smtClean="0"/>
              <a:t>Las páginas siguientes apoyan la tarea de rendimiento de un estudiante.</a:t>
            </a:r>
          </a:p>
          <a:p>
            <a:endParaRPr lang="x-none" sz="1300" dirty="0" smtClean="0"/>
          </a:p>
          <a:p>
            <a:r>
              <a:rPr lang="x-none" sz="1300" b="1" dirty="0" smtClean="0"/>
              <a:t>En kínder </a:t>
            </a:r>
            <a:r>
              <a:rPr lang="x-none" sz="1300" dirty="0" smtClean="0"/>
              <a:t>una tarea de rendimiento es más bien una lección para instruir y conlleva mucho apoyo. Si usted escoge realizar una tarea de rendimiento como parte de su instrucción, usted puede dividirla en varios días. Esto se debe hacer </a:t>
            </a:r>
            <a:r>
              <a:rPr lang="x-none" sz="1300" b="1" dirty="0" smtClean="0"/>
              <a:t>después</a:t>
            </a:r>
            <a:r>
              <a:rPr lang="x-none" sz="1300" dirty="0" smtClean="0"/>
              <a:t> de haber dado toda la evaluación (ambas secciones, la literaria y la informativa).</a:t>
            </a:r>
          </a:p>
          <a:p>
            <a:endParaRPr lang="x-none" sz="1300" dirty="0" smtClean="0"/>
          </a:p>
          <a:p>
            <a:r>
              <a:rPr lang="x-none" sz="1300" dirty="0" smtClean="0"/>
              <a:t>Instrucciones:</a:t>
            </a:r>
          </a:p>
          <a:p>
            <a:pPr marL="233363" indent="-233363">
              <a:buFont typeface="Arial" panose="020B0604020202020204" pitchFamily="34" charset="0"/>
              <a:buChar char="•"/>
            </a:pPr>
            <a:r>
              <a:rPr lang="x-none" sz="1300" dirty="0" smtClean="0"/>
              <a:t>Lea de nuevo los textos y modele cómo tomar notas - </a:t>
            </a:r>
            <a:r>
              <a:rPr lang="x-none" sz="1300" i="1" dirty="0" smtClean="0"/>
              <a:t>(en esta evaluación se incluye una hoja de toma de notas con instrucciones para el maestro y una hoja para el estudiante, que se puede utilizar para modelar esta destreza). </a:t>
            </a:r>
            <a:r>
              <a:rPr lang="x-none" sz="1300" dirty="0" smtClean="0"/>
              <a:t>No se espera que los estudiantes de kínder tomen notas de forma independiente. </a:t>
            </a:r>
            <a:endParaRPr lang="x-none" sz="1300" i="1" dirty="0" smtClean="0"/>
          </a:p>
          <a:p>
            <a:pPr marL="228600" indent="-228600">
              <a:buFont typeface="Arial" panose="020B0604020202020204" pitchFamily="34" charset="0"/>
              <a:buChar char="•"/>
            </a:pPr>
            <a:r>
              <a:rPr lang="x-none" sz="1300" dirty="0" smtClean="0"/>
              <a:t>Pida a los estudiantes que compartan sus dos preguntas de respuesta construida en esta evaluación (estas son las preguntas de investigación).</a:t>
            </a:r>
          </a:p>
          <a:p>
            <a:endParaRPr lang="x-none" sz="1300" dirty="0" smtClean="0"/>
          </a:p>
          <a:p>
            <a:r>
              <a:rPr lang="x-none" sz="1300" b="1" u="sng" dirty="0" smtClean="0"/>
              <a:t>La tarea de rendimiento</a:t>
            </a:r>
            <a:endParaRPr lang="x-none" sz="1300" i="1" dirty="0" smtClean="0"/>
          </a:p>
          <a:p>
            <a:pPr marL="285750" indent="-285750">
              <a:buFont typeface="Arial" panose="020B0604020202020204" pitchFamily="34" charset="0"/>
              <a:buChar char="•"/>
            </a:pPr>
            <a:r>
              <a:rPr lang="x-none" sz="1300" dirty="0" smtClean="0"/>
              <a:t>   Una actividad en clase</a:t>
            </a:r>
          </a:p>
          <a:p>
            <a:pPr marL="285750" indent="-285750">
              <a:buFont typeface="Arial" panose="020B0604020202020204" pitchFamily="34" charset="0"/>
              <a:buChar char="•"/>
            </a:pPr>
            <a:r>
              <a:rPr lang="x-none" sz="1300" dirty="0" smtClean="0"/>
              <a:t>   Revise el vocabulario o lenguaje que pueda presentar una dificultad para los estudiantes y que está relacionado con el tema: </a:t>
            </a:r>
            <a:r>
              <a:rPr lang="x-none" sz="1400" dirty="0" smtClean="0"/>
              <a:t>zoológico interactivo (zoológico donde los niños pueden acariciar y alimentar a los animales / </a:t>
            </a:r>
            <a:r>
              <a:rPr lang="x-none" sz="1400" i="1" dirty="0" smtClean="0"/>
              <a:t>petting zoo)</a:t>
            </a:r>
            <a:r>
              <a:rPr lang="x-none" sz="1400" dirty="0" smtClean="0"/>
              <a:t>, gránulos de comida para animales, apestoso, suave, salida, esponjoso, crujiente, castores, corriente de agua, lagos, orilla (de un río, lago…), represas, predadores, corteza, ramitas, patos, pantanos, océanos, ríos, charcas o lagunas (</a:t>
            </a:r>
            <a:r>
              <a:rPr lang="x-none" sz="1400" i="1" dirty="0" smtClean="0"/>
              <a:t>ponds</a:t>
            </a:r>
            <a:r>
              <a:rPr lang="x-none" sz="1400" dirty="0" smtClean="0"/>
              <a:t>),  Antártica, nidos y flotar.</a:t>
            </a:r>
          </a:p>
          <a:p>
            <a:pPr marL="285750" indent="-285750">
              <a:buFont typeface="Arial" panose="020B0604020202020204" pitchFamily="34" charset="0"/>
              <a:buChar char="•"/>
            </a:pPr>
            <a:r>
              <a:rPr lang="x-none" sz="1400" b="1" dirty="0" smtClean="0"/>
              <a:t>Los patitos tratan de nadar: </a:t>
            </a:r>
            <a:r>
              <a:rPr lang="x-none" sz="1400" dirty="0" smtClean="0">
                <a:solidFill>
                  <a:schemeClr val="accent6">
                    <a:lumMod val="75000"/>
                  </a:schemeClr>
                </a:solidFill>
                <a:hlinkClick r:id="rId2"/>
              </a:rPr>
              <a:t>https://www.youtube.com/watch?v=gGW3yRbYKDM</a:t>
            </a:r>
            <a:endParaRPr lang="x-none" sz="1400" dirty="0" smtClean="0">
              <a:solidFill>
                <a:schemeClr val="accent6">
                  <a:lumMod val="75000"/>
                </a:schemeClr>
              </a:solidFill>
            </a:endParaRPr>
          </a:p>
          <a:p>
            <a:pPr marL="285750" indent="-285750">
              <a:buFont typeface="Arial" panose="020B0604020202020204" pitchFamily="34" charset="0"/>
              <a:buChar char="•"/>
            </a:pPr>
            <a:r>
              <a:rPr lang="x-none" sz="1400" b="1" dirty="0" smtClean="0"/>
              <a:t>Los castores construyen una represa: </a:t>
            </a:r>
            <a:r>
              <a:rPr lang="x-none" sz="1400" dirty="0" smtClean="0">
                <a:solidFill>
                  <a:schemeClr val="accent6">
                    <a:lumMod val="75000"/>
                  </a:schemeClr>
                </a:solidFill>
                <a:hlinkClick r:id="rId3"/>
              </a:rPr>
              <a:t>https://www.youtube.com/watch?v=Na2HYq11yuM</a:t>
            </a:r>
            <a:endParaRPr lang="x-none" sz="1400" dirty="0" smtClean="0">
              <a:solidFill>
                <a:schemeClr val="accent6">
                  <a:lumMod val="75000"/>
                </a:schemeClr>
              </a:solidFill>
            </a:endParaRPr>
          </a:p>
          <a:p>
            <a:pPr marL="228600" indent="-228600"/>
            <a:endParaRPr lang="x-none" sz="1300" dirty="0" smtClean="0"/>
          </a:p>
          <a:p>
            <a:endParaRPr lang="x-none" sz="1200" b="1" dirty="0" smtClean="0">
              <a:solidFill>
                <a:schemeClr val="accent6">
                  <a:lumMod val="75000"/>
                </a:schemeClr>
              </a:solidFill>
            </a:endParaRPr>
          </a:p>
          <a:p>
            <a:r>
              <a:rPr lang="x-none" sz="1300" b="1" u="sng" dirty="0" smtClean="0"/>
              <a:t>Tarea:</a:t>
            </a:r>
          </a:p>
          <a:p>
            <a:r>
              <a:rPr lang="x-none" sz="1400" b="1" dirty="0" smtClean="0">
                <a:ea typeface="Calibri"/>
                <a:cs typeface="Calibri"/>
              </a:rPr>
              <a:t>Tú estás acampando con tu familia a la orilla del río. En el río, un animal te pide ayuda para hacer una casa. Escribe o dibuja para mostrar cómo vas a ayudar al animal a hacer su casa. Muestra o cuenta qué sucede al principio, en el medio y al final del cuento.</a:t>
            </a:r>
            <a:endParaRPr lang="x-none" sz="1400" b="1" dirty="0" smtClean="0"/>
          </a:p>
          <a:p>
            <a:endParaRPr lang="x-none" sz="1000" b="1" dirty="0" smtClean="0">
              <a:solidFill>
                <a:srgbClr val="000000"/>
              </a:solidFill>
              <a:ea typeface="Calibri"/>
              <a:cs typeface="Calibri"/>
            </a:endParaRPr>
          </a:p>
          <a:p>
            <a:endParaRPr lang="x-none" sz="1300" b="1" dirty="0" smtClean="0"/>
          </a:p>
          <a:p>
            <a:pPr marL="285750" indent="-285750">
              <a:buFont typeface="Arial" panose="020B0604020202020204" pitchFamily="34" charset="0"/>
              <a:buChar char="•"/>
            </a:pPr>
            <a:endParaRPr lang="x-none" sz="1300" dirty="0"/>
          </a:p>
        </p:txBody>
      </p:sp>
    </p:spTree>
    <p:extLst>
      <p:ext uri="{BB962C8B-B14F-4D97-AF65-F5344CB8AC3E}">
        <p14:creationId xmlns:p14="http://schemas.microsoft.com/office/powerpoint/2010/main" val="2060670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sp>
        <p:nvSpPr>
          <p:cNvPr id="5" name="Rectangle 4"/>
          <p:cNvSpPr/>
          <p:nvPr/>
        </p:nvSpPr>
        <p:spPr>
          <a:xfrm>
            <a:off x="518160" y="159658"/>
            <a:ext cx="6800850" cy="1918759"/>
          </a:xfrm>
          <a:prstGeom prst="rect">
            <a:avLst/>
          </a:prstGeom>
        </p:spPr>
        <p:txBody>
          <a:bodyPr wrap="square" lIns="101881" tIns="50941" rIns="101881" bIns="50941">
            <a:spAutoFit/>
          </a:bodyPr>
          <a:lstStyle/>
          <a:p>
            <a:endParaRPr lang="en-US" sz="1900" dirty="0"/>
          </a:p>
          <a:p>
            <a:r>
              <a:rPr lang="es-ES" sz="1900" dirty="0" smtClean="0"/>
              <a:t>Nombre</a:t>
            </a:r>
            <a:r>
              <a:rPr lang="en-US" sz="1900" dirty="0" smtClean="0"/>
              <a:t>_____________________</a:t>
            </a:r>
            <a:endParaRPr lang="en-US" sz="1900" dirty="0"/>
          </a:p>
          <a:p>
            <a:endParaRPr lang="en-US" dirty="0" smtClean="0"/>
          </a:p>
          <a:p>
            <a:r>
              <a:rPr lang="es-MX" dirty="0"/>
              <a:t>¿De qué trata el texto en su mayoría?  Este es el </a:t>
            </a:r>
            <a:r>
              <a:rPr lang="es-MX" u="sng" dirty="0"/>
              <a:t>tema principal</a:t>
            </a:r>
            <a:r>
              <a:rPr lang="es-MX" dirty="0" smtClean="0"/>
              <a:t>.</a:t>
            </a:r>
            <a:endParaRPr lang="en-US" dirty="0" smtClean="0"/>
          </a:p>
          <a:p>
            <a:endParaRPr lang="en-US" dirty="0" smtClean="0"/>
          </a:p>
          <a:p>
            <a:pPr algn="ctr"/>
            <a:r>
              <a:rPr lang="es-MX" dirty="0"/>
              <a:t>Haz un dibujo del tema principal</a:t>
            </a:r>
            <a:r>
              <a:rPr lang="en-US" dirty="0" smtClean="0"/>
              <a:t>.</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s-MX" sz="1800" dirty="0"/>
              <a:t>Usa </a:t>
            </a:r>
            <a:r>
              <a:rPr lang="es-MX" sz="1800" dirty="0" smtClean="0"/>
              <a:t>dibujos o palabras.  </a:t>
            </a:r>
            <a:r>
              <a:rPr lang="es-MX" sz="1800" dirty="0"/>
              <a:t>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49540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dirty="0"/>
              <a:t>Lea el texto con los estudiantes.  Pregunte a los estudiantes si el texto es sobre (use ejemplos irrelevantes-</a:t>
            </a:r>
            <a:r>
              <a:rPr lang="es-MX" sz="1200" b="1" i="1" dirty="0"/>
              <a:t>¿una papa frita?, ¿pelo?</a:t>
            </a:r>
            <a:r>
              <a:rPr lang="es-MX" sz="1200" b="1" dirty="0"/>
              <a:t>).</a:t>
            </a:r>
          </a:p>
          <a:p>
            <a:endParaRPr lang="es-MX" sz="1200" b="1" dirty="0"/>
          </a:p>
          <a:p>
            <a:r>
              <a:rPr lang="es-MX" sz="1200" b="1" dirty="0"/>
              <a:t>Esto le ayudará a entender a los estudiantes que cuando usted pregunta </a:t>
            </a:r>
            <a:r>
              <a:rPr lang="es-MX" sz="1200" b="1" i="1" dirty="0"/>
              <a:t>¿de qué trata el texto en su mayoría?, </a:t>
            </a:r>
            <a:r>
              <a:rPr lang="es-MX" sz="1200" b="1" dirty="0"/>
              <a:t>usted se está refiriendo al asunto/tópico o lo que es llamado el </a:t>
            </a:r>
            <a:r>
              <a:rPr lang="es-MX" sz="1200" b="1" u="sng" dirty="0">
                <a:solidFill>
                  <a:srgbClr val="C00000"/>
                </a:solidFill>
                <a:effectLst>
                  <a:outerShdw blurRad="38100" dist="38100" dir="2700000" algn="tl">
                    <a:srgbClr val="000000">
                      <a:alpha val="43137"/>
                    </a:srgbClr>
                  </a:outerShdw>
                </a:effectLst>
              </a:rPr>
              <a:t>tema principal</a:t>
            </a:r>
            <a:r>
              <a:rPr lang="es-MX" sz="1200" b="1" dirty="0"/>
              <a:t>.</a:t>
            </a:r>
          </a:p>
          <a:p>
            <a:endParaRPr lang="en-US" sz="1200" b="1" dirty="0"/>
          </a:p>
          <a:p>
            <a:r>
              <a:rPr lang="es-MX" sz="1200" b="1" dirty="0"/>
              <a:t>Pida a los estudiantes que hagan un dibujo del </a:t>
            </a:r>
            <a:r>
              <a:rPr lang="es-MX" sz="1200" b="1" u="sng" dirty="0">
                <a:solidFill>
                  <a:srgbClr val="C00000"/>
                </a:solidFill>
                <a:effectLst>
                  <a:outerShdw blurRad="38100" dist="38100" dir="2700000" algn="tl">
                    <a:srgbClr val="000000">
                      <a:alpha val="43137"/>
                    </a:srgbClr>
                  </a:outerShdw>
                </a:effectLst>
              </a:rPr>
              <a:t>tema </a:t>
            </a:r>
            <a:r>
              <a:rPr lang="es-MX" sz="1200" b="1" u="sng" dirty="0" smtClean="0">
                <a:solidFill>
                  <a:srgbClr val="C00000"/>
                </a:solidFill>
                <a:effectLst>
                  <a:outerShdw blurRad="38100" dist="38100" dir="2700000" algn="tl">
                    <a:srgbClr val="000000">
                      <a:alpha val="43137"/>
                    </a:srgbClr>
                  </a:outerShdw>
                </a:effectLst>
              </a:rPr>
              <a:t>principal</a:t>
            </a:r>
            <a:r>
              <a:rPr lang="en-US" sz="1200" b="1" dirty="0"/>
              <a:t>.</a:t>
            </a:r>
            <a:endParaRPr lang="es-MX" sz="1200" b="1" u="sng" dirty="0">
              <a:solidFill>
                <a:srgbClr val="C00000"/>
              </a:solidFill>
              <a:effectLst>
                <a:outerShdw blurRad="38100" dist="38100" dir="2700000" algn="tl">
                  <a:srgbClr val="000000">
                    <a:alpha val="43137"/>
                  </a:srgbClr>
                </a:outerShdw>
              </a:effectLst>
            </a:endParaRP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366923" y="5699761"/>
            <a:ext cx="2693354" cy="228861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x-none" sz="1200" b="1" dirty="0" smtClean="0"/>
              <a:t>Pida  a los estudiantes que </a:t>
            </a:r>
            <a:r>
              <a:rPr lang="x-none" sz="1200" b="1" u="sng" dirty="0" smtClean="0"/>
              <a:t>expliquen más</a:t>
            </a:r>
            <a:r>
              <a:rPr lang="x-none" sz="1200" b="1" dirty="0" smtClean="0"/>
              <a:t> sobre el </a:t>
            </a:r>
            <a:r>
              <a:rPr lang="x-none" sz="1200" b="1" u="sng" dirty="0" smtClean="0">
                <a:solidFill>
                  <a:srgbClr val="C00000"/>
                </a:solidFill>
                <a:effectLst>
                  <a:outerShdw blurRad="38100" dist="38100" dir="2700000" algn="tl">
                    <a:srgbClr val="000000">
                      <a:alpha val="43137"/>
                    </a:srgbClr>
                  </a:outerShdw>
                </a:effectLst>
              </a:rPr>
              <a:t>tema principal.</a:t>
            </a:r>
          </a:p>
          <a:p>
            <a:endParaRPr lang="x-none" sz="1200" b="1" dirty="0" smtClean="0"/>
          </a:p>
          <a:p>
            <a:r>
              <a:rPr lang="x-none" sz="1200" b="1" dirty="0" smtClean="0"/>
              <a:t>Diga a los estudiantes: </a:t>
            </a:r>
            <a:r>
              <a:rPr lang="x-none" sz="1200" b="1" i="1" dirty="0" smtClean="0"/>
              <a:t>“Cuando queremos explicar más sobre </a:t>
            </a:r>
            <a:r>
              <a:rPr lang="x-none" sz="1200" b="1" dirty="0" smtClean="0"/>
              <a:t>(mencione el </a:t>
            </a:r>
            <a:r>
              <a:rPr lang="x-none" sz="1200" b="1" u="sng" dirty="0" smtClean="0">
                <a:solidFill>
                  <a:srgbClr val="C00000"/>
                </a:solidFill>
                <a:effectLst>
                  <a:outerShdw blurRad="38100" dist="38100" dir="2700000" algn="tl">
                    <a:srgbClr val="000000">
                      <a:alpha val="43137"/>
                    </a:srgbClr>
                  </a:outerShdw>
                </a:effectLst>
              </a:rPr>
              <a:t>tema principal</a:t>
            </a:r>
            <a:r>
              <a:rPr lang="x-none" sz="1200" b="1" dirty="0" smtClean="0"/>
              <a:t>)</a:t>
            </a:r>
            <a:r>
              <a:rPr lang="x-none" sz="1200" b="1" i="1" dirty="0" smtClean="0"/>
              <a:t>, podemos buscar para ver qué más pasó.  Estamos buscando </a:t>
            </a:r>
            <a:r>
              <a:rPr lang="x-none" sz="1200" b="1" i="1" u="sng" dirty="0" smtClean="0">
                <a:solidFill>
                  <a:srgbClr val="C00000"/>
                </a:solidFill>
                <a:effectLst>
                  <a:outerShdw blurRad="38100" dist="38100" dir="2700000" algn="tl">
                    <a:srgbClr val="000000">
                      <a:alpha val="43137"/>
                    </a:srgbClr>
                  </a:outerShdw>
                </a:effectLst>
              </a:rPr>
              <a:t>ideas</a:t>
            </a:r>
            <a:r>
              <a:rPr lang="x-none" sz="1200" b="1" i="1" dirty="0" smtClean="0"/>
              <a:t> y </a:t>
            </a:r>
            <a:r>
              <a:rPr lang="x-none" sz="1200" b="1" i="1" u="sng" dirty="0" smtClean="0">
                <a:solidFill>
                  <a:srgbClr val="C00000"/>
                </a:solidFill>
                <a:effectLst>
                  <a:outerShdw blurRad="38100" dist="38100" dir="2700000" algn="tl">
                    <a:srgbClr val="000000">
                      <a:alpha val="43137"/>
                    </a:srgbClr>
                  </a:outerShdw>
                </a:effectLst>
              </a:rPr>
              <a:t>detalles</a:t>
            </a:r>
            <a:r>
              <a:rPr lang="x-none" sz="1200" b="1" i="1" dirty="0" smtClean="0"/>
              <a:t>.  </a:t>
            </a:r>
          </a:p>
          <a:p>
            <a:endParaRPr lang="x-none" sz="1200" b="1" dirty="0" smtClean="0"/>
          </a:p>
          <a:p>
            <a:r>
              <a:rPr lang="x-none" sz="1200" b="1" dirty="0" smtClean="0"/>
              <a:t>Pregunte a los estudiantes</a:t>
            </a:r>
            <a:r>
              <a:rPr lang="x-none" sz="1200" b="1" i="1" dirty="0" smtClean="0"/>
              <a:t>: “¿Qué </a:t>
            </a:r>
            <a:r>
              <a:rPr lang="x-none" sz="1200" b="1" i="1" u="sng" dirty="0" smtClean="0">
                <a:solidFill>
                  <a:srgbClr val="C00000"/>
                </a:solidFill>
                <a:effectLst>
                  <a:outerShdw blurRad="38100" dist="38100" dir="2700000" algn="tl">
                    <a:srgbClr val="000000">
                      <a:alpha val="43137"/>
                    </a:srgbClr>
                  </a:outerShdw>
                </a:effectLst>
              </a:rPr>
              <a:t>ideas </a:t>
            </a:r>
            <a:r>
              <a:rPr lang="x-none" sz="1200" b="1" i="1" dirty="0" smtClean="0"/>
              <a:t>o </a:t>
            </a:r>
            <a:r>
              <a:rPr lang="x-none" sz="1200" b="1" i="1" u="sng" dirty="0" smtClean="0">
                <a:solidFill>
                  <a:srgbClr val="C00000"/>
                </a:solidFill>
                <a:effectLst>
                  <a:outerShdw blurRad="38100" dist="38100" dir="2700000" algn="tl">
                    <a:srgbClr val="000000">
                      <a:alpha val="43137"/>
                    </a:srgbClr>
                  </a:outerShdw>
                </a:effectLst>
              </a:rPr>
              <a:t>detalles </a:t>
            </a:r>
            <a:r>
              <a:rPr lang="x-none" sz="1200" b="1" i="1" dirty="0" smtClean="0"/>
              <a:t> puedes encontrar y cuéntanos sobre ellos?”</a:t>
            </a:r>
            <a:endParaRPr lang="x-none" sz="1200" b="1" i="1" dirty="0"/>
          </a:p>
        </p:txBody>
      </p:sp>
      <p:sp>
        <p:nvSpPr>
          <p:cNvPr id="15" name="Rounded Rectangle 14"/>
          <p:cNvSpPr/>
          <p:nvPr/>
        </p:nvSpPr>
        <p:spPr>
          <a:xfrm>
            <a:off x="7010400" y="6096000"/>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471314"/>
            <a:ext cx="2936240" cy="164176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MX" dirty="0"/>
              <a:t>Recuerde que los estudiantes necesitarán tener una </a:t>
            </a:r>
            <a:r>
              <a:rPr lang="es-MX" dirty="0" smtClean="0"/>
              <a:t>hoja de </a:t>
            </a:r>
            <a:r>
              <a:rPr lang="es-MX" dirty="0"/>
              <a:t>toma de notas para </a:t>
            </a:r>
            <a:r>
              <a:rPr lang="es-MX" u="sng" dirty="0"/>
              <a:t>cada</a:t>
            </a:r>
            <a:r>
              <a:rPr lang="es-MX" dirty="0"/>
              <a:t> pasaje</a:t>
            </a:r>
            <a:r>
              <a:rPr lang="es-MX" dirty="0" smtClean="0"/>
              <a:t>.</a:t>
            </a:r>
            <a:endParaRPr lang="es-MX" dirty="0"/>
          </a:p>
        </p:txBody>
      </p:sp>
      <p:sp>
        <p:nvSpPr>
          <p:cNvPr id="17" name="Rectangle 16"/>
          <p:cNvSpPr/>
          <p:nvPr/>
        </p:nvSpPr>
        <p:spPr>
          <a:xfrm>
            <a:off x="205105" y="6104866"/>
            <a:ext cx="3627120" cy="3326402"/>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u="sng" dirty="0">
                <a:solidFill>
                  <a:srgbClr val="002060"/>
                </a:solidFill>
              </a:rPr>
              <a:t>Diferenciación </a:t>
            </a:r>
            <a:r>
              <a:rPr lang="en-US" sz="1200" b="1" dirty="0" smtClean="0">
                <a:solidFill>
                  <a:srgbClr val="002060"/>
                </a:solidFill>
              </a:rPr>
              <a:t>:</a:t>
            </a:r>
          </a:p>
          <a:p>
            <a:r>
              <a:rPr lang="es-MX" sz="1100" b="1" dirty="0">
                <a:solidFill>
                  <a:srgbClr val="002060"/>
                </a:solidFill>
              </a:rPr>
              <a:t>Para los estudiantes que necesitan más páginas- imprima cuántas sean necesarias. En kínder, usted puede desarrollar progresivamente a los estudiantes pidiéndoles que comiencen haciendo un dibujo sobre la idea principal,  y luego, en otra lección, moverse a detalles e ideas. Los estudiantes que se beneficiarían con el enriquecimiento, pueden continuar con detalles más específicos o un texto nuevo.  </a:t>
            </a:r>
          </a:p>
          <a:p>
            <a:endParaRPr lang="es-MX" sz="1100" b="1" dirty="0">
              <a:solidFill>
                <a:srgbClr val="002060"/>
              </a:solidFill>
            </a:endParaRPr>
          </a:p>
          <a:p>
            <a:r>
              <a:rPr lang="es-MX" sz="1100" b="1" dirty="0">
                <a:solidFill>
                  <a:srgbClr val="002060"/>
                </a:solidFill>
              </a:rPr>
              <a:t>Para los estudiantes que necesitan instrucción más directa, enseñe cada parte en mini lecciones. Estos conceptos pueden enseñarse por separado: </a:t>
            </a:r>
          </a:p>
          <a:p>
            <a:pPr marL="287338" indent="-174625">
              <a:buFont typeface="Arial" panose="020B0604020202020204" pitchFamily="34" charset="0"/>
              <a:buChar char="•"/>
            </a:pPr>
            <a:r>
              <a:rPr lang="es-MX" sz="1100" b="1" dirty="0">
                <a:solidFill>
                  <a:srgbClr val="002060"/>
                </a:solidFill>
              </a:rPr>
              <a:t>Tema principal </a:t>
            </a:r>
          </a:p>
          <a:p>
            <a:pPr marL="287338" indent="-174625">
              <a:buFont typeface="Arial" panose="020B0604020202020204" pitchFamily="34" charset="0"/>
              <a:buChar char="•"/>
            </a:pPr>
            <a:r>
              <a:rPr lang="es-MX" sz="1100" b="1" dirty="0">
                <a:solidFill>
                  <a:srgbClr val="002060"/>
                </a:solidFill>
              </a:rPr>
              <a:t>Ideas </a:t>
            </a:r>
          </a:p>
          <a:p>
            <a:pPr marL="287338" indent="-174625">
              <a:buFont typeface="Arial" panose="020B0604020202020204" pitchFamily="34" charset="0"/>
              <a:buChar char="•"/>
            </a:pPr>
            <a:r>
              <a:rPr lang="es-MX" sz="1100" b="1" dirty="0">
                <a:solidFill>
                  <a:srgbClr val="002060"/>
                </a:solidFill>
              </a:rPr>
              <a:t>Detalles </a:t>
            </a:r>
          </a:p>
          <a:p>
            <a:r>
              <a:rPr lang="es-MX" sz="1100" b="1" dirty="0">
                <a:solidFill>
                  <a:srgbClr val="002060"/>
                </a:solidFill>
              </a:rPr>
              <a:t>Los estudiantes </a:t>
            </a:r>
            <a:r>
              <a:rPr lang="es-MX" sz="1100" b="1" dirty="0" smtClean="0">
                <a:solidFill>
                  <a:srgbClr val="002060"/>
                </a:solidFill>
              </a:rPr>
              <a:t>EL </a:t>
            </a:r>
            <a:r>
              <a:rPr lang="es-MX" sz="1100" b="1" dirty="0">
                <a:solidFill>
                  <a:srgbClr val="002060"/>
                </a:solidFill>
              </a:rPr>
              <a:t>pueden necesitar que cada parte sea enseñada usando una estructura del lenguaje (oración) que enfatice palabras de transición. </a:t>
            </a:r>
          </a:p>
        </p:txBody>
      </p:sp>
    </p:spTree>
    <p:extLst>
      <p:ext uri="{BB962C8B-B14F-4D97-AF65-F5344CB8AC3E}">
        <p14:creationId xmlns:p14="http://schemas.microsoft.com/office/powerpoint/2010/main" val="158093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sp>
        <p:nvSpPr>
          <p:cNvPr id="5" name="Rectangle 4"/>
          <p:cNvSpPr/>
          <p:nvPr/>
        </p:nvSpPr>
        <p:spPr>
          <a:xfrm>
            <a:off x="307658" y="532700"/>
            <a:ext cx="6800850" cy="1907877"/>
          </a:xfrm>
          <a:prstGeom prst="rect">
            <a:avLst/>
          </a:prstGeom>
        </p:spPr>
        <p:txBody>
          <a:bodyPr wrap="square" lIns="101881" tIns="50941" rIns="101881" bIns="50941">
            <a:spAutoFit/>
          </a:bodyPr>
          <a:lstStyle/>
          <a:p>
            <a:endParaRPr lang="en-US" sz="1900" dirty="0"/>
          </a:p>
          <a:p>
            <a:r>
              <a:rPr lang="es-ES" sz="1900" dirty="0"/>
              <a:t>Nombre </a:t>
            </a:r>
            <a:r>
              <a:rPr lang="en-US" sz="1900" dirty="0" smtClean="0"/>
              <a:t>_____________________</a:t>
            </a:r>
            <a:endParaRPr lang="en-US" sz="1900" dirty="0"/>
          </a:p>
          <a:p>
            <a:endParaRPr lang="en-US" dirty="0" smtClean="0"/>
          </a:p>
          <a:p>
            <a:r>
              <a:rPr lang="x-none" dirty="0"/>
              <a:t>¿De qué trata el texto en su mayoría?  Este es el </a:t>
            </a:r>
            <a:r>
              <a:rPr lang="x-none" u="sng" dirty="0"/>
              <a:t>tema principal</a:t>
            </a:r>
            <a:r>
              <a:rPr lang="x-none" dirty="0"/>
              <a:t>.</a:t>
            </a:r>
          </a:p>
          <a:p>
            <a:endParaRPr lang="en-US" dirty="0" smtClean="0"/>
          </a:p>
          <a:p>
            <a:pPr algn="ctr"/>
            <a:r>
              <a:rPr lang="es-MX" dirty="0"/>
              <a:t>Haz un dibujo del </a:t>
            </a:r>
            <a:r>
              <a:rPr lang="es-MX" u="sng" dirty="0"/>
              <a:t>tema principal</a:t>
            </a:r>
            <a:r>
              <a:rPr lang="en-US" dirty="0" smtClean="0"/>
              <a:t>.</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10" name="Rectangle 9"/>
          <p:cNvSpPr/>
          <p:nvPr/>
        </p:nvSpPr>
        <p:spPr>
          <a:xfrm>
            <a:off x="628082" y="5181600"/>
            <a:ext cx="6800850" cy="395265"/>
          </a:xfrm>
          <a:prstGeom prst="rect">
            <a:avLst/>
          </a:prstGeom>
        </p:spPr>
        <p:txBody>
          <a:bodyPr wrap="square" lIns="101881" tIns="50941" rIns="101881" bIns="50941">
            <a:spAutoFit/>
          </a:bodyPr>
          <a:lstStyle/>
          <a:p>
            <a:r>
              <a:rPr lang="es-MX" sz="1800" dirty="0"/>
              <a:t>Usa </a:t>
            </a:r>
            <a:r>
              <a:rPr lang="es-MX" sz="1800" dirty="0" smtClean="0"/>
              <a:t>dibujos o palabras.  </a:t>
            </a:r>
            <a:r>
              <a:rPr lang="es-MX" sz="1800" dirty="0"/>
              <a:t>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2890999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300" y="0"/>
            <a:ext cx="7543800" cy="1005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2" tIns="50285" rIns="100572" bIns="50285" rtlCol="0" anchor="ctr"/>
          <a:lstStyle/>
          <a:p>
            <a:pPr algn="ctr"/>
            <a:endParaRPr lang="en-US" sz="2200" dirty="0">
              <a:latin typeface="Gill Sans MT" panose="020B0502020104020203" pitchFamily="34" charset="0"/>
            </a:endParaRPr>
          </a:p>
        </p:txBody>
      </p:sp>
      <p:sp>
        <p:nvSpPr>
          <p:cNvPr id="9" name="Rectangle 8"/>
          <p:cNvSpPr/>
          <p:nvPr/>
        </p:nvSpPr>
        <p:spPr>
          <a:xfrm>
            <a:off x="219075" y="586740"/>
            <a:ext cx="7376160" cy="888492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572" tIns="50285" rIns="100572" bIns="50285" rtlCol="0" anchor="ctr"/>
          <a:lstStyle/>
          <a:p>
            <a:pPr algn="ctr"/>
            <a:endParaRPr lang="en-US" sz="22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latin typeface="Gill Sans MT" panose="020B0502020104020203" pitchFamily="34" charset="0"/>
              </a:rPr>
              <a:pPr/>
              <a:t>2</a:t>
            </a:fld>
            <a:endParaRPr lang="en-US" dirty="0">
              <a:latin typeface="Gill Sans MT" panose="020B0502020104020203" pitchFamily="34" charset="0"/>
            </a:endParaRPr>
          </a:p>
        </p:txBody>
      </p:sp>
      <p:sp>
        <p:nvSpPr>
          <p:cNvPr id="6" name="TextBox 5"/>
          <p:cNvSpPr txBox="1"/>
          <p:nvPr/>
        </p:nvSpPr>
        <p:spPr>
          <a:xfrm>
            <a:off x="476081" y="1039568"/>
            <a:ext cx="6892962" cy="4167941"/>
          </a:xfrm>
          <a:prstGeom prst="rect">
            <a:avLst/>
          </a:prstGeom>
          <a:solidFill>
            <a:schemeClr val="bg1"/>
          </a:solidFill>
        </p:spPr>
        <p:txBody>
          <a:bodyPr wrap="square" lIns="95128" tIns="47564" rIns="95128" bIns="47564" rtlCol="0">
            <a:spAutoFit/>
          </a:bodyPr>
          <a:lstStyle/>
          <a:p>
            <a:pPr lvl="0" algn="ctr"/>
            <a:r>
              <a:rPr lang="es-MX" sz="1400" b="1" u="sng" dirty="0">
                <a:solidFill>
                  <a:prstClr val="black"/>
                </a:solidFill>
                <a:latin typeface="Gill Sans MT" panose="020B0502020104020203" pitchFamily="34" charset="0"/>
              </a:rPr>
              <a:t>Trimestre </a:t>
            </a:r>
            <a:r>
              <a:rPr lang="es-MX" sz="1400" b="1" u="sng" dirty="0" smtClean="0">
                <a:solidFill>
                  <a:prstClr val="black"/>
                </a:solidFill>
                <a:latin typeface="Gill Sans MT" panose="020B0502020104020203" pitchFamily="34" charset="0"/>
              </a:rPr>
              <a:t>Tres: </a:t>
            </a:r>
            <a:r>
              <a:rPr lang="es-MX" sz="1400" b="1" u="sng" dirty="0">
                <a:solidFill>
                  <a:prstClr val="black"/>
                </a:solidFill>
                <a:latin typeface="Gill Sans MT" panose="020B0502020104020203" pitchFamily="34" charset="0"/>
              </a:rPr>
              <a:t>Evaluación formativa común de artes del lenguaje inglés </a:t>
            </a:r>
          </a:p>
          <a:p>
            <a:pPr lvl="0" algn="ctr"/>
            <a:r>
              <a:rPr lang="es-MX" sz="1400" b="1" u="sng" dirty="0">
                <a:solidFill>
                  <a:prstClr val="black"/>
                </a:solidFill>
                <a:latin typeface="Gill Sans MT" panose="020B0502020104020203" pitchFamily="34" charset="0"/>
              </a:rPr>
              <a:t>Equipo de miembros y escritores</a:t>
            </a:r>
          </a:p>
          <a:p>
            <a:pPr lvl="0" algn="ctr"/>
            <a:endParaRPr lang="en-US" sz="770" b="1" u="sng" dirty="0">
              <a:solidFill>
                <a:prstClr val="black"/>
              </a:solidFill>
              <a:latin typeface="Gill Sans MT" panose="020B0502020104020203" pitchFamily="34" charset="0"/>
            </a:endParaRPr>
          </a:p>
          <a:p>
            <a:pPr lvl="0"/>
            <a:r>
              <a:rPr lang="x-none" sz="1200" dirty="0">
                <a:solidFill>
                  <a:prstClr val="black"/>
                </a:solidFill>
                <a:latin typeface="Gill Sans MT" panose="020B0502020104020203" pitchFamily="34" charset="0"/>
              </a:rPr>
              <a:t>Esta evaluación se desarrolló trabajando a la inversa, mediante la identificación de una comprensión profunda de los dos textos. Se identificaron ideas clave para apoyar las respuestas construidas, y detalles clave fueron alineados con las preguntas de selección múltiple. Todas las preguntas apoyan el conocimiento previo del estudiante, de una visión o mensaje central.</a:t>
            </a:r>
          </a:p>
          <a:p>
            <a:pPr lvl="0"/>
            <a:endParaRPr lang="en-US" sz="1045" b="1" dirty="0">
              <a:solidFill>
                <a:prstClr val="black"/>
              </a:solidFill>
              <a:latin typeface="Gill Sans MT" panose="020B0502020104020203" pitchFamily="34" charset="0"/>
            </a:endParaRPr>
          </a:p>
          <a:p>
            <a:pPr lvl="0"/>
            <a:endParaRPr lang="en-US" sz="1045" b="1" dirty="0">
              <a:solidFill>
                <a:prstClr val="black"/>
              </a:solidFill>
              <a:latin typeface="Gill Sans MT" panose="020B0502020104020203" pitchFamily="34" charset="0"/>
            </a:endParaRPr>
          </a:p>
          <a:p>
            <a:pPr lvl="0"/>
            <a:endParaRPr lang="en-US" sz="2200" b="1" dirty="0">
              <a:latin typeface="Gill Sans MT" panose="020B0502020104020203" pitchFamily="34" charset="0"/>
            </a:endParaRPr>
          </a:p>
          <a:p>
            <a:r>
              <a:rPr lang="en-US" sz="2200" b="1" dirty="0">
                <a:latin typeface="Gill Sans MT" panose="020B0502020104020203" pitchFamily="34" charset="0"/>
              </a:rPr>
              <a:t>	</a:t>
            </a:r>
          </a:p>
          <a:p>
            <a:endParaRPr lang="en-US" sz="2200" b="1" dirty="0">
              <a:latin typeface="Gill Sans MT" panose="020B0502020104020203" pitchFamily="34" charset="0"/>
            </a:endParaRPr>
          </a:p>
          <a:p>
            <a:endParaRPr lang="en-US" sz="2200" b="1" dirty="0">
              <a:latin typeface="Gill Sans MT" panose="020B0502020104020203" pitchFamily="34" charset="0"/>
            </a:endParaRPr>
          </a:p>
          <a:p>
            <a:endParaRPr lang="en-US" sz="2200" b="1" dirty="0">
              <a:latin typeface="Gill Sans MT" panose="020B0502020104020203" pitchFamily="34" charset="0"/>
            </a:endParaRPr>
          </a:p>
          <a:p>
            <a:endParaRPr lang="en-US" sz="2200" b="1" dirty="0">
              <a:latin typeface="Gill Sans MT" panose="020B0502020104020203" pitchFamily="34" charset="0"/>
            </a:endParaRPr>
          </a:p>
          <a:p>
            <a:pPr lvl="0" algn="ctr"/>
            <a:r>
              <a:rPr lang="es-MX" sz="1400" b="1" i="1" dirty="0">
                <a:solidFill>
                  <a:prstClr val="black"/>
                </a:solidFill>
                <a:latin typeface="Gill Sans MT" panose="020B0502020104020203" pitchFamily="34" charset="0"/>
              </a:rPr>
              <a:t>Gracias a todos los que revisaron y editaron esta evaluación;</a:t>
            </a:r>
          </a:p>
          <a:p>
            <a:pPr lvl="0" algn="ctr"/>
            <a:r>
              <a:rPr lang="es-MX" sz="1400" b="1" i="1" dirty="0">
                <a:solidFill>
                  <a:prstClr val="black"/>
                </a:solidFill>
                <a:latin typeface="Gill Sans MT" panose="020B0502020104020203" pitchFamily="34" charset="0"/>
              </a:rPr>
              <a:t> un agradecimiento especial a </a:t>
            </a:r>
            <a:r>
              <a:rPr lang="es-MX" sz="1400" b="1" i="1" dirty="0" err="1">
                <a:solidFill>
                  <a:prstClr val="black"/>
                </a:solidFill>
                <a:latin typeface="Gill Sans MT" panose="020B0502020104020203" pitchFamily="34" charset="0"/>
              </a:rPr>
              <a:t>Vicki</a:t>
            </a:r>
            <a:r>
              <a:rPr lang="es-MX" sz="1400" b="1" i="1" dirty="0">
                <a:solidFill>
                  <a:prstClr val="black"/>
                </a:solidFill>
                <a:latin typeface="Gill Sans MT" panose="020B0502020104020203" pitchFamily="34" charset="0"/>
              </a:rPr>
              <a:t> Daniel y sus increíbles habilidades para editar.</a:t>
            </a:r>
          </a:p>
        </p:txBody>
      </p:sp>
      <p:graphicFrame>
        <p:nvGraphicFramePr>
          <p:cNvPr id="8" name="Table 7"/>
          <p:cNvGraphicFramePr>
            <a:graphicFrameLocks noGrp="1"/>
          </p:cNvGraphicFramePr>
          <p:nvPr>
            <p:extLst>
              <p:ext uri="{D42A27DB-BD31-4B8C-83A1-F6EECF244321}">
                <p14:modId xmlns:p14="http://schemas.microsoft.com/office/powerpoint/2010/main" val="3370368780"/>
              </p:ext>
            </p:extLst>
          </p:nvPr>
        </p:nvGraphicFramePr>
        <p:xfrm>
          <a:off x="737402" y="2438400"/>
          <a:ext cx="6370320" cy="2034995"/>
        </p:xfrm>
        <a:graphic>
          <a:graphicData uri="http://schemas.openxmlformats.org/drawingml/2006/table">
            <a:tbl>
              <a:tblPr firstRow="1" bandRow="1">
                <a:tableStyleId>{5940675A-B579-460E-94D1-54222C63F5DA}</a:tableStyleId>
              </a:tblPr>
              <a:tblGrid>
                <a:gridCol w="1569466"/>
                <a:gridCol w="1783334"/>
                <a:gridCol w="1592580"/>
                <a:gridCol w="1424940"/>
              </a:tblGrid>
              <a:tr h="406999">
                <a:tc>
                  <a:txBody>
                    <a:bodyPr/>
                    <a:lstStyle/>
                    <a:p>
                      <a:r>
                        <a:rPr lang="en-US" sz="1300" b="1" dirty="0" smtClean="0">
                          <a:solidFill>
                            <a:schemeClr val="tx1"/>
                          </a:solidFill>
                          <a:latin typeface="Gill Sans MT" panose="020B0502020104020203" pitchFamily="34" charset="0"/>
                        </a:rPr>
                        <a:t>Shannon Berkey</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Raquel LemusGarcia</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Gill Sans MT" panose="020B0502020104020203" pitchFamily="34" charset="0"/>
                        </a:rPr>
                        <a:t>Sandy Maines</a:t>
                      </a:r>
                    </a:p>
                  </a:txBody>
                  <a:tcPr marL="100191" marR="100191"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Gill Sans MT" panose="020B0502020104020203" pitchFamily="34" charset="0"/>
                        </a:rPr>
                        <a:t>Berta Lule</a:t>
                      </a:r>
                    </a:p>
                  </a:txBody>
                  <a:tcPr marL="100191" marR="100191" marT="50178" marB="50178">
                    <a:solidFill>
                      <a:schemeClr val="bg1"/>
                    </a:solidFill>
                  </a:tcPr>
                </a:tc>
              </a:tr>
              <a:tr h="406999">
                <a:tc>
                  <a:txBody>
                    <a:bodyPr/>
                    <a:lstStyle/>
                    <a:p>
                      <a:r>
                        <a:rPr lang="en-US" sz="1300" b="1" dirty="0" smtClean="0">
                          <a:solidFill>
                            <a:schemeClr val="tx1"/>
                          </a:solidFill>
                          <a:latin typeface="Gill Sans MT" panose="020B0502020104020203" pitchFamily="34" charset="0"/>
                        </a:rPr>
                        <a:t>Tammy Cole</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Janet Stintson</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Gill Sans MT" panose="020B0502020104020203" pitchFamily="34" charset="0"/>
                        </a:rPr>
                        <a:t>Gina McLain</a:t>
                      </a: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Judy Ramer</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r>
              <a:tr h="406999">
                <a:tc>
                  <a:txBody>
                    <a:bodyPr/>
                    <a:lstStyle/>
                    <a:p>
                      <a:r>
                        <a:rPr lang="en-US" sz="1300" b="1" dirty="0" smtClean="0">
                          <a:solidFill>
                            <a:schemeClr val="tx1"/>
                          </a:solidFill>
                          <a:latin typeface="Gill Sans MT" panose="020B0502020104020203" pitchFamily="34" charset="0"/>
                        </a:rPr>
                        <a:t>Nicole</a:t>
                      </a:r>
                      <a:r>
                        <a:rPr lang="en-US" sz="1300" b="1" baseline="0" dirty="0" smtClean="0">
                          <a:solidFill>
                            <a:schemeClr val="tx1"/>
                          </a:solidFill>
                          <a:latin typeface="Gill Sans MT" panose="020B0502020104020203" pitchFamily="34" charset="0"/>
                        </a:rPr>
                        <a:t> Thoen</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Patricia Gallardo</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Gill Sans MT" panose="020B0502020104020203" pitchFamily="34" charset="0"/>
                        </a:rPr>
                        <a:t>Lisa Carnes</a:t>
                      </a: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Teresa</a:t>
                      </a:r>
                      <a:r>
                        <a:rPr lang="en-US" sz="1300" b="1" baseline="0" dirty="0" smtClean="0">
                          <a:solidFill>
                            <a:schemeClr val="tx1"/>
                          </a:solidFill>
                          <a:latin typeface="Gill Sans MT" panose="020B0502020104020203" pitchFamily="34" charset="0"/>
                        </a:rPr>
                        <a:t> Portinga</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r>
              <a:tr h="406999">
                <a:tc>
                  <a:txBody>
                    <a:bodyPr/>
                    <a:lstStyle/>
                    <a:p>
                      <a:r>
                        <a:rPr lang="en-US" sz="1300" b="1" dirty="0" smtClean="0">
                          <a:solidFill>
                            <a:schemeClr val="tx1"/>
                          </a:solidFill>
                          <a:latin typeface="Gill Sans MT" panose="020B0502020104020203" pitchFamily="34" charset="0"/>
                        </a:rPr>
                        <a:t>Jami Rider</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Linda Benson</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Dori Sipe</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Laycee Kinsman</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r>
              <a:tr h="406999">
                <a:tc>
                  <a:txBody>
                    <a:bodyPr/>
                    <a:lstStyle/>
                    <a:p>
                      <a:r>
                        <a:rPr lang="en-US" sz="1300" b="1" dirty="0" smtClean="0">
                          <a:solidFill>
                            <a:schemeClr val="tx1"/>
                          </a:solidFill>
                          <a:latin typeface="Gill Sans MT" panose="020B0502020104020203" pitchFamily="34" charset="0"/>
                        </a:rPr>
                        <a:t>Sonja Grabel</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Gill Sans MT" panose="020B0502020104020203" pitchFamily="34" charset="0"/>
                        </a:rPr>
                        <a:t>Christina Arosco</a:t>
                      </a:r>
                    </a:p>
                  </a:txBody>
                  <a:tcPr marL="100191" marR="100191" marT="50178" marB="50178">
                    <a:solidFill>
                      <a:schemeClr val="bg1"/>
                    </a:solidFill>
                  </a:tcPr>
                </a:tc>
                <a:tc>
                  <a:txBody>
                    <a:bodyPr/>
                    <a:lstStyle/>
                    <a:p>
                      <a:r>
                        <a:rPr lang="en-US" sz="1300" b="1" dirty="0" smtClean="0">
                          <a:solidFill>
                            <a:schemeClr val="tx1"/>
                          </a:solidFill>
                          <a:latin typeface="Gill Sans MT" panose="020B0502020104020203" pitchFamily="34" charset="0"/>
                        </a:rPr>
                        <a:t>Teresa Portinga</a:t>
                      </a:r>
                      <a:endParaRPr lang="en-US" sz="1300" b="1" dirty="0">
                        <a:solidFill>
                          <a:schemeClr val="tx1"/>
                        </a:solidFill>
                        <a:latin typeface="Gill Sans MT" panose="020B0502020104020203" pitchFamily="34" charset="0"/>
                      </a:endParaRPr>
                    </a:p>
                  </a:txBody>
                  <a:tcPr marL="100191" marR="100191"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Gill Sans MT" panose="020B0502020104020203" pitchFamily="34" charset="0"/>
                        </a:rPr>
                        <a:t>Irma Ramirez</a:t>
                      </a:r>
                    </a:p>
                  </a:txBody>
                  <a:tcPr marL="100191" marR="100191" marT="50178" marB="50178">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62585303"/>
              </p:ext>
            </p:extLst>
          </p:nvPr>
        </p:nvGraphicFramePr>
        <p:xfrm>
          <a:off x="460674" y="5500879"/>
          <a:ext cx="6892963" cy="3261360"/>
        </p:xfrm>
        <a:graphic>
          <a:graphicData uri="http://schemas.openxmlformats.org/drawingml/2006/table">
            <a:tbl>
              <a:tblPr firstRow="1" bandRow="1">
                <a:tableStyleId>{5940675A-B579-460E-94D1-54222C63F5DA}</a:tableStyleId>
              </a:tblPr>
              <a:tblGrid>
                <a:gridCol w="2469512"/>
                <a:gridCol w="1982809"/>
                <a:gridCol w="2440642"/>
              </a:tblGrid>
              <a:tr h="4602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3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Todas las evaluaciones ELA de primaria fueron revisadas y actualizadas en junio del año 2015 por los siguientes excelentes y dedicados maestros de K-6</a:t>
                      </a:r>
                      <a:r>
                        <a:rPr kumimoji="0" lang="x-none" sz="1300" b="1" i="0" u="none" strike="noStrike" kern="1200" cap="none" spc="0" normalizeH="0" baseline="30000" noProof="0" dirty="0" smtClean="0">
                          <a:ln>
                            <a:noFill/>
                          </a:ln>
                          <a:solidFill>
                            <a:prstClr val="black"/>
                          </a:solidFill>
                          <a:effectLst/>
                          <a:uLnTx/>
                          <a:uFillTx/>
                          <a:latin typeface="Gill Sans MT" panose="020B0502020104020203" pitchFamily="34" charset="0"/>
                          <a:ea typeface="+mn-ea"/>
                          <a:cs typeface="+mn-cs"/>
                        </a:rPr>
                        <a:t>to</a:t>
                      </a:r>
                      <a:r>
                        <a:rPr kumimoji="0" lang="x-none" sz="13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de HSD.   </a:t>
                      </a:r>
                      <a:endParaRPr kumimoji="0" lang="x-none"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65207271"/>
              </p:ext>
            </p:extLst>
          </p:nvPr>
        </p:nvGraphicFramePr>
        <p:xfrm>
          <a:off x="491490" y="8874701"/>
          <a:ext cx="6862145" cy="527304"/>
        </p:xfrm>
        <a:graphic>
          <a:graphicData uri="http://schemas.openxmlformats.org/drawingml/2006/table">
            <a:tbl>
              <a:tblPr firstRow="1" bandRow="1">
                <a:tableStyleId>{3C2FFA5D-87B4-456A-9821-1D502468CF0F}</a:tableStyleId>
              </a:tblPr>
              <a:tblGrid>
                <a:gridCol w="6862145"/>
              </a:tblGrid>
              <a:tr h="469392">
                <a:tc>
                  <a:txBody>
                    <a:bodyPr/>
                    <a:lstStyle/>
                    <a:p>
                      <a:pPr algn="ctr"/>
                      <a:r>
                        <a:rPr lang="en-US" sz="1400" i="1" dirty="0" smtClean="0">
                          <a:solidFill>
                            <a:schemeClr val="tx1"/>
                          </a:solidFill>
                          <a:latin typeface="Gill Sans MT" panose="020B0502020104020203" pitchFamily="34" charset="0"/>
                        </a:rPr>
                        <a:t>Gracias a </a:t>
                      </a:r>
                      <a:r>
                        <a:rPr lang="en-US" sz="1400" i="1" dirty="0" err="1" smtClean="0">
                          <a:solidFill>
                            <a:schemeClr val="tx1"/>
                          </a:solidFill>
                          <a:latin typeface="Gill Sans MT" panose="020B0502020104020203" pitchFamily="34" charset="0"/>
                        </a:rPr>
                        <a:t>todos</a:t>
                      </a:r>
                      <a:r>
                        <a:rPr lang="en-US" sz="1400" i="1" dirty="0" smtClean="0">
                          <a:solidFill>
                            <a:schemeClr val="tx1"/>
                          </a:solidFill>
                          <a:latin typeface="Gill Sans MT" panose="020B0502020104020203" pitchFamily="34" charset="0"/>
                        </a:rPr>
                        <a:t> los </a:t>
                      </a:r>
                      <a:r>
                        <a:rPr lang="en-US" sz="1400" i="1" dirty="0" err="1" smtClean="0">
                          <a:solidFill>
                            <a:schemeClr val="tx1"/>
                          </a:solidFill>
                          <a:latin typeface="Gill Sans MT" panose="020B0502020104020203" pitchFamily="34" charset="0"/>
                        </a:rPr>
                        <a:t>que</a:t>
                      </a:r>
                      <a:r>
                        <a:rPr lang="en-US" sz="1400" i="1" dirty="0" smtClean="0">
                          <a:solidFill>
                            <a:schemeClr val="tx1"/>
                          </a:solidFill>
                          <a:latin typeface="Gill Sans MT" panose="020B0502020104020203" pitchFamily="34" charset="0"/>
                        </a:rPr>
                        <a:t> </a:t>
                      </a:r>
                      <a:r>
                        <a:rPr lang="en-US" sz="1400" i="1" dirty="0" err="1" smtClean="0">
                          <a:solidFill>
                            <a:schemeClr val="tx1"/>
                          </a:solidFill>
                          <a:latin typeface="Gill Sans MT" panose="020B0502020104020203" pitchFamily="34" charset="0"/>
                        </a:rPr>
                        <a:t>participaron</a:t>
                      </a:r>
                      <a:r>
                        <a:rPr lang="en-US" sz="1400" i="1" dirty="0" smtClean="0">
                          <a:solidFill>
                            <a:schemeClr val="tx1"/>
                          </a:solidFill>
                          <a:latin typeface="Gill Sans MT" panose="020B0502020104020203" pitchFamily="34" charset="0"/>
                        </a:rPr>
                        <a:t> </a:t>
                      </a:r>
                      <a:r>
                        <a:rPr lang="en-US" sz="1400" i="1" dirty="0" err="1" smtClean="0">
                          <a:solidFill>
                            <a:schemeClr val="tx1"/>
                          </a:solidFill>
                          <a:latin typeface="Gill Sans MT" panose="020B0502020104020203" pitchFamily="34" charset="0"/>
                        </a:rPr>
                        <a:t>en</a:t>
                      </a:r>
                      <a:r>
                        <a:rPr lang="en-US" sz="1400" i="1" dirty="0" smtClean="0">
                          <a:solidFill>
                            <a:schemeClr val="tx1"/>
                          </a:solidFill>
                          <a:latin typeface="Gill Sans MT" panose="020B0502020104020203" pitchFamily="34" charset="0"/>
                        </a:rPr>
                        <a:t> la </a:t>
                      </a:r>
                      <a:r>
                        <a:rPr lang="en-US" sz="1400" i="1" dirty="0" err="1" smtClean="0">
                          <a:solidFill>
                            <a:schemeClr val="tx1"/>
                          </a:solidFill>
                          <a:latin typeface="Gill Sans MT" panose="020B0502020104020203" pitchFamily="34" charset="0"/>
                        </a:rPr>
                        <a:t>traducción</a:t>
                      </a:r>
                      <a:r>
                        <a:rPr lang="en-US" sz="1400" i="1" dirty="0" smtClean="0">
                          <a:solidFill>
                            <a:schemeClr val="tx1"/>
                          </a:solidFill>
                          <a:latin typeface="Gill Sans MT" panose="020B0502020104020203" pitchFamily="34" charset="0"/>
                        </a:rPr>
                        <a:t> de </a:t>
                      </a:r>
                      <a:r>
                        <a:rPr lang="en-US" sz="1400" i="1" dirty="0" err="1" smtClean="0">
                          <a:solidFill>
                            <a:schemeClr val="tx1"/>
                          </a:solidFill>
                          <a:latin typeface="Gill Sans MT" panose="020B0502020104020203" pitchFamily="34" charset="0"/>
                        </a:rPr>
                        <a:t>esta</a:t>
                      </a:r>
                      <a:r>
                        <a:rPr lang="en-US" sz="1400" i="1" dirty="0" smtClean="0">
                          <a:solidFill>
                            <a:schemeClr val="tx1"/>
                          </a:solidFill>
                          <a:latin typeface="Gill Sans MT" panose="020B0502020104020203" pitchFamily="34" charset="0"/>
                        </a:rPr>
                        <a:t> </a:t>
                      </a:r>
                      <a:r>
                        <a:rPr lang="en-US" sz="1400" i="1" dirty="0" err="1" smtClean="0">
                          <a:solidFill>
                            <a:schemeClr val="tx1"/>
                          </a:solidFill>
                          <a:latin typeface="Gill Sans MT" panose="020B0502020104020203" pitchFamily="34" charset="0"/>
                        </a:rPr>
                        <a:t>evaluación</a:t>
                      </a:r>
                      <a:r>
                        <a:rPr lang="en-US" sz="1400" i="1" dirty="0" smtClean="0">
                          <a:solidFill>
                            <a:schemeClr val="tx1"/>
                          </a:solidFill>
                          <a:latin typeface="Gill Sans MT" panose="020B0502020104020203" pitchFamily="34" charset="0"/>
                        </a:rPr>
                        <a:t>, </a:t>
                      </a:r>
                    </a:p>
                    <a:p>
                      <a:pPr algn="ctr"/>
                      <a:r>
                        <a:rPr lang="en-US" sz="1400" i="1" dirty="0" err="1" smtClean="0">
                          <a:solidFill>
                            <a:schemeClr val="tx1"/>
                          </a:solidFill>
                          <a:latin typeface="Gill Sans MT" panose="020B0502020104020203" pitchFamily="34" charset="0"/>
                        </a:rPr>
                        <a:t>bajo</a:t>
                      </a:r>
                      <a:r>
                        <a:rPr lang="en-US" sz="1400" i="1" dirty="0" smtClean="0">
                          <a:solidFill>
                            <a:schemeClr val="tx1"/>
                          </a:solidFill>
                          <a:latin typeface="Gill Sans MT" panose="020B0502020104020203" pitchFamily="34" charset="0"/>
                        </a:rPr>
                        <a:t> la </a:t>
                      </a:r>
                      <a:r>
                        <a:rPr lang="en-US" sz="1400" i="1" dirty="0" err="1" smtClean="0">
                          <a:solidFill>
                            <a:schemeClr val="tx1"/>
                          </a:solidFill>
                          <a:latin typeface="Gill Sans MT" panose="020B0502020104020203" pitchFamily="34" charset="0"/>
                        </a:rPr>
                        <a:t>coordinación</a:t>
                      </a:r>
                      <a:r>
                        <a:rPr lang="en-US" sz="1400" i="1" baseline="0" dirty="0" smtClean="0">
                          <a:solidFill>
                            <a:schemeClr val="tx1"/>
                          </a:solidFill>
                          <a:latin typeface="Gill Sans MT" panose="020B0502020104020203" pitchFamily="34" charset="0"/>
                        </a:rPr>
                        <a:t> de </a:t>
                      </a:r>
                      <a:r>
                        <a:rPr kumimoji="0" lang="en-US" sz="1050" b="1" i="1" u="none" strike="noStrike" kern="1200" cap="none" spc="0" normalizeH="0" baseline="0" dirty="0" smtClean="0">
                          <a:ln>
                            <a:noFill/>
                          </a:ln>
                          <a:solidFill>
                            <a:prstClr val="black"/>
                          </a:solidFill>
                          <a:effectLst/>
                          <a:uLnTx/>
                          <a:uFillTx/>
                          <a:latin typeface="Gill Sans MT" panose="020B0502020104020203" pitchFamily="34" charset="0"/>
                          <a:ea typeface="+mn-ea"/>
                          <a:cs typeface="+mn-cs"/>
                        </a:rPr>
                        <a:t>Z. Rosa y M. Mendez</a:t>
                      </a:r>
                      <a:endParaRPr kumimoji="0" lang="x-none" sz="1050" b="1" i="1"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100584" marR="100584" marT="50292" marB="50292">
                    <a:gradFill flip="none" rotWithShape="1">
                      <a:gsLst>
                        <a:gs pos="11000">
                          <a:schemeClr val="accent1">
                            <a:lumMod val="40000"/>
                            <a:lumOff val="60000"/>
                          </a:schemeClr>
                        </a:gs>
                        <a:gs pos="89000">
                          <a:srgbClr val="739BCB"/>
                        </a:gs>
                        <a:gs pos="99000">
                          <a:schemeClr val="accent1">
                            <a:lumMod val="60000"/>
                            <a:lumOff val="40000"/>
                          </a:schemeClr>
                        </a:gs>
                      </a:gsLst>
                      <a:path path="rect">
                        <a:fillToRect l="50000" t="50000" r="50000" b="50000"/>
                      </a:path>
                      <a:tileRect/>
                    </a:gradFill>
                  </a:tcPr>
                </a:tc>
              </a:tr>
            </a:tbl>
          </a:graphicData>
        </a:graphic>
      </p:graphicFrame>
    </p:spTree>
    <p:extLst>
      <p:ext uri="{BB962C8B-B14F-4D97-AF65-F5344CB8AC3E}">
        <p14:creationId xmlns:p14="http://schemas.microsoft.com/office/powerpoint/2010/main" val="408386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27217799"/>
              </p:ext>
            </p:extLst>
          </p:nvPr>
        </p:nvGraphicFramePr>
        <p:xfrm>
          <a:off x="304800" y="268168"/>
          <a:ext cx="7121445" cy="6941230"/>
        </p:xfrm>
        <a:graphic>
          <a:graphicData uri="http://schemas.openxmlformats.org/drawingml/2006/table">
            <a:tbl>
              <a:tblPr firstRow="1" bandRow="1">
                <a:tableStyleId>{5940675A-B579-460E-94D1-54222C63F5DA}</a:tableStyleId>
              </a:tblPr>
              <a:tblGrid>
                <a:gridCol w="3493690"/>
                <a:gridCol w="3627755"/>
              </a:tblGrid>
              <a:tr h="2357691">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x-none" sz="1700" b="1" i="0" u="none" strike="noStrike" kern="1200" cap="none" spc="0" normalizeH="0" baseline="0" noProof="0" dirty="0" smtClean="0">
                          <a:ln>
                            <a:noFill/>
                          </a:ln>
                          <a:solidFill>
                            <a:prstClr val="black"/>
                          </a:solidFill>
                          <a:effectLst/>
                          <a:uLnTx/>
                          <a:uFillTx/>
                          <a:latin typeface="+mn-lt"/>
                          <a:ea typeface="+mn-ea"/>
                          <a:cs typeface="+mn-cs"/>
                        </a:rPr>
                        <a:t>17. </a:t>
                      </a:r>
                      <a:r>
                        <a:rPr kumimoji="0" lang="x-none" sz="1700" b="0" i="0" u="sng" strike="noStrike" kern="1200" cap="none" spc="0" normalizeH="0" baseline="0" noProof="0" dirty="0" smtClean="0">
                          <a:ln>
                            <a:noFill/>
                          </a:ln>
                          <a:solidFill>
                            <a:prstClr val="black"/>
                          </a:solidFill>
                          <a:effectLst/>
                          <a:uLnTx/>
                          <a:uFillTx/>
                          <a:latin typeface="+mn-lt"/>
                          <a:ea typeface="+mn-ea"/>
                          <a:cs typeface="+mn-cs"/>
                        </a:rPr>
                        <a:t>Clave para la Tarea de Rendimiento:</a:t>
                      </a:r>
                      <a:r>
                        <a:rPr kumimoji="0" lang="x-none" sz="17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x-none" sz="1200" b="1" i="0" u="sng" strike="noStrike" kern="1200" cap="none" spc="0" normalizeH="0" baseline="0" noProof="0" dirty="0" smtClean="0">
                          <a:ln>
                            <a:noFill/>
                          </a:ln>
                          <a:solidFill>
                            <a:prstClr val="black"/>
                          </a:solidFill>
                          <a:effectLst/>
                          <a:uLnTx/>
                          <a:uFillTx/>
                          <a:latin typeface="+mn-lt"/>
                          <a:ea typeface="+mn-ea"/>
                          <a:cs typeface="+mn-cs"/>
                        </a:rPr>
                        <a:t>W.K.3</a:t>
                      </a:r>
                      <a:r>
                        <a:rPr kumimoji="0" lang="x-none" sz="1200" b="1"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Usa una combinación de dibujo, dictado y escritura para </a:t>
                      </a:r>
                      <a:r>
                        <a:rPr kumimoji="0" lang="x-none"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narrar</a:t>
                      </a:r>
                      <a:r>
                        <a:rPr kumimoji="0" lang="x-none"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un acontecimiento único o varios acontecimientos vagamente enlazados, </a:t>
                      </a:r>
                      <a:r>
                        <a:rPr kumimoji="0" lang="x-none"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habla de dichos acontecimientos en el orden </a:t>
                      </a:r>
                      <a:r>
                        <a:rPr kumimoji="0" lang="x-none"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en que ocurrieron y </a:t>
                      </a:r>
                      <a:r>
                        <a:rPr kumimoji="0" lang="x-none"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ofrece una reacción a lo sucedido.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574675" indent="-574675"/>
                      <a:r>
                        <a:rPr lang="x-none" sz="1700" b="1" dirty="0" smtClean="0"/>
                        <a:t>Tarea:</a:t>
                      </a:r>
                      <a:r>
                        <a:rPr lang="x-none" sz="1800" noProof="0" dirty="0" smtClean="0">
                          <a:ea typeface="Calibri"/>
                          <a:cs typeface="Calibri"/>
                        </a:rPr>
                        <a:t>Tú estás acampando con tu familia a la orilla del río. En el río, un animal te pide ayuda para hacer una casa. Escribe o dibuja para mostrar cómo vas a ayudar al animal a hacer su casa. Muestra o cuenta qué sucede al principio, en el medio y al final del cuento.</a:t>
                      </a:r>
                      <a:endParaRPr lang="x-none" sz="1800" noProof="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74970">
                <a:tc>
                  <a:txBody>
                    <a:bodyPr/>
                    <a:lstStyle/>
                    <a:p>
                      <a:pPr algn="ctr"/>
                      <a:r>
                        <a:rPr lang="x-none" sz="1700" dirty="0" smtClean="0"/>
                        <a:t>El personaje de mi cuento.</a:t>
                      </a:r>
                      <a:endParaRPr lang="x-none" sz="1700" dirty="0"/>
                    </a:p>
                  </a:txBody>
                  <a:tcPr marL="97155" marR="97155" marT="47897" marB="47897">
                    <a:solidFill>
                      <a:schemeClr val="bg2"/>
                    </a:solidFill>
                  </a:tcPr>
                </a:tc>
                <a:tc>
                  <a:txBody>
                    <a:bodyPr/>
                    <a:lstStyle/>
                    <a:p>
                      <a:pPr algn="ctr"/>
                      <a:r>
                        <a:rPr lang="x-none" sz="1700" dirty="0" smtClean="0"/>
                        <a:t>¿Qué pasó al principio?</a:t>
                      </a:r>
                      <a:endParaRPr lang="x-none" sz="170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154937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x-none" sz="2100" dirty="0"/>
                    </a:p>
                  </a:txBody>
                  <a:tcPr marL="97155" marR="97155" marT="47897" marB="47897">
                    <a:lnR w="12700" cap="flat" cmpd="sng" algn="ctr">
                      <a:solidFill>
                        <a:schemeClr val="tx1"/>
                      </a:solidFill>
                      <a:prstDash val="solid"/>
                      <a:round/>
                      <a:headEnd type="none" w="med" len="med"/>
                      <a:tailEnd type="none" w="med" len="med"/>
                    </a:lnR>
                  </a:tcPr>
                </a:tc>
              </a:tr>
              <a:tr h="437776">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lang="x-none" sz="1700" dirty="0" smtClean="0"/>
                        <a:t>¿Qué </a:t>
                      </a:r>
                      <a:r>
                        <a:rPr kumimoji="0" lang="x-none" sz="1700" b="0" i="0" u="none" strike="noStrike" kern="1200" cap="none" spc="0" normalizeH="0" baseline="0" noProof="0" dirty="0" smtClean="0">
                          <a:ln>
                            <a:noFill/>
                          </a:ln>
                          <a:solidFill>
                            <a:srgbClr val="000000"/>
                          </a:solidFill>
                          <a:effectLst/>
                          <a:uLnTx/>
                          <a:uFillTx/>
                          <a:latin typeface="+mn-lt"/>
                          <a:ea typeface="+mn-ea"/>
                          <a:cs typeface="+mn-cs"/>
                        </a:rPr>
                        <a:t>pasó en el medio?</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lang="x-none" sz="1700" dirty="0" smtClean="0"/>
                        <a:t>¿Qué  pasó al final?</a:t>
                      </a:r>
                      <a:endParaRPr lang="x-none" sz="210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213635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x-none"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69314547"/>
              </p:ext>
            </p:extLst>
          </p:nvPr>
        </p:nvGraphicFramePr>
        <p:xfrm>
          <a:off x="284122" y="7266003"/>
          <a:ext cx="7162800" cy="2385906"/>
        </p:xfrm>
        <a:graphic>
          <a:graphicData uri="http://schemas.openxmlformats.org/drawingml/2006/table">
            <a:tbl>
              <a:tblPr firstRow="1" bandRow="1">
                <a:tableStyleId>{5940675A-B579-460E-94D1-54222C63F5DA}</a:tableStyleId>
              </a:tblPr>
              <a:tblGrid>
                <a:gridCol w="596900"/>
                <a:gridCol w="596900"/>
                <a:gridCol w="596900"/>
                <a:gridCol w="596900"/>
                <a:gridCol w="596900"/>
                <a:gridCol w="596900"/>
                <a:gridCol w="596900"/>
                <a:gridCol w="596900"/>
                <a:gridCol w="596900"/>
                <a:gridCol w="596900"/>
                <a:gridCol w="596900"/>
                <a:gridCol w="596900"/>
              </a:tblGrid>
              <a:tr h="478971">
                <a:tc gridSpan="12">
                  <a:txBody>
                    <a:bodyPr/>
                    <a:lstStyle/>
                    <a:p>
                      <a:r>
                        <a:rPr lang="x-none" sz="1300" b="0" noProof="0" dirty="0" smtClean="0"/>
                        <a:t>Los estudiantes reciben 3 puntajes, uno por cada criterio. En kínder, utilice su juicio junto con la </a:t>
                      </a:r>
                      <a:r>
                        <a:rPr lang="x-none" sz="1300" b="1" noProof="0" dirty="0" smtClean="0"/>
                        <a:t>rúbrica de escritura </a:t>
                      </a:r>
                      <a:r>
                        <a:rPr lang="x-none" sz="1300" b="0" noProof="0" dirty="0" smtClean="0"/>
                        <a:t>para decidir</a:t>
                      </a:r>
                      <a:r>
                        <a:rPr lang="x-none" sz="1300" b="0" baseline="0" noProof="0" dirty="0" smtClean="0"/>
                        <a:t> cómo el producto final representa mejor cada una de estas áreas.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88499">
                <a:tc gridSpan="4">
                  <a:txBody>
                    <a:bodyPr/>
                    <a:lstStyle/>
                    <a:p>
                      <a:r>
                        <a:rPr lang="es-ES" sz="1200" b="1" noProof="0" dirty="0" smtClean="0"/>
                        <a:t>Propósito y  Organización (4)</a:t>
                      </a:r>
                    </a:p>
                    <a:p>
                      <a:pPr marL="171450" indent="-171450">
                        <a:buFont typeface="Arial" panose="020B0604020202020204" pitchFamily="34" charset="0"/>
                        <a:buChar char="•"/>
                      </a:pPr>
                      <a:r>
                        <a:rPr lang="es-ES" sz="900" b="0" noProof="0" dirty="0" smtClean="0"/>
                        <a:t>Introduce un</a:t>
                      </a:r>
                      <a:r>
                        <a:rPr lang="es-ES" sz="900" b="0" baseline="0" noProof="0" dirty="0" smtClean="0"/>
                        <a:t> personaje de alguna manera.</a:t>
                      </a:r>
                      <a:endParaRPr lang="es-ES" sz="900" b="0" noProof="0" dirty="0" smtClean="0"/>
                    </a:p>
                    <a:p>
                      <a:pPr marL="171450" indent="-171450">
                        <a:buFont typeface="Arial" panose="020B0604020202020204" pitchFamily="34" charset="0"/>
                        <a:buChar char="•"/>
                      </a:pPr>
                      <a:r>
                        <a:rPr lang="es-ES" sz="900" b="0" noProof="0" dirty="0" smtClean="0"/>
                        <a:t>Se</a:t>
                      </a:r>
                      <a:r>
                        <a:rPr lang="es-ES" sz="900" b="0" baseline="0" noProof="0" dirty="0" smtClean="0"/>
                        <a:t> mantiene en el tema sobre el personaje.</a:t>
                      </a:r>
                      <a:endParaRPr lang="es-ES" sz="900" b="0" noProof="0" dirty="0" smtClean="0"/>
                    </a:p>
                    <a:p>
                      <a:pPr marL="171450" indent="-171450">
                        <a:buFont typeface="Arial" panose="020B0604020202020204" pitchFamily="34" charset="0"/>
                        <a:buChar char="•"/>
                      </a:pPr>
                      <a:r>
                        <a:rPr lang="es-ES" sz="900" b="0" noProof="0" dirty="0" smtClean="0"/>
                        <a:t>Tiene un comienzo,</a:t>
                      </a:r>
                      <a:r>
                        <a:rPr lang="es-ES" sz="900" b="0" baseline="0" noProof="0" dirty="0" smtClean="0"/>
                        <a:t> medio y final que es lógico. </a:t>
                      </a:r>
                      <a:endParaRPr lang="es-ES" sz="900" b="0" noProof="0" dirty="0" smtClean="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ES" sz="1100" b="1" noProof="0" dirty="0" smtClean="0"/>
                        <a:t>Lenguaje -Elaboración de</a:t>
                      </a:r>
                      <a:r>
                        <a:rPr lang="es-ES" sz="1100" b="1" baseline="0" noProof="0" dirty="0" smtClean="0"/>
                        <a:t> la e</a:t>
                      </a:r>
                      <a:r>
                        <a:rPr lang="es-ES" sz="1100" b="1" noProof="0" dirty="0" smtClean="0"/>
                        <a:t>videncia (4)</a:t>
                      </a:r>
                    </a:p>
                    <a:p>
                      <a:pPr marL="171450" indent="-171450">
                        <a:buFont typeface="Arial" panose="020B0604020202020204" pitchFamily="34" charset="0"/>
                        <a:buChar char="•"/>
                      </a:pPr>
                      <a:r>
                        <a:rPr lang="es-ES" sz="900" b="0" noProof="0" dirty="0" smtClean="0"/>
                        <a:t>Utiliza detalles o ejemplos relevantes de un animal haciendo su casa.</a:t>
                      </a:r>
                    </a:p>
                    <a:p>
                      <a:pPr marL="171450" indent="-171450">
                        <a:buFont typeface="Arial" panose="020B0604020202020204" pitchFamily="34" charset="0"/>
                        <a:buChar char="•"/>
                      </a:pPr>
                      <a:r>
                        <a:rPr lang="es-ES" sz="900" b="0" baseline="0" noProof="0" dirty="0" smtClean="0"/>
                        <a:t>Utiliza vocabulario que aprendió del texto.</a:t>
                      </a:r>
                    </a:p>
                    <a:p>
                      <a:pPr marL="171450" indent="-171450">
                        <a:buFont typeface="Arial" panose="020B0604020202020204" pitchFamily="34" charset="0"/>
                        <a:buChar char="•"/>
                      </a:pPr>
                      <a:r>
                        <a:rPr lang="es-ES" sz="900" b="0" baseline="0" noProof="0" dirty="0" smtClean="0"/>
                        <a:t>Utiliza oraciones completas cuando comparte su trabajo.  L.K.1f</a:t>
                      </a:r>
                      <a:endParaRPr lang="es-ES" sz="900" b="0" noProof="0"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ES" sz="1200" b="1" noProof="0" dirty="0" smtClean="0"/>
                        <a:t>Convenciones (4)</a:t>
                      </a:r>
                    </a:p>
                    <a:p>
                      <a:pPr marL="171450" indent="-171450">
                        <a:buFont typeface="Arial" panose="020B0604020202020204" pitchFamily="34" charset="0"/>
                        <a:buChar char="•"/>
                      </a:pPr>
                      <a:r>
                        <a:rPr lang="es-ES" sz="900" b="0" noProof="0" dirty="0" smtClean="0"/>
                        <a:t>Usa palabras o letras</a:t>
                      </a:r>
                      <a:r>
                        <a:rPr lang="es-ES" sz="900" b="0" baseline="0" noProof="0" dirty="0" smtClean="0"/>
                        <a:t> apropiadas para su edad.</a:t>
                      </a:r>
                      <a:endParaRPr lang="es-ES" sz="900" b="0" noProof="0" dirty="0" smtClean="0"/>
                    </a:p>
                    <a:p>
                      <a:pPr marL="171450" indent="-171450">
                        <a:buFont typeface="Arial" panose="020B0604020202020204" pitchFamily="34" charset="0"/>
                        <a:buChar char="•"/>
                      </a:pPr>
                      <a:r>
                        <a:rPr lang="es-ES" sz="900" b="0" noProof="0" dirty="0" smtClean="0"/>
                        <a:t>Si</a:t>
                      </a:r>
                      <a:r>
                        <a:rPr lang="es-ES" sz="900" b="0" baseline="0" noProof="0" dirty="0" smtClean="0"/>
                        <a:t> comparte su trabajo, utiliza una</a:t>
                      </a:r>
                      <a:r>
                        <a:rPr lang="es-ES" sz="900" b="0" noProof="0" dirty="0" smtClean="0"/>
                        <a:t> gramática apropiada para su edad,</a:t>
                      </a:r>
                      <a:r>
                        <a:rPr lang="es-ES" sz="900" b="0" baseline="0" noProof="0" dirty="0" smtClean="0"/>
                        <a:t> </a:t>
                      </a:r>
                      <a:r>
                        <a:rPr lang="es-ES" sz="900" b="0" noProof="0" dirty="0" smtClean="0"/>
                        <a:t>así como cualquier</a:t>
                      </a:r>
                      <a:r>
                        <a:rPr lang="es-ES" sz="900" b="0" baseline="0" noProof="0" dirty="0" smtClean="0"/>
                        <a:t> pronombre en plural. L.K.1c</a:t>
                      </a:r>
                      <a:endParaRPr lang="es-ES" sz="900" b="0" noProof="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s-ES" sz="1700" b="1" noProof="0" dirty="0" smtClean="0"/>
                        <a:t>Puntaje total     /12</a:t>
                      </a:r>
                      <a:endParaRPr lang="es-ES" sz="1700" b="1" noProof="0"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Rectangle 8"/>
          <p:cNvSpPr/>
          <p:nvPr/>
        </p:nvSpPr>
        <p:spPr>
          <a:xfrm>
            <a:off x="715169" y="3298614"/>
            <a:ext cx="6219031" cy="1143000"/>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s-ES" sz="1400" b="1" dirty="0">
                <a:solidFill>
                  <a:schemeClr val="tx1"/>
                </a:solidFill>
              </a:rPr>
              <a:t>Pregunta #17 (Tarea de Rendimiento) es opcional.  </a:t>
            </a:r>
            <a:r>
              <a:rPr lang="es-ES" sz="1400" dirty="0">
                <a:solidFill>
                  <a:schemeClr val="tx1"/>
                </a:solidFill>
              </a:rPr>
              <a:t>Si se califica, los estándares de lenguaje</a:t>
            </a:r>
            <a:r>
              <a:rPr lang="es-ES" sz="1400" dirty="0"/>
              <a:t> </a:t>
            </a:r>
            <a:r>
              <a:rPr lang="es-ES" sz="1400" b="1" dirty="0">
                <a:solidFill>
                  <a:schemeClr val="tx1"/>
                </a:solidFill>
              </a:rPr>
              <a:t>L.K.1f</a:t>
            </a:r>
            <a:r>
              <a:rPr lang="es-ES" sz="1400" dirty="0">
                <a:solidFill>
                  <a:schemeClr val="tx1"/>
                </a:solidFill>
              </a:rPr>
              <a:t> (oraciones extensas; lenguaje y vocabulario ) y </a:t>
            </a:r>
            <a:r>
              <a:rPr lang="es-ES" sz="1400" b="1" dirty="0">
                <a:solidFill>
                  <a:schemeClr val="tx1"/>
                </a:solidFill>
              </a:rPr>
              <a:t>L.K.1c </a:t>
            </a:r>
            <a:r>
              <a:rPr lang="es-ES" sz="1400" dirty="0">
                <a:solidFill>
                  <a:schemeClr val="tx1"/>
                </a:solidFill>
              </a:rPr>
              <a:t>(pronombres en plural, editar y clarificar) como aparecen listados en la portada de esta evaluación, están</a:t>
            </a:r>
            <a:r>
              <a:rPr lang="es-ES" sz="1400" b="1" dirty="0">
                <a:solidFill>
                  <a:schemeClr val="tx1"/>
                </a:solidFill>
              </a:rPr>
              <a:t> integrados en la clave de puntuación a continuación. </a:t>
            </a:r>
            <a:r>
              <a:rPr lang="es-ES" sz="1400" dirty="0">
                <a:solidFill>
                  <a:schemeClr val="tx1"/>
                </a:solidFill>
              </a:rPr>
              <a:t>En los grados 1 – 6, lenguaje y vocabulario, y editar y clarificar se evalúan por separado</a:t>
            </a:r>
            <a:r>
              <a:rPr lang="es-ES" sz="1400" b="1" dirty="0">
                <a:solidFill>
                  <a:schemeClr val="tx1"/>
                </a:solidFill>
              </a:rPr>
              <a:t> </a:t>
            </a:r>
          </a:p>
          <a:p>
            <a:r>
              <a:rPr lang="en-US" sz="1400" b="1" dirty="0" smtClean="0">
                <a:solidFill>
                  <a:schemeClr val="tx1"/>
                </a:solidFill>
              </a:rPr>
              <a:t> </a:t>
            </a:r>
          </a:p>
          <a:p>
            <a:endParaRPr lang="en-US" sz="1400" b="1" dirty="0">
              <a:solidFill>
                <a:schemeClr val="tx1"/>
              </a:solidFill>
            </a:endParaRPr>
          </a:p>
        </p:txBody>
      </p:sp>
    </p:spTree>
    <p:extLst>
      <p:ext uri="{BB962C8B-B14F-4D97-AF65-F5344CB8AC3E}">
        <p14:creationId xmlns:p14="http://schemas.microsoft.com/office/powerpoint/2010/main" val="299610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6513" y="457388"/>
          <a:ext cx="7408090" cy="8899708"/>
        </p:xfrm>
        <a:graphic>
          <a:graphicData uri="http://schemas.openxmlformats.org/drawingml/2006/table">
            <a:tbl>
              <a:tblPr/>
              <a:tblGrid>
                <a:gridCol w="668347"/>
                <a:gridCol w="1368602"/>
                <a:gridCol w="1444636"/>
                <a:gridCol w="1444636"/>
                <a:gridCol w="1221866"/>
                <a:gridCol w="1260003"/>
              </a:tblGrid>
              <a:tr h="426235">
                <a:tc rowSpan="2">
                  <a:txBody>
                    <a:bodyPr/>
                    <a:lstStyle/>
                    <a:p>
                      <a:pPr marL="0" marR="0" algn="ctr">
                        <a:lnSpc>
                          <a:spcPct val="115000"/>
                        </a:lnSpc>
                        <a:spcBef>
                          <a:spcPts val="0"/>
                        </a:spcBef>
                        <a:spcAft>
                          <a:spcPts val="0"/>
                        </a:spcAft>
                      </a:pPr>
                      <a:r>
                        <a:rPr lang="x-none" sz="1200" b="1" noProof="0" dirty="0" smtClean="0">
                          <a:solidFill>
                            <a:srgbClr val="000000"/>
                          </a:solidFill>
                          <a:latin typeface="+mn-lt"/>
                          <a:ea typeface="Times New Roman"/>
                          <a:cs typeface="Times New Roman"/>
                        </a:rPr>
                        <a:t>Puntaje</a:t>
                      </a:r>
                      <a:endParaRPr lang="x-none" sz="1200" noProof="0" dirty="0">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n-US"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0"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-L.K.1a, L.K.2a, &amp; L.K.2d </a:t>
                      </a: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-L.1.1a, L.1.2</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-L.2.2</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1554777">
                <a:tc vMerge="1">
                  <a:txBody>
                    <a:bodyPr/>
                    <a:lstStyle/>
                    <a:p>
                      <a:endParaRPr lang="en-US"/>
                    </a:p>
                  </a:txBody>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endParaRPr lang="en-US"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en-US" sz="800" b="1" dirty="0" err="1" smtClean="0">
                          <a:solidFill>
                            <a:schemeClr val="dk1"/>
                          </a:solidFill>
                          <a:latin typeface="+mn-lt"/>
                          <a:ea typeface="Calibri"/>
                          <a:cs typeface="Calibri"/>
                          <a:sym typeface="Calibri"/>
                        </a:rPr>
                        <a:t>Tipos</a:t>
                      </a:r>
                      <a:r>
                        <a:rPr lang="en-US" sz="800" b="1" baseline="0" dirty="0" smtClean="0">
                          <a:solidFill>
                            <a:schemeClr val="dk1"/>
                          </a:solidFill>
                          <a:latin typeface="+mn-lt"/>
                          <a:ea typeface="Calibri"/>
                          <a:cs typeface="Calibri"/>
                          <a:sym typeface="Calibri"/>
                        </a:rPr>
                        <a:t> de </a:t>
                      </a:r>
                      <a:r>
                        <a:rPr lang="en-US" sz="800" b="1" baseline="0" dirty="0" err="1" smtClean="0">
                          <a:solidFill>
                            <a:schemeClr val="dk1"/>
                          </a:solidFill>
                          <a:latin typeface="+mn-lt"/>
                          <a:ea typeface="Calibri"/>
                          <a:cs typeface="Calibri"/>
                          <a:sym typeface="Calibri"/>
                        </a:rPr>
                        <a:t>textos</a:t>
                      </a:r>
                      <a:r>
                        <a:rPr lang="en-US" sz="800" b="1" baseline="0" dirty="0" smtClean="0">
                          <a:solidFill>
                            <a:schemeClr val="dk1"/>
                          </a:solidFill>
                          <a:latin typeface="+mn-lt"/>
                          <a:ea typeface="Calibri"/>
                          <a:cs typeface="Calibri"/>
                          <a:sym typeface="Calibri"/>
                        </a:rPr>
                        <a:t> y </a:t>
                      </a:r>
                      <a:r>
                        <a:rPr lang="en-US" sz="800" b="1" baseline="0" dirty="0" err="1" smtClean="0">
                          <a:solidFill>
                            <a:schemeClr val="dk1"/>
                          </a:solidFill>
                          <a:latin typeface="+mn-lt"/>
                          <a:ea typeface="Calibri"/>
                          <a:cs typeface="Calibri"/>
                          <a:sym typeface="Calibri"/>
                        </a:rPr>
                        <a:t>Propósitos</a:t>
                      </a:r>
                      <a:r>
                        <a:rPr lang="en-US" sz="800" b="1" dirty="0" smtClean="0">
                          <a:solidFill>
                            <a:schemeClr val="dk1"/>
                          </a:solidFill>
                          <a:latin typeface="+mn-lt"/>
                          <a:ea typeface="Calibri"/>
                          <a:cs typeface="Calibri"/>
                          <a:sym typeface="Calibri"/>
                        </a:rPr>
                        <a:t>:</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-W.K.3</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-W.1.3.1-2</a:t>
                      </a:r>
                    </a:p>
                    <a:p>
                      <a:pPr lvl="0" algn="ctr" rtl="0">
                        <a:lnSpc>
                          <a:spcPct val="115000"/>
                        </a:lnSpc>
                        <a:spcBef>
                          <a:spcPts val="0"/>
                        </a:spcBef>
                        <a:buSzPct val="25000"/>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-W.2.3.1-2</a:t>
                      </a:r>
                      <a:r>
                        <a:rPr lang="en-US" sz="800" b="1" u="none" strike="noStrike" cap="none" baseline="0" dirty="0" smtClean="0">
                          <a:solidFill>
                            <a:srgbClr val="000000"/>
                          </a:solidFill>
                          <a:latin typeface="+mn-lt"/>
                          <a:ea typeface="Calibri"/>
                          <a:cs typeface="Calibri"/>
                          <a:sym typeface="Calibri"/>
                        </a:rPr>
                        <a:t> </a:t>
                      </a:r>
                    </a:p>
                    <a:p>
                      <a:pPr marL="0" marR="0" algn="ctr">
                        <a:lnSpc>
                          <a:spcPct val="115000"/>
                        </a:lnSpc>
                        <a:spcBef>
                          <a:spcPts val="0"/>
                        </a:spcBef>
                        <a:spcAft>
                          <a:spcPts val="0"/>
                        </a:spcAft>
                      </a:pP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x-none" sz="1200" b="1" noProof="0" dirty="0" smtClean="0">
                          <a:effectLst>
                            <a:outerShdw blurRad="38100" dist="38100" dir="2700000" algn="tl">
                              <a:srgbClr val="000000">
                                <a:alpha val="43137"/>
                              </a:srgbClr>
                            </a:outerShdw>
                          </a:effectLst>
                          <a:latin typeface="+mn-lt"/>
                        </a:rPr>
                        <a:t>Organización</a:t>
                      </a:r>
                      <a:endParaRPr lang="en-US" sz="1200" b="1" noProof="0" dirty="0" smtClean="0">
                        <a:effectLst>
                          <a:outerShdw blurRad="38100" dist="38100" dir="2700000" algn="tl">
                            <a:srgbClr val="000000">
                              <a:alpha val="43137"/>
                            </a:srgbClr>
                          </a:outerShdw>
                        </a:effectLst>
                        <a:latin typeface="+mn-lt"/>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lvl="0" algn="ctr" rtl="0">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-W.K.3.2</a:t>
                      </a:r>
                    </a:p>
                    <a:p>
                      <a:pPr lvl="0" algn="ctr" rtl="0">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-W.1.3.2-3</a:t>
                      </a:r>
                    </a:p>
                    <a:p>
                      <a:pPr lvl="0" algn="ctr" rtl="0">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-W.2.3.3-4</a:t>
                      </a:r>
                    </a:p>
                    <a:p>
                      <a:pPr algn="ctr"/>
                      <a:endParaRPr lang="x-none" sz="1200" b="1" noProof="0" dirty="0">
                        <a:effectLst>
                          <a:outerShdw blurRad="38100" dist="38100" dir="2700000" algn="tl">
                            <a:srgbClr val="000000">
                              <a:alpha val="43137"/>
                            </a:srgbClr>
                          </a:outerShdw>
                        </a:effectLst>
                        <a:latin typeface="+mn-lt"/>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n-US"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-W.K.3.3</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-W.1.1.4 &amp; W.1.5.2</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-W.2.1.4</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n-US"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lvl="0" algn="ctr" rtl="0">
                        <a:lnSpc>
                          <a:spcPct val="115000"/>
                        </a:lnSpc>
                        <a:spcBef>
                          <a:spcPts val="0"/>
                        </a:spcBef>
                        <a:buClr>
                          <a:schemeClr val="dk1"/>
                        </a:buClr>
                        <a:buSzPct val="25000"/>
                        <a:buFont typeface="Arial"/>
                        <a:buNone/>
                      </a:pPr>
                      <a:r>
                        <a:rPr lang="en-US" sz="800" b="1" dirty="0" smtClean="0">
                          <a:solidFill>
                            <a:schemeClr val="dk1"/>
                          </a:solidFill>
                          <a:latin typeface="+mn-lt"/>
                          <a:ea typeface="Calibri"/>
                          <a:cs typeface="Calibri"/>
                          <a:sym typeface="Calibri"/>
                        </a:rPr>
                        <a:t> </a:t>
                      </a: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-L.2.1 &amp; L.2.6</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554904">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El comienzo establece un contexto interesante para el argumento/ acontecimientos del cuento (ej. Hace una pregunta; comienza con acción o sentimientos);</a:t>
                      </a:r>
                    </a:p>
                    <a:p>
                      <a:pPr algn="l"/>
                      <a:r>
                        <a:rPr lang="x-none" sz="900" baseline="0" noProof="0" dirty="0" smtClean="0">
                          <a:latin typeface="+mn-lt"/>
                        </a:rPr>
                        <a:t>Presenta y mantiene efectivamente el enfoque (controla la idea) del argumento del cuento.  </a:t>
                      </a:r>
                      <a:endParaRPr lang="x-none" sz="900" noProof="0" dirty="0">
                        <a:effectLst/>
                        <a:latin typeface="+mn-lt"/>
                        <a:ea typeface="Calibri"/>
                        <a:cs typeface="Times New Roman"/>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Tiene un comienzo, un medio y un final con un sentido de cierre (ej. Se aprendió una lección – la próxima vez…; nunca más lo volvió a hacer);</a:t>
                      </a:r>
                    </a:p>
                    <a:p>
                      <a:pPr algn="l"/>
                      <a:r>
                        <a:rPr lang="x-none" sz="900" baseline="0" noProof="0" dirty="0" smtClean="0">
                          <a:latin typeface="+mn-lt"/>
                        </a:rPr>
                        <a:t>Utiliza apropiadamente una variedad de transiciones;</a:t>
                      </a:r>
                    </a:p>
                    <a:p>
                      <a:pPr algn="l"/>
                      <a:r>
                        <a:rPr lang="x-none" sz="900" baseline="0" noProof="0" dirty="0" smtClean="0">
                          <a:latin typeface="+mn-lt"/>
                        </a:rPr>
                        <a:t>La cronología es lógica</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Detalles relevantes y  concretos crean imágenes o ideas vívidas;</a:t>
                      </a:r>
                    </a:p>
                    <a:p>
                      <a:pPr algn="l"/>
                      <a:r>
                        <a:rPr lang="x-none" sz="900" baseline="0" noProof="0" dirty="0" smtClean="0">
                          <a:latin typeface="+mn-lt"/>
                        </a:rPr>
                        <a:t>Uso efectivo de  diálogos, detalles sensoriales y concretos, y de verbos intensos para progresar en la acción; o para mostrar cómo la  motivación , el desarrollo o crecimiento de los personajes cambia en el texto.</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x-none" sz="900" baseline="0" noProof="0" dirty="0" smtClean="0">
                          <a:latin typeface="+mn-lt"/>
                        </a:rPr>
                        <a:t>Mantiene la voz consistente del narrador;</a:t>
                      </a:r>
                    </a:p>
                    <a:p>
                      <a:pPr algn="l"/>
                      <a:r>
                        <a:rPr lang="x-none" sz="900" baseline="0" noProof="0" dirty="0" smtClean="0">
                          <a:latin typeface="+mn-lt"/>
                        </a:rPr>
                        <a:t>Utiliza lenguaje preciso y variedad de oraciones (simples, compuestas, con frases);</a:t>
                      </a:r>
                    </a:p>
                    <a:p>
                      <a:pPr algn="l"/>
                      <a:r>
                        <a:rPr lang="x-none" sz="900" baseline="0" noProof="0" dirty="0" smtClean="0">
                          <a:latin typeface="+mn-lt"/>
                        </a:rPr>
                        <a:t>Podría utilizar lenguaje figurativo (ej. imágenes)</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 adultos y recursos;</a:t>
                      </a:r>
                    </a:p>
                    <a:p>
                      <a:pPr algn="l"/>
                      <a:r>
                        <a:rPr lang="es-ES_tradnl" sz="900" baseline="0" noProof="0" dirty="0" smtClean="0">
                          <a:latin typeface="+mn-lt"/>
                        </a:rPr>
                        <a:t>Tiene pocos o ningún error en gramática, en el uso de palabras o en la mecánica, de acuerdo al grado</a:t>
                      </a:r>
                      <a:endParaRPr lang="es-ES_tradnl" sz="900" b="0" i="0" u="none" strike="noStrike" noProof="0" dirty="0" smtClean="0">
                        <a:solidFill>
                          <a:srgbClr val="000000"/>
                        </a:solidFill>
                        <a:latin typeface="+mn-lt"/>
                      </a:endParaRPr>
                    </a:p>
                    <a:p>
                      <a:pPr algn="l"/>
                      <a:r>
                        <a:rPr lang="x-none" sz="900" baseline="0" noProof="0" dirty="0" smtClean="0">
                          <a:latin typeface="+mn-lt"/>
                        </a:rPr>
                        <a:t>(ej.  Utiliza ortografía tradicional para escribir palabras con patrones comunes)</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85384">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endPar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Utiliza una combinación de dibujos, dictados y escritos (K);</a:t>
                      </a:r>
                    </a:p>
                    <a:p>
                      <a:pPr algn="l"/>
                      <a:r>
                        <a:rPr lang="x-none" sz="900" b="0" i="0" baseline="0" noProof="0" dirty="0" smtClean="0">
                          <a:latin typeface="+mn-lt"/>
                        </a:rPr>
                        <a:t>Elementos claves apoyan el evento o la serie de acontecimientos (gr K-2);</a:t>
                      </a:r>
                    </a:p>
                    <a:p>
                      <a:pPr algn="l"/>
                      <a:r>
                        <a:rPr lang="x-none" sz="900" b="0" i="0" baseline="0" noProof="0" dirty="0" smtClean="0">
                          <a:latin typeface="+mn-lt"/>
                        </a:rPr>
                        <a:t>Tiene un título (gr 1-2) y un enfoque claro (gr K-2).</a:t>
                      </a:r>
                      <a:endParaRPr lang="x-none" sz="900" b="0" i="0" noProof="0" dirty="0">
                        <a:effectLst/>
                        <a:latin typeface="+mn-lt"/>
                        <a:ea typeface="Calibri"/>
                        <a:cs typeface="Times New Roman"/>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Establece un claro orden de acontecimientos;</a:t>
                      </a:r>
                    </a:p>
                    <a:p>
                      <a:pPr algn="l"/>
                      <a:r>
                        <a:rPr lang="x-none" sz="900" b="0" i="0" baseline="0" noProof="0" dirty="0" smtClean="0">
                          <a:latin typeface="+mn-lt"/>
                        </a:rPr>
                        <a:t>Proporciona una reacción (K);</a:t>
                      </a:r>
                    </a:p>
                    <a:p>
                      <a:pPr algn="l"/>
                      <a:r>
                        <a:rPr lang="x-none" sz="900" b="0" i="0" baseline="0" noProof="0" dirty="0" smtClean="0">
                          <a:latin typeface="+mn-lt"/>
                        </a:rPr>
                        <a:t>Tiene un comienzo, un medio y final o solución al problema</a:t>
                      </a:r>
                    </a:p>
                    <a:p>
                      <a:pPr algn="l"/>
                      <a:r>
                        <a:rPr lang="x-none" sz="900" b="0" i="0" baseline="0" noProof="0" dirty="0" smtClean="0">
                          <a:latin typeface="+mn-lt"/>
                        </a:rPr>
                        <a:t>(gr 1-2);</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i="0" baseline="0" noProof="0" dirty="0" smtClean="0">
                          <a:latin typeface="+mn-lt"/>
                        </a:rPr>
                        <a:t>Utiliza transiciones básicas para mostrar el orden del evento o la cronología (gr 1-2) (ej. antes, después, entonces, luego, más tarde)</a:t>
                      </a:r>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Los detalles incluyen nombres, verbos y adjetivos;</a:t>
                      </a:r>
                    </a:p>
                    <a:p>
                      <a:pPr algn="l"/>
                      <a:r>
                        <a:rPr lang="x-none" sz="900" b="0" i="0" baseline="0" noProof="0" dirty="0" smtClean="0">
                          <a:latin typeface="+mn-lt"/>
                        </a:rPr>
                        <a:t>Podría utilizar diálogos y  </a:t>
                      </a:r>
                      <a:r>
                        <a:rPr lang="x-none" sz="900" baseline="0" noProof="0" dirty="0" smtClean="0">
                          <a:latin typeface="+mn-lt"/>
                        </a:rPr>
                        <a:t>detalles sensoriales y concretos para causar el efecto deseado </a:t>
                      </a:r>
                      <a:r>
                        <a:rPr lang="x-none" sz="900" b="0" i="0" baseline="0" noProof="0" dirty="0" smtClean="0">
                          <a:latin typeface="+mn-lt"/>
                        </a:rPr>
                        <a:t>(gr 1-2)</a:t>
                      </a:r>
                    </a:p>
                    <a:p>
                      <a:pPr algn="l"/>
                      <a:r>
                        <a:rPr lang="x-none" sz="900" b="0" i="0" baseline="0" noProof="0" dirty="0" smtClean="0">
                          <a:latin typeface="+mn-lt"/>
                        </a:rPr>
                        <a:t>Elabora oralmente o por escrito, en las acciones, reacciones, motivaciones, pensamientos o sentimientos</a:t>
                      </a:r>
                    </a:p>
                    <a:p>
                      <a:pPr algn="l"/>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Uso apropiado de palabras (singular/plural) y frases preposicionales; Produce una variedad de oraciones completas – de forma oral (K) o por escrito;</a:t>
                      </a:r>
                    </a:p>
                    <a:p>
                      <a:pPr algn="l"/>
                      <a:r>
                        <a:rPr lang="x-none" sz="900" b="0" i="0" baseline="0" noProof="0" dirty="0" smtClean="0">
                          <a:latin typeface="+mn-lt"/>
                        </a:rPr>
                        <a:t>Utiliza los comentarios de adultos o compañeros para revisar</a:t>
                      </a:r>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 adultos y recursos </a:t>
                      </a:r>
                      <a:r>
                        <a:rPr lang="x-none" sz="900" b="0" i="0" baseline="0" noProof="0" dirty="0" smtClean="0">
                          <a:latin typeface="+mn-lt"/>
                        </a:rPr>
                        <a:t>(gr 2);</a:t>
                      </a:r>
                    </a:p>
                    <a:p>
                      <a:pPr algn="l"/>
                      <a:r>
                        <a:rPr lang="es-ES_tradnl" sz="900" b="0" i="0" baseline="0" noProof="0" dirty="0" smtClean="0">
                          <a:latin typeface="+mn-lt"/>
                        </a:rPr>
                        <a:t>Errores menores no interfieren con la comprensión del lector </a:t>
                      </a:r>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24000">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En</a:t>
                      </a:r>
                      <a:r>
                        <a:rPr lang="x-none"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 desarrollo</a:t>
                      </a:r>
                      <a:endParaRPr lang="en-US"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El comienzo tiene un poco de contexto para el argumento/ acontecimientos del cuento (cuándo, por qué, etc.);</a:t>
                      </a:r>
                    </a:p>
                    <a:p>
                      <a:pPr algn="l"/>
                      <a:r>
                        <a:rPr lang="x-none" sz="900" baseline="0" noProof="0" dirty="0" smtClean="0">
                          <a:latin typeface="+mn-lt"/>
                        </a:rPr>
                        <a:t>Incluye elementos claves (personajes, problema o evento principal) e intenta establecer un enfoque central </a:t>
                      </a:r>
                      <a:endParaRPr lang="x-none" sz="900" b="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Tiene un comienzo, un medio y final</a:t>
                      </a:r>
                      <a:r>
                        <a:rPr lang="x-none" sz="900" baseline="0" noProof="0" dirty="0" smtClean="0">
                          <a:latin typeface="+mn-lt"/>
                        </a:rPr>
                        <a:t>, pero algunas partes necesitan ser trabajadas o necesitan mayor claridad (ej. Puede divagar o haber interrupciones en el cuento; la secuencia o conexión de acontecimientos no está clara);</a:t>
                      </a:r>
                    </a:p>
                    <a:p>
                      <a:pPr algn="l"/>
                      <a:r>
                        <a:rPr lang="x-none" sz="900" baseline="0" noProof="0" dirty="0" smtClean="0">
                          <a:latin typeface="+mn-lt"/>
                        </a:rPr>
                        <a:t>Carece de transiciones o causan confusión</a:t>
                      </a:r>
                      <a:endParaRPr lang="x-none" sz="90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Algunas estrategias de elaboración son evidentes en los dibujos o los escritos, o son añadidos con el apoyo o preguntas de compañeros o adultos;</a:t>
                      </a:r>
                    </a:p>
                    <a:p>
                      <a:pPr algn="l"/>
                      <a:r>
                        <a:rPr lang="x-none" sz="900" baseline="0" noProof="0" dirty="0" smtClean="0">
                          <a:latin typeface="+mn-lt"/>
                        </a:rPr>
                        <a:t>Utiliza algunos detalles o diálogos para elaborar en imágenes o ideas (acciones, pensamientos, sentimientos)</a:t>
                      </a:r>
                      <a:endParaRPr lang="x-none" sz="90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El vocabulario que usa tiene errores menores;</a:t>
                      </a:r>
                    </a:p>
                    <a:p>
                      <a:pPr algn="l"/>
                      <a:r>
                        <a:rPr lang="es-ES_tradnl" sz="900" baseline="0" noProof="0" dirty="0" smtClean="0">
                          <a:latin typeface="+mn-lt"/>
                        </a:rPr>
                        <a:t>Dicta, escribe y amplía oraciones completas simples;</a:t>
                      </a:r>
                    </a:p>
                    <a:p>
                      <a:pPr algn="l"/>
                      <a:r>
                        <a:rPr lang="es-ES_tradnl" sz="900" b="0" i="0" baseline="0" noProof="0" dirty="0" smtClean="0">
                          <a:latin typeface="+mn-lt"/>
                        </a:rPr>
                        <a:t>Utiliza los comentarios de adultos o compañeros para revisar</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 adultos y recursos </a:t>
                      </a:r>
                      <a:r>
                        <a:rPr lang="x-none" sz="900" b="0" i="0" baseline="0" noProof="0" dirty="0" smtClean="0">
                          <a:latin typeface="+mn-lt"/>
                        </a:rPr>
                        <a:t>(gr 2);</a:t>
                      </a:r>
                    </a:p>
                    <a:p>
                      <a:pPr algn="l"/>
                      <a:r>
                        <a:rPr lang="es-ES_tradnl" sz="900" baseline="0" noProof="0" dirty="0" smtClean="0">
                          <a:latin typeface="+mn-lt"/>
                        </a:rPr>
                        <a:t>Utiliza una mecánica básica y palabras apropiadas para el grado, con algunos errores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47300">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endPar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El comienzo podría tener un contexto confuso o ningún contexto para el argumento/ acontecimiento del cuento; </a:t>
                      </a:r>
                    </a:p>
                    <a:p>
                      <a:pPr algn="l"/>
                      <a:r>
                        <a:rPr lang="x-none" sz="900" baseline="0" noProof="0" dirty="0" smtClean="0">
                          <a:latin typeface="+mn-lt"/>
                        </a:rPr>
                        <a:t>Carece de elementos claves para el argumento/ acontecimientos del cuento (personaje(s), problema, evento principal) </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Intenta un comienzo, un medio y final, pero una o más partes no están presentes o son genéricas (ej. Había una vez…; Fin)</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Los intentos para añadir detalles a dibujos o escritos son irregulares, genéricos (ej. bueno, lindo, bonito) o podrían parecer irrelevantes al argumento del cuento;</a:t>
                      </a:r>
                    </a:p>
                    <a:p>
                      <a:pPr algn="l"/>
                      <a:r>
                        <a:rPr lang="x-none" sz="900" baseline="0" noProof="0" dirty="0" smtClean="0">
                          <a:latin typeface="+mn-lt"/>
                        </a:rPr>
                        <a:t>O</a:t>
                      </a:r>
                    </a:p>
                    <a:p>
                      <a:pPr algn="l"/>
                      <a:r>
                        <a:rPr lang="x-none" sz="900" baseline="0" noProof="0" dirty="0" smtClean="0">
                          <a:latin typeface="+mn-lt"/>
                        </a:rPr>
                        <a:t>Podría identificar elementos literarios (personajes, ambiente o escenario, acción)sin añadir ninguna otra descripción o detalle</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Generalmente utiliza vocabulario básico, incorrecto o por debajo del nivel de grado cuando dicta (K) o escribe;</a:t>
                      </a:r>
                    </a:p>
                    <a:p>
                      <a:pPr algn="l"/>
                      <a:r>
                        <a:rPr lang="es-ES" sz="900" baseline="0" noProof="0" dirty="0" smtClean="0">
                          <a:latin typeface="+mn-lt"/>
                        </a:rPr>
                        <a:t>Utiliza los comentarios de adultos o compañeros para revisar</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a:t>
                      </a:r>
                      <a:r>
                        <a:rPr lang="en-US" sz="900" baseline="0" noProof="0" dirty="0" smtClean="0">
                          <a:latin typeface="+mn-lt"/>
                        </a:rPr>
                        <a:t> y</a:t>
                      </a:r>
                      <a:r>
                        <a:rPr lang="x-none" sz="900" baseline="0" noProof="0" smtClean="0">
                          <a:latin typeface="+mn-lt"/>
                        </a:rPr>
                        <a:t> adultos </a:t>
                      </a:r>
                      <a:r>
                        <a:rPr lang="x-none" sz="900" b="0" i="0" baseline="0" noProof="0" smtClean="0">
                          <a:latin typeface="+mn-lt"/>
                        </a:rPr>
                        <a:t>(</a:t>
                      </a:r>
                      <a:r>
                        <a:rPr lang="x-none" sz="900" b="0" i="0" baseline="0" noProof="0" dirty="0" smtClean="0">
                          <a:latin typeface="+mn-lt"/>
                        </a:rPr>
                        <a:t>gr 2);</a:t>
                      </a:r>
                    </a:p>
                    <a:p>
                      <a:pPr marL="0" marR="0" indent="0" algn="l" defTabSz="966612" rtl="0" eaLnBrk="1" fontAlgn="auto" latinLnBrk="0" hangingPunct="1">
                        <a:lnSpc>
                          <a:spcPct val="100000"/>
                        </a:lnSpc>
                        <a:spcBef>
                          <a:spcPts val="0"/>
                        </a:spcBef>
                        <a:spcAft>
                          <a:spcPts val="0"/>
                        </a:spcAft>
                        <a:buClrTx/>
                        <a:buSzTx/>
                        <a:buFontTx/>
                        <a:buNone/>
                        <a:tabLst/>
                        <a:defRPr/>
                      </a:pPr>
                      <a:r>
                        <a:rPr lang="es-ES_tradnl" sz="900" baseline="0" noProof="0" dirty="0" smtClean="0">
                          <a:latin typeface="+mn-lt"/>
                        </a:rPr>
                        <a:t>No utiliza una mecánica básica apropiada para el grado o tiene errores</a:t>
                      </a:r>
                      <a:endParaRPr lang="es-ES_tradnl" sz="900" b="0" i="0" u="none" strike="noStrike" noProof="0" dirty="0" smtClean="0">
                        <a:solidFill>
                          <a:srgbClr val="000000"/>
                        </a:solidFill>
                        <a:latin typeface="+mn-lt"/>
                      </a:endParaRPr>
                    </a:p>
                    <a:p>
                      <a:pPr algn="l"/>
                      <a:r>
                        <a:rPr lang="es-ES_tradnl" sz="900" baseline="0" noProof="0" dirty="0" smtClean="0">
                          <a:latin typeface="+mn-lt"/>
                        </a:rPr>
                        <a:t> frecuentes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8477">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x-none"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1000" b="0" i="0" u="none" strike="noStrike" noProof="0" dirty="0" smtClean="0">
                          <a:solidFill>
                            <a:srgbClr val="000000"/>
                          </a:solidFill>
                          <a:latin typeface="+mn-lt"/>
                        </a:rPr>
                        <a:t>Una respuesta no recibe crédito si no proporciona evidencia de la habilidad para</a:t>
                      </a:r>
                      <a:r>
                        <a:rPr lang="es-ES_tradnl" sz="1000" b="0" i="0" u="none" strike="noStrike" baseline="0" noProof="0" dirty="0" smtClean="0">
                          <a:solidFill>
                            <a:srgbClr val="000000"/>
                          </a:solidFill>
                          <a:latin typeface="+mn-lt"/>
                        </a:rPr>
                        <a:t> </a:t>
                      </a:r>
                      <a:r>
                        <a:rPr lang="es-ES_tradnl" sz="1000" b="0" i="0" u="none" strike="noStrike" noProof="0" dirty="0" smtClean="0">
                          <a:solidFill>
                            <a:srgbClr val="000000"/>
                          </a:solidFill>
                          <a:latin typeface="+mn-lt"/>
                        </a:rPr>
                        <a:t> [</a:t>
                      </a:r>
                      <a:r>
                        <a:rPr lang="es-ES_tradnl" sz="1000" b="0" i="1" u="none" strike="noStrike" noProof="0" dirty="0" smtClean="0">
                          <a:solidFill>
                            <a:srgbClr val="000000"/>
                          </a:solidFill>
                          <a:latin typeface="+mn-lt"/>
                        </a:rPr>
                        <a:t>completar con el lenguaje clave del objetivo deseado</a:t>
                      </a:r>
                      <a:r>
                        <a:rPr lang="es-ES_tradnl" sz="1000" b="0" i="0" u="none" strike="noStrike" noProof="0" dirty="0" smtClean="0">
                          <a:solidFill>
                            <a:srgbClr val="000000"/>
                          </a:solidFill>
                          <a:latin typeface="+mn-lt"/>
                        </a:rPr>
                        <a:t>].</a:t>
                      </a:r>
                      <a:endParaRPr lang="es-ES_tradnl" sz="1000" b="0" i="0" u="none" strike="noStrike" noProof="0" dirty="0">
                        <a:solidFill>
                          <a:srgbClr val="000000"/>
                        </a:solidFill>
                        <a:latin typeface="+mn-lt"/>
                      </a:endParaRPr>
                    </a:p>
                  </a:txBody>
                  <a:tcPr marL="91240" marR="10368"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93538" y="106898"/>
            <a:ext cx="7147149" cy="350490"/>
          </a:xfrm>
          <a:prstGeom prst="rect">
            <a:avLst/>
          </a:prstGeom>
        </p:spPr>
        <p:txBody>
          <a:bodyPr wrap="square" lIns="96304" tIns="48153" rIns="96304" bIns="4815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x-none" sz="1571" b="1" dirty="0" smtClean="0">
                <a:effectLst>
                  <a:outerShdw blurRad="38100" dist="38100" dir="2700000" algn="tl">
                    <a:srgbClr val="000000">
                      <a:alpha val="43137"/>
                    </a:srgbClr>
                  </a:outerShdw>
                </a:effectLst>
              </a:rPr>
              <a:t>Grados K - 2: Rúbrica genérica de 4 puntos para un Escrito Narrativo </a:t>
            </a:r>
            <a:endParaRPr lang="x-none" sz="157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pPr/>
              <a:t>21</a:t>
            </a:fld>
            <a:endParaRPr lang="en-US"/>
          </a:p>
        </p:txBody>
      </p:sp>
      <p:sp>
        <p:nvSpPr>
          <p:cNvPr id="5" name="Shape 181"/>
          <p:cNvSpPr/>
          <p:nvPr/>
        </p:nvSpPr>
        <p:spPr>
          <a:xfrm>
            <a:off x="407602" y="9452777"/>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1" u="none" strike="noStrike" cap="none" baseline="0" dirty="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Tree>
    <p:extLst>
      <p:ext uri="{BB962C8B-B14F-4D97-AF65-F5344CB8AC3E}">
        <p14:creationId xmlns:p14="http://schemas.microsoft.com/office/powerpoint/2010/main" val="2552027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4750" y="457201"/>
          <a:ext cx="7359050" cy="5632623"/>
        </p:xfrm>
        <a:graphic>
          <a:graphicData uri="http://schemas.openxmlformats.org/drawingml/2006/table">
            <a:tbl>
              <a:tblPr/>
              <a:tblGrid>
                <a:gridCol w="2101250"/>
                <a:gridCol w="640563"/>
                <a:gridCol w="479818"/>
                <a:gridCol w="479818"/>
                <a:gridCol w="411272"/>
                <a:gridCol w="3246329"/>
              </a:tblGrid>
              <a:tr h="641551">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Calibri"/>
                          <a:ea typeface="Calibri"/>
                          <a:cs typeface="Times New Roman"/>
                        </a:rPr>
                        <a:t>Modalidades receptivas*:</a:t>
                      </a:r>
                      <a:r>
                        <a:rPr lang="x-none" sz="900" kern="1200" noProof="0" dirty="0" smtClean="0">
                          <a:solidFill>
                            <a:schemeClr val="bg1">
                              <a:lumMod val="50000"/>
                            </a:schemeClr>
                          </a:solidFill>
                          <a:effectLst/>
                          <a:latin typeface="Calibri"/>
                          <a:ea typeface="Calibri"/>
                          <a:cs typeface="Times New Roman"/>
                        </a:rPr>
                        <a:t> </a:t>
                      </a:r>
                      <a:br>
                        <a:rPr lang="x-none" sz="900" kern="1200" noProof="0" dirty="0" smtClean="0">
                          <a:solidFill>
                            <a:schemeClr val="bg1">
                              <a:lumMod val="50000"/>
                            </a:schemeClr>
                          </a:solidFill>
                          <a:effectLst/>
                          <a:latin typeface="Calibri"/>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sus comunicaciones con los demás</a:t>
                      </a:r>
                      <a:r>
                        <a:rPr lang="x-none" sz="900" kern="1200" noProof="0" dirty="0" smtClean="0">
                          <a:solidFill>
                            <a:schemeClr val="bg1">
                              <a:lumMod val="50000"/>
                            </a:schemeClr>
                          </a:solidFill>
                          <a:effectLst/>
                          <a:latin typeface="Calibri"/>
                          <a:ea typeface="Calibri"/>
                          <a:cs typeface="Times New Roman"/>
                        </a:rPr>
                        <a:t>.</a:t>
                      </a:r>
                      <a:endParaRPr lang="x-none" sz="9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Escuchar</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y</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Leer</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9">
                  <a:txBody>
                    <a:bodyPr/>
                    <a:lstStyle/>
                    <a:p>
                      <a:pPr marL="291465" marR="71755" indent="-219710" algn="ctr">
                        <a:lnSpc>
                          <a:spcPct val="115000"/>
                        </a:lnSpc>
                        <a:spcBef>
                          <a:spcPts val="0"/>
                        </a:spcBef>
                        <a:spcAft>
                          <a:spcPts val="0"/>
                        </a:spcAft>
                      </a:pPr>
                      <a:r>
                        <a:rPr lang="x-none" sz="1300" b="1" kern="1200" noProof="0" dirty="0" smtClean="0">
                          <a:effectLst/>
                          <a:latin typeface="Calibri"/>
                          <a:ea typeface="Times New Roman"/>
                          <a:cs typeface="Times New Roman"/>
                        </a:rPr>
                        <a:t>9 - </a:t>
                      </a:r>
                      <a:r>
                        <a:rPr lang="x-none" sz="1300" b="1" kern="1200" noProof="0" dirty="0" smtClean="0">
                          <a:effectLst/>
                          <a:latin typeface="+mn-lt"/>
                          <a:ea typeface="Times New Roman"/>
                          <a:cs typeface="Times New Roman"/>
                        </a:rPr>
                        <a:t>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9">
                  <a:txBody>
                    <a:bodyPr/>
                    <a:lstStyle/>
                    <a:p>
                      <a:r>
                        <a:rPr lang="x-none" sz="1300" b="1" kern="1200" noProof="0" dirty="0" smtClean="0">
                          <a:effectLst/>
                          <a:latin typeface="+mj-lt"/>
                          <a:ea typeface="Times New Roman"/>
                          <a:cs typeface="Times New Roman"/>
                        </a:rPr>
                        <a:t>        10 - </a:t>
                      </a:r>
                      <a:r>
                        <a:rPr lang="x-none" sz="1300" b="1" kern="1200" noProof="0" dirty="0" smtClean="0">
                          <a:solidFill>
                            <a:schemeClr val="tx1"/>
                          </a:solidFill>
                          <a:effectLst/>
                          <a:latin typeface="+mj-lt"/>
                          <a:ea typeface="+mn-ea"/>
                          <a:cs typeface="+mn-cs"/>
                        </a:rPr>
                        <a:t>hacer uso</a:t>
                      </a:r>
                      <a:r>
                        <a:rPr lang="x-none" sz="1300" kern="1200" noProof="0" dirty="0" smtClean="0">
                          <a:solidFill>
                            <a:schemeClr val="tx1"/>
                          </a:solidFill>
                          <a:effectLst/>
                          <a:latin typeface="+mj-lt"/>
                          <a:ea typeface="+mn-ea"/>
                          <a:cs typeface="+mn-cs"/>
                        </a:rPr>
                        <a:t> preciso del inglés</a:t>
                      </a:r>
                      <a:r>
                        <a:rPr lang="x-none" sz="1300" kern="1200" baseline="0" noProof="0" dirty="0" smtClean="0">
                          <a:solidFill>
                            <a:schemeClr val="tx1"/>
                          </a:solidFill>
                          <a:effectLst/>
                          <a:latin typeface="+mj-lt"/>
                          <a:ea typeface="+mn-ea"/>
                          <a:cs typeface="+mn-cs"/>
                        </a:rPr>
                        <a:t> est</a:t>
                      </a:r>
                      <a:r>
                        <a:rPr lang="x-none" sz="1300" kern="1200" noProof="0" dirty="0" smtClean="0">
                          <a:solidFill>
                            <a:schemeClr val="tx1"/>
                          </a:solidFill>
                          <a:effectLst/>
                          <a:latin typeface="+mj-lt"/>
                          <a:ea typeface="+mn-ea"/>
                          <a:cs typeface="+mn-cs"/>
                        </a:rPr>
                        <a:t>ándar en su nivel de grado para </a:t>
                      </a:r>
                    </a:p>
                    <a:p>
                      <a:r>
                        <a:rPr lang="x-none" sz="1300" kern="1200" noProof="0" dirty="0" smtClean="0">
                          <a:solidFill>
                            <a:schemeClr val="tx1"/>
                          </a:solidFill>
                          <a:effectLst/>
                          <a:latin typeface="+mj-lt"/>
                          <a:ea typeface="+mn-ea"/>
                          <a:cs typeface="+mn-cs"/>
                        </a:rPr>
                        <a:t>                comunicarse apropiadamente de forma oral y escrita</a:t>
                      </a:r>
                      <a:endParaRPr lang="x-none" sz="1300" kern="1200" noProof="0" dirty="0">
                        <a:solidFill>
                          <a:schemeClr val="tx1"/>
                        </a:solidFill>
                        <a:effectLst/>
                        <a:latin typeface="+mj-lt"/>
                        <a:ea typeface="+mn-ea"/>
                        <a:cs typeface="+mn-cs"/>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1</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1000" b="1" kern="1200" noProof="0" dirty="0" smtClean="0">
                          <a:solidFill>
                            <a:srgbClr val="7F7F7F"/>
                          </a:solidFill>
                          <a:effectLst/>
                          <a:latin typeface="+mn-lt"/>
                          <a:ea typeface="Calibri"/>
                          <a:cs typeface="GillSansMT"/>
                        </a:rPr>
                        <a:t>construir significado </a:t>
                      </a:r>
                      <a:r>
                        <a:rPr lang="x-none" sz="1000" b="0" kern="1200" noProof="0" dirty="0" smtClean="0">
                          <a:solidFill>
                            <a:srgbClr val="7F7F7F"/>
                          </a:solidFill>
                          <a:effectLst/>
                          <a:latin typeface="+mn-lt"/>
                          <a:ea typeface="Calibri"/>
                          <a:cs typeface="GillSansMT"/>
                        </a:rPr>
                        <a:t>de presentaciones orales y textos literarios e informativos a través de escuchar,</a:t>
                      </a:r>
                      <a:r>
                        <a:rPr lang="x-none" sz="1000" b="0" kern="1200" baseline="0" noProof="0" dirty="0" smtClean="0">
                          <a:solidFill>
                            <a:srgbClr val="7F7F7F"/>
                          </a:solidFill>
                          <a:effectLst/>
                          <a:latin typeface="+mn-lt"/>
                          <a:ea typeface="Calibri"/>
                          <a:cs typeface="GillSansMT"/>
                        </a:rPr>
                        <a:t> leer y observar de manera apropiada para el nivel de grado</a:t>
                      </a:r>
                      <a:r>
                        <a:rPr lang="x-none" sz="1000" b="0" kern="1200" noProof="0" dirty="0" smtClean="0">
                          <a:solidFill>
                            <a:srgbClr val="7F7F7F"/>
                          </a:solidFill>
                          <a:effectLst/>
                          <a:latin typeface="+mn-lt"/>
                          <a:ea typeface="Calibri"/>
                          <a:cs typeface="GillSansMT"/>
                        </a:rPr>
                        <a:t> </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Calibri"/>
                          <a:cs typeface="Times New Roman"/>
                        </a:rPr>
                        <a:t>8</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determinar el significado </a:t>
                      </a:r>
                      <a:r>
                        <a:rPr lang="x-none" sz="10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92878">
                <a:tc rowSpan="3">
                  <a:txBody>
                    <a:bodyPr/>
                    <a:lstStyle/>
                    <a:p>
                      <a:pPr marL="0" marR="0">
                        <a:lnSpc>
                          <a:spcPct val="115000"/>
                        </a:lnSpc>
                        <a:spcBef>
                          <a:spcPts val="0"/>
                        </a:spcBef>
                        <a:spcAft>
                          <a:spcPts val="0"/>
                        </a:spcAft>
                      </a:pPr>
                      <a:r>
                        <a:rPr lang="x-none" sz="2000" b="1" kern="1200" noProof="0" dirty="0" smtClean="0">
                          <a:effectLst/>
                          <a:latin typeface="Calibri"/>
                          <a:ea typeface="Calibri"/>
                          <a:cs typeface="Times New Roman"/>
                        </a:rPr>
                        <a:t>Modalidades productivas*:</a:t>
                      </a:r>
                      <a:r>
                        <a:rPr lang="x-none" sz="2000" kern="1200" noProof="0" dirty="0" smtClean="0">
                          <a:effectLst/>
                          <a:latin typeface="Calibri"/>
                          <a:ea typeface="Calibri"/>
                          <a:cs typeface="Times New Roman"/>
                        </a:rPr>
                        <a:t> </a:t>
                      </a:r>
                    </a:p>
                    <a:p>
                      <a:pPr marL="0" marR="0">
                        <a:lnSpc>
                          <a:spcPct val="115000"/>
                        </a:lnSpc>
                        <a:spcBef>
                          <a:spcPts val="0"/>
                        </a:spcBef>
                        <a:spcAft>
                          <a:spcPts val="0"/>
                        </a:spcAft>
                      </a:pPr>
                      <a:r>
                        <a:rPr lang="x-none" sz="1100" b="1" kern="1200" noProof="0" dirty="0" smtClean="0">
                          <a:effectLst/>
                          <a:latin typeface="+mn-lt"/>
                          <a:ea typeface="Calibri"/>
                          <a:cs typeface="Times New Roman"/>
                        </a:rPr>
                        <a:t>Formas en </a:t>
                      </a:r>
                      <a:r>
                        <a:rPr lang="x-none" sz="1100" kern="1200" noProof="0" dirty="0" smtClean="0">
                          <a:effectLst/>
                          <a:latin typeface="+mn-lt"/>
                          <a:ea typeface="Calibri"/>
                          <a:cs typeface="Times New Roman"/>
                        </a:rPr>
                        <a:t>que los estudiantes se comunican con otros (por ejemplo: hablar, escribir y dibujar). La instrucción y evaluación de las modalidades productivas se centran en la comunicación del estudiante de su propia comprensión o interpretación.</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100" kern="1200" noProof="0" dirty="0" smtClean="0">
                          <a:effectLst/>
                          <a:latin typeface="Calibri"/>
                          <a:ea typeface="Calibri"/>
                          <a:cs typeface="Times New Roman"/>
                        </a:rPr>
                        <a:t>Hablar  </a:t>
                      </a:r>
                      <a:br>
                        <a:rPr lang="x-none" sz="1100" kern="1200" noProof="0" dirty="0" smtClean="0">
                          <a:effectLst/>
                          <a:latin typeface="Calibri"/>
                          <a:ea typeface="Calibri"/>
                          <a:cs typeface="Times New Roman"/>
                        </a:rPr>
                      </a:br>
                      <a:r>
                        <a:rPr lang="x-none" sz="1100" kern="1200" noProof="0" dirty="0" smtClean="0">
                          <a:effectLst/>
                          <a:latin typeface="Calibri"/>
                          <a:ea typeface="Calibri"/>
                          <a:cs typeface="Times New Roman"/>
                        </a:rPr>
                        <a:t>y</a:t>
                      </a:r>
                      <a:endParaRPr lang="x-none" sz="1100" noProof="0" dirty="0" smtClean="0">
                        <a:effectLst/>
                        <a:latin typeface="Calibri"/>
                        <a:ea typeface="Calibri"/>
                        <a:cs typeface="Times New Roman"/>
                      </a:endParaRPr>
                    </a:p>
                    <a:p>
                      <a:pPr marL="0" marR="0" algn="ctr">
                        <a:lnSpc>
                          <a:spcPct val="115000"/>
                        </a:lnSpc>
                        <a:spcBef>
                          <a:spcPts val="0"/>
                        </a:spcBef>
                        <a:spcAft>
                          <a:spcPts val="0"/>
                        </a:spcAft>
                      </a:pPr>
                      <a:r>
                        <a:rPr lang="x-none" sz="1100" kern="1200" noProof="0" dirty="0" smtClean="0">
                          <a:effectLst/>
                          <a:latin typeface="Calibri"/>
                          <a:ea typeface="Calibri"/>
                          <a:cs typeface="Times New Roman"/>
                        </a:rPr>
                        <a:t>Escribir</a:t>
                      </a:r>
                      <a:endParaRPr lang="x-none" sz="11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a:t>
                      </a:r>
                      <a:r>
                        <a:rPr lang="x-none" sz="1300" kern="1200" noProof="0" smtClean="0">
                          <a:effectLst/>
                          <a:latin typeface="+mn-lt"/>
                          <a:ea typeface="Calibri"/>
                          <a:cs typeface="GillSansMT"/>
                        </a:rPr>
                        <a:t>el grado</a:t>
                      </a:r>
                      <a:endParaRPr lang="x-none" sz="1500" noProof="0" dirty="0">
                        <a:solidFill>
                          <a:srgbClr val="FF0000"/>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710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66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 cuando</a:t>
                      </a:r>
                      <a:r>
                        <a:rPr lang="x-none" sz="1300" kern="1200" baseline="0" noProof="0" dirty="0" smtClean="0">
                          <a:effectLst/>
                          <a:latin typeface="+mn-lt"/>
                          <a:ea typeface="Calibri"/>
                          <a:cs typeface="GillSansMT"/>
                        </a:rPr>
                        <a:t> se </a:t>
                      </a:r>
                      <a:r>
                        <a:rPr lang="x-none" sz="1300" kern="1200" noProof="0" dirty="0" smtClean="0">
                          <a:effectLst/>
                          <a:latin typeface="+mn-lt"/>
                          <a:ea typeface="Calibri"/>
                          <a:cs typeface="GillSansMT"/>
                        </a:rPr>
                        <a:t>habla y escribe</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0173">
                <a:tc rowSpan="4">
                  <a:txBody>
                    <a:bodyPr/>
                    <a:lstStyle/>
                    <a:p>
                      <a:pPr marL="0" marR="0">
                        <a:lnSpc>
                          <a:spcPct val="115000"/>
                        </a:lnSpc>
                        <a:spcBef>
                          <a:spcPts val="0"/>
                        </a:spcBef>
                        <a:spcAft>
                          <a:spcPts val="0"/>
                        </a:spcAft>
                      </a:pPr>
                      <a:r>
                        <a:rPr lang="x-none" sz="1000" b="1" kern="1200" noProof="0" dirty="0" smtClean="0">
                          <a:solidFill>
                            <a:schemeClr val="bg1">
                              <a:lumMod val="50000"/>
                            </a:schemeClr>
                          </a:solidFill>
                          <a:effectLst/>
                          <a:latin typeface="Calibri"/>
                          <a:ea typeface="Calibri"/>
                          <a:cs typeface="Times New Roman"/>
                        </a:rPr>
                        <a:t>Modalidades interactivas*: </a:t>
                      </a:r>
                    </a:p>
                    <a:p>
                      <a:pPr marL="0" marR="0">
                        <a:lnSpc>
                          <a:spcPct val="115000"/>
                        </a:lnSpc>
                        <a:spcBef>
                          <a:spcPts val="0"/>
                        </a:spcBef>
                        <a:spcAft>
                          <a:spcPts val="0"/>
                        </a:spcAft>
                      </a:pPr>
                      <a:r>
                        <a:rPr lang="x-none" sz="10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1000" kern="1200" baseline="0" noProof="0" dirty="0" smtClean="0">
                          <a:solidFill>
                            <a:schemeClr val="bg1">
                              <a:lumMod val="50000"/>
                            </a:schemeClr>
                          </a:solidFill>
                          <a:effectLst/>
                          <a:latin typeface="+mn-lt"/>
                          <a:ea typeface="Calibri"/>
                          <a:cs typeface="Times New Roman"/>
                        </a:rPr>
                        <a:t> “</a:t>
                      </a:r>
                      <a:r>
                        <a:rPr lang="x-none" sz="10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a:t>
                      </a:r>
                      <a:r>
                        <a:rPr lang="x-none" sz="1000" kern="1200" noProof="0" dirty="0" smtClean="0">
                          <a:solidFill>
                            <a:schemeClr val="bg1">
                              <a:lumMod val="50000"/>
                            </a:schemeClr>
                          </a:solidFill>
                          <a:effectLst/>
                          <a:latin typeface="Calibri"/>
                          <a:ea typeface="Calibri"/>
                          <a:cs typeface="Times New Roman"/>
                        </a:rPr>
                        <a:t>(Phillips, 2008, p. 3).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0000"/>
                        </a:lnSpc>
                        <a:spcBef>
                          <a:spcPts val="0"/>
                        </a:spcBef>
                        <a:spcAft>
                          <a:spcPts val="0"/>
                        </a:spcAft>
                      </a:pPr>
                      <a:r>
                        <a:rPr lang="x-none" sz="1100" kern="1200" noProof="0" dirty="0" smtClean="0">
                          <a:solidFill>
                            <a:schemeClr val="bg1">
                              <a:lumMod val="50000"/>
                            </a:schemeClr>
                          </a:solidFill>
                          <a:effectLst/>
                          <a:latin typeface="Calibri"/>
                          <a:ea typeface="Calibri"/>
                          <a:cs typeface="Times New Roman"/>
                        </a:rPr>
                        <a:t>Escuchar,</a:t>
                      </a:r>
                      <a:r>
                        <a:rPr lang="x-none" sz="1100" kern="1200" baseline="0" noProof="0" dirty="0" smtClean="0">
                          <a:solidFill>
                            <a:schemeClr val="bg1">
                              <a:lumMod val="50000"/>
                            </a:schemeClr>
                          </a:solidFill>
                          <a:effectLst/>
                          <a:latin typeface="Calibri"/>
                          <a:ea typeface="Calibri"/>
                          <a:cs typeface="Times New Roman"/>
                        </a:rPr>
                        <a:t>   </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Hablar,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Leer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y</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Escribir</a:t>
                      </a:r>
                      <a:r>
                        <a:rPr lang="x-none" sz="1000" kern="1200" baseline="0" noProof="0" dirty="0" smtClean="0">
                          <a:solidFill>
                            <a:schemeClr val="bg1">
                              <a:lumMod val="50000"/>
                            </a:schemeClr>
                          </a:solidFill>
                          <a:effectLst/>
                          <a:latin typeface="Calibri"/>
                          <a:ea typeface="Calibri"/>
                          <a:cs typeface="Times New Roman"/>
                        </a:rPr>
                        <a:t>.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93790">
                <a:tc vMerge="1">
                  <a:txBody>
                    <a:bodyPr/>
                    <a:lstStyle/>
                    <a:p>
                      <a:pPr marL="0" marR="0">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GillSansMT"/>
                        </a:rPr>
                        <a:t>2</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participar en intercambios orales y escritos </a:t>
                      </a:r>
                      <a:r>
                        <a:rPr lang="x-none" sz="10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1000" b="0" kern="1200" noProof="0" dirty="0">
                        <a:solidFill>
                          <a:srgbClr val="7F7F7F"/>
                        </a:solidFill>
                        <a:effectLst/>
                        <a:latin typeface="+mn-lt"/>
                        <a:ea typeface="Calibri"/>
                        <a:cs typeface="GillSansMT"/>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5</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realizar una investigación y evaluar y comunicar </a:t>
                      </a:r>
                      <a:r>
                        <a:rPr lang="x-none" sz="10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1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6</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analizar y criticar </a:t>
                      </a:r>
                      <a:r>
                        <a:rPr lang="x-none" sz="10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30629" y="8686800"/>
            <a:ext cx="7435248" cy="1170510"/>
          </a:xfrm>
          <a:prstGeom prst="rect">
            <a:avLst/>
          </a:prstGeom>
          <a:noFill/>
          <a:ln>
            <a:noFill/>
          </a:ln>
        </p:spPr>
        <p:txBody>
          <a:bodyPr wrap="square" lIns="92391" tIns="46195" rIns="92391" bIns="46195">
            <a:spAutoFit/>
          </a:bodyPr>
          <a:lstStyle/>
          <a:p>
            <a:pPr algn="just"/>
            <a:r>
              <a:rPr lang="es-ES" sz="1000" dirty="0"/>
              <a:t>Esta tarea de rendimiento se basa en la escritura. Como una </a:t>
            </a:r>
            <a:r>
              <a:rPr lang="es-ES" sz="1000" dirty="0" smtClean="0"/>
              <a:t>opción, si </a:t>
            </a:r>
            <a:r>
              <a:rPr lang="es-ES" sz="1000" dirty="0"/>
              <a:t>desea </a:t>
            </a:r>
            <a:r>
              <a:rPr lang="es-ES" sz="1000" dirty="0" smtClean="0"/>
              <a:t>dar seguimiento al crecimiento ELP </a:t>
            </a:r>
            <a:r>
              <a:rPr lang="es-ES" sz="1000" dirty="0"/>
              <a:t>como </a:t>
            </a:r>
            <a:r>
              <a:rPr lang="es-ES" sz="1000" dirty="0" smtClean="0"/>
              <a:t>un segundo </a:t>
            </a:r>
            <a:r>
              <a:rPr lang="es-ES" sz="1000" dirty="0"/>
              <a:t>objetivo, </a:t>
            </a:r>
            <a:r>
              <a:rPr lang="es-ES" sz="1000" dirty="0" smtClean="0"/>
              <a:t>los maestros pueden </a:t>
            </a:r>
            <a:r>
              <a:rPr lang="es-ES" sz="1000" dirty="0"/>
              <a:t>optar por evaluar ELP estándar 4 porque se alinea con esta tarea </a:t>
            </a:r>
            <a:r>
              <a:rPr lang="es-ES" sz="1000" dirty="0" smtClean="0"/>
              <a:t>de rendimiento específica. La composición completa </a:t>
            </a:r>
            <a:r>
              <a:rPr lang="es-ES" sz="1000" dirty="0"/>
              <a:t>de su estudiante puede ser analizada para identificar los niveles de </a:t>
            </a:r>
            <a:r>
              <a:rPr lang="es-ES" sz="1000" dirty="0" smtClean="0"/>
              <a:t>dominio lingüístico </a:t>
            </a:r>
            <a:r>
              <a:rPr lang="es-ES" sz="1000" dirty="0"/>
              <a:t>en inglés. Es evidente que los estudiantes estarán navegando a través de las modalidades para llegar al producto final. Sin embargo, es importante tener en </a:t>
            </a:r>
            <a:r>
              <a:rPr lang="es-ES" sz="1000" dirty="0" smtClean="0"/>
              <a:t>mente qué está evaluando el escrito de opinión total de la tarea de rendimiento y cuán </a:t>
            </a:r>
            <a:r>
              <a:rPr lang="es-ES" sz="1000" dirty="0"/>
              <a:t>profundamente el </a:t>
            </a:r>
            <a:r>
              <a:rPr lang="es-ES" sz="1000" dirty="0" smtClean="0"/>
              <a:t>estudiante entiende el contenido </a:t>
            </a:r>
            <a:r>
              <a:rPr lang="es-ES" sz="1000" dirty="0"/>
              <a:t>de </a:t>
            </a:r>
            <a:r>
              <a:rPr lang="es-ES" sz="1000" dirty="0" smtClean="0"/>
              <a:t>la clase </a:t>
            </a:r>
            <a:r>
              <a:rPr lang="es-ES" sz="1000" dirty="0"/>
              <a:t>y el lenguaje. La meta de crecimiento ELP es proporcionar </a:t>
            </a:r>
            <a:r>
              <a:rPr lang="es-ES" sz="1000" dirty="0" smtClean="0"/>
              <a:t>“la enseñanza escalonada justa" </a:t>
            </a:r>
            <a:r>
              <a:rPr lang="es-ES" sz="1000" dirty="0"/>
              <a:t>para que los estudiantes demuestren su comprensión a fin de que pasen de un nivel de competencia </a:t>
            </a:r>
            <a:r>
              <a:rPr lang="es-ES" sz="1000" dirty="0" smtClean="0"/>
              <a:t>al </a:t>
            </a:r>
            <a:r>
              <a:rPr lang="es-ES" sz="1000" dirty="0"/>
              <a:t>siguiente.</a:t>
            </a:r>
          </a:p>
        </p:txBody>
      </p:sp>
      <p:graphicFrame>
        <p:nvGraphicFramePr>
          <p:cNvPr id="7" name="Table 6"/>
          <p:cNvGraphicFramePr>
            <a:graphicFrameLocks noGrp="1"/>
          </p:cNvGraphicFramePr>
          <p:nvPr>
            <p:extLst/>
          </p:nvPr>
        </p:nvGraphicFramePr>
        <p:xfrm>
          <a:off x="184832" y="6096000"/>
          <a:ext cx="7374241" cy="2616346"/>
        </p:xfrm>
        <a:graphic>
          <a:graphicData uri="http://schemas.openxmlformats.org/drawingml/2006/table">
            <a:tbl>
              <a:tblPr firstRow="1" firstCol="1" bandRow="1"/>
              <a:tblGrid>
                <a:gridCol w="925364"/>
                <a:gridCol w="871087"/>
                <a:gridCol w="1003029"/>
                <a:gridCol w="875647"/>
                <a:gridCol w="1239257"/>
                <a:gridCol w="1239257"/>
                <a:gridCol w="1220600"/>
              </a:tblGrid>
              <a:tr h="580162">
                <a:tc>
                  <a:txBody>
                    <a:bodyPr/>
                    <a:lstStyle/>
                    <a:p>
                      <a:pPr marL="0" marR="0" algn="ctr">
                        <a:lnSpc>
                          <a:spcPct val="115000"/>
                        </a:lnSpc>
                        <a:spcBef>
                          <a:spcPts val="0"/>
                        </a:spcBef>
                        <a:spcAft>
                          <a:spcPts val="0"/>
                        </a:spcAft>
                      </a:pPr>
                      <a:r>
                        <a:rPr lang="es-VE" sz="1700" b="1" noProof="0" dirty="0" smtClean="0">
                          <a:solidFill>
                            <a:srgbClr val="000000"/>
                          </a:solidFill>
                          <a:effectLst/>
                          <a:latin typeface="Calibri"/>
                          <a:ea typeface="Times New Roman"/>
                          <a:cs typeface="Times New Roman"/>
                        </a:rPr>
                        <a:t>Estándar</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700" b="1" noProof="0" dirty="0" smtClean="0">
                          <a:effectLst/>
                          <a:latin typeface="Calibri"/>
                          <a:ea typeface="Times New Roman"/>
                          <a:cs typeface="Times New Roman"/>
                        </a:rPr>
                        <a:t>Un ELL puede…</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s-VE" sz="1700" b="1" noProof="0" dirty="0" smtClean="0">
                          <a:solidFill>
                            <a:srgbClr val="000000"/>
                          </a:solidFill>
                          <a:effectLst/>
                          <a:latin typeface="+mn-lt"/>
                          <a:ea typeface="Times New Roman"/>
                          <a:cs typeface="Times New Roman"/>
                        </a:rPr>
                        <a:t>Al final de un nivel de dominio del idioma inglés</a:t>
                      </a:r>
                      <a:r>
                        <a:rPr lang="es-VE" sz="1700" b="1" noProof="0" dirty="0" smtClean="0">
                          <a:solidFill>
                            <a:srgbClr val="000000"/>
                          </a:solidFill>
                          <a:effectLst/>
                          <a:latin typeface="Calibri"/>
                          <a:ea typeface="Times New Roman"/>
                          <a:cs typeface="Times New Roman"/>
                        </a:rPr>
                        <a:t>, </a:t>
                      </a:r>
                      <a:r>
                        <a:rPr lang="es-VE" sz="1700" b="1" noProof="0" dirty="0" smtClean="0">
                          <a:solidFill>
                            <a:srgbClr val="000000"/>
                          </a:solidFill>
                          <a:effectLst/>
                          <a:latin typeface="+mn-lt"/>
                          <a:ea typeface="Times New Roman"/>
                          <a:cs typeface="Times New Roman"/>
                        </a:rPr>
                        <a:t>un estudiante ELL</a:t>
                      </a:r>
                      <a:r>
                        <a:rPr lang="es-VE" sz="1700" b="1" baseline="0" noProof="0" dirty="0" smtClean="0">
                          <a:solidFill>
                            <a:srgbClr val="000000"/>
                          </a:solidFill>
                          <a:effectLst/>
                          <a:latin typeface="+mn-lt"/>
                          <a:ea typeface="Times New Roman"/>
                          <a:cs typeface="Times New Roman"/>
                        </a:rPr>
                        <a:t> de </a:t>
                      </a:r>
                      <a:r>
                        <a:rPr lang="es-VE" sz="1700" b="1" noProof="0" dirty="0" smtClean="0">
                          <a:solidFill>
                            <a:srgbClr val="000000"/>
                          </a:solidFill>
                          <a:effectLst/>
                          <a:latin typeface="+mn-lt"/>
                          <a:ea typeface="Times New Roman"/>
                          <a:cs typeface="Times New Roman"/>
                        </a:rPr>
                        <a:t>Kínder puede </a:t>
                      </a:r>
                      <a:r>
                        <a:rPr lang="es-VE" sz="1700" b="1" noProof="0" dirty="0" smtClean="0">
                          <a:solidFill>
                            <a:srgbClr val="000000"/>
                          </a:solidFill>
                          <a:effectLst/>
                          <a:latin typeface="Calibri"/>
                          <a:ea typeface="Times New Roman"/>
                          <a:cs typeface="Times New Roman"/>
                        </a:rPr>
                        <a:t>. . . </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506">
                <a:tc rowSpan="2">
                  <a:txBody>
                    <a:bodyPr/>
                    <a:lstStyle/>
                    <a:p>
                      <a:pPr marL="0" marR="0" algn="ctr">
                        <a:lnSpc>
                          <a:spcPct val="115000"/>
                        </a:lnSpc>
                        <a:spcBef>
                          <a:spcPts val="0"/>
                        </a:spcBef>
                        <a:spcAft>
                          <a:spcPts val="0"/>
                        </a:spcAft>
                      </a:pPr>
                      <a:r>
                        <a:rPr lang="es-VE" sz="3200" b="1" noProof="0" dirty="0" smtClean="0">
                          <a:solidFill>
                            <a:srgbClr val="000000"/>
                          </a:solidFill>
                          <a:effectLst/>
                          <a:latin typeface="Calibri"/>
                          <a:ea typeface="Times New Roman"/>
                          <a:cs typeface="Times New Roman"/>
                        </a:rPr>
                        <a:t>4</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Productivo</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(S &amp; W)</a:t>
                      </a:r>
                      <a:endParaRPr lang="es-VE" sz="13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s-VE" sz="1000" b="1" noProof="0" dirty="0" smtClean="0">
                          <a:effectLst/>
                          <a:latin typeface="+mn-lt"/>
                          <a:ea typeface="Times New Roman"/>
                          <a:cs typeface="Times New Roman"/>
                        </a:rPr>
                        <a:t>…construir declaraciones orales y escritas apropiadas para su grado, y apoyarlas con</a:t>
                      </a:r>
                      <a:r>
                        <a:rPr lang="es-VE" sz="1000" b="1" baseline="0" noProof="0" dirty="0" smtClean="0">
                          <a:effectLst/>
                          <a:latin typeface="+mn-lt"/>
                          <a:ea typeface="Times New Roman"/>
                          <a:cs typeface="Times New Roman"/>
                        </a:rPr>
                        <a:t>  razonamiento y evidencia. </a:t>
                      </a:r>
                      <a:endParaRPr lang="es-VE" sz="1000" b="1" noProof="0" dirty="0" smtClean="0">
                        <a:effectLst/>
                        <a:latin typeface="+mn-lt"/>
                        <a:ea typeface="Times New Roman"/>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1</a:t>
                      </a:r>
                      <a:endParaRPr lang="es-VE" sz="20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2</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3</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4</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5</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481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 sentimiento o una opinión sobre un tema conocido.  </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preferencia sobre  un tema 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 tema o un cuento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s-ES" b="1" i="1" dirty="0" smtClean="0"/>
              <a:t>Estándares </a:t>
            </a:r>
            <a:r>
              <a:rPr lang="es-ES" b="1" i="1" dirty="0"/>
              <a:t>ELP </a:t>
            </a:r>
            <a:r>
              <a:rPr lang="es-ES" b="1" i="1" dirty="0" smtClean="0"/>
              <a:t>de Kínder organizados </a:t>
            </a:r>
            <a:r>
              <a:rPr lang="es-ES" b="1" i="1" smtClean="0"/>
              <a:t>por Modalidad</a:t>
            </a:r>
            <a:endParaRPr lang="es-ES" b="1" i="1" dirty="0" smtClean="0"/>
          </a:p>
        </p:txBody>
      </p:sp>
      <p:sp>
        <p:nvSpPr>
          <p:cNvPr id="6" name="Rectangle 5"/>
          <p:cNvSpPr/>
          <p:nvPr/>
        </p:nvSpPr>
        <p:spPr>
          <a:xfrm>
            <a:off x="3501939" y="9646443"/>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 HSD – OSP and Susan Richmond</a:t>
            </a:r>
            <a:endParaRPr lang="en-US" sz="900" dirty="0"/>
          </a:p>
        </p:txBody>
      </p:sp>
      <p:sp>
        <p:nvSpPr>
          <p:cNvPr id="10" name="Slide Number Placeholder 3"/>
          <p:cNvSpPr>
            <a:spLocks noGrp="1"/>
          </p:cNvSpPr>
          <p:nvPr>
            <p:ph type="sldNum" sz="quarter" idx="12"/>
          </p:nvPr>
        </p:nvSpPr>
        <p:spPr>
          <a:xfrm>
            <a:off x="6578213" y="9538224"/>
            <a:ext cx="842010" cy="381000"/>
          </a:xfrm>
        </p:spPr>
        <p:txBody>
          <a:bodyPr/>
          <a:lstStyle/>
          <a:p>
            <a:r>
              <a:rPr lang="en-US" dirty="0" smtClean="0"/>
              <a:t>22</a:t>
            </a:r>
            <a:endParaRPr lang="en-US" dirty="0"/>
          </a:p>
        </p:txBody>
      </p:sp>
    </p:spTree>
    <p:extLst>
      <p:ext uri="{BB962C8B-B14F-4D97-AF65-F5344CB8AC3E}">
        <p14:creationId xmlns:p14="http://schemas.microsoft.com/office/powerpoint/2010/main" val="2646252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03996787"/>
              </p:ext>
            </p:extLst>
          </p:nvPr>
        </p:nvGraphicFramePr>
        <p:xfrm>
          <a:off x="312624" y="90783"/>
          <a:ext cx="7223181" cy="9662798"/>
        </p:xfrm>
        <a:graphic>
          <a:graphicData uri="http://schemas.openxmlformats.org/drawingml/2006/table">
            <a:tbl>
              <a:tblPr/>
              <a:tblGrid>
                <a:gridCol w="380169"/>
                <a:gridCol w="476881"/>
                <a:gridCol w="2759985"/>
                <a:gridCol w="900629"/>
                <a:gridCol w="900629"/>
                <a:gridCol w="817102"/>
                <a:gridCol w="551998"/>
                <a:gridCol w="435788"/>
              </a:tblGrid>
              <a:tr h="236245">
                <a:tc gridSpan="8">
                  <a:txBody>
                    <a:bodyPr/>
                    <a:lstStyle/>
                    <a:p>
                      <a:pPr algn="l" fontAlgn="ctr"/>
                      <a:r>
                        <a:rPr lang="x-none" sz="1400" b="1" i="0" u="none" strike="noStrike" noProof="0" dirty="0" smtClean="0">
                          <a:solidFill>
                            <a:srgbClr val="000000"/>
                          </a:solidFill>
                          <a:latin typeface="Calibri"/>
                        </a:rPr>
                        <a:t>CFA: Tarea de Rendimiento</a:t>
                      </a:r>
                      <a:r>
                        <a:rPr lang="x-none" sz="1400" b="1" i="0" u="none" strike="noStrike" baseline="0" noProof="0" dirty="0" smtClean="0">
                          <a:solidFill>
                            <a:srgbClr val="000000"/>
                          </a:solidFill>
                          <a:latin typeface="Calibri"/>
                        </a:rPr>
                        <a:t> - Escritura Narrativa</a:t>
                      </a:r>
                      <a:endParaRPr lang="x-none"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277">
                <a:tc gridSpan="3">
                  <a:txBody>
                    <a:bodyPr/>
                    <a:lstStyle/>
                    <a:p>
                      <a:pPr algn="l" fontAlgn="t"/>
                      <a:r>
                        <a:rPr lang="x-none" sz="1200" b="1" i="0" u="none" strike="noStrike" noProof="0" dirty="0" smtClean="0">
                          <a:solidFill>
                            <a:srgbClr val="000000"/>
                          </a:solidFill>
                          <a:latin typeface="Calibri"/>
                        </a:rPr>
                        <a:t>Puntaje</a:t>
                      </a:r>
                      <a:r>
                        <a:rPr lang="x-none" sz="1200" b="1" i="0" u="none" strike="noStrike" baseline="0" noProof="0" dirty="0" smtClean="0">
                          <a:solidFill>
                            <a:srgbClr val="000000"/>
                          </a:solidFill>
                          <a:latin typeface="Calibri"/>
                        </a:rPr>
                        <a:t> del estudiante y de la clase</a:t>
                      </a:r>
                      <a:r>
                        <a:rPr lang="x-none" sz="1200" b="1" i="0" u="none" strike="noStrike" noProof="0" dirty="0" smtClean="0">
                          <a:solidFill>
                            <a:srgbClr val="000000"/>
                          </a:solidFill>
                          <a:latin typeface="Calibri"/>
                        </a:rPr>
                        <a:t>:</a:t>
                      </a:r>
                      <a:endParaRPr lang="x-none"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Año escolar:</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x-none" sz="1000" b="1" i="0" u="none" strike="noStrike" noProof="0" dirty="0" smtClean="0">
                          <a:solidFill>
                            <a:srgbClr val="000000"/>
                          </a:solidFill>
                          <a:latin typeface="Calibri"/>
                        </a:rPr>
                        <a:t>Grado:</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9845">
                <a:tc gridSpan="2">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Nombre del maestro:</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675">
                <a:tc gridSpan="2">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Escuela:</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7109">
                <a:tc gridSpan="2">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401">
                <a:tc rowSpan="2" gridSpan="3">
                  <a:txBody>
                    <a:bodyPr/>
                    <a:lstStyle/>
                    <a:p>
                      <a:pPr algn="ctr" fontAlgn="ctr"/>
                      <a:r>
                        <a:rPr lang="x-none" sz="1000" b="1" i="0" u="none" strike="noStrike" noProof="0" dirty="0" smtClean="0">
                          <a:solidFill>
                            <a:srgbClr val="FFFFFF"/>
                          </a:solidFill>
                          <a:latin typeface="Calibri"/>
                        </a:rPr>
                        <a:t>Nombre del estudiante:</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x-none" sz="1000" b="1" i="0" u="none" strike="noStrike" noProof="0" dirty="0" smtClean="0">
                          <a:solidFill>
                            <a:srgbClr val="FFFFFF"/>
                          </a:solidFill>
                          <a:latin typeface="Calibri"/>
                        </a:rPr>
                        <a:t>Enfoque y Organización</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1" i="0" u="none" strike="noStrike" noProof="0" dirty="0" smtClean="0">
                          <a:solidFill>
                            <a:srgbClr val="FFFFFF"/>
                          </a:solidFill>
                          <a:latin typeface="Calibri"/>
                        </a:rPr>
                        <a:t>Elaboración  y Evidencia</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1" i="0" u="none" strike="noStrike" noProof="0" dirty="0" smtClean="0">
                          <a:solidFill>
                            <a:srgbClr val="FFFFFF"/>
                          </a:solidFill>
                          <a:latin typeface="Calibri"/>
                        </a:rPr>
                        <a:t>Convenciones</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900" b="1" i="0" u="none" strike="noStrike" noProof="0" dirty="0" smtClean="0">
                          <a:solidFill>
                            <a:srgbClr val="FFFFFF"/>
                          </a:solidFill>
                          <a:latin typeface="Calibri"/>
                        </a:rPr>
                        <a:t>Total del</a:t>
                      </a:r>
                      <a:r>
                        <a:rPr lang="x-none" sz="900" b="1" i="0" u="none" strike="noStrike" baseline="0" noProof="0" dirty="0" smtClean="0">
                          <a:solidFill>
                            <a:srgbClr val="FFFFFF"/>
                          </a:solidFill>
                          <a:latin typeface="Calibri"/>
                        </a:rPr>
                        <a:t> estudiante</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Puntaje</a:t>
                      </a:r>
                      <a:r>
                        <a:rPr lang="x-none" sz="800" b="1" i="0" u="none" strike="noStrike" baseline="0" noProof="0" dirty="0" smtClean="0">
                          <a:solidFill>
                            <a:srgbClr val="FFFFFF"/>
                          </a:solidFill>
                          <a:latin typeface="Calibri"/>
                        </a:rPr>
                        <a:t> </a:t>
                      </a:r>
                      <a:r>
                        <a:rPr lang="x-none" sz="1000" b="1" i="0" u="none" strike="noStrike" noProof="0" dirty="0" smtClean="0">
                          <a:solidFill>
                            <a:srgbClr val="FFFFFF"/>
                          </a:solidFill>
                          <a:latin typeface="Calibri"/>
                        </a:rPr>
                        <a:t>ELP</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71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166">
                <a:tc>
                  <a:txBody>
                    <a:bodyPr/>
                    <a:lstStyle/>
                    <a:p>
                      <a:pPr algn="ctr" fontAlgn="ctr"/>
                      <a:r>
                        <a:rPr lang="x-none" sz="1000" b="0" i="0" u="none" strike="noStrike" noProof="0" dirty="0" smtClean="0">
                          <a:solidFill>
                            <a:srgbClr val="000000"/>
                          </a:solidFill>
                          <a:latin typeface="Calibri"/>
                        </a:rPr>
                        <a:t>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6</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7</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8</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9</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16</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17</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18</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19</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26</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27</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28</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29</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30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31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32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33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34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166">
                <a:tc>
                  <a:txBody>
                    <a:bodyPr/>
                    <a:lstStyle/>
                    <a:p>
                      <a:pPr algn="ctr" fontAlgn="ctr"/>
                      <a:r>
                        <a:rPr lang="x-none" sz="1000" b="0" i="0" u="none" strike="noStrike" noProof="0" dirty="0" smtClean="0">
                          <a:solidFill>
                            <a:srgbClr val="000000"/>
                          </a:solidFill>
                          <a:latin typeface="Calibri"/>
                        </a:rPr>
                        <a:t> 35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57109">
                <a:tc>
                  <a:txBody>
                    <a:bodyPr/>
                    <a:lstStyle/>
                    <a:p>
                      <a:pPr algn="ctr" fontAlgn="ctr"/>
                      <a:endParaRPr lang="x-none" sz="1000" b="1"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indent="0" algn="l" fontAlgn="ctr"/>
                      <a:r>
                        <a:rPr lang="x-none" sz="1000" b="1" i="0" u="none" strike="noStrike" noProof="0" dirty="0" smtClean="0">
                          <a:solidFill>
                            <a:srgbClr val="000000"/>
                          </a:solidFill>
                          <a:latin typeface="Calibri"/>
                        </a:rPr>
                        <a:t>Total de</a:t>
                      </a:r>
                      <a:r>
                        <a:rPr lang="x-none" sz="1000" b="1" i="0" u="none" strike="noStrike" baseline="0" noProof="0" dirty="0" smtClean="0">
                          <a:solidFill>
                            <a:srgbClr val="000000"/>
                          </a:solidFill>
                          <a:latin typeface="Calibri"/>
                        </a:rPr>
                        <a:t> estudiantes</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FFFFFF"/>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7109">
                <a:tc>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l" fontAlgn="ctr"/>
                      <a:r>
                        <a:rPr lang="x-none" sz="1000" b="0" i="0" u="none" strike="noStrike" noProof="0" dirty="0" smtClean="0">
                          <a:solidFill>
                            <a:srgbClr val="000000"/>
                          </a:solidFill>
                          <a:latin typeface="Calibri"/>
                        </a:rPr>
                        <a:t>                                                                                   %Competente</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25%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x-none" sz="1000" b="0" i="0" u="none" strike="noStrike" noProof="0" dirty="0" smtClean="0">
                          <a:solidFill>
                            <a:srgbClr val="000000"/>
                          </a:solidFill>
                          <a:latin typeface="Calibri"/>
                        </a:rPr>
                        <a:t>25%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x-none" sz="1000" b="0" i="0" u="none" strike="noStrike" noProof="0" dirty="0" smtClean="0">
                          <a:solidFill>
                            <a:srgbClr val="000000"/>
                          </a:solidFill>
                          <a:latin typeface="Calibri"/>
                        </a:rPr>
                        <a:t>25%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x-none" sz="1000" b="0" i="0" u="none" strike="noStrike" noProof="0" dirty="0" smtClean="0">
                          <a:solidFill>
                            <a:srgbClr val="000000"/>
                          </a:solidFill>
                          <a:latin typeface="Calibri"/>
                        </a:rPr>
                        <a:t>50%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7109">
                <a:tc>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gridSpan="2">
                  <a:txBody>
                    <a:bodyPr/>
                    <a:lstStyle/>
                    <a:p>
                      <a:pPr algn="l" fontAlgn="ctr"/>
                      <a:r>
                        <a:rPr lang="x-none" sz="1000" b="0" i="0" u="none" strike="noStrike" noProof="0" dirty="0" smtClean="0">
                          <a:solidFill>
                            <a:srgbClr val="000000"/>
                          </a:solidFill>
                          <a:latin typeface="Calibri"/>
                        </a:rPr>
                        <a:t>                                                                                       % Ejemplar</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ctr" fontAlgn="ctr"/>
                      <a:r>
                        <a:rPr lang="x-none" sz="1000" b="0" i="0" u="none" strike="noStrike" noProof="0" dirty="0" smtClean="0">
                          <a:solidFill>
                            <a:srgbClr val="000000"/>
                          </a:solidFill>
                          <a:latin typeface="Calibri"/>
                        </a:rPr>
                        <a:t>75%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x-none" sz="1000" b="0" i="0" u="none" strike="noStrike" noProof="0" dirty="0" smtClean="0">
                          <a:solidFill>
                            <a:srgbClr val="000000"/>
                          </a:solidFill>
                          <a:latin typeface="Calibri"/>
                        </a:rPr>
                        <a:t>75%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x-none" sz="1000" b="0" i="0" u="none" strike="noStrike" noProof="0" dirty="0" smtClean="0">
                          <a:solidFill>
                            <a:srgbClr val="000000"/>
                          </a:solidFill>
                          <a:latin typeface="Calibri"/>
                        </a:rPr>
                        <a:t>50%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x-none" sz="1000" b="0" i="0" u="none" strike="noStrike" noProof="0" dirty="0" smtClean="0">
                          <a:solidFill>
                            <a:srgbClr val="000000"/>
                          </a:solidFill>
                          <a:latin typeface="Calibri"/>
                        </a:rPr>
                        <a:t>50%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r>
            </a:tbl>
          </a:graphicData>
        </a:graphic>
      </p:graphicFrame>
      <p:grpSp>
        <p:nvGrpSpPr>
          <p:cNvPr id="2" name="Group 1"/>
          <p:cNvGrpSpPr/>
          <p:nvPr/>
        </p:nvGrpSpPr>
        <p:grpSpPr>
          <a:xfrm>
            <a:off x="350192" y="564299"/>
            <a:ext cx="1906159" cy="753166"/>
            <a:chOff x="350192" y="564299"/>
            <a:chExt cx="1906159" cy="753166"/>
          </a:xfrm>
        </p:grpSpPr>
        <p:sp>
          <p:nvSpPr>
            <p:cNvPr id="5" name="TextBox 1"/>
            <p:cNvSpPr txBox="1"/>
            <p:nvPr/>
          </p:nvSpPr>
          <p:spPr>
            <a:xfrm>
              <a:off x="481071" y="708350"/>
              <a:ext cx="15206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t>1</a:t>
              </a:r>
              <a:endParaRPr lang="x-none" sz="838" dirty="0"/>
            </a:p>
          </p:txBody>
        </p:sp>
        <p:sp>
          <p:nvSpPr>
            <p:cNvPr id="6" name="TextBox 2"/>
            <p:cNvSpPr txBox="1"/>
            <p:nvPr/>
          </p:nvSpPr>
          <p:spPr>
            <a:xfrm>
              <a:off x="479651" y="874176"/>
              <a:ext cx="162143"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t>2</a:t>
              </a:r>
              <a:endParaRPr lang="x-none" sz="838" dirty="0"/>
            </a:p>
          </p:txBody>
        </p:sp>
        <p:sp>
          <p:nvSpPr>
            <p:cNvPr id="7" name="TextBox 3"/>
            <p:cNvSpPr txBox="1"/>
            <p:nvPr/>
          </p:nvSpPr>
          <p:spPr>
            <a:xfrm>
              <a:off x="480627" y="1027246"/>
              <a:ext cx="157385"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t>3</a:t>
              </a:r>
              <a:endParaRPr lang="x-none" sz="838" dirty="0"/>
            </a:p>
          </p:txBody>
        </p:sp>
        <p:sp>
          <p:nvSpPr>
            <p:cNvPr id="8" name="TextBox 4"/>
            <p:cNvSpPr txBox="1"/>
            <p:nvPr/>
          </p:nvSpPr>
          <p:spPr>
            <a:xfrm>
              <a:off x="480816" y="1181053"/>
              <a:ext cx="157385"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solidFill>
                    <a:schemeClr val="bg1"/>
                  </a:solidFill>
                </a:rPr>
                <a:t>4</a:t>
              </a:r>
              <a:endParaRPr lang="x-none" sz="838" dirty="0">
                <a:solidFill>
                  <a:schemeClr val="bg1"/>
                </a:solidFill>
              </a:endParaRPr>
            </a:p>
          </p:txBody>
        </p:sp>
        <p:sp>
          <p:nvSpPr>
            <p:cNvPr id="9" name="TextBox 5"/>
            <p:cNvSpPr txBox="1"/>
            <p:nvPr/>
          </p:nvSpPr>
          <p:spPr>
            <a:xfrm>
              <a:off x="657716" y="713454"/>
              <a:ext cx="673968" cy="14821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x-none" sz="838" dirty="0" smtClean="0"/>
                <a:t>= Emergiendo</a:t>
              </a:r>
              <a:endParaRPr lang="x-none" sz="838" dirty="0"/>
            </a:p>
          </p:txBody>
        </p:sp>
        <p:sp>
          <p:nvSpPr>
            <p:cNvPr id="10" name="TextBox 6"/>
            <p:cNvSpPr txBox="1"/>
            <p:nvPr/>
          </p:nvSpPr>
          <p:spPr>
            <a:xfrm>
              <a:off x="641794" y="854585"/>
              <a:ext cx="865649" cy="17018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x-none" sz="838" dirty="0" smtClean="0"/>
                <a:t>= En desarrollo</a:t>
              </a:r>
              <a:endParaRPr lang="x-none" sz="838" dirty="0"/>
            </a:p>
          </p:txBody>
        </p:sp>
        <p:sp>
          <p:nvSpPr>
            <p:cNvPr id="11" name="TextBox 7"/>
            <p:cNvSpPr txBox="1"/>
            <p:nvPr/>
          </p:nvSpPr>
          <p:spPr>
            <a:xfrm>
              <a:off x="660171" y="1027246"/>
              <a:ext cx="671514" cy="1392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x-none" sz="838" dirty="0" smtClean="0"/>
                <a:t>= Competente</a:t>
              </a:r>
              <a:endParaRPr lang="x-none" sz="838" dirty="0"/>
            </a:p>
          </p:txBody>
        </p:sp>
        <p:sp>
          <p:nvSpPr>
            <p:cNvPr id="12" name="TextBox 8"/>
            <p:cNvSpPr txBox="1"/>
            <p:nvPr/>
          </p:nvSpPr>
          <p:spPr>
            <a:xfrm>
              <a:off x="665260" y="1190100"/>
              <a:ext cx="570588"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x-none" sz="838" dirty="0" smtClean="0"/>
                <a:t>= Ejemplar</a:t>
              </a:r>
              <a:endParaRPr lang="x-none" sz="838" dirty="0"/>
            </a:p>
          </p:txBody>
        </p:sp>
        <p:sp>
          <p:nvSpPr>
            <p:cNvPr id="13" name="TextBox 9"/>
            <p:cNvSpPr txBox="1"/>
            <p:nvPr/>
          </p:nvSpPr>
          <p:spPr>
            <a:xfrm>
              <a:off x="350192" y="564452"/>
              <a:ext cx="878113" cy="1396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x-none" sz="838" b="1" u="sng" dirty="0" smtClean="0"/>
                <a:t>Clave del puntaje:</a:t>
              </a:r>
              <a:endParaRPr lang="x-none" sz="838" b="1" u="sng" dirty="0"/>
            </a:p>
          </p:txBody>
        </p:sp>
        <p:sp>
          <p:nvSpPr>
            <p:cNvPr id="14" name="TextBox 10"/>
            <p:cNvSpPr txBox="1"/>
            <p:nvPr/>
          </p:nvSpPr>
          <p:spPr>
            <a:xfrm>
              <a:off x="1533416" y="713454"/>
              <a:ext cx="322600"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t>0 - 4</a:t>
              </a:r>
              <a:endParaRPr lang="x-none" sz="838" dirty="0"/>
            </a:p>
          </p:txBody>
        </p:sp>
        <p:sp>
          <p:nvSpPr>
            <p:cNvPr id="15" name="TextBox 11"/>
            <p:cNvSpPr txBox="1"/>
            <p:nvPr/>
          </p:nvSpPr>
          <p:spPr>
            <a:xfrm>
              <a:off x="1531772" y="869647"/>
              <a:ext cx="325889"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t>5 - 7</a:t>
              </a:r>
              <a:endParaRPr lang="x-none" sz="838" dirty="0"/>
            </a:p>
          </p:txBody>
        </p:sp>
        <p:sp>
          <p:nvSpPr>
            <p:cNvPr id="16" name="TextBox 12"/>
            <p:cNvSpPr txBox="1"/>
            <p:nvPr/>
          </p:nvSpPr>
          <p:spPr>
            <a:xfrm>
              <a:off x="1527989" y="1022214"/>
              <a:ext cx="322702"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t>8 - 10</a:t>
              </a:r>
              <a:endParaRPr lang="x-none" sz="838" dirty="0"/>
            </a:p>
          </p:txBody>
        </p:sp>
        <p:sp>
          <p:nvSpPr>
            <p:cNvPr id="17" name="TextBox 13"/>
            <p:cNvSpPr txBox="1"/>
            <p:nvPr/>
          </p:nvSpPr>
          <p:spPr>
            <a:xfrm>
              <a:off x="1523556" y="1160348"/>
              <a:ext cx="338469" cy="14745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x-none" sz="838" dirty="0" smtClean="0">
                  <a:solidFill>
                    <a:schemeClr val="bg1"/>
                  </a:solidFill>
                </a:rPr>
                <a:t>11 - 12</a:t>
              </a:r>
              <a:endParaRPr lang="x-none" sz="838" dirty="0">
                <a:solidFill>
                  <a:schemeClr val="bg1"/>
                </a:solidFill>
              </a:endParaRPr>
            </a:p>
          </p:txBody>
        </p:sp>
        <p:sp>
          <p:nvSpPr>
            <p:cNvPr id="18" name="TextBox 14"/>
            <p:cNvSpPr txBox="1"/>
            <p:nvPr/>
          </p:nvSpPr>
          <p:spPr>
            <a:xfrm>
              <a:off x="1311554" y="564299"/>
              <a:ext cx="944797" cy="1270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x-none" sz="838" b="1" u="sng" dirty="0" smtClean="0"/>
                <a:t> # total correcto:</a:t>
              </a:r>
              <a:endParaRPr lang="x-none" sz="838" b="1" u="sng" dirty="0"/>
            </a:p>
          </p:txBody>
        </p:sp>
      </p:grpSp>
      <p:sp>
        <p:nvSpPr>
          <p:cNvPr id="19" name="TextBox 18"/>
          <p:cNvSpPr txBox="1"/>
          <p:nvPr/>
        </p:nvSpPr>
        <p:spPr>
          <a:xfrm>
            <a:off x="228600" y="9448800"/>
            <a:ext cx="2737206" cy="362894"/>
          </a:xfrm>
          <a:prstGeom prst="rect">
            <a:avLst/>
          </a:prstGeom>
          <a:noFill/>
        </p:spPr>
        <p:txBody>
          <a:bodyPr wrap="square" lIns="91826" tIns="45913" rIns="91826" bIns="45913" rtlCol="0">
            <a:spAutoFit/>
          </a:bodyPr>
          <a:lstStyle/>
          <a:p>
            <a:r>
              <a:rPr lang="x-none" sz="838" dirty="0"/>
              <a:t>Para usar la versión en Excel de esta hoja de datos: </a:t>
            </a:r>
            <a:r>
              <a:rPr lang="x-none" sz="838" b="1" u="sng" dirty="0">
                <a:solidFill>
                  <a:srgbClr val="0000CC"/>
                </a:solidFill>
              </a:rPr>
              <a:t>http://sresource.homestead.com/index.html</a:t>
            </a:r>
          </a:p>
        </p:txBody>
      </p:sp>
      <p:sp>
        <p:nvSpPr>
          <p:cNvPr id="23" name="Rectangle 22"/>
          <p:cNvSpPr/>
          <p:nvPr/>
        </p:nvSpPr>
        <p:spPr>
          <a:xfrm>
            <a:off x="3886200" y="9728724"/>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 HSD – OSP and Susan Richmond</a:t>
            </a:r>
            <a:endParaRPr lang="en-US" sz="900" dirty="0"/>
          </a:p>
        </p:txBody>
      </p:sp>
      <p:sp>
        <p:nvSpPr>
          <p:cNvPr id="24" name="Slide Number Placeholder 3"/>
          <p:cNvSpPr>
            <a:spLocks noGrp="1"/>
          </p:cNvSpPr>
          <p:nvPr>
            <p:ph type="sldNum" sz="quarter" idx="12"/>
          </p:nvPr>
        </p:nvSpPr>
        <p:spPr>
          <a:xfrm>
            <a:off x="6578213" y="9538224"/>
            <a:ext cx="842010" cy="381000"/>
          </a:xfrm>
        </p:spPr>
        <p:txBody>
          <a:bodyPr/>
          <a:lstStyle/>
          <a:p>
            <a:r>
              <a:rPr lang="en-US" dirty="0" smtClean="0"/>
              <a:t>23</a:t>
            </a:r>
            <a:endParaRPr lang="en-US" dirty="0"/>
          </a:p>
        </p:txBody>
      </p:sp>
    </p:spTree>
    <p:extLst>
      <p:ext uri="{BB962C8B-B14F-4D97-AF65-F5344CB8AC3E}">
        <p14:creationId xmlns:p14="http://schemas.microsoft.com/office/powerpoint/2010/main" val="3052216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223" y="194165"/>
            <a:ext cx="8146930" cy="9319405"/>
            <a:chOff x="-127134" y="171118"/>
            <a:chExt cx="7188468" cy="7982282"/>
          </a:xfrm>
          <a:solidFill>
            <a:schemeClr val="accent2">
              <a:lumMod val="20000"/>
              <a:lumOff val="80000"/>
            </a:schemeClr>
          </a:solidFill>
        </p:grpSpPr>
        <p:sp>
          <p:nvSpPr>
            <p:cNvPr id="6" name="Rectangle 5"/>
            <p:cNvSpPr/>
            <p:nvPr/>
          </p:nvSpPr>
          <p:spPr>
            <a:xfrm>
              <a:off x="381000" y="228600"/>
              <a:ext cx="6172200" cy="7924800"/>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a:grpFill/>
          </p:grpSpPr>
          <p:sp>
            <p:nvSpPr>
              <p:cNvPr id="2" name="Diamond 1"/>
              <p:cNvSpPr/>
              <p:nvPr/>
            </p:nvSpPr>
            <p:spPr>
              <a:xfrm rot="2132198">
                <a:off x="119309" y="23913"/>
                <a:ext cx="7188468" cy="6351172"/>
              </a:xfrm>
              <a:prstGeom prst="diamond">
                <a:avLst/>
              </a:prstGeom>
              <a:gradFill>
                <a:gsLst>
                  <a:gs pos="0">
                    <a:srgbClr val="920000"/>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25474" y="2449041"/>
                <a:ext cx="4162221" cy="1924409"/>
              </a:xfrm>
              <a:prstGeom prst="rect">
                <a:avLst/>
              </a:prstGeom>
              <a:solidFill>
                <a:srgbClr val="B9E1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x-none" sz="4500" b="1" dirty="0" smtClean="0">
                    <a:effectLst>
                      <a:outerShdw blurRad="38100" dist="38100" dir="2700000" algn="tl">
                        <a:srgbClr val="000000">
                          <a:alpha val="43137"/>
                        </a:srgbClr>
                      </a:outerShdw>
                    </a:effectLst>
                  </a:rPr>
                  <a:t>Trimestre Tres </a:t>
                </a:r>
              </a:p>
              <a:p>
                <a:pPr algn="ctr"/>
                <a:r>
                  <a:rPr lang="x-none" sz="4500" b="1" dirty="0">
                    <a:effectLst>
                      <a:outerShdw blurRad="38100" dist="38100" dir="2700000" algn="tl">
                        <a:srgbClr val="000000">
                          <a:alpha val="43137"/>
                        </a:srgbClr>
                      </a:outerShdw>
                    </a:effectLst>
                  </a:rPr>
                  <a:t>CFA </a:t>
                </a:r>
              </a:p>
              <a:p>
                <a:pPr algn="ctr"/>
                <a:r>
                  <a:rPr lang="x-none" sz="2500" b="1" dirty="0" smtClean="0">
                    <a:effectLst>
                      <a:outerShdw blurRad="38100" dist="38100" dir="2700000" algn="tl">
                        <a:srgbClr val="000000">
                          <a:alpha val="43137"/>
                        </a:srgbClr>
                      </a:outerShdw>
                    </a:effectLst>
                  </a:rPr>
                  <a:t>Copia del estudiante</a:t>
                </a:r>
              </a:p>
              <a:p>
                <a:pPr algn="ctr"/>
                <a:endParaRPr lang="en-US" sz="2500" b="1" dirty="0">
                  <a:effectLst>
                    <a:outerShdw blurRad="38100" dist="38100" dir="2700000" algn="tl">
                      <a:srgbClr val="000000">
                        <a:alpha val="43137"/>
                      </a:srgbClr>
                    </a:outerShdw>
                  </a:effectLst>
                </a:endParaRPr>
              </a:p>
            </p:txBody>
          </p:sp>
        </p:grpSp>
        <p:sp>
          <p:nvSpPr>
            <p:cNvPr id="11" name="Rectangle 10"/>
            <p:cNvSpPr/>
            <p:nvPr/>
          </p:nvSpPr>
          <p:spPr>
            <a:xfrm>
              <a:off x="916942" y="5676900"/>
              <a:ext cx="5486400" cy="1961972"/>
            </a:xfrm>
            <a:prstGeom prst="rect">
              <a:avLst/>
            </a:prstGeom>
            <a:gradFill>
              <a:gsLst>
                <a:gs pos="0">
                  <a:srgbClr val="BCE292">
                    <a:alpha val="75000"/>
                  </a:srgbClr>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Nombre</a:t>
              </a:r>
              <a:r>
                <a:rPr lang="en-US" sz="3600" b="1" dirty="0" smtClean="0">
                  <a:solidFill>
                    <a:schemeClr val="tx1"/>
                  </a:solidFill>
                </a:rPr>
                <a:t> del </a:t>
              </a:r>
              <a:r>
                <a:rPr lang="en-US" sz="3600" b="1" dirty="0" err="1" smtClean="0">
                  <a:solidFill>
                    <a:schemeClr val="tx1"/>
                  </a:solidFill>
                </a:rPr>
                <a:t>estudiante</a:t>
              </a:r>
              <a:endParaRPr lang="en-US" sz="3600" b="1" dirty="0">
                <a:solidFill>
                  <a:schemeClr val="tx1"/>
                </a:solidFill>
              </a:endParaRPr>
            </a:p>
            <a:p>
              <a:pPr algn="ctr"/>
              <a:r>
                <a:rPr lang="en-US" sz="3600" b="1" dirty="0">
                  <a:solidFill>
                    <a:schemeClr val="tx1"/>
                  </a:solidFill>
                </a:rPr>
                <a:t>_______________________</a:t>
              </a:r>
            </a:p>
          </p:txBody>
        </p:sp>
      </p:grpSp>
      <p:grpSp>
        <p:nvGrpSpPr>
          <p:cNvPr id="21" name="Group 20"/>
          <p:cNvGrpSpPr/>
          <p:nvPr/>
        </p:nvGrpSpPr>
        <p:grpSpPr>
          <a:xfrm>
            <a:off x="410562" y="261276"/>
            <a:ext cx="3054985" cy="2404256"/>
            <a:chOff x="141662" y="575101"/>
            <a:chExt cx="3123072" cy="3130467"/>
          </a:xfrm>
        </p:grpSpPr>
        <p:sp>
          <p:nvSpPr>
            <p:cNvPr id="22" name="Rectangle 21"/>
            <p:cNvSpPr/>
            <p:nvPr/>
          </p:nvSpPr>
          <p:spPr>
            <a:xfrm>
              <a:off x="656542" y="575101"/>
              <a:ext cx="1088838" cy="661223"/>
            </a:xfrm>
            <a:prstGeom prst="rect">
              <a:avLst/>
            </a:prstGeom>
          </p:spPr>
          <p:txBody>
            <a:bodyPr wrap="none">
              <a:spAutoFit/>
            </a:bodyPr>
            <a:lstStyle/>
            <a:p>
              <a:r>
                <a:rPr lang="en-US" sz="2700" b="1" dirty="0" err="1" smtClean="0">
                  <a:effectLst>
                    <a:outerShdw blurRad="38100" dist="38100" dir="2700000" algn="tl">
                      <a:srgbClr val="000000">
                        <a:alpha val="43137"/>
                      </a:srgbClr>
                    </a:outerShdw>
                  </a:effectLst>
                </a:rPr>
                <a:t>Grado</a:t>
              </a:r>
              <a:endParaRPr lang="en-US" sz="2700" b="1" dirty="0">
                <a:effectLst>
                  <a:outerShdw blurRad="38100" dist="38100" dir="2700000" algn="tl">
                    <a:srgbClr val="000000">
                      <a:alpha val="43137"/>
                    </a:srgbClr>
                  </a:outerShdw>
                </a:effectLst>
              </a:endParaRPr>
            </a:p>
          </p:txBody>
        </p:sp>
        <p:sp>
          <p:nvSpPr>
            <p:cNvPr id="23" name="Parallelogram 22"/>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Parallelogram 23"/>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Rectangle 24"/>
            <p:cNvSpPr/>
            <p:nvPr/>
          </p:nvSpPr>
          <p:spPr>
            <a:xfrm>
              <a:off x="772681" y="1218609"/>
              <a:ext cx="862808" cy="101387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500" b="1" dirty="0">
                  <a:ln w="11430"/>
                  <a:effectLst>
                    <a:outerShdw blurRad="80000" dist="40000" dir="5040000" algn="tl">
                      <a:srgbClr val="000000">
                        <a:alpha val="30000"/>
                      </a:srgbClr>
                    </a:outerShdw>
                  </a:effectLst>
                </a:rPr>
                <a:t>K</a:t>
              </a:r>
            </a:p>
          </p:txBody>
        </p:sp>
        <p:pic>
          <p:nvPicPr>
            <p:cNvPr id="26"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27"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spTree>
    <p:extLst>
      <p:ext uri="{BB962C8B-B14F-4D97-AF65-F5344CB8AC3E}">
        <p14:creationId xmlns:p14="http://schemas.microsoft.com/office/powerpoint/2010/main" val="4222635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1843664"/>
              </p:ext>
            </p:extLst>
          </p:nvPr>
        </p:nvGraphicFramePr>
        <p:xfrm>
          <a:off x="314326" y="725862"/>
          <a:ext cx="7077070" cy="8532438"/>
        </p:xfrm>
        <a:graphic>
          <a:graphicData uri="http://schemas.openxmlformats.org/drawingml/2006/table">
            <a:tbl>
              <a:tblPr firstRow="1" bandRow="1">
                <a:tableStyleId>{5940675A-B579-460E-94D1-54222C63F5DA}</a:tableStyleId>
              </a:tblPr>
              <a:tblGrid>
                <a:gridCol w="505505"/>
                <a:gridCol w="505505"/>
                <a:gridCol w="505505"/>
                <a:gridCol w="505505"/>
                <a:gridCol w="505505"/>
                <a:gridCol w="505505"/>
                <a:gridCol w="505505"/>
                <a:gridCol w="505505"/>
                <a:gridCol w="505505"/>
                <a:gridCol w="505505"/>
                <a:gridCol w="505505"/>
                <a:gridCol w="505505"/>
                <a:gridCol w="505505"/>
                <a:gridCol w="505505"/>
              </a:tblGrid>
              <a:tr h="548590">
                <a:tc gridSpan="13">
                  <a:txBody>
                    <a:bodyPr/>
                    <a:lstStyle/>
                    <a:p>
                      <a:pPr marL="0" indent="0" algn="l"/>
                      <a:r>
                        <a:rPr lang="x-none" sz="950" b="1" i="0" u="none" noProof="0" dirty="0" smtClean="0"/>
                        <a:t>Trimestre 3: CFA-Kínder:</a:t>
                      </a:r>
                      <a:r>
                        <a:rPr lang="x-none" sz="950" b="1" i="0" u="none" baseline="0" noProof="0" dirty="0" smtClean="0"/>
                        <a:t> Hoja de registro del estudiante para Respuestas de selección múltiple-Lectura literaria e informativa </a:t>
                      </a:r>
                      <a:endParaRPr lang="x-none" sz="950" b="1" i="0" u="none" noProof="0" dirty="0" smtClean="0"/>
                    </a:p>
                    <a:p>
                      <a:pPr marL="0" indent="0" algn="l"/>
                      <a:r>
                        <a:rPr lang="x-none" sz="1000" b="0" i="1" noProof="0" dirty="0" smtClean="0"/>
                        <a:t>Instrucciones:</a:t>
                      </a:r>
                      <a:r>
                        <a:rPr lang="x-none" sz="1000" b="0" i="1" baseline="0" noProof="0" dirty="0" smtClean="0">
                          <a:solidFill>
                            <a:srgbClr val="92D050"/>
                          </a:solidFill>
                        </a:rPr>
                        <a:t> </a:t>
                      </a:r>
                      <a:r>
                        <a:rPr lang="x-none" sz="1000" b="0" i="1" baseline="0" noProof="0" dirty="0" smtClean="0">
                          <a:solidFill>
                            <a:schemeClr val="tx1"/>
                          </a:solidFill>
                        </a:rPr>
                        <a:t>Lea al estudiante cada pregunta y las opciones a escoger . </a:t>
                      </a:r>
                      <a:r>
                        <a:rPr lang="x-none" sz="1000" b="0" i="1" strike="noStrike" baseline="0" noProof="0" dirty="0" smtClean="0"/>
                        <a:t>Muestre al estudiante la hoja con las opciones a escoger, para los textos literarios e informativos.</a:t>
                      </a:r>
                      <a:r>
                        <a:rPr lang="x-none" sz="1000" b="0" i="1" baseline="0" noProof="0" dirty="0" smtClean="0"/>
                        <a:t> Fíjese en la respuesta que da el estudiante. Las respuestas correctas están resaltadas en negrillas.</a:t>
                      </a:r>
                      <a:endParaRPr lang="x-none" sz="1000" b="1" i="0" baseline="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x-none"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76005">
                <a:tc gridSpan="14">
                  <a:txBody>
                    <a:bodyPr/>
                    <a:lstStyle/>
                    <a:p>
                      <a:pPr algn="l"/>
                      <a:r>
                        <a:rPr lang="x-none" sz="1200" b="1" i="0" baseline="0" dirty="0" smtClean="0">
                          <a:effectLst/>
                        </a:rPr>
                        <a:t>Pasaje Literario:  </a:t>
                      </a:r>
                      <a:r>
                        <a:rPr lang="x-none" sz="1200" b="0" i="1" u="none" dirty="0" smtClean="0"/>
                        <a:t>Jaime y la oveja  que habla</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278331">
                <a:tc>
                  <a:txBody>
                    <a:bodyPr/>
                    <a:lstStyle/>
                    <a:p>
                      <a:pPr algn="ctr">
                        <a:lnSpc>
                          <a:spcPct val="100000"/>
                        </a:lnSpc>
                      </a:pPr>
                      <a:r>
                        <a:rPr lang="x-none" sz="1300" b="1" dirty="0" smtClean="0"/>
                        <a:t>1</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RL.K.4  Con ayuda y apoyo, hace y contesta preguntas sobre palabras desconocidas en  un texto. </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RL.K.4  Pregunta:  ¿Cómo se sintió la lengua de la cabra  en la mano de Jaime?     </a:t>
                      </a:r>
                      <a:r>
                        <a:rPr lang="x-none"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suave_____   </a:t>
                      </a:r>
                      <a:r>
                        <a:rPr lang="x-none" sz="900" b="0" baseline="0" dirty="0" smtClean="0">
                          <a:solidFill>
                            <a:srgbClr val="000000"/>
                          </a:solidFill>
                          <a:effectLst/>
                          <a:latin typeface="+mn-lt"/>
                          <a:ea typeface="Times New Roman"/>
                          <a:cs typeface="Times New Roman"/>
                        </a:rPr>
                        <a:t>áspera_____</a:t>
                      </a:r>
                      <a:endParaRPr lang="x-none"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217">
                <a:tc>
                  <a:txBody>
                    <a:bodyPr/>
                    <a:lstStyle/>
                    <a:p>
                      <a:pPr algn="ctr">
                        <a:lnSpc>
                          <a:spcPct val="100000"/>
                        </a:lnSpc>
                      </a:pPr>
                      <a:r>
                        <a:rPr lang="x-none" sz="1300" b="1" dirty="0" smtClean="0"/>
                        <a:t>2</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RL.K.4  Con ayuda y apoyo, hace y contesta preguntas sobre palabras desconocidas en  un texto. </a:t>
                      </a:r>
                    </a:p>
                    <a:p>
                      <a:pPr>
                        <a:lnSpc>
                          <a:spcPct val="100000"/>
                        </a:lnSpc>
                      </a:pPr>
                      <a:r>
                        <a:rPr lang="x-none" sz="900" b="0" dirty="0" smtClean="0">
                          <a:effectLst/>
                          <a:latin typeface="+mn-lt"/>
                          <a:ea typeface="Calibri"/>
                          <a:cs typeface="Helvetica"/>
                        </a:rPr>
                        <a:t>RL.K.4  Pregunta:  ¿Qué imagen muestra algo que es apestoso? </a:t>
                      </a:r>
                      <a:r>
                        <a:rPr lang="x-none" sz="900" b="0" baseline="0" dirty="0" smtClean="0">
                          <a:effectLst/>
                          <a:latin typeface="+mn-lt"/>
                          <a:ea typeface="Calibri"/>
                          <a:cs typeface="Helvetica"/>
                        </a:rPr>
                        <a:t>una</a:t>
                      </a:r>
                      <a:r>
                        <a:rPr lang="x-none" sz="900" b="0" dirty="0" smtClean="0">
                          <a:effectLst/>
                          <a:latin typeface="+mn-lt"/>
                          <a:ea typeface="Calibri"/>
                          <a:cs typeface="Helvetica"/>
                        </a:rPr>
                        <a:t> rosa_____   </a:t>
                      </a:r>
                      <a:r>
                        <a:rPr lang="x-none" sz="900" b="1" dirty="0" smtClean="0">
                          <a:effectLst>
                            <a:outerShdw blurRad="38100" dist="38100" dir="2700000" algn="tl">
                              <a:srgbClr val="000000">
                                <a:alpha val="43137"/>
                              </a:srgbClr>
                            </a:outerShdw>
                          </a:effectLst>
                          <a:latin typeface="+mn-lt"/>
                          <a:ea typeface="Calibri"/>
                          <a:cs typeface="Helvetica"/>
                        </a:rPr>
                        <a:t>calcetines</a:t>
                      </a:r>
                      <a:r>
                        <a:rPr lang="x-none" sz="900" b="1" baseline="0" dirty="0" smtClean="0">
                          <a:effectLst>
                            <a:outerShdw blurRad="38100" dist="38100" dir="2700000" algn="tl">
                              <a:srgbClr val="000000">
                                <a:alpha val="43137"/>
                              </a:srgbClr>
                            </a:outerShdw>
                          </a:effectLst>
                          <a:latin typeface="+mn-lt"/>
                          <a:ea typeface="Calibri"/>
                          <a:cs typeface="Helvetica"/>
                        </a:rPr>
                        <a:t> sucios</a:t>
                      </a:r>
                      <a:r>
                        <a:rPr lang="x-none" sz="900" b="1" dirty="0" smtClean="0">
                          <a:effectLst>
                            <a:outerShdw blurRad="38100" dist="38100" dir="2700000" algn="tl">
                              <a:srgbClr val="000000">
                                <a:alpha val="43137"/>
                              </a:srgbClr>
                            </a:outerShdw>
                          </a:effectLst>
                          <a:latin typeface="+mn-lt"/>
                          <a:ea typeface="Calibri"/>
                          <a:cs typeface="Helvetica"/>
                        </a:rPr>
                        <a:t>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23903">
                <a:tc>
                  <a:txBody>
                    <a:bodyPr/>
                    <a:lstStyle/>
                    <a:p>
                      <a:pPr algn="ctr">
                        <a:lnSpc>
                          <a:spcPct val="100000"/>
                        </a:lnSpc>
                      </a:pPr>
                      <a:r>
                        <a:rPr lang="x-none" sz="1300" b="1" dirty="0" smtClean="0"/>
                        <a:t>3</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RL.K.7  Con ayuda y apoyo describe la relación entre las ilustraciones y el cuento en las que estas aparecen.</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dirty="0" smtClean="0">
                          <a:solidFill>
                            <a:srgbClr val="000000"/>
                          </a:solidFill>
                          <a:effectLst/>
                          <a:latin typeface="+mn-lt"/>
                          <a:ea typeface="Times New Roman"/>
                          <a:cs typeface="Times New Roman"/>
                        </a:rPr>
                        <a:t>RL.K.7</a:t>
                      </a:r>
                      <a:r>
                        <a:rPr lang="x-none" sz="900" b="0" baseline="0" dirty="0" smtClean="0">
                          <a:solidFill>
                            <a:srgbClr val="000000"/>
                          </a:solidFill>
                          <a:effectLst/>
                          <a:latin typeface="+mn-lt"/>
                          <a:ea typeface="Times New Roman"/>
                          <a:cs typeface="Times New Roman"/>
                        </a:rPr>
                        <a:t>  </a:t>
                      </a:r>
                      <a:r>
                        <a:rPr lang="x-none" sz="900" b="0" dirty="0" smtClean="0">
                          <a:solidFill>
                            <a:srgbClr val="000000"/>
                          </a:solidFill>
                          <a:effectLst/>
                          <a:latin typeface="+mn-lt"/>
                          <a:ea typeface="Times New Roman"/>
                          <a:cs typeface="Times New Roman"/>
                        </a:rPr>
                        <a:t>Pregunta:  ¿Quién</a:t>
                      </a:r>
                      <a:r>
                        <a:rPr lang="x-none" sz="900" b="0" baseline="0" dirty="0" smtClean="0">
                          <a:solidFill>
                            <a:srgbClr val="000000"/>
                          </a:solidFill>
                          <a:effectLst/>
                          <a:latin typeface="+mn-lt"/>
                          <a:ea typeface="Times New Roman"/>
                          <a:cs typeface="Times New Roman"/>
                        </a:rPr>
                        <a:t> le habló a </a:t>
                      </a:r>
                      <a:r>
                        <a:rPr lang="x-none" sz="900" b="0" dirty="0" smtClean="0">
                          <a:solidFill>
                            <a:srgbClr val="000000"/>
                          </a:solidFill>
                          <a:effectLst/>
                          <a:latin typeface="+mn-lt"/>
                          <a:ea typeface="Times New Roman"/>
                          <a:cs typeface="Times New Roman"/>
                        </a:rPr>
                        <a:t>Jaime al principio del cuento?  RL.K.7</a:t>
                      </a:r>
                      <a:r>
                        <a:rPr lang="x-none" sz="900" b="0" baseline="0" dirty="0" smtClean="0">
                          <a:solidFill>
                            <a:srgbClr val="000000"/>
                          </a:solidFill>
                          <a:effectLst/>
                          <a:latin typeface="+mn-lt"/>
                          <a:ea typeface="Times New Roman"/>
                          <a:cs typeface="Times New Roman"/>
                        </a:rPr>
                        <a:t>  </a:t>
                      </a:r>
                      <a:r>
                        <a:rPr lang="x-none" sz="900" b="0" dirty="0" smtClean="0">
                          <a:solidFill>
                            <a:srgbClr val="000000"/>
                          </a:solidFill>
                          <a:effectLst/>
                          <a:latin typeface="+mn-lt"/>
                          <a:ea typeface="Times New Roman"/>
                          <a:cs typeface="Times New Roman"/>
                        </a:rPr>
                        <a:t> la</a:t>
                      </a:r>
                      <a:r>
                        <a:rPr lang="x-none" sz="900" b="0" baseline="0" dirty="0" smtClean="0">
                          <a:solidFill>
                            <a:srgbClr val="000000"/>
                          </a:solidFill>
                          <a:effectLst/>
                          <a:latin typeface="+mn-lt"/>
                          <a:ea typeface="Times New Roman"/>
                          <a:cs typeface="Times New Roman"/>
                        </a:rPr>
                        <a:t> oveja</a:t>
                      </a:r>
                      <a:r>
                        <a:rPr lang="x-none" sz="900" b="0" dirty="0" smtClean="0">
                          <a:solidFill>
                            <a:srgbClr val="000000"/>
                          </a:solidFill>
                          <a:effectLst/>
                          <a:latin typeface="+mn-lt"/>
                          <a:ea typeface="Times New Roman"/>
                          <a:cs typeface="Times New Roman"/>
                        </a:rPr>
                        <a:t> _____     </a:t>
                      </a:r>
                      <a:r>
                        <a:rPr lang="x-none" sz="900" b="1" dirty="0" smtClean="0">
                          <a:solidFill>
                            <a:srgbClr val="000000"/>
                          </a:solidFill>
                          <a:effectLst>
                            <a:outerShdw blurRad="38100" dist="38100" dir="2700000" algn="tl">
                              <a:srgbClr val="000000">
                                <a:alpha val="43137"/>
                              </a:srgbClr>
                            </a:outerShdw>
                          </a:effectLst>
                          <a:latin typeface="+mn-lt"/>
                          <a:ea typeface="Times New Roman"/>
                          <a:cs typeface="Times New Roman"/>
                        </a:rPr>
                        <a:t>mamá_____</a:t>
                      </a:r>
                      <a:endParaRPr lang="x-none"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34789">
                <a:tc>
                  <a:txBody>
                    <a:bodyPr/>
                    <a:lstStyle/>
                    <a:p>
                      <a:pPr algn="ctr">
                        <a:lnSpc>
                          <a:spcPct val="100000"/>
                        </a:lnSpc>
                      </a:pPr>
                      <a:r>
                        <a:rPr lang="x-none" sz="1300" b="1" dirty="0" smtClean="0"/>
                        <a:t>4</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RL.K.7  Con ayuda y apoyo describe la relación entre las ilustraciones y el cuento en las que estas aparecen.</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dirty="0" smtClean="0">
                          <a:solidFill>
                            <a:srgbClr val="000000"/>
                          </a:solidFill>
                          <a:effectLst/>
                          <a:latin typeface="+mn-lt"/>
                          <a:ea typeface="Times New Roman"/>
                          <a:cs typeface="Times New Roman"/>
                        </a:rPr>
                        <a:t>RL.K.7  Pregunta:  ¿Quién</a:t>
                      </a:r>
                      <a:r>
                        <a:rPr lang="x-none" sz="900" b="0" baseline="0" dirty="0" smtClean="0">
                          <a:solidFill>
                            <a:srgbClr val="000000"/>
                          </a:solidFill>
                          <a:effectLst/>
                          <a:latin typeface="+mn-lt"/>
                          <a:ea typeface="Times New Roman"/>
                          <a:cs typeface="Times New Roman"/>
                        </a:rPr>
                        <a:t> le habló a Jaime al final del cuento?</a:t>
                      </a:r>
                      <a:r>
                        <a:rPr lang="x-none" sz="900" b="0" dirty="0" smtClean="0">
                          <a:solidFill>
                            <a:srgbClr val="000000"/>
                          </a:solidFill>
                          <a:effectLst/>
                          <a:latin typeface="+mn-lt"/>
                          <a:ea typeface="Times New Roman"/>
                          <a:cs typeface="Times New Roman"/>
                        </a:rPr>
                        <a:t> </a:t>
                      </a:r>
                      <a:r>
                        <a:rPr lang="x-none" sz="900" b="1" dirty="0" smtClean="0">
                          <a:solidFill>
                            <a:srgbClr val="000000"/>
                          </a:solidFill>
                          <a:effectLst>
                            <a:outerShdw blurRad="38100" dist="38100" dir="2700000" algn="tl">
                              <a:srgbClr val="000000">
                                <a:alpha val="43137"/>
                              </a:srgbClr>
                            </a:outerShdw>
                          </a:effectLst>
                          <a:latin typeface="+mn-lt"/>
                          <a:ea typeface="Times New Roman"/>
                          <a:cs typeface="Times New Roman"/>
                        </a:rPr>
                        <a:t>la</a:t>
                      </a:r>
                      <a:r>
                        <a:rPr lang="x-none"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 oveja _____   </a:t>
                      </a:r>
                      <a:r>
                        <a:rPr lang="x-none" sz="900" b="0" baseline="0" dirty="0" smtClean="0">
                          <a:solidFill>
                            <a:srgbClr val="000000"/>
                          </a:solidFill>
                          <a:effectLst/>
                          <a:latin typeface="+mn-lt"/>
                          <a:ea typeface="Times New Roman"/>
                          <a:cs typeface="Times New Roman"/>
                        </a:rPr>
                        <a:t>mamá _____</a:t>
                      </a:r>
                      <a:endParaRPr lang="x-none"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5675">
                <a:tc>
                  <a:txBody>
                    <a:bodyPr/>
                    <a:lstStyle/>
                    <a:p>
                      <a:pPr algn="ctr">
                        <a:lnSpc>
                          <a:spcPct val="100000"/>
                        </a:lnSpc>
                      </a:pPr>
                      <a:r>
                        <a:rPr lang="x-none" sz="1300" b="1" dirty="0" smtClean="0"/>
                        <a:t>5</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RL.K.9  Con ayuda y apoyo, compara y contrasta las aventuras y experiencias de los personajes en cuentos conocidos.  </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dirty="0" smtClean="0">
                          <a:effectLst/>
                          <a:latin typeface="+mn-lt"/>
                          <a:ea typeface="Calibri"/>
                          <a:cs typeface="Times New Roman"/>
                        </a:rPr>
                        <a:t>RL.K.9  Pregunta:  ¿Qué</a:t>
                      </a:r>
                      <a:r>
                        <a:rPr lang="x-none" sz="900" b="0" baseline="0" dirty="0" smtClean="0">
                          <a:effectLst/>
                          <a:latin typeface="+mn-lt"/>
                          <a:ea typeface="Calibri"/>
                          <a:cs typeface="Times New Roman"/>
                        </a:rPr>
                        <a:t> animal le habló a Jaime?  </a:t>
                      </a:r>
                      <a:r>
                        <a:rPr lang="x-none" sz="900" b="0" dirty="0" smtClean="0">
                          <a:effectLst/>
                          <a:latin typeface="+mn-lt"/>
                          <a:ea typeface="Calibri"/>
                          <a:cs typeface="Times New Roman"/>
                        </a:rPr>
                        <a:t>RL.K.9    </a:t>
                      </a:r>
                      <a:r>
                        <a:rPr lang="x-none" sz="900" b="1" dirty="0" smtClean="0">
                          <a:effectLst>
                            <a:outerShdw blurRad="38100" dist="38100" dir="2700000" algn="tl">
                              <a:srgbClr val="000000">
                                <a:alpha val="43137"/>
                              </a:srgbClr>
                            </a:outerShdw>
                          </a:effectLst>
                          <a:latin typeface="+mn-lt"/>
                          <a:ea typeface="Calibri"/>
                          <a:cs typeface="Times New Roman"/>
                        </a:rPr>
                        <a:t>la oveja </a:t>
                      </a:r>
                      <a:r>
                        <a:rPr lang="x-none" sz="900" b="0" dirty="0" smtClean="0">
                          <a:effectLst/>
                          <a:latin typeface="+mn-lt"/>
                          <a:ea typeface="Calibri"/>
                          <a:cs typeface="Times New Roman"/>
                        </a:rPr>
                        <a:t>_____   la</a:t>
                      </a:r>
                      <a:r>
                        <a:rPr lang="x-none" sz="900" b="0" baseline="0" dirty="0" smtClean="0">
                          <a:effectLst/>
                          <a:latin typeface="+mn-lt"/>
                          <a:ea typeface="Calibri"/>
                          <a:cs typeface="Times New Roman"/>
                        </a:rPr>
                        <a:t> vaca</a:t>
                      </a:r>
                      <a:r>
                        <a:rPr lang="x-none" sz="900" b="0" dirty="0" smtClean="0">
                          <a:effectLst/>
                          <a:latin typeface="+mn-lt"/>
                          <a:ea typeface="Calibri"/>
                          <a:cs typeface="Times New Roman"/>
                        </a:rPr>
                        <a:t>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6561">
                <a:tc>
                  <a:txBody>
                    <a:bodyPr/>
                    <a:lstStyle/>
                    <a:p>
                      <a:pPr algn="ctr">
                        <a:lnSpc>
                          <a:spcPct val="100000"/>
                        </a:lnSpc>
                      </a:pPr>
                      <a:r>
                        <a:rPr lang="x-none" sz="1300" b="1" dirty="0" smtClean="0"/>
                        <a:t>6</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RL.K.9  Con ayuda y apoyo, compara y contrasta las aventuras y experiencias de los personajes en cuentos conocidos.  </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dirty="0" smtClean="0">
                          <a:solidFill>
                            <a:srgbClr val="000000"/>
                          </a:solidFill>
                          <a:effectLst/>
                          <a:latin typeface="+mn-lt"/>
                          <a:ea typeface="Times New Roman"/>
                          <a:cs typeface="Times New Roman"/>
                        </a:rPr>
                        <a:t>RL.K.9  Pregunta:  ¿Qué animal se comió los gránulos de comida apestosos?  RL.K.9  </a:t>
                      </a:r>
                      <a:r>
                        <a:rPr lang="x-none"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  la cabra</a:t>
                      </a:r>
                      <a:r>
                        <a:rPr lang="x-none" sz="900" b="1" dirty="0" smtClean="0">
                          <a:solidFill>
                            <a:srgbClr val="000000"/>
                          </a:solidFill>
                          <a:effectLst>
                            <a:outerShdw blurRad="38100" dist="38100" dir="2700000" algn="tl">
                              <a:srgbClr val="000000">
                                <a:alpha val="43137"/>
                              </a:srgbClr>
                            </a:outerShdw>
                          </a:effectLst>
                          <a:latin typeface="+mn-lt"/>
                          <a:ea typeface="Times New Roman"/>
                          <a:cs typeface="Times New Roman"/>
                        </a:rPr>
                        <a:t>_____   </a:t>
                      </a:r>
                      <a:r>
                        <a:rPr lang="x-none" sz="900" b="0" dirty="0" smtClean="0">
                          <a:solidFill>
                            <a:srgbClr val="000000"/>
                          </a:solidFill>
                          <a:effectLst/>
                          <a:latin typeface="+mn-lt"/>
                          <a:ea typeface="Times New Roman"/>
                          <a:cs typeface="Times New Roman"/>
                        </a:rPr>
                        <a:t>la</a:t>
                      </a:r>
                      <a:r>
                        <a:rPr lang="x-none" sz="900" b="0" baseline="0" dirty="0" smtClean="0">
                          <a:solidFill>
                            <a:srgbClr val="000000"/>
                          </a:solidFill>
                          <a:effectLst/>
                          <a:latin typeface="+mn-lt"/>
                          <a:ea typeface="Times New Roman"/>
                          <a:cs typeface="Times New Roman"/>
                        </a:rPr>
                        <a:t> oveja</a:t>
                      </a:r>
                      <a:r>
                        <a:rPr lang="x-none" sz="900" b="0" dirty="0" smtClean="0">
                          <a:solidFill>
                            <a:srgbClr val="000000"/>
                          </a:solidFill>
                          <a:effectLst/>
                          <a:latin typeface="+mn-lt"/>
                          <a:ea typeface="Times New Roman"/>
                          <a:cs typeface="Times New Roman"/>
                        </a:rPr>
                        <a:t> ____</a:t>
                      </a:r>
                      <a:endParaRPr lang="x-none"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7447">
                <a:tc>
                  <a:txBody>
                    <a:bodyPr/>
                    <a:lstStyle/>
                    <a:p>
                      <a:pPr algn="ctr">
                        <a:lnSpc>
                          <a:spcPct val="100000"/>
                        </a:lnSpc>
                      </a:pPr>
                      <a:r>
                        <a:rPr lang="x-none" sz="1300" b="1" dirty="0" smtClean="0"/>
                        <a:t>7</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1" i="0" dirty="0" smtClean="0">
                          <a:effectLst>
                            <a:outerShdw blurRad="38100" dist="38100" dir="2700000" algn="tl">
                              <a:srgbClr val="000000">
                                <a:alpha val="43137"/>
                              </a:srgbClr>
                            </a:outerShdw>
                          </a:effectLst>
                          <a:latin typeface="+mn-lt"/>
                          <a:ea typeface="Calibri"/>
                          <a:cs typeface="Times New Roman"/>
                        </a:rPr>
                        <a:t>Respuesta</a:t>
                      </a:r>
                      <a:r>
                        <a:rPr lang="x-none" sz="900" b="1" i="0" baseline="0" dirty="0" smtClean="0">
                          <a:effectLst>
                            <a:outerShdw blurRad="38100" dist="38100" dir="2700000" algn="tl">
                              <a:srgbClr val="000000">
                                <a:alpha val="43137"/>
                              </a:srgbClr>
                            </a:outerShdw>
                          </a:effectLst>
                          <a:latin typeface="+mn-lt"/>
                          <a:ea typeface="Calibri"/>
                          <a:cs typeface="Times New Roman"/>
                        </a:rPr>
                        <a:t> Construida RL.K.9</a:t>
                      </a:r>
                    </a:p>
                    <a:p>
                      <a:pPr marL="0" marR="0" indent="0" algn="l" defTabSz="966612" rtl="0" eaLnBrk="1" fontAlgn="auto" latinLnBrk="0" hangingPunct="1">
                        <a:lnSpc>
                          <a:spcPct val="100000"/>
                        </a:lnSpc>
                        <a:spcBef>
                          <a:spcPts val="0"/>
                        </a:spcBef>
                        <a:spcAft>
                          <a:spcPts val="0"/>
                        </a:spcAft>
                        <a:buClrTx/>
                        <a:buSzTx/>
                        <a:buFontTx/>
                        <a:buNone/>
                        <a:tabLst/>
                        <a:defRPr/>
                      </a:pPr>
                      <a:r>
                        <a:rPr lang="es-ES" sz="900" b="0" i="0" dirty="0" smtClean="0">
                          <a:effectLst/>
                          <a:latin typeface="+mn-lt"/>
                          <a:ea typeface="Calibri"/>
                          <a:cs typeface="Times New Roman"/>
                        </a:rPr>
                        <a:t>Pregunta: Dibuja y escribe palabras sobre Jaime y la cabra. Dibuja y escribe palabras sobre Jaime y la oveja. </a:t>
                      </a:r>
                      <a:r>
                        <a:rPr lang="x-none" sz="900" b="0" i="0" dirty="0" smtClean="0">
                          <a:effectLst/>
                          <a:latin typeface="+mn-lt"/>
                          <a:ea typeface="Calibri"/>
                          <a:cs typeface="Times New Roman"/>
                        </a:rPr>
                        <a:t>Da todos los detalles que puedas.  (El maestro le pide al estudiante</a:t>
                      </a:r>
                      <a:r>
                        <a:rPr lang="x-none" sz="900" b="0" i="0" baseline="0" dirty="0" smtClean="0">
                          <a:effectLst/>
                          <a:latin typeface="+mn-lt"/>
                          <a:ea typeface="Calibri"/>
                          <a:cs typeface="Times New Roman"/>
                        </a:rPr>
                        <a:t> que dibuje y escriba sobre esto.)                                                                  </a:t>
                      </a:r>
                      <a:r>
                        <a:rPr lang="x-none" sz="900" b="0" i="0" dirty="0" smtClean="0">
                          <a:effectLst/>
                          <a:latin typeface="+mn-lt"/>
                          <a:ea typeface="Calibri"/>
                          <a:cs typeface="Times New Roman"/>
                        </a:rPr>
                        <a:t>2____ 1____ 0____</a:t>
                      </a:r>
                      <a:endParaRPr lang="x-none" sz="9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323">
                <a:tc gridSpan="14">
                  <a:txBody>
                    <a:bodyPr/>
                    <a:lstStyle/>
                    <a:p>
                      <a:pPr algn="l"/>
                      <a:r>
                        <a:rPr lang="x-none" sz="1200" b="1" dirty="0" smtClean="0"/>
                        <a:t>Pasaje</a:t>
                      </a:r>
                      <a:r>
                        <a:rPr lang="x-none" sz="1200" b="1" baseline="0" dirty="0" smtClean="0"/>
                        <a:t> Informativo: </a:t>
                      </a:r>
                      <a:r>
                        <a:rPr lang="x-none" sz="1200" b="0" i="1" u="none" dirty="0" smtClean="0"/>
                        <a:t>El hábitat de un castor </a:t>
                      </a:r>
                      <a:r>
                        <a:rPr lang="x-none" sz="1200" b="0" i="0" u="none" dirty="0" smtClean="0"/>
                        <a:t>y</a:t>
                      </a:r>
                      <a:r>
                        <a:rPr lang="x-none" sz="1200" b="0" i="1" u="none" dirty="0" smtClean="0"/>
                        <a:t> El hábitat de un pato</a:t>
                      </a:r>
                      <a:endParaRPr lang="x-none" sz="1200" b="0" i="1" u="none"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3499">
                <a:tc>
                  <a:txBody>
                    <a:bodyPr/>
                    <a:lstStyle/>
                    <a:p>
                      <a:pPr algn="ctr">
                        <a:lnSpc>
                          <a:spcPct val="100000"/>
                        </a:lnSpc>
                      </a:pPr>
                      <a:r>
                        <a:rPr lang="x-none" sz="1300" b="1" dirty="0" smtClean="0"/>
                        <a:t>8</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RI.K.4  Con ayuda y apoyo, hace y contesta preguntas sobre palabras desconocidas en  un texto. </a:t>
                      </a:r>
                    </a:p>
                    <a:p>
                      <a:r>
                        <a:rPr lang="x-none" sz="900" b="0" baseline="0" dirty="0" smtClean="0">
                          <a:solidFill>
                            <a:srgbClr val="000000"/>
                          </a:solidFill>
                          <a:effectLst/>
                          <a:latin typeface="+mn-lt"/>
                          <a:ea typeface="Times New Roman"/>
                          <a:cs typeface="Times New Roman"/>
                        </a:rPr>
                        <a:t>RI.K.4  </a:t>
                      </a:r>
                      <a:r>
                        <a:rPr lang="x-none" sz="900" dirty="0" smtClean="0"/>
                        <a:t>Pregunta:  ¿Cuál es un dibujo de una represa??      la montaña</a:t>
                      </a:r>
                      <a:r>
                        <a:rPr lang="x-none" sz="900" baseline="0" dirty="0" smtClean="0"/>
                        <a:t> _____   </a:t>
                      </a:r>
                      <a:r>
                        <a:rPr lang="x-none" sz="900" b="1" baseline="0" dirty="0" smtClean="0">
                          <a:effectLst>
                            <a:outerShdw blurRad="38100" dist="38100" dir="2700000" algn="tl">
                              <a:srgbClr val="000000">
                                <a:alpha val="43137"/>
                              </a:srgbClr>
                            </a:outerShdw>
                          </a:effectLst>
                        </a:rPr>
                        <a:t>los palitos de madera en el agua_____</a:t>
                      </a:r>
                      <a:endParaRPr lang="x-none" sz="900" b="1" dirty="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30574">
                <a:tc>
                  <a:txBody>
                    <a:bodyPr/>
                    <a:lstStyle/>
                    <a:p>
                      <a:pPr algn="ctr">
                        <a:lnSpc>
                          <a:spcPct val="100000"/>
                        </a:lnSpc>
                      </a:pPr>
                      <a:r>
                        <a:rPr lang="x-none" sz="1300" b="1" dirty="0" smtClean="0"/>
                        <a:t>9</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RI.K.4  Con ayuda y apoyo, hace y contesta preguntas sobre palabras desconocidas en  un texto. </a:t>
                      </a:r>
                    </a:p>
                    <a:p>
                      <a:r>
                        <a:rPr lang="x-none" sz="900" b="0" baseline="0" dirty="0" smtClean="0">
                          <a:solidFill>
                            <a:srgbClr val="000000"/>
                          </a:solidFill>
                          <a:effectLst/>
                          <a:latin typeface="+mn-lt"/>
                          <a:ea typeface="Times New Roman"/>
                          <a:cs typeface="Times New Roman"/>
                        </a:rPr>
                        <a:t>RI.K.4  </a:t>
                      </a:r>
                      <a:r>
                        <a:rPr lang="x-none" sz="900" dirty="0" smtClean="0"/>
                        <a:t>Pregunta:  ¿Qué</a:t>
                      </a:r>
                      <a:r>
                        <a:rPr lang="x-none" sz="900" baseline="0" dirty="0" smtClean="0"/>
                        <a:t> imagen/dibujo muestra un hábitat?  </a:t>
                      </a:r>
                      <a:r>
                        <a:rPr lang="x-none" sz="900" dirty="0" smtClean="0"/>
                        <a:t>  </a:t>
                      </a:r>
                      <a:r>
                        <a:rPr lang="x-none" sz="900" b="1" dirty="0" smtClean="0">
                          <a:effectLst>
                            <a:outerShdw blurRad="38100" dist="38100" dir="2700000" algn="tl">
                              <a:srgbClr val="000000">
                                <a:alpha val="43137"/>
                              </a:srgbClr>
                            </a:outerShdw>
                          </a:effectLst>
                        </a:rPr>
                        <a:t>un</a:t>
                      </a:r>
                      <a:r>
                        <a:rPr lang="x-none" sz="900" b="1" baseline="0" dirty="0" smtClean="0">
                          <a:effectLst>
                            <a:outerShdw blurRad="38100" dist="38100" dir="2700000" algn="tl">
                              <a:srgbClr val="000000">
                                <a:alpha val="43137"/>
                              </a:srgbClr>
                            </a:outerShdw>
                          </a:effectLst>
                        </a:rPr>
                        <a:t> nido</a:t>
                      </a:r>
                      <a:r>
                        <a:rPr lang="x-none" sz="900" b="1" dirty="0" smtClean="0">
                          <a:effectLst>
                            <a:outerShdw blurRad="38100" dist="38100" dir="2700000" algn="tl">
                              <a:srgbClr val="000000">
                                <a:alpha val="43137"/>
                              </a:srgbClr>
                            </a:outerShdw>
                          </a:effectLst>
                        </a:rPr>
                        <a:t> _____</a:t>
                      </a:r>
                      <a:r>
                        <a:rPr lang="x-none" sz="900" b="1" baseline="0" dirty="0" smtClean="0">
                          <a:effectLst>
                            <a:outerShdw blurRad="38100" dist="38100" dir="2700000" algn="tl">
                              <a:srgbClr val="000000">
                                <a:alpha val="43137"/>
                              </a:srgbClr>
                            </a:outerShdw>
                          </a:effectLst>
                        </a:rPr>
                        <a:t>   </a:t>
                      </a:r>
                      <a:r>
                        <a:rPr lang="x-none" sz="900" b="0" baseline="0" dirty="0" smtClean="0">
                          <a:effectLst/>
                        </a:rPr>
                        <a:t>una escuela</a:t>
                      </a:r>
                      <a:r>
                        <a:rPr lang="x-none" sz="900" dirty="0" smtClean="0"/>
                        <a:t> ______</a:t>
                      </a:r>
                      <a:endParaRPr lang="x-none" sz="900"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6410">
                <a:tc>
                  <a:txBody>
                    <a:bodyPr/>
                    <a:lstStyle/>
                    <a:p>
                      <a:pPr algn="ctr">
                        <a:lnSpc>
                          <a:spcPct val="100000"/>
                        </a:lnSpc>
                      </a:pPr>
                      <a:r>
                        <a:rPr lang="x-none" sz="1300" b="1" dirty="0" smtClean="0"/>
                        <a:t>10</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r>
                        <a:rPr lang="x-none" sz="900" b="0" baseline="0" dirty="0" smtClean="0">
                          <a:solidFill>
                            <a:srgbClr val="000000"/>
                          </a:solidFill>
                          <a:effectLst/>
                          <a:latin typeface="+mn-lt"/>
                          <a:ea typeface="Times New Roman"/>
                          <a:cs typeface="Times New Roman"/>
                        </a:rPr>
                        <a:t>RI.K.8  Con ayuda y apoyo, identifica las razones que un autor da para apoyar puntos en un texto.</a:t>
                      </a:r>
                    </a:p>
                    <a:p>
                      <a:r>
                        <a:rPr lang="x-none" sz="900" dirty="0" smtClean="0"/>
                        <a:t>RI.K.8  Pregunta:  ¿Por</a:t>
                      </a:r>
                      <a:r>
                        <a:rPr lang="x-none" sz="900" baseline="0" dirty="0" smtClean="0"/>
                        <a:t> qué la represa de un castor es tan importante para él?       </a:t>
                      </a:r>
                      <a:r>
                        <a:rPr lang="x-none" sz="900" dirty="0" smtClean="0"/>
                        <a:t>las</a:t>
                      </a:r>
                      <a:r>
                        <a:rPr lang="x-none" sz="900" baseline="0" dirty="0" smtClean="0"/>
                        <a:t> represas están hechas de palitos de madera</a:t>
                      </a:r>
                      <a:r>
                        <a:rPr lang="x-none" sz="900" dirty="0" smtClean="0"/>
                        <a:t>____</a:t>
                      </a:r>
                      <a:r>
                        <a:rPr lang="x-none" sz="900" baseline="0" dirty="0" smtClean="0"/>
                        <a:t> </a:t>
                      </a:r>
                    </a:p>
                    <a:p>
                      <a:r>
                        <a:rPr lang="x-none" sz="900" baseline="0" dirty="0" smtClean="0"/>
                        <a:t>                                                                                                                                                   </a:t>
                      </a:r>
                      <a:r>
                        <a:rPr lang="x-none" sz="900" b="1" kern="1200" baseline="0" dirty="0" smtClean="0">
                          <a:solidFill>
                            <a:schemeClr val="tx1"/>
                          </a:solidFill>
                          <a:effectLst>
                            <a:outerShdw blurRad="38100" dist="38100" dir="2700000" algn="tl">
                              <a:srgbClr val="000000">
                                <a:alpha val="43137"/>
                              </a:srgbClr>
                            </a:outerShdw>
                          </a:effectLst>
                          <a:latin typeface="+mn-lt"/>
                          <a:ea typeface="+mn-ea"/>
                          <a:cs typeface="+mn-cs"/>
                        </a:rPr>
                        <a:t>las represas mantienen a los castores protegidos </a:t>
                      </a:r>
                      <a:r>
                        <a:rPr lang="x-none" sz="900" b="1" baseline="0" dirty="0" smtClean="0">
                          <a:effectLst>
                            <a:outerShdw blurRad="38100" dist="38100" dir="2700000" algn="tl">
                              <a:srgbClr val="000000">
                                <a:alpha val="43137"/>
                              </a:srgbClr>
                            </a:outerShdw>
                          </a:effectLst>
                        </a:rPr>
                        <a:t>____</a:t>
                      </a:r>
                      <a:endParaRPr lang="x-none" sz="900" b="1" dirty="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8960">
                <a:tc>
                  <a:txBody>
                    <a:bodyPr/>
                    <a:lstStyle/>
                    <a:p>
                      <a:pPr algn="ctr">
                        <a:lnSpc>
                          <a:spcPct val="100000"/>
                        </a:lnSpc>
                      </a:pPr>
                      <a:r>
                        <a:rPr lang="x-none" sz="1300" b="1" dirty="0" smtClean="0"/>
                        <a:t>11</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RI.K.8  Con ayuda y apoyo, identifica las razones que un autor da para apoyar puntos en un texto.</a:t>
                      </a:r>
                    </a:p>
                    <a:p>
                      <a:r>
                        <a:rPr lang="x-none" sz="900" dirty="0" smtClean="0"/>
                        <a:t>RI.K.8  Pregunta:  ¿Por</a:t>
                      </a:r>
                      <a:r>
                        <a:rPr lang="x-none" sz="900" baseline="0" dirty="0" smtClean="0"/>
                        <a:t> qué es </a:t>
                      </a:r>
                      <a:r>
                        <a:rPr lang="x-none" sz="900" b="1" baseline="0" dirty="0" smtClean="0"/>
                        <a:t>tan importante </a:t>
                      </a:r>
                      <a:r>
                        <a:rPr lang="x-none" sz="900" baseline="0" dirty="0" smtClean="0"/>
                        <a:t>para un pato vivir cerca del agua</a:t>
                      </a:r>
                      <a:r>
                        <a:rPr lang="x-none" sz="900" dirty="0" smtClean="0"/>
                        <a:t>?   </a:t>
                      </a:r>
                      <a:r>
                        <a:rPr lang="x-none" sz="900" b="1" kern="1200" baseline="0" dirty="0" smtClean="0">
                          <a:solidFill>
                            <a:schemeClr val="tx1"/>
                          </a:solidFill>
                          <a:effectLst>
                            <a:outerShdw blurRad="38100" dist="38100" dir="2700000" algn="tl">
                              <a:srgbClr val="000000">
                                <a:alpha val="43137"/>
                              </a:srgbClr>
                            </a:outerShdw>
                          </a:effectLst>
                          <a:latin typeface="+mn-lt"/>
                          <a:ea typeface="+mn-ea"/>
                          <a:cs typeface="+mn-cs"/>
                        </a:rPr>
                        <a:t>los patos encuentran comida en el agua </a:t>
                      </a:r>
                      <a:r>
                        <a:rPr lang="x-none" sz="900" b="1" dirty="0" smtClean="0">
                          <a:effectLst>
                            <a:outerShdw blurRad="38100" dist="38100" dir="2700000" algn="tl">
                              <a:srgbClr val="000000">
                                <a:alpha val="43137"/>
                              </a:srgbClr>
                            </a:outerShdw>
                          </a:effectLst>
                        </a:rPr>
                        <a:t>_____     </a:t>
                      </a:r>
                    </a:p>
                    <a:p>
                      <a:r>
                        <a:rPr lang="x-none" sz="900" b="1" dirty="0" smtClean="0">
                          <a:effectLst>
                            <a:outerShdw blurRad="38100" dist="38100" dir="2700000" algn="tl">
                              <a:srgbClr val="000000">
                                <a:alpha val="43137"/>
                              </a:srgbClr>
                            </a:outerShdw>
                          </a:effectLst>
                        </a:rPr>
                        <a:t>                                                                                                                                                   </a:t>
                      </a:r>
                      <a:r>
                        <a:rPr lang="x-none" sz="900" b="0" i="0" u="none" dirty="0" smtClean="0">
                          <a:effectLst/>
                        </a:rPr>
                        <a:t>a</a:t>
                      </a:r>
                      <a:r>
                        <a:rPr lang="x-none" sz="900" b="0" i="0" u="none" baseline="0" dirty="0" smtClean="0">
                          <a:effectLst/>
                        </a:rPr>
                        <a:t> los patos les gusta nadar _____</a:t>
                      </a:r>
                      <a:endParaRPr lang="x-none" sz="900" b="0" i="0" u="none" dirty="0">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0843">
                <a:tc>
                  <a:txBody>
                    <a:bodyPr/>
                    <a:lstStyle/>
                    <a:p>
                      <a:pPr algn="ctr">
                        <a:lnSpc>
                          <a:spcPct val="100000"/>
                        </a:lnSpc>
                      </a:pPr>
                      <a:r>
                        <a:rPr lang="x-none" sz="1300" b="1" dirty="0" smtClean="0"/>
                        <a:t>12</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r>
                        <a:rPr lang="x-none" sz="900" b="0" baseline="0" dirty="0" smtClean="0">
                          <a:solidFill>
                            <a:srgbClr val="000000"/>
                          </a:solidFill>
                          <a:effectLst/>
                          <a:latin typeface="+mn-lt"/>
                          <a:ea typeface="Times New Roman"/>
                          <a:cs typeface="Times New Roman"/>
                        </a:rPr>
                        <a:t>RI.K.9  Con ayuda y apoyo, identifica las semejanzas y diferencias básicas entre dos textos acerca del mismo tema.</a:t>
                      </a:r>
                    </a:p>
                    <a:p>
                      <a:r>
                        <a:rPr lang="x-none" sz="900" dirty="0" smtClean="0"/>
                        <a:t>RI.K.9  Pregunta:  ¿Qué les gusta a todos los patos? </a:t>
                      </a:r>
                      <a:r>
                        <a:rPr lang="x-none" sz="900" baseline="0" dirty="0" smtClean="0"/>
                        <a:t>árboles</a:t>
                      </a:r>
                      <a:r>
                        <a:rPr lang="x-none" sz="900" dirty="0" smtClean="0"/>
                        <a:t>_____   </a:t>
                      </a:r>
                      <a:r>
                        <a:rPr lang="x-none" sz="900" b="1" dirty="0" smtClean="0">
                          <a:effectLst>
                            <a:outerShdw blurRad="38100" dist="38100" dir="2700000" algn="tl">
                              <a:srgbClr val="000000">
                                <a:alpha val="43137"/>
                              </a:srgbClr>
                            </a:outerShdw>
                          </a:effectLst>
                        </a:rPr>
                        <a:t>nadar_____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9113">
                <a:tc>
                  <a:txBody>
                    <a:bodyPr/>
                    <a:lstStyle/>
                    <a:p>
                      <a:pPr algn="ctr">
                        <a:lnSpc>
                          <a:spcPct val="100000"/>
                        </a:lnSpc>
                      </a:pPr>
                      <a:r>
                        <a:rPr lang="x-none" sz="1300" b="1" dirty="0" smtClean="0"/>
                        <a:t>13</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900" b="0" baseline="0" dirty="0" smtClean="0">
                          <a:solidFill>
                            <a:srgbClr val="000000"/>
                          </a:solidFill>
                          <a:effectLst/>
                          <a:latin typeface="+mn-lt"/>
                          <a:ea typeface="Times New Roman"/>
                          <a:cs typeface="Times New Roman"/>
                        </a:rPr>
                        <a:t>RI.K.9  Con ayuda y apoyo, identifica las semejanzas y diferencias básicas entre dos textos acerca del mismo tema.</a:t>
                      </a:r>
                    </a:p>
                    <a:p>
                      <a:r>
                        <a:rPr lang="x-none" sz="900" dirty="0" smtClean="0"/>
                        <a:t>RI.K.9  Pregunta:  ¿Qué conjunto de fotos</a:t>
                      </a:r>
                      <a:r>
                        <a:rPr lang="x-none" sz="900" baseline="0" dirty="0" smtClean="0"/>
                        <a:t> muestra hogares que son más diferentes? </a:t>
                      </a:r>
                      <a:r>
                        <a:rPr lang="x-none" sz="900" b="1" baseline="0" dirty="0" smtClean="0">
                          <a:effectLst>
                            <a:outerShdw blurRad="38100" dist="38100" dir="2700000" algn="tl">
                              <a:srgbClr val="000000">
                                <a:alpha val="43137"/>
                              </a:srgbClr>
                            </a:outerShdw>
                          </a:effectLst>
                        </a:rPr>
                        <a:t>en un árbol y en el agua_____     </a:t>
                      </a:r>
                      <a:r>
                        <a:rPr lang="x-none" sz="900" b="0" baseline="0" dirty="0" smtClean="0">
                          <a:effectLst/>
                        </a:rPr>
                        <a:t>en el agua</a:t>
                      </a:r>
                      <a:r>
                        <a:rPr lang="x-none" sz="900" baseline="0" dirty="0" smtClean="0"/>
                        <a:t>_____</a:t>
                      </a:r>
                      <a:endParaRPr lang="x-none" sz="900"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1204">
                <a:tc>
                  <a:txBody>
                    <a:bodyPr/>
                    <a:lstStyle/>
                    <a:p>
                      <a:pPr algn="ctr">
                        <a:lnSpc>
                          <a:spcPct val="100000"/>
                        </a:lnSpc>
                      </a:pPr>
                      <a:r>
                        <a:rPr lang="x-none" sz="1300" b="1" dirty="0" smtClean="0"/>
                        <a:t>14</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1" i="0" dirty="0" smtClean="0">
                          <a:effectLst>
                            <a:outerShdw blurRad="38100" dist="38100" dir="2700000" algn="tl">
                              <a:srgbClr val="000000">
                                <a:alpha val="43137"/>
                              </a:srgbClr>
                            </a:outerShdw>
                          </a:effectLst>
                          <a:latin typeface="+mn-lt"/>
                          <a:ea typeface="Calibri"/>
                          <a:cs typeface="Times New Roman"/>
                        </a:rPr>
                        <a:t>Respuesta Construida </a:t>
                      </a:r>
                      <a:r>
                        <a:rPr lang="x-none" sz="900" b="1" i="0" baseline="0" dirty="0" smtClean="0">
                          <a:effectLst>
                            <a:outerShdw blurRad="38100" dist="38100" dir="2700000" algn="tl">
                              <a:srgbClr val="000000">
                                <a:alpha val="43137"/>
                              </a:srgbClr>
                            </a:outerShdw>
                          </a:effectLst>
                          <a:latin typeface="+mn-lt"/>
                          <a:ea typeface="Calibri"/>
                          <a:cs typeface="Times New Roman"/>
                        </a:rPr>
                        <a:t>RI.K.9</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i="0" dirty="0" smtClean="0">
                          <a:effectLst/>
                          <a:latin typeface="+mn-lt"/>
                          <a:ea typeface="Calibri"/>
                          <a:cs typeface="Times New Roman"/>
                        </a:rPr>
                        <a:t>Pregunta:  ¿Dónde viven los castores?  Describe su hábitat. ¿Dónde viven los patos?  Describe su hábitat.  </a:t>
                      </a:r>
                      <a:r>
                        <a:rPr lang="x-none" sz="900" b="0" i="0" baseline="0" dirty="0" smtClean="0">
                          <a:effectLst/>
                          <a:latin typeface="+mn-lt"/>
                          <a:ea typeface="Calibri"/>
                          <a:cs typeface="Times New Roman"/>
                        </a:rPr>
                        <a:t>        </a:t>
                      </a:r>
                      <a:r>
                        <a:rPr lang="x-none" sz="900" b="0" i="0" dirty="0" smtClean="0">
                          <a:effectLst/>
                          <a:latin typeface="+mn-lt"/>
                          <a:ea typeface="Calibri"/>
                          <a:cs typeface="Times New Roman"/>
                        </a:rPr>
                        <a:t>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067">
                <a:tc gridSpan="14">
                  <a:txBody>
                    <a:bodyPr/>
                    <a:lstStyle/>
                    <a:p>
                      <a:pPr algn="l">
                        <a:lnSpc>
                          <a:spcPct val="100000"/>
                        </a:lnSpc>
                      </a:pPr>
                      <a:r>
                        <a:rPr lang="x-none" sz="1200" b="1" dirty="0" smtClean="0">
                          <a:solidFill>
                            <a:schemeClr val="tx1"/>
                          </a:solidFill>
                        </a:rPr>
                        <a:t>Cada respuesta seleccionada correcta vale un punto.</a:t>
                      </a:r>
                      <a:endParaRPr lang="x-none" sz="12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x-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1573">
                <a:tc>
                  <a:txBody>
                    <a:bodyPr/>
                    <a:lstStyle/>
                    <a:p>
                      <a:pPr algn="ctr">
                        <a:lnSpc>
                          <a:spcPct val="100000"/>
                        </a:lnSpc>
                      </a:pPr>
                      <a:r>
                        <a:rPr lang="x-none" sz="1300" b="1" dirty="0" smtClean="0"/>
                        <a:t>1</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2</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3</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4</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5</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6</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7</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x-none" sz="1300" b="1" dirty="0" smtClean="0">
                          <a:solidFill>
                            <a:schemeClr val="tx1"/>
                          </a:solidFill>
                        </a:rPr>
                        <a:t>8</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9</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solidFill>
                            <a:schemeClr val="tx1"/>
                          </a:solidFill>
                        </a:rPr>
                        <a:t>10</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t>11</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t>12</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x-none" sz="1300" b="1" dirty="0" smtClean="0"/>
                        <a:t>13</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1018809" rtl="0" eaLnBrk="1" latinLnBrk="0" hangingPunct="1">
                        <a:lnSpc>
                          <a:spcPct val="100000"/>
                        </a:lnSpc>
                      </a:pPr>
                      <a:r>
                        <a:rPr lang="en-US" sz="1300" b="1" kern="1200" dirty="0" smtClean="0">
                          <a:solidFill>
                            <a:schemeClr val="tx1"/>
                          </a:solidFill>
                          <a:latin typeface="+mn-lt"/>
                          <a:ea typeface="+mn-ea"/>
                          <a:cs typeface="+mn-cs"/>
                        </a:rPr>
                        <a:t>14</a:t>
                      </a:r>
                      <a:endParaRPr lang="en-US" sz="1300" b="1" kern="1200" dirty="0">
                        <a:solidFill>
                          <a:schemeClr val="tx1"/>
                        </a:solidFill>
                        <a:latin typeface="+mn-lt"/>
                        <a:ea typeface="+mn-ea"/>
                        <a:cs typeface="+mn-cs"/>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291573">
                <a:tc>
                  <a:txBody>
                    <a:bodyPr/>
                    <a:lstStyle/>
                    <a:p>
                      <a:pPr algn="ctr">
                        <a:lnSpc>
                          <a:spcPct val="100000"/>
                        </a:lnSpc>
                      </a:pPr>
                      <a:r>
                        <a:rPr lang="x-none" sz="1300" b="1" dirty="0" smtClean="0"/>
                        <a:t>/1</a:t>
                      </a:r>
                      <a:endParaRPr lang="x-none"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/2</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x-none" sz="1300" b="1" dirty="0" smtClean="0">
                          <a:solidFill>
                            <a:schemeClr val="tx1"/>
                          </a:solidFill>
                        </a:rPr>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solidFill>
                            <a:schemeClr val="tx1"/>
                          </a:solidFill>
                        </a:rPr>
                        <a:t>/1</a:t>
                      </a:r>
                      <a:endParaRPr lang="x-none"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x-none"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817345">
                <a:tc gridSpan="14">
                  <a:txBody>
                    <a:bodyPr/>
                    <a:lstStyle/>
                    <a:p>
                      <a:pPr algn="l">
                        <a:lnSpc>
                          <a:spcPct val="100000"/>
                        </a:lnSpc>
                      </a:pPr>
                      <a:r>
                        <a:rPr lang="x-none" sz="1300" b="1" noProof="0" dirty="0" smtClean="0">
                          <a:solidFill>
                            <a:schemeClr val="tx1"/>
                          </a:solidFill>
                        </a:rPr>
                        <a:t>Total de Comprensión</a:t>
                      </a:r>
                      <a:r>
                        <a:rPr lang="x-none" sz="1300" b="1" baseline="0" noProof="0" dirty="0" smtClean="0">
                          <a:solidFill>
                            <a:schemeClr val="tx1"/>
                          </a:solidFill>
                        </a:rPr>
                        <a:t> </a:t>
                      </a:r>
                      <a:r>
                        <a:rPr lang="x-none" sz="1300" b="1" noProof="0" dirty="0" smtClean="0">
                          <a:solidFill>
                            <a:schemeClr val="tx1"/>
                          </a:solidFill>
                        </a:rPr>
                        <a:t>auditiva </a:t>
                      </a:r>
                      <a:r>
                        <a:rPr lang="x-none" sz="1300" b="1" baseline="0" noProof="0" dirty="0" smtClean="0">
                          <a:solidFill>
                            <a:schemeClr val="tx1"/>
                          </a:solidFill>
                        </a:rPr>
                        <a:t>  </a:t>
                      </a:r>
                      <a:r>
                        <a:rPr lang="x-none" sz="1300" b="1" noProof="0" dirty="0" smtClean="0">
                          <a:solidFill>
                            <a:schemeClr val="tx1"/>
                          </a:solidFill>
                        </a:rPr>
                        <a:t>_____/ 16</a:t>
                      </a:r>
                      <a:endParaRPr lang="x-none" sz="1000" b="1" noProof="0" dirty="0" smtClean="0">
                        <a:solidFill>
                          <a:schemeClr val="tx1"/>
                        </a:solidFill>
                      </a:endParaRPr>
                    </a:p>
                    <a:p>
                      <a:r>
                        <a:rPr lang="x-none" sz="1000" b="1" dirty="0" smtClean="0"/>
                        <a:t>Para los estudiantes que necesiten apoyo con cualquier estándar, favor de referirse a  las </a:t>
                      </a:r>
                      <a:r>
                        <a:rPr lang="x-none" sz="1000" b="1" i="1" u="sng" dirty="0" smtClean="0"/>
                        <a:t>Progresiones del aprendizaje de lectura </a:t>
                      </a:r>
                      <a:r>
                        <a:rPr lang="x-none" sz="1000" b="1" dirty="0" smtClean="0"/>
                        <a:t>de su nivel de grado para tareas de instrucción y diferenciación. </a:t>
                      </a:r>
                      <a:endParaRPr lang="x-none" sz="10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x-none"/>
                    </a:p>
                  </a:txBody>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tc>
                <a:tc hMerge="1">
                  <a:txBody>
                    <a:bodyPr/>
                    <a:lstStyle/>
                    <a:p>
                      <a:endParaRPr lang="en-US"/>
                    </a:p>
                  </a:txBody>
                  <a:tcPr/>
                </a:tc>
                <a:tc h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533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50910888"/>
              </p:ext>
            </p:extLst>
          </p:nvPr>
        </p:nvGraphicFramePr>
        <p:xfrm>
          <a:off x="590550" y="381000"/>
          <a:ext cx="6810623" cy="9205726"/>
        </p:xfrm>
        <a:graphic>
          <a:graphicData uri="http://schemas.openxmlformats.org/drawingml/2006/table">
            <a:tbl>
              <a:tblPr firstRow="1" bandRow="1">
                <a:tableStyleId>{5940675A-B579-460E-94D1-54222C63F5DA}</a:tableStyleId>
              </a:tblPr>
              <a:tblGrid>
                <a:gridCol w="6810623"/>
              </a:tblGrid>
              <a:tr h="793246">
                <a:tc>
                  <a:txBody>
                    <a:bodyPr/>
                    <a:lstStyle/>
                    <a:p>
                      <a:pPr marL="339725" indent="-280988"/>
                      <a:r>
                        <a:rPr lang="en-US" sz="2000" b="1" baseline="0" dirty="0" smtClean="0">
                          <a:latin typeface="Helvetica" pitchFamily="34" charset="0"/>
                        </a:rPr>
                        <a:t> 7</a:t>
                      </a:r>
                      <a:r>
                        <a:rPr lang="x-none" sz="2000" b="1" baseline="0" noProof="0" dirty="0" smtClean="0">
                          <a:latin typeface="Helvetica" pitchFamily="34" charset="0"/>
                        </a:rPr>
                        <a:t>.   Dibuja y escribe palabras sobre Jaime y la cabra.</a:t>
                      </a:r>
                      <a:endParaRPr lang="x-none" sz="2000" b="1" noProof="0" dirty="0" smtClean="0">
                        <a:latin typeface="Helvetica" pitchFamily="34" charset="0"/>
                      </a:endParaRPr>
                    </a:p>
                    <a:p>
                      <a:r>
                        <a:rPr lang="x-none" sz="2000" b="1" baseline="0" noProof="0" dirty="0" smtClean="0">
                          <a:latin typeface="Helvetica" pitchFamily="34" charset="0"/>
                        </a:rPr>
                        <a:t>        Dibuja y escribe palabras sobre Jaime y la oveja</a:t>
                      </a:r>
                      <a:r>
                        <a:rPr lang="x-none" sz="2000" b="1" noProof="0" dirty="0" smtClean="0">
                          <a:latin typeface="Helvetica" pitchFamily="34" charset="0"/>
                        </a:rPr>
                        <a:t>.</a:t>
                      </a:r>
                      <a:endParaRPr lang="x-none" noProof="0" dirty="0"/>
                    </a:p>
                  </a:txBody>
                  <a:tcPr/>
                </a:tc>
              </a:tr>
              <a:tr h="2895600">
                <a:tc>
                  <a:txBody>
                    <a:bodyPr/>
                    <a:lstStyle/>
                    <a:p>
                      <a:r>
                        <a:rPr lang="x-none" dirty="0" smtClean="0"/>
                        <a:t>Dibuja y escribe palabras sobre Jaime y la cabra. Da todos los detalles que puedas.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r h="3657600">
                <a:tc>
                  <a:txBody>
                    <a:bodyPr/>
                    <a:lstStyle/>
                    <a:p>
                      <a:r>
                        <a:rPr lang="x-none" dirty="0" smtClean="0"/>
                        <a:t>Dibuja y escribe palabras sobre Jaime y la oveja. Da todos los detalles que puedas.</a:t>
                      </a:r>
                      <a:endParaRPr lang="en-US" dirty="0" smtClean="0"/>
                    </a:p>
                    <a:p>
                      <a:endParaRPr lang="x-none"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spTree>
    <p:extLst>
      <p:ext uri="{BB962C8B-B14F-4D97-AF65-F5344CB8AC3E}">
        <p14:creationId xmlns:p14="http://schemas.microsoft.com/office/powerpoint/2010/main" val="4265517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85617274"/>
              </p:ext>
            </p:extLst>
          </p:nvPr>
        </p:nvGraphicFramePr>
        <p:xfrm>
          <a:off x="609600" y="609600"/>
          <a:ext cx="6553200" cy="8808720"/>
        </p:xfrm>
        <a:graphic>
          <a:graphicData uri="http://schemas.openxmlformats.org/drawingml/2006/table">
            <a:tbl>
              <a:tblPr firstRow="1" bandRow="1">
                <a:tableStyleId>{5940675A-B579-460E-94D1-54222C63F5DA}</a:tableStyleId>
              </a:tblPr>
              <a:tblGrid>
                <a:gridCol w="6553200"/>
              </a:tblGrid>
              <a:tr h="457200">
                <a:tc>
                  <a:txBody>
                    <a:bodyPr/>
                    <a:lstStyle/>
                    <a:p>
                      <a:pPr marL="457200" indent="-457200"/>
                      <a:r>
                        <a:rPr lang="x-none" sz="2000" b="1" baseline="0" noProof="0" dirty="0" smtClean="0">
                          <a:latin typeface="Helvetica" pitchFamily="34" charset="0"/>
                        </a:rPr>
                        <a:t> 14. ¿Dónde viven los castores? Describe su hábitat.</a:t>
                      </a:r>
                    </a:p>
                    <a:p>
                      <a:pPr marL="457200" indent="-398463"/>
                      <a:r>
                        <a:rPr lang="x-none" sz="2000" b="1" baseline="0" noProof="0" dirty="0" smtClean="0">
                          <a:latin typeface="Helvetica" pitchFamily="34" charset="0"/>
                        </a:rPr>
                        <a:t>      ¿Dónde viven los patos? Describe su hábitat.</a:t>
                      </a:r>
                    </a:p>
                  </a:txBody>
                  <a:tcPr/>
                </a:tc>
              </a:tr>
              <a:tr h="2895600">
                <a:tc>
                  <a:txBody>
                    <a:bodyPr/>
                    <a:lstStyle/>
                    <a:p>
                      <a:pPr algn="ctr"/>
                      <a:r>
                        <a:rPr lang="x-none" b="0" i="1" u="none" noProof="0" dirty="0" smtClean="0"/>
                        <a:t>El hábitat</a:t>
                      </a:r>
                      <a:r>
                        <a:rPr lang="x-none" b="0" i="1" u="none" baseline="0" noProof="0" dirty="0" smtClean="0"/>
                        <a:t> del castor</a:t>
                      </a:r>
                      <a:endParaRPr lang="x-none" b="0" i="1" u="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a:p>
                  </a:txBody>
                  <a:tcPr/>
                </a:tc>
              </a:tr>
              <a:tr h="3657600">
                <a:tc>
                  <a:txBody>
                    <a:bodyPr/>
                    <a:lstStyle/>
                    <a:p>
                      <a:pPr algn="ctr"/>
                      <a:r>
                        <a:rPr lang="x-none" b="0" i="1" u="none" noProof="0" dirty="0" smtClean="0"/>
                        <a:t>El hábitat</a:t>
                      </a:r>
                      <a:r>
                        <a:rPr lang="x-none" b="0" i="1" u="none" baseline="0" noProof="0" dirty="0" smtClean="0"/>
                        <a:t> del pato</a:t>
                      </a:r>
                      <a:endParaRPr lang="x-none" b="0" i="1" u="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txBody>
                  <a:tcPr/>
                </a:tc>
              </a:tr>
            </a:tbl>
          </a:graphicData>
        </a:graphic>
      </p:graphicFrame>
    </p:spTree>
    <p:extLst>
      <p:ext uri="{BB962C8B-B14F-4D97-AF65-F5344CB8AC3E}">
        <p14:creationId xmlns:p14="http://schemas.microsoft.com/office/powerpoint/2010/main" val="3238805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719163048"/>
              </p:ext>
            </p:extLst>
          </p:nvPr>
        </p:nvGraphicFramePr>
        <p:xfrm>
          <a:off x="376381" y="381000"/>
          <a:ext cx="7043842" cy="9006840"/>
        </p:xfrm>
        <a:graphic>
          <a:graphicData uri="http://schemas.openxmlformats.org/drawingml/2006/table">
            <a:tbl>
              <a:tblPr firstRow="1" bandRow="1">
                <a:tableStyleId>{5940675A-B579-460E-94D1-54222C63F5DA}</a:tableStyleId>
              </a:tblPr>
              <a:tblGrid>
                <a:gridCol w="7043842"/>
              </a:tblGrid>
              <a:tr h="396240">
                <a:tc>
                  <a:txBody>
                    <a:bodyPr/>
                    <a:lstStyle/>
                    <a:p>
                      <a:pPr marL="0" indent="0" algn="l"/>
                      <a:r>
                        <a:rPr lang="x-none" sz="1100" b="0" i="0" noProof="0" dirty="0" smtClean="0"/>
                        <a:t>Los estudiantes deben ser alentados a utilizar la información aprendida del texto, y también a añadir su propia</a:t>
                      </a:r>
                      <a:r>
                        <a:rPr lang="x-none" sz="1100" b="0" i="0" baseline="0" noProof="0" dirty="0" smtClean="0"/>
                        <a:t> </a:t>
                      </a:r>
                      <a:r>
                        <a:rPr lang="x-none" sz="1100" b="0" i="0" noProof="0" dirty="0" smtClean="0"/>
                        <a:t>información de conocimiento previo y de su imaginación, ya que esto es un "escrito narrativo breve."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611">
                <a:tc>
                  <a:txBody>
                    <a:bodyPr/>
                    <a:lstStyle/>
                    <a:p>
                      <a:pPr marL="339725" indent="-339725"/>
                      <a:r>
                        <a:rPr lang="x-none" sz="2000" b="1" noProof="0" dirty="0" smtClean="0">
                          <a:latin typeface="Helvetica" panose="020B0604020202020204" pitchFamily="34" charset="0"/>
                          <a:cs typeface="Helvetica" panose="020B0604020202020204" pitchFamily="34" charset="0"/>
                        </a:rPr>
                        <a:t>15. Vas a escribir un cuento sobre los castores</a:t>
                      </a:r>
                      <a:r>
                        <a:rPr lang="x-none" sz="2000" b="1" baseline="0" noProof="0" dirty="0" smtClean="0">
                          <a:latin typeface="Helvetica" panose="020B0604020202020204" pitchFamily="34" charset="0"/>
                          <a:cs typeface="Helvetica" panose="020B0604020202020204" pitchFamily="34" charset="0"/>
                        </a:rPr>
                        <a:t> y lo que ellos hacen. Mira el dibujo, y utiliza dibujos y </a:t>
                      </a:r>
                      <a:r>
                        <a:rPr lang="x-none" sz="2000" b="1" noProof="0" dirty="0" smtClean="0">
                          <a:latin typeface="Helvetica" panose="020B0604020202020204" pitchFamily="34" charset="0"/>
                          <a:cs typeface="Helvetica" panose="020B0604020202020204" pitchFamily="34" charset="0"/>
                        </a:rPr>
                        <a:t>palabras para contar qué pasará después.         </a:t>
                      </a:r>
                    </a:p>
                    <a:p>
                      <a:pPr marL="339725" indent="-339725" algn="r"/>
                      <a:r>
                        <a:rPr lang="x-none" sz="2000" b="1" noProof="0" dirty="0" smtClean="0">
                          <a:latin typeface="Helvetica" panose="020B0604020202020204" pitchFamily="34" charset="0"/>
                          <a:cs typeface="Helvetica" panose="020B0604020202020204" pitchFamily="34" charset="0"/>
                        </a:rPr>
                        <a:t>                           </a:t>
                      </a:r>
                      <a:r>
                        <a:rPr lang="x-none" sz="900" b="1" i="1" noProof="0" dirty="0" smtClean="0">
                          <a:latin typeface="+mn-lt"/>
                          <a:cs typeface="Helvetica" panose="020B0604020202020204" pitchFamily="34" charset="0"/>
                        </a:rPr>
                        <a:t>Escribir un Texto breve, W.K.3b   Palabras que describen el tiempo cronológico</a:t>
                      </a:r>
                    </a:p>
                    <a:p>
                      <a:pPr marL="339725" indent="-339725" algn="r"/>
                      <a:r>
                        <a:rPr lang="x-none" sz="900" b="1" i="1" baseline="0" noProof="0" dirty="0" smtClean="0"/>
                        <a:t> </a:t>
                      </a:r>
                      <a:r>
                        <a:rPr lang="x-none" sz="900" b="1" i="1" noProof="0" dirty="0" smtClean="0"/>
                        <a:t> Objetivo - 1a   (…habla de los eventos en el orden en que ocurrieron…)</a:t>
                      </a:r>
                    </a:p>
                    <a:p>
                      <a:pPr marL="398463" indent="-398463" algn="r"/>
                      <a:r>
                        <a:rPr lang="x-none" sz="900" b="1" i="1" noProof="0" dirty="0" smtClean="0"/>
                        <a:t> </a:t>
                      </a:r>
                    </a:p>
                    <a:p>
                      <a:pPr marL="398463" indent="-398463" algn="r"/>
                      <a:endParaRPr lang="x-none" sz="900" b="1" i="1" noProof="0" dirty="0" smtClean="0"/>
                    </a:p>
                    <a:p>
                      <a:pPr marL="398463" indent="-398463" algn="r"/>
                      <a:endParaRPr lang="x-none" sz="900" b="1" i="1" noProof="0" dirty="0" smtClean="0"/>
                    </a:p>
                    <a:p>
                      <a:pPr marL="398463" indent="-398463" algn="r"/>
                      <a:endParaRPr lang="x-none" sz="900" b="1" i="1" noProof="0" dirty="0" smtClean="0"/>
                    </a:p>
                    <a:p>
                      <a:pPr marL="398463" indent="-398463" algn="r"/>
                      <a:endParaRPr lang="x-none" sz="900" b="1" i="1" noProof="0" dirty="0" smtClean="0"/>
                    </a:p>
                    <a:p>
                      <a:pPr marL="398463" indent="-398463" algn="r"/>
                      <a:endParaRPr lang="x-none" sz="900" b="1" i="1" noProof="0" dirty="0" smtClean="0"/>
                    </a:p>
                    <a:p>
                      <a:pPr marL="398463" indent="-398463" algn="r"/>
                      <a:endParaRPr lang="x-none" sz="900" b="1" i="1" noProof="0" dirty="0" smtClean="0"/>
                    </a:p>
                    <a:p>
                      <a:pPr marL="398463" indent="-398463" algn="r"/>
                      <a:endParaRPr lang="x-none" sz="900" b="1" i="1" noProof="0" dirty="0" smtClean="0"/>
                    </a:p>
                    <a:p>
                      <a:pPr marL="398463" indent="-398463" algn="r"/>
                      <a:endParaRPr lang="x-none" sz="900" b="1" i="1" noProof="0" dirty="0" smtClean="0"/>
                    </a:p>
                    <a:p>
                      <a:pPr marL="398463" indent="-398463" algn="r"/>
                      <a:endParaRPr lang="x-none" sz="900" b="1" i="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x-none" b="1" u="sng" noProof="0" dirty="0" smtClean="0"/>
                        <a:t>Primero</a:t>
                      </a:r>
                    </a:p>
                    <a:p>
                      <a:endParaRPr lang="x-none" b="1" u="sng" noProof="0" dirty="0" smtClean="0"/>
                    </a:p>
                    <a:p>
                      <a:endParaRPr lang="x-none" b="1" u="sng" noProof="0" dirty="0" smtClean="0"/>
                    </a:p>
                    <a:p>
                      <a:endParaRPr lang="x-none" b="1" u="sng" noProof="0" dirty="0" smtClean="0"/>
                    </a:p>
                    <a:p>
                      <a:endParaRPr lang="x-none" b="1" u="sng" noProof="0" dirty="0" smtClean="0"/>
                    </a:p>
                    <a:p>
                      <a:endParaRPr lang="x-none"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r>
                        <a:rPr lang="x-none" b="1" u="sng" noProof="0" dirty="0" smtClean="0"/>
                        <a:t>Luego</a:t>
                      </a:r>
                    </a:p>
                    <a:p>
                      <a:endParaRPr lang="x-none" b="1" u="sng" noProof="0" dirty="0" smtClean="0"/>
                    </a:p>
                    <a:p>
                      <a:endParaRPr lang="x-none" b="1" u="sng" noProof="0" dirty="0" smtClean="0"/>
                    </a:p>
                    <a:p>
                      <a:endParaRPr lang="x-none" b="1" u="sng" noProof="0" dirty="0" smtClean="0"/>
                    </a:p>
                    <a:p>
                      <a:endParaRPr lang="x-none" b="1" u="sng" noProof="0" dirty="0" smtClean="0"/>
                    </a:p>
                    <a:p>
                      <a:endParaRPr lang="x-none"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b="1" u="sng" noProof="0" dirty="0" smtClean="0"/>
                        <a:t>Al final</a:t>
                      </a:r>
                    </a:p>
                    <a:p>
                      <a:endParaRPr lang="x-none" b="1" u="sng" noProof="0" dirty="0" smtClean="0"/>
                    </a:p>
                    <a:p>
                      <a:endParaRPr lang="x-none" b="1" u="sng" noProof="0" dirty="0" smtClean="0"/>
                    </a:p>
                    <a:p>
                      <a:endParaRPr lang="x-none" b="1" u="sng" noProof="0" dirty="0" smtClean="0"/>
                    </a:p>
                    <a:p>
                      <a:endParaRPr lang="x-none" b="1" u="sng" noProof="0" dirty="0" smtClean="0"/>
                    </a:p>
                    <a:p>
                      <a:endParaRPr lang="x-none"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8" name="Picture 4" descr="Image result for beaver makes a dam kindergarten"/>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33600" y="2286000"/>
            <a:ext cx="3124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Tree>
    <p:extLst>
      <p:ext uri="{BB962C8B-B14F-4D97-AF65-F5344CB8AC3E}">
        <p14:creationId xmlns:p14="http://schemas.microsoft.com/office/powerpoint/2010/main" val="124161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423252016"/>
              </p:ext>
            </p:extLst>
          </p:nvPr>
        </p:nvGraphicFramePr>
        <p:xfrm>
          <a:off x="457200" y="609600"/>
          <a:ext cx="7086600" cy="6720840"/>
        </p:xfrm>
        <a:graphic>
          <a:graphicData uri="http://schemas.openxmlformats.org/drawingml/2006/table">
            <a:tbl>
              <a:tblPr firstRow="1" bandRow="1">
                <a:tableStyleId>{5940675A-B579-460E-94D1-54222C63F5DA}</a:tableStyleId>
              </a:tblPr>
              <a:tblGrid>
                <a:gridCol w="7086600"/>
              </a:tblGrid>
              <a:tr h="533400">
                <a:tc>
                  <a:txBody>
                    <a:bodyPr/>
                    <a:lstStyle/>
                    <a:p>
                      <a:pPr marL="398463" indent="-398463">
                        <a:buAutoNum type="arabicPeriod" startAt="16"/>
                      </a:pPr>
                      <a:r>
                        <a:rPr lang="x-none" sz="2000" b="1" baseline="0" noProof="0" dirty="0" smtClean="0">
                          <a:latin typeface="Helvetica" panose="020B0604020202020204" pitchFamily="34" charset="0"/>
                          <a:cs typeface="Helvetica" panose="020B0604020202020204" pitchFamily="34" charset="0"/>
                        </a:rPr>
                        <a:t>Piensa en lo que dice el texto acerca de los patos. </a:t>
                      </a:r>
                    </a:p>
                    <a:p>
                      <a:pPr marL="0" indent="0">
                        <a:buNone/>
                      </a:pPr>
                      <a:r>
                        <a:rPr lang="x-none" sz="2000" b="1" baseline="0" noProof="0" dirty="0" smtClean="0">
                          <a:latin typeface="Helvetica" panose="020B0604020202020204" pitchFamily="34" charset="0"/>
                          <a:cs typeface="Helvetica" panose="020B0604020202020204" pitchFamily="34" charset="0"/>
                        </a:rPr>
                        <a:t>     ¿Dónde vive un pato?  ¿Qué come un pato?  </a:t>
                      </a:r>
                    </a:p>
                    <a:p>
                      <a:pPr marL="0" indent="0">
                        <a:buNone/>
                      </a:pPr>
                      <a:r>
                        <a:rPr lang="x-none" sz="2000" b="1" baseline="0" noProof="0" dirty="0" smtClean="0">
                          <a:latin typeface="Helvetica" panose="020B0604020202020204" pitchFamily="34" charset="0"/>
                          <a:cs typeface="Helvetica" panose="020B0604020202020204" pitchFamily="34" charset="0"/>
                        </a:rPr>
                        <a:t>      Utiliza palabras y dibujos para mostrar tu respuesta.</a:t>
                      </a:r>
                    </a:p>
                    <a:p>
                      <a:pPr marL="0" indent="0" algn="r">
                        <a:buNone/>
                      </a:pPr>
                      <a:r>
                        <a:rPr lang="x-none" sz="900" b="1" i="1" noProof="0" dirty="0" smtClean="0">
                          <a:cs typeface="Helvetica" pitchFamily="34" charset="0"/>
                        </a:rPr>
                        <a:t>Revisar un texto, W.K.3d elaboración sensorial detallada, Objetivo de Escritura 1b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p>
                      <a:endParaRPr lang="x-none" noProof="0" dirty="0" smtClean="0"/>
                    </a:p>
                  </a:txBody>
                  <a:tcPr/>
                </a:tc>
              </a:tr>
            </a:tbl>
          </a:graphicData>
        </a:graphic>
      </p:graphicFrame>
      <p:sp>
        <p:nvSpPr>
          <p:cNvPr id="2" name="AutoShape 2" descr="Image result for black and white clip art du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black and white clip art du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ages.clipartpanda.com/duck-clip-art-duck-clip-art-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4343400"/>
            <a:ext cx="3044825" cy="227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34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x-none" smtClean="0"/>
              <a:pPr/>
              <a:t>3</a:t>
            </a:fld>
            <a:endParaRPr lang="x-none" dirty="0"/>
          </a:p>
        </p:txBody>
      </p:sp>
      <p:sp>
        <p:nvSpPr>
          <p:cNvPr id="2" name="TextBox 1"/>
          <p:cNvSpPr txBox="1"/>
          <p:nvPr/>
        </p:nvSpPr>
        <p:spPr>
          <a:xfrm>
            <a:off x="457200" y="1219200"/>
            <a:ext cx="6800850" cy="6745293"/>
          </a:xfrm>
          <a:prstGeom prst="rect">
            <a:avLst/>
          </a:prstGeom>
          <a:noFill/>
        </p:spPr>
        <p:txBody>
          <a:bodyPr wrap="square" lIns="96378" tIns="48189" rIns="96378" bIns="48189" rtlCol="0">
            <a:spAutoFit/>
          </a:bodyPr>
          <a:lstStyle/>
          <a:p>
            <a:r>
              <a:rPr lang="x-none" sz="1200" b="1" u="sng" dirty="0" smtClean="0"/>
              <a:t>Nota:</a:t>
            </a:r>
            <a:endParaRPr lang="x-none" sz="1200" b="1" dirty="0" smtClean="0"/>
          </a:p>
          <a:p>
            <a:r>
              <a:rPr lang="x-none" sz="1200" dirty="0" smtClean="0"/>
              <a:t>En kínder los estudiantes </a:t>
            </a:r>
            <a:r>
              <a:rPr lang="x-none" sz="1200" b="1" dirty="0" smtClean="0"/>
              <a:t>generalmente no están </a:t>
            </a:r>
            <a:r>
              <a:rPr lang="x-none" sz="1200" dirty="0" smtClean="0"/>
              <a:t>leyendo. Lea los cuentos a los estudiantes y haga las preguntas como </a:t>
            </a:r>
            <a:r>
              <a:rPr lang="x-none" sz="1200" i="1" dirty="0" smtClean="0"/>
              <a:t>Comprensión auditiva</a:t>
            </a:r>
            <a:r>
              <a:rPr lang="x-none" sz="1200" dirty="0" smtClean="0"/>
              <a:t>. La mayoría de los estudiantes deben poder ser capaces de señalar las ilustraciones y contestar las preguntas, con ayuda e ideas. Por favor, </a:t>
            </a:r>
            <a:r>
              <a:rPr lang="x-none" sz="1200" b="1" dirty="0" smtClean="0"/>
              <a:t>SÍ</a:t>
            </a:r>
            <a:r>
              <a:rPr lang="x-none" sz="1200" dirty="0" smtClean="0"/>
              <a:t> explique al estudiante lo que muestra cada ilustración, si éste no está claro sobre la misma. </a:t>
            </a:r>
          </a:p>
          <a:p>
            <a:endParaRPr lang="x-none" sz="1200" dirty="0" smtClean="0"/>
          </a:p>
          <a:p>
            <a:r>
              <a:rPr lang="x-none" sz="1200" b="1" dirty="0" smtClean="0"/>
              <a:t>Recomendación</a:t>
            </a:r>
            <a:r>
              <a:rPr lang="x-none" sz="1200" dirty="0" smtClean="0"/>
              <a:t>:  La sección literaria se puede evaluar en un momento diferente de la sección informativa. La sección informativa incluye dos pasajes como lo requiere el estándar </a:t>
            </a:r>
            <a:r>
              <a:rPr lang="x-none" sz="1200" b="1" dirty="0" smtClean="0"/>
              <a:t>RI.K.9 </a:t>
            </a:r>
            <a:r>
              <a:rPr lang="x-none" sz="1200" dirty="0" smtClean="0"/>
              <a:t> y puede requerir más tiempo.</a:t>
            </a:r>
          </a:p>
          <a:p>
            <a:endParaRPr lang="x-none" sz="1200" dirty="0" smtClean="0"/>
          </a:p>
          <a:p>
            <a:r>
              <a:rPr lang="x-none" sz="1200" dirty="0" smtClean="0"/>
              <a:t>La Comprensión auditiva prepara al estudiante para el tipo de preguntas que son  de más alto nivel (a diferencia del texto descifrable que no conduce a un cuestionamiento de alto nivel).</a:t>
            </a:r>
          </a:p>
          <a:p>
            <a:endParaRPr lang="x-none" sz="1200" dirty="0" smtClean="0"/>
          </a:p>
          <a:p>
            <a:r>
              <a:rPr lang="x-none" sz="1200" b="1" u="sng" dirty="0" smtClean="0"/>
              <a:t>Instrucciones para kínder</a:t>
            </a:r>
            <a:r>
              <a:rPr lang="x-none" sz="1200" dirty="0" smtClean="0"/>
              <a:t>:  </a:t>
            </a:r>
          </a:p>
          <a:p>
            <a:r>
              <a:rPr lang="x-none" sz="1200" b="1" dirty="0" smtClean="0"/>
              <a:t>Los maestros necesitarán</a:t>
            </a:r>
            <a:r>
              <a:rPr lang="x-none" sz="1200" dirty="0" smtClean="0"/>
              <a:t>:</a:t>
            </a:r>
          </a:p>
          <a:p>
            <a:pPr marL="171450" indent="-171450">
              <a:buFont typeface="Arial" panose="020B0604020202020204" pitchFamily="34" charset="0"/>
              <a:buChar char="•"/>
            </a:pPr>
            <a:r>
              <a:rPr lang="x-none" sz="1200" dirty="0" smtClean="0"/>
              <a:t>Sección de </a:t>
            </a:r>
            <a:r>
              <a:rPr lang="x-none" sz="1200" i="1" dirty="0" smtClean="0"/>
              <a:t>Instrucciones para el maestro</a:t>
            </a:r>
            <a:endParaRPr lang="x-none" sz="1200" dirty="0" smtClean="0"/>
          </a:p>
          <a:p>
            <a:pPr marL="174625" indent="-174625">
              <a:buFont typeface="Arial" panose="020B0604020202020204" pitchFamily="34" charset="0"/>
              <a:buChar char="•"/>
            </a:pPr>
            <a:r>
              <a:rPr lang="x-none" sz="1200" dirty="0" smtClean="0"/>
              <a:t>Textos literarios e informativos. Lea cada cuento 2 a 3 veces a su clases. Discuta el cuento para que los estudiantes estén claros sobre el lenguaje y los términos de vocabulario.  Algunos maestros escogen proyectar los textos en una pantalla.</a:t>
            </a:r>
          </a:p>
          <a:p>
            <a:pPr marL="174625" indent="-174625">
              <a:buFont typeface="Arial" panose="020B0604020202020204" pitchFamily="34" charset="0"/>
              <a:buChar char="•"/>
            </a:pPr>
            <a:endParaRPr lang="x-none" sz="1200" dirty="0" smtClean="0"/>
          </a:p>
          <a:p>
            <a:r>
              <a:rPr lang="x-none" sz="1200" b="1" dirty="0" smtClean="0"/>
              <a:t>Para evaluar a los estudiantes individualmente (si usted va evaluar en grupos pequeños, es posible que desee hacer más de una copia de lo siguiente):</a:t>
            </a:r>
          </a:p>
          <a:p>
            <a:pPr marL="171450" indent="-171450">
              <a:buFont typeface="Arial" panose="020B0604020202020204" pitchFamily="34" charset="0"/>
              <a:buChar char="•"/>
            </a:pPr>
            <a:r>
              <a:rPr lang="x-none" sz="1200" dirty="0" smtClean="0"/>
              <a:t>Una copia de </a:t>
            </a:r>
            <a:r>
              <a:rPr lang="x-none" sz="1200" b="1" dirty="0" smtClean="0"/>
              <a:t>los cuentos Literarios </a:t>
            </a:r>
            <a:r>
              <a:rPr lang="x-none" sz="1200" dirty="0" smtClean="0"/>
              <a:t>e </a:t>
            </a:r>
            <a:r>
              <a:rPr lang="x-none" sz="1200" b="1" dirty="0" smtClean="0"/>
              <a:t>Informativos </a:t>
            </a:r>
          </a:p>
          <a:p>
            <a:pPr marL="171450" indent="-171450">
              <a:buFont typeface="Arial" panose="020B0604020202020204" pitchFamily="34" charset="0"/>
              <a:buChar char="•"/>
            </a:pPr>
            <a:r>
              <a:rPr lang="x-none" sz="1200" dirty="0" smtClean="0"/>
              <a:t>Una copia de la página con fotos o dibujos para responder a las preguntas </a:t>
            </a:r>
          </a:p>
          <a:p>
            <a:pPr marL="361417" indent="-361417">
              <a:buAutoNum type="arabicPeriod"/>
            </a:pPr>
            <a:endParaRPr lang="x-none" sz="1200" dirty="0" smtClean="0"/>
          </a:p>
          <a:p>
            <a:r>
              <a:rPr lang="x-none" sz="1200" b="1" dirty="0" smtClean="0"/>
              <a:t>Los estudiantes necesitarán:</a:t>
            </a:r>
            <a:endParaRPr lang="x-none" sz="1200" dirty="0" smtClean="0"/>
          </a:p>
          <a:p>
            <a:pPr marL="171450" indent="-171450">
              <a:buFont typeface="Arial" panose="020B0604020202020204" pitchFamily="34" charset="0"/>
              <a:buChar char="•"/>
            </a:pPr>
            <a:r>
              <a:rPr lang="x-none" sz="1200" dirty="0" smtClean="0"/>
              <a:t>La copia de evaluación del estudiante, incluyendo:</a:t>
            </a:r>
          </a:p>
          <a:p>
            <a:r>
              <a:rPr lang="x-none" sz="1200" dirty="0" smtClean="0"/>
              <a:t>          a. Hoja de registro del estudiante (para que el maestro marque las respuestas)</a:t>
            </a:r>
          </a:p>
          <a:p>
            <a:r>
              <a:rPr lang="x-none" sz="1200" dirty="0" smtClean="0"/>
              <a:t>          b. Hojas de contestación para la Respuesta construida</a:t>
            </a:r>
          </a:p>
          <a:p>
            <a:r>
              <a:rPr lang="x-none" sz="1200" dirty="0" smtClean="0"/>
              <a:t>          c. Hoja de cotejo del estudiante (opcional)</a:t>
            </a:r>
          </a:p>
          <a:p>
            <a:endParaRPr lang="x-none" sz="1200" dirty="0" smtClean="0"/>
          </a:p>
          <a:p>
            <a:r>
              <a:rPr lang="x-none" sz="1200" b="1" u="sng" dirty="0" smtClean="0"/>
              <a:t>Tarea de rendimiento Opcional (después de la evaluación):</a:t>
            </a:r>
          </a:p>
          <a:p>
            <a:r>
              <a:rPr lang="x-none" sz="1200" b="1" dirty="0" smtClean="0"/>
              <a:t>La Tarea de Rendimiento se puede usar en el CFA al final del trimestre como una post-evaluación, cuando se compara con la Tarea de Rendimiento de la pre evaluación del CFA del trimestre 3. </a:t>
            </a:r>
          </a:p>
          <a:p>
            <a:endParaRPr lang="x-none" sz="1200" dirty="0" smtClean="0"/>
          </a:p>
          <a:p>
            <a:endParaRPr lang="x-none" sz="1200" dirty="0" smtClean="0">
              <a:solidFill>
                <a:srgbClr val="FF0000"/>
              </a:solidFill>
            </a:endParaRPr>
          </a:p>
        </p:txBody>
      </p:sp>
      <p:sp>
        <p:nvSpPr>
          <p:cNvPr id="5" name="Rectangle 4"/>
          <p:cNvSpPr/>
          <p:nvPr/>
        </p:nvSpPr>
        <p:spPr>
          <a:xfrm>
            <a:off x="4800600" y="381000"/>
            <a:ext cx="2347913" cy="535408"/>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t"/>
          <a:lstStyle/>
          <a:p>
            <a:r>
              <a:rPr lang="es-MX" sz="1200" b="1" dirty="0">
                <a:solidFill>
                  <a:schemeClr val="tx1"/>
                </a:solidFill>
              </a:rPr>
              <a:t>Ordenar en la Imprenta de HSD…</a:t>
            </a:r>
          </a:p>
          <a:p>
            <a:r>
              <a:rPr lang="en-US" sz="800" dirty="0" smtClean="0">
                <a:solidFill>
                  <a:schemeClr val="tx1"/>
                </a:solidFill>
                <a:hlinkClick r:id="rId3"/>
              </a:rPr>
              <a:t>http</a:t>
            </a:r>
            <a:r>
              <a:rPr lang="en-US" sz="800" dirty="0">
                <a:solidFill>
                  <a:schemeClr val="tx1"/>
                </a:solidFill>
                <a:hlinkClick r:id="rId3"/>
              </a:rPr>
              <a:t>://www.hsd.k12.or.us/Departments/PrintShop/WebSubmissionForms.aspx</a:t>
            </a:r>
            <a:endParaRPr lang="en-US" sz="800" dirty="0">
              <a:solidFill>
                <a:schemeClr val="tx1"/>
              </a:solidFill>
            </a:endParaRPr>
          </a:p>
          <a:p>
            <a:endParaRPr lang="en-US" sz="800" dirty="0">
              <a:solidFill>
                <a:schemeClr val="tx1"/>
              </a:solidFill>
            </a:endParaRPr>
          </a:p>
        </p:txBody>
      </p:sp>
    </p:spTree>
    <p:extLst>
      <p:ext uri="{BB962C8B-B14F-4D97-AF65-F5344CB8AC3E}">
        <p14:creationId xmlns:p14="http://schemas.microsoft.com/office/powerpoint/2010/main" val="180242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00458157"/>
              </p:ext>
            </p:extLst>
          </p:nvPr>
        </p:nvGraphicFramePr>
        <p:xfrm>
          <a:off x="304800" y="318348"/>
          <a:ext cx="7121445" cy="9380388"/>
        </p:xfrm>
        <a:graphic>
          <a:graphicData uri="http://schemas.openxmlformats.org/drawingml/2006/table">
            <a:tbl>
              <a:tblPr firstRow="1" bandRow="1">
                <a:tableStyleId>{5940675A-B579-460E-94D1-54222C63F5DA}</a:tableStyleId>
              </a:tblPr>
              <a:tblGrid>
                <a:gridCol w="3493690"/>
                <a:gridCol w="3627755"/>
              </a:tblGrid>
              <a:tr h="672252">
                <a:tc gridSpan="2">
                  <a:txBody>
                    <a:bodyPr/>
                    <a:lstStyle/>
                    <a:p>
                      <a:pPr marL="0" marR="0">
                        <a:lnSpc>
                          <a:spcPct val="115000"/>
                        </a:lnSpc>
                        <a:spcBef>
                          <a:spcPts val="0"/>
                        </a:spcBef>
                        <a:spcAft>
                          <a:spcPts val="0"/>
                        </a:spcAft>
                      </a:pPr>
                      <a:r>
                        <a:rPr lang="x-none" sz="1600" b="1" u="sng" noProof="0" dirty="0" smtClean="0">
                          <a:solidFill>
                            <a:srgbClr val="000000"/>
                          </a:solidFill>
                          <a:effectLst/>
                          <a:latin typeface="+mn-lt"/>
                          <a:ea typeface="Calibri"/>
                          <a:cs typeface="Calibri"/>
                        </a:rPr>
                        <a:t>Tarea</a:t>
                      </a:r>
                      <a:r>
                        <a:rPr lang="x-none" sz="1600" b="1" u="sng" baseline="0" noProof="0" dirty="0" smtClean="0">
                          <a:solidFill>
                            <a:srgbClr val="000000"/>
                          </a:solidFill>
                          <a:effectLst/>
                          <a:latin typeface="+mn-lt"/>
                          <a:ea typeface="Calibri"/>
                          <a:cs typeface="Calibri"/>
                        </a:rPr>
                        <a:t> de Rendimiento Opcional</a:t>
                      </a:r>
                      <a:r>
                        <a:rPr lang="x-none" sz="1600" b="1" u="sng" noProof="0" dirty="0" smtClean="0">
                          <a:solidFill>
                            <a:srgbClr val="000000"/>
                          </a:solidFill>
                          <a:effectLst/>
                          <a:latin typeface="+mn-lt"/>
                          <a:ea typeface="Calibri"/>
                          <a:cs typeface="Calibri"/>
                        </a:rPr>
                        <a:t>:</a:t>
                      </a:r>
                    </a:p>
                    <a:p>
                      <a:r>
                        <a:rPr lang="x-none" sz="1600" noProof="0" dirty="0" smtClean="0">
                          <a:ea typeface="Calibri"/>
                          <a:cs typeface="Calibri"/>
                        </a:rPr>
                        <a:t>Tú estás acampando con tu familia a la orilla del río. En el río, un animal te pide ayuda para hacer una casa. Escribe o dibuja para mostrar cómo vas a ayudar al animal a hacer su casa. Muestra o cuenta qué sucede al principio, en el medio y al final del cuento.</a:t>
                      </a:r>
                      <a:endParaRPr lang="x-none" sz="1600" noProof="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88499">
                <a:tc>
                  <a:txBody>
                    <a:bodyPr/>
                    <a:lstStyle/>
                    <a:p>
                      <a:pPr algn="ctr"/>
                      <a:r>
                        <a:rPr lang="x-none" sz="1700" b="1" noProof="0" dirty="0" smtClean="0"/>
                        <a:t>El personaje de mi</a:t>
                      </a:r>
                      <a:r>
                        <a:rPr lang="x-none" sz="1700" b="1" baseline="0" noProof="0" dirty="0" smtClean="0"/>
                        <a:t> cuento</a:t>
                      </a:r>
                      <a:endParaRPr lang="x-none" sz="1700" b="1" noProof="0" dirty="0"/>
                    </a:p>
                  </a:txBody>
                  <a:tcPr marL="97155" marR="97155" marT="47897" marB="47897">
                    <a:solidFill>
                      <a:schemeClr val="bg2"/>
                    </a:solidFill>
                  </a:tcPr>
                </a:tc>
                <a:tc>
                  <a:txBody>
                    <a:bodyPr/>
                    <a:lstStyle/>
                    <a:p>
                      <a:pPr algn="ctr"/>
                      <a:r>
                        <a:rPr kumimoji="0" lang="x-none" sz="1700" b="1" i="0" u="none" strike="noStrike" kern="1200" cap="none" spc="0" normalizeH="0" baseline="0" noProof="0" dirty="0" smtClean="0">
                          <a:ln>
                            <a:noFill/>
                          </a:ln>
                          <a:solidFill>
                            <a:srgbClr val="000000"/>
                          </a:solidFill>
                          <a:effectLst/>
                          <a:uLnTx/>
                          <a:uFillTx/>
                          <a:latin typeface="+mn-lt"/>
                          <a:ea typeface="+mn-ea"/>
                          <a:cs typeface="+mn-cs"/>
                        </a:rPr>
                        <a:t>¿Qué </a:t>
                      </a:r>
                      <a:r>
                        <a:rPr lang="x-none" sz="1700" b="1" noProof="0" dirty="0" smtClean="0"/>
                        <a:t>pasó al principio?</a:t>
                      </a:r>
                      <a:endParaRPr lang="x-none" sz="1700" b="1" noProof="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160527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x-none" sz="2100" noProof="0" dirty="0"/>
                    </a:p>
                  </a:txBody>
                  <a:tcPr marL="97155" marR="97155" marT="47897" marB="47897">
                    <a:lnR w="12700" cap="flat" cmpd="sng" algn="ctr">
                      <a:solidFill>
                        <a:schemeClr val="tx1"/>
                      </a:solidFill>
                      <a:prstDash val="solid"/>
                      <a:round/>
                      <a:headEnd type="none" w="med" len="med"/>
                      <a:tailEnd type="none" w="med" len="med"/>
                    </a:lnR>
                  </a:tcPr>
                </a:tc>
              </a:tr>
              <a:tr h="453571">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x-none" sz="1700" b="1" i="0" u="none" strike="noStrike" kern="1200" cap="none" spc="0" normalizeH="0" baseline="0" noProof="0" dirty="0" smtClean="0">
                          <a:ln>
                            <a:noFill/>
                          </a:ln>
                          <a:solidFill>
                            <a:srgbClr val="000000"/>
                          </a:solidFill>
                          <a:effectLst/>
                          <a:uLnTx/>
                          <a:uFillTx/>
                          <a:latin typeface="+mn-lt"/>
                          <a:ea typeface="+mn-ea"/>
                          <a:cs typeface="+mn-cs"/>
                        </a:rPr>
                        <a:t>¿Qué pasó en el medio?</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kumimoji="0" lang="x-none" sz="1700" b="1" i="0" u="none" strike="noStrike" kern="1200" cap="none" spc="0" normalizeH="0" baseline="0" noProof="0" dirty="0" smtClean="0">
                          <a:ln>
                            <a:noFill/>
                          </a:ln>
                          <a:solidFill>
                            <a:srgbClr val="000000"/>
                          </a:solidFill>
                          <a:effectLst/>
                          <a:uLnTx/>
                          <a:uFillTx/>
                          <a:latin typeface="+mn-lt"/>
                          <a:ea typeface="+mn-ea"/>
                          <a:cs typeface="+mn-cs"/>
                        </a:rPr>
                        <a:t>¿Qué </a:t>
                      </a:r>
                      <a:r>
                        <a:rPr lang="x-none" sz="1700" b="1" noProof="0" dirty="0" smtClean="0"/>
                        <a:t>pasó al</a:t>
                      </a:r>
                      <a:r>
                        <a:rPr lang="x-none" sz="1700" b="1" baseline="0" noProof="0" dirty="0" smtClean="0"/>
                        <a:t> final?</a:t>
                      </a:r>
                      <a:endParaRPr lang="x-none" sz="21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221342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x-none"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x-none" sz="2100" noProof="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97162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829" y="1197429"/>
            <a:ext cx="4630057" cy="463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058" y="6226629"/>
            <a:ext cx="6303131"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888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26515978"/>
              </p:ext>
            </p:extLst>
          </p:nvPr>
        </p:nvGraphicFramePr>
        <p:xfrm>
          <a:off x="404812" y="3657600"/>
          <a:ext cx="6719890" cy="2701109"/>
        </p:xfrm>
        <a:graphic>
          <a:graphicData uri="http://schemas.openxmlformats.org/drawingml/2006/table">
            <a:tbl>
              <a:tblPr firstRow="1" bandRow="1">
                <a:tableStyleId>{5940675A-B579-460E-94D1-54222C63F5DA}</a:tableStyleId>
              </a:tblPr>
              <a:tblGrid>
                <a:gridCol w="890588"/>
                <a:gridCol w="4114800"/>
                <a:gridCol w="581026"/>
                <a:gridCol w="566738"/>
                <a:gridCol w="566738"/>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500" b="1" noProof="0" dirty="0" smtClean="0"/>
                        <a:t>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x-none" sz="1500" b="1" noProof="0" dirty="0" smtClean="0"/>
                        <a:t>8</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puedo identificar un dibujo/imagen de una represa. RI.K.4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i="1" noProof="0" dirty="0"/>
                    </a:p>
                  </a:txBody>
                  <a:tcPr marL="97155" marR="97155" marT="47897" marB="47897">
                    <a:solidFill>
                      <a:schemeClr val="bg1"/>
                    </a:solidFill>
                  </a:tcPr>
                </a:tc>
                <a:tc hMerge="1">
                  <a:txBody>
                    <a:bodyPr/>
                    <a:lstStyle/>
                    <a:p>
                      <a:endParaRPr lang="en-US"/>
                    </a:p>
                  </a:txBody>
                  <a:tcPr/>
                </a:tc>
              </a:tr>
              <a:tr h="132079">
                <a:tc>
                  <a:txBody>
                    <a:bodyPr/>
                    <a:lstStyle/>
                    <a:p>
                      <a:pPr algn="ctr">
                        <a:lnSpc>
                          <a:spcPct val="100000"/>
                        </a:lnSpc>
                        <a:spcAft>
                          <a:spcPts val="0"/>
                        </a:spcAft>
                      </a:pPr>
                      <a:r>
                        <a:rPr lang="x-none" sz="1500" b="1" noProof="0" dirty="0" smtClean="0"/>
                        <a:t>9</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puedo identificar un dibujo/imagen de un hábitat. RI.K.4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i="1" noProof="0"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x-none" sz="1500" b="1" noProof="0" dirty="0" smtClean="0"/>
                        <a:t>10</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sé por qué la represa de un castor es tan importante para él. RI.K.8</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i="1" noProof="0" dirty="0"/>
                    </a:p>
                  </a:txBody>
                  <a:tcPr marL="97155" marR="97155" marT="47897" marB="47897">
                    <a:solidFill>
                      <a:schemeClr val="bg1"/>
                    </a:solidFill>
                  </a:tcPr>
                </a:tc>
                <a:tc hMerge="1">
                  <a:txBody>
                    <a:bodyPr/>
                    <a:lstStyle/>
                    <a:p>
                      <a:endParaRPr lang="en-US"/>
                    </a:p>
                  </a:txBody>
                  <a:tcPr/>
                </a:tc>
              </a:tr>
              <a:tr h="144901">
                <a:tc>
                  <a:txBody>
                    <a:bodyPr/>
                    <a:lstStyle/>
                    <a:p>
                      <a:pPr algn="ctr">
                        <a:lnSpc>
                          <a:spcPct val="100000"/>
                        </a:lnSpc>
                        <a:spcAft>
                          <a:spcPts val="0"/>
                        </a:spcAft>
                      </a:pPr>
                      <a:r>
                        <a:rPr lang="x-none" sz="1500" b="1" noProof="0" dirty="0" smtClean="0"/>
                        <a:t>11</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sé por qué los patos necesitan vivir cerca del agua. RI.K.8</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i="1" noProof="0" dirty="0"/>
                    </a:p>
                  </a:txBody>
                  <a:tcPr marL="97155" marR="97155" marT="47897" marB="47897">
                    <a:solidFill>
                      <a:schemeClr val="bg1"/>
                    </a:solidFill>
                  </a:tcPr>
                </a:tc>
                <a:tc hMerge="1">
                  <a:txBody>
                    <a:bodyPr/>
                    <a:lstStyle/>
                    <a:p>
                      <a:endParaRPr lang="en-US"/>
                    </a:p>
                  </a:txBody>
                  <a:tcPr/>
                </a:tc>
              </a:tr>
              <a:tr h="125307">
                <a:tc>
                  <a:txBody>
                    <a:bodyPr/>
                    <a:lstStyle/>
                    <a:p>
                      <a:pPr algn="ctr">
                        <a:lnSpc>
                          <a:spcPct val="100000"/>
                        </a:lnSpc>
                        <a:spcAft>
                          <a:spcPts val="0"/>
                        </a:spcAft>
                      </a:pPr>
                      <a:r>
                        <a:rPr lang="x-none" sz="1500" b="1" noProof="0" dirty="0" smtClean="0"/>
                        <a:t>12</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sé qué le gusta a todos los patos.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i="1" noProof="0" dirty="0"/>
                    </a:p>
                  </a:txBody>
                  <a:tcPr marL="97155" marR="97155" marT="47897" marB="47897">
                    <a:solidFill>
                      <a:schemeClr val="bg1"/>
                    </a:solidFill>
                  </a:tcPr>
                </a:tc>
                <a:tc hMerge="1">
                  <a:txBody>
                    <a:bodyPr/>
                    <a:lstStyle/>
                    <a:p>
                      <a:endParaRPr lang="en-US"/>
                    </a:p>
                  </a:txBody>
                  <a:tcPr/>
                </a:tc>
              </a:tr>
              <a:tr h="339636">
                <a:tc>
                  <a:txBody>
                    <a:bodyPr/>
                    <a:lstStyle/>
                    <a:p>
                      <a:pPr algn="ctr">
                        <a:lnSpc>
                          <a:spcPct val="100000"/>
                        </a:lnSpc>
                        <a:spcAft>
                          <a:spcPts val="0"/>
                        </a:spcAft>
                      </a:pPr>
                      <a:r>
                        <a:rPr lang="x-none" sz="1500" b="1" noProof="0" dirty="0" smtClean="0"/>
                        <a:t>13</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puedo decir cómo los hogares son iguales y diferentes.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i="1" noProof="0"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x-none" sz="1500" b="1" noProof="0" dirty="0" smtClean="0"/>
                        <a:t>14</a:t>
                      </a:r>
                      <a:endParaRPr lang="x-none" sz="1500" b="1" noProof="0"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puedo describir el hábitat de un castor y de un pato.  RI.K.9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500" b="1" i="0" noProof="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x-none" sz="1500" b="1" i="0" noProof="0" dirty="0" smtClean="0">
                          <a:effectLst>
                            <a:outerShdw blurRad="38100" dist="38100" dir="2700000" algn="tl">
                              <a:srgbClr val="000000">
                                <a:alpha val="43137"/>
                              </a:srgbClr>
                            </a:outerShdw>
                          </a:effectLst>
                        </a:rPr>
                        <a:t>1</a:t>
                      </a:r>
                      <a:endParaRPr lang="x-none" sz="1500" b="1" i="0" noProof="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x-none" sz="1500" b="1" i="0" noProof="0" dirty="0" smtClean="0">
                          <a:effectLst>
                            <a:outerShdw blurRad="38100" dist="38100" dir="2700000" algn="tl">
                              <a:srgbClr val="000000">
                                <a:alpha val="43137"/>
                              </a:srgbClr>
                            </a:outerShdw>
                          </a:effectLst>
                        </a:rPr>
                        <a:t>0</a:t>
                      </a:r>
                      <a:endParaRPr lang="x-none" sz="1500" b="1" i="0" noProof="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46845689"/>
              </p:ext>
            </p:extLst>
          </p:nvPr>
        </p:nvGraphicFramePr>
        <p:xfrm>
          <a:off x="404814" y="887118"/>
          <a:ext cx="6719890" cy="2618082"/>
        </p:xfrm>
        <a:graphic>
          <a:graphicData uri="http://schemas.openxmlformats.org/drawingml/2006/table">
            <a:tbl>
              <a:tblPr firstRow="1" bandRow="1">
                <a:tableStyleId>{5940675A-B579-460E-94D1-54222C63F5DA}</a:tableStyleId>
              </a:tblPr>
              <a:tblGrid>
                <a:gridCol w="858145"/>
                <a:gridCol w="4282974"/>
                <a:gridCol w="445295"/>
                <a:gridCol w="566738"/>
                <a:gridCol w="566738"/>
              </a:tblGrid>
              <a:tr h="319314">
                <a:tc gridSpan="5">
                  <a:txBody>
                    <a:bodyPr/>
                    <a:lstStyle/>
                    <a:p>
                      <a:pPr algn="ctr">
                        <a:lnSpc>
                          <a:spcPct val="100000"/>
                        </a:lnSpc>
                        <a:spcAft>
                          <a:spcPts val="0"/>
                        </a:spcAft>
                      </a:pPr>
                      <a:r>
                        <a:rPr lang="x-none" sz="1500" b="1" noProof="0" dirty="0" smtClean="0"/>
                        <a:t>Texto Literario</a:t>
                      </a:r>
                      <a:endParaRPr lang="x-none" sz="15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x-none" sz="1500" b="1" noProof="0" dirty="0" smtClean="0"/>
                        <a:t>1</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describí cómo se sintió la lengua de la cabra en la mano de Jaime.  RL.K.4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noProof="0" dirty="0" smtClean="0"/>
                    </a:p>
                  </a:txBody>
                  <a:tcPr marL="97155" marR="97155" marT="47897" marB="47897">
                    <a:solidFill>
                      <a:schemeClr val="bg1"/>
                    </a:solidFill>
                  </a:tcPr>
                </a:tc>
                <a:tc hMerge="1">
                  <a:txBody>
                    <a:bodyPr/>
                    <a:lstStyle/>
                    <a:p>
                      <a:endParaRPr lang="en-US"/>
                    </a:p>
                  </a:txBody>
                  <a:tcPr/>
                </a:tc>
              </a:tr>
              <a:tr h="140494">
                <a:tc>
                  <a:txBody>
                    <a:bodyPr/>
                    <a:lstStyle/>
                    <a:p>
                      <a:pPr algn="ctr">
                        <a:lnSpc>
                          <a:spcPct val="100000"/>
                        </a:lnSpc>
                        <a:spcAft>
                          <a:spcPts val="0"/>
                        </a:spcAft>
                      </a:pPr>
                      <a:r>
                        <a:rPr lang="x-none" sz="1500" b="1" noProof="0" dirty="0" smtClean="0"/>
                        <a:t>2</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encontré una imagen de algo “apestoso”.  RL.K.4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noProof="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x-none" sz="1500" b="1" noProof="0" dirty="0" smtClean="0"/>
                        <a:t>3</a:t>
                      </a:r>
                      <a:endParaRPr lang="x-none" sz="1500" b="1" noProof="0"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100" b="1" i="0" baseline="0" noProof="0" dirty="0" smtClean="0">
                          <a:latin typeface="+mn-lt"/>
                          <a:ea typeface="Calibri"/>
                          <a:cs typeface="Times New Roman"/>
                        </a:rPr>
                        <a:t>Yo sé quién le habló a Jaime al comienzo del cuento. RL.K.7</a:t>
                      </a:r>
                      <a:endParaRPr lang="x-none" sz="1100" b="1" i="0" noProof="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noProof="0" dirty="0"/>
                    </a:p>
                  </a:txBody>
                  <a:tcPr marL="97155" marR="97155" marT="47897" marB="47897">
                    <a:solidFill>
                      <a:schemeClr val="bg1"/>
                    </a:solidFill>
                  </a:tcPr>
                </a:tc>
                <a:tc hMerge="1">
                  <a:txBody>
                    <a:bodyPr/>
                    <a:lstStyle/>
                    <a:p>
                      <a:endParaRPr lang="en-US"/>
                    </a:p>
                  </a:txBody>
                  <a:tcPr/>
                </a:tc>
              </a:tr>
              <a:tr h="253706">
                <a:tc>
                  <a:txBody>
                    <a:bodyPr/>
                    <a:lstStyle/>
                    <a:p>
                      <a:pPr algn="ctr">
                        <a:lnSpc>
                          <a:spcPct val="100000"/>
                        </a:lnSpc>
                        <a:spcAft>
                          <a:spcPts val="0"/>
                        </a:spcAft>
                      </a:pPr>
                      <a:r>
                        <a:rPr lang="x-none" sz="1500" b="1" noProof="0" dirty="0" smtClean="0"/>
                        <a:t>4</a:t>
                      </a:r>
                      <a:endParaRPr lang="x-none" sz="1500" b="1" noProof="0"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100" b="1" i="0" baseline="0" noProof="0" dirty="0" smtClean="0">
                          <a:latin typeface="+mn-lt"/>
                          <a:ea typeface="Calibri"/>
                          <a:cs typeface="Times New Roman"/>
                        </a:rPr>
                        <a:t>Yo sé quién le habló a Jaime al final del cuento.  RL.K.7</a:t>
                      </a:r>
                      <a:endParaRPr lang="x-none" sz="1100" b="1" i="0" noProof="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noProof="0" dirty="0" smtClean="0"/>
                    </a:p>
                  </a:txBody>
                  <a:tcPr marL="97155" marR="97155" marT="47897" marB="47897">
                    <a:solidFill>
                      <a:schemeClr val="bg1"/>
                    </a:solidFill>
                  </a:tcPr>
                </a:tc>
                <a:tc hMerge="1">
                  <a:txBody>
                    <a:bodyPr/>
                    <a:lstStyle/>
                    <a:p>
                      <a:endParaRPr lang="en-US"/>
                    </a:p>
                  </a:txBody>
                  <a:tcPr/>
                </a:tc>
              </a:tr>
              <a:tr h="171700">
                <a:tc>
                  <a:txBody>
                    <a:bodyPr/>
                    <a:lstStyle/>
                    <a:p>
                      <a:pPr algn="ctr">
                        <a:lnSpc>
                          <a:spcPct val="100000"/>
                        </a:lnSpc>
                        <a:spcAft>
                          <a:spcPts val="0"/>
                        </a:spcAft>
                      </a:pPr>
                      <a:r>
                        <a:rPr lang="x-none" sz="1500" b="1" noProof="0" dirty="0" smtClean="0"/>
                        <a:t>5</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sé qué animal le habló a Jaime.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noProof="0" dirty="0"/>
                    </a:p>
                  </a:txBody>
                  <a:tcPr marL="97155" marR="97155" marT="47897" marB="47897">
                    <a:solidFill>
                      <a:schemeClr val="bg1"/>
                    </a:solidFill>
                  </a:tcPr>
                </a:tc>
                <a:tc hMerge="1">
                  <a:txBody>
                    <a:bodyPr/>
                    <a:lstStyle/>
                    <a:p>
                      <a:endParaRPr lang="en-US"/>
                    </a:p>
                  </a:txBody>
                  <a:tcPr/>
                </a:tc>
              </a:tr>
              <a:tr h="138318">
                <a:tc>
                  <a:txBody>
                    <a:bodyPr/>
                    <a:lstStyle/>
                    <a:p>
                      <a:pPr algn="ctr">
                        <a:lnSpc>
                          <a:spcPct val="100000"/>
                        </a:lnSpc>
                        <a:spcAft>
                          <a:spcPts val="0"/>
                        </a:spcAft>
                      </a:pPr>
                      <a:r>
                        <a:rPr lang="x-none" sz="1500" b="1" noProof="0" dirty="0" smtClean="0"/>
                        <a:t>6</a:t>
                      </a:r>
                      <a:endParaRPr lang="x-none" sz="1500" b="1" noProof="0"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sé qué animal se comió los gránulos apestosos de comida.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x-none" sz="1000" noProof="0" dirty="0" smtClean="0"/>
                    </a:p>
                  </a:txBody>
                  <a:tcPr marL="97155" marR="97155" marT="47897" marB="47897">
                    <a:solidFill>
                      <a:schemeClr val="bg1"/>
                    </a:solidFill>
                  </a:tcPr>
                </a:tc>
                <a:tc hMerge="1">
                  <a:txBody>
                    <a:bodyPr/>
                    <a:lstStyle/>
                    <a:p>
                      <a:endParaRPr lang="en-US"/>
                    </a:p>
                  </a:txBody>
                  <a:tcPr/>
                </a:tc>
              </a:tr>
              <a:tr h="347324">
                <a:tc>
                  <a:txBody>
                    <a:bodyPr/>
                    <a:lstStyle/>
                    <a:p>
                      <a:pPr algn="ctr">
                        <a:lnSpc>
                          <a:spcPct val="100000"/>
                        </a:lnSpc>
                        <a:spcAft>
                          <a:spcPts val="0"/>
                        </a:spcAft>
                      </a:pPr>
                      <a:r>
                        <a:rPr lang="x-none" sz="1500" b="1" noProof="0" dirty="0" smtClean="0"/>
                        <a:t>7</a:t>
                      </a:r>
                      <a:endParaRPr lang="x-none" sz="1500" b="1" noProof="0"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Calibri"/>
                          <a:cs typeface="Times New Roman"/>
                        </a:rPr>
                        <a:t>Yo describí las experiencias de Jaime con la cabra y la oveja. RL.K.9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500" b="1" i="0" noProof="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x-none" sz="1500" b="1" i="0" noProof="0" dirty="0" smtClean="0">
                          <a:effectLst>
                            <a:outerShdw blurRad="38100" dist="38100" dir="2700000" algn="tl">
                              <a:srgbClr val="000000">
                                <a:alpha val="43137"/>
                              </a:srgbClr>
                            </a:outerShdw>
                          </a:effectLst>
                        </a:rPr>
                        <a:t>1</a:t>
                      </a:r>
                      <a:endParaRPr lang="x-none" sz="1500" b="1" i="0" noProof="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x-none" sz="1500" b="1" i="0" noProof="0" dirty="0" smtClean="0">
                          <a:effectLst>
                            <a:outerShdw blurRad="38100" dist="38100" dir="2700000" algn="tl">
                              <a:srgbClr val="000000">
                                <a:alpha val="43137"/>
                              </a:srgbClr>
                            </a:outerShdw>
                          </a:effectLst>
                        </a:rPr>
                        <a:t>0</a:t>
                      </a:r>
                      <a:endParaRPr lang="x-none" sz="1500" b="1" i="0" noProof="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22647" y="291579"/>
            <a:ext cx="6638924" cy="497429"/>
          </a:xfrm>
          <a:prstGeom prst="rect">
            <a:avLst/>
          </a:prstGeom>
          <a:noFill/>
        </p:spPr>
        <p:txBody>
          <a:bodyPr wrap="square" lIns="96378" tIns="48189" rIns="96378" bIns="48189" rtlCol="0">
            <a:spAutoFit/>
          </a:bodyPr>
          <a:lstStyle/>
          <a:p>
            <a:r>
              <a:rPr lang="x-none" sz="1300" dirty="0"/>
              <a:t>Colorea la casilla de verde si tu respuesta fue correcta. Colorea la casilla de rojo si tu respuesta fue incorrecta. </a:t>
            </a:r>
            <a:endParaRPr lang="en-US" sz="15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811403" y="993560"/>
            <a:ext cx="877022" cy="291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28165162"/>
              </p:ext>
            </p:extLst>
          </p:nvPr>
        </p:nvGraphicFramePr>
        <p:xfrm>
          <a:off x="396860" y="6477000"/>
          <a:ext cx="6743740" cy="1200228"/>
        </p:xfrm>
        <a:graphic>
          <a:graphicData uri="http://schemas.openxmlformats.org/drawingml/2006/table">
            <a:tbl>
              <a:tblPr firstRow="1" bandRow="1">
                <a:tableStyleId>{5940675A-B579-460E-94D1-54222C63F5DA}</a:tableStyleId>
              </a:tblPr>
              <a:tblGrid>
                <a:gridCol w="898540"/>
                <a:gridCol w="3930634"/>
                <a:gridCol w="764582"/>
                <a:gridCol w="449857"/>
                <a:gridCol w="700127"/>
              </a:tblGrid>
              <a:tr h="323876">
                <a:tc gridSpan="5">
                  <a:txBody>
                    <a:bodyPr/>
                    <a:lstStyle/>
                    <a:p>
                      <a:pPr algn="ctr">
                        <a:lnSpc>
                          <a:spcPct val="100000"/>
                        </a:lnSpc>
                        <a:spcAft>
                          <a:spcPts val="0"/>
                        </a:spcAft>
                      </a:pPr>
                      <a:r>
                        <a:rPr lang="x-none" sz="1500" b="1" noProof="0" dirty="0" smtClean="0">
                          <a:solidFill>
                            <a:schemeClr val="tx1"/>
                          </a:solidFill>
                        </a:rPr>
                        <a:t>Escritura</a:t>
                      </a:r>
                      <a:endParaRPr lang="x-none" sz="1500" b="1" noProof="0" dirty="0">
                        <a:solidFill>
                          <a:schemeClr val="tx1"/>
                        </a:solidFill>
                      </a:endParaRPr>
                    </a:p>
                  </a:txBody>
                  <a:tcPr marL="103227" marR="103227" marT="50178" marB="50178"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841">
                <a:tc>
                  <a:txBody>
                    <a:bodyPr/>
                    <a:lstStyle/>
                    <a:p>
                      <a:pPr algn="ctr">
                        <a:lnSpc>
                          <a:spcPct val="100000"/>
                        </a:lnSpc>
                        <a:spcAft>
                          <a:spcPts val="0"/>
                        </a:spcAft>
                      </a:pPr>
                      <a:r>
                        <a:rPr lang="x-none" sz="1500" b="1" noProof="0" dirty="0" smtClean="0">
                          <a:solidFill>
                            <a:schemeClr val="tx1"/>
                          </a:solidFill>
                        </a:rPr>
                        <a:t>15</a:t>
                      </a:r>
                      <a:endParaRPr lang="x-none" sz="1500" b="1" noProof="0"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x-none" sz="1100" b="0" i="0" kern="1200" baseline="0" noProof="0" dirty="0" smtClean="0">
                          <a:solidFill>
                            <a:schemeClr val="tx1"/>
                          </a:solidFill>
                          <a:effectLst/>
                          <a:latin typeface="+mn-lt"/>
                          <a:ea typeface="Times New Roman"/>
                          <a:cs typeface="Times New Roman"/>
                        </a:rPr>
                        <a:t>Yo puedo escribir sobre lo que pasó primero, luego y al final. W.K.3b  (Escrito breve)</a:t>
                      </a:r>
                      <a:endParaRPr lang="x-none" sz="1100" b="0" i="0" noProof="0" dirty="0" smtClean="0">
                        <a:solidFill>
                          <a:schemeClr val="tx1"/>
                        </a:solidFill>
                        <a:latin typeface="+mn-lt"/>
                        <a:ea typeface="Calibri"/>
                        <a:cs typeface="Times New Roman"/>
                      </a:endParaRPr>
                    </a:p>
                  </a:txBody>
                  <a:tcPr marL="103227" marR="103227" marT="50178" marB="50178" anchor="ctr">
                    <a:solidFill>
                      <a:schemeClr val="bg1"/>
                    </a:solidFill>
                  </a:tcPr>
                </a:tc>
                <a:tc>
                  <a:txBody>
                    <a:bodyPr/>
                    <a:lstStyle/>
                    <a:p>
                      <a:pPr algn="ctr"/>
                      <a:r>
                        <a:rPr lang="x-none" sz="1600" b="1" noProof="0" dirty="0" smtClean="0">
                          <a:solidFill>
                            <a:schemeClr val="tx1"/>
                          </a:solidFill>
                          <a:effectLst>
                            <a:outerShdw blurRad="38100" dist="38100" dir="2700000" algn="tl">
                              <a:srgbClr val="000000">
                                <a:alpha val="43137"/>
                              </a:srgbClr>
                            </a:outerShdw>
                          </a:effectLst>
                        </a:rPr>
                        <a:t>2</a:t>
                      </a:r>
                      <a:endParaRPr lang="x-none" sz="1600" b="1" noProof="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x-none" sz="1600" b="1" i="0" noProof="0" dirty="0" smtClean="0">
                          <a:solidFill>
                            <a:schemeClr val="tx1"/>
                          </a:solidFill>
                          <a:effectLst>
                            <a:outerShdw blurRad="38100" dist="38100" dir="2700000" algn="tl">
                              <a:srgbClr val="000000">
                                <a:alpha val="43137"/>
                              </a:srgbClr>
                            </a:outerShdw>
                          </a:effectLst>
                        </a:rPr>
                        <a:t>1</a:t>
                      </a:r>
                      <a:endParaRPr lang="x-none" sz="1600" b="1" i="0" noProof="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x-none" sz="1600" b="1" i="0" noProof="0" dirty="0" smtClean="0">
                          <a:solidFill>
                            <a:schemeClr val="tx1"/>
                          </a:solidFill>
                          <a:effectLst>
                            <a:outerShdw blurRad="38100" dist="38100" dir="2700000" algn="tl">
                              <a:srgbClr val="000000">
                                <a:alpha val="43137"/>
                              </a:srgbClr>
                            </a:outerShdw>
                          </a:effectLst>
                        </a:rPr>
                        <a:t>0</a:t>
                      </a:r>
                      <a:endParaRPr lang="x-none" sz="1600" b="1" i="0" noProof="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r h="323876">
                <a:tc>
                  <a:txBody>
                    <a:bodyPr/>
                    <a:lstStyle/>
                    <a:p>
                      <a:pPr algn="ctr">
                        <a:lnSpc>
                          <a:spcPct val="100000"/>
                        </a:lnSpc>
                        <a:spcAft>
                          <a:spcPts val="0"/>
                        </a:spcAft>
                      </a:pPr>
                      <a:r>
                        <a:rPr lang="x-none" sz="1500" b="1" noProof="0" dirty="0" smtClean="0">
                          <a:solidFill>
                            <a:schemeClr val="tx1"/>
                          </a:solidFill>
                        </a:rPr>
                        <a:t>16</a:t>
                      </a:r>
                      <a:endParaRPr lang="x-none" sz="1500" b="1" noProof="0"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x-none" sz="1100" b="0" i="0" noProof="0" dirty="0" smtClean="0">
                          <a:solidFill>
                            <a:schemeClr val="tx1"/>
                          </a:solidFill>
                          <a:latin typeface="+mn-lt"/>
                          <a:cs typeface="Helvetica" panose="020B0604020202020204" pitchFamily="34" charset="0"/>
                        </a:rPr>
                        <a:t>Yo</a:t>
                      </a:r>
                      <a:r>
                        <a:rPr lang="x-none" sz="1100" b="0" i="0" baseline="0" noProof="0" dirty="0" smtClean="0">
                          <a:solidFill>
                            <a:schemeClr val="tx1"/>
                          </a:solidFill>
                          <a:latin typeface="+mn-lt"/>
                          <a:cs typeface="Helvetica" panose="020B0604020202020204" pitchFamily="34" charset="0"/>
                        </a:rPr>
                        <a:t> puedo usar detalles del texto cuando hablo del hábitat de los patos.</a:t>
                      </a:r>
                      <a:r>
                        <a:rPr lang="x-none" sz="1100" b="0" i="0" noProof="0" dirty="0" smtClean="0">
                          <a:solidFill>
                            <a:schemeClr val="tx1"/>
                          </a:solidFill>
                          <a:latin typeface="+mn-lt"/>
                          <a:cs typeface="Helvetica" panose="020B0604020202020204" pitchFamily="34" charset="0"/>
                        </a:rPr>
                        <a:t>  Revisar un texto breve W.K.3d</a:t>
                      </a:r>
                    </a:p>
                  </a:txBody>
                  <a:tcPr marL="103227" marR="103227" marT="50178" marB="50178" anchor="ctr">
                    <a:solidFill>
                      <a:schemeClr val="bg1"/>
                    </a:solidFill>
                  </a:tcPr>
                </a:tc>
                <a:tc>
                  <a:txBody>
                    <a:bodyPr/>
                    <a:lstStyle/>
                    <a:p>
                      <a:pPr algn="ctr"/>
                      <a:r>
                        <a:rPr lang="x-none" sz="1600" b="1" noProof="0" dirty="0" smtClean="0">
                          <a:solidFill>
                            <a:schemeClr val="tx1"/>
                          </a:solidFill>
                          <a:effectLst>
                            <a:outerShdw blurRad="38100" dist="38100" dir="2700000" algn="tl">
                              <a:srgbClr val="000000">
                                <a:alpha val="43137"/>
                              </a:srgbClr>
                            </a:outerShdw>
                          </a:effectLst>
                        </a:rPr>
                        <a:t>2</a:t>
                      </a:r>
                      <a:endParaRPr lang="x-none" sz="1600" b="1" noProof="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x-none" sz="1600" b="1" i="0" noProof="0" dirty="0" smtClean="0">
                          <a:solidFill>
                            <a:schemeClr val="tx1"/>
                          </a:solidFill>
                          <a:effectLst>
                            <a:outerShdw blurRad="38100" dist="38100" dir="2700000" algn="tl">
                              <a:srgbClr val="000000">
                                <a:alpha val="43137"/>
                              </a:srgbClr>
                            </a:outerShdw>
                          </a:effectLst>
                        </a:rPr>
                        <a:t>1</a:t>
                      </a:r>
                      <a:endParaRPr lang="x-none" sz="1600" b="1" i="0" noProof="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x-none" sz="1600" b="1" i="0" noProof="0" dirty="0" smtClean="0">
                          <a:solidFill>
                            <a:schemeClr val="tx1"/>
                          </a:solidFill>
                          <a:effectLst>
                            <a:outerShdw blurRad="38100" dist="38100" dir="2700000" algn="tl">
                              <a:srgbClr val="000000">
                                <a:alpha val="43137"/>
                              </a:srgbClr>
                            </a:outerShdw>
                          </a:effectLst>
                        </a:rPr>
                        <a:t>0</a:t>
                      </a:r>
                      <a:endParaRPr lang="x-none" sz="1600" b="1" i="0" noProof="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bl>
          </a:graphicData>
        </a:graphic>
      </p:graphicFrame>
      <p:sp>
        <p:nvSpPr>
          <p:cNvPr id="11" name="Curved Down Arrow 10"/>
          <p:cNvSpPr/>
          <p:nvPr/>
        </p:nvSpPr>
        <p:spPr>
          <a:xfrm rot="1521726">
            <a:off x="6052827" y="3741196"/>
            <a:ext cx="822467" cy="339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Tree>
    <p:extLst>
      <p:ext uri="{BB962C8B-B14F-4D97-AF65-F5344CB8AC3E}">
        <p14:creationId xmlns:p14="http://schemas.microsoft.com/office/powerpoint/2010/main" val="58650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7391400" cy="9589217"/>
          </a:xfrm>
          <a:prstGeom prst="rect">
            <a:avLst/>
          </a:prstGeom>
          <a:noFill/>
        </p:spPr>
        <p:txBody>
          <a:bodyPr wrap="square" lIns="99682" tIns="49842" rIns="99682" bIns="49842" rtlCol="0">
            <a:spAutoFit/>
          </a:bodyPr>
          <a:lstStyle/>
          <a:p>
            <a:pPr algn="ctr"/>
            <a:r>
              <a:rPr lang="es-ES_tradnl" sz="1571" b="1" dirty="0" smtClean="0"/>
              <a:t>Actividad de la clase: Contexto de </a:t>
            </a:r>
            <a:r>
              <a:rPr lang="es-ES_tradnl" sz="1571" b="1" i="1" dirty="0" smtClean="0"/>
              <a:t>Camping</a:t>
            </a:r>
            <a:endParaRPr lang="es-ES_tradnl" sz="1540" b="1" dirty="0"/>
          </a:p>
          <a:p>
            <a:pPr algn="ctr"/>
            <a:r>
              <a:rPr lang="x-none" sz="1540" b="1" dirty="0" smtClean="0"/>
              <a:t>Para la Tarea </a:t>
            </a:r>
            <a:r>
              <a:rPr lang="x-none" sz="1540" b="1" dirty="0"/>
              <a:t>de </a:t>
            </a:r>
            <a:r>
              <a:rPr lang="x-none" sz="1540" b="1" dirty="0" smtClean="0"/>
              <a:t>rendimiento (opcional)</a:t>
            </a:r>
            <a:endParaRPr lang="x-none" sz="1540" b="1" dirty="0"/>
          </a:p>
          <a:p>
            <a:pPr algn="ctr"/>
            <a:r>
              <a:rPr lang="es-ES_tradnl" sz="1546" b="1" dirty="0"/>
              <a:t> </a:t>
            </a:r>
          </a:p>
          <a:p>
            <a:r>
              <a:rPr lang="es-ES_tradnl" sz="1152" i="1" dirty="0"/>
              <a:t>Esta pre-actividad para la clase sigue el diseño general de elementos contextuales, recursos, objetivos de aprendizaje, términos clave y propósito del Consorcio de </a:t>
            </a:r>
            <a:r>
              <a:rPr lang="es-ES_tradnl" sz="1152" i="1" dirty="0" err="1"/>
              <a:t>Evaluciones</a:t>
            </a:r>
            <a:r>
              <a:rPr lang="es-ES_tradnl" sz="1152" i="1" dirty="0"/>
              <a:t> </a:t>
            </a:r>
            <a:r>
              <a:rPr lang="es-ES_tradnl" sz="1152" i="1" dirty="0" err="1"/>
              <a:t>Smarter</a:t>
            </a:r>
            <a:r>
              <a:rPr lang="es-ES_tradnl" sz="1152" i="1" dirty="0"/>
              <a:t> </a:t>
            </a:r>
            <a:r>
              <a:rPr lang="es-ES_tradnl" sz="1152" i="1" dirty="0" err="1"/>
              <a:t>Balanced</a:t>
            </a:r>
            <a:r>
              <a:rPr lang="es-ES_tradnl" sz="1152" i="1" dirty="0"/>
              <a:t> (SBAC). [</a:t>
            </a:r>
            <a:r>
              <a:rPr lang="es-ES_tradnl" sz="1152" i="1" dirty="0">
                <a:hlinkClick r:id="rId3"/>
              </a:rPr>
              <a:t>http://oaksportal.org/resources/</a:t>
            </a:r>
            <a:r>
              <a:rPr lang="es-ES_tradnl" sz="1152" i="1" dirty="0"/>
              <a:t>]. </a:t>
            </a:r>
            <a:r>
              <a:rPr lang="es-ES_tradnl" sz="1152" i="1" dirty="0" smtClean="0"/>
              <a:t>El contenido de la actividad </a:t>
            </a:r>
            <a:r>
              <a:rPr lang="es-ES_tradnl" sz="1152" i="1" dirty="0"/>
              <a:t>fue escrita por </a:t>
            </a:r>
            <a:r>
              <a:rPr lang="es-ES_tradnl" sz="1152" b="1" i="1" dirty="0" err="1" smtClean="0"/>
              <a:t>Jamie</a:t>
            </a:r>
            <a:r>
              <a:rPr lang="es-ES_tradnl" sz="1152" b="1" i="1" dirty="0" smtClean="0"/>
              <a:t> </a:t>
            </a:r>
            <a:r>
              <a:rPr lang="es-ES_tradnl" sz="1152" b="1" i="1" dirty="0" err="1" smtClean="0"/>
              <a:t>Lentz</a:t>
            </a:r>
            <a:r>
              <a:rPr lang="es-ES_tradnl" sz="1152" i="1" dirty="0" smtClean="0"/>
              <a:t>.</a:t>
            </a:r>
            <a:endParaRPr lang="es-ES_tradnl" sz="1152" i="1" dirty="0"/>
          </a:p>
          <a:p>
            <a:endParaRPr lang="es-ES_tradnl" sz="838" i="1" dirty="0"/>
          </a:p>
          <a:p>
            <a:pPr defTabSz="1067304"/>
            <a:r>
              <a:rPr lang="es-ES_tradnl" sz="1200" dirty="0">
                <a:solidFill>
                  <a:prstClr val="black"/>
                </a:solidFill>
              </a:rPr>
              <a:t>La actividad en el salón de clase introduce a los estudiantes al contexto de una tarea de rendimiento, para que no estén en desventaja al demostrar las destrezas que la tarea intenta evaluar. </a:t>
            </a:r>
          </a:p>
          <a:p>
            <a:pPr defTabSz="1067304"/>
            <a:endParaRPr lang="es-ES_tradnl" sz="1200" dirty="0">
              <a:solidFill>
                <a:prstClr val="black"/>
              </a:solidFill>
            </a:endParaRPr>
          </a:p>
          <a:p>
            <a:pPr defTabSz="1067304"/>
            <a:r>
              <a:rPr lang="es-ES_tradnl" sz="1200" dirty="0">
                <a:solidFill>
                  <a:prstClr val="black"/>
                </a:solidFill>
              </a:rPr>
              <a:t>Los elementos contextuales incluyen:</a:t>
            </a:r>
          </a:p>
          <a:p>
            <a:pPr defTabSz="1067304"/>
            <a:endParaRPr lang="es-ES_tradnl" sz="1200" dirty="0">
              <a:solidFill>
                <a:prstClr val="black"/>
              </a:solidFill>
            </a:endParaRPr>
          </a:p>
          <a:p>
            <a:pPr marL="261067" indent="-261067" defTabSz="1067304">
              <a:buFontTx/>
              <a:buAutoNum type="arabicPeriod"/>
            </a:pPr>
            <a:r>
              <a:rPr lang="es-ES_tradnl" sz="1200" dirty="0">
                <a:solidFill>
                  <a:prstClr val="black"/>
                </a:solidFill>
              </a:rPr>
              <a:t>Un </a:t>
            </a:r>
            <a:r>
              <a:rPr lang="es-ES_tradnl" sz="1200" b="1" dirty="0">
                <a:solidFill>
                  <a:prstClr val="black"/>
                </a:solidFill>
              </a:rPr>
              <a:t>entendimiento del escenario/ambiente o de la situación </a:t>
            </a:r>
            <a:r>
              <a:rPr lang="es-ES_tradnl" sz="1200" dirty="0">
                <a:solidFill>
                  <a:prstClr val="black"/>
                </a:solidFill>
              </a:rPr>
              <a:t>en la que se sitúa la tarea. </a:t>
            </a:r>
          </a:p>
          <a:p>
            <a:pPr defTabSz="1067304"/>
            <a:r>
              <a:rPr lang="es-ES_tradnl" sz="1200" dirty="0">
                <a:solidFill>
                  <a:prstClr val="black"/>
                </a:solidFill>
              </a:rPr>
              <a:t>2.    </a:t>
            </a:r>
            <a:r>
              <a:rPr lang="es-ES_tradnl" sz="1200" b="1" dirty="0">
                <a:solidFill>
                  <a:prstClr val="black"/>
                </a:solidFill>
              </a:rPr>
              <a:t>Conceptos potencialmente desconocidos </a:t>
            </a:r>
            <a:r>
              <a:rPr lang="es-ES_tradnl" sz="1200" dirty="0">
                <a:solidFill>
                  <a:prstClr val="black"/>
                </a:solidFill>
              </a:rPr>
              <a:t>que están asociados al escenario/ambiente</a:t>
            </a:r>
            <a:r>
              <a:rPr lang="es-ES_tradnl" sz="1200" b="1" dirty="0">
                <a:solidFill>
                  <a:prstClr val="black"/>
                </a:solidFill>
              </a:rPr>
              <a:t>.</a:t>
            </a:r>
          </a:p>
          <a:p>
            <a:pPr marL="301015" indent="-301015" defTabSz="1067304"/>
            <a:r>
              <a:rPr lang="es-ES_tradnl" sz="1200" dirty="0">
                <a:solidFill>
                  <a:prstClr val="black"/>
                </a:solidFill>
              </a:rPr>
              <a:t>3.    </a:t>
            </a:r>
            <a:r>
              <a:rPr lang="es-ES_tradnl" sz="1200" b="1" dirty="0">
                <a:solidFill>
                  <a:prstClr val="black"/>
                </a:solidFill>
              </a:rPr>
              <a:t>Términos</a:t>
            </a:r>
            <a:r>
              <a:rPr lang="es-ES_tradnl" sz="1200" dirty="0">
                <a:solidFill>
                  <a:prstClr val="black"/>
                </a:solidFill>
              </a:rPr>
              <a:t> </a:t>
            </a:r>
            <a:r>
              <a:rPr lang="es-ES_tradnl" sz="1200" b="1" dirty="0">
                <a:solidFill>
                  <a:prstClr val="black"/>
                </a:solidFill>
              </a:rPr>
              <a:t>clave o vocabulario </a:t>
            </a:r>
            <a:r>
              <a:rPr lang="es-ES_tradnl" sz="1200" dirty="0">
                <a:solidFill>
                  <a:prstClr val="black"/>
                </a:solidFill>
              </a:rPr>
              <a:t>que los estudiantes necesitarán entender con el fin de participar de manera significativa y completar la tarea de rendimiento.</a:t>
            </a:r>
          </a:p>
          <a:p>
            <a:pPr marL="261067" indent="-261067" defTabSz="1067304">
              <a:buFontTx/>
              <a:buAutoNum type="arabicPeriod"/>
            </a:pPr>
            <a:endParaRPr lang="es-ES_tradnl" sz="1200" dirty="0">
              <a:solidFill>
                <a:prstClr val="black"/>
              </a:solidFill>
            </a:endParaRPr>
          </a:p>
          <a:p>
            <a:pPr defTabSz="1067304"/>
            <a:r>
              <a:rPr lang="es-ES_tradnl" sz="1200" dirty="0">
                <a:solidFill>
                  <a:prstClr val="black"/>
                </a:solidFill>
              </a:rPr>
              <a:t>Con la actividad en el salón de clase también se pretende generar el interés de los estudiantes hacia una mayor exploración de la idea clave (las ideas claves). La actividad debe ser fácil de implementar con instrucciones claras. </a:t>
            </a:r>
          </a:p>
          <a:p>
            <a:pPr defTabSz="1067304"/>
            <a:endParaRPr lang="es-ES_tradnl" sz="1200" dirty="0">
              <a:solidFill>
                <a:prstClr val="black"/>
              </a:solidFill>
            </a:endParaRPr>
          </a:p>
          <a:p>
            <a:pPr defTabSz="1067304"/>
            <a:r>
              <a:rPr lang="es-ES_tradnl" sz="1200" dirty="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ES_tradnl" sz="1200" dirty="0">
                <a:solidFill>
                  <a:prstClr val="black"/>
                </a:solidFill>
                <a:sym typeface="Calibri"/>
              </a:rPr>
              <a:t>s.</a:t>
            </a:r>
            <a:endParaRPr lang="es-ES_tradnl" sz="1200" dirty="0">
              <a:solidFill>
                <a:prstClr val="black"/>
              </a:solidFill>
              <a:ea typeface="Calibri"/>
              <a:cs typeface="Calibri"/>
              <a:sym typeface="Calibri"/>
            </a:endParaRPr>
          </a:p>
          <a:p>
            <a:pPr defTabSz="1067304"/>
            <a:endParaRPr lang="es-ES_tradnl" sz="1200" dirty="0">
              <a:solidFill>
                <a:prstClr val="black"/>
              </a:solidFill>
              <a:ea typeface="Calibri"/>
              <a:cs typeface="Calibri"/>
              <a:sym typeface="Calibri"/>
            </a:endParaRPr>
          </a:p>
          <a:p>
            <a:pPr defTabSz="1067304">
              <a:buSzPct val="25000"/>
            </a:pPr>
            <a:r>
              <a:rPr lang="es-ES_tradnl" sz="1200" b="1" dirty="0">
                <a:solidFill>
                  <a:prstClr val="black"/>
                </a:solidFill>
                <a:ea typeface="Calibri"/>
                <a:cs typeface="Calibri"/>
                <a:sym typeface="Calibri"/>
              </a:rPr>
              <a:t>Recursos necesarios:</a:t>
            </a:r>
          </a:p>
          <a:p>
            <a:endParaRPr lang="es-ES_tradnl" sz="600" b="1" dirty="0"/>
          </a:p>
          <a:p>
            <a:pPr marL="186901" indent="-186901">
              <a:buFont typeface="Arial" panose="020B0604020202020204" pitchFamily="34" charset="0"/>
              <a:buChar char="•"/>
            </a:pPr>
            <a:r>
              <a:rPr lang="es-ES_tradnl" sz="1200" dirty="0" smtClean="0"/>
              <a:t>Imagen 1 de los materiales complementarios, trazada a lápiz superficialmente en papel afiche blanco (</a:t>
            </a:r>
            <a:r>
              <a:rPr lang="es-ES_tradnl" sz="1200" i="1" dirty="0" smtClean="0"/>
              <a:t>chart </a:t>
            </a:r>
            <a:r>
              <a:rPr lang="es-ES_tradnl" sz="1200" i="1" dirty="0" err="1"/>
              <a:t>paper</a:t>
            </a:r>
            <a:r>
              <a:rPr lang="es-ES_tradnl" sz="1200" dirty="0" smtClean="0"/>
              <a:t>); utilice el proyector o el Elmo para trazar la imagen</a:t>
            </a:r>
            <a:endParaRPr lang="es-ES_tradnl" sz="1200" dirty="0"/>
          </a:p>
          <a:p>
            <a:pPr marL="186901" indent="-186901">
              <a:buFont typeface="Arial" panose="020B0604020202020204" pitchFamily="34" charset="0"/>
              <a:buChar char="•"/>
            </a:pPr>
            <a:r>
              <a:rPr lang="es-ES_tradnl" sz="1200" dirty="0" smtClean="0"/>
              <a:t>Fotos de los hábitats de los animales incluidas en los materiales complementarios, recortadas y con cinta adhesiva enrollada en la parte posterior de las fotos.  </a:t>
            </a:r>
          </a:p>
          <a:p>
            <a:pPr marL="186901" indent="-186901">
              <a:buFont typeface="Arial" panose="020B0604020202020204" pitchFamily="34" charset="0"/>
              <a:buChar char="•"/>
            </a:pPr>
            <a:r>
              <a:rPr lang="es-ES_tradnl" sz="1200" dirty="0" smtClean="0"/>
              <a:t>Marcadores</a:t>
            </a:r>
            <a:endParaRPr lang="es-ES_tradnl" sz="1200" dirty="0"/>
          </a:p>
          <a:p>
            <a:pPr marL="186901" indent="-186901">
              <a:buFont typeface="Arial" panose="020B0604020202020204" pitchFamily="34" charset="0"/>
              <a:buChar char="•"/>
            </a:pPr>
            <a:endParaRPr lang="es-ES_tradnl" sz="1200" dirty="0"/>
          </a:p>
          <a:p>
            <a:r>
              <a:rPr lang="es-ES_tradnl" sz="1200" b="1" dirty="0"/>
              <a:t>Objetivos de aprendizaje:</a:t>
            </a:r>
          </a:p>
          <a:p>
            <a:endParaRPr lang="es-ES_tradnl" sz="600" dirty="0"/>
          </a:p>
          <a:p>
            <a:pPr marL="186901" indent="-186901">
              <a:buFont typeface="Arial" panose="020B0604020202020204" pitchFamily="34" charset="0"/>
              <a:buChar char="•"/>
            </a:pPr>
            <a:r>
              <a:rPr lang="es-ES_tradnl" sz="1200" dirty="0"/>
              <a:t>Los estudiantes entenderán el contexto de los conceptos clave relacionados con el tema</a:t>
            </a:r>
          </a:p>
          <a:p>
            <a:pPr marL="186901" indent="58840">
              <a:buFont typeface="Courier New" panose="02070309020205020404" pitchFamily="49" charset="0"/>
              <a:buChar char="o"/>
            </a:pPr>
            <a:r>
              <a:rPr lang="es-ES_tradnl" sz="1200" dirty="0"/>
              <a:t>     </a:t>
            </a:r>
            <a:r>
              <a:rPr lang="es-ES_tradnl" sz="1200" dirty="0" smtClean="0"/>
              <a:t>Acampando a orillas de un río</a:t>
            </a:r>
            <a:endParaRPr lang="es-ES_tradnl" sz="1200" dirty="0"/>
          </a:p>
          <a:p>
            <a:pPr marL="186901"/>
            <a:endParaRPr lang="es-ES_tradnl" sz="1200" dirty="0"/>
          </a:p>
          <a:p>
            <a:pPr defTabSz="1067304"/>
            <a:r>
              <a:rPr lang="es-ES_tradnl" sz="1200" b="1" dirty="0">
                <a:solidFill>
                  <a:prstClr val="black"/>
                </a:solidFill>
              </a:rPr>
              <a:t>Los estudiantes entenderán los términos clave:</a:t>
            </a:r>
          </a:p>
          <a:p>
            <a:pPr defTabSz="1067304"/>
            <a:r>
              <a:rPr lang="es-ES_tradnl" sz="1152" i="1" dirty="0">
                <a:solidFill>
                  <a:prstClr val="black"/>
                </a:solidFill>
              </a:rPr>
              <a:t>Nota: Las definiciones que se proporcionan aquí son para la conveniencia de los facilitadores. Se espera que los estudiantes entiendan estos términos clave en el contexto de la tarea, no que se memoricen las definiciones.</a:t>
            </a:r>
            <a:endParaRPr lang="es-ES_tradnl" sz="1152" dirty="0">
              <a:solidFill>
                <a:prstClr val="black"/>
              </a:solidFill>
            </a:endParaRPr>
          </a:p>
          <a:p>
            <a:endParaRPr lang="es-ES_tradnl" sz="838" dirty="0"/>
          </a:p>
          <a:p>
            <a:pPr marL="186901" indent="-186901">
              <a:buFont typeface="Arial" panose="020B0604020202020204" pitchFamily="34" charset="0"/>
              <a:buChar char="•"/>
            </a:pPr>
            <a:r>
              <a:rPr lang="es-ES_tradnl" sz="1200" dirty="0"/>
              <a:t>r</a:t>
            </a:r>
            <a:r>
              <a:rPr lang="es-ES_tradnl" sz="1200" dirty="0" smtClean="0"/>
              <a:t>ío- gran cuerpo o masa de agua que se mueve hacia un lago u océano</a:t>
            </a:r>
          </a:p>
          <a:p>
            <a:pPr marL="186901" indent="-186901">
              <a:buFont typeface="Arial" panose="020B0604020202020204" pitchFamily="34" charset="0"/>
              <a:buChar char="•"/>
            </a:pPr>
            <a:r>
              <a:rPr lang="es-ES_tradnl" sz="1200" dirty="0" smtClean="0"/>
              <a:t>acampar- dormir al aire libre, usualmente en una tienda de campaña, por diversión</a:t>
            </a:r>
          </a:p>
          <a:p>
            <a:pPr marL="186901" indent="-186901">
              <a:buFont typeface="Arial" panose="020B0604020202020204" pitchFamily="34" charset="0"/>
              <a:buChar char="•"/>
            </a:pPr>
            <a:r>
              <a:rPr lang="es-ES_tradnl" sz="1200" dirty="0"/>
              <a:t>h</a:t>
            </a:r>
            <a:r>
              <a:rPr lang="es-ES_tradnl" sz="1200" dirty="0" smtClean="0"/>
              <a:t>ábitat- el lugar donde viven los animales</a:t>
            </a:r>
          </a:p>
          <a:p>
            <a:pPr marL="186901" indent="-186901">
              <a:buFont typeface="Arial" panose="020B0604020202020204" pitchFamily="34" charset="0"/>
              <a:buChar char="•"/>
            </a:pPr>
            <a:r>
              <a:rPr lang="es-ES_tradnl" sz="1200" dirty="0"/>
              <a:t>b</a:t>
            </a:r>
            <a:r>
              <a:rPr lang="es-ES_tradnl" sz="1200" dirty="0" smtClean="0"/>
              <a:t>osque- </a:t>
            </a:r>
            <a:r>
              <a:rPr lang="es-ES" sz="1200" dirty="0"/>
              <a:t>una </a:t>
            </a:r>
            <a:r>
              <a:rPr lang="es-ES" sz="1200" dirty="0" smtClean="0"/>
              <a:t>densa o espesa área de crecimiento de </a:t>
            </a:r>
            <a:r>
              <a:rPr lang="es-ES" sz="1200" dirty="0"/>
              <a:t>árboles y arbustos que </a:t>
            </a:r>
            <a:r>
              <a:rPr lang="es-ES" sz="1200" dirty="0" smtClean="0"/>
              <a:t>cubren una gran </a:t>
            </a:r>
            <a:r>
              <a:rPr lang="es-ES" sz="1200" dirty="0"/>
              <a:t>cantidad de terreno</a:t>
            </a:r>
            <a:endParaRPr lang="es-ES_tradnl" sz="1200" dirty="0" smtClean="0"/>
          </a:p>
          <a:p>
            <a:endParaRPr lang="es-ES_tradnl" sz="1200" dirty="0"/>
          </a:p>
          <a:p>
            <a:r>
              <a:rPr lang="es-ES_tradnl" sz="1200" dirty="0" smtClean="0"/>
              <a:t>[</a:t>
            </a:r>
            <a:r>
              <a:rPr lang="es-ES_tradnl" sz="1200" dirty="0"/>
              <a:t>Objetivo: El objetivo del facilitador es ayudar a los estudiantes a entender </a:t>
            </a:r>
            <a:r>
              <a:rPr lang="es-ES_tradnl" sz="1200" dirty="0" smtClean="0"/>
              <a:t>el contexto de acampar a orillas de un río.]</a:t>
            </a:r>
            <a:endParaRPr lang="es-ES_tradnl" sz="1200" dirty="0"/>
          </a:p>
          <a:p>
            <a:endParaRPr lang="es-ES_tradnl" sz="838" dirty="0" smtClean="0"/>
          </a:p>
          <a:p>
            <a:endParaRPr lang="es-ES_tradnl" sz="838" dirty="0"/>
          </a:p>
          <a:p>
            <a:r>
              <a:rPr lang="x-none" sz="1150" dirty="0"/>
              <a:t>*Los facilitadores pueden decidir si quieren mostrar materiales complementarios utilizando un proyector o un computador / </a:t>
            </a:r>
            <a:r>
              <a:rPr lang="x-none" sz="1150" dirty="0" err="1"/>
              <a:t>Smartboard</a:t>
            </a:r>
            <a:r>
              <a:rPr lang="x-none" sz="1150" dirty="0"/>
              <a:t>, o si quieren hacer copias y entregarlas a los estudiantes.</a:t>
            </a:r>
          </a:p>
          <a:p>
            <a:endParaRPr lang="es-ES_tradnl" sz="1032" dirty="0"/>
          </a:p>
        </p:txBody>
      </p:sp>
      <p:sp>
        <p:nvSpPr>
          <p:cNvPr id="7" name="Rectangle 6"/>
          <p:cNvSpPr/>
          <p:nvPr/>
        </p:nvSpPr>
        <p:spPr>
          <a:xfrm>
            <a:off x="3468508" y="967740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 HSD – OSP and Susan Richmond</a:t>
            </a:r>
            <a:endParaRPr lang="en-US" sz="900" dirty="0"/>
          </a:p>
        </p:txBody>
      </p:sp>
      <p:sp>
        <p:nvSpPr>
          <p:cNvPr id="8" name="Slide Number Placeholder 3"/>
          <p:cNvSpPr>
            <a:spLocks noGrp="1"/>
          </p:cNvSpPr>
          <p:nvPr>
            <p:ph type="sldNum" sz="quarter" idx="12"/>
          </p:nvPr>
        </p:nvSpPr>
        <p:spPr>
          <a:xfrm>
            <a:off x="6578213" y="9538224"/>
            <a:ext cx="842010" cy="381000"/>
          </a:xfrm>
        </p:spPr>
        <p:txBody>
          <a:bodyPr/>
          <a:lstStyle/>
          <a:p>
            <a:r>
              <a:rPr lang="x-none" dirty="0" smtClean="0"/>
              <a:t>4</a:t>
            </a:r>
            <a:endParaRPr lang="x-none" dirty="0"/>
          </a:p>
        </p:txBody>
      </p:sp>
    </p:spTree>
    <p:extLst>
      <p:ext uri="{BB962C8B-B14F-4D97-AF65-F5344CB8AC3E}">
        <p14:creationId xmlns:p14="http://schemas.microsoft.com/office/powerpoint/2010/main" val="2786421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1460"/>
            <a:ext cx="7315200" cy="9702656"/>
          </a:xfrm>
          <a:prstGeom prst="rect">
            <a:avLst/>
          </a:prstGeom>
          <a:noFill/>
        </p:spPr>
        <p:txBody>
          <a:bodyPr wrap="square" rtlCol="0">
            <a:spAutoFit/>
          </a:bodyPr>
          <a:lstStyle/>
          <a:p>
            <a:r>
              <a:rPr lang="x-none" sz="1250" b="1" dirty="0" smtClean="0"/>
              <a:t>Actividad de la clase: Contexto de </a:t>
            </a:r>
            <a:r>
              <a:rPr lang="x-none" sz="1250" b="1" i="1" dirty="0" smtClean="0"/>
              <a:t>Camping</a:t>
            </a:r>
            <a:r>
              <a:rPr lang="x-none" sz="1250" b="1" dirty="0" smtClean="0"/>
              <a:t> </a:t>
            </a:r>
          </a:p>
          <a:p>
            <a:endParaRPr lang="x-none" sz="1250" i="1" dirty="0" smtClean="0"/>
          </a:p>
          <a:p>
            <a:r>
              <a:rPr lang="x-none" sz="1250" i="1" dirty="0" smtClean="0"/>
              <a:t>(Antes del comienzo de esta lección, utilice la imagen 1 del material complementario y un proyector/ELMO para trazar la imagen con un lápiz, de manera superficial, en un pedazo grande de papel afiche.  Coloque esta gráfica donde su clase pueda verla. Usted estará siguiendo la estrategia GLAD- gráfica pictórica de información.)</a:t>
            </a:r>
          </a:p>
          <a:p>
            <a:endParaRPr lang="x-none" sz="1250" i="1" dirty="0" smtClean="0"/>
          </a:p>
          <a:p>
            <a:r>
              <a:rPr lang="x-none" sz="1250" b="1" dirty="0" smtClean="0"/>
              <a:t>Pregunta de discusión:</a:t>
            </a:r>
          </a:p>
          <a:p>
            <a:pPr marL="188595" indent="-188595">
              <a:buFont typeface="Arial" panose="020B0604020202020204" pitchFamily="34" charset="0"/>
              <a:buChar char="•"/>
            </a:pPr>
            <a:r>
              <a:rPr lang="x-none" sz="1250" dirty="0" smtClean="0"/>
              <a:t>¿Qué es acampar y qué haces cuando vas de camping?</a:t>
            </a:r>
          </a:p>
          <a:p>
            <a:pPr marL="188595" indent="-188595">
              <a:buFont typeface="Arial" panose="020B0604020202020204" pitchFamily="34" charset="0"/>
              <a:buChar char="•"/>
            </a:pPr>
            <a:r>
              <a:rPr lang="x-none" sz="1250" dirty="0" smtClean="0"/>
              <a:t>¿A dónde vas de camping?</a:t>
            </a:r>
          </a:p>
          <a:p>
            <a:pPr marL="188595" indent="-188595">
              <a:buFont typeface="Arial" panose="020B0604020202020204" pitchFamily="34" charset="0"/>
              <a:buChar char="•"/>
            </a:pPr>
            <a:r>
              <a:rPr lang="x-none" sz="1250" dirty="0" smtClean="0"/>
              <a:t>Cuando estás acampando, ¿qué cosas hay cerca?</a:t>
            </a:r>
          </a:p>
          <a:p>
            <a:endParaRPr lang="x-none" sz="1250" b="1" dirty="0" smtClean="0"/>
          </a:p>
          <a:p>
            <a:r>
              <a:rPr lang="x-none" sz="1250" b="1" dirty="0" smtClean="0"/>
              <a:t>El facilitador dice: </a:t>
            </a:r>
            <a:r>
              <a:rPr lang="x-none" sz="1250" dirty="0" smtClean="0"/>
              <a:t>“Hoy nos prepararemos para la Tarea de rendimiento: </a:t>
            </a:r>
            <a:r>
              <a:rPr lang="x-none" sz="1250" u="sng" dirty="0" smtClean="0"/>
              <a:t>Camping</a:t>
            </a:r>
            <a:r>
              <a:rPr lang="x-none" sz="1250" dirty="0" smtClean="0"/>
              <a:t>. Vamos a hablar sobre acampar y de lo que se puede ver en un viaje de camping. Antes de comenzar se van  a voltear hacia su compañero para compartir lo que saben acerca de acampar/camping. Pueden hablar acerca de ir a acampar con su familia y amigos, o pueden compartir acerca de un libro o una película donde los personajes fueron de camping. (Modele su señal/proceso de pensar y luego dé a los estudiantes su señal de comenzar a compartir.)"</a:t>
            </a:r>
          </a:p>
          <a:p>
            <a:endParaRPr lang="x-none" sz="1250" dirty="0" smtClean="0"/>
          </a:p>
          <a:p>
            <a:r>
              <a:rPr lang="x-none" sz="1250" b="1" dirty="0" smtClean="0"/>
              <a:t>Posibles respuestas de los estudiantes:</a:t>
            </a:r>
          </a:p>
          <a:p>
            <a:pPr marL="188595" indent="-188595">
              <a:buFont typeface="Arial" panose="020B0604020202020204" pitchFamily="34" charset="0"/>
              <a:buChar char="•"/>
            </a:pPr>
            <a:r>
              <a:rPr lang="x-none" sz="1250" dirty="0" smtClean="0"/>
              <a:t>Fuimos a un lago y dormimos en una tienda de campaña</a:t>
            </a:r>
          </a:p>
          <a:p>
            <a:pPr marL="188595" indent="-188595">
              <a:buFont typeface="Arial" panose="020B0604020202020204" pitchFamily="34" charset="0"/>
              <a:buChar char="•"/>
            </a:pPr>
            <a:r>
              <a:rPr lang="x-none" sz="1250" dirty="0" smtClean="0"/>
              <a:t>Comimos </a:t>
            </a:r>
            <a:r>
              <a:rPr lang="x-none" sz="1250" dirty="0" err="1" smtClean="0"/>
              <a:t>s’mores</a:t>
            </a:r>
            <a:r>
              <a:rPr lang="x-none" sz="1250" dirty="0" smtClean="0"/>
              <a:t> (galletas </a:t>
            </a:r>
            <a:r>
              <a:rPr lang="x-none" sz="1250" dirty="0" err="1" smtClean="0"/>
              <a:t>graham</a:t>
            </a:r>
            <a:r>
              <a:rPr lang="x-none" sz="1250" dirty="0" smtClean="0"/>
              <a:t> con chocolate y malvaviscos derretidos)</a:t>
            </a:r>
          </a:p>
          <a:p>
            <a:pPr marL="188595" indent="-188595">
              <a:buFont typeface="Arial" panose="020B0604020202020204" pitchFamily="34" charset="0"/>
              <a:buChar char="•"/>
            </a:pPr>
            <a:r>
              <a:rPr lang="x-none" sz="1250" dirty="0" smtClean="0"/>
              <a:t>Hicimos una fogata</a:t>
            </a:r>
          </a:p>
          <a:p>
            <a:pPr marL="188595" indent="-188595">
              <a:buFont typeface="Arial" panose="020B0604020202020204" pitchFamily="34" charset="0"/>
              <a:buChar char="•"/>
            </a:pPr>
            <a:r>
              <a:rPr lang="x-none" sz="1250" dirty="0" smtClean="0"/>
              <a:t>Dormí en un saco en el suelo</a:t>
            </a:r>
          </a:p>
          <a:p>
            <a:endParaRPr lang="x-none" sz="1250" b="1" dirty="0" smtClean="0"/>
          </a:p>
          <a:p>
            <a:r>
              <a:rPr lang="x-none" sz="1250" b="1" dirty="0" smtClean="0"/>
              <a:t>El facilitador dice:  </a:t>
            </a:r>
            <a:r>
              <a:rPr lang="x-none" sz="1250" dirty="0" smtClean="0"/>
              <a:t>“Escuché muchas cosas interesantes mientras hablaban con sus compañeros.  _____puedes decirnos de qué hablaste con _____?  (Llame a varios estudiantes para obtener una buena idea sobre cuánta “experiencia acampando” hay en el salón).  </a:t>
            </a:r>
          </a:p>
          <a:p>
            <a:endParaRPr lang="x-none" sz="1250" b="1" dirty="0" smtClean="0"/>
          </a:p>
          <a:p>
            <a:r>
              <a:rPr lang="x-none" sz="1250" b="1" dirty="0" smtClean="0"/>
              <a:t>El facilitador dice:  </a:t>
            </a:r>
            <a:r>
              <a:rPr lang="x-none" sz="1250" dirty="0" smtClean="0"/>
              <a:t>“Ahora vamos a aprender todo sobre acampar mientras dibujo una gran foto de un lugar de campamento. </a:t>
            </a:r>
            <a:r>
              <a:rPr lang="x-none" sz="1250" b="1" dirty="0" smtClean="0"/>
              <a:t>Acampar o camping </a:t>
            </a:r>
            <a:r>
              <a:rPr lang="x-none" sz="1250" dirty="0" smtClean="0"/>
              <a:t>es cuando duermes al aire libre, por lo general en una tienda de campaña, y ¡sólo por diversión! (Comience a trazar con un marcador sobre la tienda de campaña y luego sobre los árboles, mientras continúa hablando- trazando e identificando cada elemento mientras habla de éste). Cuando vas de camping levantas una </a:t>
            </a:r>
            <a:r>
              <a:rPr lang="x-none" sz="1250" b="1" dirty="0" smtClean="0"/>
              <a:t>tienda de campaña</a:t>
            </a:r>
            <a:r>
              <a:rPr lang="x-none" sz="1250" dirty="0" smtClean="0"/>
              <a:t> en un lugar de campamento en el bosque. Aquí está la </a:t>
            </a:r>
            <a:r>
              <a:rPr lang="x-none" sz="1250" b="1" dirty="0" smtClean="0"/>
              <a:t>tienda de campaña</a:t>
            </a:r>
            <a:r>
              <a:rPr lang="x-none" sz="1250" dirty="0" smtClean="0"/>
              <a:t>, este es el lugar donde duermes por la noche. Un </a:t>
            </a:r>
            <a:r>
              <a:rPr lang="x-none" sz="1250" b="1" dirty="0" smtClean="0"/>
              <a:t>bosque</a:t>
            </a:r>
            <a:r>
              <a:rPr lang="x-none" sz="1250" dirty="0" smtClean="0"/>
              <a:t> es una densa o espesa área de crecimiento de árboles y arbustos que cubren una gran cantidad de terreno; ¿puedes ver la cantidad de árboles y arbustos que rodean esta tienda de campaña? Voltéate hacia tu compañero y dile dónde has visto un </a:t>
            </a:r>
            <a:r>
              <a:rPr lang="x-none" sz="1250" b="1" dirty="0" smtClean="0"/>
              <a:t>bosque</a:t>
            </a:r>
            <a:r>
              <a:rPr lang="x-none" sz="1250" dirty="0" smtClean="0"/>
              <a:t> antes. Yo he visto un bosque...“ (Utilice este tiempo de compartir en pareja para completar el bosque y para continuar añadiendo detalles informativos al gráfico).</a:t>
            </a:r>
          </a:p>
          <a:p>
            <a:endParaRPr lang="x-none" sz="1250" b="1" dirty="0" smtClean="0"/>
          </a:p>
          <a:p>
            <a:r>
              <a:rPr lang="x-none" sz="1250" b="1" dirty="0" smtClean="0"/>
              <a:t>Respuesta del estudiante:</a:t>
            </a:r>
          </a:p>
          <a:p>
            <a:pPr marL="188595" indent="-188595">
              <a:buFont typeface="Arial" panose="020B0604020202020204" pitchFamily="34" charset="0"/>
              <a:buChar char="•"/>
            </a:pPr>
            <a:r>
              <a:rPr lang="x-none" sz="1250" dirty="0" smtClean="0"/>
              <a:t>Yo he visto un bosque cerca de la playa</a:t>
            </a:r>
          </a:p>
          <a:p>
            <a:pPr marL="188595" indent="-188595">
              <a:buFont typeface="Arial" panose="020B0604020202020204" pitchFamily="34" charset="0"/>
              <a:buChar char="•"/>
            </a:pPr>
            <a:r>
              <a:rPr lang="x-none" sz="1250" dirty="0" smtClean="0"/>
              <a:t>Yo he visto un bosque por el camino (cerca de la carretera)</a:t>
            </a:r>
          </a:p>
          <a:p>
            <a:pPr marL="188595" indent="-188595">
              <a:buFont typeface="Arial" panose="020B0604020202020204" pitchFamily="34" charset="0"/>
              <a:buChar char="•"/>
            </a:pPr>
            <a:r>
              <a:rPr lang="x-none" sz="1250" dirty="0" smtClean="0"/>
              <a:t>Yo he visto un bosque cerca de la casa de mi abuela</a:t>
            </a:r>
          </a:p>
          <a:p>
            <a:pPr marL="188595" indent="-188595">
              <a:buFont typeface="Arial" panose="020B0604020202020204" pitchFamily="34" charset="0"/>
              <a:buChar char="•"/>
            </a:pPr>
            <a:endParaRPr lang="x-none" sz="1250" dirty="0" smtClean="0"/>
          </a:p>
          <a:p>
            <a:r>
              <a:rPr lang="x-none" sz="1250" b="1" dirty="0" smtClean="0"/>
              <a:t>El facilitador dice: </a:t>
            </a:r>
            <a:r>
              <a:rPr lang="x-none" sz="1250" dirty="0" smtClean="0"/>
              <a:t>“Muy bien vamos a ver qué más se puede encontrar en un viaje de camping. La mayoría de los lugares de campamento están cerca del agua. En este lugar de campamento vamos a estar cerca de un </a:t>
            </a:r>
            <a:r>
              <a:rPr lang="x-none" sz="1250" b="1" dirty="0" smtClean="0"/>
              <a:t>río.</a:t>
            </a:r>
            <a:r>
              <a:rPr lang="x-none" sz="1250" dirty="0" smtClean="0"/>
              <a:t> (Dibuje el río mientras lo define). Un </a:t>
            </a:r>
            <a:r>
              <a:rPr lang="x-none" sz="1250" b="1" dirty="0" smtClean="0"/>
              <a:t>río</a:t>
            </a:r>
            <a:r>
              <a:rPr lang="x-none" sz="1250" dirty="0" smtClean="0"/>
              <a:t> es un gran cuerpo o masa de agua que se mueve hacia un lago u océano".</a:t>
            </a:r>
            <a:endParaRPr lang="x-none" sz="1250" dirty="0"/>
          </a:p>
        </p:txBody>
      </p:sp>
      <p:sp>
        <p:nvSpPr>
          <p:cNvPr id="3" name="Rectangle 2"/>
          <p:cNvSpPr/>
          <p:nvPr/>
        </p:nvSpPr>
        <p:spPr>
          <a:xfrm>
            <a:off x="3468508" y="967740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 HSD – OSP and Susan Richmond</a:t>
            </a:r>
            <a:endParaRPr lang="en-US" sz="900" dirty="0"/>
          </a:p>
        </p:txBody>
      </p:sp>
      <p:sp>
        <p:nvSpPr>
          <p:cNvPr id="5" name="Slide Number Placeholder 3"/>
          <p:cNvSpPr>
            <a:spLocks noGrp="1"/>
          </p:cNvSpPr>
          <p:nvPr>
            <p:ph type="sldNum" sz="quarter" idx="12"/>
          </p:nvPr>
        </p:nvSpPr>
        <p:spPr>
          <a:xfrm>
            <a:off x="6578213" y="9538224"/>
            <a:ext cx="842010" cy="381000"/>
          </a:xfrm>
        </p:spPr>
        <p:txBody>
          <a:bodyPr/>
          <a:lstStyle/>
          <a:p>
            <a:r>
              <a:rPr lang="x-none" dirty="0" smtClean="0"/>
              <a:t>5</a:t>
            </a:r>
            <a:endParaRPr lang="x-none" dirty="0"/>
          </a:p>
        </p:txBody>
      </p:sp>
    </p:spTree>
    <p:extLst>
      <p:ext uri="{BB962C8B-B14F-4D97-AF65-F5344CB8AC3E}">
        <p14:creationId xmlns:p14="http://schemas.microsoft.com/office/powerpoint/2010/main" val="355792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5692328"/>
          </a:xfrm>
          <a:prstGeom prst="rect">
            <a:avLst/>
          </a:prstGeom>
          <a:noFill/>
        </p:spPr>
        <p:txBody>
          <a:bodyPr wrap="square" rtlCol="0">
            <a:spAutoFit/>
          </a:bodyPr>
          <a:lstStyle/>
          <a:p>
            <a:endParaRPr lang="x-none" sz="1320" b="1" dirty="0" smtClean="0"/>
          </a:p>
          <a:p>
            <a:r>
              <a:rPr lang="x-none" sz="1250" b="1" dirty="0" smtClean="0"/>
              <a:t>El facilitador dice: </a:t>
            </a:r>
            <a:r>
              <a:rPr lang="x-none" sz="1250" dirty="0" smtClean="0"/>
              <a:t>“Por último, hay que añadir animales! Los animales viven en el bosque, ¡sus </a:t>
            </a:r>
            <a:r>
              <a:rPr lang="x-none" sz="1250" b="1" dirty="0" smtClean="0"/>
              <a:t>hábitats</a:t>
            </a:r>
            <a:r>
              <a:rPr lang="x-none" sz="1250" dirty="0" smtClean="0"/>
              <a:t> o casas están por todo el bosque! </a:t>
            </a:r>
            <a:r>
              <a:rPr lang="x-none" sz="1250" dirty="0" err="1" smtClean="0"/>
              <a:t>Hmmm</a:t>
            </a:r>
            <a:r>
              <a:rPr lang="x-none" sz="1250" dirty="0" smtClean="0"/>
              <a:t> ... Me pregunto qué hábitats de animales podríamos encontrar en el bosque.... Habla con tu compañero y compartan sus ideas.  Yo creo….”</a:t>
            </a:r>
          </a:p>
          <a:p>
            <a:endParaRPr lang="x-none" sz="1250" dirty="0" smtClean="0"/>
          </a:p>
          <a:p>
            <a:r>
              <a:rPr lang="x-none" sz="1250" b="1" dirty="0" smtClean="0"/>
              <a:t>Posibles respuestas de los estudiantes:</a:t>
            </a:r>
          </a:p>
          <a:p>
            <a:pPr marL="188595" indent="-188595">
              <a:buFont typeface="Arial" panose="020B0604020202020204" pitchFamily="34" charset="0"/>
              <a:buChar char="•"/>
            </a:pPr>
            <a:r>
              <a:rPr lang="x-none" sz="1250" dirty="0" smtClean="0"/>
              <a:t>Osos</a:t>
            </a:r>
          </a:p>
          <a:p>
            <a:pPr marL="188595" indent="-188595">
              <a:buFont typeface="Arial" panose="020B0604020202020204" pitchFamily="34" charset="0"/>
              <a:buChar char="•"/>
            </a:pPr>
            <a:r>
              <a:rPr lang="x-none" sz="1250" dirty="0" smtClean="0"/>
              <a:t>Yo pienso que un pez</a:t>
            </a:r>
          </a:p>
          <a:p>
            <a:pPr marL="188595" indent="-188595">
              <a:buFont typeface="Arial" panose="020B0604020202020204" pitchFamily="34" charset="0"/>
              <a:buChar char="•"/>
            </a:pPr>
            <a:r>
              <a:rPr lang="x-none" sz="1250" dirty="0" smtClean="0"/>
              <a:t>Yo pienso que las aves tienen sus hábitats en el bosque</a:t>
            </a:r>
          </a:p>
          <a:p>
            <a:endParaRPr lang="x-none" sz="1250" b="1" dirty="0" smtClean="0"/>
          </a:p>
          <a:p>
            <a:r>
              <a:rPr lang="x-none" sz="1250" i="1" dirty="0" smtClean="0"/>
              <a:t>(Asegúrese que tiene recortados los hábitats de los animales y que están listos para pegar con cinta adhesiva en la próxima sección).</a:t>
            </a:r>
          </a:p>
          <a:p>
            <a:endParaRPr lang="x-none" sz="1250" b="1" dirty="0" smtClean="0"/>
          </a:p>
          <a:p>
            <a:r>
              <a:rPr lang="x-none" sz="1250" b="1" dirty="0" smtClean="0"/>
              <a:t>El facilitador dice: </a:t>
            </a:r>
            <a:r>
              <a:rPr lang="x-none" sz="1250" dirty="0" smtClean="0"/>
              <a:t>“¿_______ qué hábitat de animal tú y _______ piensan que podrían encontrar en el bosque? (Llame a varios estudiantes para obtener una mejor idea de lo que su clase sabe). Ok vamos a añadir </a:t>
            </a:r>
            <a:r>
              <a:rPr lang="x-none" sz="1250" b="1" dirty="0" smtClean="0"/>
              <a:t>algunos hábitats </a:t>
            </a:r>
            <a:r>
              <a:rPr lang="x-none" sz="1250" dirty="0" smtClean="0"/>
              <a:t>de animales a nuestro </a:t>
            </a:r>
            <a:r>
              <a:rPr lang="x-none" sz="1250" b="1" dirty="0" smtClean="0"/>
              <a:t>bosque</a:t>
            </a:r>
            <a:r>
              <a:rPr lang="x-none" sz="1250" dirty="0" smtClean="0"/>
              <a:t>. En primer lugar, vamos a añadir un </a:t>
            </a:r>
            <a:r>
              <a:rPr lang="x-none" sz="1250" b="1" dirty="0" smtClean="0"/>
              <a:t>hábitat para los peces </a:t>
            </a:r>
            <a:r>
              <a:rPr lang="x-none" sz="1250" dirty="0" smtClean="0"/>
              <a:t>(pegue la primera imagen en el río y traces "hábitat de los peces").  Luego vamos a añadir un </a:t>
            </a:r>
            <a:r>
              <a:rPr lang="x-none" sz="1250" b="1" dirty="0" smtClean="0"/>
              <a:t>hábitat para las aves </a:t>
            </a:r>
            <a:r>
              <a:rPr lang="x-none" sz="1250" dirty="0" smtClean="0"/>
              <a:t>aquí en este árbol (pegue la segunda imagen en un árbol y trace "hábitat de las aves"). Ahora vamos a añadir un </a:t>
            </a:r>
            <a:r>
              <a:rPr lang="x-none" sz="1250" b="1" dirty="0" smtClean="0"/>
              <a:t>hábitat para la ardilla </a:t>
            </a:r>
            <a:r>
              <a:rPr lang="x-none" sz="1250" dirty="0" smtClean="0"/>
              <a:t>en este árbol (pegue la tercera y cuarta imagen en el tronco del árbol y trace "hábitat de la ardilla"). Por último, vamos a añadir un hábitat para el oso aquí abajo en medio de todos estos árboles (pegue la quinta imagen en medio de los árboles y trace "hábitat del oso").</a:t>
            </a:r>
          </a:p>
          <a:p>
            <a:endParaRPr lang="x-none" sz="1250" b="1" dirty="0" smtClean="0"/>
          </a:p>
          <a:p>
            <a:r>
              <a:rPr lang="x-none" sz="1250" b="1" dirty="0" smtClean="0"/>
              <a:t>El facilitador dice: </a:t>
            </a:r>
            <a:r>
              <a:rPr lang="x-none" sz="1250" dirty="0" smtClean="0"/>
              <a:t>“En su Tarea de rendimiento, aprenderán más acerca de acampar en el bosque.  El trabajo que hicieron hoy con sus compañeros, les debe ayudar a prepararse para la investigación y el escrito que harán en la Tarea de rendimiento.” </a:t>
            </a:r>
          </a:p>
          <a:p>
            <a:endParaRPr lang="x-none" sz="1250" b="1" dirty="0" smtClean="0"/>
          </a:p>
          <a:p>
            <a:r>
              <a:rPr lang="x-none" sz="1250" b="1" dirty="0" smtClean="0"/>
              <a:t>Nota: El facilitador debe recoger las notas de los estudiantes de esta actividad.</a:t>
            </a:r>
          </a:p>
          <a:p>
            <a:endParaRPr lang="x-none" sz="1320" dirty="0"/>
          </a:p>
        </p:txBody>
      </p:sp>
      <p:sp>
        <p:nvSpPr>
          <p:cNvPr id="3" name="Slide Number Placeholder 3"/>
          <p:cNvSpPr>
            <a:spLocks noGrp="1"/>
          </p:cNvSpPr>
          <p:nvPr>
            <p:ph type="sldNum" sz="quarter" idx="12"/>
          </p:nvPr>
        </p:nvSpPr>
        <p:spPr>
          <a:xfrm>
            <a:off x="6578213" y="9538224"/>
            <a:ext cx="842010" cy="381000"/>
          </a:xfrm>
        </p:spPr>
        <p:txBody>
          <a:bodyPr/>
          <a:lstStyle/>
          <a:p>
            <a:r>
              <a:rPr lang="x-none" dirty="0" smtClean="0"/>
              <a:t>6</a:t>
            </a:r>
            <a:endParaRPr lang="x-none" dirty="0"/>
          </a:p>
        </p:txBody>
      </p:sp>
      <p:sp>
        <p:nvSpPr>
          <p:cNvPr id="5" name="Rectangle 4"/>
          <p:cNvSpPr/>
          <p:nvPr/>
        </p:nvSpPr>
        <p:spPr>
          <a:xfrm>
            <a:off x="3468508" y="967740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 HSD – OSP and Susan Richmond</a:t>
            </a:r>
            <a:endParaRPr lang="en-US" sz="900" dirty="0"/>
          </a:p>
        </p:txBody>
      </p:sp>
    </p:spTree>
    <p:extLst>
      <p:ext uri="{BB962C8B-B14F-4D97-AF65-F5344CB8AC3E}">
        <p14:creationId xmlns:p14="http://schemas.microsoft.com/office/powerpoint/2010/main" val="778315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251460"/>
            <a:ext cx="6789420" cy="9233297"/>
          </a:xfrm>
          <a:prstGeom prst="rect">
            <a:avLst/>
          </a:prstGeom>
        </p:spPr>
        <p:txBody>
          <a:bodyPr wrap="square">
            <a:spAutoFit/>
          </a:bodyPr>
          <a:lstStyle/>
          <a:p>
            <a:pPr algn="ctr"/>
            <a:r>
              <a:rPr lang="x-none" sz="2200" dirty="0" smtClean="0"/>
              <a:t>Materiales complementarios</a:t>
            </a:r>
          </a:p>
          <a:p>
            <a:endParaRPr lang="x-none" sz="1320" dirty="0" smtClean="0"/>
          </a:p>
          <a:p>
            <a:r>
              <a:rPr lang="x-none" sz="1320" dirty="0" smtClean="0"/>
              <a:t>Imagen 1 (trazar en papel afiche blanco)</a:t>
            </a:r>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1320" dirty="0" smtClean="0"/>
          </a:p>
          <a:p>
            <a:r>
              <a:rPr lang="x-none" sz="1320" dirty="0" smtClean="0"/>
              <a:t>Fotos de hábitats de animales </a:t>
            </a:r>
          </a:p>
          <a:p>
            <a:r>
              <a:rPr lang="x-none" sz="1320" dirty="0" smtClean="0"/>
              <a:t>(imprimir copias a colores, si es posible)</a:t>
            </a:r>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smtClean="0"/>
          </a:p>
          <a:p>
            <a:endParaRPr lang="x-none" sz="2200" dirty="0"/>
          </a:p>
        </p:txBody>
      </p:sp>
      <p:pic>
        <p:nvPicPr>
          <p:cNvPr id="1026" name="Picture 2" descr="http://www.lakecharlevoix.org/wp-content/uploads/2013/04/walleyewith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83" y="6705600"/>
            <a:ext cx="3562683" cy="2363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hicagowildernessmag.org/CW_Archives/issues/fall2005/images/birds_kis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269" y="5791200"/>
            <a:ext cx="2844340" cy="3830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816" t="2593" r="9150" b="1112"/>
          <a:stretch/>
        </p:blipFill>
        <p:spPr>
          <a:xfrm>
            <a:off x="541195" y="1089660"/>
            <a:ext cx="5356684" cy="454957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7</a:t>
            </a:fld>
            <a:endParaRPr lang="en-US" dirty="0"/>
          </a:p>
        </p:txBody>
      </p:sp>
    </p:spTree>
    <p:extLst>
      <p:ext uri="{BB962C8B-B14F-4D97-AF65-F5344CB8AC3E}">
        <p14:creationId xmlns:p14="http://schemas.microsoft.com/office/powerpoint/2010/main" val="1754841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264295"/>
            <a:ext cx="6789420" cy="1138773"/>
          </a:xfrm>
          <a:prstGeom prst="rect">
            <a:avLst/>
          </a:prstGeom>
        </p:spPr>
        <p:txBody>
          <a:bodyPr wrap="square">
            <a:spAutoFit/>
          </a:bodyPr>
          <a:lstStyle/>
          <a:p>
            <a:pPr algn="ctr"/>
            <a:r>
              <a:rPr lang="x-none" sz="2200" dirty="0"/>
              <a:t>Materiales complementarios</a:t>
            </a:r>
          </a:p>
          <a:p>
            <a:pPr algn="ctr"/>
            <a:endParaRPr lang="en-US" sz="2200" dirty="0"/>
          </a:p>
          <a:p>
            <a:r>
              <a:rPr lang="x-none" sz="2400" dirty="0"/>
              <a:t>Fotos de hábitats de animales </a:t>
            </a:r>
            <a:r>
              <a:rPr lang="x-none" sz="2400" dirty="0" smtClean="0"/>
              <a:t>(continuación)</a:t>
            </a:r>
            <a:endParaRPr lang="en-US" sz="2200" dirty="0"/>
          </a:p>
        </p:txBody>
      </p:sp>
      <p:pic>
        <p:nvPicPr>
          <p:cNvPr id="3074" name="Picture 2" descr="http://www.wcsv.org/images/gallery/Squirrel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73" y="1424940"/>
            <a:ext cx="31432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uteoverload.files.wordpress.com/2013/01/8381696114_ef4bc0ce1b_b.jpg?w=560&amp;h=74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156"/>
          <a:stretch/>
        </p:blipFill>
        <p:spPr bwMode="auto">
          <a:xfrm>
            <a:off x="3844291" y="1424941"/>
            <a:ext cx="2552463" cy="31013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allinn.inbaltics.com/uploads/tours/p17ep5dqq71mbf1m4j1u0qi9dtfh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73" y="4861560"/>
            <a:ext cx="4906963" cy="26224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177B04D-AEB5-43ED-B9BA-B3D1EC9C9067}" type="slidenum">
              <a:rPr lang="en-US" smtClean="0"/>
              <a:pPr/>
              <a:t>8</a:t>
            </a:fld>
            <a:endParaRPr lang="en-US" dirty="0"/>
          </a:p>
        </p:txBody>
      </p:sp>
    </p:spTree>
    <p:extLst>
      <p:ext uri="{BB962C8B-B14F-4D97-AF65-F5344CB8AC3E}">
        <p14:creationId xmlns:p14="http://schemas.microsoft.com/office/powerpoint/2010/main" val="304221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573232"/>
            <a:ext cx="6959848" cy="6324808"/>
          </a:xfrm>
          <a:prstGeom prst="rect">
            <a:avLst/>
          </a:prstGeom>
          <a:ln>
            <a:noFill/>
          </a:ln>
        </p:spPr>
        <p:txBody>
          <a:bodyPr wrap="square">
            <a:spAutoFit/>
          </a:bodyPr>
          <a:lstStyle/>
          <a:p>
            <a:pPr algn="ctr"/>
            <a:r>
              <a:rPr lang="x-none" sz="1600" i="1" dirty="0" smtClean="0"/>
              <a:t>Jaime y la oveja que habla</a:t>
            </a:r>
          </a:p>
          <a:p>
            <a:pPr algn="ctr"/>
            <a:r>
              <a:rPr lang="x-none" sz="1100" i="1" dirty="0" smtClean="0"/>
              <a:t>Adaptado de </a:t>
            </a:r>
            <a:r>
              <a:rPr lang="x-none" sz="1100" i="1" dirty="0" err="1" smtClean="0"/>
              <a:t>Kyria</a:t>
            </a:r>
            <a:r>
              <a:rPr lang="x-none" sz="1100" i="1" dirty="0" smtClean="0"/>
              <a:t> </a:t>
            </a:r>
            <a:r>
              <a:rPr lang="x-none" sz="1100" i="1" dirty="0" err="1" smtClean="0"/>
              <a:t>Abrahams</a:t>
            </a:r>
            <a:endParaRPr lang="x-none" sz="1100" i="1" dirty="0" smtClean="0"/>
          </a:p>
          <a:p>
            <a:r>
              <a:rPr lang="x-none" sz="1400" dirty="0" smtClean="0"/>
              <a:t> </a:t>
            </a:r>
          </a:p>
          <a:p>
            <a:r>
              <a:rPr lang="x-none" sz="1400" dirty="0" smtClean="0"/>
              <a:t> </a:t>
            </a:r>
          </a:p>
          <a:p>
            <a:r>
              <a:rPr lang="x-none" sz="1400" dirty="0" smtClean="0"/>
              <a:t>Jaime y su mamá van al zoológico. Jaime está nervioso porque </a:t>
            </a:r>
          </a:p>
          <a:p>
            <a:r>
              <a:rPr lang="x-none" sz="1400" dirty="0" smtClean="0"/>
              <a:t>cree que los animales lo pueden morder.</a:t>
            </a:r>
          </a:p>
          <a:p>
            <a:endParaRPr lang="x-none" sz="1400" dirty="0" smtClean="0"/>
          </a:p>
          <a:p>
            <a:r>
              <a:rPr lang="x-none" sz="1400" dirty="0" smtClean="0">
                <a:latin typeface="Arial" panose="020B0604020202020204" pitchFamily="34" charset="0"/>
                <a:cs typeface="Arial" panose="020B0604020202020204" pitchFamily="34" charset="0"/>
              </a:rPr>
              <a:t>–</a:t>
            </a:r>
            <a:r>
              <a:rPr lang="x-none" sz="1400" dirty="0" smtClean="0"/>
              <a:t>Los animales no  morderán siempre y cuando seas amable con ellos, </a:t>
            </a:r>
            <a:r>
              <a:rPr lang="x-none" sz="1400" dirty="0" smtClean="0">
                <a:latin typeface="Arial" panose="020B0604020202020204" pitchFamily="34" charset="0"/>
                <a:cs typeface="Arial" panose="020B0604020202020204" pitchFamily="34" charset="0"/>
              </a:rPr>
              <a:t>–</a:t>
            </a:r>
            <a:r>
              <a:rPr lang="x-none" sz="1400" dirty="0" smtClean="0"/>
              <a:t>dice mamá. </a:t>
            </a:r>
          </a:p>
          <a:p>
            <a:r>
              <a:rPr lang="x-none" sz="1400" dirty="0" smtClean="0"/>
              <a:t>Cuando llegan a al zoológico, él ve todo tipo de animales.</a:t>
            </a:r>
          </a:p>
          <a:p>
            <a:endParaRPr lang="x-none" sz="1400" dirty="0" smtClean="0"/>
          </a:p>
          <a:p>
            <a:r>
              <a:rPr lang="x-none" sz="1400" dirty="0" smtClean="0"/>
              <a:t>Hay gallinas y ovejas. Hay una cabra y una vaca.</a:t>
            </a:r>
          </a:p>
          <a:p>
            <a:r>
              <a:rPr lang="x-none" sz="1400" dirty="0" smtClean="0"/>
              <a:t>Jaime compra un puñado de gránulos apestosos de comida </a:t>
            </a:r>
          </a:p>
          <a:p>
            <a:r>
              <a:rPr lang="x-none" sz="1400" dirty="0" smtClean="0"/>
              <a:t>de animales. Él sostiene los gránulos para una cabra y la cabra </a:t>
            </a:r>
          </a:p>
          <a:p>
            <a:r>
              <a:rPr lang="x-none" sz="1400" dirty="0" smtClean="0"/>
              <a:t>¡los agarra todos con su lengua! La lengua es suave  y hace</a:t>
            </a:r>
          </a:p>
          <a:p>
            <a:r>
              <a:rPr lang="x-none" sz="1400" dirty="0" smtClean="0"/>
              <a:t>cosquillas en la mano de Jaime.</a:t>
            </a:r>
          </a:p>
          <a:p>
            <a:endParaRPr lang="x-none" sz="1400" dirty="0" smtClean="0"/>
          </a:p>
          <a:p>
            <a:r>
              <a:rPr lang="x-none" sz="1400" dirty="0" smtClean="0"/>
              <a:t>Jaime se da cuenta de que ya no tiene más comida para los otros animales, así que camina hacia la salida.</a:t>
            </a:r>
          </a:p>
          <a:p>
            <a:endParaRPr lang="x-none" sz="1400" dirty="0" smtClean="0"/>
          </a:p>
          <a:p>
            <a:r>
              <a:rPr lang="x-none" sz="1400" dirty="0" smtClean="0"/>
              <a:t>De repente, él siente algo esponjoso contra la parte posterior de sus piernas. Se da cuenta de que ha tropezado con una oveja hambrienta. </a:t>
            </a:r>
            <a:r>
              <a:rPr lang="x-none" sz="1400" dirty="0" smtClean="0">
                <a:latin typeface="Arial" panose="020B0604020202020204" pitchFamily="34" charset="0"/>
                <a:cs typeface="Arial" panose="020B0604020202020204" pitchFamily="34" charset="0"/>
              </a:rPr>
              <a:t>–¡</a:t>
            </a:r>
            <a:r>
              <a:rPr lang="x-none" sz="1400" dirty="0" smtClean="0"/>
              <a:t>Lo siento, no tengo más gránulos de comida para darte! </a:t>
            </a:r>
            <a:r>
              <a:rPr lang="x-none" sz="1400" dirty="0" smtClean="0">
                <a:latin typeface="Arial" panose="020B0604020202020204" pitchFamily="34" charset="0"/>
                <a:cs typeface="Arial" panose="020B0604020202020204" pitchFamily="34" charset="0"/>
              </a:rPr>
              <a:t>–</a:t>
            </a:r>
            <a:r>
              <a:rPr lang="x-none" sz="1400" dirty="0" smtClean="0"/>
              <a:t>dice Jaime.</a:t>
            </a:r>
          </a:p>
          <a:p>
            <a:endParaRPr lang="x-none" sz="1400" dirty="0" smtClean="0"/>
          </a:p>
          <a:p>
            <a:r>
              <a:rPr lang="x-none" sz="1400" dirty="0" smtClean="0"/>
              <a:t>La oveja dice: </a:t>
            </a:r>
            <a:r>
              <a:rPr lang="x-none" sz="1400" dirty="0" smtClean="0">
                <a:latin typeface="Arial" panose="020B0604020202020204" pitchFamily="34" charset="0"/>
                <a:cs typeface="Arial" panose="020B0604020202020204" pitchFamily="34" charset="0"/>
              </a:rPr>
              <a:t>–¡</a:t>
            </a:r>
            <a:r>
              <a:rPr lang="x-none" sz="1400" dirty="0" smtClean="0"/>
              <a:t>Está bien, de todos modos esos gránulos huelen a calcetines sucios! ¿Puedo tener esa bolsa de </a:t>
            </a:r>
            <a:r>
              <a:rPr lang="x-none" sz="1400" dirty="0" err="1" smtClean="0"/>
              <a:t>Cheetos</a:t>
            </a:r>
            <a:r>
              <a:rPr lang="x-none" sz="1400" dirty="0" smtClean="0"/>
              <a:t> en tu bolsillo? </a:t>
            </a:r>
            <a:r>
              <a:rPr lang="x-none" sz="1400" dirty="0" smtClean="0">
                <a:latin typeface="Arial" panose="020B0604020202020204" pitchFamily="34" charset="0"/>
                <a:cs typeface="Arial" panose="020B0604020202020204" pitchFamily="34" charset="0"/>
              </a:rPr>
              <a:t>–</a:t>
            </a:r>
            <a:r>
              <a:rPr lang="x-none" sz="1400" dirty="0" smtClean="0"/>
              <a:t>¡</a:t>
            </a:r>
            <a:r>
              <a:rPr lang="x-none" sz="1400" dirty="0" err="1" smtClean="0"/>
              <a:t>Hey</a:t>
            </a:r>
            <a:r>
              <a:rPr lang="x-none" sz="1400" dirty="0" smtClean="0"/>
              <a:t>! Puedes hablar! </a:t>
            </a:r>
            <a:r>
              <a:rPr lang="x-none" sz="1400" dirty="0" smtClean="0">
                <a:latin typeface="Arial" panose="020B0604020202020204" pitchFamily="34" charset="0"/>
                <a:cs typeface="Arial" panose="020B0604020202020204" pitchFamily="34" charset="0"/>
              </a:rPr>
              <a:t>–d</a:t>
            </a:r>
            <a:r>
              <a:rPr lang="x-none" sz="1400" dirty="0" smtClean="0"/>
              <a:t>ice Jaime.  </a:t>
            </a:r>
          </a:p>
          <a:p>
            <a:r>
              <a:rPr lang="x-none" sz="1400" dirty="0" smtClean="0">
                <a:latin typeface="Arial" panose="020B0604020202020204" pitchFamily="34" charset="0"/>
                <a:cs typeface="Arial" panose="020B0604020202020204" pitchFamily="34" charset="0"/>
              </a:rPr>
              <a:t>–</a:t>
            </a:r>
            <a:r>
              <a:rPr lang="x-none" sz="1400" dirty="0" err="1" smtClean="0"/>
              <a:t>Shhh</a:t>
            </a:r>
            <a:r>
              <a:rPr lang="x-none" sz="1400" dirty="0" smtClean="0"/>
              <a:t>, es un secreto, </a:t>
            </a:r>
            <a:r>
              <a:rPr lang="x-none" sz="1400" dirty="0" smtClean="0">
                <a:latin typeface="Arial" panose="020B0604020202020204" pitchFamily="34" charset="0"/>
                <a:cs typeface="Arial" panose="020B0604020202020204" pitchFamily="34" charset="0"/>
              </a:rPr>
              <a:t>–</a:t>
            </a:r>
            <a:r>
              <a:rPr lang="x-none" sz="1400" dirty="0" smtClean="0"/>
              <a:t>dice a la oveja. </a:t>
            </a:r>
            <a:r>
              <a:rPr lang="x-none" sz="1400" dirty="0" smtClean="0">
                <a:latin typeface="Arial" panose="020B0604020202020204" pitchFamily="34" charset="0"/>
                <a:cs typeface="Arial" panose="020B0604020202020204" pitchFamily="34" charset="0"/>
              </a:rPr>
              <a:t>–</a:t>
            </a:r>
            <a:r>
              <a:rPr lang="x-none" sz="1400" dirty="0" smtClean="0"/>
              <a:t>Sólo los niños me pueden oír. Ahora ¿qué me dices de esos </a:t>
            </a:r>
            <a:r>
              <a:rPr lang="x-none" sz="1400" dirty="0" err="1" smtClean="0"/>
              <a:t>Cheetos</a:t>
            </a:r>
            <a:r>
              <a:rPr lang="x-none" sz="1400" dirty="0" smtClean="0"/>
              <a:t> ?</a:t>
            </a:r>
          </a:p>
          <a:p>
            <a:endParaRPr lang="x-none" sz="1400" dirty="0" smtClean="0"/>
          </a:p>
          <a:p>
            <a:r>
              <a:rPr lang="x-none" sz="1400" dirty="0" smtClean="0"/>
              <a:t>Jaime recuerda lo que le dijo su mamá y rápidamente le da sus </a:t>
            </a:r>
            <a:r>
              <a:rPr lang="x-none" sz="1400" dirty="0" err="1" smtClean="0"/>
              <a:t>Cheetos</a:t>
            </a:r>
            <a:r>
              <a:rPr lang="x-none" sz="1400" dirty="0" smtClean="0"/>
              <a:t> a la oveja.</a:t>
            </a:r>
            <a:endParaRPr lang="x-none" sz="1400" dirty="0"/>
          </a:p>
        </p:txBody>
      </p:sp>
      <p:pic>
        <p:nvPicPr>
          <p:cNvPr id="19" name="image05.png"/>
          <p:cNvPicPr/>
          <p:nvPr/>
        </p:nvPicPr>
        <p:blipFill>
          <a:blip r:embed="rId2"/>
          <a:srcRect/>
          <a:stretch>
            <a:fillRect/>
          </a:stretch>
        </p:blipFill>
        <p:spPr>
          <a:xfrm>
            <a:off x="5347068" y="3395558"/>
            <a:ext cx="2019300"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a:xfrm>
            <a:off x="6575038" y="9377886"/>
            <a:ext cx="842010" cy="381000"/>
          </a:xfrm>
        </p:spPr>
        <p:txBody>
          <a:bodyPr/>
          <a:lstStyle/>
          <a:p>
            <a:fld id="{F177B04D-AEB5-43ED-B9BA-B3D1EC9C9067}" type="slidenum">
              <a:rPr lang="x-none" smtClean="0"/>
              <a:pPr/>
              <a:t>9</a:t>
            </a:fld>
            <a:endParaRPr lang="x-none" dirty="0"/>
          </a:p>
        </p:txBody>
      </p:sp>
      <p:grpSp>
        <p:nvGrpSpPr>
          <p:cNvPr id="16" name="Group 15"/>
          <p:cNvGrpSpPr/>
          <p:nvPr/>
        </p:nvGrpSpPr>
        <p:grpSpPr>
          <a:xfrm>
            <a:off x="937444" y="7830896"/>
            <a:ext cx="3555181" cy="1814999"/>
            <a:chOff x="1810290" y="7086600"/>
            <a:chExt cx="3797647" cy="2134284"/>
          </a:xfrm>
        </p:grpSpPr>
        <p:pic>
          <p:nvPicPr>
            <p:cNvPr id="20" name="image07.png"/>
            <p:cNvPicPr/>
            <p:nvPr/>
          </p:nvPicPr>
          <p:blipFill>
            <a:blip r:embed="rId3"/>
            <a:srcRect/>
            <a:stretch>
              <a:fillRect/>
            </a:stretch>
          </p:blipFill>
          <p:spPr>
            <a:xfrm rot="1452320">
              <a:off x="1810290" y="7694273"/>
              <a:ext cx="831719" cy="770890"/>
            </a:xfrm>
            <a:prstGeom prst="rect">
              <a:avLst/>
            </a:prstGeom>
            <a:ln/>
          </p:spPr>
        </p:pic>
        <p:pic>
          <p:nvPicPr>
            <p:cNvPr id="21" name="image08.png"/>
            <p:cNvPicPr/>
            <p:nvPr/>
          </p:nvPicPr>
          <p:blipFill>
            <a:blip r:embed="rId4"/>
            <a:srcRect/>
            <a:stretch>
              <a:fillRect/>
            </a:stretch>
          </p:blipFill>
          <p:spPr>
            <a:xfrm>
              <a:off x="2468402" y="7506384"/>
              <a:ext cx="1819406" cy="1714500"/>
            </a:xfrm>
            <a:prstGeom prst="rect">
              <a:avLst/>
            </a:prstGeom>
            <a:ln/>
          </p:spPr>
        </p:pic>
        <p:sp>
          <p:nvSpPr>
            <p:cNvPr id="12" name="Oval Callout 11"/>
            <p:cNvSpPr/>
            <p:nvPr/>
          </p:nvSpPr>
          <p:spPr>
            <a:xfrm rot="465719">
              <a:off x="3410221" y="7086600"/>
              <a:ext cx="2197716" cy="817926"/>
            </a:xfrm>
            <a:prstGeom prst="wedgeEllipse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b="1" dirty="0" smtClean="0">
                  <a:effectLst>
                    <a:outerShdw blurRad="38100" dist="38100" dir="2700000" algn="tl">
                      <a:srgbClr val="000000">
                        <a:alpha val="43137"/>
                      </a:srgbClr>
                    </a:outerShdw>
                  </a:effectLst>
                </a:rPr>
                <a:t>Ahora, ¿qué me dices de esos </a:t>
              </a:r>
              <a:r>
                <a:rPr lang="x-none" sz="1400" b="1" dirty="0" err="1" smtClean="0">
                  <a:effectLst>
                    <a:outerShdw blurRad="38100" dist="38100" dir="2700000" algn="tl">
                      <a:srgbClr val="000000">
                        <a:alpha val="43137"/>
                      </a:srgbClr>
                    </a:outerShdw>
                  </a:effectLst>
                </a:rPr>
                <a:t>Cheetos</a:t>
              </a:r>
              <a:r>
                <a:rPr lang="x-none" sz="1400" b="1" dirty="0" smtClean="0">
                  <a:effectLst>
                    <a:outerShdw blurRad="38100" dist="38100" dir="2700000" algn="tl">
                      <a:srgbClr val="000000">
                        <a:alpha val="43137"/>
                      </a:srgbClr>
                    </a:outerShdw>
                  </a:effectLst>
                </a:rPr>
                <a:t>?</a:t>
              </a:r>
              <a:endParaRPr lang="x-none" sz="1400" b="1" dirty="0">
                <a:effectLst>
                  <a:outerShdw blurRad="38100" dist="38100" dir="2700000" algn="tl">
                    <a:srgbClr val="000000">
                      <a:alpha val="43137"/>
                    </a:srgbClr>
                  </a:outerShdw>
                </a:effectLst>
              </a:endParaRPr>
            </a:p>
          </p:txBody>
        </p:sp>
      </p:grpSp>
      <p:pic>
        <p:nvPicPr>
          <p:cNvPr id="8" name="Picture 7"/>
          <p:cNvPicPr>
            <a:picLocks noChangeAspect="1"/>
          </p:cNvPicPr>
          <p:nvPr/>
        </p:nvPicPr>
        <p:blipFill>
          <a:blip r:embed="rId5"/>
          <a:stretch>
            <a:fillRect/>
          </a:stretch>
        </p:blipFill>
        <p:spPr>
          <a:xfrm>
            <a:off x="5383462" y="125307"/>
            <a:ext cx="2033586" cy="2895851"/>
          </a:xfrm>
          <a:prstGeom prst="rect">
            <a:avLst/>
          </a:prstGeom>
        </p:spPr>
      </p:pic>
      <p:grpSp>
        <p:nvGrpSpPr>
          <p:cNvPr id="26" name="Group 25"/>
          <p:cNvGrpSpPr/>
          <p:nvPr/>
        </p:nvGrpSpPr>
        <p:grpSpPr>
          <a:xfrm>
            <a:off x="515552" y="859107"/>
            <a:ext cx="1594467" cy="1428252"/>
            <a:chOff x="892132" y="284591"/>
            <a:chExt cx="1594467" cy="1428252"/>
          </a:xfrm>
        </p:grpSpPr>
        <p:pic>
          <p:nvPicPr>
            <p:cNvPr id="3092" name="Picture 20" descr="Image result for cow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92132" y="933017"/>
              <a:ext cx="935076" cy="77982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1703333" y="284591"/>
              <a:ext cx="783266" cy="1428252"/>
              <a:chOff x="1703333" y="284591"/>
              <a:chExt cx="783266" cy="1428252"/>
            </a:xfrm>
          </p:grpSpPr>
          <p:pic>
            <p:nvPicPr>
              <p:cNvPr id="3080" name="Picture 8" descr="http://images.clipartpanda.com/mommy-clipart-clipart-mommy-1-512x512-199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7208" y="284591"/>
                <a:ext cx="659391" cy="142825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clipartbest.com/cliparts/Kin/o5K/Kino5KG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3333" y="762000"/>
                <a:ext cx="453570" cy="94248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29174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17424</TotalTime>
  <Words>8146</Words>
  <Application>Microsoft Office PowerPoint</Application>
  <PresentationFormat>Custom</PresentationFormat>
  <Paragraphs>1326</Paragraphs>
  <Slides>32</Slides>
  <Notes>4</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Susan Richmond</cp:lastModifiedBy>
  <cp:revision>650</cp:revision>
  <cp:lastPrinted>2015-03-20T18:39:29Z</cp:lastPrinted>
  <dcterms:created xsi:type="dcterms:W3CDTF">2013-06-13T16:49:22Z</dcterms:created>
  <dcterms:modified xsi:type="dcterms:W3CDTF">2016-04-05T16:31:26Z</dcterms:modified>
</cp:coreProperties>
</file>