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5"/>
  </p:notesMasterIdLst>
  <p:handoutMasterIdLst>
    <p:handoutMasterId r:id="rId46"/>
  </p:handoutMasterIdLst>
  <p:sldIdLst>
    <p:sldId id="529" r:id="rId3"/>
    <p:sldId id="579" r:id="rId4"/>
    <p:sldId id="566" r:id="rId5"/>
    <p:sldId id="567" r:id="rId6"/>
    <p:sldId id="568" r:id="rId7"/>
    <p:sldId id="569" r:id="rId8"/>
    <p:sldId id="570" r:id="rId9"/>
    <p:sldId id="575" r:id="rId10"/>
    <p:sldId id="576" r:id="rId11"/>
    <p:sldId id="577" r:id="rId12"/>
    <p:sldId id="578" r:id="rId13"/>
    <p:sldId id="560" r:id="rId14"/>
    <p:sldId id="535" r:id="rId15"/>
    <p:sldId id="536" r:id="rId16"/>
    <p:sldId id="537" r:id="rId17"/>
    <p:sldId id="538" r:id="rId18"/>
    <p:sldId id="539" r:id="rId19"/>
    <p:sldId id="587" r:id="rId20"/>
    <p:sldId id="541" r:id="rId21"/>
    <p:sldId id="586" r:id="rId22"/>
    <p:sldId id="543" r:id="rId23"/>
    <p:sldId id="564" r:id="rId24"/>
    <p:sldId id="582" r:id="rId25"/>
    <p:sldId id="572" r:id="rId26"/>
    <p:sldId id="513" r:id="rId27"/>
    <p:sldId id="546" r:id="rId28"/>
    <p:sldId id="547" r:id="rId29"/>
    <p:sldId id="548" r:id="rId30"/>
    <p:sldId id="584" r:id="rId31"/>
    <p:sldId id="585" r:id="rId32"/>
    <p:sldId id="549" r:id="rId33"/>
    <p:sldId id="550" r:id="rId34"/>
    <p:sldId id="574" r:id="rId35"/>
    <p:sldId id="498" r:id="rId36"/>
    <p:sldId id="504" r:id="rId37"/>
    <p:sldId id="553" r:id="rId38"/>
    <p:sldId id="554" r:id="rId39"/>
    <p:sldId id="555" r:id="rId40"/>
    <p:sldId id="556" r:id="rId41"/>
    <p:sldId id="557" r:id="rId42"/>
    <p:sldId id="392" r:id="rId43"/>
    <p:sldId id="394" r:id="rId44"/>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ndezBolanos, Martha" initials="M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AE42"/>
    <a:srgbClr val="219EDE"/>
    <a:srgbClr val="E7DFB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6761" autoAdjust="0"/>
  </p:normalViewPr>
  <p:slideViewPr>
    <p:cSldViewPr>
      <p:cViewPr>
        <p:scale>
          <a:sx n="70" d="100"/>
          <a:sy n="70" d="100"/>
        </p:scale>
        <p:origin x="-941" y="307"/>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C2103C9-2F78-4B7C-84C3-9E2790D30A1F}" type="datetimeFigureOut">
              <a:rPr lang="en-US" smtClean="0"/>
              <a:t>4/5/2016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945439D-BDAA-4DF5-9D19-803B668B1022}" type="slidenum">
              <a:rPr lang="en-US" smtClean="0"/>
              <a:t>‹#›</a:t>
            </a:fld>
            <a:endParaRPr lang="en-US"/>
          </a:p>
        </p:txBody>
      </p:sp>
    </p:spTree>
    <p:extLst>
      <p:ext uri="{BB962C8B-B14F-4D97-AF65-F5344CB8AC3E}">
        <p14:creationId xmlns:p14="http://schemas.microsoft.com/office/powerpoint/2010/main" val="33715225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4/5/2016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hf hdr="0" ftr="0" dt="0"/>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71ADBE-75F4-41FF-B854-F278D373A2A8}" type="slidenum">
              <a:rPr lang="en-US" smtClean="0"/>
              <a:t>6</a:t>
            </a:fld>
            <a:endParaRPr lang="en-US"/>
          </a:p>
        </p:txBody>
      </p:sp>
    </p:spTree>
    <p:extLst>
      <p:ext uri="{BB962C8B-B14F-4D97-AF65-F5344CB8AC3E}">
        <p14:creationId xmlns:p14="http://schemas.microsoft.com/office/powerpoint/2010/main" val="686705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786883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8</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5041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93" name="Shape 193"/>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79505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42</a:t>
            </a:fld>
            <a:endParaRPr lang="en-US" dirty="0"/>
          </a:p>
        </p:txBody>
      </p:sp>
    </p:spTree>
    <p:extLst>
      <p:ext uri="{BB962C8B-B14F-4D97-AF65-F5344CB8AC3E}">
        <p14:creationId xmlns:p14="http://schemas.microsoft.com/office/powerpoint/2010/main" val="46433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10" name="Rectangle 9"/>
          <p:cNvSpPr/>
          <p:nvPr userDrawn="1"/>
        </p:nvSpPr>
        <p:spPr>
          <a:xfrm>
            <a:off x="3434106" y="9737574"/>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07/05/2015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Rectangle 6"/>
          <p:cNvSpPr/>
          <p:nvPr userDrawn="1"/>
        </p:nvSpPr>
        <p:spPr>
          <a:xfrm>
            <a:off x="3434106" y="9737574"/>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07/05/2015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Rectangle 7"/>
          <p:cNvSpPr/>
          <p:nvPr userDrawn="1"/>
        </p:nvSpPr>
        <p:spPr>
          <a:xfrm>
            <a:off x="3434106" y="9737574"/>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07/05/2015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2011983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1" name="Rectangle 10"/>
          <p:cNvSpPr/>
          <p:nvPr userDrawn="1"/>
        </p:nvSpPr>
        <p:spPr>
          <a:xfrm>
            <a:off x="3434106" y="9737574"/>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07/05/2015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07/05/2015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77B04D-AEB5-43ED-B9BA-B3D1EC9C9067}" type="slidenum">
              <a:rPr lang="en-US" smtClean="0"/>
              <a:pPr/>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Rectangle 12"/>
          <p:cNvSpPr/>
          <p:nvPr userDrawn="1"/>
        </p:nvSpPr>
        <p:spPr>
          <a:xfrm>
            <a:off x="3434106" y="9737574"/>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07/05/2015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1xWtysMlrc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aksportal.org/resources/"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XjEp7pgqmzo"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815668" y="1483948"/>
            <a:ext cx="2595257" cy="1665463"/>
            <a:chOff x="1031136" y="2703148"/>
            <a:chExt cx="2379789" cy="1665463"/>
          </a:xfrm>
        </p:grpSpPr>
        <p:sp>
          <p:nvSpPr>
            <p:cNvPr id="20" name="Parallelogram 19"/>
            <p:cNvSpPr/>
            <p:nvPr/>
          </p:nvSpPr>
          <p:spPr>
            <a:xfrm rot="1293572" flipH="1">
              <a:off x="1031136" y="2725596"/>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1" name="Parallelogram 20"/>
            <p:cNvSpPr/>
            <p:nvPr/>
          </p:nvSpPr>
          <p:spPr>
            <a:xfrm>
              <a:off x="1371601" y="2703148"/>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2" name="Rectangle 21"/>
            <p:cNvSpPr/>
            <p:nvPr/>
          </p:nvSpPr>
          <p:spPr>
            <a:xfrm>
              <a:off x="1815658" y="3074214"/>
              <a:ext cx="1226718"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a:t>
              </a:r>
            </a:p>
          </p:txBody>
        </p:sp>
      </p:grpSp>
      <p:graphicFrame>
        <p:nvGraphicFramePr>
          <p:cNvPr id="25" name="Table 24"/>
          <p:cNvGraphicFramePr>
            <a:graphicFrameLocks noGrp="1"/>
          </p:cNvGraphicFramePr>
          <p:nvPr>
            <p:extLst>
              <p:ext uri="{D42A27DB-BD31-4B8C-83A1-F6EECF244321}">
                <p14:modId xmlns:p14="http://schemas.microsoft.com/office/powerpoint/2010/main" val="2276350386"/>
              </p:ext>
            </p:extLst>
          </p:nvPr>
        </p:nvGraphicFramePr>
        <p:xfrm>
          <a:off x="990600" y="7274926"/>
          <a:ext cx="6400800" cy="235153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84455"/>
                <a:gridCol w="2519160"/>
                <a:gridCol w="2712943"/>
                <a:gridCol w="684242"/>
              </a:tblGrid>
              <a:tr h="284988">
                <a:tc gridSpan="4">
                  <a:txBody>
                    <a:bodyPr/>
                    <a:lstStyle/>
                    <a:p>
                      <a:pPr algn="ctr"/>
                      <a:r>
                        <a:rPr lang="es-MX" sz="1200" b="1" noProof="0" dirty="0" smtClean="0">
                          <a:solidFill>
                            <a:schemeClr val="tx1"/>
                          </a:solidFill>
                        </a:rPr>
                        <a:t>Escritura</a:t>
                      </a:r>
                      <a:r>
                        <a:rPr lang="es-MX" sz="1200" b="1" baseline="0" noProof="0" dirty="0" smtClean="0">
                          <a:solidFill>
                            <a:schemeClr val="tx1"/>
                          </a:solidFill>
                        </a:rPr>
                        <a:t> narrativa y lenguaje</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EC" sz="1200" b="1" noProof="0" dirty="0" smtClean="0">
                          <a:solidFill>
                            <a:schemeClr val="tx1"/>
                          </a:solidFill>
                        </a:rPr>
                        <a:t>Objetivos</a:t>
                      </a:r>
                      <a:endParaRPr lang="es-EC"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EC" sz="1200" b="1" noProof="0" dirty="0" smtClean="0">
                          <a:solidFill>
                            <a:schemeClr val="tx1"/>
                          </a:solidFill>
                        </a:rPr>
                        <a:t>Estándares</a:t>
                      </a:r>
                      <a:endParaRPr lang="es-EC"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s-EC" sz="1100" b="1" noProof="0" dirty="0" smtClean="0">
                          <a:solidFill>
                            <a:schemeClr val="tx1"/>
                          </a:solidFill>
                        </a:rPr>
                        <a:t>Escrito narrativo</a:t>
                      </a:r>
                      <a:r>
                        <a:rPr lang="es-EC" sz="1100" b="1" baseline="0" noProof="0" dirty="0" smtClean="0">
                          <a:solidFill>
                            <a:schemeClr val="tx1"/>
                          </a:solidFill>
                        </a:rPr>
                        <a:t> breve</a:t>
                      </a:r>
                      <a:endParaRPr lang="es-EC" sz="11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W.6.3a,</a:t>
                      </a:r>
                      <a:r>
                        <a:rPr lang="en-US" sz="1200" b="1" baseline="0" dirty="0" smtClean="0">
                          <a:solidFill>
                            <a:schemeClr val="tx1"/>
                          </a:solidFill>
                        </a:rPr>
                        <a:t> W.6.3b,  W.6.3c, W.6.3d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s-EC" sz="1100" b="1" noProof="0" dirty="0" smtClean="0">
                          <a:solidFill>
                            <a:schemeClr val="tx1"/>
                          </a:solidFill>
                        </a:rPr>
                        <a:t>Escribir-Revisar:</a:t>
                      </a:r>
                      <a:r>
                        <a:rPr lang="es-EC" sz="1100" b="1" baseline="0" noProof="0" dirty="0" smtClean="0">
                          <a:solidFill>
                            <a:schemeClr val="tx1"/>
                          </a:solidFill>
                        </a:rPr>
                        <a:t> </a:t>
                      </a:r>
                      <a:r>
                        <a:rPr lang="es-EC" sz="1100" b="1" noProof="0" dirty="0" smtClean="0">
                          <a:solidFill>
                            <a:schemeClr val="tx1"/>
                          </a:solidFill>
                        </a:rPr>
                        <a:t>Escrito informativo</a:t>
                      </a:r>
                      <a:endParaRPr lang="es-EC" sz="11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W.6.3a,</a:t>
                      </a:r>
                      <a:r>
                        <a:rPr lang="en-US" sz="1200" b="1" baseline="0" dirty="0" smtClean="0">
                          <a:solidFill>
                            <a:schemeClr val="tx1"/>
                          </a:solidFill>
                        </a:rPr>
                        <a:t> W.6.3b,  W.6.3c, W.6.3d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s-EC" sz="1100" b="1" noProof="0" dirty="0" smtClean="0">
                          <a:solidFill>
                            <a:schemeClr val="tx1"/>
                          </a:solidFill>
                        </a:rPr>
                        <a:t>Composición completa </a:t>
                      </a:r>
                      <a:r>
                        <a:rPr lang="es-EC" sz="1100" b="1" baseline="0" noProof="0" dirty="0" smtClean="0">
                          <a:solidFill>
                            <a:schemeClr val="tx1"/>
                          </a:solidFill>
                        </a:rPr>
                        <a:t>narrativa </a:t>
                      </a:r>
                      <a:endParaRPr lang="es-EC" sz="1100" b="1" noProof="0"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W.6.</a:t>
                      </a:r>
                      <a:r>
                        <a:rPr lang="en-US" sz="1200" b="1" dirty="0" smtClean="0">
                          <a:solidFill>
                            <a:schemeClr val="tx1"/>
                          </a:solidFill>
                        </a:rPr>
                        <a:t>3</a:t>
                      </a:r>
                      <a:r>
                        <a:rPr lang="pl-PL" sz="1200" b="1" dirty="0" smtClean="0">
                          <a:solidFill>
                            <a:schemeClr val="tx1"/>
                          </a:solidFill>
                        </a:rPr>
                        <a:t>a, W.6.</a:t>
                      </a:r>
                      <a:r>
                        <a:rPr lang="en-US" sz="1200" b="1" dirty="0" smtClean="0">
                          <a:solidFill>
                            <a:schemeClr val="tx1"/>
                          </a:solidFill>
                        </a:rPr>
                        <a:t>3</a:t>
                      </a:r>
                      <a:r>
                        <a:rPr lang="pl-PL" sz="1200" b="1" dirty="0" smtClean="0">
                          <a:solidFill>
                            <a:schemeClr val="tx1"/>
                          </a:solidFill>
                        </a:rPr>
                        <a:t>b, W.6.</a:t>
                      </a:r>
                      <a:r>
                        <a:rPr lang="en-US" sz="1200" b="1" dirty="0" smtClean="0">
                          <a:solidFill>
                            <a:schemeClr val="tx1"/>
                          </a:solidFill>
                        </a:rPr>
                        <a:t>3</a:t>
                      </a:r>
                      <a:r>
                        <a:rPr lang="pl-PL" sz="1200" b="1" dirty="0" smtClean="0">
                          <a:solidFill>
                            <a:schemeClr val="tx1"/>
                          </a:solidFill>
                        </a:rPr>
                        <a:t>c, W.6.3</a:t>
                      </a:r>
                      <a:r>
                        <a:rPr lang="en-US" sz="1200" b="1" dirty="0" smtClean="0">
                          <a:solidFill>
                            <a:schemeClr val="tx1"/>
                          </a:solidFill>
                        </a:rPr>
                        <a:t>d</a:t>
                      </a:r>
                      <a:r>
                        <a:rPr lang="pl-PL" sz="1200" b="1" dirty="0" smtClean="0">
                          <a:solidFill>
                            <a:schemeClr val="tx1"/>
                          </a:solidFill>
                        </a:rPr>
                        <a:t>, W.6.4, W.6.5, W.6.8</a:t>
                      </a:r>
                      <a:r>
                        <a:rPr lang="en-US" sz="1200" b="1" dirty="0" smtClean="0">
                          <a:solidFill>
                            <a:schemeClr val="tx1"/>
                          </a:solidFill>
                        </a:rPr>
                        <a:t>, W.6.9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s-EC" sz="1100" b="1" noProof="0" dirty="0" smtClean="0">
                          <a:solidFill>
                            <a:schemeClr val="tx1"/>
                          </a:solidFill>
                        </a:rPr>
                        <a:t>Uso del lenguaje-vocabulario</a:t>
                      </a:r>
                      <a:endParaRPr lang="es-EC" sz="11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L.6.3a   L.6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s-EC" sz="1100" b="1" noProof="0" dirty="0" smtClean="0">
                          <a:solidFill>
                            <a:schemeClr val="tx1"/>
                          </a:solidFill>
                        </a:rPr>
                        <a:t>Editar y clarificar</a:t>
                      </a:r>
                      <a:endParaRPr lang="es-EC" sz="11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L.6.1b</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657600" y="2277093"/>
            <a:ext cx="3048000"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SV" sz="2600" b="1" dirty="0" smtClean="0">
                <a:solidFill>
                  <a:schemeClr val="accent1">
                    <a:lumMod val="75000"/>
                  </a:schemeClr>
                </a:solidFill>
                <a:latin typeface="Bookman Old Style" pitchFamily="18" charset="0"/>
              </a:rPr>
              <a:t>Trimestre tres</a:t>
            </a:r>
          </a:p>
          <a:p>
            <a:r>
              <a:rPr lang="en-US" sz="2400" b="1" dirty="0" smtClean="0">
                <a:latin typeface="Bookman Old Style" pitchFamily="18" charset="0"/>
              </a:rPr>
              <a:t>CFA- ELA</a:t>
            </a:r>
            <a:endParaRPr lang="en-US" b="1" dirty="0" smtClean="0">
              <a:latin typeface="Bookman Old Style" pitchFamily="18" charset="0"/>
            </a:endParaRPr>
          </a:p>
        </p:txBody>
      </p:sp>
      <p:sp>
        <p:nvSpPr>
          <p:cNvPr id="30" name="TextBox 29"/>
          <p:cNvSpPr txBox="1"/>
          <p:nvPr/>
        </p:nvSpPr>
        <p:spPr>
          <a:xfrm>
            <a:off x="1186959" y="6948112"/>
            <a:ext cx="5975841" cy="241376"/>
          </a:xfrm>
          <a:prstGeom prst="rect">
            <a:avLst/>
          </a:prstGeom>
          <a:noFill/>
        </p:spPr>
        <p:txBody>
          <a:bodyPr wrap="square" lIns="101882" tIns="50941" rIns="101882" bIns="50941" rtlCol="0">
            <a:spAutoFit/>
          </a:bodyPr>
          <a:lstStyle/>
          <a:p>
            <a:pPr algn="ctr"/>
            <a:r>
              <a:rPr lang="x-none" sz="900" b="1" i="1" dirty="0">
                <a:latin typeface="Calibri" panose="020F0502020204030204" pitchFamily="34" charset="0"/>
              </a:rPr>
              <a:t>Nota:  Pueden haber más estándares por objetivo.  Los estándares de escritura evaluados aparecen dentro del </a:t>
            </a:r>
            <a:r>
              <a:rPr lang="x-none" sz="900" b="1" i="1" dirty="0" smtClean="0">
                <a:latin typeface="Calibri" panose="020F0502020204030204" pitchFamily="34" charset="0"/>
              </a:rPr>
              <a:t>recuadro.</a:t>
            </a:r>
            <a:endParaRPr lang="en-US" sz="9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4056329108"/>
              </p:ext>
            </p:extLst>
          </p:nvPr>
        </p:nvGraphicFramePr>
        <p:xfrm>
          <a:off x="1707080" y="368350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200" b="1" noProof="0" dirty="0" smtClean="0"/>
                        <a:t>Lectura: Texto literario</a:t>
                      </a:r>
                      <a:endParaRPr lang="es-AR"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AR" sz="1200" b="1" noProof="0" dirty="0" smtClean="0">
                          <a:solidFill>
                            <a:schemeClr val="tx1"/>
                          </a:solidFill>
                        </a:rPr>
                        <a:t>Objetivos</a:t>
                      </a:r>
                      <a:endParaRPr lang="es-AR"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EC" sz="1200" b="1" noProof="0" dirty="0" smtClean="0">
                          <a:solidFill>
                            <a:schemeClr val="tx1"/>
                          </a:solidFill>
                        </a:rPr>
                        <a:t>Estándares</a:t>
                      </a:r>
                      <a:endParaRPr lang="es-EC"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100" b="1" dirty="0" smtClean="0">
                          <a:solidFill>
                            <a:schemeClr val="tx1"/>
                          </a:solidFill>
                        </a:rPr>
                        <a:t>3</a:t>
                      </a:r>
                      <a:endParaRPr lang="en-US" sz="1100" b="1" dirty="0">
                        <a:solidFill>
                          <a:schemeClr val="tx1"/>
                        </a:solidFill>
                      </a:endParaRPr>
                    </a:p>
                  </a:txBody>
                  <a:tcPr marL="103632" marR="103632" marT="50292" marB="50292">
                    <a:solidFill>
                      <a:srgbClr val="FFFFCC"/>
                    </a:solidFill>
                  </a:tcPr>
                </a:tc>
                <a:tc>
                  <a:txBody>
                    <a:bodyPr/>
                    <a:lstStyle/>
                    <a:p>
                      <a:r>
                        <a:rPr lang="es-EC" sz="1100" b="1" noProof="0" dirty="0" smtClean="0">
                          <a:solidFill>
                            <a:schemeClr val="tx1"/>
                          </a:solidFill>
                        </a:rPr>
                        <a:t>Significado de palabras</a:t>
                      </a:r>
                      <a:endParaRPr lang="es-EC" sz="1100" b="1" noProof="0" dirty="0">
                        <a:solidFill>
                          <a:schemeClr val="tx1"/>
                        </a:solidFill>
                      </a:endParaRPr>
                    </a:p>
                  </a:txBody>
                  <a:tcPr marL="103632" marR="103632" marT="50292" marB="50292">
                    <a:solidFill>
                      <a:srgbClr val="FFFFCC"/>
                    </a:solidFill>
                  </a:tcPr>
                </a:tc>
                <a:tc>
                  <a:txBody>
                    <a:bodyPr/>
                    <a:lstStyle/>
                    <a:p>
                      <a:r>
                        <a:rPr lang="en-US" sz="1100" b="1" dirty="0" smtClean="0">
                          <a:solidFill>
                            <a:schemeClr val="tx1"/>
                          </a:solidFill>
                        </a:rPr>
                        <a:t>RL.6.4</a:t>
                      </a:r>
                      <a:endParaRPr lang="en-US" sz="1100" b="1" dirty="0">
                        <a:solidFill>
                          <a:schemeClr val="tx1"/>
                        </a:solidFill>
                      </a:endParaRPr>
                    </a:p>
                  </a:txBody>
                  <a:tcPr marL="103632" marR="103632" marT="50292" marB="50292">
                    <a:solidFill>
                      <a:srgbClr val="FFFFCC"/>
                    </a:solidFill>
                  </a:tcPr>
                </a:tc>
                <a:tc>
                  <a:txBody>
                    <a:bodyPr/>
                    <a:lstStyle/>
                    <a:p>
                      <a:pPr algn="ctr"/>
                      <a:r>
                        <a:rPr lang="en-US" sz="1100" b="1" dirty="0" smtClean="0">
                          <a:solidFill>
                            <a:schemeClr val="tx1"/>
                          </a:solidFill>
                        </a:rPr>
                        <a:t>1-2</a:t>
                      </a:r>
                      <a:endParaRPr lang="en-US" sz="1100" b="1" dirty="0">
                        <a:solidFill>
                          <a:schemeClr val="tx1"/>
                        </a:solidFill>
                      </a:endParaRPr>
                    </a:p>
                  </a:txBody>
                  <a:tcPr marL="103632" marR="103632" marT="50292" marB="50292" anchor="ctr">
                    <a:solidFill>
                      <a:srgbClr val="FFFFCC"/>
                    </a:solidFill>
                  </a:tcPr>
                </a:tc>
              </a:tr>
              <a:tr h="283464">
                <a:tc>
                  <a:txBody>
                    <a:bodyPr/>
                    <a:lstStyle/>
                    <a:p>
                      <a:r>
                        <a:rPr lang="en-US" sz="1100" b="1" dirty="0" smtClean="0">
                          <a:solidFill>
                            <a:schemeClr val="tx1"/>
                          </a:solidFill>
                        </a:rPr>
                        <a:t>6</a:t>
                      </a:r>
                      <a:endParaRPr lang="en-US" sz="1100" b="1" dirty="0">
                        <a:solidFill>
                          <a:schemeClr val="tx1"/>
                        </a:solidFill>
                      </a:endParaRPr>
                    </a:p>
                  </a:txBody>
                  <a:tcPr marL="103632" marR="103632" marT="50292" marB="50292">
                    <a:solidFill>
                      <a:srgbClr val="FFFFCC"/>
                    </a:solidFill>
                  </a:tcPr>
                </a:tc>
                <a:tc>
                  <a:txBody>
                    <a:bodyPr/>
                    <a:lstStyle/>
                    <a:p>
                      <a:r>
                        <a:rPr lang="es-EC" sz="1100" b="1" noProof="0" dirty="0" smtClean="0">
                          <a:solidFill>
                            <a:schemeClr val="tx1"/>
                          </a:solidFill>
                        </a:rPr>
                        <a:t>Estructuras/Características</a:t>
                      </a:r>
                      <a:r>
                        <a:rPr lang="es-EC" sz="1100" b="1" baseline="0" noProof="0" dirty="0" smtClean="0">
                          <a:solidFill>
                            <a:schemeClr val="tx1"/>
                          </a:solidFill>
                        </a:rPr>
                        <a:t> </a:t>
                      </a:r>
                      <a:r>
                        <a:rPr lang="es-EC" sz="1100" b="1" noProof="0" dirty="0" smtClean="0">
                          <a:solidFill>
                            <a:schemeClr val="tx1"/>
                          </a:solidFill>
                        </a:rPr>
                        <a:t>del texto</a:t>
                      </a:r>
                      <a:endParaRPr lang="es-EC" sz="1100" b="1" noProof="0" dirty="0">
                        <a:solidFill>
                          <a:schemeClr val="tx1"/>
                        </a:solidFill>
                      </a:endParaRPr>
                    </a:p>
                  </a:txBody>
                  <a:tcPr marL="103632" marR="103632" marT="50292" marB="50292">
                    <a:solidFill>
                      <a:srgbClr val="FFFFCC"/>
                    </a:solidFill>
                  </a:tcPr>
                </a:tc>
                <a:tc>
                  <a:txBody>
                    <a:bodyPr/>
                    <a:lstStyle/>
                    <a:p>
                      <a:r>
                        <a:rPr lang="en-US" sz="1100" b="1" dirty="0" smtClean="0">
                          <a:solidFill>
                            <a:schemeClr val="tx1"/>
                          </a:solidFill>
                        </a:rPr>
                        <a:t>RL.6.7</a:t>
                      </a:r>
                      <a:endParaRPr lang="en-US" sz="1100" b="1" dirty="0">
                        <a:solidFill>
                          <a:schemeClr val="tx1"/>
                        </a:solidFill>
                      </a:endParaRPr>
                    </a:p>
                  </a:txBody>
                  <a:tcPr marL="103632" marR="103632" marT="50292" marB="50292">
                    <a:solidFill>
                      <a:srgbClr val="FFFFCC"/>
                    </a:solidFill>
                  </a:tcPr>
                </a:tc>
                <a:tc>
                  <a:txBody>
                    <a:bodyPr/>
                    <a:lstStyle/>
                    <a:p>
                      <a:pPr algn="ctr"/>
                      <a:r>
                        <a:rPr lang="en-US" sz="1100" b="1" dirty="0" smtClean="0">
                          <a:solidFill>
                            <a:schemeClr val="tx1"/>
                          </a:solidFill>
                        </a:rPr>
                        <a:t>2</a:t>
                      </a:r>
                      <a:endParaRPr lang="en-US" sz="1100" b="1" dirty="0">
                        <a:solidFill>
                          <a:schemeClr val="tx1"/>
                        </a:solidFill>
                      </a:endParaRPr>
                    </a:p>
                  </a:txBody>
                  <a:tcPr marL="103632" marR="103632" marT="50292" marB="50292" anchor="ctr">
                    <a:solidFill>
                      <a:srgbClr val="FFFFCC"/>
                    </a:solidFill>
                  </a:tcPr>
                </a:tc>
              </a:tr>
              <a:tr h="284988">
                <a:tc>
                  <a:txBody>
                    <a:bodyPr/>
                    <a:lstStyle/>
                    <a:p>
                      <a:r>
                        <a:rPr lang="en-US" sz="1100" b="1" dirty="0" smtClean="0"/>
                        <a:t>5</a:t>
                      </a:r>
                      <a:endParaRPr lang="en-US" sz="1100" b="1" dirty="0"/>
                    </a:p>
                  </a:txBody>
                  <a:tcPr marL="103632" marR="103632" marT="50292" marB="50292">
                    <a:solidFill>
                      <a:srgbClr val="FFFFCC"/>
                    </a:solidFill>
                  </a:tcPr>
                </a:tc>
                <a:tc>
                  <a:txBody>
                    <a:bodyPr/>
                    <a:lstStyle/>
                    <a:p>
                      <a:r>
                        <a:rPr lang="es-EC" sz="1100" b="1" noProof="0" dirty="0" smtClean="0"/>
                        <a:t>Análisis dentro y</a:t>
                      </a:r>
                      <a:r>
                        <a:rPr lang="es-EC" sz="1100" b="1" baseline="0" noProof="0" dirty="0" smtClean="0"/>
                        <a:t> a </a:t>
                      </a:r>
                      <a:r>
                        <a:rPr lang="es-EC" sz="1100" b="1" noProof="0" dirty="0" smtClean="0"/>
                        <a:t>través de textos</a:t>
                      </a:r>
                      <a:endParaRPr lang="es-EC" sz="1100" b="1" noProof="0" dirty="0"/>
                    </a:p>
                  </a:txBody>
                  <a:tcPr marL="103632" marR="103632" marT="50292" marB="50292">
                    <a:solidFill>
                      <a:srgbClr val="FFFFCC"/>
                    </a:solidFill>
                  </a:tcPr>
                </a:tc>
                <a:tc>
                  <a:txBody>
                    <a:bodyPr/>
                    <a:lstStyle/>
                    <a:p>
                      <a:r>
                        <a:rPr lang="en-US" sz="1100" b="1" dirty="0" smtClean="0">
                          <a:solidFill>
                            <a:schemeClr val="tx1"/>
                          </a:solidFill>
                        </a:rPr>
                        <a:t>RL.6.9</a:t>
                      </a:r>
                      <a:endParaRPr lang="en-US" sz="1100" b="1" dirty="0">
                        <a:solidFill>
                          <a:schemeClr val="tx1"/>
                        </a:solidFill>
                      </a:endParaRPr>
                    </a:p>
                  </a:txBody>
                  <a:tcPr marL="103632" marR="103632" marT="50292" marB="50292">
                    <a:solidFill>
                      <a:srgbClr val="FFFFCC"/>
                    </a:solidFill>
                  </a:tcPr>
                </a:tc>
                <a:tc>
                  <a:txBody>
                    <a:bodyPr/>
                    <a:lstStyle/>
                    <a:p>
                      <a:pPr algn="ctr"/>
                      <a:r>
                        <a:rPr lang="en-US" sz="1100" b="1" dirty="0" smtClean="0">
                          <a:solidFill>
                            <a:schemeClr val="tx1"/>
                          </a:solidFill>
                        </a:rPr>
                        <a:t>4</a:t>
                      </a:r>
                      <a:endParaRPr lang="en-US" sz="11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683089088"/>
              </p:ext>
            </p:extLst>
          </p:nvPr>
        </p:nvGraphicFramePr>
        <p:xfrm>
          <a:off x="1707080" y="528437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200" b="1" noProof="0" dirty="0" smtClean="0">
                          <a:solidFill>
                            <a:schemeClr val="tx1"/>
                          </a:solidFill>
                        </a:rPr>
                        <a:t>Lectura: Texto</a:t>
                      </a:r>
                      <a:r>
                        <a:rPr lang="es-EC" sz="1200" b="1" baseline="0" noProof="0" dirty="0" smtClean="0">
                          <a:solidFill>
                            <a:schemeClr val="tx1"/>
                          </a:solidFill>
                        </a:rPr>
                        <a:t> informativo</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AR" sz="1200" b="1" noProof="0" dirty="0" smtClean="0">
                          <a:solidFill>
                            <a:schemeClr val="tx1"/>
                          </a:solidFill>
                        </a:rPr>
                        <a:t>Objetivos</a:t>
                      </a:r>
                      <a:endParaRPr lang="es-AR"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EC" sz="1200" b="1" noProof="0" dirty="0" smtClean="0">
                          <a:solidFill>
                            <a:schemeClr val="tx1"/>
                          </a:solidFill>
                        </a:rPr>
                        <a:t>Estándares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100" b="1" dirty="0" smtClean="0">
                          <a:solidFill>
                            <a:schemeClr val="tx1"/>
                          </a:solidFill>
                        </a:rPr>
                        <a:t>10</a:t>
                      </a:r>
                      <a:endParaRPr lang="en-US" sz="1100" b="1" dirty="0">
                        <a:solidFill>
                          <a:schemeClr val="tx1"/>
                        </a:solidFill>
                      </a:endParaRPr>
                    </a:p>
                  </a:txBody>
                  <a:tcPr marL="103632" marR="103632" marT="50292" marB="50292">
                    <a:solidFill>
                      <a:srgbClr val="FFFFCC"/>
                    </a:solidFill>
                  </a:tcPr>
                </a:tc>
                <a:tc>
                  <a:txBody>
                    <a:bodyPr/>
                    <a:lstStyle/>
                    <a:p>
                      <a:r>
                        <a:rPr lang="es-EC" sz="1100" b="1" noProof="0" dirty="0" smtClean="0">
                          <a:solidFill>
                            <a:schemeClr val="tx1"/>
                          </a:solidFill>
                        </a:rPr>
                        <a:t>Significado de palabras</a:t>
                      </a:r>
                      <a:endParaRPr lang="es-EC" sz="1100" b="1" noProof="0" dirty="0">
                        <a:solidFill>
                          <a:schemeClr val="tx1"/>
                        </a:solidFill>
                      </a:endParaRPr>
                    </a:p>
                  </a:txBody>
                  <a:tcPr marL="103632" marR="103632" marT="50292" marB="50292">
                    <a:solidFill>
                      <a:srgbClr val="FFFFCC"/>
                    </a:solidFill>
                  </a:tcPr>
                </a:tc>
                <a:tc>
                  <a:txBody>
                    <a:bodyPr/>
                    <a:lstStyle/>
                    <a:p>
                      <a:r>
                        <a:rPr lang="en-US" sz="1100" b="1" dirty="0" smtClean="0">
                          <a:solidFill>
                            <a:schemeClr val="tx1"/>
                          </a:solidFill>
                        </a:rPr>
                        <a:t>RI.6.4</a:t>
                      </a:r>
                      <a:endParaRPr lang="en-US" sz="1100" b="1" dirty="0">
                        <a:solidFill>
                          <a:schemeClr val="tx1"/>
                        </a:solidFill>
                      </a:endParaRPr>
                    </a:p>
                  </a:txBody>
                  <a:tcPr marL="103632" marR="103632" marT="50292" marB="50292">
                    <a:solidFill>
                      <a:srgbClr val="FFFFCC"/>
                    </a:solidFill>
                  </a:tcPr>
                </a:tc>
                <a:tc>
                  <a:txBody>
                    <a:bodyPr/>
                    <a:lstStyle/>
                    <a:p>
                      <a:pPr algn="ctr"/>
                      <a:r>
                        <a:rPr lang="en-US" sz="1100" b="1" dirty="0" smtClean="0">
                          <a:solidFill>
                            <a:schemeClr val="tx1"/>
                          </a:solidFill>
                        </a:rPr>
                        <a:t>1-2</a:t>
                      </a:r>
                      <a:endParaRPr lang="en-US" sz="1100" b="1" dirty="0">
                        <a:solidFill>
                          <a:schemeClr val="tx1"/>
                        </a:solidFill>
                      </a:endParaRPr>
                    </a:p>
                  </a:txBody>
                  <a:tcPr marL="103632" marR="103632" marT="50292" marB="50292" anchor="ctr">
                    <a:solidFill>
                      <a:srgbClr val="FFFFCC"/>
                    </a:solidFill>
                  </a:tcPr>
                </a:tc>
              </a:tr>
              <a:tr h="284988">
                <a:tc>
                  <a:txBody>
                    <a:bodyPr/>
                    <a:lstStyle/>
                    <a:p>
                      <a:r>
                        <a:rPr lang="en-US" sz="1100" b="1" dirty="0" smtClean="0">
                          <a:solidFill>
                            <a:schemeClr val="tx1"/>
                          </a:solidFill>
                        </a:rPr>
                        <a:t>11</a:t>
                      </a:r>
                      <a:endParaRPr lang="en-US" sz="1100" b="1" dirty="0">
                        <a:solidFill>
                          <a:schemeClr val="tx1"/>
                        </a:solidFill>
                      </a:endParaRPr>
                    </a:p>
                  </a:txBody>
                  <a:tcPr marL="103632" marR="103632" marT="50292" marB="50292">
                    <a:solidFill>
                      <a:srgbClr val="FFFFCC"/>
                    </a:solidFill>
                  </a:tcPr>
                </a:tc>
                <a:tc>
                  <a:txBody>
                    <a:bodyPr/>
                    <a:lstStyle/>
                    <a:p>
                      <a:r>
                        <a:rPr lang="es-EC" sz="1100" b="1" noProof="0" dirty="0" smtClean="0">
                          <a:solidFill>
                            <a:schemeClr val="tx1"/>
                          </a:solidFill>
                        </a:rPr>
                        <a:t>Razonamiento y evidencia</a:t>
                      </a:r>
                      <a:endParaRPr lang="es-EC" sz="1100" b="1" noProof="0" dirty="0">
                        <a:solidFill>
                          <a:schemeClr val="tx1"/>
                        </a:solidFill>
                      </a:endParaRPr>
                    </a:p>
                  </a:txBody>
                  <a:tcPr marL="103632" marR="103632" marT="50292" marB="50292">
                    <a:solidFill>
                      <a:srgbClr val="FFFFCC"/>
                    </a:solidFill>
                  </a:tcPr>
                </a:tc>
                <a:tc>
                  <a:txBody>
                    <a:bodyPr/>
                    <a:lstStyle/>
                    <a:p>
                      <a:r>
                        <a:rPr lang="en-US" sz="1100" b="1" dirty="0" smtClean="0">
                          <a:solidFill>
                            <a:schemeClr val="tx1"/>
                          </a:solidFill>
                        </a:rPr>
                        <a:t>RI.6.8</a:t>
                      </a:r>
                      <a:endParaRPr lang="en-US" sz="1100" b="1" dirty="0">
                        <a:solidFill>
                          <a:schemeClr val="tx1"/>
                        </a:solidFill>
                      </a:endParaRPr>
                    </a:p>
                  </a:txBody>
                  <a:tcPr marL="103632" marR="103632" marT="50292" marB="50292">
                    <a:solidFill>
                      <a:srgbClr val="FFFFCC"/>
                    </a:solidFill>
                  </a:tcPr>
                </a:tc>
                <a:tc>
                  <a:txBody>
                    <a:bodyPr/>
                    <a:lstStyle/>
                    <a:p>
                      <a:pPr algn="ctr"/>
                      <a:r>
                        <a:rPr lang="en-US" sz="1100" b="1" dirty="0" smtClean="0">
                          <a:solidFill>
                            <a:schemeClr val="tx1"/>
                          </a:solidFill>
                        </a:rPr>
                        <a:t>3</a:t>
                      </a:r>
                      <a:endParaRPr lang="en-US" sz="1100" b="1" dirty="0">
                        <a:solidFill>
                          <a:schemeClr val="tx1"/>
                        </a:solidFill>
                      </a:endParaRPr>
                    </a:p>
                  </a:txBody>
                  <a:tcPr marL="103632" marR="103632" marT="50292" marB="50292" anchor="ctr">
                    <a:solidFill>
                      <a:srgbClr val="FFFFCC"/>
                    </a:solidFill>
                  </a:tcPr>
                </a:tc>
              </a:tr>
              <a:tr h="284988">
                <a:tc>
                  <a:txBody>
                    <a:bodyPr/>
                    <a:lstStyle/>
                    <a:p>
                      <a:r>
                        <a:rPr lang="en-US" sz="1100" b="1" dirty="0" smtClean="0">
                          <a:solidFill>
                            <a:schemeClr val="tx1"/>
                          </a:solidFill>
                        </a:rPr>
                        <a:t>12</a:t>
                      </a:r>
                      <a:endParaRPr lang="en-US" sz="1100" b="1" dirty="0">
                        <a:solidFill>
                          <a:schemeClr val="tx1"/>
                        </a:solidFill>
                      </a:endParaRPr>
                    </a:p>
                  </a:txBody>
                  <a:tcPr marL="103632" marR="103632" marT="50292" marB="50292">
                    <a:solidFill>
                      <a:srgbClr val="FFFFCC"/>
                    </a:solidFill>
                  </a:tcPr>
                </a:tc>
                <a:tc>
                  <a:txBody>
                    <a:bodyPr/>
                    <a:lstStyle/>
                    <a:p>
                      <a:r>
                        <a:rPr lang="es-EC" sz="1100" b="1" noProof="0" dirty="0" smtClean="0"/>
                        <a:t>Análisis dentro y</a:t>
                      </a:r>
                      <a:r>
                        <a:rPr lang="es-EC" sz="1100" b="1" baseline="0" noProof="0" dirty="0" smtClean="0"/>
                        <a:t> a </a:t>
                      </a:r>
                      <a:r>
                        <a:rPr lang="es-EC" sz="1100" b="1" noProof="0" dirty="0" smtClean="0"/>
                        <a:t>través de textos</a:t>
                      </a:r>
                      <a:endParaRPr lang="es-EC" sz="1100" b="1" noProof="0" dirty="0"/>
                    </a:p>
                  </a:txBody>
                  <a:tcPr marL="103632" marR="103632" marT="50292" marB="50292">
                    <a:solidFill>
                      <a:srgbClr val="FFFFCC"/>
                    </a:solidFill>
                  </a:tcPr>
                </a:tc>
                <a:tc>
                  <a:txBody>
                    <a:bodyPr/>
                    <a:lstStyle/>
                    <a:p>
                      <a:r>
                        <a:rPr lang="en-US" sz="1100" b="1" dirty="0" smtClean="0">
                          <a:solidFill>
                            <a:schemeClr val="tx1"/>
                          </a:solidFill>
                        </a:rPr>
                        <a:t>RI.6.9</a:t>
                      </a:r>
                      <a:endParaRPr lang="en-US" sz="1100" b="1" dirty="0">
                        <a:solidFill>
                          <a:schemeClr val="tx1"/>
                        </a:solidFill>
                      </a:endParaRPr>
                    </a:p>
                  </a:txBody>
                  <a:tcPr marL="103632" marR="103632" marT="50292" marB="50292">
                    <a:solidFill>
                      <a:srgbClr val="FFFFCC"/>
                    </a:solidFill>
                  </a:tcPr>
                </a:tc>
                <a:tc>
                  <a:txBody>
                    <a:bodyPr/>
                    <a:lstStyle/>
                    <a:p>
                      <a:pPr algn="ctr"/>
                      <a:r>
                        <a:rPr lang="en-US" sz="1100" b="1" dirty="0" smtClean="0">
                          <a:solidFill>
                            <a:schemeClr val="tx1"/>
                          </a:solidFill>
                        </a:rPr>
                        <a:t>4</a:t>
                      </a:r>
                      <a:endParaRPr lang="en-US" sz="1100" b="1" dirty="0">
                        <a:solidFill>
                          <a:schemeClr val="tx1"/>
                        </a:solidFill>
                      </a:endParaRPr>
                    </a:p>
                  </a:txBody>
                  <a:tcPr marL="103632" marR="103632" marT="50292" marB="50292" anchor="ctr">
                    <a:solidFill>
                      <a:srgbClr val="FFFFCC"/>
                    </a:solidFill>
                  </a:tcPr>
                </a:tc>
              </a:tr>
            </a:tbl>
          </a:graphicData>
        </a:graphic>
      </p:graphicFrame>
      <p:sp>
        <p:nvSpPr>
          <p:cNvPr id="4" name="Rectangle 3"/>
          <p:cNvSpPr/>
          <p:nvPr/>
        </p:nvSpPr>
        <p:spPr>
          <a:xfrm>
            <a:off x="788607" y="309453"/>
            <a:ext cx="1858201" cy="877163"/>
          </a:xfrm>
          <a:prstGeom prst="rect">
            <a:avLst/>
          </a:prstGeom>
        </p:spPr>
        <p:txBody>
          <a:bodyPr wrap="none">
            <a:spAutoFit/>
          </a:bodyPr>
          <a:lstStyle/>
          <a:p>
            <a:r>
              <a:rPr lang="en-US" sz="5100" b="1" kern="0" dirty="0" smtClean="0">
                <a:ln w="11430"/>
                <a:solidFill>
                  <a:srgbClr val="002060"/>
                </a:solidFill>
                <a:effectLst>
                  <a:outerShdw blurRad="80000" dist="40000" dir="5040000" algn="tl">
                    <a:srgbClr val="000000">
                      <a:alpha val="30000"/>
                    </a:srgbClr>
                  </a:outerShdw>
                </a:effectLst>
                <a:latin typeface="Calibri" panose="020F0502020204030204" pitchFamily="34" charset="0"/>
              </a:rPr>
              <a:t>Grado</a:t>
            </a:r>
            <a:endParaRPr lang="en-US" sz="5100" dirty="0">
              <a:latin typeface="Calibri" panose="020F0502020204030204" pitchFamily="34" charset="0"/>
            </a:endParaRPr>
          </a:p>
        </p:txBody>
      </p:sp>
      <p:sp>
        <p:nvSpPr>
          <p:cNvPr id="18" name="Rectangle 17"/>
          <p:cNvSpPr/>
          <p:nvPr/>
        </p:nvSpPr>
        <p:spPr>
          <a:xfrm>
            <a:off x="5119400" y="7835098"/>
            <a:ext cx="609085" cy="2887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4648200" y="8179384"/>
            <a:ext cx="550917" cy="2887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038600" y="8550924"/>
            <a:ext cx="2667000" cy="48127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812440" y="453559"/>
            <a:ext cx="2883760"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s-GT" sz="1300" b="1" dirty="0" smtClean="0">
                <a:solidFill>
                  <a:schemeClr val="tx1"/>
                </a:solidFill>
              </a:rPr>
              <a:t>Ordenar en la imprenta de HSD…</a:t>
            </a:r>
          </a:p>
          <a:p>
            <a:r>
              <a:rPr lang="es-GT" sz="900" dirty="0" smtClean="0">
                <a:solidFill>
                  <a:srgbClr val="0070C0"/>
                </a:solidFill>
                <a:hlinkClick r:id="rId2"/>
              </a:rPr>
              <a:t>http://www.hsd.k12.or.us/Departments/PrintShop/WebSubmissionForms.aspx</a:t>
            </a:r>
            <a:endParaRPr lang="es-GT" sz="900" dirty="0" smtClean="0">
              <a:solidFill>
                <a:srgbClr val="0070C0"/>
              </a:solidFill>
            </a:endParaRPr>
          </a:p>
          <a:p>
            <a:endParaRPr lang="es-GT" sz="900" dirty="0">
              <a:solidFill>
                <a:schemeClr val="tx1"/>
              </a:solidFill>
            </a:endParaRPr>
          </a:p>
        </p:txBody>
      </p:sp>
    </p:spTree>
    <p:extLst>
      <p:ext uri="{BB962C8B-B14F-4D97-AF65-F5344CB8AC3E}">
        <p14:creationId xmlns:p14="http://schemas.microsoft.com/office/powerpoint/2010/main" val="536516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1224631"/>
            <a:ext cx="7426960" cy="8489788"/>
          </a:xfrm>
          <a:prstGeom prst="rect">
            <a:avLst/>
          </a:prstGeom>
          <a:solidFill>
            <a:schemeClr val="bg1"/>
          </a:solidFill>
          <a:ln>
            <a:solidFill>
              <a:schemeClr val="accent1"/>
            </a:solidFill>
          </a:ln>
        </p:spPr>
        <p:txBody>
          <a:bodyPr wrap="square" lIns="101881" tIns="50941" rIns="101881" bIns="50941" rtlCol="0">
            <a:spAutoFit/>
          </a:bodyPr>
          <a:lstStyle/>
          <a:p>
            <a:pPr marL="228600" indent="-228600">
              <a:buAutoNum type="arabicPeriod"/>
            </a:pPr>
            <a:r>
              <a:rPr lang="x-none" sz="1200" b="1" dirty="0" smtClean="0"/>
              <a:t>Establece la idea central. La idea central se convierte en tu oración temática en el párrafo de la respuesta.  Asegúrate de volver a plantear la pregunta primero.   </a:t>
            </a:r>
          </a:p>
          <a:p>
            <a:r>
              <a:rPr lang="x-none" sz="1200" b="1" dirty="0" smtClean="0"/>
              <a:t>A. ¿Sobre </a:t>
            </a:r>
            <a:r>
              <a:rPr lang="x-none" sz="1200" b="1" i="1" dirty="0" smtClean="0"/>
              <a:t>quién</a:t>
            </a:r>
            <a:r>
              <a:rPr lang="x-none" sz="1200" b="1" dirty="0" smtClean="0"/>
              <a:t> o sobre </a:t>
            </a:r>
            <a:r>
              <a:rPr lang="x-none" sz="1200" b="1" i="1" dirty="0" smtClean="0"/>
              <a:t>qué</a:t>
            </a:r>
            <a:r>
              <a:rPr lang="x-none" sz="1200" b="1" dirty="0" smtClean="0"/>
              <a:t> se trata el artículo mayormente? </a:t>
            </a:r>
          </a:p>
          <a:p>
            <a:r>
              <a:rPr lang="x-none" sz="1000" b="1" u="sng" dirty="0"/>
              <a:t>							</a:t>
            </a:r>
          </a:p>
          <a:p>
            <a:endParaRPr lang="x-none" sz="1000" b="1" dirty="0" smtClean="0"/>
          </a:p>
          <a:p>
            <a:r>
              <a:rPr lang="x-none" sz="1200" b="1" dirty="0" smtClean="0"/>
              <a:t>B. ¿Qué es importante acerca del </a:t>
            </a:r>
            <a:r>
              <a:rPr lang="x-none" sz="1200" b="1" i="1" dirty="0" smtClean="0"/>
              <a:t>quién</a:t>
            </a:r>
            <a:r>
              <a:rPr lang="x-none" sz="1200" b="1" dirty="0" smtClean="0"/>
              <a:t> o del </a:t>
            </a:r>
            <a:r>
              <a:rPr lang="x-none" sz="1200" b="1" i="1" dirty="0" smtClean="0"/>
              <a:t>qué</a:t>
            </a:r>
            <a:r>
              <a:rPr lang="x-none" sz="1200" b="1" dirty="0" smtClean="0"/>
              <a:t>? </a:t>
            </a:r>
          </a:p>
          <a:p>
            <a:r>
              <a:rPr lang="x-none" sz="1400" b="1" u="sng" dirty="0" smtClean="0"/>
              <a:t>							</a:t>
            </a:r>
          </a:p>
          <a:p>
            <a:endParaRPr lang="x-none" sz="500" b="1" u="sng" dirty="0" smtClean="0"/>
          </a:p>
          <a:p>
            <a:r>
              <a:rPr lang="x-none" sz="1400" b="1" u="sng" dirty="0" smtClean="0"/>
              <a:t>							</a:t>
            </a:r>
          </a:p>
          <a:p>
            <a:endParaRPr lang="x-none" sz="1000" b="1" dirty="0" smtClean="0"/>
          </a:p>
          <a:p>
            <a:r>
              <a:rPr lang="x-none" sz="1200" b="1" dirty="0" smtClean="0"/>
              <a:t>C. Combina A  y  B para establecer la idea central. </a:t>
            </a:r>
          </a:p>
          <a:p>
            <a:r>
              <a:rPr lang="x-none" sz="1400" b="1" u="sng" dirty="0" smtClean="0"/>
              <a:t>							</a:t>
            </a:r>
          </a:p>
          <a:p>
            <a:endParaRPr lang="x-none" sz="500" b="1" u="sng" dirty="0" smtClean="0"/>
          </a:p>
          <a:p>
            <a:r>
              <a:rPr lang="x-none" sz="1400" b="1" u="sng" dirty="0" smtClean="0"/>
              <a:t>							</a:t>
            </a:r>
          </a:p>
          <a:p>
            <a:endParaRPr lang="x-none" sz="1400" b="1" dirty="0" smtClean="0"/>
          </a:p>
          <a:p>
            <a:r>
              <a:rPr lang="x-none" sz="1200" b="1" dirty="0" smtClean="0"/>
              <a:t>2. Presenta evidencia del texto y explica cómo la evidencia se relaciona a la idea central. </a:t>
            </a:r>
          </a:p>
          <a:p>
            <a:endParaRPr lang="x-none" sz="1200" b="1" dirty="0" smtClean="0"/>
          </a:p>
          <a:p>
            <a:r>
              <a:rPr lang="x-none" sz="1200" b="1" dirty="0" smtClean="0"/>
              <a:t>A. Primera evidencia y explicación </a:t>
            </a:r>
          </a:p>
          <a:p>
            <a:r>
              <a:rPr lang="x-none" sz="1400" b="1" u="sng" dirty="0" smtClean="0"/>
              <a:t>							</a:t>
            </a:r>
          </a:p>
          <a:p>
            <a:endParaRPr lang="x-none" sz="500" b="1" u="sng" dirty="0" smtClean="0"/>
          </a:p>
          <a:p>
            <a:r>
              <a:rPr lang="x-none" sz="1400" b="1" u="sng" dirty="0" smtClean="0"/>
              <a:t>							</a:t>
            </a:r>
          </a:p>
          <a:p>
            <a:endParaRPr lang="x-none" sz="500" b="1" u="sng" dirty="0" smtClean="0"/>
          </a:p>
          <a:p>
            <a:r>
              <a:rPr lang="x-none" sz="1400" b="1" u="sng" dirty="0" smtClean="0"/>
              <a:t>							</a:t>
            </a:r>
          </a:p>
          <a:p>
            <a:endParaRPr lang="x-none" sz="500" b="1" u="sng" dirty="0" smtClean="0"/>
          </a:p>
          <a:p>
            <a:r>
              <a:rPr lang="x-none" sz="1400" b="1" u="sng" dirty="0" smtClean="0"/>
              <a:t>							</a:t>
            </a:r>
          </a:p>
          <a:p>
            <a:endParaRPr lang="x-none" sz="1000" b="1" dirty="0" smtClean="0"/>
          </a:p>
          <a:p>
            <a:r>
              <a:rPr lang="x-none" sz="1200" b="1" dirty="0" smtClean="0"/>
              <a:t>B. Segunda evidencia y explicación </a:t>
            </a:r>
          </a:p>
          <a:p>
            <a:r>
              <a:rPr lang="x-none" sz="1400" b="1" u="sng" dirty="0" smtClean="0"/>
              <a:t>							</a:t>
            </a:r>
          </a:p>
          <a:p>
            <a:endParaRPr lang="x-none" sz="500" b="1" u="sng" dirty="0" smtClean="0"/>
          </a:p>
          <a:p>
            <a:r>
              <a:rPr lang="x-none" sz="1400" b="1" u="sng" dirty="0" smtClean="0"/>
              <a:t>							</a:t>
            </a:r>
          </a:p>
          <a:p>
            <a:endParaRPr lang="x-none" sz="500" b="1" u="sng" dirty="0" smtClean="0"/>
          </a:p>
          <a:p>
            <a:r>
              <a:rPr lang="x-none" sz="1400" b="1" u="sng" dirty="0" smtClean="0"/>
              <a:t>							</a:t>
            </a:r>
            <a:endParaRPr lang="x-none" sz="1400" b="1" dirty="0" smtClean="0"/>
          </a:p>
          <a:p>
            <a:endParaRPr lang="x-none" sz="400" b="1" u="sng" dirty="0" smtClean="0"/>
          </a:p>
          <a:p>
            <a:r>
              <a:rPr lang="x-none" sz="1200" b="1" u="sng" dirty="0" smtClean="0"/>
              <a:t>							</a:t>
            </a:r>
          </a:p>
          <a:p>
            <a:endParaRPr lang="x-none" sz="900" b="1" dirty="0" smtClean="0"/>
          </a:p>
          <a:p>
            <a:r>
              <a:rPr lang="x-none" sz="1200" b="1" dirty="0" smtClean="0"/>
              <a:t>C. Tercera evidencia y explicación </a:t>
            </a:r>
          </a:p>
          <a:p>
            <a:r>
              <a:rPr lang="x-none" sz="1400" b="1" u="sng" dirty="0" smtClean="0"/>
              <a:t>							</a:t>
            </a:r>
          </a:p>
          <a:p>
            <a:endParaRPr lang="x-none" sz="500" b="1" u="sng" dirty="0" smtClean="0"/>
          </a:p>
          <a:p>
            <a:r>
              <a:rPr lang="x-none" sz="1400" b="1" u="sng" dirty="0" smtClean="0"/>
              <a:t>							</a:t>
            </a:r>
          </a:p>
          <a:p>
            <a:endParaRPr lang="x-none" sz="500" b="1" u="sng" dirty="0" smtClean="0"/>
          </a:p>
          <a:p>
            <a:r>
              <a:rPr lang="x-none" sz="1400" b="1" u="sng" dirty="0" smtClean="0"/>
              <a:t>							</a:t>
            </a:r>
            <a:endParaRPr lang="x-none" sz="1400" b="1" dirty="0" smtClean="0"/>
          </a:p>
          <a:p>
            <a:endParaRPr lang="x-none" sz="400" b="1" u="sng" dirty="0" smtClean="0"/>
          </a:p>
          <a:p>
            <a:r>
              <a:rPr lang="x-none" sz="1200" b="1" u="sng" dirty="0" smtClean="0"/>
              <a:t>							</a:t>
            </a:r>
          </a:p>
          <a:p>
            <a:endParaRPr lang="x-none" sz="1200" b="1" dirty="0" smtClean="0"/>
          </a:p>
          <a:p>
            <a:r>
              <a:rPr lang="x-none" sz="1200" b="1" dirty="0" smtClean="0"/>
              <a:t>3. Conclusión</a:t>
            </a:r>
          </a:p>
          <a:p>
            <a:r>
              <a:rPr lang="es-ES" sz="1200" b="1" dirty="0"/>
              <a:t>Vuelve a plantear tu idea central de la parte 1c, utilizando sinónimos para hacerla diferente a la oración temática. </a:t>
            </a:r>
            <a:endParaRPr lang="x-none" sz="1200" b="1" dirty="0"/>
          </a:p>
          <a:p>
            <a:r>
              <a:rPr lang="x-none" sz="1400" b="1" u="sng" dirty="0" smtClean="0"/>
              <a:t>							</a:t>
            </a:r>
          </a:p>
          <a:p>
            <a:endParaRPr lang="x-none" sz="500" b="1" u="sng" dirty="0" smtClean="0"/>
          </a:p>
          <a:p>
            <a:r>
              <a:rPr lang="x-none" sz="1400" b="1" u="sng" dirty="0" smtClean="0"/>
              <a:t>							</a:t>
            </a:r>
          </a:p>
          <a:p>
            <a:endParaRPr lang="x-none" sz="500" b="1" u="sng" dirty="0" smtClean="0"/>
          </a:p>
          <a:p>
            <a:r>
              <a:rPr lang="x-none" sz="1400" b="1" u="sng" dirty="0" smtClean="0"/>
              <a:t>							</a:t>
            </a:r>
          </a:p>
        </p:txBody>
      </p:sp>
      <p:sp>
        <p:nvSpPr>
          <p:cNvPr id="6" name="TextBox 5"/>
          <p:cNvSpPr txBox="1"/>
          <p:nvPr/>
        </p:nvSpPr>
        <p:spPr>
          <a:xfrm>
            <a:off x="172720" y="675148"/>
            <a:ext cx="7426960" cy="287543"/>
          </a:xfrm>
          <a:prstGeom prst="rect">
            <a:avLst/>
          </a:prstGeom>
          <a:noFill/>
        </p:spPr>
        <p:txBody>
          <a:bodyPr wrap="square" lIns="101881" tIns="50941" rIns="101881" bIns="50941" rtlCol="0">
            <a:spAutoFit/>
          </a:bodyPr>
          <a:lstStyle/>
          <a:p>
            <a:pPr algn="ctr"/>
            <a:r>
              <a:rPr lang="x-none" sz="1200" dirty="0" smtClean="0"/>
              <a:t>Nombre_____________________  Pasaje _____________________ Idea central _______________________</a:t>
            </a:r>
            <a:endParaRPr lang="x-none" sz="1200" dirty="0"/>
          </a:p>
        </p:txBody>
      </p:sp>
      <p:sp>
        <p:nvSpPr>
          <p:cNvPr id="8" name="TextBox 7"/>
          <p:cNvSpPr txBox="1"/>
          <p:nvPr/>
        </p:nvSpPr>
        <p:spPr>
          <a:xfrm>
            <a:off x="172720" y="79829"/>
            <a:ext cx="7426960" cy="595319"/>
          </a:xfrm>
          <a:prstGeom prst="rect">
            <a:avLst/>
          </a:prstGeom>
          <a:solidFill>
            <a:schemeClr val="bg2">
              <a:lumMod val="90000"/>
            </a:schemeClr>
          </a:solidFill>
        </p:spPr>
        <p:txBody>
          <a:bodyPr wrap="square" lIns="101881" tIns="50941" rIns="101881" bIns="50941" rtlCol="0">
            <a:spAutoFit/>
          </a:bodyPr>
          <a:lstStyle/>
          <a:p>
            <a:r>
              <a:rPr lang="x-none" sz="1600" b="1" dirty="0" smtClean="0"/>
              <a:t>Grado 6: Página para tomar notas - Idea Central  </a:t>
            </a:r>
          </a:p>
          <a:p>
            <a:r>
              <a:rPr lang="x-none" sz="1600" b="1" i="1" dirty="0" smtClean="0"/>
              <a:t>Estudiante</a:t>
            </a:r>
            <a:endParaRPr lang="x-none" sz="1600" b="1" i="1" dirty="0"/>
          </a:p>
        </p:txBody>
      </p:sp>
      <p:sp>
        <p:nvSpPr>
          <p:cNvPr id="2" name="Slide Number Placeholder 1"/>
          <p:cNvSpPr>
            <a:spLocks noGrp="1"/>
          </p:cNvSpPr>
          <p:nvPr>
            <p:ph type="sldNum" sz="quarter" idx="12"/>
          </p:nvPr>
        </p:nvSpPr>
        <p:spPr/>
        <p:txBody>
          <a:bodyPr/>
          <a:lstStyle/>
          <a:p>
            <a:fld id="{F177B04D-AEB5-43ED-B9BA-B3D1EC9C9067}" type="slidenum">
              <a:rPr lang="en-US" smtClean="0"/>
              <a:pPr/>
              <a:t>10</a:t>
            </a:fld>
            <a:endParaRPr lang="en-US" dirty="0"/>
          </a:p>
        </p:txBody>
      </p:sp>
      <p:sp>
        <p:nvSpPr>
          <p:cNvPr id="4" name="TextBox 3"/>
          <p:cNvSpPr txBox="1"/>
          <p:nvPr/>
        </p:nvSpPr>
        <p:spPr>
          <a:xfrm>
            <a:off x="172720" y="906310"/>
            <a:ext cx="7426960" cy="338554"/>
          </a:xfrm>
          <a:prstGeom prst="rect">
            <a:avLst/>
          </a:prstGeom>
          <a:noFill/>
        </p:spPr>
        <p:txBody>
          <a:bodyPr wrap="square" rtlCol="0">
            <a:spAutoFit/>
          </a:bodyPr>
          <a:lstStyle/>
          <a:p>
            <a:r>
              <a:rPr lang="x-none" sz="1400" b="1" dirty="0" smtClean="0"/>
              <a:t>Instrucciones: Completa los siguientes pasos para contestar una pregunta sobre la idea central.</a:t>
            </a:r>
            <a:r>
              <a:rPr lang="x-none" sz="1600" dirty="0" smtClean="0"/>
              <a:t> </a:t>
            </a:r>
            <a:endParaRPr lang="x-none" sz="1600" dirty="0"/>
          </a:p>
        </p:txBody>
      </p:sp>
    </p:spTree>
    <p:extLst>
      <p:ext uri="{BB962C8B-B14F-4D97-AF65-F5344CB8AC3E}">
        <p14:creationId xmlns:p14="http://schemas.microsoft.com/office/powerpoint/2010/main" val="760940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55083693"/>
              </p:ext>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x-none" sz="1400" b="1" i="0" u="none" strike="noStrike" noProof="0" dirty="0" smtClean="0">
                          <a:solidFill>
                            <a:srgbClr val="000000"/>
                          </a:solidFill>
                          <a:latin typeface="+mn-lt"/>
                        </a:rPr>
                        <a:t>CFA Escrito narrativo </a:t>
                      </a:r>
                      <a:endParaRPr lang="x-none"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x-none" sz="1200" b="1" i="0" u="none" strike="noStrike" noProof="0" dirty="0" smtClean="0">
                          <a:solidFill>
                            <a:srgbClr val="000000"/>
                          </a:solidFill>
                          <a:latin typeface="Calibri"/>
                        </a:rPr>
                        <a:t>Puntaje</a:t>
                      </a:r>
                      <a:r>
                        <a:rPr lang="x-none" sz="1200" b="1" i="0" u="none" strike="noStrike" baseline="0" noProof="0" dirty="0" smtClean="0">
                          <a:solidFill>
                            <a:srgbClr val="000000"/>
                          </a:solidFill>
                          <a:latin typeface="Calibri"/>
                        </a:rPr>
                        <a:t> del estudiante y </a:t>
                      </a:r>
                      <a:r>
                        <a:rPr lang="x-none" sz="1200" b="1" i="0" u="none" strike="noStrike" baseline="0" noProof="0" smtClean="0">
                          <a:solidFill>
                            <a:srgbClr val="000000"/>
                          </a:solidFill>
                          <a:latin typeface="Calibri"/>
                        </a:rPr>
                        <a:t>la clase</a:t>
                      </a:r>
                      <a:r>
                        <a:rPr lang="x-none" sz="1200" b="1" i="0" u="none" strike="noStrike" noProof="0" smtClean="0">
                          <a:solidFill>
                            <a:srgbClr val="000000"/>
                          </a:solidFill>
                          <a:latin typeface="Calibri"/>
                        </a:rPr>
                        <a:t>:</a:t>
                      </a:r>
                      <a:endParaRPr lang="x-none"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x-none" sz="900" b="1" i="0" u="none" strike="noStrike" noProof="0" dirty="0" smtClean="0">
                          <a:solidFill>
                            <a:srgbClr val="000000"/>
                          </a:solidFill>
                          <a:latin typeface="Calibri"/>
                        </a:rPr>
                        <a:t>Año escolar:</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x-none"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x-none" sz="900" b="1" i="0" u="none" strike="noStrike" noProof="0" dirty="0" smtClean="0">
                          <a:solidFill>
                            <a:srgbClr val="000000"/>
                          </a:solidFill>
                          <a:latin typeface="Calibri"/>
                        </a:rPr>
                        <a:t>Grado:</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x-none"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x-none" sz="900" b="1" i="0" u="none" strike="noStrike" noProof="0" dirty="0" smtClean="0">
                          <a:solidFill>
                            <a:srgbClr val="000000"/>
                          </a:solidFill>
                          <a:latin typeface="Calibri"/>
                        </a:rPr>
                        <a:t>Nombre del maestro:</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x-none"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x-none" sz="900" b="1" i="0" u="none" strike="noStrike" noProof="0" dirty="0" smtClean="0">
                          <a:solidFill>
                            <a:srgbClr val="000000"/>
                          </a:solidFill>
                          <a:latin typeface="Calibri"/>
                        </a:rPr>
                        <a:t>Escuela:</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x-none"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x-none" sz="900" b="1" i="0" u="none" strike="noStrike" noProof="0" dirty="0" smtClean="0">
                          <a:solidFill>
                            <a:srgbClr val="FFFFFF"/>
                          </a:solidFill>
                          <a:latin typeface="Calibri"/>
                        </a:rPr>
                        <a:t>Nombre del estudiante</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x-none" sz="900" b="1" i="0" u="none" strike="noStrike" noProof="0" dirty="0" smtClean="0">
                          <a:solidFill>
                            <a:srgbClr val="FFFFFF"/>
                          </a:solidFill>
                          <a:latin typeface="Calibri"/>
                        </a:rPr>
                        <a:t>Enfoque y organización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1" i="0" u="none" strike="noStrike" noProof="0" dirty="0" smtClean="0">
                          <a:solidFill>
                            <a:srgbClr val="FFFFFF"/>
                          </a:solidFill>
                          <a:latin typeface="Calibri"/>
                        </a:rPr>
                        <a:t>Elaboración</a:t>
                      </a:r>
                      <a:r>
                        <a:rPr lang="x-none" sz="900" b="1" i="0" u="none" strike="noStrike" baseline="0" noProof="0" dirty="0" smtClean="0">
                          <a:solidFill>
                            <a:srgbClr val="FFFFFF"/>
                          </a:solidFill>
                          <a:latin typeface="Calibri"/>
                        </a:rPr>
                        <a:t> y evidencia</a:t>
                      </a:r>
                      <a:r>
                        <a:rPr lang="x-none" sz="900" b="1" i="0" u="none" strike="noStrike" noProof="0" dirty="0" smtClean="0">
                          <a:solidFill>
                            <a:srgbClr val="FFFFFF"/>
                          </a:solidFill>
                          <a:latin typeface="Calibri"/>
                        </a:rPr>
                        <a:t>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1" i="0" u="none" strike="noStrike" noProof="0" dirty="0" smtClean="0">
                          <a:solidFill>
                            <a:srgbClr val="FFFFFF"/>
                          </a:solidFill>
                          <a:latin typeface="Calibri"/>
                        </a:rPr>
                        <a:t>Convenciones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x-none" sz="900" b="1" i="0" u="none" strike="noStrike" noProof="0" dirty="0" smtClean="0">
                          <a:solidFill>
                            <a:srgbClr val="FFFFFF"/>
                          </a:solidFill>
                          <a:latin typeface="Calibri"/>
                        </a:rPr>
                        <a:t>Total</a:t>
                      </a:r>
                      <a:r>
                        <a:rPr lang="x-none" sz="900" b="1" i="0" u="none" strike="noStrike" baseline="0" noProof="0" dirty="0" smtClean="0">
                          <a:solidFill>
                            <a:srgbClr val="FFFFFF"/>
                          </a:solidFill>
                          <a:latin typeface="Calibri"/>
                        </a:rPr>
                        <a:t> del </a:t>
                      </a:r>
                      <a:r>
                        <a:rPr lang="x-none" sz="800" b="1" i="0" u="none" strike="noStrike" baseline="0" noProof="0" dirty="0" smtClean="0">
                          <a:solidFill>
                            <a:srgbClr val="FFFFFF"/>
                          </a:solidFill>
                          <a:latin typeface="Calibri"/>
                        </a:rPr>
                        <a:t>estudiante</a:t>
                      </a:r>
                      <a:r>
                        <a:rPr lang="x-none" sz="900" b="1" i="0" u="none" strike="noStrike" noProof="0" dirty="0" smtClean="0">
                          <a:solidFill>
                            <a:srgbClr val="FFFFFF"/>
                          </a:solidFill>
                          <a:latin typeface="Calibri"/>
                        </a:rPr>
                        <a:t>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x-none" sz="900" b="1" i="0" u="none" strike="noStrike" noProof="0" dirty="0" smtClean="0">
                          <a:solidFill>
                            <a:srgbClr val="FFFFFF"/>
                          </a:solidFill>
                          <a:latin typeface="Calibri"/>
                        </a:rPr>
                        <a:t>Puntaje  ELP</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x-none" sz="900" b="0" i="0" u="none" strike="noStrike" noProof="0" dirty="0" smtClean="0">
                          <a:solidFill>
                            <a:srgbClr val="FFFFFF"/>
                          </a:solidFill>
                          <a:latin typeface="Calibri"/>
                        </a:rPr>
                        <a:t>Puntaje</a:t>
                      </a: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0" i="0" u="none" strike="noStrike" noProof="0" dirty="0" smtClean="0">
                          <a:solidFill>
                            <a:srgbClr val="FFFFFF"/>
                          </a:solidFill>
                          <a:latin typeface="+mn-lt"/>
                        </a:rPr>
                        <a:t>Puntaje</a:t>
                      </a:r>
                      <a:endParaRPr lang="x-none"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0" i="0" u="none" strike="noStrike" noProof="0" dirty="0" smtClean="0">
                          <a:solidFill>
                            <a:srgbClr val="FFFFFF"/>
                          </a:solidFill>
                          <a:latin typeface="+mn-lt"/>
                        </a:rPr>
                        <a:t>Puntaje</a:t>
                      </a:r>
                      <a:endParaRPr lang="x-none"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x-none" sz="900" b="0" i="0" u="none" strike="noStrike" noProof="0" dirty="0" smtClean="0">
                          <a:solidFill>
                            <a:srgbClr val="000000"/>
                          </a:solidFill>
                          <a:latin typeface="Calibri"/>
                        </a:rPr>
                        <a:t> 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6</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7</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8</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9</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10</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16</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17</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18</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19</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20</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26</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27</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28</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29</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30</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Emergiendo</a:t>
            </a:r>
            <a:endParaRPr lang="x-none"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En desarrollo</a:t>
            </a:r>
            <a:endParaRPr lang="x-none"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Competente</a:t>
            </a:r>
            <a:endParaRPr lang="x-none"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Ejemplar</a:t>
            </a:r>
            <a:endParaRPr lang="x-none"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Clave para el </a:t>
            </a:r>
            <a:r>
              <a:rPr lang="en-US" sz="690" b="1" u="sng" dirty="0" err="1">
                <a:solidFill>
                  <a:prstClr val="black"/>
                </a:solidFill>
              </a:rPr>
              <a:t>puntaje</a:t>
            </a:r>
            <a:r>
              <a:rPr lang="en-US" sz="690" b="1" u="sng" dirty="0">
                <a:solidFill>
                  <a:prstClr val="black"/>
                </a:solidFill>
              </a:rPr>
              <a:t>:</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 total </a:t>
              </a:r>
              <a:r>
                <a:rPr lang="en-US" sz="690" b="1" u="sng" dirty="0" err="1">
                  <a:solidFill>
                    <a:prstClr val="black"/>
                  </a:solidFill>
                </a:rPr>
                <a:t>correcto</a:t>
              </a:r>
              <a:endParaRPr lang="en-US" sz="690" b="1" u="sng" dirty="0">
                <a:solidFill>
                  <a:prstClr val="black"/>
                </a:solidFill>
              </a:endParaRPr>
            </a:p>
          </p:txBody>
        </p:sp>
      </p:grpSp>
      <p:sp>
        <p:nvSpPr>
          <p:cNvPr id="20" name="Slide Number Placeholder 1"/>
          <p:cNvSpPr>
            <a:spLocks noGrp="1"/>
          </p:cNvSpPr>
          <p:nvPr>
            <p:ph type="sldNum" sz="quarter" idx="12"/>
          </p:nvPr>
        </p:nvSpPr>
        <p:spPr>
          <a:xfrm>
            <a:off x="6557963" y="9522884"/>
            <a:ext cx="842010" cy="535517"/>
          </a:xfrm>
        </p:spPr>
        <p:txBody>
          <a:bodyPr/>
          <a:lstStyle/>
          <a:p>
            <a:r>
              <a:rPr lang="en-US" dirty="0" smtClean="0"/>
              <a:t>11</a:t>
            </a:r>
            <a:endParaRPr lang="en-US" dirty="0"/>
          </a:p>
        </p:txBody>
      </p:sp>
    </p:spTree>
    <p:extLst>
      <p:ext uri="{BB962C8B-B14F-4D97-AF65-F5344CB8AC3E}">
        <p14:creationId xmlns:p14="http://schemas.microsoft.com/office/powerpoint/2010/main" val="3619128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aphicFrame>
        <p:nvGraphicFramePr>
          <p:cNvPr id="187" name="Shape 187"/>
          <p:cNvGraphicFramePr/>
          <p:nvPr/>
        </p:nvGraphicFramePr>
        <p:xfrm>
          <a:off x="123818" y="457387"/>
          <a:ext cx="7513350" cy="8350291"/>
        </p:xfrm>
        <a:graphic>
          <a:graphicData uri="http://schemas.openxmlformats.org/drawingml/2006/table">
            <a:tbl>
              <a:tblPr>
                <a:noFill/>
              </a:tblPr>
              <a:tblGrid>
                <a:gridCol w="677850"/>
                <a:gridCol w="1310925"/>
                <a:gridCol w="1542275"/>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-W.6.3a, b, 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-W.4.3c-d</a:t>
                      </a:r>
                    </a:p>
                    <a:p>
                      <a:pPr lvl="0" algn="ctr" rtl="0">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-W.6.3c, 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-W.6.3d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6888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clearly focused and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effective plot helping create unity and completeness: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consistent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logical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thorough and effective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a variety of narrative techniques that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clearly and effectively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sensory, concrete, and figurative language clearly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strong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in usage and sentence formation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272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adequately focused and generally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evident plot helping create a sense of unity and completeness, though there may be minor flaws and some ideas may be loosely connected: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adequate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narrative techniques that generally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adequately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sensory, concrete, and figurative language generally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an adequate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errors in usage and sentence formation but no systematic pattern of errors is displayed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503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somewhat maintained and may have a minor drift in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inconsistent plot, and flaws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basic transitional strategies with little variety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uneven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opening and closure, if present, are weak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connection among ideas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uneven, cursory elaboration using partial and uneven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narrative techniques, if present, are uneven and inconsistent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unevenly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partial or weak use of sensory, concrete, and figurative language that may not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partial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may be maintained but may provide little or no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a major drift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may be confusing or ambiguous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has little or no discernible plot: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provides minimal elaboration using little or no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narrative techniques is minimal, absent, in error, or irrelevant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expression of ideas is vague, lacks clarity, or is confusing: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demonstrates a lack of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 and meaning is often obscured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8" name="Shape 188"/>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dirty="0">
                <a:solidFill>
                  <a:schemeClr val="dk1"/>
                </a:solidFill>
                <a:latin typeface="Calibri"/>
                <a:ea typeface="Calibri"/>
                <a:cs typeface="Calibri"/>
                <a:sym typeface="Calibri"/>
              </a:rPr>
              <a:t> Grades 3 - 8: Generic 4-Point Narrative Writing Rubric </a:t>
            </a:r>
          </a:p>
        </p:txBody>
      </p:sp>
      <p:sp>
        <p:nvSpPr>
          <p:cNvPr id="189" name="Shape 189"/>
          <p:cNvSpPr/>
          <p:nvPr/>
        </p:nvSpPr>
        <p:spPr>
          <a:xfrm>
            <a:off x="369502" y="92964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90" name="Shape 190"/>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
        <p:nvSpPr>
          <p:cNvPr id="6" name="Slide Number Placeholder 1"/>
          <p:cNvSpPr txBox="1">
            <a:spLocks/>
          </p:cNvSpPr>
          <p:nvPr/>
        </p:nvSpPr>
        <p:spPr>
          <a:xfrm>
            <a:off x="6741795" y="9488090"/>
            <a:ext cx="842010" cy="535517"/>
          </a:xfrm>
          <a:prstGeom prst="rect">
            <a:avLst/>
          </a:prstGeom>
        </p:spPr>
        <p:txBody>
          <a:bodyPr vert="horz" lIns="101881" tIns="50941" rIns="101881" bIns="50941" rtlCol="0" anchor="ctr"/>
          <a:lstStyle>
            <a:defPPr>
              <a:defRPr lang="en-US"/>
            </a:defPPr>
            <a:lvl1pPr marL="0" algn="r" defTabSz="1018809" rtl="0" eaLnBrk="1" latinLnBrk="0" hangingPunct="1">
              <a:defRPr sz="1400" kern="1200">
                <a:solidFill>
                  <a:schemeClr val="tx1">
                    <a:tint val="75000"/>
                  </a:schemeClr>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r>
              <a:rPr lang="en-US" dirty="0" smtClean="0"/>
              <a:t>12</a:t>
            </a:r>
            <a:endParaRPr lang="en-US" dirty="0"/>
          </a:p>
        </p:txBody>
      </p:sp>
    </p:spTree>
    <p:extLst>
      <p:ext uri="{BB962C8B-B14F-4D97-AF65-F5344CB8AC3E}">
        <p14:creationId xmlns:p14="http://schemas.microsoft.com/office/powerpoint/2010/main" val="3252028168"/>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197429510"/>
              </p:ext>
            </p:extLst>
          </p:nvPr>
        </p:nvGraphicFramePr>
        <p:xfrm>
          <a:off x="457200" y="372658"/>
          <a:ext cx="6942773" cy="8627364"/>
        </p:xfrm>
        <a:graphic>
          <a:graphicData uri="http://schemas.openxmlformats.org/drawingml/2006/table">
            <a:tbl>
              <a:tblPr firstRow="1" bandRow="1">
                <a:tableStyleId>{5940675A-B579-460E-94D1-54222C63F5DA}</a:tableStyleId>
              </a:tblPr>
              <a:tblGrid>
                <a:gridCol w="549270"/>
                <a:gridCol w="6393503"/>
              </a:tblGrid>
              <a:tr h="33528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ES" sz="1000" b="0" i="1" u="none" strike="noStrike" kern="1200" cap="none" spc="0" normalizeH="0" baseline="0" noProof="0" dirty="0" smtClean="0">
                          <a:ln>
                            <a:noFill/>
                          </a:ln>
                          <a:solidFill>
                            <a:prstClr val="black"/>
                          </a:solidFill>
                          <a:effectLst/>
                          <a:uLnTx/>
                          <a:uFillTx/>
                          <a:latin typeface="+mj-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kumimoji="0" lang="en-US" sz="1000" b="0" i="1" u="none" strike="noStrike" kern="1200" cap="none" spc="0" normalizeH="0" baseline="0" noProof="0" dirty="0" smtClean="0">
                        <a:ln>
                          <a:noFill/>
                        </a:ln>
                        <a:solidFill>
                          <a:prstClr val="black"/>
                        </a:solidFill>
                        <a:effectLst/>
                        <a:uLnTx/>
                        <a:uFillTx/>
                        <a:latin typeface="+mj-lt"/>
                        <a:ea typeface="+mn-ea"/>
                        <a:cs typeface="+mn-cs"/>
                      </a:endParaRPr>
                    </a:p>
                  </a:txBody>
                  <a:tcPr marL="103632" marR="103632" marT="50292" marB="50292"/>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C" sz="1600" b="1" noProof="0" dirty="0" smtClean="0">
                          <a:effectLst/>
                          <a:latin typeface="+mj-lt"/>
                        </a:rPr>
                        <a:t>CFA Trimestre 3: Clave para la </a:t>
                      </a:r>
                      <a:r>
                        <a:rPr lang="es-EC" sz="1600" b="1" u="sng" noProof="0" dirty="0" smtClean="0">
                          <a:effectLst/>
                          <a:latin typeface="+mj-lt"/>
                        </a:rPr>
                        <a:t>Respuesta</a:t>
                      </a:r>
                      <a:r>
                        <a:rPr lang="es-EC" sz="1600" b="1" u="sng" baseline="0" noProof="0" dirty="0" smtClean="0">
                          <a:effectLst/>
                          <a:latin typeface="+mj-lt"/>
                        </a:rPr>
                        <a:t> construida </a:t>
                      </a:r>
                      <a:r>
                        <a:rPr lang="es-EC" sz="1600" b="1" u="sng" baseline="0" dirty="0" smtClean="0">
                          <a:solidFill>
                            <a:schemeClr val="tx1"/>
                          </a:solidFill>
                          <a:latin typeface="+mj-lt"/>
                        </a:rPr>
                        <a:t>de investigación </a:t>
                      </a:r>
                      <a:endParaRPr lang="es-EC" sz="1600" b="1" u="sng" baseline="0" noProof="0" dirty="0" smtClean="0">
                        <a:solidFill>
                          <a:schemeClr val="tx1"/>
                        </a:solidFill>
                        <a:effectLst/>
                        <a:latin typeface="+mj-lt"/>
                      </a:endParaRP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C" sz="1400" b="1" u="sng" dirty="0" smtClean="0">
                          <a:solidFill>
                            <a:schemeClr val="tx1"/>
                          </a:solidFill>
                          <a:latin typeface="+mj-lt"/>
                        </a:rPr>
                        <a:t>Rúbricas para la Respuesta</a:t>
                      </a:r>
                      <a:r>
                        <a:rPr lang="es-EC" sz="1400" b="1" u="sng" baseline="0" dirty="0" smtClean="0">
                          <a:solidFill>
                            <a:schemeClr val="tx1"/>
                          </a:solidFill>
                          <a:latin typeface="+mj-lt"/>
                        </a:rPr>
                        <a:t> construida de investigación </a:t>
                      </a:r>
                      <a:r>
                        <a:rPr lang="es-EC" sz="1400" b="1" u="sng" noProof="0" dirty="0" smtClean="0">
                          <a:effectLst/>
                          <a:latin typeface="+mj-lt"/>
                        </a:rPr>
                        <a:t>– Objetivo 2 </a:t>
                      </a:r>
                    </a:p>
                    <a:p>
                      <a:pPr marL="0" marR="0" indent="0" algn="ctr" defTabSz="914318" rtl="0" eaLnBrk="1" fontAlgn="auto" latinLnBrk="0" hangingPunct="1">
                        <a:lnSpc>
                          <a:spcPct val="100000"/>
                        </a:lnSpc>
                        <a:spcBef>
                          <a:spcPts val="0"/>
                        </a:spcBef>
                        <a:spcAft>
                          <a:spcPts val="0"/>
                        </a:spcAft>
                        <a:buClrTx/>
                        <a:buSzTx/>
                        <a:buFontTx/>
                        <a:buNone/>
                        <a:tabLst/>
                        <a:defRPr/>
                      </a:pPr>
                      <a:r>
                        <a:rPr lang="x-none" sz="1200" b="1" noProof="0" dirty="0" smtClean="0">
                          <a:latin typeface="+mj-lt"/>
                        </a:rPr>
                        <a:t>Localizar, seleccionar, interpretar e integrar la información</a:t>
                      </a:r>
                      <a:endParaRPr lang="es-EC" sz="1200" b="1" i="1" dirty="0" smtClean="0">
                        <a:solidFill>
                          <a:schemeClr val="tx1"/>
                        </a:solidFill>
                        <a:latin typeface="+mj-lt"/>
                      </a:endParaRPr>
                    </a:p>
                  </a:txBody>
                  <a:tcPr marL="103632" marR="103632" marT="50292" marB="50292"/>
                </a:tc>
                <a:tc hMerge="1">
                  <a:txBody>
                    <a:bodyPr/>
                    <a:lstStyle/>
                    <a:p>
                      <a:endParaRPr lang="en-US"/>
                    </a:p>
                  </a:txBody>
                  <a:tcPr/>
                </a:tc>
              </a:tr>
              <a:tr h="493776">
                <a:tc gridSpan="2">
                  <a:txBody>
                    <a:bodyPr/>
                    <a:lstStyle/>
                    <a:p>
                      <a:pPr marL="1487488" marR="0" indent="-1487488" algn="l" defTabSz="1018824" rtl="0" eaLnBrk="1" fontAlgn="auto" latinLnBrk="0" hangingPunct="1">
                        <a:lnSpc>
                          <a:spcPct val="100000"/>
                        </a:lnSpc>
                        <a:spcBef>
                          <a:spcPts val="0"/>
                        </a:spcBef>
                        <a:spcAft>
                          <a:spcPts val="0"/>
                        </a:spcAft>
                        <a:buClrTx/>
                        <a:buSzTx/>
                        <a:buFontTx/>
                        <a:buNone/>
                        <a:tabLst/>
                        <a:defRPr/>
                      </a:pPr>
                      <a:r>
                        <a:rPr lang="es-EC" sz="1400" b="1" dirty="0" smtClean="0">
                          <a:solidFill>
                            <a:schemeClr val="tx1"/>
                          </a:solidFill>
                          <a:latin typeface="+mj-lt"/>
                        </a:rPr>
                        <a:t>Pregunta #7  RL.6.7:</a:t>
                      </a:r>
                      <a:r>
                        <a:rPr lang="es-EC" sz="1400" b="1" baseline="0" dirty="0" smtClean="0">
                          <a:solidFill>
                            <a:schemeClr val="tx1"/>
                          </a:solidFill>
                          <a:latin typeface="+mj-lt"/>
                        </a:rPr>
                        <a:t> </a:t>
                      </a:r>
                      <a:r>
                        <a:rPr lang="x-none" sz="1400" b="1" baseline="0" noProof="0" dirty="0" smtClean="0">
                          <a:latin typeface="+mj-lt"/>
                          <a:cs typeface="Helvetica" panose="020B0604020202020204" pitchFamily="34" charset="0"/>
                        </a:rPr>
                        <a:t>¿Cuál preferiste, escuchar la versión en audio de </a:t>
                      </a:r>
                      <a:r>
                        <a:rPr lang="x-none" sz="1400" b="1" i="1" u="none" baseline="0" noProof="0" dirty="0" err="1" smtClean="0">
                          <a:latin typeface="+mj-lt"/>
                          <a:cs typeface="Helvetica" panose="020B0604020202020204" pitchFamily="34" charset="0"/>
                        </a:rPr>
                        <a:t>Casey</a:t>
                      </a:r>
                      <a:r>
                        <a:rPr lang="x-none" sz="1400" b="1" i="1" u="none" baseline="0" noProof="0" dirty="0" smtClean="0">
                          <a:latin typeface="+mj-lt"/>
                          <a:cs typeface="Helvetica" panose="020B0604020202020204" pitchFamily="34" charset="0"/>
                        </a:rPr>
                        <a:t> al bate </a:t>
                      </a:r>
                      <a:r>
                        <a:rPr lang="x-none" sz="1400" b="1" baseline="0" noProof="0" dirty="0" smtClean="0">
                          <a:latin typeface="+mj-lt"/>
                          <a:cs typeface="Helvetica" panose="020B0604020202020204" pitchFamily="34" charset="0"/>
                        </a:rPr>
                        <a:t>o leer el poema?  ¿Por qué?  Explica tu elección utilizando ejemplos  específicos para apoyar tu respuesta.</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x-none" sz="1500" b="1" noProof="0" dirty="0" smtClean="0">
                          <a:latin typeface="+mj-lt"/>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NI" sz="1100" b="1" u="sng" noProof="0" dirty="0" smtClean="0">
                          <a:latin typeface="+mj-lt"/>
                        </a:rPr>
                        <a:t>La respuesta da suficiente evidencia</a:t>
                      </a:r>
                      <a:r>
                        <a:rPr lang="es-NI" sz="1100" b="1" u="none" noProof="0" dirty="0" smtClean="0">
                          <a:latin typeface="+mj-lt"/>
                        </a:rPr>
                        <a:t> </a:t>
                      </a:r>
                      <a:r>
                        <a:rPr lang="es-NI" sz="1100" b="0" u="none" noProof="0" dirty="0" smtClean="0">
                          <a:latin typeface="+mj-lt"/>
                        </a:rPr>
                        <a:t>de</a:t>
                      </a:r>
                      <a:r>
                        <a:rPr lang="es-NI" sz="1100" b="0" u="none" baseline="0" noProof="0" dirty="0" smtClean="0">
                          <a:latin typeface="+mj-lt"/>
                        </a:rPr>
                        <a:t> la habilidad de localizar y seleccionar información que apoya específicamente por qué el estudiante prefiere la versión en audio o el poema de </a:t>
                      </a:r>
                      <a:r>
                        <a:rPr lang="es-NI" sz="1100" b="1" i="1" u="none" dirty="0" err="1" smtClean="0">
                          <a:latin typeface="+mj-lt"/>
                        </a:rPr>
                        <a:t>Casey</a:t>
                      </a:r>
                      <a:r>
                        <a:rPr lang="es-NI" sz="1100" b="1" i="1" u="none" dirty="0" smtClean="0">
                          <a:latin typeface="+mj-lt"/>
                        </a:rPr>
                        <a:t> al</a:t>
                      </a:r>
                      <a:r>
                        <a:rPr lang="es-NI" sz="1100" b="1" i="1" u="none" baseline="0" dirty="0" smtClean="0">
                          <a:latin typeface="+mj-lt"/>
                        </a:rPr>
                        <a:t> bate</a:t>
                      </a:r>
                      <a:r>
                        <a:rPr lang="es-NI" sz="1100" dirty="0" smtClean="0">
                          <a:latin typeface="+mj-lt"/>
                        </a:rPr>
                        <a:t>.</a:t>
                      </a:r>
                    </a:p>
                    <a:p>
                      <a:pPr marL="0" marR="0" indent="0" algn="l" defTabSz="914318" rtl="0" eaLnBrk="1" fontAlgn="auto" latinLnBrk="0" hangingPunct="1">
                        <a:lnSpc>
                          <a:spcPct val="100000"/>
                        </a:lnSpc>
                        <a:spcBef>
                          <a:spcPts val="0"/>
                        </a:spcBef>
                        <a:spcAft>
                          <a:spcPts val="0"/>
                        </a:spcAft>
                        <a:buClrTx/>
                        <a:buSzTx/>
                        <a:buFontTx/>
                        <a:buNone/>
                        <a:tabLst/>
                        <a:defRPr/>
                      </a:pPr>
                      <a:r>
                        <a:rPr lang="es-NI" sz="1100" b="1" u="sng" noProof="0" dirty="0" smtClean="0">
                          <a:latin typeface="+mj-lt"/>
                        </a:rPr>
                        <a:t>La respuesta da</a:t>
                      </a:r>
                      <a:r>
                        <a:rPr lang="es-NI" sz="1100" b="1" u="sng" baseline="0" noProof="0" dirty="0" smtClean="0">
                          <a:latin typeface="+mj-lt"/>
                        </a:rPr>
                        <a:t> </a:t>
                      </a:r>
                      <a:r>
                        <a:rPr lang="es-NI" sz="1100" b="1" u="sng" noProof="0" dirty="0" smtClean="0">
                          <a:latin typeface="+mj-lt"/>
                        </a:rPr>
                        <a:t>suficiente evidencia</a:t>
                      </a:r>
                      <a:r>
                        <a:rPr lang="es-NI" sz="1100" b="1" u="none" noProof="0" dirty="0" smtClean="0">
                          <a:latin typeface="+mj-lt"/>
                        </a:rPr>
                        <a:t> </a:t>
                      </a:r>
                      <a:r>
                        <a:rPr lang="es-NI" sz="1100" b="0" u="none" noProof="0" dirty="0" smtClean="0">
                          <a:latin typeface="+mj-lt"/>
                        </a:rPr>
                        <a:t>de</a:t>
                      </a:r>
                      <a:r>
                        <a:rPr lang="es-NI" sz="1100" b="0" u="none" baseline="0" noProof="0" dirty="0" smtClean="0">
                          <a:latin typeface="+mj-lt"/>
                        </a:rPr>
                        <a:t> la habilidad</a:t>
                      </a:r>
                      <a:r>
                        <a:rPr lang="es-NI" sz="1100" baseline="0" dirty="0" smtClean="0">
                          <a:latin typeface="+mj-lt"/>
                        </a:rPr>
                        <a:t> de </a:t>
                      </a:r>
                      <a:r>
                        <a:rPr lang="es-NI" sz="1100" dirty="0" smtClean="0">
                          <a:latin typeface="+mj-lt"/>
                        </a:rPr>
                        <a:t>interpretar e</a:t>
                      </a:r>
                      <a:r>
                        <a:rPr lang="es-NI" sz="1100" baseline="0" dirty="0" smtClean="0">
                          <a:latin typeface="+mj-lt"/>
                        </a:rPr>
                        <a:t> integrar </a:t>
                      </a:r>
                      <a:r>
                        <a:rPr lang="es-NI" sz="1100" dirty="0" smtClean="0">
                          <a:latin typeface="+mj-lt"/>
                        </a:rPr>
                        <a:t>información</a:t>
                      </a:r>
                      <a:r>
                        <a:rPr lang="es-NI" sz="1100" baseline="0" dirty="0" smtClean="0">
                          <a:latin typeface="+mj-lt"/>
                        </a:rPr>
                        <a:t> del texto/poema de manera que pueda escribir una respuesta integrada a la pregunta.</a:t>
                      </a:r>
                    </a:p>
                    <a:p>
                      <a:pPr marL="0" marR="0" indent="0" algn="l" defTabSz="914318" rtl="0" eaLnBrk="1" fontAlgn="auto" latinLnBrk="0" hangingPunct="1">
                        <a:lnSpc>
                          <a:spcPct val="100000"/>
                        </a:lnSpc>
                        <a:spcBef>
                          <a:spcPts val="0"/>
                        </a:spcBef>
                        <a:spcAft>
                          <a:spcPts val="0"/>
                        </a:spcAft>
                        <a:buClrTx/>
                        <a:buSzTx/>
                        <a:buFontTx/>
                        <a:buNone/>
                        <a:tabLst/>
                        <a:defRPr/>
                      </a:pPr>
                      <a:r>
                        <a:rPr lang="es-NI" sz="1100" baseline="0" dirty="0" smtClean="0">
                          <a:latin typeface="+mj-lt"/>
                        </a:rPr>
                        <a:t>Suficientes ejemplos o detalles para apoyar la respuesta del estudiante podrían ser muchos y variados.  Los ejemplos deben ser muy específicos  (diálogo, citas y/o detalles explícitos del texto) y deben coincidir con la razón para preferir  el audio o el texto.</a:t>
                      </a:r>
                      <a:endParaRPr lang="es-NI" sz="1100" dirty="0" smtClean="0">
                        <a:latin typeface="+mj-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x-none" sz="1300" b="1" noProof="0" dirty="0" smtClean="0">
                          <a:latin typeface="+mj-lt"/>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s-HN" sz="1000" b="0" i="1" noProof="0" dirty="0" smtClean="0">
                          <a:solidFill>
                            <a:schemeClr val="tx1"/>
                          </a:solidFill>
                          <a:latin typeface="+mj-lt"/>
                        </a:rPr>
                        <a:t>El estudiante localiza y selecciona suficiente información para apoyar</a:t>
                      </a:r>
                      <a:r>
                        <a:rPr lang="es-HN" sz="1000" b="0" i="1" baseline="0" noProof="0" dirty="0" smtClean="0">
                          <a:solidFill>
                            <a:schemeClr val="tx1"/>
                          </a:solidFill>
                          <a:latin typeface="+mj-lt"/>
                        </a:rPr>
                        <a:t> su </a:t>
                      </a:r>
                      <a:r>
                        <a:rPr lang="es-HN" sz="1000" b="0" i="1" baseline="0" noProof="0" dirty="0" smtClean="0">
                          <a:latin typeface="+mj-lt"/>
                        </a:rPr>
                        <a:t>preferencia ya sea por la versión en audio o texto de </a:t>
                      </a:r>
                      <a:r>
                        <a:rPr lang="es-HN" sz="1000" b="1" i="1" baseline="0" noProof="0" dirty="0" err="1" smtClean="0">
                          <a:latin typeface="+mj-lt"/>
                        </a:rPr>
                        <a:t>Casey</a:t>
                      </a:r>
                      <a:r>
                        <a:rPr lang="es-HN" sz="1000" b="1" i="1" baseline="0" noProof="0" dirty="0" smtClean="0">
                          <a:latin typeface="+mj-lt"/>
                        </a:rPr>
                        <a:t> al bate</a:t>
                      </a:r>
                      <a:r>
                        <a:rPr lang="es-HN" sz="1000" b="0" i="1" baseline="0" noProof="0" dirty="0" smtClean="0">
                          <a:latin typeface="+mj-lt"/>
                        </a:rPr>
                        <a:t>.</a:t>
                      </a:r>
                    </a:p>
                    <a:p>
                      <a:r>
                        <a:rPr lang="es-HN" sz="1100" b="0" i="0" baseline="0" noProof="0" dirty="0" smtClean="0">
                          <a:latin typeface="+mn-lt"/>
                        </a:rPr>
                        <a:t>Preferí escuchar la versión en audio de </a:t>
                      </a:r>
                      <a:r>
                        <a:rPr lang="es-HN" sz="1100" b="1" i="1" baseline="0" noProof="0" dirty="0" err="1" smtClean="0">
                          <a:latin typeface="+mn-lt"/>
                        </a:rPr>
                        <a:t>Casey</a:t>
                      </a:r>
                      <a:r>
                        <a:rPr lang="es-HN" sz="1100" b="1" i="1" baseline="0" noProof="0" dirty="0" smtClean="0">
                          <a:latin typeface="+mn-lt"/>
                        </a:rPr>
                        <a:t> al bate, </a:t>
                      </a:r>
                      <a:r>
                        <a:rPr lang="es-HN" sz="1100" b="0" i="0" baseline="0" noProof="0" dirty="0" smtClean="0">
                          <a:latin typeface="+mn-lt"/>
                        </a:rPr>
                        <a:t>pero sólo después de haber leído el poema primero.  Me gusta leer, pero escuchar la versión en audio hizo que el poema tomara vida para mí. Sentí realmente  que estaba  allí en el partido de béisbol porque podía escuchar la emoción en la voz del narrador. El narrador dijo cosas como “</a:t>
                      </a:r>
                      <a:r>
                        <a:rPr lang="es-HN" sz="1100" b="0" i="1" baseline="0" noProof="0" dirty="0" err="1" smtClean="0">
                          <a:latin typeface="+mn-lt"/>
                        </a:rPr>
                        <a:t>whack</a:t>
                      </a:r>
                      <a:r>
                        <a:rPr lang="es-HN" sz="1100" b="0" i="1" baseline="0" noProof="0" dirty="0" smtClean="0">
                          <a:latin typeface="+mn-lt"/>
                        </a:rPr>
                        <a:t> at </a:t>
                      </a:r>
                      <a:r>
                        <a:rPr lang="es-HN" sz="1100" b="0" i="1" baseline="0" noProof="0" dirty="0" err="1" smtClean="0">
                          <a:latin typeface="+mn-lt"/>
                        </a:rPr>
                        <a:t>that</a:t>
                      </a:r>
                      <a:r>
                        <a:rPr lang="es-HN" sz="1100" b="0" i="0" baseline="0" noProof="0" dirty="0" smtClean="0">
                          <a:latin typeface="+mn-lt"/>
                        </a:rPr>
                        <a:t>”, con una fuerte expresión para referirse al sonido del bate.  Entonces cuando dijo, — </a:t>
                      </a:r>
                      <a:r>
                        <a:rPr lang="es-HN" sz="1100" b="0" i="1" baseline="0" noProof="0" dirty="0" err="1" smtClean="0">
                          <a:latin typeface="+mn-lt"/>
                        </a:rPr>
                        <a:t>the</a:t>
                      </a:r>
                      <a:r>
                        <a:rPr lang="es-HN" sz="1100" b="0" i="1" baseline="0" noProof="0" dirty="0" smtClean="0">
                          <a:latin typeface="+mn-lt"/>
                        </a:rPr>
                        <a:t> </a:t>
                      </a:r>
                      <a:r>
                        <a:rPr lang="es-HN" sz="1100" b="0" i="1" baseline="0" noProof="0" dirty="0" err="1" smtClean="0">
                          <a:latin typeface="+mn-lt"/>
                        </a:rPr>
                        <a:t>latter</a:t>
                      </a:r>
                      <a:r>
                        <a:rPr lang="es-HN" sz="1100" b="0" i="1" baseline="0" noProof="0" dirty="0" smtClean="0">
                          <a:latin typeface="+mn-lt"/>
                        </a:rPr>
                        <a:t> </a:t>
                      </a:r>
                      <a:r>
                        <a:rPr lang="es-HN" sz="1100" b="0" i="1" baseline="0" noProof="0" dirty="0" err="1" smtClean="0">
                          <a:latin typeface="+mn-lt"/>
                        </a:rPr>
                        <a:t>was</a:t>
                      </a:r>
                      <a:r>
                        <a:rPr lang="es-HN" sz="1100" b="0" i="1" baseline="0" noProof="0" dirty="0" smtClean="0">
                          <a:latin typeface="+mn-lt"/>
                        </a:rPr>
                        <a:t> a cake</a:t>
                      </a:r>
                      <a:r>
                        <a:rPr lang="es-HN" sz="1100" b="0" i="0" baseline="0" noProof="0" dirty="0" smtClean="0">
                          <a:latin typeface="+mn-lt"/>
                        </a:rPr>
                        <a:t> (el segundo era un fanfarrón), refiriéndose a Jimmy Blake (un jugador de béisbol), me tuve que reír cuando dijo de mala gana la palabra  “</a:t>
                      </a:r>
                      <a:r>
                        <a:rPr lang="es-HN" sz="1100" b="0" i="1" baseline="0" noProof="0" dirty="0" smtClean="0">
                          <a:latin typeface="+mn-lt"/>
                        </a:rPr>
                        <a:t>cake</a:t>
                      </a:r>
                      <a:r>
                        <a:rPr lang="es-HN" sz="1100" b="0" i="0" baseline="0" noProof="0" dirty="0" smtClean="0">
                          <a:latin typeface="+mn-lt"/>
                        </a:rPr>
                        <a:t>”.  Cuando </a:t>
                      </a:r>
                      <a:r>
                        <a:rPr lang="es-HN" sz="1100" b="0" i="0" baseline="0" noProof="0" dirty="0" err="1" smtClean="0">
                          <a:latin typeface="+mn-lt"/>
                        </a:rPr>
                        <a:t>Casey</a:t>
                      </a:r>
                      <a:r>
                        <a:rPr lang="es-HN" sz="1100" b="0" i="0" baseline="0" noProof="0" dirty="0" smtClean="0">
                          <a:latin typeface="+mn-lt"/>
                        </a:rPr>
                        <a:t> vino al bate, parecía que lo podía escuchar decir, — Ese no es mi estilo (</a:t>
                      </a:r>
                      <a:r>
                        <a:rPr lang="en-US" sz="1100" b="0" i="1" baseline="0" dirty="0" smtClean="0">
                          <a:latin typeface="+mn-lt"/>
                        </a:rPr>
                        <a:t>That </a:t>
                      </a:r>
                      <a:r>
                        <a:rPr lang="en-US" sz="1100" b="0" i="1" baseline="0" dirty="0" err="1" smtClean="0">
                          <a:latin typeface="+mn-lt"/>
                        </a:rPr>
                        <a:t>ain’t</a:t>
                      </a:r>
                      <a:r>
                        <a:rPr lang="en-US" sz="1100" b="0" i="1" baseline="0" dirty="0" smtClean="0">
                          <a:latin typeface="+mn-lt"/>
                        </a:rPr>
                        <a:t> my style</a:t>
                      </a:r>
                      <a:r>
                        <a:rPr lang="en-US" sz="1100" b="0" i="0" baseline="0" dirty="0" smtClean="0">
                          <a:latin typeface="+mn-lt"/>
                        </a:rPr>
                        <a:t>), </a:t>
                      </a:r>
                      <a:r>
                        <a:rPr lang="es-HN" sz="1100" b="0" i="0" kern="1200" baseline="0" noProof="0" dirty="0" smtClean="0">
                          <a:solidFill>
                            <a:schemeClr val="tx1"/>
                          </a:solidFill>
                          <a:latin typeface="+mn-lt"/>
                          <a:ea typeface="+mn-ea"/>
                          <a:cs typeface="+mn-cs"/>
                        </a:rPr>
                        <a:t>— </a:t>
                      </a:r>
                      <a:r>
                        <a:rPr lang="es-HN" sz="1100" b="0" i="0" baseline="0" noProof="0" dirty="0" smtClean="0">
                          <a:latin typeface="+mn-lt"/>
                        </a:rPr>
                        <a:t>con voz áspera y cuando el árbitro grito, </a:t>
                      </a:r>
                      <a:r>
                        <a:rPr lang="es-HN" sz="1100" b="0" i="0" kern="1200" baseline="0" noProof="0" dirty="0" smtClean="0">
                          <a:solidFill>
                            <a:schemeClr val="tx1"/>
                          </a:solidFill>
                          <a:latin typeface="+mn-lt"/>
                          <a:ea typeface="+mn-ea"/>
                          <a:cs typeface="+mn-cs"/>
                        </a:rPr>
                        <a:t>— </a:t>
                      </a:r>
                      <a:r>
                        <a:rPr lang="es-HN" sz="1100" b="0" i="0" baseline="0" noProof="0" dirty="0" smtClean="0">
                          <a:latin typeface="+mn-lt"/>
                        </a:rPr>
                        <a:t>¡Strike uno!, me ayudó a entender que  Casey lo había hecho a propósito.  </a:t>
                      </a:r>
                      <a:r>
                        <a:rPr lang="es-HN" sz="1100" b="0" i="0" baseline="0" noProof="0" dirty="0" smtClean="0">
                          <a:solidFill>
                            <a:schemeClr val="tx1"/>
                          </a:solidFill>
                          <a:latin typeface="+mn-lt"/>
                        </a:rPr>
                        <a:t>No me había dado cuenta de eso cuando leí el  texto.</a:t>
                      </a:r>
                      <a:r>
                        <a:rPr lang="es-HN" sz="1100" b="0" i="0" baseline="0" noProof="0" dirty="0" smtClean="0">
                          <a:solidFill>
                            <a:srgbClr val="FF0000"/>
                          </a:solidFill>
                          <a:latin typeface="+mn-lt"/>
                        </a:rPr>
                        <a:t> </a:t>
                      </a:r>
                      <a:r>
                        <a:rPr lang="es-HN" sz="1100" b="0" i="0" baseline="0" noProof="0" dirty="0" smtClean="0">
                          <a:solidFill>
                            <a:schemeClr val="tx1"/>
                          </a:solidFill>
                          <a:latin typeface="+mn-lt"/>
                        </a:rPr>
                        <a:t>La  música también encaja con cada estrofa para crear la emoción de la “grandeza y altivez” de </a:t>
                      </a:r>
                      <a:r>
                        <a:rPr lang="es-HN" sz="1100" b="0" i="0" baseline="0" noProof="0" dirty="0" err="1" smtClean="0">
                          <a:solidFill>
                            <a:schemeClr val="tx1"/>
                          </a:solidFill>
                          <a:latin typeface="+mn-lt"/>
                        </a:rPr>
                        <a:t>Casey</a:t>
                      </a:r>
                      <a:r>
                        <a:rPr lang="es-HN" sz="1100" b="0" i="0" baseline="0" noProof="0" dirty="0" smtClean="0">
                          <a:solidFill>
                            <a:schemeClr val="tx1"/>
                          </a:solidFill>
                          <a:latin typeface="+mn-lt"/>
                        </a:rPr>
                        <a:t>; la música era bajita y suave como si Casey pensara arrogantemente de sí mismo.  </a:t>
                      </a:r>
                      <a:r>
                        <a:rPr lang="es-HN" sz="1100" b="0" i="0" baseline="0" noProof="0" dirty="0" smtClean="0">
                          <a:latin typeface="+mn-lt"/>
                        </a:rPr>
                        <a:t>Al final Casey se ponchó y el narrador lo gritó con fuerza.  Entendí muchísimo mejor después de escuchar el audio.</a:t>
                      </a:r>
                    </a:p>
                  </a:txBody>
                  <a:tcPr marL="103632" marR="103632" marT="50292" marB="50292"/>
                </a:tc>
              </a:tr>
              <a:tr h="652272">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HN" sz="1000" b="0" i="1" noProof="0" dirty="0" smtClean="0">
                          <a:latin typeface="+mj-lt"/>
                        </a:rPr>
                        <a:t>El estudiante localiza y selecciona información parcial y alguna información específica para apoyar </a:t>
                      </a:r>
                      <a:r>
                        <a:rPr lang="es-HN" sz="1000" b="0" i="1" kern="1200" baseline="0" noProof="0" dirty="0" smtClean="0">
                          <a:solidFill>
                            <a:schemeClr val="tx1"/>
                          </a:solidFill>
                          <a:latin typeface="+mn-lt"/>
                          <a:ea typeface="+mn-ea"/>
                          <a:cs typeface="+mn-cs"/>
                        </a:rPr>
                        <a:t>su preferencia por la versión en audio o texto de </a:t>
                      </a:r>
                      <a:r>
                        <a:rPr lang="es-HN" sz="1000" b="1" i="1" baseline="0" noProof="0" dirty="0" err="1" smtClean="0">
                          <a:latin typeface="+mj-lt"/>
                        </a:rPr>
                        <a:t>Casey</a:t>
                      </a:r>
                      <a:r>
                        <a:rPr lang="es-HN" sz="1000" b="1" i="1" baseline="0" noProof="0" dirty="0" smtClean="0">
                          <a:latin typeface="+mj-lt"/>
                        </a:rPr>
                        <a:t> al bate</a:t>
                      </a:r>
                      <a:r>
                        <a:rPr lang="es-HN" sz="1000" b="1" i="1" noProof="0" dirty="0" smtClean="0">
                          <a:latin typeface="+mj-lt"/>
                        </a:rPr>
                        <a:t>.</a:t>
                      </a:r>
                    </a:p>
                    <a:p>
                      <a:pPr marL="0" marR="0" lvl="0" indent="0" algn="l" defTabSz="1018809" rtl="0" eaLnBrk="1" fontAlgn="auto" latinLnBrk="0" hangingPunct="1">
                        <a:lnSpc>
                          <a:spcPct val="100000"/>
                        </a:lnSpc>
                        <a:spcBef>
                          <a:spcPts val="0"/>
                        </a:spcBef>
                        <a:spcAft>
                          <a:spcPts val="0"/>
                        </a:spcAft>
                        <a:buClrTx/>
                        <a:buSzTx/>
                        <a:buFontTx/>
                        <a:buNone/>
                        <a:tabLst/>
                        <a:defRPr/>
                      </a:pPr>
                      <a:r>
                        <a:rPr lang="es-HN" sz="1100" b="0" i="0" noProof="0" dirty="0" smtClean="0">
                          <a:latin typeface="+mj-lt"/>
                        </a:rPr>
                        <a:t>De</a:t>
                      </a:r>
                      <a:r>
                        <a:rPr lang="es-HN" sz="1100" b="0" i="0" baseline="0" noProof="0" dirty="0" smtClean="0">
                          <a:latin typeface="+mj-lt"/>
                        </a:rPr>
                        <a:t> verdad me gustó escuchar el poema </a:t>
                      </a:r>
                      <a:r>
                        <a:rPr lang="es-HN" sz="1100" b="1" i="1" baseline="0" noProof="0" dirty="0" smtClean="0">
                          <a:latin typeface="+mj-lt"/>
                        </a:rPr>
                        <a:t>Casey al bate </a:t>
                      </a:r>
                      <a:r>
                        <a:rPr lang="es-HN" sz="1100" b="0" i="0" baseline="0" noProof="0" dirty="0" smtClean="0">
                          <a:latin typeface="+mj-lt"/>
                        </a:rPr>
                        <a:t>porque es muy diferente a leerlo solamente.  La voz del narrador iba de suave a fuerte muchas veces y la música también.  La música le añadió un carácter a Casey que yo no conocía antes. Estuvo genial. ¿Sabías que Casey estaba bien seguro de que ganaría? Yo no lo sabía hasta que el narrador dijo que Casey se sentía tranquilo entre la multitud.</a:t>
                      </a:r>
                      <a:endParaRPr lang="es-HN" sz="1100" b="0" i="0" noProof="0" dirty="0" smtClean="0">
                        <a:latin typeface="+mj-lt"/>
                      </a:endParaRP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s-EC" sz="1000" b="0" i="1" u="none" dirty="0" smtClean="0">
                          <a:latin typeface="+mj-lt"/>
                        </a:rPr>
                        <a:t>El estudiante no da suficiente evidencia de la habilidad de localizar, seleccionar, interpretar e integrar información</a:t>
                      </a:r>
                      <a:r>
                        <a:rPr lang="es-HN" sz="1000" b="0" i="1" u="none" baseline="0" noProof="0" dirty="0" smtClean="0">
                          <a:latin typeface="+mj-lt"/>
                        </a:rPr>
                        <a:t>.</a:t>
                      </a:r>
                    </a:p>
                    <a:p>
                      <a:r>
                        <a:rPr lang="es-HN" sz="1100" b="0" i="0" u="none" baseline="0" noProof="0" dirty="0" smtClean="0">
                          <a:latin typeface="+mj-lt"/>
                        </a:rPr>
                        <a:t>Este poema es sobre Casey que es un jugador de béisbol. </a:t>
                      </a:r>
                      <a:r>
                        <a:rPr lang="es-HN" sz="1100" b="0" i="0" u="none" baseline="0" noProof="0" dirty="0" err="1" smtClean="0">
                          <a:latin typeface="+mj-lt"/>
                        </a:rPr>
                        <a:t>Casey</a:t>
                      </a:r>
                      <a:r>
                        <a:rPr lang="es-HN" sz="1100" b="0" i="0" u="none" baseline="0" noProof="0" dirty="0" smtClean="0">
                          <a:latin typeface="+mj-lt"/>
                        </a:rPr>
                        <a:t> es un gran jugador y todo el mundo sabe que él puede ganar. El narrador no es en realidad Casey pero sólo un hombre leyendo el poema.  El poema es divertido de leer.  Creo que me gustó mejor leerlo.</a:t>
                      </a:r>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57121130"/>
              </p:ext>
            </p:extLst>
          </p:nvPr>
        </p:nvGraphicFramePr>
        <p:xfrm>
          <a:off x="4191000" y="9028642"/>
          <a:ext cx="2705100" cy="762000"/>
        </p:xfrm>
        <a:graphic>
          <a:graphicData uri="http://schemas.openxmlformats.org/drawingml/2006/table">
            <a:tbl>
              <a:tblPr/>
              <a:tblGrid>
                <a:gridCol w="2705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RL.6.7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Comparan y contrastan la experiencia de leer un cuento, obra de teatro o poema, con la de escuchar o ver una grabación de audio, video o la versión en vivo del texto; esto incluye el contrastar lo que “se visualiza” y “se escucha” cuando leen, con lo que perciben cuando escuchan u observan.</a:t>
                      </a:r>
                      <a:endParaRPr lang="en-US" sz="800" i="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68031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67489" y="9631546"/>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14</a:t>
            </a:fld>
            <a:endParaRPr sz="1200" dirty="0">
              <a:solidFill>
                <a:srgbClr val="888888"/>
              </a:solidFill>
            </a:endParaRPr>
          </a:p>
        </p:txBody>
      </p:sp>
      <p:graphicFrame>
        <p:nvGraphicFramePr>
          <p:cNvPr id="148" name="Table 148"/>
          <p:cNvGraphicFramePr/>
          <p:nvPr>
            <p:extLst>
              <p:ext uri="{D42A27DB-BD31-4B8C-83A1-F6EECF244321}">
                <p14:modId xmlns:p14="http://schemas.microsoft.com/office/powerpoint/2010/main" val="2395291110"/>
              </p:ext>
            </p:extLst>
          </p:nvPr>
        </p:nvGraphicFramePr>
        <p:xfrm>
          <a:off x="390526" y="245289"/>
          <a:ext cx="7018974" cy="8738266"/>
        </p:xfrm>
        <a:graphic>
          <a:graphicData uri="http://schemas.openxmlformats.org/drawingml/2006/table">
            <a:tbl>
              <a:tblPr firstRow="1"/>
              <a:tblGrid>
                <a:gridCol w="523874"/>
                <a:gridCol w="6495100"/>
              </a:tblGrid>
              <a:tr h="571365">
                <a:tc gridSpan="2">
                  <a:txBody>
                    <a:bodyPr/>
                    <a:lstStyle/>
                    <a:p>
                      <a:pPr marL="58738" marR="0" lvl="0" indent="0" algn="l" defTabSz="1018809" rtl="0" eaLnBrk="1" fontAlgn="auto" latinLnBrk="0" hangingPunct="1">
                        <a:lnSpc>
                          <a:spcPct val="100000"/>
                        </a:lnSpc>
                        <a:spcBef>
                          <a:spcPts val="0"/>
                        </a:spcBef>
                        <a:spcAft>
                          <a:spcPts val="0"/>
                        </a:spcAft>
                        <a:buClrTx/>
                        <a:buSzTx/>
                        <a:buFontTx/>
                        <a:buNone/>
                        <a:tabLst/>
                        <a:defRPr sz="1800" b="0" i="0"/>
                      </a:pPr>
                      <a:r>
                        <a:rPr kumimoji="0" lang="es-ES"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1769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NI" sz="1600" b="1" noProof="0" dirty="0" smtClean="0"/>
                        <a:t>CFA Trimestre 3: Clave para la </a:t>
                      </a:r>
                      <a:r>
                        <a:rPr lang="es-NI" sz="1600" b="1" u="sng" noProof="0" dirty="0" smtClean="0"/>
                        <a:t>Respuesta construida</a:t>
                      </a:r>
                    </a:p>
                  </a:txBody>
                  <a:tcPr marL="0" marR="0" marT="0" marB="0" horzOverflow="overflow">
                    <a:lnL w="12700">
                      <a:solidFill>
                        <a:srgbClr val="000000"/>
                      </a:solidFill>
                      <a:round/>
                    </a:lnL>
                    <a:lnR w="12700">
                      <a:solidFill>
                        <a:srgbClr val="000000"/>
                      </a:solidFill>
                      <a:roun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7692">
                <a:tc gridSpan="2">
                  <a:txBody>
                    <a:bodyPr/>
                    <a:lstStyle/>
                    <a:p>
                      <a:pPr lvl="0" algn="ctr">
                        <a:lnSpc>
                          <a:spcPct val="100000"/>
                        </a:lnSpc>
                        <a:spcBef>
                          <a:spcPts val="0"/>
                        </a:spcBef>
                        <a:spcAft>
                          <a:spcPts val="0"/>
                        </a:spcAft>
                        <a:defRPr sz="1800" b="0" i="0"/>
                      </a:pPr>
                      <a:r>
                        <a:rPr lang="es-NI" sz="1400" b="1" noProof="0" dirty="0" smtClean="0">
                          <a:latin typeface="+mn-lt"/>
                        </a:rPr>
                        <a:t> Estándar RL.6.9 </a:t>
                      </a:r>
                      <a:r>
                        <a:rPr lang="es-ES" sz="1400" b="1" noProof="0" dirty="0" smtClean="0">
                          <a:latin typeface="+mn-lt"/>
                        </a:rPr>
                        <a:t>Rúbricas para la Respuesta construida- Lectura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653077">
                <a:tc gridSpan="2">
                  <a:txBody>
                    <a:bodyPr/>
                    <a:lstStyle/>
                    <a:p>
                      <a:pPr marL="1089025" marR="0" indent="-1035050" algn="l" defTabSz="1018824" rtl="0" eaLnBrk="1" fontAlgn="auto" latinLnBrk="0" hangingPunct="1">
                        <a:lnSpc>
                          <a:spcPct val="100000"/>
                        </a:lnSpc>
                        <a:spcBef>
                          <a:spcPts val="0"/>
                        </a:spcBef>
                        <a:spcAft>
                          <a:spcPts val="0"/>
                        </a:spcAft>
                        <a:buClrTx/>
                        <a:buSzTx/>
                        <a:buFontTx/>
                        <a:buNone/>
                        <a:tabLst/>
                        <a:defRPr/>
                      </a:pPr>
                      <a:r>
                        <a:rPr lang="es-NI" sz="1400" b="1" noProof="0" dirty="0" smtClean="0">
                          <a:latin typeface="+mn-lt"/>
                          <a:cs typeface="Helvetica" panose="020B0604020202020204" pitchFamily="34" charset="0"/>
                        </a:rPr>
                        <a:t>Pregunta #8:</a:t>
                      </a:r>
                      <a:r>
                        <a:rPr lang="es-NI" sz="1400" b="1" baseline="0" noProof="0" dirty="0" smtClean="0">
                          <a:latin typeface="+mn-lt"/>
                          <a:cs typeface="Helvetica" panose="020B0604020202020204" pitchFamily="34" charset="0"/>
                        </a:rPr>
                        <a:t>  </a:t>
                      </a:r>
                      <a:r>
                        <a:rPr lang="es-ES" sz="1350" b="1" noProof="0" dirty="0" smtClean="0">
                          <a:latin typeface="+mn-lt"/>
                          <a:cs typeface="Helvetica" panose="020B0604020202020204" pitchFamily="34" charset="0"/>
                        </a:rPr>
                        <a:t>Compara y contrasta a los jugadores de béisbol Lou </a:t>
                      </a:r>
                      <a:r>
                        <a:rPr lang="es-ES" sz="1350" b="1" noProof="0" dirty="0" err="1" smtClean="0">
                          <a:latin typeface="+mn-lt"/>
                          <a:cs typeface="Helvetica" panose="020B0604020202020204" pitchFamily="34" charset="0"/>
                        </a:rPr>
                        <a:t>Gehrig</a:t>
                      </a:r>
                      <a:r>
                        <a:rPr lang="es-ES" sz="1350" b="1" noProof="0" dirty="0" smtClean="0">
                          <a:latin typeface="+mn-lt"/>
                          <a:cs typeface="Helvetica" panose="020B0604020202020204" pitchFamily="34" charset="0"/>
                        </a:rPr>
                        <a:t> en </a:t>
                      </a:r>
                      <a:r>
                        <a:rPr lang="es-ES" sz="1350" b="0" i="1" noProof="0" dirty="0" smtClean="0">
                          <a:latin typeface="+mn-lt"/>
                          <a:cs typeface="Helvetica" panose="020B0604020202020204" pitchFamily="34" charset="0"/>
                        </a:rPr>
                        <a:t>Henry Louis </a:t>
                      </a:r>
                      <a:r>
                        <a:rPr lang="es-ES" sz="1350" b="0" i="1" noProof="0" dirty="0" err="1" smtClean="0">
                          <a:latin typeface="+mn-lt"/>
                          <a:cs typeface="Helvetica" panose="020B0604020202020204" pitchFamily="34" charset="0"/>
                        </a:rPr>
                        <a:t>Gehrig</a:t>
                      </a:r>
                      <a:r>
                        <a:rPr lang="es-ES" sz="1350" b="1" noProof="0" dirty="0" smtClean="0">
                          <a:latin typeface="+mn-lt"/>
                          <a:cs typeface="Helvetica" panose="020B0604020202020204" pitchFamily="34" charset="0"/>
                        </a:rPr>
                        <a:t>  y a </a:t>
                      </a:r>
                      <a:r>
                        <a:rPr lang="es-ES" sz="1350" b="1" noProof="0" dirty="0" err="1" smtClean="0">
                          <a:latin typeface="+mn-lt"/>
                          <a:cs typeface="Helvetica" panose="020B0604020202020204" pitchFamily="34" charset="0"/>
                        </a:rPr>
                        <a:t>Casey</a:t>
                      </a:r>
                      <a:r>
                        <a:rPr lang="es-ES" sz="1350" b="1" noProof="0" dirty="0" smtClean="0">
                          <a:latin typeface="+mn-lt"/>
                          <a:cs typeface="Helvetica" panose="020B0604020202020204" pitchFamily="34" charset="0"/>
                        </a:rPr>
                        <a:t>  en </a:t>
                      </a:r>
                      <a:r>
                        <a:rPr lang="es-ES" sz="1350" b="0" i="1" noProof="0" dirty="0" err="1" smtClean="0">
                          <a:latin typeface="+mn-lt"/>
                          <a:cs typeface="Helvetica" panose="020B0604020202020204" pitchFamily="34" charset="0"/>
                        </a:rPr>
                        <a:t>Casey</a:t>
                      </a:r>
                      <a:r>
                        <a:rPr lang="es-ES" sz="1350" b="0" i="1" noProof="0" dirty="0" smtClean="0">
                          <a:latin typeface="+mn-lt"/>
                          <a:cs typeface="Helvetica" panose="020B0604020202020204" pitchFamily="34" charset="0"/>
                        </a:rPr>
                        <a:t> al bate</a:t>
                      </a:r>
                      <a:r>
                        <a:rPr lang="es-ES" sz="1350" b="1" noProof="0" dirty="0" smtClean="0">
                          <a:latin typeface="+mn-lt"/>
                          <a:cs typeface="Helvetica" panose="020B0604020202020204" pitchFamily="34" charset="0"/>
                        </a:rPr>
                        <a:t>. ¿</a:t>
                      </a:r>
                      <a:r>
                        <a:rPr lang="es-ES" sz="1350" b="1" noProof="0" dirty="0" smtClean="0">
                          <a:solidFill>
                            <a:schemeClr val="tx1"/>
                          </a:solidFill>
                          <a:latin typeface="+mn-lt"/>
                          <a:cs typeface="Helvetica" panose="020B0604020202020204" pitchFamily="34" charset="0"/>
                        </a:rPr>
                        <a:t>En qué son similares y en qué son </a:t>
                      </a:r>
                      <a:r>
                        <a:rPr lang="es-ES" sz="1350" b="1" noProof="0" dirty="0" smtClean="0">
                          <a:latin typeface="+mn-lt"/>
                          <a:cs typeface="Helvetica" panose="020B0604020202020204" pitchFamily="34" charset="0"/>
                        </a:rPr>
                        <a:t>diferentes? Utiliza ejemplos específicos en tu respuesta.</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628650">
                <a:tc gridSpan="2">
                  <a:txBody>
                    <a:bodyPr/>
                    <a:lstStyle/>
                    <a:p>
                      <a:pPr lvl="0" algn="l">
                        <a:lnSpc>
                          <a:spcPct val="100000"/>
                        </a:lnSpc>
                        <a:spcBef>
                          <a:spcPts val="0"/>
                        </a:spcBef>
                        <a:spcAft>
                          <a:spcPts val="0"/>
                        </a:spcAft>
                        <a:defRPr sz="1800" b="0" i="0"/>
                      </a:pPr>
                      <a:endParaRPr lang="es-NI" sz="500" u="sng" noProof="0" dirty="0" smtClean="0"/>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20" b="0" u="sng" noProof="0" dirty="0" smtClean="0"/>
                        <a:t>Lenguaje del maestro y notas de</a:t>
                      </a:r>
                      <a:r>
                        <a:rPr lang="es-GT" sz="1020" b="0" u="sng" baseline="0" noProof="0" dirty="0" smtClean="0"/>
                        <a:t> calificación</a:t>
                      </a:r>
                      <a:r>
                        <a:rPr lang="es-GT" sz="1020" b="0" u="none" noProof="0" dirty="0" smtClean="0"/>
                        <a:t>:</a:t>
                      </a:r>
                      <a:endParaRPr lang="es-NI" sz="1020" b="1" noProof="0" dirty="0" smtClean="0">
                        <a:latin typeface="+mn-lt"/>
                      </a:endParaRPr>
                    </a:p>
                    <a:p>
                      <a:pPr lvl="0" algn="l">
                        <a:lnSpc>
                          <a:spcPct val="100000"/>
                        </a:lnSpc>
                        <a:spcBef>
                          <a:spcPts val="0"/>
                        </a:spcBef>
                        <a:spcAft>
                          <a:spcPts val="0"/>
                        </a:spcAft>
                        <a:defRPr sz="1800" b="0" i="0"/>
                      </a:pPr>
                      <a:r>
                        <a:rPr lang="es-NI" sz="1020" b="1" noProof="0" dirty="0" smtClean="0">
                          <a:latin typeface="+mn-lt"/>
                        </a:rPr>
                        <a:t>Suficiente Evidencia</a:t>
                      </a:r>
                      <a:r>
                        <a:rPr lang="es-NI" sz="1020" b="0" baseline="0" noProof="0" dirty="0" smtClean="0">
                          <a:uFill>
                            <a:solidFill/>
                          </a:uFill>
                          <a:latin typeface="+mn-lt"/>
                        </a:rPr>
                        <a:t> incluiría detalles explícitos o textuales para apoyar la comparación y el contraste entre Lou Gehrig y </a:t>
                      </a:r>
                      <a:r>
                        <a:rPr lang="es-NI" sz="1020" b="0" baseline="0" noProof="0" dirty="0" err="1" smtClean="0">
                          <a:uFill>
                            <a:solidFill/>
                          </a:uFill>
                          <a:latin typeface="+mn-lt"/>
                        </a:rPr>
                        <a:t>Casey</a:t>
                      </a:r>
                      <a:r>
                        <a:rPr lang="es-NI" sz="1020" b="0" baseline="0" noProof="0" dirty="0" smtClean="0">
                          <a:uFill>
                            <a:solidFill/>
                          </a:uFill>
                          <a:latin typeface="+mn-lt"/>
                        </a:rPr>
                        <a:t>.</a:t>
                      </a:r>
                    </a:p>
                    <a:p>
                      <a:pPr lvl="0" algn="l">
                        <a:lnSpc>
                          <a:spcPct val="100000"/>
                        </a:lnSpc>
                        <a:spcBef>
                          <a:spcPts val="0"/>
                        </a:spcBef>
                        <a:spcAft>
                          <a:spcPts val="0"/>
                        </a:spcAft>
                        <a:defRPr sz="1800" b="0" i="0"/>
                      </a:pPr>
                      <a:r>
                        <a:rPr lang="es-NI" sz="1020" b="1" baseline="0" noProof="0" dirty="0" smtClean="0">
                          <a:solidFill>
                            <a:schemeClr val="tx1"/>
                          </a:solidFill>
                          <a:uFill>
                            <a:solidFill/>
                          </a:uFill>
                          <a:latin typeface="+mn-lt"/>
                        </a:rPr>
                        <a:t>Identificaciones  Específicas </a:t>
                      </a:r>
                      <a:r>
                        <a:rPr lang="es-NI" sz="1020" b="0" baseline="0" noProof="0" dirty="0" smtClean="0">
                          <a:solidFill>
                            <a:schemeClr val="tx1"/>
                          </a:solidFill>
                          <a:uFill>
                            <a:solidFill/>
                          </a:uFill>
                          <a:latin typeface="+mn-lt"/>
                        </a:rPr>
                        <a:t>(detalles </a:t>
                      </a:r>
                      <a:r>
                        <a:rPr lang="es-NI" sz="1020" b="0" baseline="0" noProof="0" dirty="0" smtClean="0">
                          <a:uFill>
                            <a:solidFill/>
                          </a:uFill>
                          <a:latin typeface="+mn-lt"/>
                        </a:rPr>
                        <a:t>de apoyo) que los estudiantes pueden utilizar para </a:t>
                      </a:r>
                      <a:r>
                        <a:rPr lang="es-NI" sz="1020" b="1" baseline="0" noProof="0" dirty="0" smtClean="0">
                          <a:uFill>
                            <a:solidFill/>
                          </a:uFill>
                          <a:latin typeface="+mn-lt"/>
                        </a:rPr>
                        <a:t>comparar las semejanzas </a:t>
                      </a:r>
                      <a:r>
                        <a:rPr lang="es-NI" sz="1020" b="0" baseline="0" noProof="0" dirty="0" smtClean="0">
                          <a:uFill>
                            <a:solidFill/>
                          </a:uFill>
                          <a:latin typeface="+mn-lt"/>
                        </a:rPr>
                        <a:t>entre Lou Gehrig y </a:t>
                      </a:r>
                      <a:r>
                        <a:rPr lang="es-NI" sz="1020" b="0" baseline="0" noProof="0" dirty="0" err="1" smtClean="0">
                          <a:uFill>
                            <a:solidFill/>
                          </a:uFill>
                          <a:latin typeface="+mn-lt"/>
                        </a:rPr>
                        <a:t>Casey</a:t>
                      </a:r>
                      <a:r>
                        <a:rPr lang="es-NI" sz="1020" b="0" baseline="0" noProof="0" dirty="0" smtClean="0">
                          <a:uFill>
                            <a:solidFill/>
                          </a:uFill>
                          <a:latin typeface="+mn-lt"/>
                        </a:rPr>
                        <a:t> podrían incluir: (1) Lou era uno de los mejores jugadores de béisbol callejero en la ciudad, lo que podría compararse con </a:t>
                      </a:r>
                      <a:r>
                        <a:rPr lang="es-NI" sz="1020" b="0" baseline="0" noProof="0" dirty="0" err="1" smtClean="0">
                          <a:uFill>
                            <a:solidFill/>
                          </a:uFill>
                          <a:latin typeface="+mn-lt"/>
                        </a:rPr>
                        <a:t>Casey</a:t>
                      </a:r>
                      <a:r>
                        <a:rPr lang="es-NI" sz="1020" b="0" baseline="0" noProof="0" dirty="0" smtClean="0">
                          <a:uFill>
                            <a:solidFill/>
                          </a:uFill>
                          <a:latin typeface="+mn-lt"/>
                        </a:rPr>
                        <a:t> quien era un gran jugador según se infiere por la multitud que deseaba que Casey diera un “tablazo” con el bate, (2) Lou era un jugador de béisbol con experiencia tomando cuenta las veces que fue Jugador Estrella, y Casey también era experimentado según se infiere del poema de que la multitud “lo conocía” y que </a:t>
                      </a:r>
                      <a:r>
                        <a:rPr lang="es-NI" sz="1020" b="0" baseline="0" noProof="0" dirty="0" smtClean="0">
                          <a:solidFill>
                            <a:schemeClr val="tx1"/>
                          </a:solidFill>
                          <a:uFill>
                            <a:solidFill/>
                          </a:uFill>
                          <a:latin typeface="+mn-lt"/>
                        </a:rPr>
                        <a:t>él no </a:t>
                      </a:r>
                      <a:r>
                        <a:rPr lang="es-NI" sz="1020" b="0" baseline="0" noProof="0" dirty="0" smtClean="0">
                          <a:uFill>
                            <a:solidFill/>
                          </a:uFill>
                          <a:latin typeface="+mn-lt"/>
                        </a:rPr>
                        <a:t>“era un extraño para la multitud”.   Los detalles de apoyo que los estudiantes pueden utilizar para </a:t>
                      </a:r>
                      <a:r>
                        <a:rPr lang="es-NI" sz="1020" b="1" baseline="0" noProof="0" dirty="0" smtClean="0">
                          <a:uFill>
                            <a:solidFill/>
                          </a:uFill>
                          <a:latin typeface="+mn-lt"/>
                        </a:rPr>
                        <a:t>comparar las diferencias </a:t>
                      </a:r>
                      <a:r>
                        <a:rPr lang="es-NI" sz="1020" b="0" baseline="0" noProof="0" dirty="0" smtClean="0">
                          <a:uFill>
                            <a:solidFill/>
                          </a:uFill>
                          <a:latin typeface="+mn-lt"/>
                        </a:rPr>
                        <a:t>entre Lou Gehrig y Casey podrían incluir [pero no estar limitadas a]: (1) Lou no era altivo ni parecía ser orgulloso como se infiere del hecho de que trabajó en una carnecería y en un supermercado y ayudó a su madre en trabajos de limpieza, mientras que Casey era muy altivo como se declara en el poema “con grandeza y altivez” y “orgullo en su porte”, (2) Lou nunca se dio por vencido y por eso lo llamaban el ‘caballo de hierro’ (</a:t>
                      </a:r>
                      <a:r>
                        <a:rPr lang="es-NI" sz="1020" b="0" i="1" baseline="0" noProof="0" dirty="0" err="1" smtClean="0">
                          <a:uFill>
                            <a:solidFill/>
                          </a:uFill>
                          <a:latin typeface="+mn-lt"/>
                        </a:rPr>
                        <a:t>Iron</a:t>
                      </a:r>
                      <a:r>
                        <a:rPr lang="es-NI" sz="1020" b="0" i="1" baseline="0" noProof="0" dirty="0" smtClean="0">
                          <a:uFill>
                            <a:solidFill/>
                          </a:uFill>
                          <a:latin typeface="+mn-lt"/>
                        </a:rPr>
                        <a:t> </a:t>
                      </a:r>
                      <a:r>
                        <a:rPr lang="es-NI" sz="1020" b="0" i="1" baseline="0" noProof="0" dirty="0" err="1" smtClean="0">
                          <a:uFill>
                            <a:solidFill/>
                          </a:uFill>
                          <a:latin typeface="+mn-lt"/>
                        </a:rPr>
                        <a:t>Horse</a:t>
                      </a:r>
                      <a:r>
                        <a:rPr lang="es-NI" sz="1020" b="0" i="1" baseline="0" noProof="0" dirty="0" smtClean="0">
                          <a:uFill>
                            <a:solidFill/>
                          </a:uFill>
                          <a:latin typeface="+mn-lt"/>
                        </a:rPr>
                        <a:t>)</a:t>
                      </a:r>
                      <a:r>
                        <a:rPr lang="es-NI" sz="1020" b="0" baseline="0" noProof="0" dirty="0" smtClean="0">
                          <a:uFill>
                            <a:solidFill/>
                          </a:uFill>
                          <a:latin typeface="+mn-lt"/>
                        </a:rPr>
                        <a:t>, mientras que a </a:t>
                      </a:r>
                      <a:r>
                        <a:rPr lang="es-NI" sz="1020" b="0" baseline="0" noProof="0" dirty="0" err="1" smtClean="0">
                          <a:uFill>
                            <a:solidFill/>
                          </a:uFill>
                          <a:latin typeface="+mn-lt"/>
                        </a:rPr>
                        <a:t>Casey</a:t>
                      </a:r>
                      <a:r>
                        <a:rPr lang="es-NI" sz="1020" b="0" baseline="0" noProof="0" dirty="0" smtClean="0">
                          <a:uFill>
                            <a:solidFill/>
                          </a:uFill>
                          <a:latin typeface="+mn-lt"/>
                        </a:rPr>
                        <a:t> parecía no importarle </a:t>
                      </a:r>
                      <a:r>
                        <a:rPr lang="es-NI" sz="1020" b="0" baseline="0" noProof="0" dirty="0" smtClean="0">
                          <a:solidFill>
                            <a:schemeClr val="tx1"/>
                          </a:solidFill>
                          <a:uFill>
                            <a:solidFill/>
                          </a:uFill>
                          <a:latin typeface="+mn-lt"/>
                        </a:rPr>
                        <a:t>y dejó pasar el primer y segundo </a:t>
                      </a:r>
                      <a:r>
                        <a:rPr lang="es-NI" sz="1020" b="0" i="1" baseline="0" noProof="0" dirty="0" smtClean="0">
                          <a:solidFill>
                            <a:schemeClr val="tx1"/>
                          </a:solidFill>
                          <a:uFill>
                            <a:solidFill/>
                          </a:uFill>
                          <a:latin typeface="+mn-lt"/>
                        </a:rPr>
                        <a:t>Strike</a:t>
                      </a:r>
                      <a:r>
                        <a:rPr lang="es-NI" sz="1020" b="0" baseline="0" noProof="0" dirty="0" smtClean="0">
                          <a:solidFill>
                            <a:schemeClr val="tx1"/>
                          </a:solidFill>
                          <a:uFill>
                            <a:solidFill/>
                          </a:uFill>
                          <a:latin typeface="+mn-lt"/>
                        </a:rPr>
                        <a:t> cuando dijo, — Ese no es mi estilo (refiriéndose al primer lanzamiento), y  </a:t>
                      </a:r>
                      <a:r>
                        <a:rPr lang="es-NI" sz="1020" b="0" baseline="0" noProof="0" dirty="0" err="1" smtClean="0">
                          <a:solidFill>
                            <a:schemeClr val="tx1"/>
                          </a:solidFill>
                          <a:uFill>
                            <a:solidFill/>
                          </a:uFill>
                          <a:latin typeface="+mn-lt"/>
                        </a:rPr>
                        <a:t>Casey</a:t>
                      </a:r>
                      <a:r>
                        <a:rPr lang="es-NI" sz="1020" b="0" baseline="0" noProof="0" dirty="0" smtClean="0">
                          <a:solidFill>
                            <a:schemeClr val="tx1"/>
                          </a:solidFill>
                          <a:uFill>
                            <a:solidFill/>
                          </a:uFill>
                          <a:latin typeface="+mn-lt"/>
                        </a:rPr>
                        <a:t> también </a:t>
                      </a:r>
                      <a:r>
                        <a:rPr lang="es-NI" sz="1020" b="0" i="0" baseline="0" noProof="0" dirty="0" smtClean="0">
                          <a:solidFill>
                            <a:schemeClr val="tx1"/>
                          </a:solidFill>
                          <a:uFill>
                            <a:solidFill/>
                          </a:uFill>
                          <a:latin typeface="+mn-lt"/>
                        </a:rPr>
                        <a:t>ignoró </a:t>
                      </a:r>
                      <a:r>
                        <a:rPr lang="es-NI" sz="1020" b="0" baseline="0" noProof="0" dirty="0" smtClean="0">
                          <a:solidFill>
                            <a:schemeClr val="tx1"/>
                          </a:solidFill>
                          <a:uFill>
                            <a:solidFill/>
                          </a:uFill>
                          <a:latin typeface="+mn-lt"/>
                        </a:rPr>
                        <a:t>la pelota </a:t>
                      </a:r>
                      <a:r>
                        <a:rPr lang="es-NI" sz="1020" b="0" baseline="0" noProof="0" dirty="0" smtClean="0">
                          <a:uFill>
                            <a:solidFill/>
                          </a:uFill>
                          <a:latin typeface="+mn-lt"/>
                        </a:rPr>
                        <a:t>en el segundo lanzamiento (segundo strike).</a:t>
                      </a:r>
                    </a:p>
                    <a:p>
                      <a:pPr lvl="0" algn="l">
                        <a:lnSpc>
                          <a:spcPct val="100000"/>
                        </a:lnSpc>
                        <a:spcBef>
                          <a:spcPts val="0"/>
                        </a:spcBef>
                        <a:spcAft>
                          <a:spcPts val="0"/>
                        </a:spcAft>
                        <a:defRPr sz="1800" b="0" i="0"/>
                      </a:pPr>
                      <a:r>
                        <a:rPr lang="es-NI" sz="1020" b="1" i="0" noProof="0" dirty="0" smtClean="0">
                          <a:solidFill>
                            <a:schemeClr val="tx1"/>
                          </a:solidFill>
                        </a:rPr>
                        <a:t>Apoyo completo </a:t>
                      </a:r>
                      <a:r>
                        <a:rPr lang="es-NI" sz="1020" b="1" i="0" baseline="0" noProof="0" dirty="0" smtClean="0">
                          <a:solidFill>
                            <a:schemeClr val="tx1"/>
                          </a:solidFill>
                        </a:rPr>
                        <a:t>(otros detalles) </a:t>
                      </a:r>
                      <a:r>
                        <a:rPr lang="es-NI" sz="1020" b="0" i="0" baseline="0" noProof="0" dirty="0" smtClean="0">
                          <a:solidFill>
                            <a:schemeClr val="tx1"/>
                          </a:solidFill>
                        </a:rPr>
                        <a:t>podría incluir algunos detalles o ejemplos que se encuentren explícitamente en el texto que apoyen la comparación y el contraste que los estudiantes hacen de los dos jugadores de béisbol, tales como: Casey era un personaje ficticio y Lou </a:t>
                      </a:r>
                      <a:r>
                        <a:rPr lang="es-NI" sz="1020" b="0" i="0" baseline="0" noProof="0" dirty="0" err="1" smtClean="0">
                          <a:solidFill>
                            <a:schemeClr val="tx1"/>
                          </a:solidFill>
                        </a:rPr>
                        <a:t>Gehrig</a:t>
                      </a:r>
                      <a:r>
                        <a:rPr lang="es-NI" sz="1020" b="0" i="0" baseline="0" noProof="0" dirty="0" smtClean="0">
                          <a:solidFill>
                            <a:schemeClr val="tx1"/>
                          </a:solidFill>
                        </a:rPr>
                        <a:t> era una persona real .…etc.</a:t>
                      </a:r>
                      <a:endParaRPr lang="es-NI" sz="1020" b="0" i="0" noProof="0"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380621">
                <a:tc>
                  <a:txBody>
                    <a:bodyPr/>
                    <a:lstStyle/>
                    <a:p>
                      <a:pPr lvl="0" algn="ctr">
                        <a:lnSpc>
                          <a:spcPct val="100000"/>
                        </a:lnSpc>
                        <a:spcBef>
                          <a:spcPts val="0"/>
                        </a:spcBef>
                        <a:spcAft>
                          <a:spcPts val="0"/>
                        </a:spcAft>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s-NI" sz="1000" b="0" i="1" noProof="0" dirty="0" smtClean="0"/>
                        <a:t>El</a:t>
                      </a:r>
                      <a:r>
                        <a:rPr lang="es-NI" sz="1000" b="0" i="1" baseline="0" noProof="0" dirty="0" smtClean="0"/>
                        <a:t> estudiante ofrece suficientes razones y/o ejemplos de ambos pasajes para comparar y contrastar a Lou Gehrig y a Casey.</a:t>
                      </a:r>
                    </a:p>
                    <a:p>
                      <a:r>
                        <a:rPr lang="es-NI" sz="1020" b="0" i="0" baseline="0" noProof="0" dirty="0" smtClean="0"/>
                        <a:t>Casey y Henry Louis Gehrig son dos jugadores de béisbol.  Casey es un personaje ficticio en el poema </a:t>
                      </a:r>
                      <a:r>
                        <a:rPr lang="es-NI" sz="1020" b="1" i="1" baseline="0" noProof="0" dirty="0" smtClean="0"/>
                        <a:t>Casey al bate, </a:t>
                      </a:r>
                      <a:r>
                        <a:rPr lang="es-NI" sz="1020" b="0" i="0" baseline="0" noProof="0" dirty="0" smtClean="0"/>
                        <a:t>mientras que “Lou” Gehrig era un jugador de béisbol real que jugó para los </a:t>
                      </a:r>
                      <a:r>
                        <a:rPr lang="es-NI" sz="1020" b="0" i="1" baseline="0" noProof="0" dirty="0" err="1" smtClean="0"/>
                        <a:t>Yankees</a:t>
                      </a:r>
                      <a:r>
                        <a:rPr lang="es-NI" sz="1020" b="0" i="0" baseline="0" noProof="0" dirty="0" smtClean="0"/>
                        <a:t> la mayor parte de su carrera. Esta es la primera gran diferencia entre los dos jugadores.  Hay otras diferencias que se encuentran en el texto basadas en sus características personales. Primero, Lou Gehrig parece una persona muy humilde. Trabajó ayudando a su madre en trabajos de limpieza, en una carnicería y en un supermercado. Estaba muy agradecido de haber sido un jugador de béisbol aunque tenía una enfermedad terrible llamada </a:t>
                      </a:r>
                      <a:r>
                        <a:rPr lang="es-NI" sz="1020" b="0" i="1" baseline="0" noProof="0" dirty="0" smtClean="0"/>
                        <a:t>ALS</a:t>
                      </a:r>
                      <a:r>
                        <a:rPr lang="es-NI" sz="1020" b="0" i="0" baseline="0" noProof="0" dirty="0" smtClean="0"/>
                        <a:t>.  Por otro lado, el poema </a:t>
                      </a:r>
                      <a:r>
                        <a:rPr lang="es-NI" sz="1020" b="1" i="1" baseline="0" noProof="0" dirty="0" smtClean="0"/>
                        <a:t>Casey al bate</a:t>
                      </a:r>
                      <a:r>
                        <a:rPr lang="es-NI" sz="1020" b="0" i="0" baseline="0" noProof="0" dirty="0" smtClean="0"/>
                        <a:t>,  no habla de la vida personal de Casey pero muestra su personalidad durante el partido.  Casey sale al campo de juego y camina frente a la multitud con calma y orgullo como si fuera “algo grande” y con “grandeza y altivez”.   </a:t>
                      </a:r>
                      <a:r>
                        <a:rPr lang="es-NI" sz="1020" b="0" i="0" baseline="0" noProof="0" dirty="0" err="1" smtClean="0"/>
                        <a:t>Casey</a:t>
                      </a:r>
                      <a:r>
                        <a:rPr lang="es-NI" sz="1020" b="0" i="0" baseline="0" noProof="0" dirty="0" smtClean="0"/>
                        <a:t> está demasiado confiado en sí mismo porque deja pasar dos oportunidades de pegarle a la pelota  y después termina ponchado. Lou tenía un historial de nunca darse por vencido por eso no puedo imaginar que </a:t>
                      </a:r>
                      <a:r>
                        <a:rPr lang="es-NI" sz="1020" b="0" i="1" baseline="0" noProof="0" dirty="0" smtClean="0"/>
                        <a:t>“</a:t>
                      </a:r>
                      <a:r>
                        <a:rPr lang="es-NI" sz="1020" b="0" i="1" baseline="0" noProof="0" dirty="0" err="1" smtClean="0"/>
                        <a:t>Iron</a:t>
                      </a:r>
                      <a:r>
                        <a:rPr lang="es-NI" sz="1020" b="0" i="1" baseline="0" noProof="0" dirty="0" smtClean="0"/>
                        <a:t> </a:t>
                      </a:r>
                      <a:r>
                        <a:rPr lang="es-NI" sz="1020" b="0" i="1" baseline="0" noProof="0" dirty="0" err="1" smtClean="0"/>
                        <a:t>Horse</a:t>
                      </a:r>
                      <a:r>
                        <a:rPr lang="es-NI" sz="1020" b="0" i="1" baseline="0" noProof="0" dirty="0" smtClean="0"/>
                        <a:t>”,</a:t>
                      </a:r>
                      <a:r>
                        <a:rPr lang="es-NI" sz="1020" b="0" i="0" baseline="0" noProof="0" dirty="0" smtClean="0"/>
                        <a:t> dejara pasar ninguna oportunidad de pegarle a una pelota.  Entonces, ¿en qué se parecen los dos jugadores?  Ambos deben haber sido conocidos como grandes jugadores.  Lou jugaba desde pequeño, y los fanáticos de </a:t>
                      </a:r>
                      <a:r>
                        <a:rPr lang="es-NI" sz="1020" b="0" i="0" baseline="0" noProof="0" dirty="0" err="1" smtClean="0"/>
                        <a:t>Casey</a:t>
                      </a:r>
                      <a:r>
                        <a:rPr lang="es-NI" sz="1020" b="0" i="0" baseline="0" noProof="0" dirty="0" smtClean="0"/>
                        <a:t> lo vitoreaban como sabiendo </a:t>
                      </a:r>
                      <a:r>
                        <a:rPr lang="es-NI" sz="1020" b="0" i="0" baseline="0" noProof="0" dirty="0" smtClean="0">
                          <a:solidFill>
                            <a:schemeClr val="tx1"/>
                          </a:solidFill>
                        </a:rPr>
                        <a:t>que él </a:t>
                      </a:r>
                      <a:r>
                        <a:rPr lang="es-NI" sz="1020" b="0" i="0" baseline="0" noProof="0" dirty="0" smtClean="0"/>
                        <a:t>era alguien grande.  Ambos tenían mucha experiencia.  Lou fue Jugador Estrella siete veces, y Casey conocía a la multitud por lo que se infiere que había estado jugando por años.</a:t>
                      </a:r>
                    </a:p>
                  </a:txBody>
                  <a:tcPr marL="103632" marR="103632" marT="50292" marB="50292">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747928">
                <a:tc>
                  <a:txBody>
                    <a:bodyPr/>
                    <a:lstStyle/>
                    <a:p>
                      <a:pPr lvl="0" algn="ctr">
                        <a:lnSpc>
                          <a:spcPct val="100000"/>
                        </a:lnSpc>
                        <a:spcBef>
                          <a:spcPts val="0"/>
                        </a:spcBef>
                        <a:spcAft>
                          <a:spcPts val="0"/>
                        </a:spcAft>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kumimoji="0" lang="es-ES" sz="1000" b="0" i="1" u="none" strike="noStrike" kern="1200" cap="none" spc="0" normalizeH="0" baseline="0" noProof="0" dirty="0" smtClean="0">
                          <a:ln>
                            <a:noFill/>
                          </a:ln>
                          <a:solidFill>
                            <a:schemeClr val="tx1"/>
                          </a:solidFill>
                          <a:effectLst/>
                          <a:uLnTx/>
                          <a:uFillTx/>
                          <a:latin typeface="+mn-lt"/>
                          <a:ea typeface="+mn-ea"/>
                          <a:cs typeface="+mn-cs"/>
                        </a:rPr>
                        <a:t>El estudiante ofrece razones y/o ejemplos parciales de ambos pasajes para comparar y contrastar a Lou </a:t>
                      </a:r>
                      <a:r>
                        <a:rPr kumimoji="0" lang="es-ES" sz="1000" b="0" i="1" u="none" strike="noStrike" kern="1200" cap="none" spc="0" normalizeH="0" baseline="0" noProof="0" dirty="0" err="1" smtClean="0">
                          <a:ln>
                            <a:noFill/>
                          </a:ln>
                          <a:solidFill>
                            <a:schemeClr val="tx1"/>
                          </a:solidFill>
                          <a:effectLst/>
                          <a:uLnTx/>
                          <a:uFillTx/>
                          <a:latin typeface="+mn-lt"/>
                          <a:ea typeface="+mn-ea"/>
                          <a:cs typeface="+mn-cs"/>
                        </a:rPr>
                        <a:t>Gehrig</a:t>
                      </a:r>
                      <a:r>
                        <a:rPr kumimoji="0" lang="es-ES" sz="1000" b="0" i="1" u="none" strike="noStrike" kern="1200" cap="none" spc="0" normalizeH="0" baseline="0" noProof="0" dirty="0" smtClean="0">
                          <a:ln>
                            <a:noFill/>
                          </a:ln>
                          <a:solidFill>
                            <a:schemeClr val="tx1"/>
                          </a:solidFill>
                          <a:effectLst/>
                          <a:uLnTx/>
                          <a:uFillTx/>
                          <a:latin typeface="+mn-lt"/>
                          <a:ea typeface="+mn-ea"/>
                          <a:cs typeface="+mn-cs"/>
                        </a:rPr>
                        <a:t> y </a:t>
                      </a:r>
                      <a:r>
                        <a:rPr kumimoji="0" lang="es-ES" sz="1000" b="0" i="1" u="none" strike="noStrike" kern="1200" cap="none" spc="0" normalizeH="0" baseline="0" noProof="0" dirty="0" err="1" smtClean="0">
                          <a:ln>
                            <a:noFill/>
                          </a:ln>
                          <a:solidFill>
                            <a:schemeClr val="tx1"/>
                          </a:solidFill>
                          <a:effectLst/>
                          <a:uLnTx/>
                          <a:uFillTx/>
                          <a:latin typeface="+mn-lt"/>
                          <a:ea typeface="+mn-ea"/>
                          <a:cs typeface="+mn-cs"/>
                        </a:rPr>
                        <a:t>Casey</a:t>
                      </a:r>
                      <a:r>
                        <a:rPr kumimoji="0" lang="es-ES" sz="1020" b="0" i="1" u="none" strike="noStrike" kern="1200" cap="none" spc="0" normalizeH="0" baseline="0" noProof="0" dirty="0" smtClean="0">
                          <a:ln>
                            <a:noFill/>
                          </a:ln>
                          <a:solidFill>
                            <a:schemeClr val="tx1"/>
                          </a:solidFill>
                          <a:effectLst/>
                          <a:uLnTx/>
                          <a:uFillTx/>
                          <a:latin typeface="+mn-lt"/>
                          <a:ea typeface="+mn-ea"/>
                          <a:cs typeface="+mn-cs"/>
                        </a:rPr>
                        <a:t>. </a:t>
                      </a:r>
                      <a:r>
                        <a:rPr kumimoji="0" lang="es-ES" sz="1020" b="0" i="0" u="none" strike="noStrike" kern="1200" cap="none" spc="0" normalizeH="0" baseline="0" noProof="0" dirty="0" err="1" smtClean="0">
                          <a:ln>
                            <a:noFill/>
                          </a:ln>
                          <a:solidFill>
                            <a:schemeClr val="tx1"/>
                          </a:solidFill>
                          <a:effectLst/>
                          <a:uLnTx/>
                          <a:uFillTx/>
                          <a:latin typeface="+mn-lt"/>
                          <a:ea typeface="+mn-ea"/>
                          <a:cs typeface="+mn-cs"/>
                        </a:rPr>
                        <a:t>Casey</a:t>
                      </a:r>
                      <a:r>
                        <a:rPr kumimoji="0" lang="es-ES" sz="1020" b="0" i="0" u="none" strike="noStrike" kern="1200" cap="none" spc="0" normalizeH="0" baseline="0" noProof="0" dirty="0" smtClean="0">
                          <a:ln>
                            <a:noFill/>
                          </a:ln>
                          <a:solidFill>
                            <a:schemeClr val="tx1"/>
                          </a:solidFill>
                          <a:effectLst/>
                          <a:uLnTx/>
                          <a:uFillTx/>
                          <a:latin typeface="+mn-lt"/>
                          <a:ea typeface="+mn-ea"/>
                          <a:cs typeface="+mn-cs"/>
                        </a:rPr>
                        <a:t> es un personaje ficticio que creyó que podía hacer cualquier cosa, al igual que su fanaticada. Lou </a:t>
                      </a:r>
                      <a:r>
                        <a:rPr kumimoji="0" lang="es-ES" sz="1020" b="0" i="0" u="none" strike="noStrike" kern="1200" cap="none" spc="0" normalizeH="0" baseline="0" noProof="0" dirty="0" err="1" smtClean="0">
                          <a:ln>
                            <a:noFill/>
                          </a:ln>
                          <a:solidFill>
                            <a:schemeClr val="tx1"/>
                          </a:solidFill>
                          <a:effectLst/>
                          <a:uLnTx/>
                          <a:uFillTx/>
                          <a:latin typeface="+mn-lt"/>
                          <a:ea typeface="+mn-ea"/>
                          <a:cs typeface="+mn-cs"/>
                        </a:rPr>
                        <a:t>Gehrig</a:t>
                      </a:r>
                      <a:r>
                        <a:rPr kumimoji="0" lang="es-ES" sz="1020" b="0" i="0" u="none" strike="noStrike" kern="1200" cap="none" spc="0" normalizeH="0" baseline="0" noProof="0" dirty="0" smtClean="0">
                          <a:ln>
                            <a:noFill/>
                          </a:ln>
                          <a:solidFill>
                            <a:schemeClr val="tx1"/>
                          </a:solidFill>
                          <a:effectLst/>
                          <a:uLnTx/>
                          <a:uFillTx/>
                          <a:latin typeface="+mn-lt"/>
                          <a:ea typeface="+mn-ea"/>
                          <a:cs typeface="+mn-cs"/>
                        </a:rPr>
                        <a:t> es una persona real que trabaja duro para convertirse en un gran jugador de béisbol. Así es cómo son diferentes. </a:t>
                      </a:r>
                      <a:r>
                        <a:rPr kumimoji="0" lang="es-ES" sz="1020" b="0" i="0" u="none" strike="noStrike" kern="1200" cap="none" spc="0" normalizeH="0" baseline="0" noProof="0" dirty="0" err="1" smtClean="0">
                          <a:ln>
                            <a:noFill/>
                          </a:ln>
                          <a:solidFill>
                            <a:schemeClr val="tx1"/>
                          </a:solidFill>
                          <a:effectLst/>
                          <a:uLnTx/>
                          <a:uFillTx/>
                          <a:latin typeface="+mn-lt"/>
                          <a:ea typeface="+mn-ea"/>
                          <a:cs typeface="+mn-cs"/>
                        </a:rPr>
                        <a:t>Casey</a:t>
                      </a:r>
                      <a:r>
                        <a:rPr kumimoji="0" lang="es-ES" sz="1020" b="0" i="0" u="none" strike="noStrike" kern="1200" cap="none" spc="0" normalizeH="0" baseline="0" noProof="0" dirty="0" smtClean="0">
                          <a:ln>
                            <a:noFill/>
                          </a:ln>
                          <a:solidFill>
                            <a:schemeClr val="tx1"/>
                          </a:solidFill>
                          <a:effectLst/>
                          <a:uLnTx/>
                          <a:uFillTx/>
                          <a:latin typeface="+mn-lt"/>
                          <a:ea typeface="+mn-ea"/>
                          <a:cs typeface="+mn-cs"/>
                        </a:rPr>
                        <a:t> no parece trabajar duro, pero espera que todo el mundo confíe en él. Ambos son similares porque juegan béisbol. </a:t>
                      </a:r>
                      <a:endParaRPr kumimoji="0" lang="es-NI" sz="1020" b="0" i="0" u="none" strike="noStrike" kern="1200" cap="none" spc="0" normalizeH="0" baseline="0" noProof="0" dirty="0" smtClean="0">
                        <a:ln>
                          <a:noFill/>
                        </a:ln>
                        <a:solidFill>
                          <a:schemeClr val="tx1"/>
                        </a:solidFill>
                        <a:effectLst/>
                        <a:uLnTx/>
                        <a:uFillTx/>
                        <a:latin typeface="+mn-lt"/>
                        <a:ea typeface="+mn-ea"/>
                        <a:cs typeface="+mn-cs"/>
                      </a:endParaRPr>
                    </a:p>
                  </a:txBody>
                  <a:tcPr marL="103632" marR="103632" marT="50292" marB="50292">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584659">
                <a:tc>
                  <a:txBody>
                    <a:bodyPr/>
                    <a:lstStyle/>
                    <a:p>
                      <a:pPr lvl="0" algn="ctr">
                        <a:lnSpc>
                          <a:spcPct val="100000"/>
                        </a:lnSpc>
                        <a:spcBef>
                          <a:spcPts val="0"/>
                        </a:spcBef>
                        <a:spcAft>
                          <a:spcPts val="0"/>
                        </a:spcAft>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kumimoji="0" lang="es-ES" sz="1000" b="0" i="1" u="none" strike="noStrike" kern="1200" cap="none" spc="0" normalizeH="0" baseline="0" noProof="0" dirty="0" smtClean="0">
                          <a:ln>
                            <a:noFill/>
                          </a:ln>
                          <a:solidFill>
                            <a:schemeClr val="tx1"/>
                          </a:solidFill>
                          <a:effectLst/>
                          <a:uLnTx/>
                          <a:uFillTx/>
                          <a:latin typeface="+mn-lt"/>
                          <a:ea typeface="+mn-ea"/>
                          <a:cs typeface="+mn-cs"/>
                        </a:rPr>
                        <a:t>El estudiante ofrece mínimas razones y/o ejemplos de ambos pasajes para comparar y contrastar a Lou </a:t>
                      </a:r>
                      <a:r>
                        <a:rPr kumimoji="0" lang="es-ES" sz="1000" b="0" i="1" u="none" strike="noStrike" kern="1200" cap="none" spc="0" normalizeH="0" baseline="0" noProof="0" dirty="0" err="1" smtClean="0">
                          <a:ln>
                            <a:noFill/>
                          </a:ln>
                          <a:solidFill>
                            <a:schemeClr val="tx1"/>
                          </a:solidFill>
                          <a:effectLst/>
                          <a:uLnTx/>
                          <a:uFillTx/>
                          <a:latin typeface="+mn-lt"/>
                          <a:ea typeface="+mn-ea"/>
                          <a:cs typeface="+mn-cs"/>
                        </a:rPr>
                        <a:t>Gehrig</a:t>
                      </a:r>
                      <a:r>
                        <a:rPr kumimoji="0" lang="es-ES" sz="1000" b="0" i="1" u="none" strike="noStrike" kern="1200" cap="none" spc="0" normalizeH="0" baseline="0" noProof="0" dirty="0" smtClean="0">
                          <a:ln>
                            <a:noFill/>
                          </a:ln>
                          <a:solidFill>
                            <a:schemeClr val="tx1"/>
                          </a:solidFill>
                          <a:effectLst/>
                          <a:uLnTx/>
                          <a:uFillTx/>
                          <a:latin typeface="+mn-lt"/>
                          <a:ea typeface="+mn-ea"/>
                          <a:cs typeface="+mn-cs"/>
                        </a:rPr>
                        <a:t> y </a:t>
                      </a:r>
                      <a:r>
                        <a:rPr kumimoji="0" lang="es-ES" sz="1000" b="0" i="1" u="none" strike="noStrike" kern="1200" cap="none" spc="0" normalizeH="0" baseline="0" noProof="0" dirty="0" err="1" smtClean="0">
                          <a:ln>
                            <a:noFill/>
                          </a:ln>
                          <a:solidFill>
                            <a:schemeClr val="tx1"/>
                          </a:solidFill>
                          <a:effectLst/>
                          <a:uLnTx/>
                          <a:uFillTx/>
                          <a:latin typeface="+mn-lt"/>
                          <a:ea typeface="+mn-ea"/>
                          <a:cs typeface="+mn-cs"/>
                        </a:rPr>
                        <a:t>Casey</a:t>
                      </a:r>
                      <a:r>
                        <a:rPr kumimoji="0" lang="es-ES" sz="1000" b="0" i="1" u="none" strike="noStrike" kern="1200" cap="none" spc="0" normalizeH="0" baseline="0" noProof="0" dirty="0" smtClean="0">
                          <a:ln>
                            <a:noFill/>
                          </a:ln>
                          <a:solidFill>
                            <a:schemeClr val="tx1"/>
                          </a:solidFill>
                          <a:effectLst/>
                          <a:uLnTx/>
                          <a:uFillTx/>
                          <a:latin typeface="+mn-lt"/>
                          <a:ea typeface="+mn-ea"/>
                          <a:cs typeface="+mn-cs"/>
                        </a:rPr>
                        <a:t>. </a:t>
                      </a:r>
                    </a:p>
                    <a:p>
                      <a:r>
                        <a:rPr kumimoji="0" lang="es-ES" sz="1020" b="0" i="0" u="none" strike="noStrike" kern="1200" cap="none" spc="0" normalizeH="0" baseline="0" noProof="0" dirty="0" smtClean="0">
                          <a:ln>
                            <a:noFill/>
                          </a:ln>
                          <a:solidFill>
                            <a:schemeClr val="tx1"/>
                          </a:solidFill>
                          <a:effectLst/>
                          <a:uLnTx/>
                          <a:uFillTx/>
                          <a:latin typeface="+mn-lt"/>
                          <a:ea typeface="+mn-ea"/>
                          <a:cs typeface="+mn-cs"/>
                        </a:rPr>
                        <a:t>Henry Lou </a:t>
                      </a:r>
                      <a:r>
                        <a:rPr kumimoji="0" lang="es-ES" sz="1020" b="0" i="0" u="none" strike="noStrike" kern="1200" cap="none" spc="0" normalizeH="0" baseline="0" noProof="0" dirty="0" err="1" smtClean="0">
                          <a:ln>
                            <a:noFill/>
                          </a:ln>
                          <a:solidFill>
                            <a:schemeClr val="tx1"/>
                          </a:solidFill>
                          <a:effectLst/>
                          <a:uLnTx/>
                          <a:uFillTx/>
                          <a:latin typeface="+mn-lt"/>
                          <a:ea typeface="+mn-ea"/>
                          <a:cs typeface="+mn-cs"/>
                        </a:rPr>
                        <a:t>Gehrig</a:t>
                      </a:r>
                      <a:r>
                        <a:rPr kumimoji="0" lang="es-ES" sz="1020" b="0" i="0" u="none" strike="noStrike" kern="1200" cap="none" spc="0" normalizeH="0" baseline="0" noProof="0" dirty="0" smtClean="0">
                          <a:ln>
                            <a:noFill/>
                          </a:ln>
                          <a:solidFill>
                            <a:schemeClr val="tx1"/>
                          </a:solidFill>
                          <a:effectLst/>
                          <a:uLnTx/>
                          <a:uFillTx/>
                          <a:latin typeface="+mn-lt"/>
                          <a:ea typeface="+mn-ea"/>
                          <a:cs typeface="+mn-cs"/>
                        </a:rPr>
                        <a:t> vivió hace mucho tiempo y fue un gran jugador de béisbol. </a:t>
                      </a:r>
                      <a:r>
                        <a:rPr kumimoji="0" lang="es-ES" sz="1020" b="0" i="0" u="none" strike="noStrike" kern="1200" cap="none" spc="0" normalizeH="0" baseline="0" noProof="0" dirty="0" err="1" smtClean="0">
                          <a:ln>
                            <a:noFill/>
                          </a:ln>
                          <a:solidFill>
                            <a:schemeClr val="tx1"/>
                          </a:solidFill>
                          <a:effectLst/>
                          <a:uLnTx/>
                          <a:uFillTx/>
                          <a:latin typeface="+mn-lt"/>
                          <a:ea typeface="+mn-ea"/>
                          <a:cs typeface="+mn-cs"/>
                        </a:rPr>
                        <a:t>Casey</a:t>
                      </a:r>
                      <a:r>
                        <a:rPr kumimoji="0" lang="es-ES" sz="1020" b="0" i="0" u="none" strike="noStrike" kern="1200" cap="none" spc="0" normalizeH="0" baseline="0" noProof="0" dirty="0" smtClean="0">
                          <a:ln>
                            <a:noFill/>
                          </a:ln>
                          <a:solidFill>
                            <a:schemeClr val="tx1"/>
                          </a:solidFill>
                          <a:effectLst/>
                          <a:uLnTx/>
                          <a:uFillTx/>
                          <a:latin typeface="+mn-lt"/>
                          <a:ea typeface="+mn-ea"/>
                          <a:cs typeface="+mn-cs"/>
                        </a:rPr>
                        <a:t> es una persona en un poema de fantasía que también fue un gran jugador de béisbol.</a:t>
                      </a:r>
                      <a:endParaRPr lang="es-NI" sz="1020" i="0" baseline="0" noProof="0" dirty="0" smtClean="0">
                        <a:solidFill>
                          <a:schemeClr val="tx1"/>
                        </a:solidFill>
                      </a:endParaRPr>
                    </a:p>
                  </a:txBody>
                  <a:tcPr marL="103632" marR="103632" marT="50292" marB="50292">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18764">
                <a:tc>
                  <a:txBody>
                    <a:bodyPr/>
                    <a:lstStyle/>
                    <a:p>
                      <a:pPr lvl="0" algn="ctr">
                        <a:lnSpc>
                          <a:spcPct val="100000"/>
                        </a:lnSpc>
                        <a:spcBef>
                          <a:spcPts val="0"/>
                        </a:spcBef>
                        <a:spcAft>
                          <a:spcPts val="0"/>
                        </a:spcAft>
                        <a:defRPr sz="1800" b="0" i="0"/>
                      </a:pPr>
                      <a:r>
                        <a:rPr sz="2000" b="1" dirty="0">
                          <a:latin typeface="+mn-lt"/>
                        </a:rPr>
                        <a:t>0</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kumimoji="0" lang="es-ES" sz="1000" b="0" i="1" u="none" strike="noStrike" kern="1200" cap="none" spc="0" normalizeH="0" baseline="0" noProof="0" dirty="0" smtClean="0">
                          <a:ln>
                            <a:noFill/>
                          </a:ln>
                          <a:solidFill>
                            <a:schemeClr val="tx1"/>
                          </a:solidFill>
                          <a:effectLst/>
                          <a:uLnTx/>
                          <a:uFillTx/>
                          <a:latin typeface="+mn-lt"/>
                          <a:ea typeface="+mn-ea"/>
                          <a:cs typeface="+mn-cs"/>
                        </a:rPr>
                        <a:t>El estudiante no da razones o ejemplos de ambos pasajes para comparar y contrastar a Lou </a:t>
                      </a:r>
                      <a:r>
                        <a:rPr kumimoji="0" lang="es-ES" sz="1000" b="0" i="1" u="none" strike="noStrike" kern="1200" cap="none" spc="0" normalizeH="0" baseline="0" noProof="0" dirty="0" err="1" smtClean="0">
                          <a:ln>
                            <a:noFill/>
                          </a:ln>
                          <a:solidFill>
                            <a:schemeClr val="tx1"/>
                          </a:solidFill>
                          <a:effectLst/>
                          <a:uLnTx/>
                          <a:uFillTx/>
                          <a:latin typeface="+mn-lt"/>
                          <a:ea typeface="+mn-ea"/>
                          <a:cs typeface="+mn-cs"/>
                        </a:rPr>
                        <a:t>Gehrig</a:t>
                      </a:r>
                      <a:r>
                        <a:rPr kumimoji="0" lang="es-ES" sz="1000" b="0" i="1" u="none" strike="noStrike" kern="1200" cap="none" spc="0" normalizeH="0" baseline="0" noProof="0" dirty="0" smtClean="0">
                          <a:ln>
                            <a:noFill/>
                          </a:ln>
                          <a:solidFill>
                            <a:schemeClr val="tx1"/>
                          </a:solidFill>
                          <a:effectLst/>
                          <a:uLnTx/>
                          <a:uFillTx/>
                          <a:latin typeface="+mn-lt"/>
                          <a:ea typeface="+mn-ea"/>
                          <a:cs typeface="+mn-cs"/>
                        </a:rPr>
                        <a:t> y </a:t>
                      </a:r>
                      <a:r>
                        <a:rPr kumimoji="0" lang="es-ES" sz="1000" b="0" i="1" u="none" strike="noStrike" kern="1200" cap="none" spc="0" normalizeH="0" baseline="0" noProof="0" dirty="0" err="1" smtClean="0">
                          <a:ln>
                            <a:noFill/>
                          </a:ln>
                          <a:solidFill>
                            <a:schemeClr val="tx1"/>
                          </a:solidFill>
                          <a:effectLst/>
                          <a:uLnTx/>
                          <a:uFillTx/>
                          <a:latin typeface="+mn-lt"/>
                          <a:ea typeface="+mn-ea"/>
                          <a:cs typeface="+mn-cs"/>
                        </a:rPr>
                        <a:t>Casey</a:t>
                      </a:r>
                      <a:r>
                        <a:rPr kumimoji="0" lang="es-ES" sz="1000" b="0" i="1" u="none" strike="noStrike" kern="1200" cap="none" spc="0" normalizeH="0" baseline="0" noProof="0" dirty="0" smtClean="0">
                          <a:ln>
                            <a:noFill/>
                          </a:ln>
                          <a:solidFill>
                            <a:schemeClr val="tx1"/>
                          </a:solidFill>
                          <a:effectLst/>
                          <a:uLnTx/>
                          <a:uFillTx/>
                          <a:latin typeface="+mn-lt"/>
                          <a:ea typeface="+mn-ea"/>
                          <a:cs typeface="+mn-cs"/>
                        </a:rPr>
                        <a:t>. </a:t>
                      </a:r>
                    </a:p>
                    <a:p>
                      <a:pPr lvl="0" algn="l">
                        <a:lnSpc>
                          <a:spcPct val="100000"/>
                        </a:lnSpc>
                        <a:spcBef>
                          <a:spcPts val="0"/>
                        </a:spcBef>
                        <a:spcAft>
                          <a:spcPts val="0"/>
                        </a:spcAft>
                        <a:defRPr sz="1800" b="0" i="0"/>
                      </a:pPr>
                      <a:r>
                        <a:rPr kumimoji="0" lang="es-ES" sz="1020" b="0" i="0" u="none" strike="noStrike" kern="1200" cap="none" spc="0" normalizeH="0" baseline="0" noProof="0" dirty="0" smtClean="0">
                          <a:ln>
                            <a:noFill/>
                          </a:ln>
                          <a:solidFill>
                            <a:schemeClr val="tx1"/>
                          </a:solidFill>
                          <a:effectLst/>
                          <a:uLnTx/>
                          <a:uFillTx/>
                          <a:latin typeface="+mn-lt"/>
                          <a:ea typeface="+mn-ea"/>
                          <a:cs typeface="+mn-cs"/>
                        </a:rPr>
                        <a:t>Me gustó mucho el poema </a:t>
                      </a:r>
                      <a:r>
                        <a:rPr kumimoji="0" lang="es-ES" sz="1020" b="1" i="1" u="none" strike="noStrike" kern="1200" cap="none" spc="0" normalizeH="0" baseline="0" noProof="0" dirty="0" err="1" smtClean="0">
                          <a:ln>
                            <a:noFill/>
                          </a:ln>
                          <a:solidFill>
                            <a:schemeClr val="tx1"/>
                          </a:solidFill>
                          <a:effectLst/>
                          <a:uLnTx/>
                          <a:uFillTx/>
                          <a:latin typeface="+mn-lt"/>
                          <a:ea typeface="+mn-ea"/>
                          <a:cs typeface="+mn-cs"/>
                        </a:rPr>
                        <a:t>Casey</a:t>
                      </a:r>
                      <a:r>
                        <a:rPr kumimoji="0" lang="es-ES" sz="1020" b="1" i="1" u="none" strike="noStrike" kern="1200" cap="none" spc="0" normalizeH="0" baseline="0" noProof="0" dirty="0" smtClean="0">
                          <a:ln>
                            <a:noFill/>
                          </a:ln>
                          <a:solidFill>
                            <a:schemeClr val="tx1"/>
                          </a:solidFill>
                          <a:effectLst/>
                          <a:uLnTx/>
                          <a:uFillTx/>
                          <a:latin typeface="+mn-lt"/>
                          <a:ea typeface="+mn-ea"/>
                          <a:cs typeface="+mn-cs"/>
                        </a:rPr>
                        <a:t> al bate</a:t>
                      </a:r>
                      <a:r>
                        <a:rPr kumimoji="0" lang="es-ES" sz="1020" b="0" i="0" u="none" strike="noStrike" kern="1200" cap="none" spc="0" normalizeH="0" baseline="0" noProof="0" dirty="0" smtClean="0">
                          <a:ln>
                            <a:noFill/>
                          </a:ln>
                          <a:solidFill>
                            <a:schemeClr val="tx1"/>
                          </a:solidFill>
                          <a:effectLst/>
                          <a:uLnTx/>
                          <a:uFillTx/>
                          <a:latin typeface="+mn-lt"/>
                          <a:ea typeface="+mn-ea"/>
                          <a:cs typeface="+mn-cs"/>
                        </a:rPr>
                        <a:t>. </a:t>
                      </a:r>
                      <a:r>
                        <a:rPr kumimoji="0" lang="es-ES" sz="1020" b="0" i="0" u="none" strike="noStrike" kern="1200" cap="none" spc="0" normalizeH="0" baseline="0" noProof="0" dirty="0" err="1" smtClean="0">
                          <a:ln>
                            <a:noFill/>
                          </a:ln>
                          <a:solidFill>
                            <a:schemeClr val="tx1"/>
                          </a:solidFill>
                          <a:effectLst/>
                          <a:uLnTx/>
                          <a:uFillTx/>
                          <a:latin typeface="+mn-lt"/>
                          <a:ea typeface="+mn-ea"/>
                          <a:cs typeface="+mn-cs"/>
                        </a:rPr>
                        <a:t>Casey</a:t>
                      </a:r>
                      <a:r>
                        <a:rPr kumimoji="0" lang="es-ES" sz="1020" b="0" i="0" u="none" strike="noStrike" kern="1200" cap="none" spc="0" normalizeH="0" baseline="0" noProof="0" dirty="0" smtClean="0">
                          <a:ln>
                            <a:noFill/>
                          </a:ln>
                          <a:solidFill>
                            <a:schemeClr val="tx1"/>
                          </a:solidFill>
                          <a:effectLst/>
                          <a:uLnTx/>
                          <a:uFillTx/>
                          <a:latin typeface="+mn-lt"/>
                          <a:ea typeface="+mn-ea"/>
                          <a:cs typeface="+mn-cs"/>
                        </a:rPr>
                        <a:t> es chistoso y le encanta jugar béisbol. La otra historia es buena también.</a:t>
                      </a:r>
                      <a:endParaRPr lang="es-NI" sz="1020" i="0" baseline="0" noProof="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18762426"/>
              </p:ext>
            </p:extLst>
          </p:nvPr>
        </p:nvGraphicFramePr>
        <p:xfrm>
          <a:off x="4323400" y="9048470"/>
          <a:ext cx="3086100" cy="518160"/>
        </p:xfrm>
        <a:graphic>
          <a:graphicData uri="http://schemas.openxmlformats.org/drawingml/2006/table">
            <a:tbl>
              <a:tblPr/>
              <a:tblGrid>
                <a:gridCol w="3086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RL.6.9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Comparan y contrastan textos de diferentes formas o géneros (por ejemplo: cuentos y poemas, novelas históricas y cuentos de fantasía) en cuanto a la manera en que estos abordan temas y asuntos similares.</a:t>
                      </a:r>
                      <a:endParaRPr lang="en-US" sz="800" i="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435754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88451863"/>
              </p:ext>
            </p:extLst>
          </p:nvPr>
        </p:nvGraphicFramePr>
        <p:xfrm>
          <a:off x="457200" y="457200"/>
          <a:ext cx="6858000" cy="7154923"/>
        </p:xfrm>
        <a:graphic>
          <a:graphicData uri="http://schemas.openxmlformats.org/drawingml/2006/table">
            <a:tbl>
              <a:tblPr firstRow="1" bandRow="1">
                <a:tableStyleId>{5940675A-B579-460E-94D1-54222C63F5DA}</a:tableStyleId>
              </a:tblPr>
              <a:tblGrid>
                <a:gridCol w="542563"/>
                <a:gridCol w="6315437"/>
              </a:tblGrid>
              <a:tr h="364808">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ES" sz="1000" b="0" i="1" u="none" strike="noStrike" kern="1200" cap="none" spc="0" normalizeH="0" baseline="0" noProof="0" dirty="0" smtClean="0">
                          <a:ln>
                            <a:noFill/>
                          </a:ln>
                          <a:solidFill>
                            <a:prstClr val="black"/>
                          </a:solidFill>
                          <a:effectLst/>
                          <a:uLnTx/>
                          <a:uFillTx/>
                          <a:latin typeface="+mj-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kumimoji="0" lang="en-US" sz="1000" b="0" i="1" u="none" strike="noStrike" kern="1200" cap="none" spc="0" normalizeH="0" baseline="0" noProof="0" dirty="0" smtClean="0">
                        <a:ln>
                          <a:noFill/>
                        </a:ln>
                        <a:solidFill>
                          <a:prstClr val="black"/>
                        </a:solidFill>
                        <a:effectLst/>
                        <a:uLnTx/>
                        <a:uFillTx/>
                        <a:latin typeface="+mj-lt"/>
                        <a:ea typeface="+mn-ea"/>
                        <a:cs typeface="+mn-cs"/>
                      </a:endParaRPr>
                    </a:p>
                  </a:txBody>
                  <a:tcPr marL="103632" marR="103632" marT="50292" marB="50292"/>
                </a:tc>
                <a:tc hMerge="1">
                  <a:txBody>
                    <a:bodyPr/>
                    <a:lstStyle/>
                    <a:p>
                      <a:endParaRPr lang="en-US"/>
                    </a:p>
                  </a:txBody>
                  <a:tcPr/>
                </a:tc>
              </a:tr>
              <a:tr h="364808">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NI" sz="1600" b="1" noProof="0" dirty="0" smtClean="0">
                          <a:latin typeface="+mj-lt"/>
                        </a:rPr>
                        <a:t>CFA Trimestre 3: Clave para la </a:t>
                      </a:r>
                      <a:r>
                        <a:rPr lang="es-NI" sz="1600" b="1" u="sng" noProof="0" dirty="0" smtClean="0">
                          <a:latin typeface="+mj-lt"/>
                        </a:rPr>
                        <a:t>Respuesta construida de investigación</a:t>
                      </a:r>
                    </a:p>
                  </a:txBody>
                  <a:tcPr marL="103632" marR="103632" marT="50292" marB="50292"/>
                </a:tc>
                <a:tc hMerge="1">
                  <a:txBody>
                    <a:bodyPr/>
                    <a:lstStyle/>
                    <a:p>
                      <a:endParaRPr lang="en-US"/>
                    </a:p>
                  </a:txBody>
                  <a:tcPr/>
                </a:tc>
              </a:tr>
              <a:tr h="523997">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MX" sz="1400" b="1" i="0" u="sng" strike="noStrike" kern="1200" cap="none" spc="0" normalizeH="0" baseline="0" noProof="0" dirty="0" smtClean="0">
                          <a:ln>
                            <a:noFill/>
                          </a:ln>
                          <a:solidFill>
                            <a:prstClr val="black"/>
                          </a:solidFill>
                          <a:effectLst/>
                          <a:uLnTx/>
                          <a:uFillTx/>
                          <a:latin typeface="+mj-lt"/>
                          <a:ea typeface="+mn-ea"/>
                          <a:cs typeface="+mn-cs"/>
                        </a:rPr>
                        <a:t>Rúbricas para la Respuesta construida de investigación – Objetivo 3 </a:t>
                      </a:r>
                    </a:p>
                    <a:p>
                      <a:pPr marL="231775" marR="0" lvl="0" indent="-231775" algn="ctr" defTabSz="1018809"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j-lt"/>
                          <a:ea typeface="+mn-ea"/>
                          <a:cs typeface="+mn-cs"/>
                        </a:rPr>
                        <a:t>Evidencia de la habilidad para distinguir información </a:t>
                      </a:r>
                      <a:r>
                        <a:rPr kumimoji="0" lang="es-MX" sz="1200" b="0" i="1" u="sng" strike="noStrike" kern="1200" cap="none" spc="0" normalizeH="0" baseline="0" noProof="0" dirty="0" smtClean="0">
                          <a:ln>
                            <a:noFill/>
                          </a:ln>
                          <a:solidFill>
                            <a:prstClr val="black"/>
                          </a:solidFill>
                          <a:effectLst/>
                          <a:uLnTx/>
                          <a:uFillTx/>
                          <a:latin typeface="+mj-lt"/>
                          <a:ea typeface="+mn-ea"/>
                          <a:cs typeface="+mn-cs"/>
                        </a:rPr>
                        <a:t>relevante</a:t>
                      </a:r>
                      <a:r>
                        <a:rPr kumimoji="0" lang="es-MX" sz="1200" b="0" i="0" u="none" strike="noStrike" kern="1200" cap="none" spc="0" normalizeH="0" baseline="0" noProof="0" dirty="0" smtClean="0">
                          <a:ln>
                            <a:noFill/>
                          </a:ln>
                          <a:solidFill>
                            <a:prstClr val="black"/>
                          </a:solidFill>
                          <a:effectLst/>
                          <a:uLnTx/>
                          <a:uFillTx/>
                          <a:latin typeface="+mj-lt"/>
                          <a:ea typeface="+mn-ea"/>
                          <a:cs typeface="+mn-cs"/>
                        </a:rPr>
                        <a:t> de la información irrelevante, como lo es distinguir un hecho de una opinión</a:t>
                      </a:r>
                    </a:p>
                  </a:txBody>
                  <a:tcPr marL="103632" marR="103632" marT="50292" marB="50292"/>
                </a:tc>
                <a:tc hMerge="1">
                  <a:txBody>
                    <a:bodyPr/>
                    <a:lstStyle/>
                    <a:p>
                      <a:endParaRPr lang="en-US"/>
                    </a:p>
                  </a:txBody>
                  <a:tcPr/>
                </a:tc>
              </a:tr>
              <a:tr h="555688">
                <a:tc gridSpan="2">
                  <a:txBody>
                    <a:bodyPr/>
                    <a:lstStyle/>
                    <a:p>
                      <a:pPr marL="1089025" marR="0" indent="-1089025" algn="l" defTabSz="966612" rtl="0" eaLnBrk="1" fontAlgn="auto" latinLnBrk="0" hangingPunct="1">
                        <a:lnSpc>
                          <a:spcPct val="100000"/>
                        </a:lnSpc>
                        <a:spcBef>
                          <a:spcPts val="0"/>
                        </a:spcBef>
                        <a:spcAft>
                          <a:spcPts val="0"/>
                        </a:spcAft>
                        <a:buClrTx/>
                        <a:buSzTx/>
                        <a:buFontTx/>
                        <a:buNone/>
                        <a:tabLst/>
                        <a:defRPr/>
                      </a:pPr>
                      <a:r>
                        <a:rPr lang="en-US" sz="1400" b="1" dirty="0" err="1" smtClean="0">
                          <a:solidFill>
                            <a:schemeClr val="tx1"/>
                          </a:solidFill>
                          <a:latin typeface="+mj-lt"/>
                        </a:rPr>
                        <a:t>Pregunta</a:t>
                      </a:r>
                      <a:r>
                        <a:rPr lang="en-US" sz="1400" b="1" dirty="0" smtClean="0">
                          <a:solidFill>
                            <a:schemeClr val="tx1"/>
                          </a:solidFill>
                          <a:latin typeface="+mj-lt"/>
                        </a:rPr>
                        <a:t> #15  RI.6.8</a:t>
                      </a:r>
                      <a:r>
                        <a:rPr lang="en-US" sz="1400" b="0" dirty="0" smtClean="0">
                          <a:solidFill>
                            <a:schemeClr val="tx1"/>
                          </a:solidFill>
                          <a:latin typeface="+mj-lt"/>
                        </a:rPr>
                        <a:t>: </a:t>
                      </a:r>
                      <a:r>
                        <a:rPr kumimoji="0" lang="es-ES" sz="1400" b="1" i="0" u="none" strike="noStrike" kern="1200" cap="none" spc="0" normalizeH="0" baseline="0" noProof="0" dirty="0" smtClean="0">
                          <a:ln>
                            <a:noFill/>
                          </a:ln>
                          <a:solidFill>
                            <a:prstClr val="black"/>
                          </a:solidFill>
                          <a:effectLst/>
                          <a:uLnTx/>
                          <a:uFillTx/>
                          <a:latin typeface="+mj-lt"/>
                          <a:ea typeface="+mn-ea"/>
                          <a:cs typeface="+mn-cs"/>
                        </a:rPr>
                        <a:t>Utilizando  evidencia del texto, evalúa la afirmación, “La grandeza de </a:t>
                      </a:r>
                      <a:r>
                        <a:rPr kumimoji="0" lang="es-ES" sz="1400" b="1" i="0" u="none" strike="noStrike" kern="1200" cap="none" spc="0" normalizeH="0" baseline="0" noProof="0" dirty="0" err="1" smtClean="0">
                          <a:ln>
                            <a:noFill/>
                          </a:ln>
                          <a:solidFill>
                            <a:prstClr val="black"/>
                          </a:solidFill>
                          <a:effectLst/>
                          <a:uLnTx/>
                          <a:uFillTx/>
                          <a:latin typeface="+mj-lt"/>
                          <a:ea typeface="+mn-ea"/>
                          <a:cs typeface="+mn-cs"/>
                        </a:rPr>
                        <a:t>Ty</a:t>
                      </a:r>
                      <a:r>
                        <a:rPr kumimoji="0" lang="es-ES" sz="1400" b="1" i="0" u="none" strike="noStrike" kern="1200" cap="none" spc="0" normalizeH="0" baseline="0" noProof="0" dirty="0" smtClean="0">
                          <a:ln>
                            <a:noFill/>
                          </a:ln>
                          <a:solidFill>
                            <a:prstClr val="black"/>
                          </a:solidFill>
                          <a:effectLst/>
                          <a:uLnTx/>
                          <a:uFillTx/>
                          <a:latin typeface="+mj-lt"/>
                          <a:ea typeface="+mn-ea"/>
                          <a:cs typeface="+mn-cs"/>
                        </a:rPr>
                        <a:t> </a:t>
                      </a:r>
                      <a:r>
                        <a:rPr kumimoji="0" lang="es-ES" sz="1400" b="1" i="0" u="none" strike="noStrike" kern="1200" cap="none" spc="0" normalizeH="0" baseline="0" noProof="0" dirty="0" err="1" smtClean="0">
                          <a:ln>
                            <a:noFill/>
                          </a:ln>
                          <a:solidFill>
                            <a:prstClr val="black"/>
                          </a:solidFill>
                          <a:effectLst/>
                          <a:uLnTx/>
                          <a:uFillTx/>
                          <a:latin typeface="+mj-lt"/>
                          <a:ea typeface="+mn-ea"/>
                          <a:cs typeface="+mn-cs"/>
                        </a:rPr>
                        <a:t>Cobb</a:t>
                      </a:r>
                      <a:r>
                        <a:rPr kumimoji="0" lang="es-ES" sz="1400" b="1" i="0" u="none" strike="noStrike" kern="1200" cap="none" spc="0" normalizeH="0" baseline="0" noProof="0" dirty="0" smtClean="0">
                          <a:ln>
                            <a:noFill/>
                          </a:ln>
                          <a:solidFill>
                            <a:prstClr val="black"/>
                          </a:solidFill>
                          <a:effectLst/>
                          <a:uLnTx/>
                          <a:uFillTx/>
                          <a:latin typeface="+mj-lt"/>
                          <a:ea typeface="+mn-ea"/>
                          <a:cs typeface="+mn-cs"/>
                        </a:rPr>
                        <a:t> era algo que tenía que verse, y verlo era recordarlo para siempre”.</a:t>
                      </a:r>
                    </a:p>
                  </a:txBody>
                  <a:tcPr marL="103632" marR="103632" marT="50292" marB="50292"/>
                </a:tc>
                <a:tc hMerge="1">
                  <a:txBody>
                    <a:bodyPr/>
                    <a:lstStyle/>
                    <a:p>
                      <a:endParaRPr lang="en-US" dirty="0"/>
                    </a:p>
                  </a:txBody>
                  <a:tcPr/>
                </a:tc>
              </a:tr>
              <a:tr h="364808">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noProof="0" dirty="0" smtClean="0">
                          <a:latin typeface="+mj-lt"/>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02146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latin typeface="+mj-lt"/>
                        </a:rPr>
                        <a:t>La respuesta da</a:t>
                      </a:r>
                      <a:r>
                        <a:rPr lang="es-MX" sz="1100" b="1" u="sng" baseline="0" dirty="0" smtClean="0">
                          <a:solidFill>
                            <a:schemeClr val="tx1"/>
                          </a:solidFill>
                          <a:latin typeface="+mj-lt"/>
                        </a:rPr>
                        <a:t> </a:t>
                      </a:r>
                      <a:r>
                        <a:rPr lang="es-MX" sz="1100" b="1" u="sng" dirty="0" smtClean="0">
                          <a:solidFill>
                            <a:schemeClr val="tx1"/>
                          </a:solidFill>
                          <a:latin typeface="+mj-lt"/>
                        </a:rPr>
                        <a:t>suficiente prueba</a:t>
                      </a:r>
                      <a:r>
                        <a:rPr lang="es-MX" sz="1100" b="1" u="none" dirty="0" smtClean="0">
                          <a:solidFill>
                            <a:schemeClr val="tx1"/>
                          </a:solidFill>
                          <a:latin typeface="+mj-lt"/>
                        </a:rPr>
                        <a:t> </a:t>
                      </a:r>
                      <a:r>
                        <a:rPr lang="es-MX" sz="1100" b="0" u="none" dirty="0" smtClean="0">
                          <a:solidFill>
                            <a:schemeClr val="tx1"/>
                          </a:solidFill>
                          <a:latin typeface="+mj-lt"/>
                        </a:rPr>
                        <a:t>de</a:t>
                      </a:r>
                      <a:r>
                        <a:rPr lang="es-MX" sz="1100" b="0" u="none" baseline="0" dirty="0" smtClean="0">
                          <a:solidFill>
                            <a:schemeClr val="tx1"/>
                          </a:solidFill>
                          <a:latin typeface="+mj-lt"/>
                        </a:rPr>
                        <a:t> la habilidad de </a:t>
                      </a:r>
                      <a:r>
                        <a:rPr lang="es-ES" sz="1100" b="0" i="0" u="none" baseline="0" dirty="0" smtClean="0">
                          <a:solidFill>
                            <a:schemeClr val="tx1"/>
                          </a:solidFill>
                          <a:latin typeface="+mj-lt"/>
                        </a:rPr>
                        <a:t>citar evidencia para apoyar opiniones o ideas acerca de la grandeza de </a:t>
                      </a:r>
                      <a:r>
                        <a:rPr lang="es-ES" sz="1100" b="0" i="0" u="none" baseline="0" dirty="0" err="1" smtClean="0">
                          <a:solidFill>
                            <a:schemeClr val="tx1"/>
                          </a:solidFill>
                          <a:latin typeface="+mj-lt"/>
                        </a:rPr>
                        <a:t>Ty</a:t>
                      </a:r>
                      <a:r>
                        <a:rPr lang="es-ES" sz="1100" b="0" i="0" u="none" baseline="0" dirty="0" smtClean="0">
                          <a:solidFill>
                            <a:schemeClr val="tx1"/>
                          </a:solidFill>
                          <a:latin typeface="+mj-lt"/>
                        </a:rPr>
                        <a:t> </a:t>
                      </a:r>
                      <a:r>
                        <a:rPr lang="es-ES" sz="1100" b="0" i="0" u="none" baseline="0" dirty="0" err="1" smtClean="0">
                          <a:solidFill>
                            <a:schemeClr val="tx1"/>
                          </a:solidFill>
                          <a:latin typeface="+mj-lt"/>
                        </a:rPr>
                        <a:t>Cobb</a:t>
                      </a:r>
                      <a:r>
                        <a:rPr lang="es-ES" sz="1100" b="0" i="0" u="none" baseline="0" dirty="0" smtClean="0">
                          <a:solidFill>
                            <a:schemeClr val="tx1"/>
                          </a:solidFill>
                          <a:latin typeface="+mj-lt"/>
                        </a:rPr>
                        <a:t>, pero específicamente la frase citada en la pregunta. Evidencia que se podría citar para apoyar la opinión de la frase podría incluir: (1) robó </a:t>
                      </a:r>
                      <a:r>
                        <a:rPr lang="es-ES" sz="1100" b="0" i="1" u="none" baseline="0" dirty="0" smtClean="0">
                          <a:solidFill>
                            <a:schemeClr val="tx1"/>
                          </a:solidFill>
                          <a:latin typeface="+mj-lt"/>
                        </a:rPr>
                        <a:t>home</a:t>
                      </a:r>
                      <a:r>
                        <a:rPr lang="es-ES" sz="1100" b="0" i="0" u="none" baseline="0" dirty="0" smtClean="0">
                          <a:solidFill>
                            <a:schemeClr val="tx1"/>
                          </a:solidFill>
                          <a:latin typeface="+mj-lt"/>
                        </a:rPr>
                        <a:t> (el plato) 54 veces, (2) jugaron 3,035 partidos, (3) fue al bate 11,429 veces, (4) mantuvo el récord de más  </a:t>
                      </a:r>
                      <a:r>
                        <a:rPr lang="es-ES" sz="1100" b="0" i="1" u="none" baseline="0" dirty="0" smtClean="0">
                          <a:solidFill>
                            <a:schemeClr val="tx1"/>
                          </a:solidFill>
                          <a:latin typeface="+mj-lt"/>
                        </a:rPr>
                        <a:t>hits</a:t>
                      </a:r>
                      <a:r>
                        <a:rPr lang="es-ES" sz="1100" b="0" i="0" u="none" baseline="0" dirty="0" smtClean="0">
                          <a:solidFill>
                            <a:schemeClr val="tx1"/>
                          </a:solidFill>
                          <a:latin typeface="+mj-lt"/>
                        </a:rPr>
                        <a:t> (sencillos) por 60 años, (5) jugó a pesar de una fiebre de 103 °F, (6) dejó dinero para becas, para estudiantes necesitados en Georgia, y (7) construyó un hospital.</a:t>
                      </a:r>
                      <a:endParaRPr lang="en-US" sz="1100" b="0" i="0" u="none" baseline="0" dirty="0" smtClean="0">
                        <a:solidFill>
                          <a:schemeClr val="tx1"/>
                        </a:solidFill>
                        <a:latin typeface="+mj-lt"/>
                      </a:endParaRPr>
                    </a:p>
                  </a:txBody>
                  <a:tcPr marL="103632" marR="103632" marT="50292" marB="50292"/>
                </a:tc>
                <a:tc hMerge="1">
                  <a:txBody>
                    <a:bodyPr/>
                    <a:lstStyle/>
                    <a:p>
                      <a:endParaRPr lang="en-US" sz="1200" baseline="0" dirty="0" smtClean="0"/>
                    </a:p>
                  </a:txBody>
                  <a:tcPr marL="97536" marR="97536" marT="50292" marB="50292"/>
                </a:tc>
              </a:tr>
              <a:tr h="374757">
                <a:tc gridSpan="2">
                  <a:txBody>
                    <a:bodyPr/>
                    <a:lstStyle/>
                    <a:p>
                      <a:pPr algn="ctr"/>
                      <a:r>
                        <a:rPr lang="es-MX" sz="1600" b="1" noProof="0" dirty="0" smtClean="0">
                          <a:latin typeface="+mj-lt"/>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1338789">
                <a:tc>
                  <a:txBody>
                    <a:bodyPr/>
                    <a:lstStyle/>
                    <a:p>
                      <a:pPr algn="ctr"/>
                      <a:r>
                        <a:rPr lang="en-US" sz="2000" b="1" dirty="0" smtClean="0">
                          <a:solidFill>
                            <a:schemeClr val="tx1"/>
                          </a:solidFill>
                          <a:latin typeface="+mj-lt"/>
                        </a:rPr>
                        <a:t>2</a:t>
                      </a:r>
                      <a:endParaRPr lang="en-US" sz="2000" b="1" dirty="0">
                        <a:solidFill>
                          <a:schemeClr val="tx1"/>
                        </a:solidFill>
                        <a:latin typeface="+mj-lt"/>
                      </a:endParaRPr>
                    </a:p>
                  </a:txBody>
                  <a:tcPr marL="103632" marR="103632" marT="50292" marB="50292" anchor="ct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050" i="1" u="none" kern="1200" baseline="0" dirty="0" smtClean="0">
                          <a:solidFill>
                            <a:schemeClr val="tx1"/>
                          </a:solidFill>
                          <a:effectLst/>
                          <a:latin typeface="+mj-lt"/>
                          <a:ea typeface="+mn-ea"/>
                          <a:cs typeface="+mn-cs"/>
                        </a:rPr>
                        <a:t>El estudiante ofrece suficientes ejemplos y detalles de lo que hizo a </a:t>
                      </a:r>
                      <a:r>
                        <a:rPr lang="es-ES" sz="1050" i="1" u="none" kern="1200" baseline="0" dirty="0" err="1" smtClean="0">
                          <a:solidFill>
                            <a:schemeClr val="tx1"/>
                          </a:solidFill>
                          <a:effectLst/>
                          <a:latin typeface="+mj-lt"/>
                          <a:ea typeface="+mn-ea"/>
                          <a:cs typeface="+mn-cs"/>
                        </a:rPr>
                        <a:t>Ty</a:t>
                      </a:r>
                      <a:r>
                        <a:rPr lang="es-ES" sz="1050" i="1" u="none" kern="1200" baseline="0" dirty="0" smtClean="0">
                          <a:solidFill>
                            <a:schemeClr val="tx1"/>
                          </a:solidFill>
                          <a:effectLst/>
                          <a:latin typeface="+mj-lt"/>
                          <a:ea typeface="+mn-ea"/>
                          <a:cs typeface="+mn-cs"/>
                        </a:rPr>
                        <a:t> memorable, utilizando el pasaje como evidencia. </a:t>
                      </a:r>
                    </a:p>
                    <a:p>
                      <a:pPr marL="0" marR="0" lvl="0" indent="0" algn="l" defTabSz="966612" rtl="0" eaLnBrk="1" fontAlgn="auto" latinLnBrk="0" hangingPunct="1">
                        <a:lnSpc>
                          <a:spcPct val="100000"/>
                        </a:lnSpc>
                        <a:spcBef>
                          <a:spcPts val="0"/>
                        </a:spcBef>
                        <a:spcAft>
                          <a:spcPts val="0"/>
                        </a:spcAft>
                        <a:buClrTx/>
                        <a:buSzTx/>
                        <a:buFontTx/>
                        <a:buNone/>
                        <a:tabLst/>
                        <a:defRPr/>
                      </a:pPr>
                      <a:r>
                        <a:rPr lang="es-ES" sz="1100" i="0" u="none" kern="1200" baseline="0" dirty="0" smtClean="0">
                          <a:solidFill>
                            <a:schemeClr val="tx1"/>
                          </a:solidFill>
                          <a:effectLst/>
                          <a:latin typeface="+mj-lt"/>
                          <a:ea typeface="+mn-ea"/>
                          <a:cs typeface="+mn-cs"/>
                        </a:rPr>
                        <a:t>Un amigo de </a:t>
                      </a:r>
                      <a:r>
                        <a:rPr lang="es-ES" sz="1100" i="0" u="none" kern="1200" baseline="0" dirty="0" err="1" smtClean="0">
                          <a:solidFill>
                            <a:schemeClr val="tx1"/>
                          </a:solidFill>
                          <a:effectLst/>
                          <a:latin typeface="+mj-lt"/>
                          <a:ea typeface="+mn-ea"/>
                          <a:cs typeface="+mn-cs"/>
                        </a:rPr>
                        <a:t>Ty</a:t>
                      </a:r>
                      <a:r>
                        <a:rPr lang="es-ES" sz="1100" i="0" u="none" kern="1200" baseline="0" dirty="0" smtClean="0">
                          <a:solidFill>
                            <a:schemeClr val="tx1"/>
                          </a:solidFill>
                          <a:effectLst/>
                          <a:latin typeface="+mj-lt"/>
                          <a:ea typeface="+mn-ea"/>
                          <a:cs typeface="+mn-cs"/>
                        </a:rPr>
                        <a:t> </a:t>
                      </a:r>
                      <a:r>
                        <a:rPr lang="es-ES" sz="1100" i="0" u="none" kern="1200" baseline="0" dirty="0" err="1" smtClean="0">
                          <a:solidFill>
                            <a:schemeClr val="tx1"/>
                          </a:solidFill>
                          <a:effectLst/>
                          <a:latin typeface="+mj-lt"/>
                          <a:ea typeface="+mn-ea"/>
                          <a:cs typeface="+mn-cs"/>
                        </a:rPr>
                        <a:t>Cobb</a:t>
                      </a:r>
                      <a:r>
                        <a:rPr lang="es-ES" sz="1100" i="0" u="none" kern="1200" baseline="0" dirty="0" smtClean="0">
                          <a:solidFill>
                            <a:schemeClr val="tx1"/>
                          </a:solidFill>
                          <a:effectLst/>
                          <a:latin typeface="+mj-lt"/>
                          <a:ea typeface="+mn-ea"/>
                          <a:cs typeface="+mn-cs"/>
                        </a:rPr>
                        <a:t> dijo, — La grandeza de </a:t>
                      </a:r>
                      <a:r>
                        <a:rPr lang="es-ES" sz="1100" i="0" u="none" kern="1200" baseline="0" dirty="0" err="1" smtClean="0">
                          <a:solidFill>
                            <a:schemeClr val="tx1"/>
                          </a:solidFill>
                          <a:effectLst/>
                          <a:latin typeface="+mj-lt"/>
                          <a:ea typeface="+mn-ea"/>
                          <a:cs typeface="+mn-cs"/>
                        </a:rPr>
                        <a:t>Ty</a:t>
                      </a:r>
                      <a:r>
                        <a:rPr lang="es-ES" sz="1100" i="0" u="none" kern="1200" baseline="0" dirty="0" smtClean="0">
                          <a:solidFill>
                            <a:schemeClr val="tx1"/>
                          </a:solidFill>
                          <a:effectLst/>
                          <a:latin typeface="+mj-lt"/>
                          <a:ea typeface="+mn-ea"/>
                          <a:cs typeface="+mn-cs"/>
                        </a:rPr>
                        <a:t> </a:t>
                      </a:r>
                      <a:r>
                        <a:rPr lang="es-ES" sz="1100" i="0" u="none" kern="1200" baseline="0" dirty="0" err="1" smtClean="0">
                          <a:solidFill>
                            <a:schemeClr val="tx1"/>
                          </a:solidFill>
                          <a:effectLst/>
                          <a:latin typeface="+mj-lt"/>
                          <a:ea typeface="+mn-ea"/>
                          <a:cs typeface="+mn-cs"/>
                        </a:rPr>
                        <a:t>Cobb</a:t>
                      </a:r>
                      <a:r>
                        <a:rPr lang="es-ES" sz="1100" i="0" u="none" kern="1200" baseline="0" dirty="0" smtClean="0">
                          <a:solidFill>
                            <a:schemeClr val="tx1"/>
                          </a:solidFill>
                          <a:effectLst/>
                          <a:latin typeface="+mj-lt"/>
                          <a:ea typeface="+mn-ea"/>
                          <a:cs typeface="+mn-cs"/>
                        </a:rPr>
                        <a:t> era algo que tenía que verse, y verlo era recordarlo para siempre. </a:t>
                      </a:r>
                      <a:r>
                        <a:rPr lang="es-ES" sz="1100" i="0" u="none" kern="1200" baseline="0" dirty="0" err="1" smtClean="0">
                          <a:solidFill>
                            <a:schemeClr val="tx1"/>
                          </a:solidFill>
                          <a:effectLst/>
                          <a:latin typeface="+mj-lt"/>
                          <a:ea typeface="+mn-ea"/>
                          <a:cs typeface="+mn-cs"/>
                        </a:rPr>
                        <a:t>Ty</a:t>
                      </a:r>
                      <a:r>
                        <a:rPr lang="es-ES" sz="1100" i="0" u="none" kern="1200" baseline="0" dirty="0" smtClean="0">
                          <a:solidFill>
                            <a:schemeClr val="tx1"/>
                          </a:solidFill>
                          <a:effectLst/>
                          <a:latin typeface="+mj-lt"/>
                          <a:ea typeface="+mn-ea"/>
                          <a:cs typeface="+mn-cs"/>
                        </a:rPr>
                        <a:t> era un jugador de béisbol famoso. Se le recuerda porque se robó </a:t>
                      </a:r>
                      <a:r>
                        <a:rPr lang="es-ES" sz="1100" i="1" u="none" kern="1200" baseline="0" dirty="0" smtClean="0">
                          <a:solidFill>
                            <a:schemeClr val="tx1"/>
                          </a:solidFill>
                          <a:effectLst/>
                          <a:latin typeface="+mj-lt"/>
                          <a:ea typeface="+mn-ea"/>
                          <a:cs typeface="+mn-cs"/>
                        </a:rPr>
                        <a:t>home (</a:t>
                      </a:r>
                      <a:r>
                        <a:rPr lang="es-ES" sz="1100" b="0" i="0" u="none" kern="1200" baseline="0" dirty="0" smtClean="0">
                          <a:solidFill>
                            <a:schemeClr val="tx1"/>
                          </a:solidFill>
                          <a:effectLst/>
                          <a:latin typeface="+mj-lt"/>
                          <a:ea typeface="+mn-ea"/>
                          <a:cs typeface="+mn-cs"/>
                        </a:rPr>
                        <a:t>plato</a:t>
                      </a:r>
                      <a:r>
                        <a:rPr lang="es-ES" sz="1100" i="1" u="none" kern="1200" baseline="0" dirty="0" smtClean="0">
                          <a:solidFill>
                            <a:schemeClr val="tx1"/>
                          </a:solidFill>
                          <a:effectLst/>
                          <a:latin typeface="+mj-lt"/>
                          <a:ea typeface="+mn-ea"/>
                          <a:cs typeface="+mn-cs"/>
                        </a:rPr>
                        <a:t>) </a:t>
                      </a:r>
                      <a:r>
                        <a:rPr lang="es-ES" sz="1100" i="0" u="none" kern="1200" baseline="0" dirty="0" smtClean="0">
                          <a:solidFill>
                            <a:schemeClr val="tx1"/>
                          </a:solidFill>
                          <a:effectLst/>
                          <a:latin typeface="+mj-lt"/>
                          <a:ea typeface="+mn-ea"/>
                          <a:cs typeface="+mn-cs"/>
                        </a:rPr>
                        <a:t>54 veces, jugó 3,035 partidos, </a:t>
                      </a:r>
                      <a:r>
                        <a:rPr lang="es-ES" sz="1100" b="0" i="0" u="none" baseline="0" dirty="0" smtClean="0">
                          <a:solidFill>
                            <a:schemeClr val="tx1"/>
                          </a:solidFill>
                          <a:latin typeface="+mj-lt"/>
                        </a:rPr>
                        <a:t>fue al bate 11,429 veces y mantuvo el récord de más </a:t>
                      </a:r>
                      <a:r>
                        <a:rPr lang="es-ES" sz="1100" b="0" i="1" u="none" baseline="0" dirty="0" smtClean="0">
                          <a:solidFill>
                            <a:schemeClr val="tx1"/>
                          </a:solidFill>
                          <a:latin typeface="+mj-lt"/>
                        </a:rPr>
                        <a:t>hits</a:t>
                      </a:r>
                      <a:r>
                        <a:rPr lang="es-ES" sz="1100" b="0" i="0" u="none" baseline="0" dirty="0" smtClean="0">
                          <a:solidFill>
                            <a:schemeClr val="tx1"/>
                          </a:solidFill>
                          <a:latin typeface="+mj-lt"/>
                        </a:rPr>
                        <a:t> (sencillos) por 60 años, jugó a pesar de una fiebre de 103 grados</a:t>
                      </a:r>
                      <a:r>
                        <a:rPr lang="es-ES" sz="1100" i="0" u="none" kern="1200" baseline="0" dirty="0" smtClean="0">
                          <a:solidFill>
                            <a:schemeClr val="tx1"/>
                          </a:solidFill>
                          <a:effectLst/>
                          <a:latin typeface="+mj-lt"/>
                          <a:ea typeface="+mn-ea"/>
                          <a:cs typeface="+mn-cs"/>
                        </a:rPr>
                        <a:t>. Aunque era un gran jugador, fue su perseverancia y trabajo duro que hizo que todo esto pasara. </a:t>
                      </a:r>
                      <a:r>
                        <a:rPr lang="es-ES" sz="1100" i="0" u="none" kern="1200" baseline="0" dirty="0" err="1" smtClean="0">
                          <a:solidFill>
                            <a:schemeClr val="tx1"/>
                          </a:solidFill>
                          <a:effectLst/>
                          <a:latin typeface="+mj-lt"/>
                          <a:ea typeface="+mn-ea"/>
                          <a:cs typeface="+mn-cs"/>
                        </a:rPr>
                        <a:t>Ty</a:t>
                      </a:r>
                      <a:r>
                        <a:rPr lang="es-ES" sz="1100" i="0" u="none" kern="1200" baseline="0" dirty="0" smtClean="0">
                          <a:solidFill>
                            <a:schemeClr val="tx1"/>
                          </a:solidFill>
                          <a:effectLst/>
                          <a:latin typeface="+mj-lt"/>
                          <a:ea typeface="+mn-ea"/>
                          <a:cs typeface="+mn-cs"/>
                        </a:rPr>
                        <a:t> dejó dinero para niños necesitados y construyó un hospital. ¡Esto dice mucho acerca de su grandeza!</a:t>
                      </a:r>
                      <a:endParaRPr lang="en-US" sz="1600" i="0" u="none" kern="1200" baseline="0" dirty="0" smtClean="0">
                        <a:solidFill>
                          <a:schemeClr val="tx1"/>
                        </a:solidFill>
                        <a:effectLst/>
                        <a:latin typeface="+mj-lt"/>
                        <a:ea typeface="+mn-ea"/>
                        <a:cs typeface="+mn-cs"/>
                      </a:endParaRPr>
                    </a:p>
                  </a:txBody>
                  <a:tcPr marL="103632" marR="103632" marT="50292" marB="50292"/>
                </a:tc>
              </a:tr>
              <a:tr h="990600">
                <a:tc>
                  <a:txBody>
                    <a:bodyPr/>
                    <a:lstStyle/>
                    <a:p>
                      <a:pPr algn="ctr"/>
                      <a:r>
                        <a:rPr lang="en-US" sz="2000" b="1" dirty="0" smtClean="0">
                          <a:solidFill>
                            <a:schemeClr val="tx1"/>
                          </a:solidFill>
                          <a:latin typeface="+mj-lt"/>
                        </a:rPr>
                        <a:t>1</a:t>
                      </a:r>
                      <a:endParaRPr lang="en-US" sz="2000" b="1" dirty="0">
                        <a:solidFill>
                          <a:schemeClr val="tx1"/>
                        </a:solidFill>
                        <a:latin typeface="+mj-lt"/>
                      </a:endParaRPr>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50" i="1" u="none" kern="1200" baseline="0" dirty="0" smtClean="0">
                          <a:solidFill>
                            <a:schemeClr val="tx1"/>
                          </a:solidFill>
                          <a:effectLst/>
                          <a:latin typeface="+mj-lt"/>
                          <a:ea typeface="+mn-ea"/>
                          <a:cs typeface="+mn-cs"/>
                        </a:rPr>
                        <a:t>El estudiante ofrece ejemplos y detalles parciales tomados del pasaje de lo que hizo a </a:t>
                      </a:r>
                      <a:r>
                        <a:rPr lang="es-ES" sz="1050" i="1" u="none" kern="1200" baseline="0" dirty="0" err="1" smtClean="0">
                          <a:solidFill>
                            <a:schemeClr val="tx1"/>
                          </a:solidFill>
                          <a:effectLst/>
                          <a:latin typeface="+mj-lt"/>
                          <a:ea typeface="+mn-ea"/>
                          <a:cs typeface="+mn-cs"/>
                        </a:rPr>
                        <a:t>Ty</a:t>
                      </a:r>
                      <a:r>
                        <a:rPr lang="es-ES" sz="1050" i="1" u="none" kern="1200" baseline="0" dirty="0" smtClean="0">
                          <a:solidFill>
                            <a:schemeClr val="tx1"/>
                          </a:solidFill>
                          <a:effectLst/>
                          <a:latin typeface="+mj-lt"/>
                          <a:ea typeface="+mn-ea"/>
                          <a:cs typeface="+mn-cs"/>
                        </a:rPr>
                        <a:t> memorable. Sin embargo, incluye alguna información externa y utiliza pocos detalles.</a:t>
                      </a:r>
                    </a:p>
                    <a:p>
                      <a:pPr marL="0" marR="0" indent="0" algn="l" defTabSz="966612" rtl="0" eaLnBrk="1" fontAlgn="auto" latinLnBrk="0" hangingPunct="1">
                        <a:lnSpc>
                          <a:spcPct val="100000"/>
                        </a:lnSpc>
                        <a:spcBef>
                          <a:spcPts val="0"/>
                        </a:spcBef>
                        <a:spcAft>
                          <a:spcPts val="0"/>
                        </a:spcAft>
                        <a:buClrTx/>
                        <a:buSzTx/>
                        <a:buFontTx/>
                        <a:buNone/>
                        <a:tabLst/>
                        <a:defRPr/>
                      </a:pPr>
                      <a:r>
                        <a:rPr lang="es-ES" sz="1100" i="0" u="none" kern="1200" baseline="0" dirty="0" err="1" smtClean="0">
                          <a:solidFill>
                            <a:schemeClr val="tx1"/>
                          </a:solidFill>
                          <a:effectLst/>
                          <a:latin typeface="+mj-lt"/>
                          <a:ea typeface="+mn-ea"/>
                          <a:cs typeface="+mn-cs"/>
                        </a:rPr>
                        <a:t>Ty</a:t>
                      </a:r>
                      <a:r>
                        <a:rPr lang="es-ES" sz="1100" i="0" u="none" kern="1200" baseline="0" dirty="0" smtClean="0">
                          <a:solidFill>
                            <a:schemeClr val="tx1"/>
                          </a:solidFill>
                          <a:effectLst/>
                          <a:latin typeface="+mj-lt"/>
                          <a:ea typeface="+mn-ea"/>
                          <a:cs typeface="+mn-cs"/>
                        </a:rPr>
                        <a:t> </a:t>
                      </a:r>
                      <a:r>
                        <a:rPr lang="es-ES" sz="1100" i="0" u="none" kern="1200" baseline="0" dirty="0" err="1" smtClean="0">
                          <a:solidFill>
                            <a:schemeClr val="tx1"/>
                          </a:solidFill>
                          <a:effectLst/>
                          <a:latin typeface="+mj-lt"/>
                          <a:ea typeface="+mn-ea"/>
                          <a:cs typeface="+mn-cs"/>
                        </a:rPr>
                        <a:t>Cobb</a:t>
                      </a:r>
                      <a:r>
                        <a:rPr lang="es-ES" sz="1100" i="0" u="none" kern="1200" baseline="0" dirty="0" smtClean="0">
                          <a:solidFill>
                            <a:schemeClr val="tx1"/>
                          </a:solidFill>
                          <a:effectLst/>
                          <a:latin typeface="+mj-lt"/>
                          <a:ea typeface="+mn-ea"/>
                          <a:cs typeface="+mn-cs"/>
                        </a:rPr>
                        <a:t> fue un jugador de béisbol que obtuvo muchos récords. Una vez jugó a pesar de tener una fiebre y su padre era un político. Él mantuvo el récord de más </a:t>
                      </a:r>
                      <a:r>
                        <a:rPr lang="es-ES" sz="1100" i="1" u="none" kern="1200" baseline="0" dirty="0" smtClean="0">
                          <a:solidFill>
                            <a:schemeClr val="tx1"/>
                          </a:solidFill>
                          <a:effectLst/>
                          <a:latin typeface="+mj-lt"/>
                          <a:ea typeface="+mn-ea"/>
                          <a:cs typeface="+mn-cs"/>
                        </a:rPr>
                        <a:t>hits </a:t>
                      </a:r>
                      <a:r>
                        <a:rPr lang="es-ES" sz="1100" i="0" u="none" kern="1200" baseline="0" dirty="0" smtClean="0">
                          <a:solidFill>
                            <a:schemeClr val="tx1"/>
                          </a:solidFill>
                          <a:effectLst/>
                          <a:latin typeface="+mj-lt"/>
                          <a:ea typeface="+mn-ea"/>
                          <a:cs typeface="+mn-cs"/>
                        </a:rPr>
                        <a:t>(sencillos) por 60 años y construyó un hospital.  Fue un gran hombre.</a:t>
                      </a:r>
                      <a:endParaRPr lang="en-US" sz="1100" i="0" u="none" kern="1200" baseline="0" dirty="0" smtClean="0">
                        <a:solidFill>
                          <a:schemeClr val="tx1"/>
                        </a:solidFill>
                        <a:effectLst/>
                        <a:latin typeface="+mj-lt"/>
                        <a:ea typeface="+mn-ea"/>
                        <a:cs typeface="+mn-cs"/>
                      </a:endParaRPr>
                    </a:p>
                  </a:txBody>
                  <a:tcPr marL="103632" marR="103632" marT="50292" marB="50292"/>
                </a:tc>
              </a:tr>
              <a:tr h="514048">
                <a:tc>
                  <a:txBody>
                    <a:bodyPr/>
                    <a:lstStyle/>
                    <a:p>
                      <a:pPr algn="ctr"/>
                      <a:r>
                        <a:rPr lang="en-US" sz="2000" b="1" dirty="0" smtClean="0">
                          <a:solidFill>
                            <a:schemeClr val="tx1"/>
                          </a:solidFill>
                          <a:latin typeface="+mj-lt"/>
                        </a:rPr>
                        <a:t>0</a:t>
                      </a:r>
                      <a:endParaRPr lang="en-US" sz="2000" b="1" dirty="0">
                        <a:solidFill>
                          <a:schemeClr val="tx1"/>
                        </a:solidFill>
                        <a:latin typeface="+mj-lt"/>
                      </a:endParaRPr>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50" i="1" dirty="0" smtClean="0">
                          <a:latin typeface="+mj-lt"/>
                        </a:rPr>
                        <a:t>El estudiante no ofrece suficientes evidencias para apoyar la pregunta.</a:t>
                      </a:r>
                    </a:p>
                    <a:p>
                      <a:pPr marL="0" marR="0" indent="0" algn="l" defTabSz="966612" rtl="0" eaLnBrk="1" fontAlgn="auto" latinLnBrk="0" hangingPunct="1">
                        <a:lnSpc>
                          <a:spcPct val="100000"/>
                        </a:lnSpc>
                        <a:spcBef>
                          <a:spcPts val="0"/>
                        </a:spcBef>
                        <a:spcAft>
                          <a:spcPts val="0"/>
                        </a:spcAft>
                        <a:buClrTx/>
                        <a:buSzTx/>
                        <a:buFontTx/>
                        <a:buNone/>
                        <a:tabLst/>
                        <a:defRPr/>
                      </a:pPr>
                      <a:r>
                        <a:rPr lang="es-ES" sz="1100" i="0" dirty="0" smtClean="0">
                          <a:latin typeface="+mj-lt"/>
                        </a:rPr>
                        <a:t> A</a:t>
                      </a:r>
                      <a:r>
                        <a:rPr lang="es-ES" sz="1100" i="0" baseline="0" dirty="0" smtClean="0">
                          <a:latin typeface="+mj-lt"/>
                        </a:rPr>
                        <a:t> </a:t>
                      </a:r>
                      <a:r>
                        <a:rPr lang="es-ES" sz="1100" i="0" dirty="0" err="1" smtClean="0">
                          <a:latin typeface="+mj-lt"/>
                        </a:rPr>
                        <a:t>Ty</a:t>
                      </a:r>
                      <a:r>
                        <a:rPr lang="es-ES" sz="1100" i="0" dirty="0" smtClean="0">
                          <a:latin typeface="+mj-lt"/>
                        </a:rPr>
                        <a:t> </a:t>
                      </a:r>
                      <a:r>
                        <a:rPr lang="es-ES" sz="1100" i="0" dirty="0" err="1" smtClean="0">
                          <a:latin typeface="+mj-lt"/>
                        </a:rPr>
                        <a:t>Cobb</a:t>
                      </a:r>
                      <a:r>
                        <a:rPr lang="es-ES" sz="1100" i="0" dirty="0" smtClean="0">
                          <a:latin typeface="+mj-lt"/>
                        </a:rPr>
                        <a:t> le encantaba jugar béisbol.  Su amigo lo recuerda.</a:t>
                      </a:r>
                      <a:endParaRPr lang="en-US" sz="1600" i="0" baseline="0" dirty="0" smtClean="0">
                        <a:latin typeface="+mj-lt"/>
                      </a:endParaRPr>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66546915"/>
              </p:ext>
            </p:extLst>
          </p:nvPr>
        </p:nvGraphicFramePr>
        <p:xfrm>
          <a:off x="4920203" y="7812466"/>
          <a:ext cx="2394997" cy="711200"/>
        </p:xfrm>
        <a:graphic>
          <a:graphicData uri="http://schemas.openxmlformats.org/drawingml/2006/table">
            <a:tbl>
              <a:tblPr/>
              <a:tblGrid>
                <a:gridCol w="2394997"/>
              </a:tblGrid>
              <a:tr h="146885">
                <a:tc>
                  <a:txBody>
                    <a:bodyPr/>
                    <a:lstStyle/>
                    <a:p>
                      <a:pPr marL="0" marR="0" algn="l">
                        <a:lnSpc>
                          <a:spcPct val="115000"/>
                        </a:lnSpc>
                        <a:spcBef>
                          <a:spcPts val="0"/>
                        </a:spcBef>
                        <a:spcAft>
                          <a:spcPts val="0"/>
                        </a:spcAft>
                      </a:pPr>
                      <a:r>
                        <a:rPr lang="en-US" sz="800" b="1" dirty="0" err="1" smtClean="0">
                          <a:solidFill>
                            <a:srgbClr val="000000"/>
                          </a:solidFill>
                          <a:latin typeface="Calibri"/>
                          <a:ea typeface="Times New Roman"/>
                          <a:cs typeface="Times New Roman"/>
                        </a:rPr>
                        <a:t>Estándar</a:t>
                      </a:r>
                      <a:r>
                        <a:rPr lang="en-US" sz="800" b="1" baseline="0" dirty="0" smtClean="0">
                          <a:solidFill>
                            <a:srgbClr val="000000"/>
                          </a:solidFill>
                          <a:latin typeface="Calibri"/>
                          <a:ea typeface="Times New Roman"/>
                          <a:cs typeface="Times New Roman"/>
                        </a:rPr>
                        <a:t> </a:t>
                      </a:r>
                      <a:r>
                        <a:rPr lang="en-US" sz="800" b="1" dirty="0" smtClean="0">
                          <a:solidFill>
                            <a:srgbClr val="000000"/>
                          </a:solidFill>
                          <a:latin typeface="Calibri"/>
                          <a:ea typeface="Times New Roman"/>
                          <a:cs typeface="Times New Roman"/>
                        </a:rPr>
                        <a:t>RI.6.8</a:t>
                      </a:r>
                      <a:endParaRPr lang="en-US" sz="800" dirty="0">
                        <a:latin typeface="Calibri"/>
                        <a:ea typeface="Calibri"/>
                        <a:cs typeface="Times New Roman"/>
                      </a:endParaRPr>
                    </a:p>
                  </a:txBody>
                  <a:tcPr marL="24657" marR="2465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64315">
                <a:tc>
                  <a:txBody>
                    <a:bodyPr/>
                    <a:lstStyle/>
                    <a:p>
                      <a:pPr marL="0" marR="0">
                        <a:lnSpc>
                          <a:spcPct val="115000"/>
                        </a:lnSpc>
                        <a:spcBef>
                          <a:spcPts val="0"/>
                        </a:spcBef>
                        <a:spcAft>
                          <a:spcPts val="120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Siguen y evalúan el argumento de un texto y sus afirmaciones específicas. Distinguen aquellas afirmaciones que se sustentan en razones y evidencias, de aquellas que no lo hacen.</a:t>
                      </a:r>
                      <a:endParaRPr lang="en-US" sz="800" b="0" dirty="0">
                        <a:latin typeface="+mn-lt"/>
                        <a:ea typeface="Calibri"/>
                        <a:cs typeface="Times New Roman"/>
                      </a:endParaRPr>
                    </a:p>
                  </a:txBody>
                  <a:tcPr marL="24657" marR="246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216995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195571117"/>
              </p:ext>
            </p:extLst>
          </p:nvPr>
        </p:nvGraphicFramePr>
        <p:xfrm>
          <a:off x="568960" y="228600"/>
          <a:ext cx="6822440" cy="8510234"/>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ES"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33528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MX" sz="1600" b="1" noProof="0" dirty="0" smtClean="0"/>
                        <a:t>CFA Trimestre 3: Clave para la </a:t>
                      </a:r>
                      <a:r>
                        <a:rPr lang="es-MX" sz="1600" b="1" u="sng" noProof="0" dirty="0" smtClean="0"/>
                        <a:t>Respuesta construida de investigación</a:t>
                      </a:r>
                    </a:p>
                  </a:txBody>
                  <a:tcPr marL="103632" marR="103632" marT="50292" marB="50292"/>
                </a:tc>
                <a:tc hMerge="1">
                  <a:txBody>
                    <a:bodyPr/>
                    <a:lstStyle/>
                    <a:p>
                      <a:endParaRPr lang="en-US"/>
                    </a:p>
                  </a:txBody>
                  <a:tcPr/>
                </a:tc>
              </a:tr>
              <a:tr h="42672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400" b="1" u="sng" dirty="0" smtClean="0">
                          <a:solidFill>
                            <a:schemeClr val="tx1"/>
                          </a:solidFill>
                        </a:rPr>
                        <a:t>Rúbricas para la Respuesta</a:t>
                      </a:r>
                      <a:r>
                        <a:rPr lang="es-MX" sz="1400" b="1" u="sng" baseline="0" dirty="0" smtClean="0">
                          <a:solidFill>
                            <a:schemeClr val="tx1"/>
                          </a:solidFill>
                        </a:rPr>
                        <a:t> construida de investigación </a:t>
                      </a:r>
                      <a:r>
                        <a:rPr lang="es-MX" sz="1400" b="1" u="sng" noProof="0" dirty="0" smtClean="0">
                          <a:effectLst/>
                        </a:rPr>
                        <a:t>– Objetivo 2 </a:t>
                      </a:r>
                    </a:p>
                    <a:p>
                      <a:pPr marL="0" marR="0" indent="0" algn="ctr" defTabSz="914318" rtl="0" eaLnBrk="1" fontAlgn="auto" latinLnBrk="0" hangingPunct="1">
                        <a:lnSpc>
                          <a:spcPct val="100000"/>
                        </a:lnSpc>
                        <a:spcBef>
                          <a:spcPts val="0"/>
                        </a:spcBef>
                        <a:spcAft>
                          <a:spcPts val="0"/>
                        </a:spcAft>
                        <a:buClrTx/>
                        <a:buSzTx/>
                        <a:buFontTx/>
                        <a:buNone/>
                        <a:tabLst/>
                        <a:defRPr/>
                      </a:pPr>
                      <a:r>
                        <a:rPr lang="es-MX" sz="1200" b="1" noProof="0" dirty="0" smtClean="0"/>
                        <a:t>Localizar, seleccionar, interpretar e integrar la información</a:t>
                      </a:r>
                      <a:endParaRPr lang="es-MX" sz="1200" b="1" i="1" dirty="0" smtClean="0">
                        <a:solidFill>
                          <a:schemeClr val="tx1"/>
                        </a:solidFill>
                      </a:endParaRPr>
                    </a:p>
                  </a:txBody>
                  <a:tcPr marL="103632" marR="103632" marT="50292" marB="50292"/>
                </a:tc>
                <a:tc hMerge="1">
                  <a:txBody>
                    <a:bodyPr/>
                    <a:lstStyle/>
                    <a:p>
                      <a:endParaRPr lang="en-US"/>
                    </a:p>
                  </a:txBody>
                  <a:tcPr/>
                </a:tc>
              </a:tr>
              <a:tr h="569976">
                <a:tc gridSpan="2">
                  <a:txBody>
                    <a:bodyPr/>
                    <a:lstStyle/>
                    <a:p>
                      <a:pPr marL="1089025" marR="0" lvl="0" indent="-1089025" algn="l" defTabSz="914400" rtl="0" eaLnBrk="1" fontAlgn="auto" latinLnBrk="0" hangingPunct="1">
                        <a:lnSpc>
                          <a:spcPct val="100000"/>
                        </a:lnSpc>
                        <a:spcBef>
                          <a:spcPts val="0"/>
                        </a:spcBef>
                        <a:spcAft>
                          <a:spcPts val="0"/>
                        </a:spcAft>
                        <a:buClrTx/>
                        <a:buSzTx/>
                        <a:buFontTx/>
                        <a:buNone/>
                        <a:tabLst/>
                        <a:defRPr/>
                      </a:pPr>
                      <a:r>
                        <a:rPr lang="es-MX" sz="1400" b="1" dirty="0" smtClean="0">
                          <a:solidFill>
                            <a:schemeClr val="tx1"/>
                          </a:solidFill>
                        </a:rPr>
                        <a:t>Pregunta #16  RI.6.9: </a:t>
                      </a:r>
                      <a:r>
                        <a:rPr kumimoji="0" lang="es-ES" sz="1400" b="1" i="0" u="none" strike="noStrike" kern="1200" cap="none" spc="0" normalizeH="0" baseline="0" noProof="0" dirty="0" smtClean="0">
                          <a:ln>
                            <a:noFill/>
                          </a:ln>
                          <a:solidFill>
                            <a:prstClr val="black"/>
                          </a:solidFill>
                          <a:effectLst/>
                          <a:uLnTx/>
                          <a:uFillTx/>
                          <a:latin typeface="+mn-lt"/>
                          <a:ea typeface="+mn-ea"/>
                          <a:cs typeface="+mn-cs"/>
                        </a:rPr>
                        <a:t>¿Cómo son similares o diferentes los acontecimientos descritos en </a:t>
                      </a:r>
                      <a:r>
                        <a:rPr kumimoji="0" lang="es-ES" sz="1400" b="0" i="1" u="none" strike="noStrike" kern="1200" cap="none" spc="0" normalizeH="0" baseline="0" noProof="0" dirty="0" smtClean="0">
                          <a:ln>
                            <a:noFill/>
                          </a:ln>
                          <a:solidFill>
                            <a:prstClr val="black"/>
                          </a:solidFill>
                          <a:effectLst/>
                          <a:uLnTx/>
                          <a:uFillTx/>
                          <a:latin typeface="+mn-lt"/>
                          <a:ea typeface="+mn-ea"/>
                          <a:cs typeface="+mn-cs"/>
                        </a:rPr>
                        <a:t>Henry Louis </a:t>
                      </a:r>
                      <a:r>
                        <a:rPr kumimoji="0" lang="es-ES" sz="1400" b="0" i="1" u="none" strike="noStrike" kern="1200" cap="none" spc="0" normalizeH="0" baseline="0" noProof="0" dirty="0" err="1" smtClean="0">
                          <a:ln>
                            <a:noFill/>
                          </a:ln>
                          <a:solidFill>
                            <a:prstClr val="black"/>
                          </a:solidFill>
                          <a:effectLst/>
                          <a:uLnTx/>
                          <a:uFillTx/>
                          <a:latin typeface="+mn-lt"/>
                          <a:ea typeface="+mn-ea"/>
                          <a:cs typeface="+mn-cs"/>
                        </a:rPr>
                        <a:t>Gehrig</a:t>
                      </a:r>
                      <a:r>
                        <a:rPr kumimoji="0" lang="es-ES" sz="1400" b="0" i="1" u="none" strike="noStrike" kern="1200" cap="none" spc="0" normalizeH="0" baseline="0" noProof="0" dirty="0" smtClean="0">
                          <a:ln>
                            <a:noFill/>
                          </a:ln>
                          <a:solidFill>
                            <a:prstClr val="black"/>
                          </a:solidFill>
                          <a:effectLst/>
                          <a:uLnTx/>
                          <a:uFillTx/>
                          <a:latin typeface="+mn-lt"/>
                          <a:ea typeface="+mn-ea"/>
                          <a:cs typeface="+mn-cs"/>
                        </a:rPr>
                        <a:t> </a:t>
                      </a:r>
                      <a:r>
                        <a:rPr kumimoji="0" lang="es-ES" sz="1400" b="1" i="0" u="none" strike="noStrike" kern="1200" cap="none" spc="0" normalizeH="0" baseline="0" noProof="0" dirty="0" smtClean="0">
                          <a:ln>
                            <a:noFill/>
                          </a:ln>
                          <a:solidFill>
                            <a:prstClr val="black"/>
                          </a:solidFill>
                          <a:effectLst/>
                          <a:uLnTx/>
                          <a:uFillTx/>
                          <a:latin typeface="+mn-lt"/>
                          <a:ea typeface="+mn-ea"/>
                          <a:cs typeface="+mn-cs"/>
                        </a:rPr>
                        <a:t>y </a:t>
                      </a:r>
                      <a:r>
                        <a:rPr kumimoji="0" lang="es-ES" sz="1400" b="0" i="1" u="none" strike="noStrike" kern="1200" cap="none" spc="0" normalizeH="0" baseline="0" noProof="0" dirty="0" err="1" smtClean="0">
                          <a:ln>
                            <a:noFill/>
                          </a:ln>
                          <a:solidFill>
                            <a:prstClr val="black"/>
                          </a:solidFill>
                          <a:effectLst/>
                          <a:uLnTx/>
                          <a:uFillTx/>
                          <a:latin typeface="+mn-lt"/>
                          <a:ea typeface="+mn-ea"/>
                          <a:cs typeface="+mn-cs"/>
                        </a:rPr>
                        <a:t>Tyrus</a:t>
                      </a:r>
                      <a:r>
                        <a:rPr kumimoji="0" lang="es-ES" sz="1400" b="0" i="1" u="none" strike="noStrike" kern="1200" cap="none" spc="0" normalizeH="0" baseline="0" noProof="0" dirty="0" smtClean="0">
                          <a:ln>
                            <a:noFill/>
                          </a:ln>
                          <a:solidFill>
                            <a:prstClr val="black"/>
                          </a:solidFill>
                          <a:effectLst/>
                          <a:uLnTx/>
                          <a:uFillTx/>
                          <a:latin typeface="+mn-lt"/>
                          <a:ea typeface="+mn-ea"/>
                          <a:cs typeface="+mn-cs"/>
                        </a:rPr>
                        <a:t> Raymond </a:t>
                      </a:r>
                      <a:r>
                        <a:rPr kumimoji="0" lang="es-ES" sz="1400" b="0" i="1" u="none" strike="noStrike" kern="1200" cap="none" spc="0" normalizeH="0" baseline="0" noProof="0" dirty="0" err="1" smtClean="0">
                          <a:ln>
                            <a:noFill/>
                          </a:ln>
                          <a:solidFill>
                            <a:prstClr val="black"/>
                          </a:solidFill>
                          <a:effectLst/>
                          <a:uLnTx/>
                          <a:uFillTx/>
                          <a:latin typeface="+mn-lt"/>
                          <a:ea typeface="+mn-ea"/>
                          <a:cs typeface="+mn-cs"/>
                        </a:rPr>
                        <a:t>Cobb</a:t>
                      </a:r>
                      <a:r>
                        <a:rPr kumimoji="0" lang="es-ES" sz="1400" b="1" i="0" u="none" strike="noStrike" kern="1200" cap="none" spc="0" normalizeH="0" baseline="0" noProof="0" dirty="0" smtClean="0">
                          <a:ln>
                            <a:noFill/>
                          </a:ln>
                          <a:solidFill>
                            <a:prstClr val="black"/>
                          </a:solidFill>
                          <a:effectLst/>
                          <a:uLnTx/>
                          <a:uFillTx/>
                          <a:latin typeface="+mn-lt"/>
                          <a:ea typeface="+mn-ea"/>
                          <a:cs typeface="+mn-cs"/>
                        </a:rPr>
                        <a:t>? Utiliza ejemplos de los textos al hacer tu comparación.</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04672">
                <a:tc gridSpan="2">
                  <a:txBody>
                    <a:bodyPr/>
                    <a:lstStyle/>
                    <a:p>
                      <a:pPr marL="228600" marR="0" indent="-228600">
                        <a:lnSpc>
                          <a:spcPct val="100000"/>
                        </a:lnSpc>
                        <a:spcBef>
                          <a:spcPts val="0"/>
                        </a:spcBef>
                        <a:spcAft>
                          <a:spcPts val="0"/>
                        </a:spcAft>
                      </a:pPr>
                      <a:r>
                        <a:rPr lang="es-MX" sz="1100" b="1" i="0" u="sng" noProof="0" dirty="0" smtClean="0"/>
                        <a:t>La respuesta da suficiente evidencia</a:t>
                      </a:r>
                      <a:r>
                        <a:rPr lang="es-MX" sz="1100" b="1" i="0" u="none" noProof="0" dirty="0" smtClean="0"/>
                        <a:t> </a:t>
                      </a:r>
                      <a:r>
                        <a:rPr lang="es-MX" sz="1100" b="0" i="0" u="none" noProof="0" dirty="0" smtClean="0"/>
                        <a:t>de</a:t>
                      </a:r>
                      <a:r>
                        <a:rPr lang="es-MX" sz="1100" b="0" i="0" u="none" baseline="0" noProof="0" dirty="0" smtClean="0"/>
                        <a:t> la habilidad</a:t>
                      </a:r>
                      <a:r>
                        <a:rPr lang="es-MX" sz="1100" b="0" i="0" u="none" noProof="0" dirty="0" smtClean="0"/>
                        <a:t> de </a:t>
                      </a:r>
                      <a:r>
                        <a:rPr lang="es-MX" sz="1100" b="0" i="0" u="sng" noProof="0" dirty="0" smtClean="0"/>
                        <a:t>localizar y seleccionar</a:t>
                      </a:r>
                      <a:r>
                        <a:rPr lang="es-MX" sz="1100" b="0" i="0" u="none" noProof="0" dirty="0" smtClean="0"/>
                        <a:t> información </a:t>
                      </a:r>
                      <a:r>
                        <a:rPr lang="es-MX" sz="1100" i="0" u="none" kern="1200" dirty="0" smtClean="0">
                          <a:solidFill>
                            <a:srgbClr val="000000"/>
                          </a:solidFill>
                          <a:effectLst/>
                          <a:latin typeface="+mn-lt"/>
                          <a:ea typeface="Times New Roman"/>
                          <a:cs typeface="Times New Roman"/>
                        </a:rPr>
                        <a:t>sobre cómo</a:t>
                      </a:r>
                      <a:r>
                        <a:rPr lang="es-MX" sz="1100" i="0" u="none" kern="1200" baseline="0" dirty="0" smtClean="0">
                          <a:solidFill>
                            <a:srgbClr val="000000"/>
                          </a:solidFill>
                          <a:effectLst/>
                          <a:latin typeface="+mn-lt"/>
                          <a:ea typeface="Times New Roman"/>
                          <a:cs typeface="Times New Roman"/>
                        </a:rPr>
                        <a:t> los</a:t>
                      </a:r>
                      <a:endParaRPr lang="es-MX" sz="1100" i="0" kern="1200" baseline="0" dirty="0" smtClean="0">
                        <a:solidFill>
                          <a:srgbClr val="000000"/>
                        </a:solidFill>
                        <a:effectLst/>
                        <a:latin typeface="+mn-lt"/>
                        <a:ea typeface="Times New Roman"/>
                        <a:cs typeface="Times New Roman"/>
                      </a:endParaRPr>
                    </a:p>
                    <a:p>
                      <a:pPr marL="0" marR="0" indent="0">
                        <a:lnSpc>
                          <a:spcPct val="100000"/>
                        </a:lnSpc>
                        <a:spcBef>
                          <a:spcPts val="0"/>
                        </a:spcBef>
                        <a:spcAft>
                          <a:spcPts val="0"/>
                        </a:spcAft>
                        <a:tabLst>
                          <a:tab pos="0" algn="l"/>
                        </a:tabLst>
                      </a:pPr>
                      <a:r>
                        <a:rPr lang="es-MX" sz="1100" i="0" kern="1200" dirty="0" smtClean="0">
                          <a:solidFill>
                            <a:srgbClr val="000000"/>
                          </a:solidFill>
                          <a:effectLst/>
                          <a:latin typeface="+mn-lt"/>
                          <a:ea typeface="Times New Roman"/>
                          <a:cs typeface="Times New Roman"/>
                        </a:rPr>
                        <a:t>eventos presentados acerca de la vida de </a:t>
                      </a:r>
                      <a:r>
                        <a:rPr lang="es-MX" sz="1100" i="0" kern="1200" dirty="0" err="1" smtClean="0">
                          <a:solidFill>
                            <a:srgbClr val="000000"/>
                          </a:solidFill>
                          <a:effectLst/>
                          <a:latin typeface="+mn-lt"/>
                          <a:ea typeface="Times New Roman"/>
                          <a:cs typeface="Times New Roman"/>
                        </a:rPr>
                        <a:t>Gehrig</a:t>
                      </a:r>
                      <a:r>
                        <a:rPr lang="es-MX" sz="1100" i="0" kern="1200" dirty="0" smtClean="0">
                          <a:solidFill>
                            <a:srgbClr val="000000"/>
                          </a:solidFill>
                          <a:effectLst/>
                          <a:latin typeface="+mn-lt"/>
                          <a:ea typeface="Times New Roman"/>
                          <a:cs typeface="Times New Roman"/>
                        </a:rPr>
                        <a:t> y </a:t>
                      </a:r>
                      <a:r>
                        <a:rPr lang="es-MX" sz="1100" i="0" kern="1200" dirty="0" err="1" smtClean="0">
                          <a:solidFill>
                            <a:srgbClr val="000000"/>
                          </a:solidFill>
                          <a:effectLst/>
                          <a:latin typeface="+mn-lt"/>
                          <a:ea typeface="Times New Roman"/>
                          <a:cs typeface="Times New Roman"/>
                        </a:rPr>
                        <a:t>Cobb</a:t>
                      </a:r>
                      <a:r>
                        <a:rPr lang="es-MX" sz="1100" i="0" kern="1200" dirty="0" smtClean="0">
                          <a:solidFill>
                            <a:srgbClr val="000000"/>
                          </a:solidFill>
                          <a:effectLst/>
                          <a:latin typeface="+mn-lt"/>
                          <a:ea typeface="Times New Roman"/>
                          <a:cs typeface="Times New Roman"/>
                        </a:rPr>
                        <a:t> son similares y diferentes. Información que puede ser localizada y seleccionada específicamente para responder la pregunta podría incluir: (1) dónde ambos hombres nacieron, (2) niñez, (3) equipos de béisbol, (4) personalidad, y (5) legados.</a:t>
                      </a:r>
                    </a:p>
                    <a:p>
                      <a:pPr marL="0" marR="0" indent="0">
                        <a:lnSpc>
                          <a:spcPct val="100000"/>
                        </a:lnSpc>
                        <a:spcBef>
                          <a:spcPts val="0"/>
                        </a:spcBef>
                        <a:spcAft>
                          <a:spcPts val="0"/>
                        </a:spcAft>
                      </a:pPr>
                      <a:r>
                        <a:rPr lang="es-MX" sz="1100" b="1" i="0" u="sng" noProof="0" dirty="0" smtClean="0"/>
                        <a:t>La respuesta da</a:t>
                      </a:r>
                      <a:r>
                        <a:rPr lang="es-MX" sz="1100" b="1" i="0" u="sng" baseline="0" noProof="0" dirty="0" smtClean="0"/>
                        <a:t> </a:t>
                      </a:r>
                      <a:r>
                        <a:rPr lang="es-MX" sz="1100" b="1" i="0" u="sng" noProof="0" dirty="0" smtClean="0"/>
                        <a:t>suficiente evidencia</a:t>
                      </a:r>
                      <a:r>
                        <a:rPr lang="es-MX" sz="1100" b="1" i="0" u="none" noProof="0" dirty="0" smtClean="0"/>
                        <a:t> </a:t>
                      </a:r>
                      <a:r>
                        <a:rPr lang="es-MX" sz="1100" b="0" i="0" u="none" noProof="0" dirty="0" smtClean="0"/>
                        <a:t>de la habilidad de </a:t>
                      </a:r>
                      <a:r>
                        <a:rPr lang="es-MX" sz="1100" b="0" i="0" u="sng" noProof="0" dirty="0" smtClean="0"/>
                        <a:t>interpretar e integrar</a:t>
                      </a:r>
                      <a:r>
                        <a:rPr lang="es-MX" sz="1100" b="0" i="0" u="none" noProof="0" dirty="0" smtClean="0"/>
                        <a:t> información </a:t>
                      </a:r>
                      <a:r>
                        <a:rPr lang="es-MX" sz="1100" i="0" u="none" kern="1200" baseline="0" dirty="0" smtClean="0">
                          <a:solidFill>
                            <a:srgbClr val="000000"/>
                          </a:solidFill>
                          <a:effectLst/>
                          <a:latin typeface="+mn-lt"/>
                          <a:ea typeface="Times New Roman"/>
                          <a:cs typeface="Arial"/>
                        </a:rPr>
                        <a:t>sobre ambos hombres para indicar las semejanzas y las diferencias. Información que ha sido interpretada (como similar/diferente) debe integrarse en la respuesta a la pregunta. </a:t>
                      </a:r>
                      <a:r>
                        <a:rPr lang="es-MX" sz="1100" b="1" i="0" u="sng" kern="1200" baseline="0" dirty="0" smtClean="0">
                          <a:solidFill>
                            <a:srgbClr val="000000"/>
                          </a:solidFill>
                          <a:effectLst/>
                          <a:latin typeface="+mn-lt"/>
                          <a:ea typeface="Times New Roman"/>
                          <a:cs typeface="Arial"/>
                        </a:rPr>
                        <a:t>Semejanzas entre los dos jugadores de béisbol podrían incluir</a:t>
                      </a:r>
                      <a:r>
                        <a:rPr lang="es-MX" sz="1100" i="0" u="none" kern="1200" baseline="0" dirty="0" smtClean="0">
                          <a:solidFill>
                            <a:srgbClr val="000000"/>
                          </a:solidFill>
                          <a:effectLst/>
                          <a:latin typeface="+mn-lt"/>
                          <a:ea typeface="Times New Roman"/>
                          <a:cs typeface="Arial"/>
                        </a:rPr>
                        <a:t>: (1) ambos tenían edades similares, (2) a ambos les enseñaron a trabajar duro, por ej. </a:t>
                      </a:r>
                      <a:r>
                        <a:rPr lang="es-MX" sz="1100" i="0" u="none" kern="1200" baseline="0" dirty="0" err="1" smtClean="0">
                          <a:solidFill>
                            <a:srgbClr val="000000"/>
                          </a:solidFill>
                          <a:effectLst/>
                          <a:latin typeface="+mn-lt"/>
                          <a:ea typeface="Times New Roman"/>
                          <a:cs typeface="Arial"/>
                        </a:rPr>
                        <a:t>Cobb</a:t>
                      </a:r>
                      <a:r>
                        <a:rPr lang="es-MX" sz="1100" i="0" u="none" kern="1200" baseline="0" dirty="0" smtClean="0">
                          <a:solidFill>
                            <a:srgbClr val="000000"/>
                          </a:solidFill>
                          <a:effectLst/>
                          <a:latin typeface="+mn-lt"/>
                          <a:ea typeface="Times New Roman"/>
                          <a:cs typeface="Arial"/>
                        </a:rPr>
                        <a:t> aprendió de su padre y Lou tuvo que trabajar a tiempo parcial para ayudar a su familia, (3) ambos jugaron para equipos de béisbol y amaban el béisbol desde muy jóvenes, (4) ambos establecieron muchos récords, (5) ambos jugaron a pesar de lesiones o enfermedades, (6) ambos dejaron legados por ayudar a los demás, por ej. </a:t>
                      </a:r>
                      <a:r>
                        <a:rPr lang="es-MX" sz="1100" i="0" u="none" kern="1200" baseline="0" dirty="0" err="1" smtClean="0">
                          <a:solidFill>
                            <a:srgbClr val="000000"/>
                          </a:solidFill>
                          <a:effectLst/>
                          <a:latin typeface="+mn-lt"/>
                          <a:ea typeface="Times New Roman"/>
                          <a:cs typeface="Arial"/>
                        </a:rPr>
                        <a:t>Ty</a:t>
                      </a:r>
                      <a:r>
                        <a:rPr lang="es-MX" sz="1100" i="0" u="none" kern="1200" baseline="0" dirty="0" smtClean="0">
                          <a:solidFill>
                            <a:srgbClr val="000000"/>
                          </a:solidFill>
                          <a:effectLst/>
                          <a:latin typeface="+mn-lt"/>
                          <a:ea typeface="Times New Roman"/>
                          <a:cs typeface="Arial"/>
                        </a:rPr>
                        <a:t> dejó becas y construyó un hospital, mientras que Lou motivó a otros a encontrar una cura para el </a:t>
                      </a:r>
                      <a:r>
                        <a:rPr lang="es-MX" sz="1100" i="1" u="none" kern="1200" baseline="0" dirty="0" smtClean="0">
                          <a:solidFill>
                            <a:srgbClr val="000000"/>
                          </a:solidFill>
                          <a:effectLst/>
                          <a:latin typeface="+mn-lt"/>
                          <a:ea typeface="Times New Roman"/>
                          <a:cs typeface="Arial"/>
                        </a:rPr>
                        <a:t>ALS</a:t>
                      </a:r>
                      <a:r>
                        <a:rPr lang="es-MX" sz="1100" i="0" u="none" kern="1200" baseline="0" dirty="0" smtClean="0">
                          <a:solidFill>
                            <a:srgbClr val="000000"/>
                          </a:solidFill>
                          <a:effectLst/>
                          <a:latin typeface="+mn-lt"/>
                          <a:ea typeface="Times New Roman"/>
                          <a:cs typeface="Arial"/>
                        </a:rPr>
                        <a:t>. </a:t>
                      </a:r>
                      <a:r>
                        <a:rPr lang="es-MX" sz="1100" b="1" i="0" u="sng" kern="1200" baseline="0" dirty="0" smtClean="0">
                          <a:solidFill>
                            <a:srgbClr val="000000"/>
                          </a:solidFill>
                          <a:effectLst/>
                          <a:latin typeface="+mn-lt"/>
                          <a:ea typeface="Times New Roman"/>
                          <a:cs typeface="Arial"/>
                        </a:rPr>
                        <a:t>Diferencias entre los dos jugadores de béisbol podrían incluir</a:t>
                      </a:r>
                      <a:r>
                        <a:rPr lang="es-MX" sz="1100" b="0" i="0" u="none" kern="1200" baseline="0" dirty="0" smtClean="0">
                          <a:solidFill>
                            <a:srgbClr val="000000"/>
                          </a:solidFill>
                          <a:effectLst/>
                          <a:latin typeface="+mn-lt"/>
                          <a:ea typeface="Times New Roman"/>
                          <a:cs typeface="Arial"/>
                        </a:rPr>
                        <a:t>: (1) </a:t>
                      </a:r>
                      <a:r>
                        <a:rPr lang="es-MX" sz="1100" i="0" u="none" kern="1200" baseline="0" dirty="0" err="1" smtClean="0">
                          <a:solidFill>
                            <a:srgbClr val="000000"/>
                          </a:solidFill>
                          <a:effectLst/>
                          <a:latin typeface="+mn-lt"/>
                          <a:ea typeface="Times New Roman"/>
                          <a:cs typeface="Arial"/>
                        </a:rPr>
                        <a:t>Ty</a:t>
                      </a:r>
                      <a:r>
                        <a:rPr lang="es-MX" sz="1100" i="0" u="none" kern="1200" baseline="0" dirty="0" smtClean="0">
                          <a:solidFill>
                            <a:srgbClr val="000000"/>
                          </a:solidFill>
                          <a:effectLst/>
                          <a:latin typeface="+mn-lt"/>
                          <a:ea typeface="Times New Roman"/>
                          <a:cs typeface="Arial"/>
                        </a:rPr>
                        <a:t> nació en Georgia y Lou en Nueva York, (2) a </a:t>
                      </a:r>
                      <a:r>
                        <a:rPr lang="es-MX" sz="1100" i="0" u="none" kern="1200" baseline="0" dirty="0" err="1" smtClean="0">
                          <a:solidFill>
                            <a:srgbClr val="000000"/>
                          </a:solidFill>
                          <a:effectLst/>
                          <a:latin typeface="+mn-lt"/>
                          <a:ea typeface="Times New Roman"/>
                          <a:cs typeface="Arial"/>
                        </a:rPr>
                        <a:t>Ty</a:t>
                      </a:r>
                      <a:r>
                        <a:rPr lang="es-MX" sz="1100" i="0" u="none" kern="1200" baseline="0" dirty="0" smtClean="0">
                          <a:solidFill>
                            <a:srgbClr val="000000"/>
                          </a:solidFill>
                          <a:effectLst/>
                          <a:latin typeface="+mn-lt"/>
                          <a:ea typeface="Times New Roman"/>
                          <a:cs typeface="Arial"/>
                        </a:rPr>
                        <a:t> no le gustaba las tareas escolares mientras que Lou asistió a </a:t>
                      </a:r>
                      <a:r>
                        <a:rPr lang="es-MX" sz="1100" i="1" u="none" kern="1200" baseline="0" dirty="0" smtClean="0">
                          <a:solidFill>
                            <a:srgbClr val="000000"/>
                          </a:solidFill>
                          <a:effectLst/>
                          <a:latin typeface="+mn-lt"/>
                          <a:ea typeface="Times New Roman"/>
                          <a:cs typeface="Arial"/>
                        </a:rPr>
                        <a:t>Columbia </a:t>
                      </a:r>
                      <a:r>
                        <a:rPr lang="es-MX" sz="1100" i="1" u="none" kern="1200" baseline="0" dirty="0" err="1" smtClean="0">
                          <a:solidFill>
                            <a:srgbClr val="000000"/>
                          </a:solidFill>
                          <a:effectLst/>
                          <a:latin typeface="+mn-lt"/>
                          <a:ea typeface="Times New Roman"/>
                          <a:cs typeface="Arial"/>
                        </a:rPr>
                        <a:t>University</a:t>
                      </a:r>
                      <a:r>
                        <a:rPr lang="es-MX" sz="1100" i="0" u="none" kern="1200" baseline="0" dirty="0" smtClean="0">
                          <a:solidFill>
                            <a:srgbClr val="000000"/>
                          </a:solidFill>
                          <a:effectLst/>
                          <a:latin typeface="+mn-lt"/>
                          <a:ea typeface="Times New Roman"/>
                          <a:cs typeface="Arial"/>
                        </a:rPr>
                        <a:t>, (3) </a:t>
                      </a:r>
                      <a:r>
                        <a:rPr lang="es-MX" sz="1100" i="0" u="none" kern="1200" baseline="0" dirty="0" err="1" smtClean="0">
                          <a:solidFill>
                            <a:srgbClr val="000000"/>
                          </a:solidFill>
                          <a:effectLst/>
                          <a:latin typeface="+mn-lt"/>
                          <a:ea typeface="Times New Roman"/>
                          <a:cs typeface="Arial"/>
                        </a:rPr>
                        <a:t>Ty</a:t>
                      </a:r>
                      <a:r>
                        <a:rPr lang="es-MX" sz="1100" i="0" u="none" kern="1200" baseline="0" dirty="0" smtClean="0">
                          <a:solidFill>
                            <a:srgbClr val="000000"/>
                          </a:solidFill>
                          <a:effectLst/>
                          <a:latin typeface="+mn-lt"/>
                          <a:ea typeface="Times New Roman"/>
                          <a:cs typeface="Arial"/>
                        </a:rPr>
                        <a:t> jugó para muchos equipos, pero Lou jugó para los </a:t>
                      </a:r>
                      <a:r>
                        <a:rPr lang="es-MX" sz="1100" i="0" u="none" kern="1200" baseline="0" dirty="0" err="1" smtClean="0">
                          <a:solidFill>
                            <a:srgbClr val="000000"/>
                          </a:solidFill>
                          <a:effectLst/>
                          <a:latin typeface="+mn-lt"/>
                          <a:ea typeface="Times New Roman"/>
                          <a:cs typeface="Arial"/>
                        </a:rPr>
                        <a:t>Yankees</a:t>
                      </a:r>
                      <a:r>
                        <a:rPr lang="es-MX" sz="1100" i="0" u="none" kern="1200" baseline="0" dirty="0" smtClean="0">
                          <a:solidFill>
                            <a:srgbClr val="000000"/>
                          </a:solidFill>
                          <a:effectLst/>
                          <a:latin typeface="+mn-lt"/>
                          <a:ea typeface="Times New Roman"/>
                          <a:cs typeface="Arial"/>
                        </a:rPr>
                        <a:t> por muchos años, (4) </a:t>
                      </a:r>
                      <a:r>
                        <a:rPr lang="es-MX" sz="1100" i="0" u="none" kern="1200" baseline="0" dirty="0" err="1" smtClean="0">
                          <a:solidFill>
                            <a:srgbClr val="000000"/>
                          </a:solidFill>
                          <a:effectLst/>
                          <a:latin typeface="+mn-lt"/>
                          <a:ea typeface="Times New Roman"/>
                          <a:cs typeface="Arial"/>
                        </a:rPr>
                        <a:t>Ty</a:t>
                      </a:r>
                      <a:r>
                        <a:rPr lang="es-MX" sz="1100" i="0" u="none" kern="1200" baseline="0" dirty="0" smtClean="0">
                          <a:solidFill>
                            <a:srgbClr val="000000"/>
                          </a:solidFill>
                          <a:effectLst/>
                          <a:latin typeface="+mn-lt"/>
                          <a:ea typeface="Times New Roman"/>
                          <a:cs typeface="Arial"/>
                        </a:rPr>
                        <a:t> invirtió su dinero, construyó un hospital y dejó becas a estudiantes necesitados, mientras que Lou murió de </a:t>
                      </a:r>
                      <a:r>
                        <a:rPr lang="es-MX" sz="1100" i="1" u="none" kern="1200" baseline="0" dirty="0" smtClean="0">
                          <a:solidFill>
                            <a:srgbClr val="000000"/>
                          </a:solidFill>
                          <a:effectLst/>
                          <a:latin typeface="+mn-lt"/>
                          <a:ea typeface="Times New Roman"/>
                          <a:cs typeface="Arial"/>
                        </a:rPr>
                        <a:t>ALS</a:t>
                      </a:r>
                      <a:r>
                        <a:rPr lang="es-MX" sz="1100" i="0" u="none" kern="1200" baseline="0" dirty="0" smtClean="0">
                          <a:solidFill>
                            <a:srgbClr val="000000"/>
                          </a:solidFill>
                          <a:effectLst/>
                          <a:latin typeface="+mn-lt"/>
                          <a:ea typeface="Times New Roman"/>
                          <a:cs typeface="Arial"/>
                        </a:rPr>
                        <a:t>.</a:t>
                      </a:r>
                      <a:endParaRPr lang="es-MX" sz="1100" i="0" u="none" dirty="0" smtClean="0">
                        <a:effectLst/>
                        <a:latin typeface="+mn-lt"/>
                        <a:ea typeface="Calibri"/>
                        <a:cs typeface="Times New Roman"/>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MX" sz="14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MX" sz="2000" b="1" dirty="0" smtClean="0">
                          <a:solidFill>
                            <a:schemeClr val="tx1"/>
                          </a:solidFill>
                        </a:rPr>
                        <a:t>2</a:t>
                      </a:r>
                      <a:endParaRPr lang="es-MX" sz="2000" b="1" dirty="0">
                        <a:solidFill>
                          <a:schemeClr val="tx1"/>
                        </a:solidFill>
                      </a:endParaRPr>
                    </a:p>
                  </a:txBody>
                  <a:tcPr marL="103632" marR="103632" marT="50292" marB="50292" anchor="ctr"/>
                </a:tc>
                <a:tc>
                  <a:txBody>
                    <a:bodyPr/>
                    <a:lstStyle/>
                    <a:p>
                      <a:pPr marL="0" marR="0">
                        <a:lnSpc>
                          <a:spcPct val="100000"/>
                        </a:lnSpc>
                        <a:spcBef>
                          <a:spcPts val="0"/>
                        </a:spcBef>
                        <a:spcAft>
                          <a:spcPts val="0"/>
                        </a:spcAft>
                      </a:pPr>
                      <a:r>
                        <a:rPr lang="es-MX" sz="1050" i="1" dirty="0" smtClean="0">
                          <a:effectLst/>
                          <a:latin typeface="+mn-lt"/>
                          <a:ea typeface="Times New Roman"/>
                          <a:cs typeface="Arial"/>
                        </a:rPr>
                        <a:t>El estudiante ofrece </a:t>
                      </a:r>
                      <a:r>
                        <a:rPr lang="es-MX" sz="1050" b="1" i="1" dirty="0" smtClean="0">
                          <a:effectLst/>
                          <a:latin typeface="+mn-lt"/>
                          <a:ea typeface="Times New Roman"/>
                          <a:cs typeface="Arial"/>
                        </a:rPr>
                        <a:t>suficientes </a:t>
                      </a:r>
                      <a:r>
                        <a:rPr lang="es-MX" sz="1050" i="1" dirty="0" smtClean="0">
                          <a:effectLst/>
                          <a:latin typeface="+mn-lt"/>
                          <a:ea typeface="Times New Roman"/>
                          <a:cs typeface="Arial"/>
                        </a:rPr>
                        <a:t>ejemplos de </a:t>
                      </a:r>
                      <a:r>
                        <a:rPr lang="es-MX" sz="1050" b="1" i="1" dirty="0" smtClean="0">
                          <a:effectLst/>
                          <a:latin typeface="+mn-lt"/>
                          <a:ea typeface="Times New Roman"/>
                          <a:cs typeface="Arial"/>
                        </a:rPr>
                        <a:t>semejanzas y diferencias </a:t>
                      </a:r>
                      <a:r>
                        <a:rPr lang="es-MX" sz="1050" i="1" dirty="0" smtClean="0">
                          <a:effectLst/>
                          <a:latin typeface="+mn-lt"/>
                          <a:ea typeface="Times New Roman"/>
                          <a:cs typeface="Arial"/>
                        </a:rPr>
                        <a:t>entre Lou </a:t>
                      </a:r>
                      <a:r>
                        <a:rPr lang="es-MX" sz="1050" i="1" dirty="0" err="1" smtClean="0">
                          <a:effectLst/>
                          <a:latin typeface="+mn-lt"/>
                          <a:ea typeface="Times New Roman"/>
                          <a:cs typeface="Arial"/>
                        </a:rPr>
                        <a:t>Gehrig</a:t>
                      </a:r>
                      <a:r>
                        <a:rPr lang="es-MX" sz="1050" i="1" dirty="0" smtClean="0">
                          <a:effectLst/>
                          <a:latin typeface="+mn-lt"/>
                          <a:ea typeface="Times New Roman"/>
                          <a:cs typeface="Arial"/>
                        </a:rPr>
                        <a:t> y </a:t>
                      </a:r>
                      <a:r>
                        <a:rPr lang="es-MX" sz="1050" i="1" dirty="0" err="1" smtClean="0">
                          <a:effectLst/>
                          <a:latin typeface="+mn-lt"/>
                          <a:ea typeface="Times New Roman"/>
                          <a:cs typeface="Arial"/>
                        </a:rPr>
                        <a:t>Ty</a:t>
                      </a:r>
                      <a:r>
                        <a:rPr lang="es-MX" sz="1050" i="1" dirty="0" smtClean="0">
                          <a:effectLst/>
                          <a:latin typeface="+mn-lt"/>
                          <a:ea typeface="Times New Roman"/>
                          <a:cs typeface="Arial"/>
                        </a:rPr>
                        <a:t> </a:t>
                      </a:r>
                      <a:r>
                        <a:rPr lang="es-MX" sz="1050" i="1" dirty="0" err="1" smtClean="0">
                          <a:effectLst/>
                          <a:latin typeface="+mn-lt"/>
                          <a:ea typeface="Times New Roman"/>
                          <a:cs typeface="Arial"/>
                        </a:rPr>
                        <a:t>Cobb</a:t>
                      </a:r>
                      <a:r>
                        <a:rPr lang="es-MX" sz="1050" i="1" dirty="0" smtClean="0">
                          <a:effectLst/>
                          <a:latin typeface="+mn-lt"/>
                          <a:ea typeface="Times New Roman"/>
                          <a:cs typeface="Arial"/>
                        </a:rPr>
                        <a:t>. </a:t>
                      </a:r>
                    </a:p>
                    <a:p>
                      <a:pPr marL="0" marR="0">
                        <a:lnSpc>
                          <a:spcPct val="100000"/>
                        </a:lnSpc>
                        <a:spcBef>
                          <a:spcPts val="0"/>
                        </a:spcBef>
                        <a:spcAft>
                          <a:spcPts val="0"/>
                        </a:spcAft>
                      </a:pPr>
                      <a:r>
                        <a:rPr lang="es-MX" sz="1100" i="0" dirty="0" smtClean="0">
                          <a:effectLst/>
                          <a:latin typeface="+mn-lt"/>
                          <a:ea typeface="Times New Roman"/>
                          <a:cs typeface="Arial"/>
                        </a:rPr>
                        <a:t>Lou </a:t>
                      </a:r>
                      <a:r>
                        <a:rPr lang="es-MX" sz="1100" i="0" dirty="0" err="1" smtClean="0">
                          <a:effectLst/>
                          <a:latin typeface="+mn-lt"/>
                          <a:ea typeface="Times New Roman"/>
                          <a:cs typeface="Arial"/>
                        </a:rPr>
                        <a:t>Gehrig</a:t>
                      </a:r>
                      <a:r>
                        <a:rPr lang="es-MX" sz="1100" i="0" dirty="0" smtClean="0">
                          <a:effectLst/>
                          <a:latin typeface="+mn-lt"/>
                          <a:ea typeface="Times New Roman"/>
                          <a:cs typeface="Arial"/>
                        </a:rPr>
                        <a:t> y </a:t>
                      </a:r>
                      <a:r>
                        <a:rPr lang="es-MX" sz="1100" i="0" dirty="0" err="1" smtClean="0">
                          <a:effectLst/>
                          <a:latin typeface="+mn-lt"/>
                          <a:ea typeface="Times New Roman"/>
                          <a:cs typeface="Arial"/>
                        </a:rPr>
                        <a:t>Ty</a:t>
                      </a:r>
                      <a:r>
                        <a:rPr lang="es-MX" sz="1100" i="0" dirty="0" smtClean="0">
                          <a:effectLst/>
                          <a:latin typeface="+mn-lt"/>
                          <a:ea typeface="Times New Roman"/>
                          <a:cs typeface="Arial"/>
                        </a:rPr>
                        <a:t> </a:t>
                      </a:r>
                      <a:r>
                        <a:rPr lang="es-MX" sz="1100" i="0" dirty="0" err="1" smtClean="0">
                          <a:effectLst/>
                          <a:latin typeface="+mn-lt"/>
                          <a:ea typeface="Times New Roman"/>
                          <a:cs typeface="Arial"/>
                        </a:rPr>
                        <a:t>Cobb</a:t>
                      </a:r>
                      <a:r>
                        <a:rPr lang="es-MX" sz="1100" i="0" dirty="0" smtClean="0">
                          <a:effectLst/>
                          <a:latin typeface="+mn-lt"/>
                          <a:ea typeface="Times New Roman"/>
                          <a:cs typeface="Arial"/>
                        </a:rPr>
                        <a:t> fueron ambos jugadores de béisbol pero tenían también muchas otras semejanzas y diferencias. Ambos hombres eran similares porque eran casi de la misma edad. Lou nació en 1903 y </a:t>
                      </a:r>
                      <a:r>
                        <a:rPr lang="es-MX" sz="1100" i="0" dirty="0" err="1" smtClean="0">
                          <a:effectLst/>
                          <a:latin typeface="+mn-lt"/>
                          <a:ea typeface="Times New Roman"/>
                          <a:cs typeface="Arial"/>
                        </a:rPr>
                        <a:t>Ty</a:t>
                      </a:r>
                      <a:r>
                        <a:rPr lang="es-MX" sz="1100" i="0" dirty="0" smtClean="0">
                          <a:effectLst/>
                          <a:latin typeface="+mn-lt"/>
                          <a:ea typeface="Times New Roman"/>
                          <a:cs typeface="Arial"/>
                        </a:rPr>
                        <a:t> nació en 1886. Ambos hombres aprendieron cuando eran jóvenes la importancia de trabajar duro y de la perseverancia. Lou tenía que trabajar para ayudar a su familia y el padre de </a:t>
                      </a:r>
                      <a:r>
                        <a:rPr lang="es-MX" sz="1100" i="0" dirty="0" err="1" smtClean="0">
                          <a:effectLst/>
                          <a:latin typeface="+mn-lt"/>
                          <a:ea typeface="Times New Roman"/>
                          <a:cs typeface="Arial"/>
                        </a:rPr>
                        <a:t>Ty</a:t>
                      </a:r>
                      <a:r>
                        <a:rPr lang="es-MX" sz="1100" i="0" dirty="0" smtClean="0">
                          <a:effectLst/>
                          <a:latin typeface="+mn-lt"/>
                          <a:ea typeface="Times New Roman"/>
                          <a:cs typeface="Arial"/>
                        </a:rPr>
                        <a:t> le enseñó a trabajar duro. Ambos hombres jugaron béisbol cuando eran jóvenes y crecieron para establecer muchos récords. Pero los dos hombres también fueron diferentes. A </a:t>
                      </a:r>
                      <a:r>
                        <a:rPr lang="es-MX" sz="1100" i="0" dirty="0" err="1" smtClean="0">
                          <a:effectLst/>
                          <a:latin typeface="+mn-lt"/>
                          <a:ea typeface="Times New Roman"/>
                          <a:cs typeface="Arial"/>
                        </a:rPr>
                        <a:t>Ty</a:t>
                      </a:r>
                      <a:r>
                        <a:rPr lang="es-MX" sz="1100" i="0" dirty="0" smtClean="0">
                          <a:effectLst/>
                          <a:latin typeface="+mn-lt"/>
                          <a:ea typeface="Times New Roman"/>
                          <a:cs typeface="Arial"/>
                        </a:rPr>
                        <a:t> no le gustaba estudiar, pero Lou asistió a </a:t>
                      </a:r>
                      <a:r>
                        <a:rPr lang="es-MX" sz="1100" i="1" dirty="0" smtClean="0">
                          <a:effectLst/>
                          <a:latin typeface="+mn-lt"/>
                          <a:ea typeface="Times New Roman"/>
                          <a:cs typeface="Arial"/>
                        </a:rPr>
                        <a:t>Columbia </a:t>
                      </a:r>
                      <a:r>
                        <a:rPr lang="es-MX" sz="1100" i="1" dirty="0" err="1" smtClean="0">
                          <a:effectLst/>
                          <a:latin typeface="+mn-lt"/>
                          <a:ea typeface="Times New Roman"/>
                          <a:cs typeface="Arial"/>
                        </a:rPr>
                        <a:t>University</a:t>
                      </a:r>
                      <a:r>
                        <a:rPr lang="es-MX" sz="1100" i="0" dirty="0" smtClean="0">
                          <a:effectLst/>
                          <a:latin typeface="+mn-lt"/>
                          <a:ea typeface="Times New Roman"/>
                          <a:cs typeface="Arial"/>
                        </a:rPr>
                        <a:t>. </a:t>
                      </a:r>
                      <a:r>
                        <a:rPr lang="es-MX" sz="1100" i="0" dirty="0" err="1" smtClean="0">
                          <a:effectLst/>
                          <a:latin typeface="+mn-lt"/>
                          <a:ea typeface="Times New Roman"/>
                          <a:cs typeface="Arial"/>
                        </a:rPr>
                        <a:t>Ty</a:t>
                      </a:r>
                      <a:r>
                        <a:rPr lang="es-MX" sz="1100" i="0" dirty="0" smtClean="0">
                          <a:effectLst/>
                          <a:latin typeface="+mn-lt"/>
                          <a:ea typeface="Times New Roman"/>
                          <a:cs typeface="Arial"/>
                        </a:rPr>
                        <a:t> jugó para muchos equipos de béisbol, pero Lou jugó para los </a:t>
                      </a:r>
                      <a:r>
                        <a:rPr lang="es-MX" sz="1100" i="0" dirty="0" err="1" smtClean="0">
                          <a:effectLst/>
                          <a:latin typeface="+mn-lt"/>
                          <a:ea typeface="Times New Roman"/>
                          <a:cs typeface="Arial"/>
                        </a:rPr>
                        <a:t>Yankees</a:t>
                      </a:r>
                      <a:r>
                        <a:rPr lang="es-MX" sz="1100" i="0" dirty="0" smtClean="0">
                          <a:effectLst/>
                          <a:latin typeface="+mn-lt"/>
                          <a:ea typeface="Times New Roman"/>
                          <a:cs typeface="Arial"/>
                        </a:rPr>
                        <a:t>.</a:t>
                      </a:r>
                      <a:endParaRPr lang="es-MX" sz="1100" i="0" dirty="0">
                        <a:effectLst/>
                        <a:latin typeface="+mn-lt"/>
                        <a:ea typeface="Calibri"/>
                        <a:cs typeface="Times New Roman"/>
                      </a:endParaRPr>
                    </a:p>
                  </a:txBody>
                  <a:tcPr marL="129540" marR="129540" marT="35923" marB="35923"/>
                </a:tc>
              </a:tr>
              <a:tr h="620050">
                <a:tc>
                  <a:txBody>
                    <a:bodyPr/>
                    <a:lstStyle/>
                    <a:p>
                      <a:pPr algn="ctr"/>
                      <a:r>
                        <a:rPr lang="es-MX" sz="2000" b="1" dirty="0" smtClean="0">
                          <a:solidFill>
                            <a:schemeClr val="tx1"/>
                          </a:solidFill>
                        </a:rPr>
                        <a:t>1</a:t>
                      </a:r>
                      <a:endParaRPr lang="es-MX" sz="2000" b="1" dirty="0">
                        <a:solidFill>
                          <a:schemeClr val="tx1"/>
                        </a:solidFill>
                      </a:endParaRPr>
                    </a:p>
                  </a:txBody>
                  <a:tcPr marL="103632" marR="103632" marT="50292" marB="50292" anchor="ctr"/>
                </a:tc>
                <a:tc>
                  <a:txBody>
                    <a:bodyPr/>
                    <a:lstStyle/>
                    <a:p>
                      <a:pPr marL="0" marR="0">
                        <a:lnSpc>
                          <a:spcPct val="100000"/>
                        </a:lnSpc>
                        <a:spcBef>
                          <a:spcPts val="0"/>
                        </a:spcBef>
                        <a:spcAft>
                          <a:spcPts val="0"/>
                        </a:spcAft>
                      </a:pPr>
                      <a:r>
                        <a:rPr lang="es-MX" sz="1050" i="1" u="none" kern="1200" baseline="0" dirty="0" smtClean="0">
                          <a:solidFill>
                            <a:schemeClr val="tx1"/>
                          </a:solidFill>
                          <a:effectLst/>
                          <a:latin typeface="+mn-lt"/>
                          <a:ea typeface="+mn-ea"/>
                          <a:cs typeface="Arial"/>
                        </a:rPr>
                        <a:t>El estudiante </a:t>
                      </a:r>
                      <a:r>
                        <a:rPr lang="es-MX" sz="1050" i="1" dirty="0" smtClean="0">
                          <a:effectLst/>
                          <a:latin typeface="+mn-lt"/>
                          <a:ea typeface="Times New Roman"/>
                          <a:cs typeface="Arial"/>
                        </a:rPr>
                        <a:t>ofrece</a:t>
                      </a:r>
                      <a:r>
                        <a:rPr lang="es-MX" sz="1050" i="1" u="none" kern="1200" baseline="0" dirty="0" smtClean="0">
                          <a:solidFill>
                            <a:schemeClr val="tx1"/>
                          </a:solidFill>
                          <a:effectLst/>
                          <a:latin typeface="+mn-lt"/>
                          <a:ea typeface="+mn-ea"/>
                          <a:cs typeface="Arial"/>
                        </a:rPr>
                        <a:t> </a:t>
                      </a:r>
                      <a:r>
                        <a:rPr lang="es-MX" sz="1050" b="1" i="1" u="none" kern="1200" baseline="0" dirty="0" smtClean="0">
                          <a:solidFill>
                            <a:schemeClr val="tx1"/>
                          </a:solidFill>
                          <a:effectLst/>
                          <a:latin typeface="+mn-lt"/>
                          <a:ea typeface="+mn-ea"/>
                          <a:cs typeface="Arial"/>
                        </a:rPr>
                        <a:t>pocos ejemplos o ejemplos parciales </a:t>
                      </a:r>
                      <a:r>
                        <a:rPr lang="es-MX" sz="1050" i="1" u="none" kern="1200" baseline="0" dirty="0" smtClean="0">
                          <a:solidFill>
                            <a:schemeClr val="tx1"/>
                          </a:solidFill>
                          <a:effectLst/>
                          <a:latin typeface="+mn-lt"/>
                          <a:ea typeface="+mn-ea"/>
                          <a:cs typeface="Arial"/>
                        </a:rPr>
                        <a:t>de semejanzas y diferencias entre Lou </a:t>
                      </a:r>
                      <a:r>
                        <a:rPr lang="es-MX" sz="1050" i="1" u="none" kern="1200" baseline="0" dirty="0" err="1" smtClean="0">
                          <a:solidFill>
                            <a:schemeClr val="tx1"/>
                          </a:solidFill>
                          <a:effectLst/>
                          <a:latin typeface="+mn-lt"/>
                          <a:ea typeface="+mn-ea"/>
                          <a:cs typeface="Arial"/>
                        </a:rPr>
                        <a:t>Gehrig</a:t>
                      </a:r>
                      <a:r>
                        <a:rPr lang="es-MX" sz="1050" i="1" u="none" kern="1200" baseline="0" dirty="0" smtClean="0">
                          <a:solidFill>
                            <a:schemeClr val="tx1"/>
                          </a:solidFill>
                          <a:effectLst/>
                          <a:latin typeface="+mn-lt"/>
                          <a:ea typeface="+mn-ea"/>
                          <a:cs typeface="Arial"/>
                        </a:rPr>
                        <a:t> y </a:t>
                      </a:r>
                      <a:r>
                        <a:rPr lang="es-MX" sz="1050" i="1" u="none" kern="1200" baseline="0" dirty="0" err="1" smtClean="0">
                          <a:solidFill>
                            <a:schemeClr val="tx1"/>
                          </a:solidFill>
                          <a:effectLst/>
                          <a:latin typeface="+mn-lt"/>
                          <a:ea typeface="+mn-ea"/>
                          <a:cs typeface="Arial"/>
                        </a:rPr>
                        <a:t>Ty</a:t>
                      </a:r>
                      <a:r>
                        <a:rPr lang="es-MX" sz="1050" i="1" u="none" kern="1200" baseline="0" dirty="0" smtClean="0">
                          <a:solidFill>
                            <a:schemeClr val="tx1"/>
                          </a:solidFill>
                          <a:effectLst/>
                          <a:latin typeface="+mn-lt"/>
                          <a:ea typeface="+mn-ea"/>
                          <a:cs typeface="Arial"/>
                        </a:rPr>
                        <a:t> </a:t>
                      </a:r>
                      <a:r>
                        <a:rPr lang="es-MX" sz="1050" i="1" u="none" kern="1200" baseline="0" dirty="0" err="1" smtClean="0">
                          <a:solidFill>
                            <a:schemeClr val="tx1"/>
                          </a:solidFill>
                          <a:effectLst/>
                          <a:latin typeface="+mn-lt"/>
                          <a:ea typeface="+mn-ea"/>
                          <a:cs typeface="Arial"/>
                        </a:rPr>
                        <a:t>Cobb</a:t>
                      </a:r>
                      <a:r>
                        <a:rPr lang="es-MX" sz="1050" i="1" u="none" kern="1200" baseline="0" dirty="0" smtClean="0">
                          <a:solidFill>
                            <a:schemeClr val="tx1"/>
                          </a:solidFill>
                          <a:effectLst/>
                          <a:latin typeface="+mn-lt"/>
                          <a:ea typeface="+mn-ea"/>
                          <a:cs typeface="Arial"/>
                        </a:rPr>
                        <a:t>. </a:t>
                      </a:r>
                    </a:p>
                    <a:p>
                      <a:pPr marL="0" marR="0">
                        <a:lnSpc>
                          <a:spcPct val="100000"/>
                        </a:lnSpc>
                        <a:spcBef>
                          <a:spcPts val="0"/>
                        </a:spcBef>
                        <a:spcAft>
                          <a:spcPts val="0"/>
                        </a:spcAft>
                      </a:pPr>
                      <a:r>
                        <a:rPr lang="es-MX" sz="1100" b="0" i="0" u="none" kern="1200" baseline="0" dirty="0" smtClean="0">
                          <a:solidFill>
                            <a:schemeClr val="tx1"/>
                          </a:solidFill>
                          <a:effectLst/>
                          <a:latin typeface="+mn-lt"/>
                          <a:ea typeface="+mn-ea"/>
                          <a:cs typeface="Arial"/>
                        </a:rPr>
                        <a:t>Lou </a:t>
                      </a:r>
                      <a:r>
                        <a:rPr lang="es-MX" sz="1100" b="0" i="0" u="none" kern="1200" baseline="0" dirty="0" err="1" smtClean="0">
                          <a:solidFill>
                            <a:schemeClr val="tx1"/>
                          </a:solidFill>
                          <a:effectLst/>
                          <a:latin typeface="+mn-lt"/>
                          <a:ea typeface="+mn-ea"/>
                          <a:cs typeface="Arial"/>
                        </a:rPr>
                        <a:t>Gehrig</a:t>
                      </a:r>
                      <a:r>
                        <a:rPr lang="es-MX" sz="1100" b="0" i="0" u="none" kern="1200" baseline="0" dirty="0" smtClean="0">
                          <a:solidFill>
                            <a:schemeClr val="tx1"/>
                          </a:solidFill>
                          <a:effectLst/>
                          <a:latin typeface="+mn-lt"/>
                          <a:ea typeface="+mn-ea"/>
                          <a:cs typeface="Arial"/>
                        </a:rPr>
                        <a:t> y </a:t>
                      </a:r>
                      <a:r>
                        <a:rPr lang="es-MX" sz="1100" b="0" i="0" u="none" kern="1200" baseline="0" dirty="0" err="1" smtClean="0">
                          <a:solidFill>
                            <a:schemeClr val="tx1"/>
                          </a:solidFill>
                          <a:effectLst/>
                          <a:latin typeface="+mn-lt"/>
                          <a:ea typeface="+mn-ea"/>
                          <a:cs typeface="Arial"/>
                        </a:rPr>
                        <a:t>Ty</a:t>
                      </a:r>
                      <a:r>
                        <a:rPr lang="es-MX" sz="1100" b="0" i="0" u="none" kern="1200" baseline="0" dirty="0" smtClean="0">
                          <a:solidFill>
                            <a:schemeClr val="tx1"/>
                          </a:solidFill>
                          <a:effectLst/>
                          <a:latin typeface="+mn-lt"/>
                          <a:ea typeface="+mn-ea"/>
                          <a:cs typeface="Arial"/>
                        </a:rPr>
                        <a:t> </a:t>
                      </a:r>
                      <a:r>
                        <a:rPr lang="es-MX" sz="1100" b="0" i="0" u="none" kern="1200" baseline="0" dirty="0" err="1" smtClean="0">
                          <a:solidFill>
                            <a:schemeClr val="tx1"/>
                          </a:solidFill>
                          <a:effectLst/>
                          <a:latin typeface="+mn-lt"/>
                          <a:ea typeface="+mn-ea"/>
                          <a:cs typeface="Arial"/>
                        </a:rPr>
                        <a:t>Cobb</a:t>
                      </a:r>
                      <a:r>
                        <a:rPr lang="es-MX" sz="1100" b="0" i="0" u="none" kern="1200" baseline="0" dirty="0" smtClean="0">
                          <a:solidFill>
                            <a:schemeClr val="tx1"/>
                          </a:solidFill>
                          <a:effectLst/>
                          <a:latin typeface="+mn-lt"/>
                          <a:ea typeface="+mn-ea"/>
                          <a:cs typeface="Arial"/>
                        </a:rPr>
                        <a:t> fueron </a:t>
                      </a:r>
                      <a:r>
                        <a:rPr lang="es-MX" sz="1100" i="0" dirty="0" smtClean="0">
                          <a:effectLst/>
                          <a:latin typeface="+mn-lt"/>
                          <a:ea typeface="Times New Roman"/>
                          <a:cs typeface="Arial"/>
                        </a:rPr>
                        <a:t>jugadores de béisbol </a:t>
                      </a:r>
                      <a:r>
                        <a:rPr lang="es-MX" sz="1100" b="0" i="0" u="none" kern="1200" baseline="0" dirty="0" smtClean="0">
                          <a:solidFill>
                            <a:schemeClr val="tx1"/>
                          </a:solidFill>
                          <a:effectLst/>
                          <a:latin typeface="+mn-lt"/>
                          <a:ea typeface="+mn-ea"/>
                          <a:cs typeface="Arial"/>
                        </a:rPr>
                        <a:t>y ambos aprendieron a trabajar duro mientras crecían.  Pero Lou y </a:t>
                      </a:r>
                      <a:r>
                        <a:rPr lang="es-MX" sz="1100" b="0" i="0" u="none" kern="1200" baseline="0" dirty="0" err="1" smtClean="0">
                          <a:solidFill>
                            <a:schemeClr val="tx1"/>
                          </a:solidFill>
                          <a:effectLst/>
                          <a:latin typeface="+mn-lt"/>
                          <a:ea typeface="+mn-ea"/>
                          <a:cs typeface="Arial"/>
                        </a:rPr>
                        <a:t>Ty</a:t>
                      </a:r>
                      <a:r>
                        <a:rPr lang="es-MX" sz="1100" b="0" i="0" u="none" kern="1200" baseline="0" dirty="0" smtClean="0">
                          <a:solidFill>
                            <a:schemeClr val="tx1"/>
                          </a:solidFill>
                          <a:effectLst/>
                          <a:latin typeface="+mn-lt"/>
                          <a:ea typeface="+mn-ea"/>
                          <a:cs typeface="Arial"/>
                        </a:rPr>
                        <a:t> jugaron para diferentes equipos de béisbol. Así es cómo eran similares y diferentes.</a:t>
                      </a:r>
                      <a:endParaRPr lang="es-MX" sz="1100" b="0" i="0" u="none" kern="1200" baseline="0" dirty="0" smtClean="0">
                        <a:solidFill>
                          <a:schemeClr val="tx1"/>
                        </a:solidFill>
                        <a:effectLst/>
                        <a:latin typeface="+mn-lt"/>
                        <a:ea typeface="+mn-ea"/>
                        <a:cs typeface="+mn-cs"/>
                      </a:endParaRPr>
                    </a:p>
                  </a:txBody>
                  <a:tcPr marL="103632" marR="103632" marT="50292" marB="50292"/>
                </a:tc>
              </a:tr>
              <a:tr h="472440">
                <a:tc>
                  <a:txBody>
                    <a:bodyPr/>
                    <a:lstStyle/>
                    <a:p>
                      <a:pPr algn="ctr"/>
                      <a:r>
                        <a:rPr lang="es-MX" sz="2000" b="1" dirty="0" smtClean="0">
                          <a:solidFill>
                            <a:schemeClr val="tx1"/>
                          </a:solidFill>
                        </a:rPr>
                        <a:t>0</a:t>
                      </a:r>
                      <a:endParaRPr lang="es-MX" sz="2000" b="1" dirty="0">
                        <a:solidFill>
                          <a:schemeClr val="tx1"/>
                        </a:solidFill>
                      </a:endParaRPr>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50" i="1" dirty="0" smtClean="0"/>
                        <a:t>El estudiante no </a:t>
                      </a:r>
                      <a:r>
                        <a:rPr lang="es-MX" sz="1050" i="1" dirty="0" smtClean="0">
                          <a:effectLst/>
                          <a:latin typeface="+mn-lt"/>
                          <a:ea typeface="Times New Roman"/>
                          <a:cs typeface="Arial"/>
                        </a:rPr>
                        <a:t>ofrece</a:t>
                      </a:r>
                      <a:r>
                        <a:rPr lang="es-MX" sz="1050" i="1" dirty="0" smtClean="0"/>
                        <a:t> evidencia de haber seleccionado o integrado información del texto.</a:t>
                      </a:r>
                    </a:p>
                    <a:p>
                      <a:pPr marL="0" marR="0" indent="0" algn="l" defTabSz="966612" rtl="0" eaLnBrk="1" fontAlgn="auto" latinLnBrk="0" hangingPunct="1">
                        <a:lnSpc>
                          <a:spcPct val="100000"/>
                        </a:lnSpc>
                        <a:spcBef>
                          <a:spcPts val="0"/>
                        </a:spcBef>
                        <a:spcAft>
                          <a:spcPts val="0"/>
                        </a:spcAft>
                        <a:buClrTx/>
                        <a:buSzTx/>
                        <a:buFontTx/>
                        <a:buNone/>
                        <a:tabLst/>
                        <a:defRPr/>
                      </a:pPr>
                      <a:r>
                        <a:rPr lang="es-MX" sz="1100" i="0" dirty="0" smtClean="0"/>
                        <a:t>A ambos chicos les gustaba jugar béisbol y se divertían en hacerlo.</a:t>
                      </a:r>
                      <a:endParaRPr lang="es-MX" sz="1100" i="0" baseline="0" dirty="0" smtClean="0"/>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00600341"/>
              </p:ext>
            </p:extLst>
          </p:nvPr>
        </p:nvGraphicFramePr>
        <p:xfrm>
          <a:off x="4953000" y="8991600"/>
          <a:ext cx="2286000" cy="707717"/>
        </p:xfrm>
        <a:graphic>
          <a:graphicData uri="http://schemas.openxmlformats.org/drawingml/2006/table">
            <a:tbl>
              <a:tblPr/>
              <a:tblGrid>
                <a:gridCol w="2286000"/>
              </a:tblGrid>
              <a:tr h="146885">
                <a:tc>
                  <a:txBody>
                    <a:bodyPr/>
                    <a:lstStyle/>
                    <a:p>
                      <a:pPr marL="0" marR="0" algn="l">
                        <a:lnSpc>
                          <a:spcPct val="115000"/>
                        </a:lnSpc>
                        <a:spcBef>
                          <a:spcPts val="0"/>
                        </a:spcBef>
                        <a:spcAft>
                          <a:spcPts val="0"/>
                        </a:spcAft>
                      </a:pPr>
                      <a:r>
                        <a:rPr lang="en-US" sz="800" b="1" dirty="0" err="1" smtClean="0">
                          <a:solidFill>
                            <a:srgbClr val="000000"/>
                          </a:solidFill>
                          <a:latin typeface="Calibri"/>
                          <a:ea typeface="Times New Roman"/>
                          <a:cs typeface="Times New Roman"/>
                        </a:rPr>
                        <a:t>Estándar</a:t>
                      </a:r>
                      <a:r>
                        <a:rPr lang="en-US" sz="800" b="1" dirty="0" smtClean="0">
                          <a:solidFill>
                            <a:srgbClr val="000000"/>
                          </a:solidFill>
                          <a:latin typeface="Calibri"/>
                          <a:ea typeface="Times New Roman"/>
                          <a:cs typeface="Times New Roman"/>
                        </a:rPr>
                        <a:t> RI.6.9</a:t>
                      </a:r>
                      <a:endParaRPr lang="en-US" sz="800" dirty="0">
                        <a:latin typeface="Calibri"/>
                        <a:ea typeface="Calibri"/>
                        <a:cs typeface="Times New Roman"/>
                      </a:endParaRPr>
                    </a:p>
                  </a:txBody>
                  <a:tcPr marL="24657" marR="2465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6472">
                <a:tc>
                  <a:txBody>
                    <a:bodyPr/>
                    <a:lstStyle/>
                    <a:p>
                      <a:pPr marL="0" marR="0">
                        <a:lnSpc>
                          <a:spcPct val="115000"/>
                        </a:lnSpc>
                        <a:spcBef>
                          <a:spcPts val="0"/>
                        </a:spcBef>
                        <a:spcAft>
                          <a:spcPts val="120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Comparan y contrastan la presentación de acontecimientos hechos por dos autores (por ejemplo: un libro de memorias y una biografía sobre una misma persona, escritos por autores diferentes).</a:t>
                      </a:r>
                      <a:endParaRPr lang="en-US" sz="800" b="0" i="0" dirty="0">
                        <a:latin typeface="+mn-lt"/>
                        <a:ea typeface="Calibri"/>
                        <a:cs typeface="Times New Roman"/>
                      </a:endParaRPr>
                    </a:p>
                  </a:txBody>
                  <a:tcPr marL="24657" marR="246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912020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897738666"/>
              </p:ext>
            </p:extLst>
          </p:nvPr>
        </p:nvGraphicFramePr>
        <p:xfrm>
          <a:off x="304800" y="251460"/>
          <a:ext cx="7239000" cy="9607296"/>
        </p:xfrm>
        <a:graphic>
          <a:graphicData uri="http://schemas.openxmlformats.org/drawingml/2006/table">
            <a:tbl>
              <a:tblPr firstRow="1" bandRow="1">
                <a:tableStyleId>{5940675A-B579-460E-94D1-54222C63F5DA}</a:tableStyleId>
              </a:tblPr>
              <a:tblGrid>
                <a:gridCol w="572705"/>
                <a:gridCol w="6666295"/>
              </a:tblGrid>
              <a:tr h="510540">
                <a:tc gridSpan="2">
                  <a:txBody>
                    <a:bodyPr/>
                    <a:lstStyle/>
                    <a:p>
                      <a:pPr lvl="0" defTabSz="914318">
                        <a:defRPr/>
                      </a:pPr>
                      <a:r>
                        <a:rPr lang="es-MX" sz="950" dirty="0" smtClean="0">
                          <a:solidFill>
                            <a:prstClr val="black"/>
                          </a:solidFill>
                          <a:latin typeface="+mj-lt"/>
                          <a:ea typeface="Calibri"/>
                          <a:cs typeface="Times New Roman"/>
                        </a:rPr>
                        <a:t>Nota: Los escritos breves se califican con una rúbrica de 2-3 puntos. Las composiciones completas se califican con una rúbrica de 4 puntos. La diferencia entre esta rúbrica y las rúbricas de Respuesta construida-Lectura, es que la  Rúbrica de Escrito Breve está evaluando el dominio de la escritura en un área específica, mientras que las rúbricas de lectura están evaluando la comprensión. </a:t>
                      </a:r>
                      <a:endParaRPr lang="es-MX" sz="950" dirty="0">
                        <a:solidFill>
                          <a:prstClr val="black"/>
                        </a:solidFill>
                        <a:latin typeface="+mj-lt"/>
                        <a:ea typeface="Calibri"/>
                        <a:cs typeface="Times New Roman"/>
                      </a:endParaRPr>
                    </a:p>
                  </a:txBody>
                  <a:tcPr marL="103632" marR="103632" marT="50292" marB="50292"/>
                </a:tc>
                <a:tc hMerge="1">
                  <a:txBody>
                    <a:bodyPr/>
                    <a:lstStyle/>
                    <a:p>
                      <a:endParaRPr lang="en-US"/>
                    </a:p>
                  </a:txBody>
                  <a:tcPr/>
                </a:tc>
              </a:tr>
              <a:tr h="280416">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lang="es-MX" sz="1400" b="1" noProof="0" dirty="0" smtClean="0">
                          <a:latin typeface="+mj-lt"/>
                        </a:rPr>
                        <a:t>CFA Trimestre 3: </a:t>
                      </a:r>
                      <a:r>
                        <a:rPr lang="es-MX" sz="1400" b="1" noProof="0" dirty="0" smtClean="0">
                          <a:effectLst/>
                          <a:latin typeface="+mj-lt"/>
                        </a:rPr>
                        <a:t>Clave para la </a:t>
                      </a:r>
                      <a:r>
                        <a:rPr lang="es-MX" sz="1400" b="1" u="sng" noProof="0" dirty="0" smtClean="0">
                          <a:effectLst/>
                          <a:latin typeface="+mj-lt"/>
                        </a:rPr>
                        <a:t>Respuesta</a:t>
                      </a:r>
                      <a:r>
                        <a:rPr lang="es-MX" sz="1400" b="1" u="sng" baseline="0" noProof="0" dirty="0" smtClean="0">
                          <a:effectLst/>
                          <a:latin typeface="+mj-lt"/>
                        </a:rPr>
                        <a:t> construida del escrito narrativo breve</a:t>
                      </a:r>
                      <a:endParaRPr lang="es-MX" sz="1400" b="1" u="sng" baseline="0" dirty="0" smtClean="0">
                        <a:solidFill>
                          <a:schemeClr val="tx1"/>
                        </a:solidFill>
                        <a:latin typeface="+mj-lt"/>
                      </a:endParaRP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050" b="1" u="sng" dirty="0" smtClean="0">
                          <a:solidFill>
                            <a:schemeClr val="tx1"/>
                          </a:solidFill>
                          <a:latin typeface="+mj-lt"/>
                        </a:rPr>
                        <a:t>Organización:  Conclusión y adverbios de</a:t>
                      </a:r>
                      <a:r>
                        <a:rPr lang="es-MX" sz="1050" b="1" u="sng" baseline="0" dirty="0" smtClean="0">
                          <a:solidFill>
                            <a:schemeClr val="tx1"/>
                          </a:solidFill>
                          <a:latin typeface="+mj-lt"/>
                        </a:rPr>
                        <a:t> tiempo</a:t>
                      </a:r>
                      <a:endParaRPr lang="es-MX" sz="1050" b="1" u="sng" dirty="0" smtClean="0">
                        <a:solidFill>
                          <a:schemeClr val="tx1"/>
                        </a:solidFill>
                        <a:latin typeface="+mj-lt"/>
                      </a:endParaRPr>
                    </a:p>
                    <a:p>
                      <a:pPr marL="0" marR="0" lvl="0" indent="0" algn="ctr" defTabSz="966612" rtl="0" eaLnBrk="1" fontAlgn="auto" latinLnBrk="0" hangingPunct="1">
                        <a:lnSpc>
                          <a:spcPct val="100000"/>
                        </a:lnSpc>
                        <a:spcBef>
                          <a:spcPts val="0"/>
                        </a:spcBef>
                        <a:spcAft>
                          <a:spcPts val="0"/>
                        </a:spcAft>
                        <a:buClrTx/>
                        <a:buSzTx/>
                        <a:buFontTx/>
                        <a:buNone/>
                        <a:tabLst/>
                        <a:defRPr/>
                      </a:pPr>
                      <a:r>
                        <a:rPr lang="es-MX" sz="1000" dirty="0" smtClean="0">
                          <a:solidFill>
                            <a:schemeClr val="tx1"/>
                          </a:solidFill>
                          <a:latin typeface="+mj-lt"/>
                        </a:rPr>
                        <a:t>Estándar</a:t>
                      </a:r>
                      <a:r>
                        <a:rPr lang="es-MX" sz="1000" baseline="0" dirty="0" smtClean="0">
                          <a:solidFill>
                            <a:schemeClr val="tx1"/>
                          </a:solidFill>
                          <a:latin typeface="+mj-lt"/>
                        </a:rPr>
                        <a:t> de escritura</a:t>
                      </a:r>
                      <a:r>
                        <a:rPr lang="es-MX" sz="1000" dirty="0" smtClean="0">
                          <a:solidFill>
                            <a:schemeClr val="tx1"/>
                          </a:solidFill>
                          <a:latin typeface="+mj-lt"/>
                        </a:rPr>
                        <a:t>: W.6.3c  Objetivo 1a</a:t>
                      </a:r>
                      <a:br>
                        <a:rPr lang="es-MX" sz="1000" dirty="0" smtClean="0">
                          <a:solidFill>
                            <a:schemeClr val="tx1"/>
                          </a:solidFill>
                          <a:latin typeface="+mj-lt"/>
                        </a:rPr>
                      </a:br>
                      <a:r>
                        <a:rPr lang="es-MX" sz="1000" dirty="0" smtClean="0">
                          <a:solidFill>
                            <a:schemeClr val="tx1"/>
                          </a:solidFill>
                          <a:latin typeface="+mj-lt"/>
                        </a:rPr>
                        <a:t>Escribir un texto</a:t>
                      </a:r>
                      <a:r>
                        <a:rPr lang="es-MX" sz="1000" baseline="0" dirty="0" smtClean="0">
                          <a:solidFill>
                            <a:schemeClr val="tx1"/>
                          </a:solidFill>
                          <a:latin typeface="+mj-lt"/>
                        </a:rPr>
                        <a:t> breve</a:t>
                      </a:r>
                      <a:r>
                        <a:rPr kumimoji="0" lang="es-MX" sz="1000" b="0" i="1" u="none" strike="noStrike" kern="1200" cap="none" spc="0" normalizeH="0" baseline="0" noProof="0" dirty="0" smtClean="0">
                          <a:ln>
                            <a:noFill/>
                          </a:ln>
                          <a:solidFill>
                            <a:schemeClr val="tx1"/>
                          </a:solidFill>
                          <a:effectLst/>
                          <a:uLnTx/>
                          <a:uFillTx/>
                          <a:latin typeface="+mj-lt"/>
                          <a:ea typeface="+mn-ea"/>
                          <a:cs typeface="Helvetica" pitchFamily="34" charset="0"/>
                        </a:rPr>
                        <a:t>, W.3c  </a:t>
                      </a:r>
                      <a:r>
                        <a:rPr kumimoji="0" lang="es-MX" sz="1000" b="1" i="1" u="none" strike="noStrike" kern="1200" cap="none" spc="0" normalizeH="0" baseline="0" noProof="0" dirty="0" smtClean="0">
                          <a:ln>
                            <a:noFill/>
                          </a:ln>
                          <a:solidFill>
                            <a:schemeClr val="tx1"/>
                          </a:solidFill>
                          <a:effectLst/>
                          <a:uLnTx/>
                          <a:uFillTx/>
                          <a:latin typeface="+mj-lt"/>
                          <a:ea typeface="+mn-ea"/>
                          <a:cs typeface="Helvetica" pitchFamily="34" charset="0"/>
                        </a:rPr>
                        <a:t>Adverbios</a:t>
                      </a:r>
                      <a:r>
                        <a:rPr lang="es-MX" sz="1000" b="1" i="1" u="none" dirty="0" smtClean="0">
                          <a:solidFill>
                            <a:schemeClr val="tx1"/>
                          </a:solidFill>
                          <a:latin typeface="+mj-lt"/>
                        </a:rPr>
                        <a:t> de</a:t>
                      </a:r>
                      <a:r>
                        <a:rPr lang="es-MX" sz="1000" b="1" i="1" u="none" baseline="0" dirty="0" smtClean="0">
                          <a:solidFill>
                            <a:schemeClr val="tx1"/>
                          </a:solidFill>
                          <a:latin typeface="+mj-lt"/>
                        </a:rPr>
                        <a:t> tiempo</a:t>
                      </a:r>
                      <a:r>
                        <a:rPr kumimoji="0" lang="es-MX" sz="1000" b="0" i="1" u="none" strike="noStrike" kern="1200" cap="none" spc="0" normalizeH="0" baseline="0" noProof="0" dirty="0" smtClean="0">
                          <a:ln>
                            <a:noFill/>
                          </a:ln>
                          <a:solidFill>
                            <a:schemeClr val="tx1"/>
                          </a:solidFill>
                          <a:effectLst/>
                          <a:uLnTx/>
                          <a:uFillTx/>
                          <a:latin typeface="+mj-lt"/>
                          <a:ea typeface="+mn-ea"/>
                          <a:cs typeface="Helvetica" pitchFamily="34" charset="0"/>
                        </a:rPr>
                        <a:t>, Objetivo de escritura 1a</a:t>
                      </a:r>
                    </a:p>
                  </a:txBody>
                  <a:tcPr marL="103632" marR="103632" marT="50292" marB="50292"/>
                </a:tc>
                <a:tc hMerge="1">
                  <a:txBody>
                    <a:bodyPr/>
                    <a:lstStyle/>
                    <a:p>
                      <a:endParaRPr lang="en-US"/>
                    </a:p>
                  </a:txBody>
                  <a:tcPr/>
                </a:tc>
              </a:tr>
              <a:tr h="690372">
                <a:tc gridSpan="2">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lang="es-MX" sz="1300" b="1" dirty="0" smtClean="0">
                          <a:solidFill>
                            <a:schemeClr val="tx1"/>
                          </a:solidFill>
                          <a:latin typeface="+mj-lt"/>
                          <a:cs typeface="Helvetica" panose="020B0604020202020204" pitchFamily="34" charset="0"/>
                        </a:rPr>
                        <a:t>En uno o dos párrafos, escribe una conclusión que sigue naturalmente después</a:t>
                      </a:r>
                      <a:r>
                        <a:rPr lang="es-MX" sz="1300" b="1" baseline="0" dirty="0" smtClean="0">
                          <a:solidFill>
                            <a:schemeClr val="tx1"/>
                          </a:solidFill>
                          <a:latin typeface="+mj-lt"/>
                          <a:cs typeface="Helvetica" panose="020B0604020202020204" pitchFamily="34" charset="0"/>
                        </a:rPr>
                        <a:t> de</a:t>
                      </a:r>
                      <a:r>
                        <a:rPr lang="es-MX" sz="1300" b="1" dirty="0" smtClean="0">
                          <a:solidFill>
                            <a:schemeClr val="tx1"/>
                          </a:solidFill>
                          <a:latin typeface="+mj-lt"/>
                          <a:cs typeface="Helvetica" panose="020B0604020202020204" pitchFamily="34" charset="0"/>
                        </a:rPr>
                        <a:t> los acontecimientos o experiencias en la narrativa. </a:t>
                      </a:r>
                    </a:p>
                    <a:p>
                      <a:pPr marL="2913063" marR="0" lvl="0" indent="-1371600" algn="l" defTabSz="1018809" rtl="0" eaLnBrk="1" fontAlgn="auto" latinLnBrk="0" hangingPunct="1">
                        <a:lnSpc>
                          <a:spcPct val="100000"/>
                        </a:lnSpc>
                        <a:spcBef>
                          <a:spcPts val="0"/>
                        </a:spcBef>
                        <a:spcAft>
                          <a:spcPts val="0"/>
                        </a:spcAft>
                        <a:buClrTx/>
                        <a:buSzTx/>
                        <a:buFont typeface="+mj-lt"/>
                        <a:buNone/>
                        <a:tabLst/>
                        <a:defRPr/>
                      </a:pPr>
                      <a:r>
                        <a:rPr kumimoji="0" lang="es-MX" sz="950" b="0" i="1" u="none" strike="noStrike" kern="1200" cap="none" spc="0" normalizeH="0" baseline="0" noProof="0" dirty="0" smtClean="0">
                          <a:ln>
                            <a:noFill/>
                          </a:ln>
                          <a:solidFill>
                            <a:schemeClr val="tx1"/>
                          </a:solidFill>
                          <a:effectLst/>
                          <a:uLnTx/>
                          <a:uFillTx/>
                          <a:latin typeface="+mj-lt"/>
                          <a:ea typeface="+mn-ea"/>
                          <a:cs typeface="Helvetica" panose="020B0604020202020204" pitchFamily="34" charset="0"/>
                        </a:rPr>
                        <a:t>Escrito breve, Organización, W.6.3c, escribiendo una conclusión – adverbios de tiempo Objetivo 1ª</a:t>
                      </a:r>
                    </a:p>
                    <a:p>
                      <a:pPr marL="2913063" marR="0" lvl="0" indent="-1371600" algn="l" defTabSz="1018809" rtl="0" eaLnBrk="1" fontAlgn="auto" latinLnBrk="0" hangingPunct="1">
                        <a:lnSpc>
                          <a:spcPct val="100000"/>
                        </a:lnSpc>
                        <a:spcBef>
                          <a:spcPts val="0"/>
                        </a:spcBef>
                        <a:spcAft>
                          <a:spcPts val="0"/>
                        </a:spcAft>
                        <a:buClrTx/>
                        <a:buSzTx/>
                        <a:buFont typeface="+mj-lt"/>
                        <a:buNone/>
                        <a:tabLst/>
                        <a:defRPr/>
                      </a:pPr>
                      <a:r>
                        <a:rPr kumimoji="0" lang="es-EC" sz="800" b="0" i="1" u="none" strike="noStrike" kern="1200" cap="none" spc="0" normalizeH="0" baseline="0" noProof="0" dirty="0" smtClean="0">
                          <a:ln>
                            <a:noFill/>
                          </a:ln>
                          <a:solidFill>
                            <a:schemeClr val="tx1"/>
                          </a:solidFill>
                          <a:effectLst/>
                          <a:uLnTx/>
                          <a:uFillTx/>
                          <a:latin typeface="+mj-lt"/>
                          <a:ea typeface="+mn-ea"/>
                          <a:cs typeface="Helvetica" panose="020B0604020202020204" pitchFamily="34" charset="0"/>
                        </a:rPr>
                        <a:t>(Adverbios de tiempo: Palabras que describen el tiempo cronológico para señalar el orden de los acontecimientos)</a:t>
                      </a:r>
                      <a:endParaRPr kumimoji="0" lang="es-EC" sz="800" b="1" i="0" u="none" strike="noStrike" kern="1200" cap="none" spc="0" normalizeH="0" baseline="0" noProof="0" dirty="0" smtClean="0">
                        <a:ln>
                          <a:noFill/>
                        </a:ln>
                        <a:solidFill>
                          <a:schemeClr val="tx1"/>
                        </a:solidFill>
                        <a:effectLst/>
                        <a:uLnTx/>
                        <a:uFillTx/>
                        <a:latin typeface="+mj-lt"/>
                        <a:ea typeface="+mn-ea"/>
                        <a:cs typeface="Helvetica" panose="020B0604020202020204" pitchFamily="34" charset="0"/>
                      </a:endParaRPr>
                    </a:p>
                    <a:p>
                      <a:pPr marL="2913063" marR="0" lvl="0" indent="-1371600" algn="l" defTabSz="1018809" rtl="0" eaLnBrk="1" fontAlgn="auto" latinLnBrk="0" hangingPunct="1">
                        <a:lnSpc>
                          <a:spcPct val="100000"/>
                        </a:lnSpc>
                        <a:spcBef>
                          <a:spcPts val="0"/>
                        </a:spcBef>
                        <a:spcAft>
                          <a:spcPts val="0"/>
                        </a:spcAft>
                        <a:buClrTx/>
                        <a:buSzTx/>
                        <a:buFont typeface="+mj-lt"/>
                        <a:buNone/>
                        <a:tabLst/>
                        <a:defRPr/>
                      </a:pPr>
                      <a:endParaRPr kumimoji="0" lang="es-MX" sz="950" b="1" i="0" u="none" strike="noStrike" kern="1200" cap="none" spc="0" normalizeH="0" baseline="0" noProof="0" dirty="0" smtClean="0">
                        <a:ln>
                          <a:noFill/>
                        </a:ln>
                        <a:solidFill>
                          <a:prstClr val="black"/>
                        </a:solidFill>
                        <a:effectLst/>
                        <a:uLnTx/>
                        <a:uFillTx/>
                        <a:latin typeface="+mj-lt"/>
                        <a:ea typeface="Times New Roman"/>
                        <a:cs typeface="Times New Roman"/>
                      </a:endParaRPr>
                    </a:p>
                    <a:p>
                      <a:pPr marL="0" marR="0" algn="ctr">
                        <a:spcBef>
                          <a:spcPts val="0"/>
                        </a:spcBef>
                        <a:spcAft>
                          <a:spcPts val="0"/>
                        </a:spcAft>
                      </a:pPr>
                      <a:endParaRPr lang="es-MX" sz="500" b="1" u="none" kern="1200" noProof="0" dirty="0" smtClean="0">
                        <a:solidFill>
                          <a:schemeClr val="tx1"/>
                        </a:solidFill>
                        <a:effectLst/>
                        <a:latin typeface="+mj-lt"/>
                        <a:ea typeface="Times New Roman" panose="02020603050405020304" pitchFamily="18" charset="0"/>
                        <a:cs typeface="Helvetica" panose="020B0604020202020204" pitchFamily="34" charset="0"/>
                      </a:endParaRPr>
                    </a:p>
                    <a:p>
                      <a:pPr marL="0" marR="0" algn="ctr">
                        <a:spcBef>
                          <a:spcPts val="0"/>
                        </a:spcBef>
                        <a:spcAft>
                          <a:spcPts val="0"/>
                        </a:spcAft>
                      </a:pPr>
                      <a:r>
                        <a:rPr lang="es-MX" sz="1200" b="1" i="1" u="none" kern="1200" noProof="0" dirty="0" smtClean="0">
                          <a:solidFill>
                            <a:schemeClr val="tx1"/>
                          </a:solidFill>
                          <a:effectLst/>
                          <a:latin typeface="+mj-lt"/>
                          <a:ea typeface="Times New Roman" panose="02020603050405020304" pitchFamily="18" charset="0"/>
                          <a:cs typeface="Helvetica" panose="020B0604020202020204" pitchFamily="34" charset="0"/>
                        </a:rPr>
                        <a:t>Siguiendo mis sueños</a:t>
                      </a:r>
                    </a:p>
                    <a:p>
                      <a:pPr marL="0" marR="0" algn="ctr">
                        <a:spcBef>
                          <a:spcPts val="0"/>
                        </a:spcBef>
                        <a:spcAft>
                          <a:spcPts val="0"/>
                        </a:spcAft>
                      </a:pPr>
                      <a:endParaRPr lang="es-MX" sz="500" u="none" noProof="0" dirty="0" smtClean="0">
                        <a:solidFill>
                          <a:schemeClr val="tx1"/>
                        </a:solidFill>
                        <a:effectLst/>
                        <a:latin typeface="+mj-lt"/>
                        <a:ea typeface="Times New Roman" panose="02020603050405020304" pitchFamily="18" charset="0"/>
                        <a:cs typeface="Helvetica" panose="020B0604020202020204" pitchFamily="34" charset="0"/>
                      </a:endParaRPr>
                    </a:p>
                    <a:p>
                      <a:pPr marL="0" marR="0">
                        <a:spcBef>
                          <a:spcPts val="0"/>
                        </a:spcBef>
                        <a:spcAft>
                          <a:spcPts val="0"/>
                        </a:spcAft>
                      </a:pPr>
                      <a:r>
                        <a:rPr lang="es-ES" sz="1100" kern="1200" noProof="0" dirty="0" smtClean="0">
                          <a:solidFill>
                            <a:schemeClr val="tx1"/>
                          </a:solidFill>
                          <a:effectLst/>
                          <a:latin typeface="+mj-lt"/>
                          <a:ea typeface="Times New Roman" panose="02020603050405020304" pitchFamily="18" charset="0"/>
                          <a:cs typeface="Helvetica" panose="020B0604020202020204" pitchFamily="34" charset="0"/>
                        </a:rPr>
                        <a:t>Siempre soñé con jugar béisbol. Observaba a mi hermano y hermana mayor jugar béisbol en un campo cerca de nuestra casa, ¡pero, nunca me dejaban jugar! Cuando tuve más edad, jugaba partidos con mis vecinos. ¡El próximo año voy a tratar de ingresar en el equipo de béisbol de nuestra escuela secundaria! Mi equipo favorito son los </a:t>
                      </a:r>
                      <a:r>
                        <a:rPr lang="es-ES" sz="1100" kern="1200" noProof="0" dirty="0" err="1" smtClean="0">
                          <a:solidFill>
                            <a:schemeClr val="tx1"/>
                          </a:solidFill>
                          <a:effectLst/>
                          <a:latin typeface="+mj-lt"/>
                          <a:ea typeface="Times New Roman" panose="02020603050405020304" pitchFamily="18" charset="0"/>
                          <a:cs typeface="Helvetica" panose="020B0604020202020204" pitchFamily="34" charset="0"/>
                        </a:rPr>
                        <a:t>Yankees</a:t>
                      </a:r>
                      <a:r>
                        <a:rPr lang="es-ES" sz="1100" kern="1200" noProof="0" dirty="0" smtClean="0">
                          <a:solidFill>
                            <a:schemeClr val="tx1"/>
                          </a:solidFill>
                          <a:effectLst/>
                          <a:latin typeface="+mj-lt"/>
                          <a:ea typeface="Times New Roman" panose="02020603050405020304" pitchFamily="18" charset="0"/>
                          <a:cs typeface="Helvetica" panose="020B0604020202020204" pitchFamily="34" charset="0"/>
                        </a:rPr>
                        <a:t> de Nueva York. Mi jugador favorito es Brian </a:t>
                      </a:r>
                      <a:r>
                        <a:rPr lang="es-ES" sz="1100" kern="1200" noProof="0" dirty="0" err="1" smtClean="0">
                          <a:solidFill>
                            <a:schemeClr val="tx1"/>
                          </a:solidFill>
                          <a:effectLst/>
                          <a:latin typeface="+mj-lt"/>
                          <a:ea typeface="Times New Roman" panose="02020603050405020304" pitchFamily="18" charset="0"/>
                          <a:cs typeface="Helvetica" panose="020B0604020202020204" pitchFamily="34" charset="0"/>
                        </a:rPr>
                        <a:t>McCann</a:t>
                      </a:r>
                      <a:r>
                        <a:rPr lang="es-ES" sz="1100" kern="1200" noProof="0" dirty="0" smtClean="0">
                          <a:solidFill>
                            <a:schemeClr val="tx1"/>
                          </a:solidFill>
                          <a:effectLst/>
                          <a:latin typeface="+mj-lt"/>
                          <a:ea typeface="Times New Roman" panose="02020603050405020304" pitchFamily="18" charset="0"/>
                          <a:cs typeface="Helvetica" panose="020B0604020202020204" pitchFamily="34" charset="0"/>
                        </a:rPr>
                        <a:t> quien juega como receptor.  Veo sus partidos en la televisión cada vez que puedo. Espero ahorrar suficiente dinero para comprar un boleto para uno de sus partidos.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noProof="0" dirty="0" smtClean="0">
                          <a:latin typeface="+mj-lt"/>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s-MX" sz="1000" u="sng" kern="1200" dirty="0" smtClean="0">
                          <a:solidFill>
                            <a:schemeClr val="tx1"/>
                          </a:solidFill>
                          <a:effectLst/>
                          <a:latin typeface="+mj-lt"/>
                          <a:ea typeface="+mn-ea"/>
                          <a:cs typeface="+mn-cs"/>
                        </a:rPr>
                        <a:t>Instrucciones para calificar</a:t>
                      </a:r>
                      <a:r>
                        <a:rPr lang="es-MX" sz="1000" u="none" kern="1200" dirty="0" smtClean="0">
                          <a:solidFill>
                            <a:schemeClr val="tx1"/>
                          </a:solidFill>
                          <a:effectLst/>
                          <a:latin typeface="+mj-lt"/>
                          <a:ea typeface="+mn-ea"/>
                          <a:cs typeface="+mn-cs"/>
                        </a:rPr>
                        <a:t>: Escriba</a:t>
                      </a:r>
                      <a:r>
                        <a:rPr lang="es-MX" sz="1000" u="none" kern="1200" baseline="0" dirty="0" smtClean="0">
                          <a:solidFill>
                            <a:schemeClr val="tx1"/>
                          </a:solidFill>
                          <a:effectLst/>
                          <a:latin typeface="+mj-lt"/>
                          <a:ea typeface="+mn-ea"/>
                          <a:cs typeface="+mn-cs"/>
                        </a:rPr>
                        <a:t> una descripción</a:t>
                      </a:r>
                      <a:r>
                        <a:rPr lang="es-MX" sz="1000" u="none" kern="1200" dirty="0" smtClean="0">
                          <a:solidFill>
                            <a:schemeClr val="tx1"/>
                          </a:solidFill>
                          <a:effectLst/>
                          <a:latin typeface="+mj-lt"/>
                          <a:ea typeface="+mn-ea"/>
                          <a:cs typeface="+mn-cs"/>
                        </a:rPr>
                        <a:t> general de lo que los estudiantes podrían incluir en una respuesta competente con ejemplos del texto. Sea muy específico y detallado.</a:t>
                      </a:r>
                    </a:p>
                    <a:p>
                      <a:pPr lvl="0" algn="l">
                        <a:defRPr sz="1800" b="0" i="0"/>
                      </a:pPr>
                      <a:r>
                        <a:rPr lang="es-MX" sz="1000" u="sng" kern="1200" dirty="0" smtClean="0">
                          <a:solidFill>
                            <a:schemeClr val="tx1"/>
                          </a:solidFill>
                          <a:effectLst/>
                          <a:latin typeface="+mj-lt"/>
                          <a:ea typeface="+mn-ea"/>
                          <a:cs typeface="+mn-cs"/>
                        </a:rPr>
                        <a:t>Lenguaje del maestro y de notas de </a:t>
                      </a:r>
                      <a:r>
                        <a:rPr lang="es-MX" sz="1000" u="sng" kern="1200" baseline="0" dirty="0" smtClean="0">
                          <a:solidFill>
                            <a:schemeClr val="tx1"/>
                          </a:solidFill>
                          <a:effectLst/>
                          <a:latin typeface="+mj-lt"/>
                          <a:ea typeface="+mn-ea"/>
                          <a:cs typeface="+mn-cs"/>
                        </a:rPr>
                        <a:t>calificación</a:t>
                      </a:r>
                      <a:r>
                        <a:rPr lang="es-MX" sz="1000" u="sng" kern="1200" dirty="0" smtClean="0">
                          <a:solidFill>
                            <a:schemeClr val="tx1"/>
                          </a:solidFill>
                          <a:effectLst/>
                          <a:latin typeface="+mj-lt"/>
                          <a:ea typeface="+mn-ea"/>
                          <a:cs typeface="+mn-cs"/>
                        </a:rPr>
                        <a:t>: </a:t>
                      </a:r>
                    </a:p>
                    <a:p>
                      <a:pPr lvl="0" algn="l">
                        <a:defRPr sz="1800" b="0" i="0"/>
                      </a:pPr>
                      <a:r>
                        <a:rPr lang="es-MX" sz="1000" b="1" i="0" u="sng" dirty="0" smtClean="0">
                          <a:solidFill>
                            <a:schemeClr val="tx1"/>
                          </a:solidFill>
                          <a:latin typeface="+mj-lt"/>
                        </a:rPr>
                        <a:t>La respuesta del estudiante</a:t>
                      </a:r>
                      <a:r>
                        <a:rPr lang="es-MX" sz="1000" b="1" i="0" u="none" dirty="0" smtClean="0">
                          <a:solidFill>
                            <a:schemeClr val="tx1"/>
                          </a:solidFill>
                          <a:latin typeface="+mj-lt"/>
                        </a:rPr>
                        <a:t> </a:t>
                      </a:r>
                      <a:r>
                        <a:rPr lang="es-MX" sz="1000" b="0" dirty="0" smtClean="0">
                          <a:solidFill>
                            <a:schemeClr val="tx1"/>
                          </a:solidFill>
                          <a:latin typeface="+mj-lt"/>
                        </a:rPr>
                        <a:t>debe proporcionar una conclusión (1-2 párrafos) que lógicamente sigue y apoya la información anterior sobre los acontecimientos y las experiencias de los personajes del</a:t>
                      </a:r>
                      <a:r>
                        <a:rPr lang="es-MX" sz="1000" b="0" baseline="0" dirty="0" smtClean="0">
                          <a:solidFill>
                            <a:schemeClr val="tx1"/>
                          </a:solidFill>
                          <a:latin typeface="+mj-lt"/>
                        </a:rPr>
                        <a:t> cuento</a:t>
                      </a:r>
                      <a:r>
                        <a:rPr lang="es-MX" sz="1000" b="0" dirty="0" smtClean="0">
                          <a:solidFill>
                            <a:schemeClr val="tx1"/>
                          </a:solidFill>
                          <a:latin typeface="+mj-lt"/>
                        </a:rPr>
                        <a:t>. La conclusión debe tener una declaración que explica lo que sucedió con la persona a quien le</a:t>
                      </a:r>
                      <a:r>
                        <a:rPr lang="es-MX" sz="1000" b="0" baseline="0" dirty="0" smtClean="0">
                          <a:solidFill>
                            <a:schemeClr val="tx1"/>
                          </a:solidFill>
                          <a:latin typeface="+mj-lt"/>
                        </a:rPr>
                        <a:t> encantaba jugar béisbol en el párrafo introductorio. Los estudiantes deben utilizar adverbios de tiempo para señalar las transiciones de los acontecimientos desde el principio hasta el final. Los estudiantes no deben copiar la experiencia de Henry Lou </a:t>
                      </a:r>
                      <a:r>
                        <a:rPr lang="es-MX" sz="1000" b="0" baseline="0" dirty="0" err="1" smtClean="0">
                          <a:solidFill>
                            <a:schemeClr val="tx1"/>
                          </a:solidFill>
                          <a:latin typeface="+mj-lt"/>
                        </a:rPr>
                        <a:t>Gehrig</a:t>
                      </a:r>
                      <a:r>
                        <a:rPr lang="es-MX" sz="1000" b="0" baseline="0" dirty="0" smtClean="0">
                          <a:solidFill>
                            <a:schemeClr val="tx1"/>
                          </a:solidFill>
                          <a:latin typeface="+mj-lt"/>
                        </a:rPr>
                        <a:t> en su conclusión.</a:t>
                      </a:r>
                      <a:r>
                        <a:rPr lang="es-MX" sz="1000" b="0" i="1" dirty="0" smtClean="0">
                          <a:solidFill>
                            <a:schemeClr val="tx1"/>
                          </a:solidFill>
                          <a:latin typeface="+mj-lt"/>
                        </a:rPr>
                        <a:t> </a:t>
                      </a:r>
                      <a:endParaRPr lang="es-MX" sz="1000" b="0" dirty="0" smtClean="0">
                        <a:solidFill>
                          <a:schemeClr val="tx1"/>
                        </a:solidFill>
                        <a:uFill>
                          <a:solidFill/>
                        </a:uFill>
                        <a:latin typeface="+mj-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x-none" sz="1600" b="1" noProof="0" dirty="0" smtClean="0">
                          <a:latin typeface="+mj-lt"/>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1000" b="0" i="1" u="none" strike="noStrike" kern="1200" cap="none" spc="0" normalizeH="0" baseline="0" noProof="0" dirty="0" smtClean="0">
                          <a:ln>
                            <a:noFill/>
                          </a:ln>
                          <a:solidFill>
                            <a:schemeClr val="tx1"/>
                          </a:solidFill>
                          <a:effectLst/>
                          <a:uLnTx/>
                          <a:uFillTx/>
                          <a:latin typeface="+mj-lt"/>
                          <a:ea typeface="+mn-ea"/>
                          <a:cs typeface="+mn-cs"/>
                        </a:rPr>
                        <a:t>La respuesta proporciona una </a:t>
                      </a:r>
                      <a:r>
                        <a:rPr kumimoji="0" lang="es-ES" sz="1000" b="1" i="1" u="none" strike="noStrike" kern="1200" cap="none" spc="0" normalizeH="0" baseline="0" noProof="0" dirty="0" smtClean="0">
                          <a:ln>
                            <a:noFill/>
                          </a:ln>
                          <a:solidFill>
                            <a:schemeClr val="tx1"/>
                          </a:solidFill>
                          <a:effectLst/>
                          <a:uLnTx/>
                          <a:uFillTx/>
                          <a:latin typeface="+mj-lt"/>
                          <a:ea typeface="+mn-ea"/>
                          <a:cs typeface="+mn-cs"/>
                        </a:rPr>
                        <a:t>transición completa</a:t>
                      </a:r>
                      <a:r>
                        <a:rPr kumimoji="0" lang="es-ES" sz="1000" b="0" i="1" u="none" strike="noStrike" kern="1200" cap="none" spc="0" normalizeH="0" baseline="0" noProof="0" dirty="0" smtClean="0">
                          <a:ln>
                            <a:noFill/>
                          </a:ln>
                          <a:solidFill>
                            <a:schemeClr val="tx1"/>
                          </a:solidFill>
                          <a:effectLst/>
                          <a:uLnTx/>
                          <a:uFillTx/>
                          <a:latin typeface="+mj-lt"/>
                          <a:ea typeface="+mn-ea"/>
                          <a:cs typeface="+mn-cs"/>
                        </a:rPr>
                        <a:t> desde el "cuerpo/desarrollo del cuento" hasta la conclusión, utilizando </a:t>
                      </a:r>
                      <a:r>
                        <a:rPr kumimoji="0" lang="es-ES" sz="1000" b="1" i="1" u="none" strike="noStrike" kern="1200" cap="none" spc="0" normalizeH="0" baseline="0" noProof="0" dirty="0" smtClean="0">
                          <a:ln>
                            <a:noFill/>
                          </a:ln>
                          <a:solidFill>
                            <a:schemeClr val="tx1"/>
                          </a:solidFill>
                          <a:effectLst/>
                          <a:uLnTx/>
                          <a:uFillTx/>
                          <a:latin typeface="+mj-lt"/>
                          <a:ea typeface="+mn-ea"/>
                          <a:cs typeface="+mn-cs"/>
                        </a:rPr>
                        <a:t>suficiente</a:t>
                      </a:r>
                      <a:r>
                        <a:rPr kumimoji="0" lang="es-ES" sz="1000" b="0" i="1" u="none" strike="noStrike" kern="1200" cap="none" spc="0" normalizeH="0" baseline="0" noProof="0" dirty="0" smtClean="0">
                          <a:ln>
                            <a:noFill/>
                          </a:ln>
                          <a:solidFill>
                            <a:schemeClr val="tx1"/>
                          </a:solidFill>
                          <a:effectLst/>
                          <a:uLnTx/>
                          <a:uFillTx/>
                          <a:latin typeface="+mj-lt"/>
                          <a:ea typeface="+mn-ea"/>
                          <a:cs typeface="+mn-cs"/>
                        </a:rPr>
                        <a:t> lenguaje de transición y ofreciendo una </a:t>
                      </a:r>
                      <a:r>
                        <a:rPr kumimoji="0" lang="es-ES" sz="1000" b="1" i="1" u="none" strike="noStrike" kern="1200" cap="none" spc="0" normalizeH="0" baseline="0" noProof="0" dirty="0" smtClean="0">
                          <a:ln>
                            <a:noFill/>
                          </a:ln>
                          <a:solidFill>
                            <a:schemeClr val="tx1"/>
                          </a:solidFill>
                          <a:effectLst/>
                          <a:uLnTx/>
                          <a:uFillTx/>
                          <a:latin typeface="+mj-lt"/>
                          <a:ea typeface="+mn-ea"/>
                          <a:cs typeface="+mn-cs"/>
                        </a:rPr>
                        <a:t>conclusión lógica </a:t>
                      </a:r>
                      <a:r>
                        <a:rPr kumimoji="0" lang="es-ES" sz="1000" b="0" i="1" u="none" strike="noStrike" kern="1200" cap="none" spc="0" normalizeH="0" baseline="0" noProof="0" dirty="0" smtClean="0">
                          <a:ln>
                            <a:noFill/>
                          </a:ln>
                          <a:solidFill>
                            <a:schemeClr val="tx1"/>
                          </a:solidFill>
                          <a:effectLst/>
                          <a:uLnTx/>
                          <a:uFillTx/>
                          <a:latin typeface="+mj-lt"/>
                          <a:ea typeface="+mn-ea"/>
                          <a:cs typeface="+mn-cs"/>
                        </a:rPr>
                        <a:t>a la narrativa, que continúa lógicamente a los acontecimientos o experiencias del cuento.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1000" b="1" i="0" u="none" strike="noStrike" kern="1200" cap="none" spc="0" normalizeH="0" baseline="0" noProof="0" dirty="0" smtClean="0">
                          <a:ln>
                            <a:noFill/>
                          </a:ln>
                          <a:solidFill>
                            <a:schemeClr val="tx1"/>
                          </a:solidFill>
                          <a:effectLst/>
                          <a:uLnTx/>
                          <a:uFillTx/>
                          <a:latin typeface="+mj-lt"/>
                          <a:ea typeface="+mn-ea"/>
                          <a:cs typeface="+mn-cs"/>
                        </a:rPr>
                        <a:t>Ahora</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sí tengo que reconocer que el béisbol es importante para mí. Tengo pósteres de los jugadores de los </a:t>
                      </a:r>
                      <a:r>
                        <a:rPr kumimoji="0" lang="es-ES" sz="1000" b="0" i="0" u="none" strike="noStrike" kern="1200" cap="none" spc="0" normalizeH="0" baseline="0" noProof="0" dirty="0" err="1" smtClean="0">
                          <a:ln>
                            <a:noFill/>
                          </a:ln>
                          <a:solidFill>
                            <a:schemeClr val="tx1"/>
                          </a:solidFill>
                          <a:effectLst/>
                          <a:uLnTx/>
                          <a:uFillTx/>
                          <a:latin typeface="+mj-lt"/>
                          <a:ea typeface="+mn-ea"/>
                          <a:cs typeface="+mn-cs"/>
                        </a:rPr>
                        <a:t>Yankees</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de Nueva York colgados en mi habitación en casa. Incluso, le he escrito a mi jugador favorito Brian </a:t>
                      </a:r>
                      <a:r>
                        <a:rPr kumimoji="0" lang="es-ES" sz="1000" b="0" i="0" u="none" strike="noStrike" kern="1200" cap="none" spc="0" normalizeH="0" baseline="0" noProof="0" dirty="0" err="1" smtClean="0">
                          <a:ln>
                            <a:noFill/>
                          </a:ln>
                          <a:solidFill>
                            <a:schemeClr val="tx1"/>
                          </a:solidFill>
                          <a:effectLst/>
                          <a:uLnTx/>
                          <a:uFillTx/>
                          <a:latin typeface="+mj-lt"/>
                          <a:ea typeface="+mn-ea"/>
                          <a:cs typeface="+mn-cs"/>
                        </a:rPr>
                        <a:t>McCann</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a:t>
                      </a:r>
                      <a:r>
                        <a:rPr kumimoji="0" lang="es-ES" sz="1000" b="1" i="0" u="none" strike="noStrike" kern="1200" cap="none" spc="0" normalizeH="0" baseline="0" noProof="0" dirty="0" smtClean="0">
                          <a:ln>
                            <a:noFill/>
                          </a:ln>
                          <a:solidFill>
                            <a:schemeClr val="tx1"/>
                          </a:solidFill>
                          <a:effectLst/>
                          <a:uLnTx/>
                          <a:uFillTx/>
                          <a:latin typeface="+mj-lt"/>
                          <a:ea typeface="+mn-ea"/>
                          <a:cs typeface="+mn-cs"/>
                        </a:rPr>
                        <a:t>Una vez</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recibí una carta de él agradeciéndome por ser un admirador (</a:t>
                      </a:r>
                      <a:r>
                        <a:rPr kumimoji="0" lang="es-ES" sz="1000" b="0" i="1" u="none" strike="noStrike" kern="1200" cap="none" spc="0" normalizeH="0" baseline="0" noProof="0" dirty="0" smtClean="0">
                          <a:ln>
                            <a:noFill/>
                          </a:ln>
                          <a:solidFill>
                            <a:schemeClr val="tx1"/>
                          </a:solidFill>
                          <a:effectLst/>
                          <a:uLnTx/>
                          <a:uFillTx/>
                          <a:latin typeface="+mj-lt"/>
                          <a:ea typeface="+mn-ea"/>
                          <a:cs typeface="+mn-cs"/>
                        </a:rPr>
                        <a:t>fan</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dedicado.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1000" b="1" i="0" u="none" strike="noStrike" kern="1200" cap="none" spc="0" normalizeH="0" baseline="0" noProof="0" dirty="0" smtClean="0">
                          <a:ln>
                            <a:noFill/>
                          </a:ln>
                          <a:solidFill>
                            <a:schemeClr val="tx1"/>
                          </a:solidFill>
                          <a:effectLst/>
                          <a:uLnTx/>
                          <a:uFillTx/>
                          <a:latin typeface="+mj-lt"/>
                          <a:ea typeface="+mn-ea"/>
                          <a:cs typeface="+mn-cs"/>
                        </a:rPr>
                        <a:t>Luego</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en el día de las pruebas para formar parte del equipo de la escuela me puse muy nervioso. Para calmar mis nervios le escribí una carta a Brian. Estoy seguro que no tendría tiempo para leerla pero tan sólo pensar que sí la leyó me hizo sentir mejor. </a:t>
                      </a:r>
                      <a:r>
                        <a:rPr kumimoji="0" lang="es-ES" sz="1000" b="1" i="0" u="none" strike="noStrike" kern="1200" cap="none" spc="0" normalizeH="0" baseline="0" noProof="0" dirty="0" smtClean="0">
                          <a:ln>
                            <a:noFill/>
                          </a:ln>
                          <a:solidFill>
                            <a:schemeClr val="tx1"/>
                          </a:solidFill>
                          <a:effectLst/>
                          <a:uLnTx/>
                          <a:uFillTx/>
                          <a:latin typeface="+mj-lt"/>
                          <a:ea typeface="+mn-ea"/>
                          <a:cs typeface="+mn-cs"/>
                        </a:rPr>
                        <a:t>Cuando</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llegó el momento hice mi mejor esfuerzo y pensé en cómo Brian nunca se rindió. </a:t>
                      </a:r>
                      <a:r>
                        <a:rPr kumimoji="0" lang="es-ES" sz="1000" b="1" i="0" u="none" strike="noStrike" kern="1200" cap="none" spc="0" normalizeH="0" baseline="0" noProof="0" dirty="0" smtClean="0">
                          <a:ln>
                            <a:noFill/>
                          </a:ln>
                          <a:solidFill>
                            <a:schemeClr val="tx1"/>
                          </a:solidFill>
                          <a:effectLst/>
                          <a:uLnTx/>
                          <a:uFillTx/>
                          <a:latin typeface="+mj-lt"/>
                          <a:ea typeface="+mn-ea"/>
                          <a:cs typeface="+mn-cs"/>
                        </a:rPr>
                        <a:t>Finalmente</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el entrenador anunció los jugadores de la nueva temporada y ¡yo era uno! Estaba tan emocionado; iba a ser el receptor. No podía esperar para llegar a casa y decirle a mis padres, mi hermano y mi hermana y a mis amigos. ¡No sólo eso, </a:t>
                      </a:r>
                      <a:r>
                        <a:rPr kumimoji="0" lang="es-ES" sz="1000" b="1" i="0" u="none" strike="noStrike" kern="1200" cap="none" spc="0" normalizeH="0" baseline="0" noProof="0" dirty="0" smtClean="0">
                          <a:ln>
                            <a:noFill/>
                          </a:ln>
                          <a:solidFill>
                            <a:schemeClr val="tx1"/>
                          </a:solidFill>
                          <a:effectLst/>
                          <a:uLnTx/>
                          <a:uFillTx/>
                          <a:latin typeface="+mj-lt"/>
                          <a:ea typeface="+mn-ea"/>
                          <a:cs typeface="+mn-cs"/>
                        </a:rPr>
                        <a:t>sino</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que no podía creer que la vida podría ser mejor que esto, pero adivinen qué! Cuando llegué a mi casa había una carta que me estaba esperando de Brian </a:t>
                      </a:r>
                      <a:r>
                        <a:rPr kumimoji="0" lang="es-ES" sz="1000" b="0" i="0" u="none" strike="noStrike" kern="1200" cap="none" spc="0" normalizeH="0" baseline="0" noProof="0" dirty="0" err="1" smtClean="0">
                          <a:ln>
                            <a:noFill/>
                          </a:ln>
                          <a:solidFill>
                            <a:schemeClr val="tx1"/>
                          </a:solidFill>
                          <a:effectLst/>
                          <a:uLnTx/>
                          <a:uFillTx/>
                          <a:latin typeface="+mj-lt"/>
                          <a:ea typeface="+mn-ea"/>
                          <a:cs typeface="+mn-cs"/>
                        </a:rPr>
                        <a:t>McCann</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Dentro de la carta habían unos boletos para el primer juego de los </a:t>
                      </a:r>
                      <a:r>
                        <a:rPr kumimoji="0" lang="es-ES" sz="1000" b="0" i="0" u="none" strike="noStrike" kern="1200" cap="none" spc="0" normalizeH="0" baseline="0" noProof="0" dirty="0" err="1" smtClean="0">
                          <a:ln>
                            <a:noFill/>
                          </a:ln>
                          <a:solidFill>
                            <a:schemeClr val="tx1"/>
                          </a:solidFill>
                          <a:effectLst/>
                          <a:uLnTx/>
                          <a:uFillTx/>
                          <a:latin typeface="+mj-lt"/>
                          <a:ea typeface="+mn-ea"/>
                          <a:cs typeface="+mn-cs"/>
                        </a:rPr>
                        <a:t>Yankees</a:t>
                      </a:r>
                      <a:r>
                        <a:rPr kumimoji="0" lang="es-ES" sz="1000" b="0" i="0" u="none" strike="noStrike" kern="1200" cap="none" spc="0" normalizeH="0" baseline="0" noProof="0" dirty="0" smtClean="0">
                          <a:ln>
                            <a:noFill/>
                          </a:ln>
                          <a:solidFill>
                            <a:schemeClr val="tx1"/>
                          </a:solidFill>
                          <a:effectLst/>
                          <a:uLnTx/>
                          <a:uFillTx/>
                          <a:latin typeface="+mj-lt"/>
                          <a:ea typeface="+mn-ea"/>
                          <a:cs typeface="+mn-cs"/>
                        </a:rPr>
                        <a:t> de Nueva York. Estaba tan contento que hice maromas. La vida es buena.</a:t>
                      </a:r>
                      <a:endParaRPr kumimoji="0" lang="en-US" sz="1000" b="0" i="0" u="none" strike="noStrike" kern="1200" cap="none" spc="0" normalizeH="0" baseline="0" noProof="0" dirty="0" smtClean="0">
                        <a:ln>
                          <a:noFill/>
                        </a:ln>
                        <a:solidFill>
                          <a:schemeClr val="tx1"/>
                        </a:solidFill>
                        <a:effectLst/>
                        <a:uLnTx/>
                        <a:uFillTx/>
                        <a:latin typeface="+mj-lt"/>
                        <a:ea typeface="+mn-ea"/>
                        <a:cs typeface="+mn-cs"/>
                      </a:endParaRPr>
                    </a:p>
                  </a:txBody>
                  <a:tcPr marL="103632" marR="103632" marT="50292" marB="50292"/>
                </a:tc>
              </a:tr>
              <a:tr h="315468">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r>
                        <a:rPr kumimoji="0" lang="es-ES" sz="1000" b="0" i="1" u="none" strike="noStrike" kern="1200" cap="none" spc="0" normalizeH="0" baseline="0" noProof="0" dirty="0" smtClean="0">
                          <a:ln>
                            <a:noFill/>
                          </a:ln>
                          <a:solidFill>
                            <a:prstClr val="black"/>
                          </a:solidFill>
                          <a:effectLst/>
                          <a:uLnTx/>
                          <a:uFillTx/>
                          <a:latin typeface="+mj-lt"/>
                          <a:ea typeface="+mn-ea"/>
                          <a:cs typeface="+mn-cs"/>
                        </a:rPr>
                        <a:t>La respuesta proporciona una </a:t>
                      </a:r>
                      <a:r>
                        <a:rPr kumimoji="0" lang="es-ES" sz="1000" b="1" i="1" u="none" strike="noStrike" kern="1200" cap="none" spc="0" normalizeH="0" baseline="0" noProof="0" dirty="0" smtClean="0">
                          <a:ln>
                            <a:noFill/>
                          </a:ln>
                          <a:solidFill>
                            <a:prstClr val="black"/>
                          </a:solidFill>
                          <a:effectLst/>
                          <a:uLnTx/>
                          <a:uFillTx/>
                          <a:latin typeface="+mj-lt"/>
                          <a:ea typeface="+mn-ea"/>
                          <a:cs typeface="+mn-cs"/>
                        </a:rPr>
                        <a:t>transición parcial </a:t>
                      </a:r>
                      <a:r>
                        <a:rPr kumimoji="0" lang="es-ES" sz="1000" b="0" i="1" u="none" strike="noStrike" kern="1200" cap="none" spc="0" normalizeH="0" baseline="0" noProof="0" dirty="0" smtClean="0">
                          <a:ln>
                            <a:noFill/>
                          </a:ln>
                          <a:solidFill>
                            <a:prstClr val="black"/>
                          </a:solidFill>
                          <a:effectLst/>
                          <a:uLnTx/>
                          <a:uFillTx/>
                          <a:latin typeface="+mj-lt"/>
                          <a:ea typeface="+mn-ea"/>
                          <a:cs typeface="+mn-cs"/>
                        </a:rPr>
                        <a:t>desde el "cuerpo/desarrollo del cuento" hasta la conclusión, utilizando </a:t>
                      </a:r>
                      <a:r>
                        <a:rPr kumimoji="0" lang="es-ES" sz="1000" b="1" i="1" u="none" strike="noStrike" kern="1200" cap="none" spc="0" normalizeH="0" baseline="0" noProof="0" dirty="0" smtClean="0">
                          <a:ln>
                            <a:noFill/>
                          </a:ln>
                          <a:solidFill>
                            <a:prstClr val="black"/>
                          </a:solidFill>
                          <a:effectLst/>
                          <a:uLnTx/>
                          <a:uFillTx/>
                          <a:latin typeface="+mj-lt"/>
                          <a:ea typeface="+mn-ea"/>
                          <a:cs typeface="+mn-cs"/>
                        </a:rPr>
                        <a:t>poco</a:t>
                      </a:r>
                      <a:r>
                        <a:rPr kumimoji="0" lang="es-ES" sz="1000" b="0" i="1" u="none" strike="noStrike" kern="1200" cap="none" spc="0" normalizeH="0" baseline="0" noProof="0" dirty="0" smtClean="0">
                          <a:ln>
                            <a:noFill/>
                          </a:ln>
                          <a:solidFill>
                            <a:prstClr val="black"/>
                          </a:solidFill>
                          <a:effectLst/>
                          <a:uLnTx/>
                          <a:uFillTx/>
                          <a:latin typeface="+mj-lt"/>
                          <a:ea typeface="+mn-ea"/>
                          <a:cs typeface="+mn-cs"/>
                        </a:rPr>
                        <a:t> lenguaje de transición y ofreciendo una </a:t>
                      </a:r>
                      <a:r>
                        <a:rPr kumimoji="0" lang="es-ES" sz="1000" b="1" i="1" u="none" strike="noStrike" kern="1200" cap="none" spc="0" normalizeH="0" baseline="0" noProof="0" dirty="0" smtClean="0">
                          <a:ln>
                            <a:noFill/>
                          </a:ln>
                          <a:solidFill>
                            <a:prstClr val="black"/>
                          </a:solidFill>
                          <a:effectLst/>
                          <a:uLnTx/>
                          <a:uFillTx/>
                          <a:latin typeface="+mj-lt"/>
                          <a:ea typeface="+mn-ea"/>
                          <a:cs typeface="+mn-cs"/>
                        </a:rPr>
                        <a:t>conclusión algo lógica </a:t>
                      </a:r>
                      <a:r>
                        <a:rPr kumimoji="0" lang="es-ES" sz="1000" b="0" i="1" u="none" strike="noStrike" kern="1200" cap="none" spc="0" normalizeH="0" baseline="0" noProof="0" dirty="0" smtClean="0">
                          <a:ln>
                            <a:noFill/>
                          </a:ln>
                          <a:solidFill>
                            <a:prstClr val="black"/>
                          </a:solidFill>
                          <a:effectLst/>
                          <a:uLnTx/>
                          <a:uFillTx/>
                          <a:latin typeface="+mj-lt"/>
                          <a:ea typeface="+mn-ea"/>
                          <a:cs typeface="+mn-cs"/>
                        </a:rPr>
                        <a:t>a la narrativa.</a:t>
                      </a:r>
                    </a:p>
                    <a:p>
                      <a:r>
                        <a:rPr kumimoji="0" lang="es-ES" sz="1000" b="0" i="0" u="none" strike="noStrike" kern="1200" cap="none" spc="0" normalizeH="0" baseline="0" noProof="0" dirty="0" smtClean="0">
                          <a:ln>
                            <a:noFill/>
                          </a:ln>
                          <a:solidFill>
                            <a:prstClr val="black"/>
                          </a:solidFill>
                          <a:effectLst/>
                          <a:uLnTx/>
                          <a:uFillTx/>
                          <a:latin typeface="+mj-lt"/>
                          <a:ea typeface="+mn-ea"/>
                          <a:cs typeface="+mn-cs"/>
                        </a:rPr>
                        <a:t>Ver televisión es una forma de ver un verdadero partido si tú no puedes ir a uno.  Es la única manera que puedo ver mi jugador favorito Brian </a:t>
                      </a:r>
                      <a:r>
                        <a:rPr kumimoji="0" lang="es-ES" sz="1000" b="0" i="0" u="none" strike="noStrike" kern="1200" cap="none" spc="0" normalizeH="0" baseline="0" noProof="0" dirty="0" err="1" smtClean="0">
                          <a:ln>
                            <a:noFill/>
                          </a:ln>
                          <a:solidFill>
                            <a:prstClr val="black"/>
                          </a:solidFill>
                          <a:effectLst/>
                          <a:uLnTx/>
                          <a:uFillTx/>
                          <a:latin typeface="+mj-lt"/>
                          <a:ea typeface="+mn-ea"/>
                          <a:cs typeface="+mn-cs"/>
                        </a:rPr>
                        <a:t>McCann</a:t>
                      </a:r>
                      <a:r>
                        <a:rPr kumimoji="0" lang="es-ES" sz="1000" b="0" i="0" u="none" strike="noStrike" kern="1200" cap="none" spc="0" normalizeH="0" baseline="0" noProof="0" dirty="0" smtClean="0">
                          <a:ln>
                            <a:noFill/>
                          </a:ln>
                          <a:solidFill>
                            <a:prstClr val="black"/>
                          </a:solidFill>
                          <a:effectLst/>
                          <a:uLnTx/>
                          <a:uFillTx/>
                          <a:latin typeface="+mj-lt"/>
                          <a:ea typeface="+mn-ea"/>
                          <a:cs typeface="+mn-cs"/>
                        </a:rPr>
                        <a:t> quien es un receptor. Si tuviera que jugar béisbol para los </a:t>
                      </a:r>
                      <a:r>
                        <a:rPr kumimoji="0" lang="es-ES" sz="1000" b="0" i="0" u="none" strike="noStrike" kern="1200" cap="none" spc="0" normalizeH="0" baseline="0" noProof="0" dirty="0" err="1" smtClean="0">
                          <a:ln>
                            <a:noFill/>
                          </a:ln>
                          <a:solidFill>
                            <a:prstClr val="black"/>
                          </a:solidFill>
                          <a:effectLst/>
                          <a:uLnTx/>
                          <a:uFillTx/>
                          <a:latin typeface="+mj-lt"/>
                          <a:ea typeface="+mn-ea"/>
                          <a:cs typeface="+mn-cs"/>
                        </a:rPr>
                        <a:t>Yankees</a:t>
                      </a:r>
                      <a:r>
                        <a:rPr kumimoji="0" lang="es-ES" sz="1000" b="0" i="0" u="none" strike="noStrike" kern="1200" cap="none" spc="0" normalizeH="0" baseline="0" noProof="0" dirty="0" smtClean="0">
                          <a:ln>
                            <a:noFill/>
                          </a:ln>
                          <a:solidFill>
                            <a:prstClr val="black"/>
                          </a:solidFill>
                          <a:effectLst/>
                          <a:uLnTx/>
                          <a:uFillTx/>
                          <a:latin typeface="+mj-lt"/>
                          <a:ea typeface="+mn-ea"/>
                          <a:cs typeface="+mn-cs"/>
                        </a:rPr>
                        <a:t>, yo ¡sería el más joven allí! Pero sé que esto no puede suceder. De todos modos, ahora mi hermano y mi hermana me dejan jugar béisbol con ellos porque soy mayor. Nos divertimos mucho también. Ahora ellos están en la escuela preparatoria mientras que yo estoy en la secundaria. A todos nos encanta ver el béisbol por televisión.</a:t>
                      </a:r>
                      <a:endParaRPr kumimoji="0" lang="en-US" sz="1050" b="0" i="0" u="none" strike="noStrike" kern="1200" cap="none" spc="0" normalizeH="0" baseline="0" noProof="0" dirty="0" smtClean="0">
                        <a:ln>
                          <a:noFill/>
                        </a:ln>
                        <a:solidFill>
                          <a:prstClr val="black"/>
                        </a:solidFill>
                        <a:effectLst/>
                        <a:uLnTx/>
                        <a:uFillTx/>
                        <a:latin typeface="+mj-lt"/>
                        <a:ea typeface="+mn-ea"/>
                        <a:cs typeface="+mn-cs"/>
                      </a:endParaRP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r>
                        <a:rPr kumimoji="0" lang="es-ES" sz="1000" b="0" i="1" u="none" strike="noStrike" kern="1200" cap="none" spc="0" normalizeH="0" baseline="0" noProof="0" dirty="0" smtClean="0">
                          <a:ln>
                            <a:noFill/>
                          </a:ln>
                          <a:solidFill>
                            <a:prstClr val="black"/>
                          </a:solidFill>
                          <a:effectLst/>
                          <a:uLnTx/>
                          <a:uFillTx/>
                          <a:latin typeface="+mj-lt"/>
                          <a:ea typeface="+mn-ea"/>
                          <a:cs typeface="+mn-cs"/>
                        </a:rPr>
                        <a:t>La respuesta no proporciona una transición desde el "cuerpo/desarrollo del cuento" hasta la conclusión.</a:t>
                      </a:r>
                    </a:p>
                    <a:p>
                      <a:r>
                        <a:rPr kumimoji="0" lang="es-ES" sz="1000" b="0" i="0" u="none" strike="noStrike" kern="1200" cap="none" spc="0" normalizeH="0" baseline="0" noProof="0" dirty="0" smtClean="0">
                          <a:ln>
                            <a:noFill/>
                          </a:ln>
                          <a:solidFill>
                            <a:prstClr val="black"/>
                          </a:solidFill>
                          <a:effectLst/>
                          <a:uLnTx/>
                          <a:uFillTx/>
                          <a:latin typeface="+mj-lt"/>
                          <a:ea typeface="+mn-ea"/>
                          <a:cs typeface="+mn-cs"/>
                        </a:rPr>
                        <a:t>¿Has visto un juego de béisbol real? Yo sí vi uno una vez. Tuvimos que viajar lejos a Nueva York y paramos por el camino para comprar hamburguesas. Nueva York es una ciudad enorme y tiene muchos rascacielos altos. </a:t>
                      </a:r>
                      <a:r>
                        <a:rPr kumimoji="0" lang="es-ES" sz="1000" b="0" i="1" u="none" strike="noStrike" kern="1200" cap="none" spc="0" normalizeH="0" baseline="0" noProof="0" dirty="0" smtClean="0">
                          <a:ln>
                            <a:noFill/>
                          </a:ln>
                          <a:solidFill>
                            <a:schemeClr val="tx1"/>
                          </a:solidFill>
                          <a:effectLst/>
                          <a:uLnTx/>
                          <a:uFillTx/>
                          <a:latin typeface="+mj-lt"/>
                          <a:ea typeface="+mn-ea"/>
                          <a:cs typeface="+mn-cs"/>
                        </a:rPr>
                        <a:t>¡</a:t>
                      </a:r>
                      <a:r>
                        <a:rPr kumimoji="0" lang="es-ES" sz="1000" b="0" i="1" u="none" strike="noStrike" kern="1200" cap="none" spc="0" normalizeH="0" baseline="0" noProof="0" dirty="0" err="1" smtClean="0">
                          <a:ln>
                            <a:noFill/>
                          </a:ln>
                          <a:solidFill>
                            <a:schemeClr val="tx1"/>
                          </a:solidFill>
                          <a:effectLst/>
                          <a:uLnTx/>
                          <a:uFillTx/>
                          <a:latin typeface="+mj-lt"/>
                          <a:ea typeface="+mn-ea"/>
                          <a:cs typeface="+mn-cs"/>
                        </a:rPr>
                        <a:t>Wow</a:t>
                      </a:r>
                      <a:r>
                        <a:rPr kumimoji="0" lang="es-ES" sz="1000" b="0" i="1" u="none" strike="noStrike" kern="1200" cap="none" spc="0" normalizeH="0" baseline="0" noProof="0" dirty="0" smtClean="0">
                          <a:ln>
                            <a:noFill/>
                          </a:ln>
                          <a:solidFill>
                            <a:schemeClr val="tx1"/>
                          </a:solidFill>
                          <a:effectLst/>
                          <a:uLnTx/>
                          <a:uFillTx/>
                          <a:latin typeface="+mj-lt"/>
                          <a:ea typeface="+mn-ea"/>
                          <a:cs typeface="+mn-cs"/>
                        </a:rPr>
                        <a:t>!  </a:t>
                      </a:r>
                      <a:r>
                        <a:rPr kumimoji="0" lang="es-ES" sz="1000" b="0" i="0" u="none" strike="noStrike" kern="1200" cap="none" spc="0" normalizeH="0" baseline="0" noProof="0" dirty="0" smtClean="0">
                          <a:ln>
                            <a:noFill/>
                          </a:ln>
                          <a:solidFill>
                            <a:prstClr val="black"/>
                          </a:solidFill>
                          <a:effectLst/>
                          <a:uLnTx/>
                          <a:uFillTx/>
                          <a:latin typeface="+mj-lt"/>
                          <a:ea typeface="+mn-ea"/>
                          <a:cs typeface="+mn-cs"/>
                        </a:rPr>
                        <a:t>Me encantó Nueva York y todas las tiendas y lugares para comer. Así que ahora puedo ver un juego real.</a:t>
                      </a:r>
                      <a:endParaRPr lang="en-US" sz="1050" i="0" dirty="0">
                        <a:latin typeface="+mj-lt"/>
                      </a:endParaRPr>
                    </a:p>
                  </a:txBody>
                  <a:tcPr marL="103632" marR="103632" marT="50292" marB="50292"/>
                </a:tc>
              </a:tr>
            </a:tbl>
          </a:graphicData>
        </a:graphic>
      </p:graphicFrame>
      <p:sp>
        <p:nvSpPr>
          <p:cNvPr id="4" name="Slide Number Placeholder 3"/>
          <p:cNvSpPr>
            <a:spLocks noGrp="1"/>
          </p:cNvSpPr>
          <p:nvPr>
            <p:ph type="sldNum" sz="quarter" idx="12"/>
          </p:nvPr>
        </p:nvSpPr>
        <p:spPr>
          <a:xfrm>
            <a:off x="6701790" y="9677400"/>
            <a:ext cx="842010" cy="535517"/>
          </a:xfrm>
        </p:spPr>
        <p:txBody>
          <a:bodyPr/>
          <a:lstStyle/>
          <a:p>
            <a:fld id="{F177B04D-AEB5-43ED-B9BA-B3D1EC9C9067}" type="slidenum">
              <a:rPr lang="en-US" smtClean="0"/>
              <a:pPr/>
              <a:t>17</a:t>
            </a:fld>
            <a:endParaRPr lang="en-US" dirty="0"/>
          </a:p>
        </p:txBody>
      </p:sp>
    </p:spTree>
    <p:extLst>
      <p:ext uri="{BB962C8B-B14F-4D97-AF65-F5344CB8AC3E}">
        <p14:creationId xmlns:p14="http://schemas.microsoft.com/office/powerpoint/2010/main" val="3186404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3" name="Table 2"/>
          <p:cNvGraphicFramePr>
            <a:graphicFrameLocks noGrp="1"/>
          </p:cNvGraphicFramePr>
          <p:nvPr>
            <p:extLst/>
          </p:nvPr>
        </p:nvGraphicFramePr>
        <p:xfrm>
          <a:off x="381000" y="228600"/>
          <a:ext cx="7189470" cy="9289864"/>
        </p:xfrm>
        <a:graphic>
          <a:graphicData uri="http://schemas.openxmlformats.org/drawingml/2006/table">
            <a:tbl>
              <a:tblPr firstRow="1" bandRow="1">
                <a:effectLst>
                  <a:innerShdw blurRad="114300">
                    <a:prstClr val="black"/>
                  </a:innerShdw>
                </a:effectLst>
                <a:tableStyleId>{5C22544A-7EE6-4342-B048-85BDC9FD1C3A}</a:tableStyleId>
              </a:tblPr>
              <a:tblGrid>
                <a:gridCol w="6629400"/>
                <a:gridCol w="56007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HN" sz="1400" b="1" u="none" baseline="0" noProof="0" dirty="0" smtClean="0">
                          <a:solidFill>
                            <a:schemeClr val="tx1"/>
                          </a:solidFill>
                          <a:effectLst/>
                        </a:rPr>
                        <a:t>Grado 6: CFA Trimestre 3</a:t>
                      </a:r>
                    </a:p>
                    <a:p>
                      <a:pPr marL="0" marR="0" indent="0" algn="ctr" defTabSz="966612" rtl="0" eaLnBrk="1" fontAlgn="auto" latinLnBrk="0" hangingPunct="1">
                        <a:lnSpc>
                          <a:spcPct val="100000"/>
                        </a:lnSpc>
                        <a:spcBef>
                          <a:spcPts val="0"/>
                        </a:spcBef>
                        <a:spcAft>
                          <a:spcPts val="0"/>
                        </a:spcAft>
                        <a:buClrTx/>
                        <a:buSzTx/>
                        <a:buFontTx/>
                        <a:buNone/>
                        <a:tabLst/>
                        <a:defRPr/>
                      </a:pPr>
                      <a:r>
                        <a:rPr lang="es-EC" sz="1400" b="1" u="none" baseline="0" dirty="0" smtClean="0">
                          <a:solidFill>
                            <a:schemeClr val="tx1"/>
                          </a:solidFill>
                          <a:effectLst/>
                        </a:rPr>
                        <a:t>Clave para las respuestas de selección múltiple</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90285">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1</a:t>
                      </a:r>
                      <a:r>
                        <a:rPr lang="es-HN" sz="1100" b="1" u="none" noProof="0" dirty="0" smtClean="0">
                          <a:solidFill>
                            <a:schemeClr val="tx1"/>
                          </a:solidFill>
                          <a:effectLst>
                            <a:outerShdw blurRad="38100" dist="38100" dir="2700000" algn="tl">
                              <a:srgbClr val="000000">
                                <a:alpha val="43137"/>
                              </a:srgbClr>
                            </a:outerShdw>
                          </a:effectLst>
                        </a:rPr>
                        <a:t> </a:t>
                      </a:r>
                      <a:r>
                        <a:rPr lang="es-HN" sz="1100" b="0" i="0" u="none" baseline="0" noProof="0" dirty="0" smtClean="0">
                          <a:solidFill>
                            <a:schemeClr val="dk1"/>
                          </a:solidFill>
                          <a:effectLst/>
                          <a:latin typeface="+mn-lt"/>
                        </a:rPr>
                        <a:t> </a:t>
                      </a:r>
                      <a:r>
                        <a:rPr lang="es-ES" sz="1100" b="0" i="0" u="none" baseline="0" noProof="0" dirty="0" smtClean="0">
                          <a:solidFill>
                            <a:schemeClr val="dk1"/>
                          </a:solidFill>
                          <a:effectLst/>
                          <a:latin typeface="+mn-lt"/>
                        </a:rPr>
                        <a:t>La 6ta estrofa de </a:t>
                      </a:r>
                      <a:r>
                        <a:rPr lang="es-ES" sz="1100" b="1" i="1" u="none" baseline="0" noProof="0" dirty="0" err="1" smtClean="0">
                          <a:solidFill>
                            <a:schemeClr val="dk1"/>
                          </a:solidFill>
                          <a:effectLst/>
                          <a:latin typeface="+mn-lt"/>
                        </a:rPr>
                        <a:t>Casey</a:t>
                      </a:r>
                      <a:r>
                        <a:rPr lang="es-ES" sz="1100" b="1" i="1" u="none" baseline="0" noProof="0" dirty="0" smtClean="0">
                          <a:solidFill>
                            <a:schemeClr val="dk1"/>
                          </a:solidFill>
                          <a:effectLst/>
                          <a:latin typeface="+mn-lt"/>
                        </a:rPr>
                        <a:t> al bate </a:t>
                      </a:r>
                      <a:r>
                        <a:rPr lang="es-ES" sz="1100" b="0" i="0" u="none" baseline="0" noProof="0" dirty="0" smtClean="0">
                          <a:solidFill>
                            <a:schemeClr val="dk1"/>
                          </a:solidFill>
                          <a:effectLst/>
                          <a:latin typeface="+mn-lt"/>
                        </a:rPr>
                        <a:t>declara, “Había orgullo en el porte de </a:t>
                      </a:r>
                      <a:r>
                        <a:rPr lang="es-ES" sz="1100" b="0" i="0" u="none" baseline="0" noProof="0" dirty="0" err="1" smtClean="0">
                          <a:solidFill>
                            <a:schemeClr val="dk1"/>
                          </a:solidFill>
                          <a:effectLst/>
                          <a:latin typeface="+mn-lt"/>
                        </a:rPr>
                        <a:t>Casey</a:t>
                      </a:r>
                      <a:r>
                        <a:rPr lang="es-ES" sz="1100" b="0" i="0" u="none" baseline="0" noProof="0" dirty="0" smtClean="0">
                          <a:solidFill>
                            <a:schemeClr val="dk1"/>
                          </a:solidFill>
                          <a:effectLst/>
                          <a:latin typeface="+mn-lt"/>
                        </a:rPr>
                        <a:t> y una sonrisa en su rostro dibujada.” ¿Cómo esto describe mejor a </a:t>
                      </a:r>
                      <a:r>
                        <a:rPr lang="es-ES" sz="1100" b="0" i="0" u="none" baseline="0" noProof="0" dirty="0" err="1" smtClean="0">
                          <a:solidFill>
                            <a:schemeClr val="dk1"/>
                          </a:solidFill>
                          <a:effectLst/>
                          <a:latin typeface="+mn-lt"/>
                        </a:rPr>
                        <a:t>Casey</a:t>
                      </a:r>
                      <a:r>
                        <a:rPr lang="es-ES" sz="1100" b="0" i="0" u="none" baseline="0" noProof="0" dirty="0" smtClean="0">
                          <a:solidFill>
                            <a:schemeClr val="dk1"/>
                          </a:solidFill>
                          <a:effectLst/>
                          <a:latin typeface="+mn-lt"/>
                        </a:rPr>
                        <a:t>? </a:t>
                      </a:r>
                      <a:r>
                        <a:rPr lang="es-HN" sz="1100" b="0" i="1" u="none" baseline="0" noProof="0" dirty="0" smtClean="0">
                          <a:solidFill>
                            <a:schemeClr val="dk1"/>
                          </a:solidFill>
                          <a:effectLst/>
                          <a:latin typeface="+mn-lt"/>
                        </a:rPr>
                        <a:t>R</a:t>
                      </a:r>
                      <a:r>
                        <a:rPr lang="es-HN" sz="1100" b="0" i="1" noProof="0" dirty="0" smtClean="0">
                          <a:latin typeface="+mn-lt"/>
                        </a:rPr>
                        <a:t>L.6.4</a:t>
                      </a:r>
                      <a:endParaRPr lang="es-HN" sz="1100" b="0" i="1" u="none" baseline="0" noProof="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C</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2400">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2</a:t>
                      </a:r>
                      <a:r>
                        <a:rPr lang="es-HN" sz="1100" b="1" u="none" noProof="0" dirty="0" smtClean="0">
                          <a:solidFill>
                            <a:schemeClr val="tx1"/>
                          </a:solidFill>
                          <a:effectLst>
                            <a:outerShdw blurRad="38100" dist="38100" dir="2700000" algn="tl">
                              <a:srgbClr val="000000">
                                <a:alpha val="43137"/>
                              </a:srgbClr>
                            </a:outerShdw>
                          </a:effectLst>
                        </a:rPr>
                        <a:t> </a:t>
                      </a:r>
                      <a:r>
                        <a:rPr lang="es-HN" sz="1100" b="0" i="0" u="none" baseline="0" noProof="0" dirty="0" smtClean="0">
                          <a:solidFill>
                            <a:schemeClr val="dk1"/>
                          </a:solidFill>
                          <a:effectLst/>
                          <a:latin typeface="+mn-lt"/>
                        </a:rPr>
                        <a:t> </a:t>
                      </a:r>
                      <a:r>
                        <a:rPr lang="es-ES" sz="1100" b="0" i="0" u="none" baseline="0" noProof="0" dirty="0" smtClean="0">
                          <a:solidFill>
                            <a:schemeClr val="dk1"/>
                          </a:solidFill>
                          <a:effectLst/>
                          <a:latin typeface="+mn-lt"/>
                        </a:rPr>
                        <a:t>¿Qué significa probablemente la frase “Cinco mil lenguas aplaudieron” en </a:t>
                      </a:r>
                      <a:r>
                        <a:rPr lang="es-ES" sz="1100" b="1" i="1" u="none" baseline="0" noProof="0" dirty="0" err="1" smtClean="0">
                          <a:solidFill>
                            <a:schemeClr val="dk1"/>
                          </a:solidFill>
                          <a:effectLst/>
                          <a:latin typeface="+mn-lt"/>
                        </a:rPr>
                        <a:t>Casey</a:t>
                      </a:r>
                      <a:r>
                        <a:rPr lang="es-ES" sz="1100" b="1" i="1" u="none" baseline="0" noProof="0" dirty="0" smtClean="0">
                          <a:solidFill>
                            <a:schemeClr val="dk1"/>
                          </a:solidFill>
                          <a:effectLst/>
                          <a:latin typeface="+mn-lt"/>
                        </a:rPr>
                        <a:t> al bate</a:t>
                      </a:r>
                      <a:r>
                        <a:rPr lang="es-ES" sz="1100" b="0" i="0" u="none" baseline="0" noProof="0" dirty="0" smtClean="0">
                          <a:solidFill>
                            <a:schemeClr val="dk1"/>
                          </a:solidFill>
                          <a:effectLst/>
                          <a:latin typeface="+mn-lt"/>
                        </a:rPr>
                        <a:t>?</a:t>
                      </a:r>
                      <a:r>
                        <a:rPr lang="es-HN" sz="1100" b="0" i="1" noProof="0" dirty="0" smtClean="0">
                          <a:latin typeface="+mn-lt"/>
                        </a:rPr>
                        <a:t>RL.6.4</a:t>
                      </a:r>
                      <a:endParaRPr lang="es-HN" sz="1100" b="0" i="1" u="none" noProof="0"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B</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744538" indent="-744538"/>
                      <a:r>
                        <a:rPr lang="es-HN" sz="1100" b="1" u="sng" noProof="0" dirty="0" smtClean="0">
                          <a:solidFill>
                            <a:schemeClr val="tx1"/>
                          </a:solidFill>
                          <a:effectLst>
                            <a:outerShdw blurRad="38100" dist="38100" dir="2700000" algn="tl">
                              <a:srgbClr val="000000">
                                <a:alpha val="43137"/>
                              </a:srgbClr>
                            </a:outerShdw>
                          </a:effectLst>
                        </a:rPr>
                        <a:t>Pregunta 3</a:t>
                      </a:r>
                      <a:r>
                        <a:rPr lang="es-HN" sz="1100" b="0" i="0" u="none" baseline="0" noProof="0" dirty="0" smtClean="0">
                          <a:solidFill>
                            <a:schemeClr val="dk1"/>
                          </a:solidFill>
                          <a:effectLst/>
                          <a:latin typeface="+mn-lt"/>
                        </a:rPr>
                        <a:t>  </a:t>
                      </a:r>
                      <a:r>
                        <a:rPr lang="es-ES" sz="1100" b="0" i="0" u="none" baseline="0" noProof="0" dirty="0" smtClean="0">
                          <a:solidFill>
                            <a:schemeClr val="dk1"/>
                          </a:solidFill>
                          <a:effectLst/>
                          <a:latin typeface="+mn-lt"/>
                        </a:rPr>
                        <a:t>¿Qué enfatiza el audio de </a:t>
                      </a:r>
                      <a:r>
                        <a:rPr lang="es-ES" sz="1100" b="1" i="1" u="none" baseline="0" noProof="0" dirty="0" err="1" smtClean="0">
                          <a:solidFill>
                            <a:schemeClr val="dk1"/>
                          </a:solidFill>
                          <a:effectLst/>
                          <a:latin typeface="+mn-lt"/>
                        </a:rPr>
                        <a:t>Casey</a:t>
                      </a:r>
                      <a:r>
                        <a:rPr lang="es-ES" sz="1100" b="1" i="1" u="none" baseline="0" noProof="0" dirty="0" smtClean="0">
                          <a:solidFill>
                            <a:schemeClr val="dk1"/>
                          </a:solidFill>
                          <a:effectLst/>
                          <a:latin typeface="+mn-lt"/>
                        </a:rPr>
                        <a:t> al bate </a:t>
                      </a:r>
                      <a:r>
                        <a:rPr lang="es-ES" sz="1100" b="0" i="0" u="none" baseline="0" noProof="0" dirty="0" smtClean="0">
                          <a:solidFill>
                            <a:schemeClr val="dk1"/>
                          </a:solidFill>
                          <a:effectLst/>
                          <a:latin typeface="+mn-lt"/>
                        </a:rPr>
                        <a:t>en la frase del </a:t>
                      </a:r>
                      <a:r>
                        <a:rPr lang="es-ES" sz="1100" b="0" i="0" u="none" baseline="0" noProof="0" dirty="0" err="1" smtClean="0">
                          <a:solidFill>
                            <a:schemeClr val="dk1"/>
                          </a:solidFill>
                          <a:effectLst/>
                          <a:latin typeface="+mn-lt"/>
                        </a:rPr>
                        <a:t>poema,“Había</a:t>
                      </a:r>
                      <a:r>
                        <a:rPr lang="es-ES" sz="1100" b="0" i="0" u="none" baseline="0" noProof="0" dirty="0" smtClean="0">
                          <a:solidFill>
                            <a:schemeClr val="dk1"/>
                          </a:solidFill>
                          <a:effectLst/>
                          <a:latin typeface="+mn-lt"/>
                        </a:rPr>
                        <a:t> calma en la actitud de </a:t>
                      </a:r>
                      <a:r>
                        <a:rPr lang="es-ES" sz="1100" b="0" i="0" u="none" baseline="0" noProof="0" dirty="0" err="1" smtClean="0">
                          <a:solidFill>
                            <a:schemeClr val="dk1"/>
                          </a:solidFill>
                          <a:effectLst/>
                          <a:latin typeface="+mn-lt"/>
                        </a:rPr>
                        <a:t>Casey</a:t>
                      </a:r>
                      <a:r>
                        <a:rPr lang="es-ES" sz="1100" b="0" i="0" u="none" baseline="0" noProof="0" dirty="0" smtClean="0">
                          <a:solidFill>
                            <a:schemeClr val="dk1"/>
                          </a:solidFill>
                          <a:effectLst/>
                          <a:latin typeface="+mn-lt"/>
                        </a:rPr>
                        <a:t>”? </a:t>
                      </a:r>
                      <a:r>
                        <a:rPr lang="es-HN" sz="1100" b="0" i="1" baseline="0" noProof="0" dirty="0" smtClean="0">
                          <a:latin typeface="+mn-lt"/>
                        </a:rPr>
                        <a:t>RL.6.7</a:t>
                      </a:r>
                      <a:endParaRPr lang="es-HN" sz="1100" b="0" i="1" u="none" kern="1200" noProof="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C</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4</a:t>
                      </a:r>
                      <a:r>
                        <a:rPr lang="es-HN" sz="1100" b="1" u="none" noProof="0" dirty="0" smtClean="0">
                          <a:solidFill>
                            <a:schemeClr val="tx1"/>
                          </a:solidFill>
                          <a:effectLst>
                            <a:outerShdw blurRad="38100" dist="38100" dir="2700000" algn="tl">
                              <a:srgbClr val="000000">
                                <a:alpha val="43137"/>
                              </a:srgbClr>
                            </a:outerShdw>
                          </a:effectLst>
                        </a:rPr>
                        <a:t>  </a:t>
                      </a:r>
                      <a:r>
                        <a:rPr lang="es-ES" sz="1100" b="0" u="none" noProof="0" dirty="0" smtClean="0">
                          <a:solidFill>
                            <a:schemeClr val="tx1"/>
                          </a:solidFill>
                          <a:effectLst/>
                        </a:rPr>
                        <a:t>¿Cómo la grabación de audio de </a:t>
                      </a:r>
                      <a:r>
                        <a:rPr lang="es-ES" sz="1100" b="1" i="1" u="none" noProof="0" dirty="0" err="1" smtClean="0">
                          <a:solidFill>
                            <a:schemeClr val="tx1"/>
                          </a:solidFill>
                          <a:effectLst/>
                        </a:rPr>
                        <a:t>Casey</a:t>
                      </a:r>
                      <a:r>
                        <a:rPr lang="es-ES" sz="1100" b="1" i="1" u="none" noProof="0" dirty="0" smtClean="0">
                          <a:solidFill>
                            <a:schemeClr val="tx1"/>
                          </a:solidFill>
                          <a:effectLst/>
                        </a:rPr>
                        <a:t> al bate</a:t>
                      </a:r>
                      <a:r>
                        <a:rPr lang="es-ES" sz="1100" b="0" u="none" noProof="0" dirty="0" smtClean="0">
                          <a:solidFill>
                            <a:schemeClr val="tx1"/>
                          </a:solidFill>
                          <a:effectLst/>
                        </a:rPr>
                        <a:t> aumenta el suspenso después del segundo strike? Selecciona todas las que aplican.</a:t>
                      </a:r>
                      <a:r>
                        <a:rPr lang="es-ES" sz="1100" b="0" u="none" baseline="0" noProof="0" dirty="0" smtClean="0">
                          <a:solidFill>
                            <a:schemeClr val="tx1"/>
                          </a:solidFill>
                          <a:effectLst/>
                        </a:rPr>
                        <a:t> </a:t>
                      </a:r>
                      <a:r>
                        <a:rPr lang="es-HN" sz="1100" b="0" i="1" u="none" baseline="0" noProof="0" dirty="0" smtClean="0">
                          <a:solidFill>
                            <a:schemeClr val="tx1"/>
                          </a:solidFill>
                          <a:effectLst/>
                        </a:rPr>
                        <a:t>RL.6.7</a:t>
                      </a:r>
                      <a:r>
                        <a:rPr lang="es-HN" sz="1100" b="0" i="0" u="none" baseline="0" noProof="0" dirty="0" smtClean="0">
                          <a:solidFill>
                            <a:schemeClr val="tx1"/>
                          </a:solidFill>
                          <a:effectLst/>
                        </a:rPr>
                        <a:t> (Los estudiantes deben seleccionar las tres respuestas)</a:t>
                      </a:r>
                      <a:endParaRPr lang="es-HN" sz="1100" b="0" u="none" noProof="0" dirty="0" smtClean="0">
                        <a:solidFill>
                          <a:schemeClr val="tx1"/>
                        </a:solidFill>
                        <a:effectLst/>
                      </a:endParaRPr>
                    </a:p>
                  </a:txBody>
                  <a:tcPr marL="97155" marR="97155" marT="47897" marB="47897"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A,B,C</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9196">
                <a:tc>
                  <a:txBody>
                    <a:bodyPr/>
                    <a:lstStyle/>
                    <a:p>
                      <a:pPr marL="744538" marR="0" indent="-744538" algn="l" defTabSz="1018809"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5</a:t>
                      </a:r>
                      <a:r>
                        <a:rPr lang="es-HN" sz="1100" b="1" u="none" noProof="0" dirty="0" smtClean="0">
                          <a:solidFill>
                            <a:schemeClr val="tx1"/>
                          </a:solidFill>
                          <a:effectLst>
                            <a:outerShdw blurRad="38100" dist="38100" dir="2700000" algn="tl">
                              <a:srgbClr val="000000">
                                <a:alpha val="43137"/>
                              </a:srgbClr>
                            </a:outerShdw>
                          </a:effectLst>
                        </a:rPr>
                        <a:t>  </a:t>
                      </a:r>
                      <a:r>
                        <a:rPr lang="es-ES" sz="1100" b="0" u="none" noProof="0" dirty="0" smtClean="0">
                          <a:solidFill>
                            <a:schemeClr val="tx1"/>
                          </a:solidFill>
                          <a:effectLst/>
                        </a:rPr>
                        <a:t>¿Qué declaración explica mejor por qué un texto es mejor que otro presentando el tema acerca de llegar a ser un jugador de béisbol?</a:t>
                      </a:r>
                      <a:r>
                        <a:rPr lang="es-ES" sz="1100" b="0" u="none" baseline="0" noProof="0" dirty="0" smtClean="0">
                          <a:solidFill>
                            <a:schemeClr val="tx1"/>
                          </a:solidFill>
                          <a:effectLst/>
                        </a:rPr>
                        <a:t> </a:t>
                      </a:r>
                      <a:r>
                        <a:rPr lang="es-HN" sz="1100" b="0" i="1" baseline="0" noProof="0" dirty="0" smtClean="0">
                          <a:latin typeface="+mn-lt"/>
                        </a:rPr>
                        <a:t>RL.6.9</a:t>
                      </a:r>
                      <a:endParaRPr lang="es-HN" sz="1100" b="0" i="1" noProof="0" dirty="0" smtClean="0">
                        <a:latin typeface="+mn-lt"/>
                      </a:endParaRPr>
                    </a:p>
                  </a:txBody>
                  <a:tcPr marL="97155" marR="97155" marT="47897" marB="47897" anchor="ctr">
                    <a:lnB w="12700" cmpd="sng">
                      <a:noFill/>
                    </a:lnB>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B</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7027">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6</a:t>
                      </a:r>
                      <a:r>
                        <a:rPr lang="es-HN" sz="1100" b="1" u="none" noProof="0" dirty="0" smtClean="0">
                          <a:solidFill>
                            <a:schemeClr val="tx1"/>
                          </a:solidFill>
                          <a:effectLst>
                            <a:outerShdw blurRad="38100" dist="38100" dir="2700000" algn="tl">
                              <a:srgbClr val="000000">
                                <a:alpha val="43137"/>
                              </a:srgbClr>
                            </a:outerShdw>
                          </a:effectLst>
                        </a:rPr>
                        <a:t>  </a:t>
                      </a:r>
                      <a:r>
                        <a:rPr lang="es-ES" sz="1100" b="0" u="none" noProof="0" dirty="0" smtClean="0">
                          <a:solidFill>
                            <a:schemeClr val="tx1"/>
                          </a:solidFill>
                          <a:effectLst/>
                        </a:rPr>
                        <a:t>¿Cuáles dos declaraciones apoyan mejor por qué el método de un texto es más interesante que otro al describir el béisbol?</a:t>
                      </a:r>
                      <a:r>
                        <a:rPr lang="es-ES" sz="1100" b="0" u="none" baseline="0" noProof="0" dirty="0" smtClean="0">
                          <a:solidFill>
                            <a:schemeClr val="tx1"/>
                          </a:solidFill>
                          <a:effectLst/>
                        </a:rPr>
                        <a:t> </a:t>
                      </a:r>
                      <a:r>
                        <a:rPr lang="es-HN" sz="1100" b="0" i="1" u="none" noProof="0" dirty="0" smtClean="0">
                          <a:solidFill>
                            <a:schemeClr val="tx1"/>
                          </a:solidFill>
                          <a:effectLst/>
                          <a:latin typeface="+mn-lt"/>
                        </a:rPr>
                        <a:t>RL.6.9</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A,C</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7</a:t>
                      </a:r>
                      <a:r>
                        <a:rPr lang="es-HN" sz="1100" b="1" u="none" noProof="0" dirty="0" smtClean="0">
                          <a:solidFill>
                            <a:schemeClr val="tx1"/>
                          </a:solidFill>
                          <a:effectLst>
                            <a:outerShdw blurRad="38100" dist="38100" dir="2700000" algn="tl">
                              <a:srgbClr val="000000">
                                <a:alpha val="43137"/>
                              </a:srgbClr>
                            </a:outerShdw>
                          </a:effectLst>
                        </a:rPr>
                        <a:t>                                            </a:t>
                      </a:r>
                      <a:r>
                        <a:rPr lang="es-EC" sz="1100" b="1" u="sng" dirty="0" smtClean="0">
                          <a:solidFill>
                            <a:schemeClr val="tx1"/>
                          </a:solidFill>
                          <a:effectLst>
                            <a:outerShdw blurRad="38100" dist="38100" dir="2700000" algn="tl">
                              <a:srgbClr val="000000">
                                <a:alpha val="43137"/>
                              </a:srgbClr>
                            </a:outerShdw>
                          </a:effectLst>
                        </a:rPr>
                        <a:t>Respuesta construida</a:t>
                      </a:r>
                      <a:r>
                        <a:rPr lang="es-EC" sz="1100" b="1" u="sng" baseline="0" dirty="0" smtClean="0">
                          <a:solidFill>
                            <a:schemeClr val="tx1"/>
                          </a:solidFill>
                          <a:effectLst>
                            <a:outerShdw blurRad="38100" dist="38100" dir="2700000" algn="tl">
                              <a:srgbClr val="000000">
                                <a:alpha val="43137"/>
                              </a:srgbClr>
                            </a:outerShdw>
                          </a:effectLst>
                        </a:rPr>
                        <a:t> Texto literario</a:t>
                      </a:r>
                      <a:r>
                        <a:rPr lang="es-HN" sz="1100" b="0" i="1" u="none" baseline="0" noProof="0" dirty="0" smtClean="0">
                          <a:solidFill>
                            <a:schemeClr val="tx1"/>
                          </a:solidFill>
                          <a:effectLst/>
                        </a:rPr>
                        <a:t>   RL</a:t>
                      </a:r>
                      <a:r>
                        <a:rPr lang="es-HN" sz="1100" b="0" i="1" u="none" noProof="0" dirty="0" smtClean="0">
                          <a:solidFill>
                            <a:schemeClr val="tx1"/>
                          </a:solidFill>
                          <a:effectLst/>
                        </a:rPr>
                        <a:t>.6.7</a:t>
                      </a:r>
                    </a:p>
                  </a:txBody>
                  <a:tcPr marL="97155" marR="97155" marT="47897" marB="47897" anchor="ctr">
                    <a:lnT w="12700" cmpd="sng">
                      <a:noFill/>
                    </a:lnT>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 pts.</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s-HN" sz="1100" b="1" u="sng" noProof="0" dirty="0" smtClean="0">
                          <a:solidFill>
                            <a:schemeClr val="tx1"/>
                          </a:solidFill>
                          <a:effectLst>
                            <a:outerShdw blurRad="38100" dist="38100" dir="2700000" algn="tl">
                              <a:srgbClr val="000000">
                                <a:alpha val="43137"/>
                              </a:srgbClr>
                            </a:outerShdw>
                          </a:effectLst>
                        </a:rPr>
                        <a:t>Pregunta 8</a:t>
                      </a:r>
                      <a:r>
                        <a:rPr lang="es-HN" sz="1100" b="1" u="none" noProof="0" dirty="0" smtClean="0">
                          <a:solidFill>
                            <a:schemeClr val="tx1"/>
                          </a:solidFill>
                          <a:effectLst>
                            <a:outerShdw blurRad="38100" dist="38100" dir="2700000" algn="tl">
                              <a:srgbClr val="000000">
                                <a:alpha val="43137"/>
                              </a:srgbClr>
                            </a:outerShdw>
                          </a:effectLst>
                        </a:rPr>
                        <a:t>                                            </a:t>
                      </a:r>
                      <a:r>
                        <a:rPr lang="es-EC" sz="1100" b="1" u="sng" dirty="0" smtClean="0">
                          <a:solidFill>
                            <a:schemeClr val="tx1"/>
                          </a:solidFill>
                          <a:effectLst>
                            <a:outerShdw blurRad="38100" dist="38100" dir="2700000" algn="tl">
                              <a:srgbClr val="000000">
                                <a:alpha val="43137"/>
                              </a:srgbClr>
                            </a:outerShdw>
                          </a:effectLst>
                        </a:rPr>
                        <a:t>Respuesta construida</a:t>
                      </a:r>
                      <a:r>
                        <a:rPr lang="es-EC" sz="1100" b="1" u="sng" baseline="0" dirty="0" smtClean="0">
                          <a:solidFill>
                            <a:schemeClr val="tx1"/>
                          </a:solidFill>
                          <a:effectLst>
                            <a:outerShdw blurRad="38100" dist="38100" dir="2700000" algn="tl">
                              <a:srgbClr val="000000">
                                <a:alpha val="43137"/>
                              </a:srgbClr>
                            </a:outerShdw>
                          </a:effectLst>
                        </a:rPr>
                        <a:t> Texto literario</a:t>
                      </a:r>
                      <a:r>
                        <a:rPr lang="es-HN" sz="1100" b="0" i="1" u="none" noProof="0" dirty="0" smtClean="0">
                          <a:solidFill>
                            <a:schemeClr val="tx1"/>
                          </a:solidFill>
                          <a:effectLst/>
                        </a:rPr>
                        <a:t>   RL.6.9</a:t>
                      </a:r>
                    </a:p>
                  </a:txBody>
                  <a:tcPr marL="97155" marR="97155" marT="47897" marB="47897"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3</a:t>
                      </a:r>
                      <a:r>
                        <a:rPr lang="en-US" sz="1100" b="1" baseline="0" dirty="0" smtClean="0">
                          <a:solidFill>
                            <a:schemeClr val="tx1"/>
                          </a:solidFill>
                          <a:effectLst>
                            <a:outerShdw blurRad="38100" dist="38100" dir="2700000" algn="tl">
                              <a:srgbClr val="000000">
                                <a:alpha val="43137"/>
                              </a:srgbClr>
                            </a:outerShdw>
                          </a:effectLst>
                        </a:rPr>
                        <a:t> pts.</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108">
                <a:tc>
                  <a:txBody>
                    <a:bodyPr/>
                    <a:lstStyle/>
                    <a:p>
                      <a:pPr marL="744538" marR="0" lvl="0" indent="-744538" algn="l" defTabSz="1018809"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9</a:t>
                      </a:r>
                      <a:r>
                        <a:rPr lang="es-HN" sz="1100" b="1" u="none" noProof="0" dirty="0" smtClean="0">
                          <a:solidFill>
                            <a:schemeClr val="tx1"/>
                          </a:solidFill>
                          <a:effectLst>
                            <a:outerShdw blurRad="38100" dist="38100" dir="2700000" algn="tl">
                              <a:srgbClr val="000000">
                                <a:alpha val="43137"/>
                              </a:srgbClr>
                            </a:outerShdw>
                          </a:effectLst>
                        </a:rPr>
                        <a:t> </a:t>
                      </a:r>
                      <a:r>
                        <a:rPr lang="es-ES" sz="1100" b="0" u="none" noProof="0" dirty="0" smtClean="0">
                          <a:solidFill>
                            <a:schemeClr val="tx1"/>
                          </a:solidFill>
                          <a:effectLst/>
                        </a:rPr>
                        <a:t> En el texto </a:t>
                      </a:r>
                      <a:r>
                        <a:rPr lang="es-ES" sz="1100" b="1" i="1" u="none" noProof="0" dirty="0" smtClean="0">
                          <a:solidFill>
                            <a:schemeClr val="tx1"/>
                          </a:solidFill>
                          <a:effectLst/>
                        </a:rPr>
                        <a:t>Henry Louis </a:t>
                      </a:r>
                      <a:r>
                        <a:rPr lang="es-ES" sz="1100" b="1" i="1" u="none" noProof="0" dirty="0" err="1" smtClean="0">
                          <a:solidFill>
                            <a:schemeClr val="tx1"/>
                          </a:solidFill>
                          <a:effectLst/>
                        </a:rPr>
                        <a:t>Gehrig</a:t>
                      </a:r>
                      <a:r>
                        <a:rPr lang="es-ES" sz="1100" b="0" u="none" noProof="0" dirty="0" smtClean="0">
                          <a:solidFill>
                            <a:schemeClr val="tx1"/>
                          </a:solidFill>
                          <a:effectLst/>
                        </a:rPr>
                        <a:t>, ¿Cuál es el significado más probable de la palabra "callejero” cuando se utiliza en la oración, “Él empezó a jugar béisbol </a:t>
                      </a:r>
                      <a:r>
                        <a:rPr lang="es-ES" sz="1100" b="0" u="sng" noProof="0" dirty="0" smtClean="0">
                          <a:solidFill>
                            <a:schemeClr val="tx1"/>
                          </a:solidFill>
                          <a:effectLst/>
                        </a:rPr>
                        <a:t>callejero</a:t>
                      </a:r>
                      <a:r>
                        <a:rPr lang="es-ES" sz="1100" b="0" u="none" noProof="0" dirty="0" smtClean="0">
                          <a:solidFill>
                            <a:schemeClr val="tx1"/>
                          </a:solidFill>
                          <a:effectLst/>
                        </a:rPr>
                        <a:t> en su vecindario.”?  </a:t>
                      </a:r>
                      <a:r>
                        <a:rPr lang="es-HN" sz="1100" b="0" i="1" baseline="0" noProof="0" dirty="0" smtClean="0">
                          <a:solidFill>
                            <a:schemeClr val="tx1"/>
                          </a:solidFill>
                          <a:latin typeface="+mn-lt"/>
                          <a:ea typeface="Times New Roman"/>
                          <a:cs typeface="Times New Roman"/>
                        </a:rPr>
                        <a:t>RI.6.4</a:t>
                      </a:r>
                    </a:p>
                    <a:p>
                      <a:pPr marL="744538" marR="0" lvl="0" indent="-744538" algn="l" defTabSz="1018809" rtl="0" eaLnBrk="1" fontAlgn="auto" latinLnBrk="0" hangingPunct="1">
                        <a:lnSpc>
                          <a:spcPct val="100000"/>
                        </a:lnSpc>
                        <a:spcBef>
                          <a:spcPts val="0"/>
                        </a:spcBef>
                        <a:spcAft>
                          <a:spcPts val="0"/>
                        </a:spcAft>
                        <a:buClrTx/>
                        <a:buSzTx/>
                        <a:buFontTx/>
                        <a:buNone/>
                        <a:tabLst/>
                        <a:defRPr/>
                      </a:pPr>
                      <a:endParaRPr lang="es-HN" sz="500" b="0" i="1" baseline="0" noProof="0" dirty="0" smtClean="0">
                        <a:solidFill>
                          <a:schemeClr val="tx1"/>
                        </a:solidFill>
                        <a:latin typeface="+mn-lt"/>
                        <a:ea typeface="Times New Roman"/>
                        <a:cs typeface="Times New Roman"/>
                      </a:endParaRPr>
                    </a:p>
                    <a:p>
                      <a:pPr marL="744538" marR="0" lvl="0" indent="-744538" algn="l" defTabSz="1018809"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rPr>
                        <a:t>Nota: </a:t>
                      </a:r>
                      <a:r>
                        <a:rPr lang="x-none" sz="1050" noProof="0" dirty="0" smtClean="0">
                          <a:solidFill>
                            <a:schemeClr val="tx1"/>
                          </a:solidFill>
                        </a:rPr>
                        <a:t>La traducción de las posibles respuestas a esta pregunta fue adaptada a los posibles significados de la palabra “</a:t>
                      </a:r>
                      <a:r>
                        <a:rPr lang="x-none" sz="1050" b="1" u="sng" noProof="0" dirty="0" smtClean="0">
                          <a:solidFill>
                            <a:schemeClr val="tx1"/>
                          </a:solidFill>
                        </a:rPr>
                        <a:t>callejero</a:t>
                      </a:r>
                      <a:r>
                        <a:rPr lang="x-none" sz="1050" noProof="0" dirty="0" smtClean="0">
                          <a:solidFill>
                            <a:schemeClr val="tx1"/>
                          </a:solidFill>
                        </a:rPr>
                        <a:t>” y no de la palabra en inglés “</a:t>
                      </a:r>
                      <a:r>
                        <a:rPr lang="x-none" sz="1050" b="1" i="1" noProof="0" dirty="0" smtClean="0">
                          <a:solidFill>
                            <a:schemeClr val="tx1"/>
                          </a:solidFill>
                        </a:rPr>
                        <a:t>pickup</a:t>
                      </a:r>
                      <a:r>
                        <a:rPr lang="en-US" sz="1050" b="1" i="1" dirty="0" smtClean="0">
                          <a:solidFill>
                            <a:schemeClr val="tx1"/>
                          </a:solidFill>
                        </a:rPr>
                        <a:t>”.</a:t>
                      </a:r>
                      <a:r>
                        <a:rPr lang="en-US" sz="1050" dirty="0" smtClean="0">
                          <a:solidFill>
                            <a:schemeClr val="tx1"/>
                          </a:solidFill>
                        </a:rPr>
                        <a:t> </a:t>
                      </a:r>
                    </a:p>
                  </a:txBody>
                  <a:tcPr marL="97155" marR="97155" marT="47897" marB="47897" anchor="ctr">
                    <a:solidFill>
                      <a:schemeClr val="bg1">
                        <a:lumMod val="85000"/>
                      </a:schemeClr>
                    </a:solidFill>
                  </a:tcPr>
                </a:tc>
                <a:tc>
                  <a:txBody>
                    <a:bodyPr/>
                    <a:lstStyle/>
                    <a:p>
                      <a:pPr algn="ctr"/>
                      <a:r>
                        <a:rPr lang="en-US" sz="1100" b="1" dirty="0" smtClean="0">
                          <a:effectLst>
                            <a:outerShdw blurRad="38100" dist="38100" dir="2700000" algn="tl">
                              <a:srgbClr val="000000">
                                <a:alpha val="43137"/>
                              </a:srgbClr>
                            </a:outerShdw>
                          </a:effectLst>
                        </a:rPr>
                        <a:t>C</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0354">
                <a:tc>
                  <a:txBody>
                    <a:bodyPr/>
                    <a:lstStyle/>
                    <a:p>
                      <a:pPr marL="862013" marR="0" indent="-862013"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10</a:t>
                      </a:r>
                      <a:r>
                        <a:rPr lang="es-HN" sz="1100" b="1" u="none" noProof="0" dirty="0" smtClean="0">
                          <a:solidFill>
                            <a:schemeClr val="tx1"/>
                          </a:solidFill>
                          <a:effectLst>
                            <a:outerShdw blurRad="38100" dist="38100" dir="2700000" algn="tl">
                              <a:srgbClr val="000000">
                                <a:alpha val="43137"/>
                              </a:srgbClr>
                            </a:outerShdw>
                          </a:effectLst>
                        </a:rPr>
                        <a:t>   </a:t>
                      </a:r>
                      <a:r>
                        <a:rPr lang="es-ES" sz="1100" b="0" u="none" noProof="0" dirty="0" smtClean="0">
                          <a:solidFill>
                            <a:schemeClr val="tx1"/>
                          </a:solidFill>
                          <a:effectLst/>
                        </a:rPr>
                        <a:t>En la oración del texto </a:t>
                      </a:r>
                      <a:r>
                        <a:rPr lang="es-ES" sz="1100" b="1" i="1" u="none" noProof="0" dirty="0" smtClean="0">
                          <a:solidFill>
                            <a:schemeClr val="tx1"/>
                          </a:solidFill>
                          <a:effectLst/>
                        </a:rPr>
                        <a:t>Henry Louis Gehrig</a:t>
                      </a:r>
                      <a:r>
                        <a:rPr lang="es-ES" sz="1100" b="0" u="none" noProof="0" dirty="0" smtClean="0">
                          <a:solidFill>
                            <a:schemeClr val="tx1"/>
                          </a:solidFill>
                          <a:effectLst/>
                        </a:rPr>
                        <a:t>, “muchos equipos de béisbol recaudaron dinero para darle un “ponchazo” a la enfermedad”, ¿Cuál es significado de la frase “</a:t>
                      </a:r>
                      <a:r>
                        <a:rPr lang="es-ES" sz="1100" b="0" u="sng" noProof="0" dirty="0" smtClean="0">
                          <a:solidFill>
                            <a:schemeClr val="tx1"/>
                          </a:solidFill>
                          <a:effectLst/>
                        </a:rPr>
                        <a:t>darle un ‘ponchazo</a:t>
                      </a:r>
                      <a:r>
                        <a:rPr lang="es-ES" sz="1100" b="0" u="none" noProof="0" dirty="0" smtClean="0">
                          <a:solidFill>
                            <a:schemeClr val="tx1"/>
                          </a:solidFill>
                          <a:effectLst/>
                        </a:rPr>
                        <a:t>’”?</a:t>
                      </a:r>
                      <a:r>
                        <a:rPr lang="es-ES" sz="1100" b="0" u="none" baseline="0" noProof="0" dirty="0" smtClean="0">
                          <a:solidFill>
                            <a:schemeClr val="tx1"/>
                          </a:solidFill>
                          <a:effectLst/>
                        </a:rPr>
                        <a:t> </a:t>
                      </a:r>
                      <a:r>
                        <a:rPr lang="es-HN" sz="1100" b="0" i="1" u="none" baseline="0" noProof="0" dirty="0" smtClean="0">
                          <a:solidFill>
                            <a:schemeClr val="tx1"/>
                          </a:solidFill>
                          <a:latin typeface="+mn-lt"/>
                        </a:rPr>
                        <a:t>RI.6.4</a:t>
                      </a:r>
                    </a:p>
                    <a:p>
                      <a:pPr marL="862013" marR="0" indent="-862013" algn="l" defTabSz="966612" rtl="0" eaLnBrk="1" fontAlgn="auto" latinLnBrk="0" hangingPunct="1">
                        <a:lnSpc>
                          <a:spcPct val="100000"/>
                        </a:lnSpc>
                        <a:spcBef>
                          <a:spcPts val="0"/>
                        </a:spcBef>
                        <a:spcAft>
                          <a:spcPts val="0"/>
                        </a:spcAft>
                        <a:buClrTx/>
                        <a:buSzTx/>
                        <a:buFontTx/>
                        <a:buNone/>
                        <a:tabLst/>
                        <a:defRPr/>
                      </a:pPr>
                      <a:endParaRPr lang="es-HN" sz="500" b="0" i="1" u="none" baseline="0" noProof="0" dirty="0" smtClean="0">
                        <a:solidFill>
                          <a:schemeClr val="tx1"/>
                        </a:solidFill>
                        <a:latin typeface="+mn-lt"/>
                      </a:endParaRPr>
                    </a:p>
                    <a:p>
                      <a:pPr marL="862013" marR="0" lvl="0" indent="-862013" algn="l" defTabSz="966612"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rPr>
                        <a:t>Nota: </a:t>
                      </a:r>
                      <a:r>
                        <a:rPr lang="x-none" sz="1050" noProof="0" dirty="0" smtClean="0">
                          <a:solidFill>
                            <a:schemeClr val="tx1"/>
                          </a:solidFill>
                        </a:rPr>
                        <a:t>La traducción de las posibles respuestas a esta pregunta fue adaptada a los posibles significados de la expresión “</a:t>
                      </a:r>
                      <a:r>
                        <a:rPr lang="x-none" sz="1050" b="1" u="sng" noProof="0" dirty="0" smtClean="0">
                          <a:solidFill>
                            <a:schemeClr val="tx1"/>
                          </a:solidFill>
                        </a:rPr>
                        <a:t>darle un ponchazo</a:t>
                      </a:r>
                      <a:r>
                        <a:rPr lang="x-none" sz="1050" noProof="0" dirty="0" smtClean="0">
                          <a:solidFill>
                            <a:schemeClr val="tx1"/>
                          </a:solidFill>
                        </a:rPr>
                        <a:t>” y no de la expresión en inglés “</a:t>
                      </a:r>
                      <a:r>
                        <a:rPr lang="x-none" sz="1050" b="1" i="1" noProof="0" dirty="0" err="1" smtClean="0">
                          <a:solidFill>
                            <a:schemeClr val="tx1"/>
                          </a:solidFill>
                        </a:rPr>
                        <a:t>take</a:t>
                      </a:r>
                      <a:r>
                        <a:rPr lang="x-none" sz="1050" b="1" i="1" noProof="0" dirty="0" smtClean="0">
                          <a:solidFill>
                            <a:schemeClr val="tx1"/>
                          </a:solidFill>
                        </a:rPr>
                        <a:t> a strike”.</a:t>
                      </a:r>
                      <a:r>
                        <a:rPr lang="x-none" sz="1050" noProof="0" dirty="0" smtClean="0">
                          <a:solidFill>
                            <a:schemeClr val="tx1"/>
                          </a:solidFill>
                        </a:rPr>
                        <a:t> </a:t>
                      </a:r>
                      <a:endParaRPr lang="x-none" sz="1100" b="0" i="1" u="none" noProof="0" dirty="0" smtClean="0">
                        <a:solidFill>
                          <a:schemeClr val="tx1"/>
                        </a:solidFill>
                        <a:latin typeface="+mn-lt"/>
                      </a:endParaRPr>
                    </a:p>
                  </a:txBody>
                  <a:tcPr marL="97155" marR="97155" marT="47897" marB="47897" anchor="ctr">
                    <a:solidFill>
                      <a:schemeClr val="bg2"/>
                    </a:solidFill>
                  </a:tcPr>
                </a:tc>
                <a:tc>
                  <a:txBody>
                    <a:bodyPr/>
                    <a:lstStyle/>
                    <a:p>
                      <a:pPr algn="ctr"/>
                      <a:r>
                        <a:rPr lang="en-US" sz="1100" b="1" dirty="0" smtClean="0">
                          <a:effectLst>
                            <a:outerShdw blurRad="38100" dist="38100" dir="2700000" algn="tl">
                              <a:srgbClr val="000000">
                                <a:alpha val="43137"/>
                              </a:srgbClr>
                            </a:outerShdw>
                          </a:effectLst>
                        </a:rPr>
                        <a:t>C</a:t>
                      </a:r>
                      <a:endParaRPr lang="en-US" sz="11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862013" marR="0" indent="-862013" algn="l" defTabSz="1018809" rtl="0" eaLnBrk="1" fontAlgn="auto" latinLnBrk="0" hangingPunct="1">
                        <a:lnSpc>
                          <a:spcPct val="100000"/>
                        </a:lnSpc>
                        <a:spcBef>
                          <a:spcPts val="0"/>
                        </a:spcBef>
                        <a:spcAft>
                          <a:spcPts val="0"/>
                        </a:spcAft>
                        <a:buClrTx/>
                        <a:buSzTx/>
                        <a:buFont typeface="+mj-lt"/>
                        <a:buNone/>
                        <a:tabLst/>
                        <a:defRPr/>
                      </a:pPr>
                      <a:r>
                        <a:rPr lang="es-HN" sz="1100" b="1" u="sng" noProof="0" dirty="0" smtClean="0">
                          <a:solidFill>
                            <a:schemeClr val="tx1"/>
                          </a:solidFill>
                          <a:effectLst>
                            <a:outerShdw blurRad="38100" dist="38100" dir="2700000" algn="tl">
                              <a:srgbClr val="000000">
                                <a:alpha val="43137"/>
                              </a:srgbClr>
                            </a:outerShdw>
                          </a:effectLst>
                        </a:rPr>
                        <a:t>Pregunta 11</a:t>
                      </a:r>
                      <a:r>
                        <a:rPr lang="es-HN" sz="1100" b="0" u="none" noProof="0" dirty="0" smtClean="0">
                          <a:solidFill>
                            <a:schemeClr val="tx1"/>
                          </a:solidFill>
                          <a:effectLst>
                            <a:outerShdw blurRad="38100" dist="38100" dir="2700000" algn="tl">
                              <a:srgbClr val="000000">
                                <a:alpha val="43137"/>
                              </a:srgbClr>
                            </a:outerShdw>
                          </a:effectLst>
                        </a:rPr>
                        <a:t>  </a:t>
                      </a:r>
                      <a:r>
                        <a:rPr lang="es-ES" sz="1100" b="0" u="none" noProof="0" dirty="0" smtClean="0">
                          <a:solidFill>
                            <a:schemeClr val="tx1"/>
                          </a:solidFill>
                          <a:effectLst/>
                        </a:rPr>
                        <a:t>¿Qué declaración muestra de manera más eficaz que Lou </a:t>
                      </a:r>
                      <a:r>
                        <a:rPr lang="es-ES" sz="1100" b="0" u="none" noProof="0" dirty="0" err="1" smtClean="0">
                          <a:solidFill>
                            <a:schemeClr val="tx1"/>
                          </a:solidFill>
                          <a:effectLst/>
                        </a:rPr>
                        <a:t>Gehrig</a:t>
                      </a:r>
                      <a:r>
                        <a:rPr lang="es-ES" sz="1100" b="0" u="none" noProof="0" dirty="0" smtClean="0">
                          <a:solidFill>
                            <a:schemeClr val="tx1"/>
                          </a:solidFill>
                          <a:effectLst/>
                        </a:rPr>
                        <a:t> no estaba enojado por haber contraído </a:t>
                      </a:r>
                      <a:r>
                        <a:rPr lang="es-ES" sz="1100" b="0" i="1" u="none" noProof="0" dirty="0" smtClean="0">
                          <a:solidFill>
                            <a:schemeClr val="tx1"/>
                          </a:solidFill>
                          <a:effectLst/>
                        </a:rPr>
                        <a:t>ALS</a:t>
                      </a:r>
                      <a:r>
                        <a:rPr lang="es-ES" sz="1100" b="0" u="none" noProof="0" dirty="0" smtClean="0">
                          <a:solidFill>
                            <a:schemeClr val="tx1"/>
                          </a:solidFill>
                          <a:effectLst/>
                        </a:rPr>
                        <a:t>?</a:t>
                      </a:r>
                      <a:r>
                        <a:rPr lang="es-ES" sz="1100" b="0" u="none" baseline="0" noProof="0" dirty="0" smtClean="0">
                          <a:solidFill>
                            <a:schemeClr val="tx1"/>
                          </a:solidFill>
                          <a:effectLst/>
                        </a:rPr>
                        <a:t> </a:t>
                      </a:r>
                      <a:r>
                        <a:rPr lang="es-HN" sz="1100" b="0" i="1" noProof="0" dirty="0" smtClean="0">
                          <a:effectLst/>
                          <a:latin typeface="+mn-lt"/>
                        </a:rPr>
                        <a:t>RI.6.8</a:t>
                      </a:r>
                      <a:endParaRPr lang="es-HN" sz="1100" b="0" i="1" noProof="0" dirty="0">
                        <a:effectLst/>
                        <a:latin typeface="+mn-lt"/>
                      </a:endParaRPr>
                    </a:p>
                  </a:txBody>
                  <a:tcPr marL="97155" marR="97155" marT="47897" marB="47897" anchor="ctr">
                    <a:solidFill>
                      <a:schemeClr val="bg1">
                        <a:lumMod val="85000"/>
                      </a:schemeClr>
                    </a:solidFill>
                  </a:tcPr>
                </a:tc>
                <a:tc>
                  <a:txBody>
                    <a:bodyPr/>
                    <a:lstStyle/>
                    <a:p>
                      <a:pPr algn="ctr"/>
                      <a:r>
                        <a:rPr lang="en-US" sz="1100" b="1" dirty="0" smtClean="0">
                          <a:effectLst>
                            <a:outerShdw blurRad="38100" dist="38100" dir="2700000" algn="tl">
                              <a:srgbClr val="000000">
                                <a:alpha val="43137"/>
                              </a:srgbClr>
                            </a:outerShdw>
                          </a:effectLst>
                        </a:rPr>
                        <a:t>B</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90726">
                <a:tc>
                  <a:txBody>
                    <a:bodyPr/>
                    <a:lstStyle/>
                    <a:p>
                      <a:pPr marL="862013" marR="0" indent="-862013"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12</a:t>
                      </a:r>
                      <a:r>
                        <a:rPr lang="es-HN" sz="1100" b="1" u="none" noProof="0" dirty="0" smtClean="0">
                          <a:solidFill>
                            <a:schemeClr val="tx1"/>
                          </a:solidFill>
                          <a:effectLst>
                            <a:outerShdw blurRad="38100" dist="38100" dir="2700000" algn="tl">
                              <a:srgbClr val="000000">
                                <a:alpha val="43137"/>
                              </a:srgbClr>
                            </a:outerShdw>
                          </a:effectLst>
                        </a:rPr>
                        <a:t>  </a:t>
                      </a:r>
                      <a:r>
                        <a:rPr lang="es-ES" sz="1100" b="0" u="none" noProof="0" dirty="0" smtClean="0">
                          <a:solidFill>
                            <a:schemeClr val="tx1"/>
                          </a:solidFill>
                          <a:effectLst/>
                        </a:rPr>
                        <a:t>¿Cuál de las siguientes afirmaciones no está apoyada por evidencia del pasaje, </a:t>
                      </a:r>
                      <a:r>
                        <a:rPr lang="es-ES" sz="1100" b="1" i="1" u="none" noProof="0" dirty="0" smtClean="0">
                          <a:solidFill>
                            <a:schemeClr val="tx1"/>
                          </a:solidFill>
                          <a:effectLst/>
                        </a:rPr>
                        <a:t>Tyrus Raymond Cobb</a:t>
                      </a:r>
                      <a:r>
                        <a:rPr lang="es-ES" sz="1100" b="0" u="none" noProof="0" dirty="0" smtClean="0">
                          <a:solidFill>
                            <a:schemeClr val="tx1"/>
                          </a:solidFill>
                          <a:effectLst/>
                        </a:rPr>
                        <a:t>?</a:t>
                      </a:r>
                      <a:r>
                        <a:rPr lang="es-ES" sz="1100" b="0" u="none" baseline="0" noProof="0" dirty="0" smtClean="0">
                          <a:solidFill>
                            <a:schemeClr val="tx1"/>
                          </a:solidFill>
                          <a:effectLst/>
                        </a:rPr>
                        <a:t> </a:t>
                      </a:r>
                      <a:r>
                        <a:rPr lang="es-HN" sz="1100" b="0" i="1" noProof="0" dirty="0" smtClean="0">
                          <a:effectLst/>
                          <a:latin typeface="+mn-lt"/>
                        </a:rPr>
                        <a:t>RI.6.8</a:t>
                      </a:r>
                    </a:p>
                  </a:txBody>
                  <a:tcPr marL="97155" marR="97155" marT="47897" marB="47897" anchor="ctr">
                    <a:solidFill>
                      <a:schemeClr val="bg2"/>
                    </a:solidFill>
                  </a:tcPr>
                </a:tc>
                <a:tc>
                  <a:txBody>
                    <a:bodyPr/>
                    <a:lstStyle/>
                    <a:p>
                      <a:pPr algn="ctr"/>
                      <a:r>
                        <a:rPr lang="en-US" sz="1100" b="1" dirty="0" smtClean="0">
                          <a:effectLst>
                            <a:outerShdw blurRad="38100" dist="38100" dir="2700000" algn="tl">
                              <a:srgbClr val="000000">
                                <a:alpha val="43137"/>
                              </a:srgbClr>
                            </a:outerShdw>
                          </a:effectLst>
                        </a:rPr>
                        <a:t>A</a:t>
                      </a:r>
                      <a:endParaRPr lang="en-US" sz="11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279692">
                <a:tc>
                  <a:txBody>
                    <a:bodyPr/>
                    <a:lstStyle/>
                    <a:p>
                      <a:pPr marL="801688" indent="-801688">
                        <a:buNone/>
                      </a:pPr>
                      <a:r>
                        <a:rPr lang="es-HN" sz="1100" b="1" u="sng" noProof="0" dirty="0" smtClean="0">
                          <a:solidFill>
                            <a:schemeClr val="tx1"/>
                          </a:solidFill>
                          <a:effectLst>
                            <a:outerShdw blurRad="38100" dist="38100" dir="2700000" algn="tl">
                              <a:srgbClr val="000000">
                                <a:alpha val="43137"/>
                              </a:srgbClr>
                            </a:outerShdw>
                          </a:effectLst>
                        </a:rPr>
                        <a:t>Pregunta 13</a:t>
                      </a:r>
                      <a:r>
                        <a:rPr lang="es-HN" sz="1100" b="0" u="none" baseline="0" noProof="0" dirty="0" smtClean="0">
                          <a:solidFill>
                            <a:schemeClr val="tx1"/>
                          </a:solidFill>
                          <a:effectLst/>
                        </a:rPr>
                        <a:t>  </a:t>
                      </a:r>
                      <a:r>
                        <a:rPr lang="es-ES" sz="1100" b="0" u="none" baseline="0" noProof="0" dirty="0" smtClean="0">
                          <a:solidFill>
                            <a:schemeClr val="tx1"/>
                          </a:solidFill>
                          <a:effectLst/>
                        </a:rPr>
                        <a:t>Basado en los acontecimientos descritos en los pasajes Henry Louis </a:t>
                      </a:r>
                      <a:r>
                        <a:rPr lang="es-ES" sz="1100" b="0" u="none" baseline="0" noProof="0" dirty="0" err="1" smtClean="0">
                          <a:solidFill>
                            <a:schemeClr val="tx1"/>
                          </a:solidFill>
                          <a:effectLst/>
                        </a:rPr>
                        <a:t>Gehrig</a:t>
                      </a:r>
                      <a:r>
                        <a:rPr lang="es-ES" sz="1100" b="0" u="none" baseline="0" noProof="0" dirty="0" smtClean="0">
                          <a:solidFill>
                            <a:schemeClr val="tx1"/>
                          </a:solidFill>
                          <a:effectLst/>
                        </a:rPr>
                        <a:t> y </a:t>
                      </a:r>
                      <a:r>
                        <a:rPr lang="es-ES" sz="1100" b="0" u="none" baseline="0" noProof="0" dirty="0" err="1" smtClean="0">
                          <a:solidFill>
                            <a:schemeClr val="tx1"/>
                          </a:solidFill>
                          <a:effectLst/>
                        </a:rPr>
                        <a:t>Tyrus</a:t>
                      </a:r>
                      <a:r>
                        <a:rPr lang="es-ES" sz="1100" b="0" u="none" baseline="0" noProof="0" dirty="0" smtClean="0">
                          <a:solidFill>
                            <a:schemeClr val="tx1"/>
                          </a:solidFill>
                          <a:effectLst/>
                        </a:rPr>
                        <a:t> Raymond </a:t>
                      </a:r>
                      <a:r>
                        <a:rPr lang="es-ES" sz="1100" b="0" u="none" baseline="0" noProof="0" dirty="0" err="1" smtClean="0">
                          <a:solidFill>
                            <a:schemeClr val="tx1"/>
                          </a:solidFill>
                          <a:effectLst/>
                        </a:rPr>
                        <a:t>Cobb</a:t>
                      </a:r>
                      <a:r>
                        <a:rPr lang="es-ES" sz="1100" b="0" u="none" baseline="0" noProof="0" dirty="0" smtClean="0">
                          <a:solidFill>
                            <a:schemeClr val="tx1"/>
                          </a:solidFill>
                          <a:effectLst/>
                        </a:rPr>
                        <a:t>, ¿de qué dos maneras eran estos hombres parecidos? </a:t>
                      </a:r>
                      <a:r>
                        <a:rPr lang="es-HN" sz="1100" b="0" i="1" noProof="0" dirty="0" smtClean="0">
                          <a:latin typeface="+mn-lt"/>
                        </a:rPr>
                        <a:t>RI.6.9</a:t>
                      </a:r>
                      <a:r>
                        <a:rPr lang="es-HN" sz="1100" b="0" i="0" noProof="0" dirty="0" smtClean="0">
                          <a:latin typeface="+mn-lt"/>
                        </a:rPr>
                        <a:t> (ambas respuestas</a:t>
                      </a:r>
                      <a:r>
                        <a:rPr lang="es-HN" sz="1100" b="0" i="0" baseline="0" noProof="0" dirty="0" smtClean="0">
                          <a:latin typeface="+mn-lt"/>
                        </a:rPr>
                        <a:t> deben estar correctas</a:t>
                      </a:r>
                      <a:r>
                        <a:rPr lang="es-HN" sz="1100" b="0" i="0" noProof="0" dirty="0" smtClean="0">
                          <a:latin typeface="+mn-lt"/>
                        </a:rPr>
                        <a:t>)</a:t>
                      </a:r>
                    </a:p>
                  </a:txBody>
                  <a:tcPr marL="97155" marR="97155" marT="47897" marB="47897" anchor="ctr">
                    <a:solidFill>
                      <a:schemeClr val="bg1">
                        <a:lumMod val="85000"/>
                      </a:schemeClr>
                    </a:solidFill>
                  </a:tcPr>
                </a:tc>
                <a:tc>
                  <a:txBody>
                    <a:bodyPr/>
                    <a:lstStyle/>
                    <a:p>
                      <a:pPr algn="ctr"/>
                      <a:r>
                        <a:rPr lang="en-US" sz="1100" b="1" dirty="0" smtClean="0">
                          <a:effectLst>
                            <a:outerShdw blurRad="38100" dist="38100" dir="2700000" algn="tl">
                              <a:srgbClr val="000000">
                                <a:alpha val="43137"/>
                              </a:srgbClr>
                            </a:outerShdw>
                          </a:effectLst>
                        </a:rPr>
                        <a:t>B,D</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3418">
                <a:tc>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14</a:t>
                      </a:r>
                      <a:r>
                        <a:rPr lang="es-HN" sz="1100" b="1" u="none" noProof="0" dirty="0" smtClean="0">
                          <a:solidFill>
                            <a:schemeClr val="tx1"/>
                          </a:solidFill>
                          <a:effectLst>
                            <a:outerShdw blurRad="38100" dist="38100" dir="2700000" algn="tl">
                              <a:srgbClr val="000000">
                                <a:alpha val="43137"/>
                              </a:srgbClr>
                            </a:outerShdw>
                          </a:effectLst>
                        </a:rPr>
                        <a:t> </a:t>
                      </a:r>
                      <a:r>
                        <a:rPr lang="es-HN" sz="1100" b="0" u="none" baseline="0" noProof="0" dirty="0" smtClean="0">
                          <a:solidFill>
                            <a:schemeClr val="tx1"/>
                          </a:solidFill>
                          <a:effectLst/>
                        </a:rPr>
                        <a:t> </a:t>
                      </a:r>
                      <a:r>
                        <a:rPr lang="es-ES" sz="1100" b="0" noProof="0" dirty="0" smtClean="0">
                          <a:latin typeface="+mn-lt"/>
                        </a:rPr>
                        <a:t>¿Qué tipo de cronología mostraría mejor cómo ambas historias están secuenciadas?</a:t>
                      </a:r>
                      <a:r>
                        <a:rPr lang="es-ES" sz="1100" b="0" baseline="0" noProof="0" dirty="0" smtClean="0">
                          <a:latin typeface="+mn-lt"/>
                        </a:rPr>
                        <a:t> </a:t>
                      </a:r>
                      <a:r>
                        <a:rPr lang="es-HN" sz="1100" b="0" i="1" noProof="0" dirty="0" smtClean="0">
                          <a:latin typeface="+mn-lt"/>
                        </a:rPr>
                        <a:t>RI.6.9</a:t>
                      </a:r>
                    </a:p>
                  </a:txBody>
                  <a:tcPr marL="97155" marR="97155" marT="47897" marB="47897" anchor="ctr">
                    <a:solidFill>
                      <a:schemeClr val="bg2"/>
                    </a:solidFill>
                  </a:tcPr>
                </a:tc>
                <a:tc>
                  <a:txBody>
                    <a:bodyPr/>
                    <a:lstStyle/>
                    <a:p>
                      <a:pPr algn="ctr"/>
                      <a:r>
                        <a:rPr lang="en-US" sz="1100" b="1" dirty="0" smtClean="0">
                          <a:effectLst>
                            <a:outerShdw blurRad="38100" dist="38100" dir="2700000" algn="tl">
                              <a:srgbClr val="000000">
                                <a:alpha val="43137"/>
                              </a:srgbClr>
                            </a:outerShdw>
                          </a:effectLst>
                        </a:rPr>
                        <a:t>A</a:t>
                      </a:r>
                      <a:endParaRPr lang="en-US" sz="11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15</a:t>
                      </a:r>
                      <a:r>
                        <a:rPr lang="es-HN" sz="1100" b="1" u="none" noProof="0" dirty="0" smtClean="0">
                          <a:solidFill>
                            <a:schemeClr val="tx1"/>
                          </a:solidFill>
                          <a:effectLst>
                            <a:outerShdw blurRad="38100" dist="38100" dir="2700000" algn="tl">
                              <a:srgbClr val="000000">
                                <a:alpha val="43137"/>
                              </a:srgbClr>
                            </a:outerShdw>
                          </a:effectLst>
                        </a:rPr>
                        <a:t>                                </a:t>
                      </a:r>
                      <a:r>
                        <a:rPr lang="es-HN" sz="1100" b="1" u="none" noProof="0" dirty="0" smtClean="0">
                          <a:solidFill>
                            <a:schemeClr val="tx1"/>
                          </a:solidFill>
                          <a:effectLst/>
                        </a:rPr>
                        <a:t>  </a:t>
                      </a:r>
                      <a:r>
                        <a:rPr lang="es-EC" sz="1100" b="1" u="sng" dirty="0" smtClean="0">
                          <a:solidFill>
                            <a:schemeClr val="tx1"/>
                          </a:solidFill>
                          <a:effectLst>
                            <a:outerShdw blurRad="38100" dist="38100" dir="2700000" algn="tl">
                              <a:srgbClr val="000000">
                                <a:alpha val="43137"/>
                              </a:srgbClr>
                            </a:outerShdw>
                          </a:effectLst>
                        </a:rPr>
                        <a:t>Respuesta construida</a:t>
                      </a:r>
                      <a:r>
                        <a:rPr lang="es-EC" sz="1100" b="1" u="sng" baseline="0" dirty="0" smtClean="0">
                          <a:solidFill>
                            <a:schemeClr val="tx1"/>
                          </a:solidFill>
                          <a:effectLst>
                            <a:outerShdw blurRad="38100" dist="38100" dir="2700000" algn="tl">
                              <a:srgbClr val="000000">
                                <a:alpha val="43137"/>
                              </a:srgbClr>
                            </a:outerShdw>
                          </a:effectLst>
                        </a:rPr>
                        <a:t> Texto informativo</a:t>
                      </a:r>
                      <a:r>
                        <a:rPr lang="es-EC" sz="1100" b="1" u="none" baseline="0" dirty="0" smtClean="0">
                          <a:solidFill>
                            <a:schemeClr val="tx1"/>
                          </a:solidFill>
                          <a:effectLst>
                            <a:outerShdw blurRad="38100" dist="38100" dir="2700000" algn="tl">
                              <a:srgbClr val="000000">
                                <a:alpha val="43137"/>
                              </a:srgbClr>
                            </a:outerShdw>
                          </a:effectLst>
                        </a:rPr>
                        <a:t>    </a:t>
                      </a:r>
                      <a:r>
                        <a:rPr lang="es-HN" sz="1100" b="0" i="1" u="none" baseline="0" noProof="0" dirty="0" smtClean="0">
                          <a:solidFill>
                            <a:schemeClr val="tx1"/>
                          </a:solidFill>
                          <a:effectLst/>
                        </a:rPr>
                        <a:t>RI.6.8</a:t>
                      </a:r>
                      <a:endParaRPr lang="es-HN" sz="1100" b="0" i="1" u="none" noProof="0"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a:t>
                      </a:r>
                      <a:r>
                        <a:rPr lang="en-US" sz="1100" b="1" baseline="0" dirty="0" smtClean="0">
                          <a:solidFill>
                            <a:schemeClr val="tx1"/>
                          </a:solidFill>
                          <a:effectLst>
                            <a:outerShdw blurRad="38100" dist="38100" dir="2700000" algn="tl">
                              <a:srgbClr val="000000">
                                <a:alpha val="43137"/>
                              </a:srgbClr>
                            </a:outerShdw>
                          </a:effectLst>
                        </a:rPr>
                        <a:t> pts.</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16</a:t>
                      </a:r>
                      <a:r>
                        <a:rPr lang="es-HN" sz="1100" b="1" u="none" noProof="0" dirty="0" smtClean="0">
                          <a:solidFill>
                            <a:schemeClr val="tx1"/>
                          </a:solidFill>
                          <a:effectLst>
                            <a:outerShdw blurRad="38100" dist="38100" dir="2700000" algn="tl">
                              <a:srgbClr val="000000">
                                <a:alpha val="43137"/>
                              </a:srgbClr>
                            </a:outerShdw>
                          </a:effectLst>
                        </a:rPr>
                        <a:t>                                  </a:t>
                      </a:r>
                      <a:r>
                        <a:rPr lang="es-EC" sz="1100" b="1" u="sng" dirty="0" smtClean="0">
                          <a:solidFill>
                            <a:schemeClr val="tx1"/>
                          </a:solidFill>
                          <a:effectLst>
                            <a:outerShdw blurRad="38100" dist="38100" dir="2700000" algn="tl">
                              <a:srgbClr val="000000">
                                <a:alpha val="43137"/>
                              </a:srgbClr>
                            </a:outerShdw>
                          </a:effectLst>
                        </a:rPr>
                        <a:t>Respuesta construida</a:t>
                      </a:r>
                      <a:r>
                        <a:rPr lang="es-EC" sz="1100" b="1" u="sng" baseline="0" dirty="0" smtClean="0">
                          <a:solidFill>
                            <a:schemeClr val="tx1"/>
                          </a:solidFill>
                          <a:effectLst>
                            <a:outerShdw blurRad="38100" dist="38100" dir="2700000" algn="tl">
                              <a:srgbClr val="000000">
                                <a:alpha val="43137"/>
                              </a:srgbClr>
                            </a:outerShdw>
                          </a:effectLst>
                        </a:rPr>
                        <a:t> Texto informativo</a:t>
                      </a:r>
                      <a:r>
                        <a:rPr lang="es-EC" sz="1100" b="1" u="none" baseline="0" dirty="0" smtClean="0">
                          <a:solidFill>
                            <a:schemeClr val="tx1"/>
                          </a:solidFill>
                          <a:effectLst>
                            <a:outerShdw blurRad="38100" dist="38100" dir="2700000" algn="tl">
                              <a:srgbClr val="000000">
                                <a:alpha val="43137"/>
                              </a:srgbClr>
                            </a:outerShdw>
                          </a:effectLst>
                        </a:rPr>
                        <a:t>    </a:t>
                      </a:r>
                      <a:r>
                        <a:rPr lang="es-HN" sz="1100" b="0" i="1" u="none" noProof="0" dirty="0" smtClean="0">
                          <a:solidFill>
                            <a:schemeClr val="tx1"/>
                          </a:solidFill>
                          <a:effectLst/>
                        </a:rPr>
                        <a:t>RI.6.9</a:t>
                      </a:r>
                    </a:p>
                  </a:txBody>
                  <a:tcPr marL="97155" marR="97155" marT="47897" marB="47897"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a:t>
                      </a:r>
                      <a:r>
                        <a:rPr lang="en-US" sz="1100" b="1" baseline="0" dirty="0" smtClean="0">
                          <a:solidFill>
                            <a:schemeClr val="tx1"/>
                          </a:solidFill>
                          <a:effectLst>
                            <a:outerShdw blurRad="38100" dist="38100" dir="2700000" algn="tl">
                              <a:srgbClr val="000000">
                                <a:alpha val="43137"/>
                              </a:srgbClr>
                            </a:outerShdw>
                          </a:effectLst>
                        </a:rPr>
                        <a:t> pts.</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100" b="1" u="none" baseline="0" dirty="0" smtClean="0">
                          <a:solidFill>
                            <a:schemeClr val="tx1"/>
                          </a:solidFill>
                          <a:effectLst>
                            <a:outerShdw blurRad="38100" dist="38100" dir="2700000" algn="tl">
                              <a:srgbClr val="000000">
                                <a:alpha val="43137"/>
                              </a:srgbClr>
                            </a:outerShdw>
                          </a:effectLst>
                        </a:rPr>
                        <a:t>Escribir y Revisar</a:t>
                      </a:r>
                      <a:endParaRPr lang="es-HN" sz="1100" b="1"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17</a:t>
                      </a:r>
                      <a:r>
                        <a:rPr lang="es-HN" sz="1100" b="1" u="none" noProof="0" dirty="0" smtClean="0">
                          <a:solidFill>
                            <a:schemeClr val="tx1"/>
                          </a:solidFill>
                          <a:effectLst>
                            <a:outerShdw blurRad="38100" dist="38100" dir="2700000" algn="tl">
                              <a:srgbClr val="000000">
                                <a:alpha val="43137"/>
                              </a:srgbClr>
                            </a:outerShdw>
                          </a:effectLst>
                        </a:rPr>
                        <a:t>                                                               </a:t>
                      </a:r>
                      <a:r>
                        <a:rPr lang="es-EC" sz="1100" b="1" u="sng" dirty="0" smtClean="0">
                          <a:solidFill>
                            <a:schemeClr val="tx1"/>
                          </a:solidFill>
                          <a:effectLst>
                            <a:outerShdw blurRad="38100" dist="38100" dir="2700000" algn="tl">
                              <a:srgbClr val="000000">
                                <a:alpha val="43137"/>
                              </a:srgbClr>
                            </a:outerShdw>
                          </a:effectLst>
                        </a:rPr>
                        <a:t>Escrito</a:t>
                      </a:r>
                      <a:r>
                        <a:rPr lang="es-EC" sz="1100" b="1" u="sng" baseline="0" dirty="0" smtClean="0">
                          <a:solidFill>
                            <a:schemeClr val="tx1"/>
                          </a:solidFill>
                          <a:effectLst>
                            <a:outerShdw blurRad="38100" dist="38100" dir="2700000" algn="tl">
                              <a:srgbClr val="000000">
                                <a:alpha val="43137"/>
                              </a:srgbClr>
                            </a:outerShdw>
                          </a:effectLst>
                        </a:rPr>
                        <a:t> breve </a:t>
                      </a:r>
                      <a:endParaRPr lang="es-HN" sz="1100" b="1"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2 pts.</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862013" marR="0" indent="-862013" algn="l" defTabSz="966612"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18</a:t>
                      </a:r>
                      <a:r>
                        <a:rPr lang="es-HN" sz="1100" b="1" u="none" baseline="0" noProof="0" dirty="0" smtClean="0">
                          <a:solidFill>
                            <a:schemeClr val="tx1"/>
                          </a:solidFill>
                          <a:effectLst>
                            <a:outerShdw blurRad="38100" dist="38100" dir="2700000" algn="tl">
                              <a:srgbClr val="000000">
                                <a:alpha val="43137"/>
                              </a:srgbClr>
                            </a:outerShdw>
                          </a:effectLst>
                        </a:rPr>
                        <a:t>   </a:t>
                      </a:r>
                      <a:r>
                        <a:rPr lang="es-EC" sz="1100" b="1" u="none" baseline="0" dirty="0" smtClean="0">
                          <a:solidFill>
                            <a:schemeClr val="tx1"/>
                          </a:solidFill>
                          <a:effectLst>
                            <a:outerShdw blurRad="38100" dist="38100" dir="2700000" algn="tl">
                              <a:srgbClr val="000000">
                                <a:alpha val="43137"/>
                              </a:srgbClr>
                            </a:outerShdw>
                          </a:effectLst>
                        </a:rPr>
                        <a:t>Escribir/Revisar</a:t>
                      </a:r>
                      <a:r>
                        <a:rPr lang="es-HN" sz="1100" b="1" u="none" baseline="0" noProof="0" dirty="0" smtClean="0">
                          <a:solidFill>
                            <a:schemeClr val="tx1"/>
                          </a:solidFill>
                          <a:effectLst>
                            <a:outerShdw blurRad="38100" dist="38100" dir="2700000" algn="tl">
                              <a:srgbClr val="000000">
                                <a:alpha val="43137"/>
                              </a:srgbClr>
                            </a:outerShdw>
                          </a:effectLst>
                        </a:rPr>
                        <a:t>: </a:t>
                      </a:r>
                      <a:r>
                        <a:rPr lang="es-ES" sz="1100" b="0" noProof="0" dirty="0" smtClean="0">
                          <a:latin typeface="+mn-lt"/>
                          <a:cs typeface="Helvetica" panose="020B0604020202020204" pitchFamily="34" charset="0"/>
                        </a:rPr>
                        <a:t>¿Qué oración proporcionaría la mejor transición hacia un tercer párrafo?</a:t>
                      </a:r>
                      <a:r>
                        <a:rPr lang="es-ES" sz="1100" b="0" baseline="0" noProof="0" dirty="0" smtClean="0">
                          <a:latin typeface="+mn-lt"/>
                          <a:cs typeface="Helvetica" panose="020B0604020202020204" pitchFamily="34" charset="0"/>
                        </a:rPr>
                        <a:t> </a:t>
                      </a:r>
                      <a:r>
                        <a:rPr lang="es-HN" sz="1100" b="0" noProof="0" dirty="0" smtClean="0">
                          <a:latin typeface="+mn-lt"/>
                          <a:cs typeface="Helvetica" panose="020B0604020202020204" pitchFamily="34" charset="0"/>
                        </a:rPr>
                        <a:t>W.6.3b</a:t>
                      </a:r>
                    </a:p>
                  </a:txBody>
                  <a:tcPr marL="97155" marR="97155" marT="47897" marB="47897" anchor="ctr">
                    <a:solidFill>
                      <a:schemeClr val="bg1">
                        <a:lumMod val="85000"/>
                      </a:schemeClr>
                    </a:solidFill>
                  </a:tcPr>
                </a:tc>
                <a:tc>
                  <a:txBody>
                    <a:bodyPr/>
                    <a:lstStyle/>
                    <a:p>
                      <a:pPr algn="ctr"/>
                      <a:r>
                        <a:rPr lang="en-US" sz="1100" b="1" dirty="0" smtClean="0">
                          <a:effectLst>
                            <a:outerShdw blurRad="38100" dist="38100" dir="2700000" algn="tl">
                              <a:srgbClr val="000000">
                                <a:alpha val="43137"/>
                              </a:srgbClr>
                            </a:outerShdw>
                          </a:effectLst>
                        </a:rPr>
                        <a:t>A</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346075" indent="-346075"/>
                      <a:r>
                        <a:rPr lang="es-HN" sz="1100" b="1" u="sng" noProof="0" dirty="0" smtClean="0">
                          <a:solidFill>
                            <a:schemeClr val="tx1"/>
                          </a:solidFill>
                          <a:effectLst>
                            <a:outerShdw blurRad="38100" dist="38100" dir="2700000" algn="tl">
                              <a:srgbClr val="000000">
                                <a:alpha val="43137"/>
                              </a:srgbClr>
                            </a:outerShdw>
                          </a:effectLst>
                        </a:rPr>
                        <a:t>Pregunta 19</a:t>
                      </a:r>
                      <a:r>
                        <a:rPr lang="es-HN" sz="1100" b="0" noProof="0" dirty="0" smtClean="0">
                          <a:latin typeface="+mn-lt"/>
                          <a:cs typeface="Helvetica" pitchFamily="34" charset="0"/>
                        </a:rPr>
                        <a:t>   </a:t>
                      </a:r>
                      <a:r>
                        <a:rPr lang="es-ES" sz="1100" b="0" noProof="0" dirty="0" smtClean="0">
                          <a:latin typeface="+mn-lt"/>
                          <a:cs typeface="Helvetica" pitchFamily="34" charset="0"/>
                        </a:rPr>
                        <a:t>Elige las dos mejores palabras para reemplazar las palabras subrayadas. </a:t>
                      </a:r>
                      <a:r>
                        <a:rPr lang="es-HN" sz="1100" b="0" i="1" baseline="0" noProof="0" dirty="0" smtClean="0">
                          <a:latin typeface="+mn-lt"/>
                          <a:cs typeface="Helvetica" pitchFamily="34" charset="0"/>
                        </a:rPr>
                        <a:t>L.6.3a, L.6</a:t>
                      </a:r>
                      <a:endParaRPr lang="es-HN" sz="1100" b="0" i="1" noProof="0" dirty="0" smtClean="0">
                        <a:latin typeface="+mn-lt"/>
                        <a:cs typeface="Helvetica" pitchFamily="34" charset="0"/>
                      </a:endParaRPr>
                    </a:p>
                  </a:txBody>
                  <a:tcPr marL="97155" marR="97155" marT="47897" marB="47897" anchor="ctr">
                    <a:solidFill>
                      <a:schemeClr val="bg2"/>
                    </a:solidFill>
                  </a:tcPr>
                </a:tc>
                <a:tc>
                  <a:txBody>
                    <a:bodyPr/>
                    <a:lstStyle/>
                    <a:p>
                      <a:pPr algn="ctr"/>
                      <a:r>
                        <a:rPr lang="en-US" sz="1100" b="1" dirty="0" smtClean="0">
                          <a:effectLst>
                            <a:outerShdw blurRad="38100" dist="38100" dir="2700000" algn="tl">
                              <a:srgbClr val="000000">
                                <a:alpha val="43137"/>
                              </a:srgbClr>
                            </a:outerShdw>
                          </a:effectLst>
                        </a:rPr>
                        <a:t>B</a:t>
                      </a:r>
                      <a:endParaRPr lang="en-US" sz="11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151242">
                <a:tc>
                  <a:txBody>
                    <a:bodyPr/>
                    <a:lstStyle/>
                    <a:p>
                      <a:pPr marL="862013" marR="0" lvl="0" indent="-862013" algn="l" defTabSz="914400" rtl="0" eaLnBrk="1" fontAlgn="auto" latinLnBrk="0" hangingPunct="1">
                        <a:lnSpc>
                          <a:spcPct val="100000"/>
                        </a:lnSpc>
                        <a:spcBef>
                          <a:spcPts val="0"/>
                        </a:spcBef>
                        <a:spcAft>
                          <a:spcPts val="0"/>
                        </a:spcAft>
                        <a:buClrTx/>
                        <a:buSzTx/>
                        <a:buFontTx/>
                        <a:buNone/>
                        <a:tabLst/>
                        <a:defRPr/>
                      </a:pPr>
                      <a:r>
                        <a:rPr lang="es-HN" sz="1100" b="1" u="sng" noProof="0" dirty="0" smtClean="0">
                          <a:solidFill>
                            <a:schemeClr val="tx1"/>
                          </a:solidFill>
                          <a:effectLst>
                            <a:outerShdw blurRad="38100" dist="38100" dir="2700000" algn="tl">
                              <a:srgbClr val="000000">
                                <a:alpha val="43137"/>
                              </a:srgbClr>
                            </a:outerShdw>
                          </a:effectLst>
                        </a:rPr>
                        <a:t>Pregunta 20</a:t>
                      </a:r>
                      <a:r>
                        <a:rPr lang="es-HN" sz="1100" b="1" u="none" noProof="0" dirty="0" smtClean="0">
                          <a:solidFill>
                            <a:schemeClr val="tx1"/>
                          </a:solidFill>
                          <a:effectLst>
                            <a:outerShdw blurRad="38100" dist="38100" dir="2700000" algn="tl">
                              <a:srgbClr val="000000">
                                <a:alpha val="43137"/>
                              </a:srgbClr>
                            </a:outerShdw>
                          </a:effectLst>
                        </a:rPr>
                        <a:t>   </a:t>
                      </a:r>
                      <a:r>
                        <a:rPr lang="es-ES" sz="1100" b="0" noProof="0" dirty="0" smtClean="0">
                          <a:solidFill>
                            <a:schemeClr val="tx1"/>
                          </a:solidFill>
                          <a:latin typeface="+mn-lt"/>
                          <a:cs typeface="Helvetica" pitchFamily="34" charset="0"/>
                        </a:rPr>
                        <a:t>Una estudiante necesita editar sus oraciones. ¿Qué dos oraciones no tienen errores en el uso de la gramática?</a:t>
                      </a:r>
                      <a:r>
                        <a:rPr lang="es-ES" sz="1100" b="0" baseline="0" noProof="0" dirty="0" smtClean="0">
                          <a:solidFill>
                            <a:schemeClr val="tx1"/>
                          </a:solidFill>
                          <a:latin typeface="+mn-lt"/>
                          <a:cs typeface="Helvetica" pitchFamily="34" charset="0"/>
                        </a:rPr>
                        <a:t> </a:t>
                      </a:r>
                      <a:r>
                        <a:rPr lang="es-HN" sz="1100" b="0" i="1" noProof="0" dirty="0" smtClean="0">
                          <a:solidFill>
                            <a:schemeClr val="tx1"/>
                          </a:solidFill>
                          <a:latin typeface="+mn-lt"/>
                          <a:cs typeface="Helvetica" pitchFamily="34" charset="0"/>
                        </a:rPr>
                        <a:t>L.6.1b </a:t>
                      </a:r>
                      <a:r>
                        <a:rPr lang="es-HN" sz="1100" b="0" noProof="0" dirty="0" smtClean="0">
                          <a:solidFill>
                            <a:schemeClr val="tx1"/>
                          </a:solidFill>
                          <a:latin typeface="+mn-lt"/>
                          <a:cs typeface="Helvetica" pitchFamily="34" charset="0"/>
                        </a:rPr>
                        <a:t>(ambas deben estar correctas).</a:t>
                      </a:r>
                      <a:endParaRPr kumimoji="0" lang="es-HN" sz="11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n-US" sz="1100" b="1" dirty="0" smtClean="0">
                          <a:effectLst>
                            <a:outerShdw blurRad="38100" dist="38100" dir="2700000" algn="tl">
                              <a:srgbClr val="000000">
                                <a:alpha val="43137"/>
                              </a:srgbClr>
                            </a:outerShdw>
                          </a:effectLst>
                        </a:rPr>
                        <a:t>A,D</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1128667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7223" y="732112"/>
            <a:ext cx="8146930" cy="8717280"/>
            <a:chOff x="-127134" y="170256"/>
            <a:chExt cx="7188468" cy="7924800"/>
          </a:xfrm>
        </p:grpSpPr>
        <p:sp>
          <p:nvSpPr>
            <p:cNvPr id="6" name="Rectangle 5"/>
            <p:cNvSpPr/>
            <p:nvPr/>
          </p:nvSpPr>
          <p:spPr>
            <a:xfrm>
              <a:off x="381000" y="170256"/>
              <a:ext cx="6172200" cy="7924800"/>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gradFill>
                <a:gsLst>
                  <a:gs pos="0">
                    <a:srgbClr val="92D050"/>
                  </a:gs>
                  <a:gs pos="86000">
                    <a:schemeClr val="accent1">
                      <a:tint val="44500"/>
                      <a:satMod val="160000"/>
                      <a:alpha val="42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92570" y="3528231"/>
                <a:ext cx="4162221" cy="1035248"/>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err="1" smtClean="0">
                    <a:effectLst>
                      <a:outerShdw blurRad="38100" dist="38100" dir="2700000" algn="tl">
                        <a:srgbClr val="000000">
                          <a:alpha val="43137"/>
                        </a:srgbClr>
                      </a:outerShdw>
                    </a:effectLst>
                  </a:rPr>
                  <a:t>Trimestre</a:t>
                </a:r>
                <a:r>
                  <a:rPr lang="en-US" sz="4500" b="1" dirty="0" smtClean="0">
                    <a:effectLst>
                      <a:outerShdw blurRad="38100" dist="38100" dir="2700000" algn="tl">
                        <a:srgbClr val="000000">
                          <a:alpha val="43137"/>
                        </a:srgbClr>
                      </a:outerShdw>
                    </a:effectLst>
                  </a:rPr>
                  <a:t> </a:t>
                </a:r>
                <a:r>
                  <a:rPr lang="en-US" sz="4500" b="1" dirty="0" err="1" smtClean="0">
                    <a:effectLst>
                      <a:outerShdw blurRad="38100" dist="38100" dir="2700000" algn="tl">
                        <a:srgbClr val="000000">
                          <a:alpha val="43137"/>
                        </a:srgbClr>
                      </a:outerShdw>
                    </a:effectLst>
                  </a:rPr>
                  <a:t>Tres</a:t>
                </a:r>
                <a:endParaRPr lang="en-US" sz="4500" b="1" dirty="0">
                  <a:effectLst>
                    <a:outerShdw blurRad="38100" dist="38100" dir="2700000" algn="tl">
                      <a:srgbClr val="000000">
                        <a:alpha val="43137"/>
                      </a:srgbClr>
                    </a:outerShdw>
                  </a:effectLst>
                </a:endParaRPr>
              </a:p>
              <a:p>
                <a:pPr algn="ctr"/>
                <a:r>
                  <a:rPr lang="en-US" sz="2300" b="1" dirty="0" smtClean="0">
                    <a:effectLst>
                      <a:outerShdw blurRad="38100" dist="38100" dir="2700000" algn="tl">
                        <a:srgbClr val="000000">
                          <a:alpha val="43137"/>
                        </a:srgbClr>
                      </a:outerShdw>
                    </a:effectLst>
                  </a:rPr>
                  <a:t>CFA-ELA </a:t>
                </a:r>
              </a:p>
            </p:txBody>
          </p:sp>
        </p:grpSp>
        <p:sp>
          <p:nvSpPr>
            <p:cNvPr id="11" name="Rectangle 10"/>
            <p:cNvSpPr/>
            <p:nvPr/>
          </p:nvSpPr>
          <p:spPr>
            <a:xfrm>
              <a:off x="884037" y="5981700"/>
              <a:ext cx="5486400" cy="1961972"/>
            </a:xfrm>
            <a:prstGeom prst="rect">
              <a:avLst/>
            </a:prstGeom>
            <a:gradFill>
              <a:gsLst>
                <a:gs pos="0">
                  <a:srgbClr val="92D050"/>
                </a:gs>
                <a:gs pos="46000">
                  <a:schemeClr val="accent1">
                    <a:tint val="44500"/>
                    <a:satMod val="160000"/>
                    <a:lumMod val="12000"/>
                    <a:lumOff val="88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Nombre del estudiante</a:t>
              </a:r>
              <a:endParaRPr lang="en-US" sz="3600" b="1" dirty="0">
                <a:solidFill>
                  <a:schemeClr val="tx1"/>
                </a:solidFill>
              </a:endParaRPr>
            </a:p>
            <a:p>
              <a:pPr algn="ctr"/>
              <a:r>
                <a:rPr lang="en-US" sz="3600" b="1" dirty="0">
                  <a:solidFill>
                    <a:schemeClr val="tx1"/>
                  </a:solidFill>
                </a:rPr>
                <a:t>_______________________</a:t>
              </a:r>
            </a:p>
          </p:txBody>
        </p:sp>
      </p:grpSp>
      <p:grpSp>
        <p:nvGrpSpPr>
          <p:cNvPr id="30" name="Group 29"/>
          <p:cNvGrpSpPr/>
          <p:nvPr/>
        </p:nvGrpSpPr>
        <p:grpSpPr>
          <a:xfrm>
            <a:off x="732958" y="1817853"/>
            <a:ext cx="2687588" cy="2117527"/>
            <a:chOff x="711813" y="1190929"/>
            <a:chExt cx="2371401" cy="1925024"/>
          </a:xfrm>
        </p:grpSpPr>
        <p:sp>
          <p:nvSpPr>
            <p:cNvPr id="31" name="Parallelogram 30"/>
            <p:cNvSpPr/>
            <p:nvPr/>
          </p:nvSpPr>
          <p:spPr>
            <a:xfrm rot="1584430" flipH="1">
              <a:off x="711813" y="1314634"/>
              <a:ext cx="2336104" cy="180131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arallelogram 31"/>
            <p:cNvSpPr/>
            <p:nvPr/>
          </p:nvSpPr>
          <p:spPr>
            <a:xfrm>
              <a:off x="874503" y="1190929"/>
              <a:ext cx="2208711" cy="1707958"/>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1556091" y="1623116"/>
              <a:ext cx="801135" cy="923330"/>
            </a:xfrm>
            <a:prstGeom prst="rect">
              <a:avLst/>
            </a:prstGeom>
            <a:solidFill>
              <a:srgbClr val="BCE292"/>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6</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sp>
        <p:nvSpPr>
          <p:cNvPr id="13" name="Rectangle 12"/>
          <p:cNvSpPr/>
          <p:nvPr/>
        </p:nvSpPr>
        <p:spPr>
          <a:xfrm>
            <a:off x="762000" y="679656"/>
            <a:ext cx="1858201" cy="877163"/>
          </a:xfrm>
          <a:prstGeom prst="rect">
            <a:avLst/>
          </a:prstGeom>
        </p:spPr>
        <p:txBody>
          <a:bodyPr wrap="none">
            <a:spAutoFit/>
          </a:bodyPr>
          <a:lstStyle/>
          <a:p>
            <a:r>
              <a:rPr lang="en-US" sz="5100" b="1" kern="0" dirty="0" smtClean="0">
                <a:ln w="11430"/>
                <a:solidFill>
                  <a:srgbClr val="002060"/>
                </a:solidFill>
                <a:effectLst>
                  <a:outerShdw blurRad="80000" dist="40000" dir="5040000" algn="tl">
                    <a:srgbClr val="000000">
                      <a:alpha val="30000"/>
                    </a:srgbClr>
                  </a:outerShdw>
                </a:effectLst>
                <a:latin typeface="Calibri" panose="020F0502020204030204" pitchFamily="34" charset="0"/>
              </a:rPr>
              <a:t>Grado</a:t>
            </a:r>
            <a:endParaRPr lang="en-US" sz="5100" dirty="0">
              <a:latin typeface="Calibri" panose="020F0502020204030204" pitchFamily="34" charset="0"/>
            </a:endParaRPr>
          </a:p>
        </p:txBody>
      </p:sp>
    </p:spTree>
    <p:extLst>
      <p:ext uri="{BB962C8B-B14F-4D97-AF65-F5344CB8AC3E}">
        <p14:creationId xmlns:p14="http://schemas.microsoft.com/office/powerpoint/2010/main" val="1720754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9" name="Rectangle 8"/>
          <p:cNvSpPr/>
          <p:nvPr/>
        </p:nvSpPr>
        <p:spPr>
          <a:xfrm>
            <a:off x="219075" y="586740"/>
            <a:ext cx="737616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4" name="Slide Number Placeholder 3"/>
          <p:cNvSpPr>
            <a:spLocks noGrp="1"/>
          </p:cNvSpPr>
          <p:nvPr>
            <p:ph type="sldNum" sz="quarter" idx="12"/>
          </p:nvPr>
        </p:nvSpPr>
        <p:spPr>
          <a:xfrm>
            <a:off x="6891459" y="9357854"/>
            <a:ext cx="740170" cy="535516"/>
          </a:xfrm>
        </p:spPr>
        <p:txBody>
          <a:bodyPr/>
          <a:lstStyle/>
          <a:p>
            <a:fld id="{F177B04D-AEB5-43ED-B9BA-B3D1EC9C9067}" type="slidenum">
              <a:rPr lang="en-US" smtClean="0"/>
              <a:pPr/>
              <a:t>2</a:t>
            </a:fld>
            <a:endParaRPr lang="en-US" dirty="0"/>
          </a:p>
        </p:txBody>
      </p:sp>
      <p:sp>
        <p:nvSpPr>
          <p:cNvPr id="6" name="TextBox 5"/>
          <p:cNvSpPr txBox="1"/>
          <p:nvPr/>
        </p:nvSpPr>
        <p:spPr>
          <a:xfrm>
            <a:off x="460674" y="1257300"/>
            <a:ext cx="6892962" cy="3989431"/>
          </a:xfrm>
          <a:prstGeom prst="rect">
            <a:avLst/>
          </a:prstGeom>
          <a:solidFill>
            <a:schemeClr val="bg1"/>
          </a:solidFill>
        </p:spPr>
        <p:txBody>
          <a:bodyPr wrap="square" lIns="95128" tIns="47564" rIns="95128" bIns="47564" rtlCol="0">
            <a:spAutoFit/>
          </a:bodyPr>
          <a:lstStyle/>
          <a:p>
            <a:pPr lvl="0" algn="ctr"/>
            <a:r>
              <a:rPr lang="es-MX" sz="1320" b="1" u="sng" dirty="0">
                <a:solidFill>
                  <a:prstClr val="black"/>
                </a:solidFill>
              </a:rPr>
              <a:t>Trimestre </a:t>
            </a:r>
            <a:r>
              <a:rPr lang="es-MX" sz="1320" b="1" u="sng" dirty="0" smtClean="0">
                <a:solidFill>
                  <a:prstClr val="black"/>
                </a:solidFill>
              </a:rPr>
              <a:t>Tres: </a:t>
            </a:r>
            <a:r>
              <a:rPr lang="es-MX" sz="1320" b="1" u="sng" dirty="0">
                <a:solidFill>
                  <a:prstClr val="black"/>
                </a:solidFill>
              </a:rPr>
              <a:t>Evaluación formativa común de artes del lenguaje inglés </a:t>
            </a:r>
          </a:p>
          <a:p>
            <a:pPr lvl="0" algn="ctr"/>
            <a:r>
              <a:rPr lang="es-MX" sz="1320" b="1" u="sng" dirty="0">
                <a:solidFill>
                  <a:prstClr val="black"/>
                </a:solidFill>
              </a:rPr>
              <a:t>Equipo de miembros y escritores</a:t>
            </a:r>
          </a:p>
          <a:p>
            <a:pPr lvl="0" algn="ctr"/>
            <a:endParaRPr lang="en-US" sz="770" b="1" u="sng" dirty="0">
              <a:solidFill>
                <a:prstClr val="black"/>
              </a:solidFill>
            </a:endParaRPr>
          </a:p>
          <a:p>
            <a:pPr lvl="0"/>
            <a:r>
              <a:rPr lang="x-none" sz="1045" dirty="0">
                <a:solidFill>
                  <a:prstClr val="black"/>
                </a:solidFill>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lvl="0"/>
            <a:endParaRPr lang="en-US" sz="1045" b="1" dirty="0">
              <a:solidFill>
                <a:prstClr val="black"/>
              </a:solidFill>
            </a:endParaRPr>
          </a:p>
          <a:p>
            <a:pPr lvl="0"/>
            <a:endParaRPr lang="en-US" sz="1045" b="1" dirty="0">
              <a:solidFill>
                <a:prstClr val="black"/>
              </a:solidFill>
            </a:endParaRPr>
          </a:p>
          <a:p>
            <a:pPr lvl="0"/>
            <a:endParaRPr lang="en-US" sz="2200" b="1" dirty="0"/>
          </a:p>
          <a:p>
            <a:r>
              <a:rPr lang="en-US" sz="2200" b="1" dirty="0"/>
              <a:t>	</a:t>
            </a:r>
          </a:p>
          <a:p>
            <a:endParaRPr lang="en-US" sz="2200" b="1" dirty="0"/>
          </a:p>
          <a:p>
            <a:endParaRPr lang="en-US" sz="2200" b="1" dirty="0"/>
          </a:p>
          <a:p>
            <a:endParaRPr lang="en-US" sz="2200" b="1" dirty="0"/>
          </a:p>
          <a:p>
            <a:endParaRPr lang="en-US" sz="2200" b="1" dirty="0"/>
          </a:p>
          <a:p>
            <a:pPr lvl="0" algn="ctr"/>
            <a:r>
              <a:rPr lang="es-MX" sz="1210" b="1" i="1" dirty="0">
                <a:solidFill>
                  <a:prstClr val="black"/>
                </a:solidFill>
              </a:rPr>
              <a:t>Gracias a todos los que revisaron y editaron esta evaluación;</a:t>
            </a:r>
          </a:p>
          <a:p>
            <a:pPr lvl="0" algn="ctr"/>
            <a:r>
              <a:rPr lang="es-MX" sz="1210" b="1" i="1" dirty="0">
                <a:solidFill>
                  <a:prstClr val="black"/>
                </a:solidFill>
              </a:rPr>
              <a:t> un agradecimiento especial a </a:t>
            </a:r>
            <a:r>
              <a:rPr lang="es-MX" sz="1210" b="1" i="1" dirty="0" err="1">
                <a:solidFill>
                  <a:prstClr val="black"/>
                </a:solidFill>
              </a:rPr>
              <a:t>Vicki</a:t>
            </a:r>
            <a:r>
              <a:rPr lang="es-MX" sz="1210" b="1" i="1" dirty="0">
                <a:solidFill>
                  <a:prstClr val="black"/>
                </a:solidFill>
              </a:rPr>
              <a:t> Daniel y sus increíbles habilidades para editar.</a:t>
            </a:r>
          </a:p>
        </p:txBody>
      </p:sp>
      <p:graphicFrame>
        <p:nvGraphicFramePr>
          <p:cNvPr id="8" name="Table 7"/>
          <p:cNvGraphicFramePr>
            <a:graphicFrameLocks noGrp="1"/>
          </p:cNvGraphicFramePr>
          <p:nvPr>
            <p:extLst>
              <p:ext uri="{D42A27DB-BD31-4B8C-83A1-F6EECF244321}">
                <p14:modId xmlns:p14="http://schemas.microsoft.com/office/powerpoint/2010/main" val="732038784"/>
              </p:ext>
            </p:extLst>
          </p:nvPr>
        </p:nvGraphicFramePr>
        <p:xfrm>
          <a:off x="784860" y="2514600"/>
          <a:ext cx="6370320" cy="2226379"/>
        </p:xfrm>
        <a:graphic>
          <a:graphicData uri="http://schemas.openxmlformats.org/drawingml/2006/table">
            <a:tbl>
              <a:tblPr firstRow="1" bandRow="1">
                <a:tableStyleId>{5940675A-B579-460E-94D1-54222C63F5DA}</a:tableStyleId>
              </a:tblPr>
              <a:tblGrid>
                <a:gridCol w="1569466"/>
                <a:gridCol w="1783334"/>
                <a:gridCol w="1592580"/>
                <a:gridCol w="1424940"/>
              </a:tblGrid>
              <a:tr h="502691">
                <a:tc>
                  <a:txBody>
                    <a:bodyPr/>
                    <a:lstStyle/>
                    <a:p>
                      <a:r>
                        <a:rPr lang="en-US" sz="1300" b="1" dirty="0" smtClean="0">
                          <a:solidFill>
                            <a:schemeClr val="tx1"/>
                          </a:solidFill>
                          <a:latin typeface="Calibri" panose="020F0502020204030204" pitchFamily="34" charset="0"/>
                        </a:rPr>
                        <a:t>Shannon Berkey</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Raquel LemusGarcia</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latin typeface="Calibri" panose="020F0502020204030204" pitchFamily="34" charset="0"/>
                        </a:rPr>
                        <a:t>Sandy Maines</a:t>
                      </a: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latin typeface="Calibri" panose="020F0502020204030204" pitchFamily="34" charset="0"/>
                        </a:rPr>
                        <a:t>Berta Lule</a:t>
                      </a:r>
                    </a:p>
                  </a:txBody>
                  <a:tcPr marL="100191" marR="100191" marT="50178" marB="50178">
                    <a:solidFill>
                      <a:schemeClr val="bg1"/>
                    </a:solidFill>
                  </a:tcPr>
                </a:tc>
              </a:tr>
              <a:tr h="406999">
                <a:tc>
                  <a:txBody>
                    <a:bodyPr/>
                    <a:lstStyle/>
                    <a:p>
                      <a:r>
                        <a:rPr lang="en-US" sz="1300" b="1" dirty="0" smtClean="0">
                          <a:solidFill>
                            <a:schemeClr val="tx1"/>
                          </a:solidFill>
                          <a:latin typeface="Calibri" panose="020F0502020204030204" pitchFamily="34" charset="0"/>
                        </a:rPr>
                        <a:t>Tammy Cole</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Janet Stintson</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Calibri" panose="020F0502020204030204" pitchFamily="34" charset="0"/>
                        </a:rPr>
                        <a:t>Gina McLain</a:t>
                      </a: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Judy Ramer</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r>
              <a:tr h="406999">
                <a:tc>
                  <a:txBody>
                    <a:bodyPr/>
                    <a:lstStyle/>
                    <a:p>
                      <a:r>
                        <a:rPr lang="en-US" sz="1300" b="1" dirty="0" smtClean="0">
                          <a:solidFill>
                            <a:schemeClr val="tx1"/>
                          </a:solidFill>
                          <a:latin typeface="Calibri" panose="020F0502020204030204" pitchFamily="34" charset="0"/>
                        </a:rPr>
                        <a:t>Nicole</a:t>
                      </a:r>
                      <a:r>
                        <a:rPr lang="en-US" sz="1300" b="1" baseline="0" dirty="0" smtClean="0">
                          <a:solidFill>
                            <a:schemeClr val="tx1"/>
                          </a:solidFill>
                          <a:latin typeface="Calibri" panose="020F0502020204030204" pitchFamily="34" charset="0"/>
                        </a:rPr>
                        <a:t> Thoen</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Patricia Gallardo</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Calibri" panose="020F0502020204030204" pitchFamily="34" charset="0"/>
                        </a:rPr>
                        <a:t>Lisa Carnes</a:t>
                      </a: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Teresa</a:t>
                      </a:r>
                      <a:r>
                        <a:rPr lang="en-US" sz="1300" b="1" baseline="0" dirty="0" smtClean="0">
                          <a:solidFill>
                            <a:schemeClr val="tx1"/>
                          </a:solidFill>
                          <a:latin typeface="Calibri" panose="020F0502020204030204" pitchFamily="34" charset="0"/>
                        </a:rPr>
                        <a:t> Portinga</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r>
              <a:tr h="502691">
                <a:tc>
                  <a:txBody>
                    <a:bodyPr/>
                    <a:lstStyle/>
                    <a:p>
                      <a:r>
                        <a:rPr lang="en-US" sz="1300" b="1" dirty="0" smtClean="0">
                          <a:solidFill>
                            <a:schemeClr val="tx1"/>
                          </a:solidFill>
                          <a:latin typeface="Calibri" panose="020F0502020204030204" pitchFamily="34" charset="0"/>
                        </a:rPr>
                        <a:t>Jami Rider</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Linda Benson</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Dori Sipe</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Laycee Kinsman</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r>
              <a:tr h="406999">
                <a:tc>
                  <a:txBody>
                    <a:bodyPr/>
                    <a:lstStyle/>
                    <a:p>
                      <a:r>
                        <a:rPr lang="en-US" sz="1300" b="1" dirty="0" smtClean="0">
                          <a:solidFill>
                            <a:schemeClr val="tx1"/>
                          </a:solidFill>
                          <a:latin typeface="Calibri" panose="020F0502020204030204" pitchFamily="34" charset="0"/>
                        </a:rPr>
                        <a:t>Sonja Grabel</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Calibri" panose="020F0502020204030204" pitchFamily="34" charset="0"/>
                        </a:rPr>
                        <a:t>Christina Orozco</a:t>
                      </a: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Teresa Portinga</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latin typeface="Calibri" panose="020F0502020204030204" pitchFamily="34" charset="0"/>
                        </a:rPr>
                        <a:t>Irma Ramirez</a:t>
                      </a:r>
                    </a:p>
                  </a:txBody>
                  <a:tcPr marL="100191" marR="100191" marT="50178" marB="50178">
                    <a:solidFill>
                      <a:schemeClr val="bg1"/>
                    </a:solidFill>
                  </a:tcPr>
                </a:tc>
              </a:tr>
            </a:tbl>
          </a:graphicData>
        </a:graphic>
      </p:graphicFrame>
      <p:graphicFrame>
        <p:nvGraphicFramePr>
          <p:cNvPr id="11" name="Table 10"/>
          <p:cNvGraphicFramePr>
            <a:graphicFrameLocks noGrp="1"/>
          </p:cNvGraphicFramePr>
          <p:nvPr>
            <p:extLst/>
          </p:nvPr>
        </p:nvGraphicFramePr>
        <p:xfrm>
          <a:off x="460674" y="5500879"/>
          <a:ext cx="6892963" cy="3233929"/>
        </p:xfrm>
        <a:graphic>
          <a:graphicData uri="http://schemas.openxmlformats.org/drawingml/2006/table">
            <a:tbl>
              <a:tblPr firstRow="1" bandRow="1">
                <a:tableStyleId>{5940675A-B579-460E-94D1-54222C63F5DA}</a:tableStyleId>
              </a:tblPr>
              <a:tblGrid>
                <a:gridCol w="2469512"/>
                <a:gridCol w="1982809"/>
                <a:gridCol w="2440642"/>
              </a:tblGrid>
              <a:tr h="4602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2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x-none" sz="1200" b="1" i="0" u="none" strike="noStrike" kern="1200" cap="none" spc="0" normalizeH="0" baseline="30000" noProof="0" dirty="0" smtClean="0">
                          <a:ln>
                            <a:noFill/>
                          </a:ln>
                          <a:solidFill>
                            <a:prstClr val="black"/>
                          </a:solidFill>
                          <a:effectLst/>
                          <a:uLnTx/>
                          <a:uFillTx/>
                          <a:latin typeface="+mn-lt"/>
                          <a:ea typeface="+mn-ea"/>
                          <a:cs typeface="+mn-cs"/>
                        </a:rPr>
                        <a:t>to</a:t>
                      </a:r>
                      <a:r>
                        <a:rPr kumimoji="0" lang="x-none" sz="1200" b="1" i="0" u="none" strike="noStrike" kern="1200" cap="none" spc="0" normalizeH="0" baseline="0" noProof="0" dirty="0" smtClean="0">
                          <a:ln>
                            <a:noFill/>
                          </a:ln>
                          <a:solidFill>
                            <a:prstClr val="black"/>
                          </a:solidFill>
                          <a:effectLst/>
                          <a:uLnTx/>
                          <a:uFillTx/>
                          <a:latin typeface="+mn-lt"/>
                          <a:ea typeface="+mn-ea"/>
                          <a:cs typeface="+mn-cs"/>
                        </a:rPr>
                        <a:t> de HSD.   </a:t>
                      </a: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 name="Table 1"/>
          <p:cNvGraphicFramePr>
            <a:graphicFrameLocks noGrp="1"/>
          </p:cNvGraphicFramePr>
          <p:nvPr/>
        </p:nvGraphicFramePr>
        <p:xfrm>
          <a:off x="491490" y="8874701"/>
          <a:ext cx="6862145" cy="469392"/>
        </p:xfrm>
        <a:graphic>
          <a:graphicData uri="http://schemas.openxmlformats.org/drawingml/2006/table">
            <a:tbl>
              <a:tblPr firstRow="1" bandRow="1">
                <a:tableStyleId>{3C2FFA5D-87B4-456A-9821-1D502468CF0F}</a:tableStyleId>
              </a:tblPr>
              <a:tblGrid>
                <a:gridCol w="6862145"/>
              </a:tblGrid>
              <a:tr h="469392">
                <a:tc>
                  <a:txBody>
                    <a:bodyPr/>
                    <a:lstStyle/>
                    <a:p>
                      <a:pPr algn="ctr"/>
                      <a:r>
                        <a:rPr lang="en-US" sz="1200" dirty="0" smtClean="0">
                          <a:solidFill>
                            <a:schemeClr val="tx1"/>
                          </a:solidFill>
                        </a:rPr>
                        <a:t>Gracias a </a:t>
                      </a:r>
                      <a:r>
                        <a:rPr lang="en-US" sz="1200" dirty="0" err="1" smtClean="0">
                          <a:solidFill>
                            <a:schemeClr val="tx1"/>
                          </a:solidFill>
                        </a:rPr>
                        <a:t>todos</a:t>
                      </a:r>
                      <a:r>
                        <a:rPr lang="en-US" sz="1200" dirty="0" smtClean="0">
                          <a:solidFill>
                            <a:schemeClr val="tx1"/>
                          </a:solidFill>
                        </a:rPr>
                        <a:t> los </a:t>
                      </a:r>
                      <a:r>
                        <a:rPr lang="en-US" sz="1200" dirty="0" err="1" smtClean="0">
                          <a:solidFill>
                            <a:schemeClr val="tx1"/>
                          </a:solidFill>
                        </a:rPr>
                        <a:t>que</a:t>
                      </a:r>
                      <a:r>
                        <a:rPr lang="en-US" sz="1200" dirty="0" smtClean="0">
                          <a:solidFill>
                            <a:schemeClr val="tx1"/>
                          </a:solidFill>
                        </a:rPr>
                        <a:t> </a:t>
                      </a:r>
                      <a:r>
                        <a:rPr lang="en-US" sz="1200" dirty="0" err="1" smtClean="0">
                          <a:solidFill>
                            <a:schemeClr val="tx1"/>
                          </a:solidFill>
                        </a:rPr>
                        <a:t>participaron</a:t>
                      </a:r>
                      <a:r>
                        <a:rPr lang="en-US" sz="1200" dirty="0" smtClean="0">
                          <a:solidFill>
                            <a:schemeClr val="tx1"/>
                          </a:solidFill>
                        </a:rPr>
                        <a:t> </a:t>
                      </a:r>
                      <a:r>
                        <a:rPr lang="en-US" sz="1200" dirty="0" err="1" smtClean="0">
                          <a:solidFill>
                            <a:schemeClr val="tx1"/>
                          </a:solidFill>
                        </a:rPr>
                        <a:t>en</a:t>
                      </a:r>
                      <a:r>
                        <a:rPr lang="en-US" sz="1200" dirty="0" smtClean="0">
                          <a:solidFill>
                            <a:schemeClr val="tx1"/>
                          </a:solidFill>
                        </a:rPr>
                        <a:t> la </a:t>
                      </a:r>
                      <a:r>
                        <a:rPr lang="en-US" sz="1200" dirty="0" err="1" smtClean="0">
                          <a:solidFill>
                            <a:schemeClr val="tx1"/>
                          </a:solidFill>
                        </a:rPr>
                        <a:t>traducción</a:t>
                      </a:r>
                      <a:r>
                        <a:rPr lang="en-US" sz="1200" dirty="0" smtClean="0">
                          <a:solidFill>
                            <a:schemeClr val="tx1"/>
                          </a:solidFill>
                        </a:rPr>
                        <a:t> de </a:t>
                      </a:r>
                      <a:r>
                        <a:rPr lang="en-US" sz="1200" dirty="0" err="1" smtClean="0">
                          <a:solidFill>
                            <a:schemeClr val="tx1"/>
                          </a:solidFill>
                        </a:rPr>
                        <a:t>esta</a:t>
                      </a:r>
                      <a:r>
                        <a:rPr lang="en-US" sz="1200" dirty="0" smtClean="0">
                          <a:solidFill>
                            <a:schemeClr val="tx1"/>
                          </a:solidFill>
                        </a:rPr>
                        <a:t> </a:t>
                      </a:r>
                      <a:r>
                        <a:rPr lang="en-US" sz="1200" dirty="0" err="1" smtClean="0">
                          <a:solidFill>
                            <a:schemeClr val="tx1"/>
                          </a:solidFill>
                        </a:rPr>
                        <a:t>evaluación</a:t>
                      </a:r>
                      <a:r>
                        <a:rPr lang="en-US" sz="1200" dirty="0" smtClean="0">
                          <a:solidFill>
                            <a:schemeClr val="tx1"/>
                          </a:solidFill>
                        </a:rPr>
                        <a:t>, </a:t>
                      </a:r>
                    </a:p>
                    <a:p>
                      <a:pPr algn="ctr"/>
                      <a:r>
                        <a:rPr lang="en-US" sz="1200" dirty="0" err="1" smtClean="0">
                          <a:solidFill>
                            <a:schemeClr val="tx1"/>
                          </a:solidFill>
                        </a:rPr>
                        <a:t>bajo</a:t>
                      </a:r>
                      <a:r>
                        <a:rPr lang="en-US" sz="1200" dirty="0" smtClean="0">
                          <a:solidFill>
                            <a:schemeClr val="tx1"/>
                          </a:solidFill>
                        </a:rPr>
                        <a:t> la </a:t>
                      </a:r>
                      <a:r>
                        <a:rPr lang="en-US" sz="1200" dirty="0" err="1" smtClean="0">
                          <a:solidFill>
                            <a:schemeClr val="tx1"/>
                          </a:solidFill>
                        </a:rPr>
                        <a:t>coordinación</a:t>
                      </a:r>
                      <a:r>
                        <a:rPr lang="en-US" sz="1200" baseline="0" dirty="0" smtClean="0">
                          <a:solidFill>
                            <a:schemeClr val="tx1"/>
                          </a:solidFill>
                        </a:rPr>
                        <a:t> de </a:t>
                      </a:r>
                      <a:r>
                        <a:rPr kumimoji="0" lang="en-US" sz="1000" b="1" i="0"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 &amp; M. Méndez</a:t>
                      </a:r>
                      <a:endParaRPr kumimoji="0" lang="x-none" sz="1000" b="1" i="0"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0584" marR="100584" marT="50292" marB="50292">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
        <p:nvSpPr>
          <p:cNvPr id="12" name="Rectangle 11"/>
          <p:cNvSpPr/>
          <p:nvPr/>
        </p:nvSpPr>
        <p:spPr>
          <a:xfrm>
            <a:off x="3581400" y="9778179"/>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07/05/2015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618156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sp>
        <p:nvSpPr>
          <p:cNvPr id="2" name="Rectangle 1"/>
          <p:cNvSpPr/>
          <p:nvPr/>
        </p:nvSpPr>
        <p:spPr>
          <a:xfrm>
            <a:off x="378823" y="317682"/>
            <a:ext cx="7018973" cy="7453169"/>
          </a:xfrm>
          <a:prstGeom prst="rect">
            <a:avLst/>
          </a:prstGeom>
        </p:spPr>
        <p:txBody>
          <a:bodyPr wrap="square" lIns="96367" tIns="48184" rIns="96367" bIns="48184">
            <a:spAutoFit/>
          </a:bodyPr>
          <a:lstStyle/>
          <a:p>
            <a:r>
              <a:rPr lang="es-MX" sz="1150" b="1" dirty="0"/>
              <a:t>Lee las instrucciones.  </a:t>
            </a:r>
          </a:p>
          <a:p>
            <a:endParaRPr lang="es-MX" sz="1400" u="sng" dirty="0"/>
          </a:p>
          <a:p>
            <a:r>
              <a:rPr lang="es-MX" sz="1150" b="1" u="sng" dirty="0"/>
              <a:t>Parte 1- </a:t>
            </a:r>
            <a:r>
              <a:rPr lang="es-MX" sz="1150" i="1" dirty="0" smtClean="0"/>
              <a:t>Respuestas de selección múltiple </a:t>
            </a:r>
            <a:r>
              <a:rPr lang="es-MX" sz="1150" i="1" dirty="0"/>
              <a:t>y respuestas construidas </a:t>
            </a:r>
          </a:p>
          <a:p>
            <a:r>
              <a:rPr lang="es-MX" sz="1150" dirty="0"/>
              <a:t>Vas a leer y escuchar un poema </a:t>
            </a:r>
            <a:r>
              <a:rPr lang="es-MX" sz="1150" dirty="0" smtClean="0"/>
              <a:t>literario </a:t>
            </a:r>
            <a:r>
              <a:rPr lang="es-MX" sz="1150" dirty="0"/>
              <a:t>famoso sobre béisbol. Luego, vas a leer dos  fuentes de textos informativos </a:t>
            </a:r>
            <a:r>
              <a:rPr lang="es-MX" sz="1150" dirty="0" smtClean="0"/>
              <a:t>sobre </a:t>
            </a:r>
            <a:r>
              <a:rPr lang="es-MX" sz="1150" dirty="0"/>
              <a:t>dos gran jugadores de béisbol. </a:t>
            </a:r>
          </a:p>
          <a:p>
            <a:endParaRPr lang="es-MX" sz="1150" dirty="0"/>
          </a:p>
          <a:p>
            <a:r>
              <a:rPr lang="es-MX" sz="1150" dirty="0"/>
              <a:t>Mientras lees, toma notas sobre estas fuentes.  </a:t>
            </a:r>
          </a:p>
          <a:p>
            <a:r>
              <a:rPr lang="es-MX" sz="1150" dirty="0"/>
              <a:t>Luego, responderás algunas preguntas de investigación acerca de estas fuentes. </a:t>
            </a:r>
          </a:p>
          <a:p>
            <a:endParaRPr lang="es-MX" sz="1000" dirty="0"/>
          </a:p>
          <a:p>
            <a:pPr>
              <a:defRPr/>
            </a:pPr>
            <a:r>
              <a:rPr lang="es-MX" sz="1150" dirty="0" smtClean="0"/>
              <a:t>Más adelante, </a:t>
            </a:r>
            <a:r>
              <a:rPr lang="es-MX" sz="1150" dirty="0"/>
              <a:t>vas a escribir  una narrativa sobre un personaje que </a:t>
            </a:r>
            <a:r>
              <a:rPr lang="es-MX" sz="1150" b="1" dirty="0"/>
              <a:t>aprende </a:t>
            </a:r>
            <a:r>
              <a:rPr lang="es-MX" sz="1150" dirty="0"/>
              <a:t>sobre lo qué se necesita para  hacer un sueño realidad. </a:t>
            </a:r>
            <a:endParaRPr lang="es-MX" sz="1150" b="1" dirty="0"/>
          </a:p>
          <a:p>
            <a:r>
              <a:rPr lang="es-MX" sz="1150" b="1" dirty="0"/>
              <a:t>Pasos a seguir :</a:t>
            </a:r>
          </a:p>
          <a:p>
            <a:r>
              <a:rPr lang="es-MX" sz="1150" dirty="0"/>
              <a:t>Con el fin de ayudarte a planificar y escribir tu texto narrativo, vas a hacer lo siguiente:</a:t>
            </a:r>
          </a:p>
          <a:p>
            <a:endParaRPr lang="es-MX" sz="1150" dirty="0"/>
          </a:p>
          <a:p>
            <a:pPr marL="228600" indent="-228600">
              <a:buAutoNum type="arabicPeriod"/>
            </a:pPr>
            <a:r>
              <a:rPr lang="es-MX" sz="1150" dirty="0"/>
              <a:t>Leer los textos literarios y narrativos  y ver el video.</a:t>
            </a:r>
          </a:p>
          <a:p>
            <a:r>
              <a:rPr lang="es-MX" sz="1150" dirty="0"/>
              <a:t>2.   Responder a varias preguntas sobre las fuentes. </a:t>
            </a:r>
          </a:p>
          <a:p>
            <a:r>
              <a:rPr lang="es-MX" sz="1150" dirty="0"/>
              <a:t>3.   Planificar tu escrito.</a:t>
            </a:r>
          </a:p>
          <a:p>
            <a:endParaRPr lang="es-MX" sz="1000" b="1" dirty="0"/>
          </a:p>
          <a:p>
            <a:r>
              <a:rPr lang="es-MX" sz="1150" b="1" dirty="0"/>
              <a:t>Instrucciones para empezar:</a:t>
            </a:r>
          </a:p>
          <a:p>
            <a:r>
              <a:rPr lang="es-MX" sz="1150" dirty="0"/>
              <a:t>Ahora leerás varios textos y escucharás la grabación de audio. Toma notas porque es posible que quieras consultar tus notas mientras planificas tu escrito narrativo. Puedes referirte a cualquiera de las fuentes cada vez que quieras.</a:t>
            </a:r>
          </a:p>
          <a:p>
            <a:endParaRPr lang="es-MX" sz="1150" b="1" dirty="0"/>
          </a:p>
          <a:p>
            <a:r>
              <a:rPr lang="es-MX" sz="1150" b="1" dirty="0"/>
              <a:t>Preguntas:</a:t>
            </a:r>
          </a:p>
          <a:p>
            <a:pPr defTabSz="1018824"/>
            <a:r>
              <a:rPr lang="es-MX" sz="1150" dirty="0"/>
              <a:t>Contesta las preguntas. Tus respuestas a estas preguntas serán calificadas. Además, van ayudarte a pensar acerca de las fuentes que has leído, lo que también te ayudará a planificar tu texto narrativo.</a:t>
            </a:r>
          </a:p>
          <a:p>
            <a:endParaRPr lang="en-US" sz="1150" dirty="0"/>
          </a:p>
          <a:p>
            <a:r>
              <a:rPr lang="es-GT" sz="1150" b="1" u="sng" dirty="0" smtClean="0"/>
              <a:t>Parte 2</a:t>
            </a:r>
            <a:r>
              <a:rPr lang="es-GT" sz="1150" b="1" dirty="0" smtClean="0"/>
              <a:t> </a:t>
            </a:r>
            <a:r>
              <a:rPr lang="es-GT" sz="1150" i="1" dirty="0" smtClean="0"/>
              <a:t>Tarea de rendimiento</a:t>
            </a:r>
          </a:p>
          <a:p>
            <a:pPr>
              <a:defRPr/>
            </a:pPr>
            <a:r>
              <a:rPr lang="es-GT" sz="1150" b="1" u="sng" dirty="0" smtClean="0"/>
              <a:t>Tu tarea</a:t>
            </a:r>
            <a:r>
              <a:rPr lang="es-GT" sz="1150" b="1" dirty="0" smtClean="0"/>
              <a:t>: </a:t>
            </a:r>
          </a:p>
          <a:p>
            <a:pPr marL="403225">
              <a:defRPr/>
            </a:pPr>
            <a:r>
              <a:rPr lang="es-ES" sz="1150" dirty="0"/>
              <a:t>Escribe una narrativa sobre un personaje que </a:t>
            </a:r>
            <a:r>
              <a:rPr lang="es-ES" sz="1150" b="1" dirty="0"/>
              <a:t>aprende</a:t>
            </a:r>
            <a:r>
              <a:rPr lang="es-ES" sz="1150" dirty="0"/>
              <a:t> </a:t>
            </a:r>
            <a:r>
              <a:rPr lang="es-ES" sz="1150" dirty="0" smtClean="0"/>
              <a:t>qué </a:t>
            </a:r>
            <a:r>
              <a:rPr lang="es-ES" sz="1150" dirty="0"/>
              <a:t>se necesita para </a:t>
            </a:r>
            <a:r>
              <a:rPr lang="es-ES" sz="1150" dirty="0" smtClean="0"/>
              <a:t>hacer </a:t>
            </a:r>
            <a:r>
              <a:rPr lang="es-ES" sz="1150" dirty="0"/>
              <a:t>un sueño realidad. El sueño puede ser </a:t>
            </a:r>
            <a:r>
              <a:rPr lang="es-ES" sz="1150" dirty="0" smtClean="0"/>
              <a:t>acerca del </a:t>
            </a:r>
            <a:r>
              <a:rPr lang="es-ES" sz="1150" dirty="0"/>
              <a:t>béisbol o puede ser sobre otro sueño </a:t>
            </a:r>
            <a:r>
              <a:rPr lang="es-ES" sz="1150" dirty="0" smtClean="0"/>
              <a:t>aparte del béisbol</a:t>
            </a:r>
            <a:r>
              <a:rPr lang="es-ES" sz="1150" dirty="0"/>
              <a:t>.  Sin embargo, utiliza detalles de los textos que apoyen qué </a:t>
            </a:r>
            <a:r>
              <a:rPr lang="es-ES" sz="1150" dirty="0" smtClean="0"/>
              <a:t>se </a:t>
            </a:r>
            <a:r>
              <a:rPr lang="es-ES" sz="1150" dirty="0"/>
              <a:t>necesita para hacer un sueño realidad (tal como nunca rendirse u otras cualidades personales que se encuentran en los textos).</a:t>
            </a:r>
          </a:p>
          <a:p>
            <a:endParaRPr lang="es-GT" sz="1150" dirty="0" smtClean="0"/>
          </a:p>
          <a:p>
            <a:r>
              <a:rPr lang="es-GT" sz="1150" b="1" u="sng" dirty="0" smtClean="0"/>
              <a:t>Vas a </a:t>
            </a:r>
            <a:r>
              <a:rPr lang="es-GT" sz="1150" dirty="0" smtClean="0"/>
              <a:t>:</a:t>
            </a:r>
          </a:p>
          <a:p>
            <a:pPr marL="361375" indent="-361375">
              <a:buAutoNum type="arabicPeriod"/>
            </a:pPr>
            <a:r>
              <a:rPr lang="es-ES" sz="1150" dirty="0"/>
              <a:t>Planificar tu escrito. Puedes utilizar tus notas y respuestas.</a:t>
            </a:r>
          </a:p>
          <a:p>
            <a:pPr marL="361375" indent="-361375">
              <a:buAutoNum type="arabicPeriod"/>
            </a:pPr>
            <a:endParaRPr lang="es-ES" sz="800" dirty="0"/>
          </a:p>
          <a:p>
            <a:pPr marL="361375" indent="-361375">
              <a:buAutoNum type="arabicPeriod"/>
            </a:pPr>
            <a:r>
              <a:rPr lang="es-ES" sz="1150" dirty="0"/>
              <a:t>Escribir, revisar y editar tu primer borrador (tu maestro te proporcionará papel).</a:t>
            </a:r>
          </a:p>
          <a:p>
            <a:pPr marL="361375" indent="-361375">
              <a:buAutoNum type="arabicPeriod"/>
            </a:pPr>
            <a:endParaRPr lang="es-ES" sz="800" dirty="0"/>
          </a:p>
          <a:p>
            <a:pPr marL="361375" indent="-361375">
              <a:buAutoNum type="arabicPeriod"/>
            </a:pPr>
            <a:r>
              <a:rPr lang="es-ES" sz="1150" dirty="0"/>
              <a:t>Escribir una versión final de tu </a:t>
            </a:r>
            <a:r>
              <a:rPr lang="es-ES" sz="1150" dirty="0" smtClean="0"/>
              <a:t>artículo </a:t>
            </a:r>
            <a:r>
              <a:rPr lang="es-ES" sz="1150" dirty="0"/>
              <a:t>narrativo.</a:t>
            </a:r>
          </a:p>
          <a:p>
            <a:pPr algn="ctr"/>
            <a:endParaRPr lang="es-GT" sz="900" b="1" u="sng" dirty="0" smtClean="0"/>
          </a:p>
          <a:p>
            <a:pPr algn="ctr"/>
            <a:r>
              <a:rPr lang="es-EC" sz="1400" i="1" dirty="0"/>
              <a:t>Cómo serás </a:t>
            </a:r>
            <a:r>
              <a:rPr lang="es-EC" sz="1400" i="1" dirty="0" smtClean="0"/>
              <a:t>calificado</a:t>
            </a:r>
            <a:endParaRPr lang="en-US" sz="1400" b="1" u="sng" dirty="0"/>
          </a:p>
        </p:txBody>
      </p:sp>
      <p:graphicFrame>
        <p:nvGraphicFramePr>
          <p:cNvPr id="5" name="Table 4"/>
          <p:cNvGraphicFramePr>
            <a:graphicFrameLocks noGrp="1"/>
          </p:cNvGraphicFramePr>
          <p:nvPr>
            <p:extLst>
              <p:ext uri="{D42A27DB-BD31-4B8C-83A1-F6EECF244321}">
                <p14:modId xmlns:p14="http://schemas.microsoft.com/office/powerpoint/2010/main" val="2515305222"/>
              </p:ext>
            </p:extLst>
          </p:nvPr>
        </p:nvGraphicFramePr>
        <p:xfrm>
          <a:off x="1219200" y="7539791"/>
          <a:ext cx="5553075" cy="2214153"/>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Cuán bien mantienes tu enfoque, y estableces un escenario, narrador y /o personajes</a:t>
                      </a:r>
                      <a:r>
                        <a:rPr kumimoji="0" lang="en-US" sz="900" b="1" i="0" u="none" strike="noStrike" kern="1200" cap="none" spc="0" normalizeH="0" baseline="0" noProof="0" dirty="0" smtClean="0">
                          <a:ln>
                            <a:noFill/>
                          </a:ln>
                          <a:solidFill>
                            <a:prstClr val="black"/>
                          </a:solidFill>
                          <a:effectLst/>
                          <a:uLnTx/>
                          <a:uFillTx/>
                          <a:latin typeface="+mn-lt"/>
                          <a:ea typeface="+mn-ea"/>
                          <a:cs typeface="+mn-cs"/>
                        </a:rPr>
                        <a:t>.</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s-EC" sz="900" b="1" noProof="0" dirty="0" smtClean="0"/>
                        <a:t>Cuán</a:t>
                      </a:r>
                      <a:r>
                        <a:rPr lang="es-EC" sz="900" b="1" baseline="0" noProof="0" dirty="0" smtClean="0"/>
                        <a:t> bien los</a:t>
                      </a:r>
                      <a:r>
                        <a:rPr lang="es-EC" sz="900" b="1" baseline="0" noProof="0" dirty="0" smtClean="0">
                          <a:solidFill>
                            <a:srgbClr val="00B050"/>
                          </a:solidFill>
                        </a:rPr>
                        <a:t> </a:t>
                      </a:r>
                      <a:r>
                        <a:rPr lang="es-EC" sz="900" b="1" baseline="0" noProof="0" dirty="0" smtClean="0">
                          <a:solidFill>
                            <a:schemeClr val="tx1"/>
                          </a:solidFill>
                        </a:rPr>
                        <a:t>acontecimientos</a:t>
                      </a:r>
                      <a:r>
                        <a:rPr lang="es-EC" sz="900" b="1" baseline="0" noProof="0" dirty="0" smtClean="0"/>
                        <a:t> fluyen lógicamente desde el principio hasta el final, utilizando transiciones eficaces, y cuán bien te mantienes en el tema a lo largo del escrito.</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s-EC" sz="900" b="1" noProof="0" dirty="0" smtClean="0"/>
                        <a:t>Cuán</a:t>
                      </a:r>
                      <a:r>
                        <a:rPr lang="es-EC" sz="900" b="1" baseline="0" noProof="0" dirty="0" smtClean="0"/>
                        <a:t> bien elaboras con detalles, diálogo, y descripciones para avanzar el escrito, o ilustrar la experiencia. </a:t>
                      </a:r>
                      <a:endParaRPr lang="es-EC" sz="900" b="1" noProof="0" dirty="0" smtClean="0"/>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s-EC" sz="900" b="1" noProof="0" dirty="0" smtClean="0"/>
                        <a:t>Cuán</a:t>
                      </a:r>
                      <a:r>
                        <a:rPr lang="es-EC" sz="900" b="1" baseline="0" noProof="0" dirty="0" smtClean="0"/>
                        <a:t> eficazmente expresas las experiencias o los acontecimientos, utilizando lenguaje sensorial, concreto y figurativo que es apropiado para tu propósito. </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solidFill>
                      <a:schemeClr val="accent6">
                        <a:lumMod val="20000"/>
                        <a:lumOff val="80000"/>
                      </a:schemeClr>
                    </a:solidFill>
                  </a:tcPr>
                </a:tc>
                <a:tc>
                  <a:txBody>
                    <a:bodyPr/>
                    <a:lstStyle/>
                    <a:p>
                      <a:r>
                        <a:rPr lang="es-EC" sz="900" b="1" noProof="0" dirty="0" smtClean="0"/>
                        <a:t>Cuán</a:t>
                      </a:r>
                      <a:r>
                        <a:rPr lang="es-EC" sz="900" b="1" baseline="0" noProof="0" dirty="0" smtClean="0"/>
                        <a:t> bien sigues las reglas gramaticales, su uso, y las mecánicas </a:t>
                      </a:r>
                      <a:r>
                        <a:rPr lang="es-EC" sz="900" b="1" noProof="0" dirty="0" smtClean="0"/>
                        <a:t>(ortografía, puntuación, uso</a:t>
                      </a:r>
                      <a:r>
                        <a:rPr lang="es-EC" sz="900" b="1" baseline="0" noProof="0" dirty="0" smtClean="0"/>
                        <a:t> de las mayúsculas</a:t>
                      </a:r>
                      <a:r>
                        <a:rPr lang="es-EC" sz="900" b="1" noProof="0" dirty="0" smtClean="0"/>
                        <a:t>,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764439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8" name="Rectangle 7"/>
          <p:cNvSpPr/>
          <p:nvPr/>
        </p:nvSpPr>
        <p:spPr>
          <a:xfrm>
            <a:off x="838200" y="676966"/>
            <a:ext cx="6019800" cy="8657755"/>
          </a:xfrm>
          <a:prstGeom prst="rect">
            <a:avLst/>
          </a:prstGeom>
        </p:spPr>
        <p:txBody>
          <a:bodyPr wrap="square">
            <a:spAutoFit/>
          </a:bodyPr>
          <a:lstStyle/>
          <a:p>
            <a:pPr algn="ctr">
              <a:lnSpc>
                <a:spcPct val="115000"/>
              </a:lnSpc>
            </a:pPr>
            <a:r>
              <a:rPr lang="en-US" sz="1600" b="1" i="1" dirty="0">
                <a:ea typeface="Calibri"/>
                <a:cs typeface="Verdana"/>
              </a:rPr>
              <a:t>Casey </a:t>
            </a:r>
            <a:r>
              <a:rPr lang="en-US" sz="1600" b="1" i="1" dirty="0" smtClean="0">
                <a:ea typeface="Calibri"/>
                <a:cs typeface="Verdana"/>
              </a:rPr>
              <a:t>al bate</a:t>
            </a:r>
            <a:endParaRPr lang="en-US" sz="1600" b="1" i="1" dirty="0">
              <a:ea typeface="Calibri"/>
              <a:cs typeface="Times New Roman"/>
            </a:endParaRPr>
          </a:p>
          <a:p>
            <a:pPr algn="ctr">
              <a:lnSpc>
                <a:spcPct val="115000"/>
              </a:lnSpc>
            </a:pPr>
            <a:r>
              <a:rPr lang="en-US" sz="1200" i="1" dirty="0" err="1" smtClean="0">
                <a:ea typeface="Calibri"/>
                <a:cs typeface="Verdana"/>
              </a:rPr>
              <a:t>Por</a:t>
            </a:r>
            <a:r>
              <a:rPr lang="en-US" sz="1200" i="1" dirty="0" smtClean="0">
                <a:ea typeface="Calibri"/>
                <a:cs typeface="Verdana"/>
              </a:rPr>
              <a:t>: </a:t>
            </a:r>
            <a:r>
              <a:rPr lang="en-US" sz="1200" i="1" dirty="0">
                <a:ea typeface="Calibri"/>
                <a:cs typeface="Verdana"/>
              </a:rPr>
              <a:t>Ernest Lawrence </a:t>
            </a:r>
            <a:r>
              <a:rPr lang="en-US" sz="1200" i="1" dirty="0" smtClean="0">
                <a:ea typeface="Calibri"/>
                <a:cs typeface="Verdana"/>
              </a:rPr>
              <a:t>Thayer </a:t>
            </a:r>
          </a:p>
          <a:p>
            <a:pPr algn="ctr">
              <a:lnSpc>
                <a:spcPct val="115000"/>
              </a:lnSpc>
            </a:pPr>
            <a:r>
              <a:rPr lang="es-MX" sz="1200" dirty="0" smtClean="0">
                <a:ea typeface="Calibri"/>
                <a:cs typeface="Verdana"/>
              </a:rPr>
              <a:t>Enlace del video [en inglés]: </a:t>
            </a:r>
            <a:r>
              <a:rPr lang="es-MX" sz="1200" dirty="0" smtClean="0">
                <a:hlinkClick r:id="rId2"/>
              </a:rPr>
              <a:t>https://www.youtube.com/watch?v=1xWtysMlrcA</a:t>
            </a:r>
            <a:endParaRPr lang="es-MX" sz="1200" dirty="0" smtClean="0"/>
          </a:p>
          <a:p>
            <a:pPr algn="ctr">
              <a:lnSpc>
                <a:spcPct val="115000"/>
              </a:lnSpc>
            </a:pPr>
            <a:endParaRPr lang="en-US" sz="1200" dirty="0">
              <a:ea typeface="Calibri"/>
              <a:cs typeface="Times New Roman"/>
            </a:endParaRPr>
          </a:p>
          <a:p>
            <a:pPr algn="ctr">
              <a:lnSpc>
                <a:spcPct val="115000"/>
              </a:lnSpc>
            </a:pPr>
            <a:r>
              <a:rPr lang="es-ES" sz="1200" dirty="0" smtClean="0">
                <a:ea typeface="Calibri"/>
                <a:cs typeface="Calibri"/>
              </a:rPr>
              <a:t>Para la novena de Mudville aquel día, no era brillante el panorama;</a:t>
            </a:r>
            <a:endParaRPr lang="es-ES" sz="1200" dirty="0">
              <a:ea typeface="Calibri"/>
              <a:cs typeface="Calibri"/>
            </a:endParaRPr>
          </a:p>
          <a:p>
            <a:pPr algn="ctr">
              <a:lnSpc>
                <a:spcPct val="115000"/>
              </a:lnSpc>
            </a:pPr>
            <a:r>
              <a:rPr lang="es-ES" sz="1200" dirty="0" smtClean="0">
                <a:ea typeface="Calibri"/>
                <a:cs typeface="Calibri"/>
              </a:rPr>
              <a:t>El marcador mostraba cuatro </a:t>
            </a:r>
            <a:r>
              <a:rPr lang="es-ES" sz="1200" dirty="0">
                <a:ea typeface="Calibri"/>
                <a:cs typeface="Calibri"/>
              </a:rPr>
              <a:t>a dos </a:t>
            </a:r>
            <a:r>
              <a:rPr lang="es-ES" sz="1200" dirty="0" smtClean="0">
                <a:ea typeface="Calibri"/>
                <a:cs typeface="Calibri"/>
              </a:rPr>
              <a:t>y sólo faltaba una entrada.</a:t>
            </a:r>
            <a:endParaRPr lang="es-ES" sz="1200" dirty="0">
              <a:ea typeface="Calibri"/>
              <a:cs typeface="Calibri"/>
            </a:endParaRPr>
          </a:p>
          <a:p>
            <a:pPr algn="ctr">
              <a:lnSpc>
                <a:spcPct val="115000"/>
              </a:lnSpc>
            </a:pPr>
            <a:r>
              <a:rPr lang="es-ES" sz="1200" dirty="0" smtClean="0">
                <a:ea typeface="Calibri"/>
                <a:cs typeface="Calibri"/>
              </a:rPr>
              <a:t>Entonces, </a:t>
            </a:r>
            <a:r>
              <a:rPr lang="es-ES" sz="1200" dirty="0">
                <a:ea typeface="Calibri"/>
                <a:cs typeface="Calibri"/>
              </a:rPr>
              <a:t>cuando </a:t>
            </a:r>
            <a:r>
              <a:rPr lang="es-ES" sz="1200" dirty="0" smtClean="0">
                <a:ea typeface="Calibri"/>
                <a:cs typeface="Calibri"/>
              </a:rPr>
              <a:t>primero poncharon a Cooney, y luego Barrow cayó,</a:t>
            </a:r>
            <a:endParaRPr lang="es-ES" sz="1200" dirty="0">
              <a:ea typeface="Calibri"/>
              <a:cs typeface="Calibri"/>
            </a:endParaRPr>
          </a:p>
          <a:p>
            <a:pPr algn="ctr">
              <a:lnSpc>
                <a:spcPct val="115000"/>
              </a:lnSpc>
            </a:pPr>
            <a:r>
              <a:rPr lang="es-ES" sz="1200" dirty="0">
                <a:ea typeface="Calibri"/>
                <a:cs typeface="Calibri"/>
              </a:rPr>
              <a:t>Un silencio </a:t>
            </a:r>
            <a:r>
              <a:rPr lang="es-ES" sz="1200" dirty="0" smtClean="0">
                <a:ea typeface="Calibri"/>
                <a:cs typeface="Calibri"/>
              </a:rPr>
              <a:t>enfermizo, sobre los aficionados bajó.</a:t>
            </a:r>
            <a:endParaRPr lang="es-ES" sz="1200" dirty="0">
              <a:ea typeface="Calibri"/>
              <a:cs typeface="Calibri"/>
            </a:endParaRPr>
          </a:p>
          <a:p>
            <a:pPr algn="ctr">
              <a:lnSpc>
                <a:spcPct val="115000"/>
              </a:lnSpc>
            </a:pPr>
            <a:endParaRPr lang="es-ES" sz="1200" dirty="0">
              <a:ea typeface="Calibri"/>
              <a:cs typeface="Calibri"/>
            </a:endParaRPr>
          </a:p>
          <a:p>
            <a:pPr algn="ctr">
              <a:lnSpc>
                <a:spcPct val="115000"/>
              </a:lnSpc>
            </a:pPr>
            <a:r>
              <a:rPr lang="es-ES" sz="1200" dirty="0">
                <a:ea typeface="Calibri"/>
                <a:cs typeface="Calibri"/>
              </a:rPr>
              <a:t>Unos pocos </a:t>
            </a:r>
            <a:r>
              <a:rPr lang="es-ES" sz="1200" dirty="0" smtClean="0">
                <a:ea typeface="Calibri"/>
                <a:cs typeface="Calibri"/>
              </a:rPr>
              <a:t>para salir se levantaron, con profunda desesperación.</a:t>
            </a:r>
            <a:endParaRPr lang="es-ES" sz="1200" dirty="0">
              <a:ea typeface="Calibri"/>
              <a:cs typeface="Calibri"/>
            </a:endParaRPr>
          </a:p>
          <a:p>
            <a:pPr algn="ctr">
              <a:lnSpc>
                <a:spcPct val="115000"/>
              </a:lnSpc>
            </a:pPr>
            <a:r>
              <a:rPr lang="es-ES" sz="1200" dirty="0" smtClean="0">
                <a:ea typeface="Calibri"/>
                <a:cs typeface="Calibri"/>
              </a:rPr>
              <a:t>El resto, aferrado </a:t>
            </a:r>
            <a:r>
              <a:rPr lang="es-ES" sz="1200" dirty="0">
                <a:ea typeface="Calibri"/>
                <a:cs typeface="Calibri"/>
              </a:rPr>
              <a:t>a la esperanza que </a:t>
            </a:r>
            <a:r>
              <a:rPr lang="es-ES" sz="1200" dirty="0" smtClean="0">
                <a:ea typeface="Calibri"/>
                <a:cs typeface="Calibri"/>
              </a:rPr>
              <a:t>eternamente brota en el humano corazón;</a:t>
            </a:r>
            <a:endParaRPr lang="es-ES" sz="1200" dirty="0">
              <a:ea typeface="Calibri"/>
              <a:cs typeface="Calibri"/>
            </a:endParaRPr>
          </a:p>
          <a:p>
            <a:pPr algn="ctr">
              <a:lnSpc>
                <a:spcPct val="115000"/>
              </a:lnSpc>
            </a:pPr>
            <a:r>
              <a:rPr lang="es-ES" sz="1200" dirty="0" smtClean="0">
                <a:ea typeface="Calibri"/>
                <a:cs typeface="Calibri"/>
              </a:rPr>
              <a:t>Ellos pensaron, si sólo Casey pudiera lograr un tremendo tablazo dar</a:t>
            </a:r>
            <a:endParaRPr lang="es-ES" sz="1200" dirty="0">
              <a:ea typeface="Calibri"/>
              <a:cs typeface="Calibri"/>
            </a:endParaRPr>
          </a:p>
          <a:p>
            <a:pPr algn="ctr">
              <a:lnSpc>
                <a:spcPct val="115000"/>
              </a:lnSpc>
            </a:pPr>
            <a:r>
              <a:rPr lang="es-ES" sz="1200" dirty="0" smtClean="0">
                <a:ea typeface="Calibri"/>
                <a:cs typeface="Calibri"/>
              </a:rPr>
              <a:t>Apostaríamos nuestro dinero al ver a </a:t>
            </a:r>
            <a:r>
              <a:rPr lang="es-ES" sz="1200" dirty="0" err="1" smtClean="0">
                <a:ea typeface="Calibri"/>
                <a:cs typeface="Calibri"/>
              </a:rPr>
              <a:t>Casey</a:t>
            </a:r>
            <a:r>
              <a:rPr lang="es-ES" sz="1200" dirty="0" smtClean="0">
                <a:ea typeface="Calibri"/>
                <a:cs typeface="Calibri"/>
              </a:rPr>
              <a:t>, sin ni siquiera dudar.</a:t>
            </a:r>
            <a:endParaRPr lang="es-ES" sz="1200" dirty="0">
              <a:ea typeface="Calibri"/>
              <a:cs typeface="Calibri"/>
            </a:endParaRPr>
          </a:p>
          <a:p>
            <a:pPr algn="ctr">
              <a:lnSpc>
                <a:spcPct val="115000"/>
              </a:lnSpc>
            </a:pPr>
            <a:endParaRPr lang="es-ES" sz="1200" dirty="0">
              <a:ea typeface="Calibri"/>
              <a:cs typeface="Calibri"/>
            </a:endParaRPr>
          </a:p>
          <a:p>
            <a:pPr algn="ctr">
              <a:lnSpc>
                <a:spcPct val="115000"/>
              </a:lnSpc>
            </a:pPr>
            <a:r>
              <a:rPr lang="es-ES" sz="1200" dirty="0">
                <a:ea typeface="Calibri"/>
                <a:cs typeface="Calibri"/>
              </a:rPr>
              <a:t>Pero </a:t>
            </a:r>
            <a:r>
              <a:rPr lang="es-ES" sz="1200" dirty="0" err="1">
                <a:ea typeface="Calibri"/>
                <a:cs typeface="Calibri"/>
              </a:rPr>
              <a:t>Flynn</a:t>
            </a:r>
            <a:r>
              <a:rPr lang="es-ES" sz="1200" dirty="0">
                <a:ea typeface="Calibri"/>
                <a:cs typeface="Calibri"/>
              </a:rPr>
              <a:t> </a:t>
            </a:r>
            <a:r>
              <a:rPr lang="es-ES" sz="1200" dirty="0" smtClean="0">
                <a:ea typeface="Calibri"/>
                <a:cs typeface="Calibri"/>
              </a:rPr>
              <a:t>precedía a </a:t>
            </a:r>
            <a:r>
              <a:rPr lang="es-ES" sz="1200" dirty="0" err="1" smtClean="0">
                <a:ea typeface="Calibri"/>
                <a:cs typeface="Calibri"/>
              </a:rPr>
              <a:t>Casey</a:t>
            </a:r>
            <a:r>
              <a:rPr lang="es-ES" sz="1200" dirty="0" smtClean="0">
                <a:ea typeface="Calibri"/>
                <a:cs typeface="Calibri"/>
              </a:rPr>
              <a:t> y Jimmy Blake era el siguiente bateador,</a:t>
            </a:r>
            <a:endParaRPr lang="es-ES" sz="1200" dirty="0">
              <a:ea typeface="Calibri"/>
              <a:cs typeface="Calibri"/>
            </a:endParaRPr>
          </a:p>
          <a:p>
            <a:pPr algn="ctr">
              <a:lnSpc>
                <a:spcPct val="115000"/>
              </a:lnSpc>
            </a:pPr>
            <a:r>
              <a:rPr lang="es-ES" sz="1200" dirty="0" smtClean="0">
                <a:ea typeface="Calibri"/>
                <a:cs typeface="Calibri"/>
              </a:rPr>
              <a:t>El primero servía para poco y </a:t>
            </a:r>
            <a:r>
              <a:rPr lang="es-ES" sz="1200" dirty="0">
                <a:ea typeface="Calibri"/>
                <a:cs typeface="Calibri"/>
              </a:rPr>
              <a:t>el segundo </a:t>
            </a:r>
            <a:r>
              <a:rPr lang="es-ES" sz="1200" dirty="0" smtClean="0">
                <a:ea typeface="Calibri"/>
                <a:cs typeface="Calibri"/>
              </a:rPr>
              <a:t>era un fanfarrón;</a:t>
            </a:r>
            <a:endParaRPr lang="es-ES" sz="1200" dirty="0">
              <a:ea typeface="Calibri"/>
              <a:cs typeface="Calibri"/>
            </a:endParaRPr>
          </a:p>
          <a:p>
            <a:pPr algn="ctr">
              <a:lnSpc>
                <a:spcPct val="115000"/>
              </a:lnSpc>
            </a:pPr>
            <a:r>
              <a:rPr lang="es-ES" sz="1200" dirty="0">
                <a:ea typeface="Calibri"/>
                <a:cs typeface="Calibri"/>
              </a:rPr>
              <a:t>Así que sobre </a:t>
            </a:r>
            <a:r>
              <a:rPr lang="es-ES" sz="1200" dirty="0" smtClean="0">
                <a:ea typeface="Calibri"/>
                <a:cs typeface="Calibri"/>
              </a:rPr>
              <a:t>la multitud cayó, una melancolía sombría,</a:t>
            </a:r>
            <a:endParaRPr lang="es-ES" sz="1200" dirty="0">
              <a:ea typeface="Calibri"/>
              <a:cs typeface="Calibri"/>
            </a:endParaRPr>
          </a:p>
          <a:p>
            <a:pPr algn="ctr">
              <a:lnSpc>
                <a:spcPct val="115000"/>
              </a:lnSpc>
            </a:pPr>
            <a:r>
              <a:rPr lang="es-ES" sz="1200" dirty="0" smtClean="0">
                <a:ea typeface="Calibri"/>
                <a:cs typeface="Calibri"/>
              </a:rPr>
              <a:t>Porque parecía que Casey, a batear no llegaría.</a:t>
            </a:r>
            <a:endParaRPr lang="es-ES" sz="1200" dirty="0">
              <a:ea typeface="Calibri"/>
              <a:cs typeface="Calibri"/>
            </a:endParaRPr>
          </a:p>
          <a:p>
            <a:pPr algn="ctr">
              <a:lnSpc>
                <a:spcPct val="115000"/>
              </a:lnSpc>
            </a:pPr>
            <a:endParaRPr lang="es-ES" sz="1200" dirty="0">
              <a:ea typeface="Calibri"/>
              <a:cs typeface="Calibri"/>
            </a:endParaRPr>
          </a:p>
          <a:p>
            <a:pPr algn="ctr">
              <a:lnSpc>
                <a:spcPct val="115000"/>
              </a:lnSpc>
            </a:pPr>
            <a:r>
              <a:rPr lang="es-ES" sz="1200" dirty="0">
                <a:ea typeface="Calibri"/>
                <a:cs typeface="Calibri"/>
              </a:rPr>
              <a:t>Pero Flynn </a:t>
            </a:r>
            <a:r>
              <a:rPr lang="es-ES" sz="1200" dirty="0" smtClean="0">
                <a:ea typeface="Calibri"/>
                <a:cs typeface="Calibri"/>
              </a:rPr>
              <a:t>bateó un sencillo, </a:t>
            </a:r>
            <a:r>
              <a:rPr lang="es-ES" sz="1200" dirty="0">
                <a:ea typeface="Calibri"/>
                <a:cs typeface="Calibri"/>
              </a:rPr>
              <a:t>para </a:t>
            </a:r>
            <a:r>
              <a:rPr lang="es-ES" sz="1200" dirty="0" smtClean="0">
                <a:ea typeface="Calibri"/>
                <a:cs typeface="Calibri"/>
              </a:rPr>
              <a:t>todos fue un asombro,</a:t>
            </a:r>
            <a:endParaRPr lang="es-ES" sz="1200" dirty="0">
              <a:ea typeface="Calibri"/>
              <a:cs typeface="Calibri"/>
            </a:endParaRPr>
          </a:p>
          <a:p>
            <a:pPr algn="ctr">
              <a:lnSpc>
                <a:spcPct val="115000"/>
              </a:lnSpc>
            </a:pPr>
            <a:r>
              <a:rPr lang="es-ES" sz="1200" dirty="0">
                <a:ea typeface="Calibri"/>
                <a:cs typeface="Calibri"/>
              </a:rPr>
              <a:t>Y Blake, el </a:t>
            </a:r>
            <a:r>
              <a:rPr lang="es-ES" sz="1200" dirty="0" smtClean="0">
                <a:ea typeface="Calibri"/>
                <a:cs typeface="Calibri"/>
              </a:rPr>
              <a:t>menospreciado</a:t>
            </a:r>
            <a:r>
              <a:rPr lang="es-ES" sz="1200" dirty="0">
                <a:ea typeface="Calibri"/>
                <a:cs typeface="Calibri"/>
              </a:rPr>
              <a:t>, </a:t>
            </a:r>
            <a:r>
              <a:rPr lang="es-ES" sz="1200" dirty="0" smtClean="0">
                <a:ea typeface="Calibri"/>
                <a:cs typeface="Calibri"/>
              </a:rPr>
              <a:t>arrancó de la pelota el forro;</a:t>
            </a:r>
            <a:endParaRPr lang="es-ES" sz="1200" dirty="0">
              <a:ea typeface="Calibri"/>
              <a:cs typeface="Calibri"/>
            </a:endParaRPr>
          </a:p>
          <a:p>
            <a:pPr algn="ctr">
              <a:lnSpc>
                <a:spcPct val="115000"/>
              </a:lnSpc>
            </a:pPr>
            <a:r>
              <a:rPr lang="es-ES" sz="1200" dirty="0">
                <a:ea typeface="Calibri"/>
                <a:cs typeface="Calibri"/>
              </a:rPr>
              <a:t>Y cuando </a:t>
            </a:r>
            <a:r>
              <a:rPr lang="es-ES" sz="1200" dirty="0" smtClean="0">
                <a:ea typeface="Calibri"/>
                <a:cs typeface="Calibri"/>
              </a:rPr>
              <a:t>se disipó el polvo, y todos miraban lo que había pasado,</a:t>
            </a:r>
            <a:endParaRPr lang="es-ES" sz="1200" dirty="0">
              <a:ea typeface="Calibri"/>
              <a:cs typeface="Calibri"/>
            </a:endParaRPr>
          </a:p>
          <a:p>
            <a:pPr algn="ctr">
              <a:lnSpc>
                <a:spcPct val="115000"/>
              </a:lnSpc>
            </a:pPr>
            <a:r>
              <a:rPr lang="es-ES" sz="1200" dirty="0" smtClean="0">
                <a:ea typeface="Calibri"/>
                <a:cs typeface="Calibri"/>
              </a:rPr>
              <a:t>Estaba </a:t>
            </a:r>
            <a:r>
              <a:rPr lang="es-ES" sz="1200" dirty="0">
                <a:ea typeface="Calibri"/>
                <a:cs typeface="Calibri"/>
              </a:rPr>
              <a:t>Jimmy </a:t>
            </a:r>
            <a:r>
              <a:rPr lang="es-ES" sz="1200" dirty="0" smtClean="0">
                <a:ea typeface="Calibri"/>
                <a:cs typeface="Calibri"/>
              </a:rPr>
              <a:t>a salvo </a:t>
            </a:r>
            <a:r>
              <a:rPr lang="es-ES" sz="1200" dirty="0">
                <a:ea typeface="Calibri"/>
                <a:cs typeface="Calibri"/>
              </a:rPr>
              <a:t>en </a:t>
            </a:r>
            <a:r>
              <a:rPr lang="es-ES" sz="1200" dirty="0" smtClean="0">
                <a:ea typeface="Calibri"/>
                <a:cs typeface="Calibri"/>
              </a:rPr>
              <a:t>la segunda </a:t>
            </a:r>
            <a:r>
              <a:rPr lang="es-ES" sz="1200" dirty="0">
                <a:ea typeface="Calibri"/>
                <a:cs typeface="Calibri"/>
              </a:rPr>
              <a:t>y </a:t>
            </a:r>
            <a:r>
              <a:rPr lang="es-ES" sz="1200" dirty="0" err="1" smtClean="0">
                <a:ea typeface="Calibri"/>
                <a:cs typeface="Calibri"/>
              </a:rPr>
              <a:t>Flynn</a:t>
            </a:r>
            <a:r>
              <a:rPr lang="es-ES" sz="1200" dirty="0">
                <a:ea typeface="Calibri"/>
                <a:cs typeface="Calibri"/>
              </a:rPr>
              <a:t> </a:t>
            </a:r>
            <a:r>
              <a:rPr lang="es-ES" sz="1200" dirty="0" smtClean="0">
                <a:ea typeface="Calibri"/>
                <a:cs typeface="Calibri"/>
              </a:rPr>
              <a:t>a la tercera abrazado.</a:t>
            </a:r>
            <a:endParaRPr lang="es-ES" sz="1200" dirty="0">
              <a:ea typeface="Calibri"/>
              <a:cs typeface="Calibri"/>
            </a:endParaRPr>
          </a:p>
          <a:p>
            <a:pPr algn="ctr">
              <a:lnSpc>
                <a:spcPct val="115000"/>
              </a:lnSpc>
            </a:pPr>
            <a:endParaRPr lang="es-ES" sz="1200" dirty="0">
              <a:ea typeface="Calibri"/>
              <a:cs typeface="Calibri"/>
            </a:endParaRPr>
          </a:p>
          <a:p>
            <a:pPr algn="ctr">
              <a:lnSpc>
                <a:spcPct val="115000"/>
              </a:lnSpc>
            </a:pPr>
            <a:r>
              <a:rPr lang="es-ES" sz="1200" dirty="0" smtClean="0">
                <a:ea typeface="Calibri"/>
                <a:cs typeface="Calibri"/>
              </a:rPr>
              <a:t>Entonces, más de 5,000 gargantas vigorosamente rugieron;</a:t>
            </a:r>
          </a:p>
          <a:p>
            <a:pPr algn="ctr">
              <a:lnSpc>
                <a:spcPct val="115000"/>
              </a:lnSpc>
            </a:pPr>
            <a:r>
              <a:rPr lang="es-ES" sz="1200" dirty="0" smtClean="0">
                <a:ea typeface="Calibri"/>
                <a:cs typeface="Calibri"/>
              </a:rPr>
              <a:t> retumbó </a:t>
            </a:r>
            <a:r>
              <a:rPr lang="es-ES" sz="1200" dirty="0">
                <a:ea typeface="Calibri"/>
                <a:cs typeface="Calibri"/>
              </a:rPr>
              <a:t>a través del valle, </a:t>
            </a:r>
            <a:r>
              <a:rPr lang="es-ES" sz="1200" dirty="0" smtClean="0">
                <a:ea typeface="Calibri"/>
                <a:cs typeface="Calibri"/>
              </a:rPr>
              <a:t>la hondonada estremecieron;</a:t>
            </a:r>
            <a:endParaRPr lang="es-ES" sz="1200" dirty="0">
              <a:ea typeface="Calibri"/>
              <a:cs typeface="Calibri"/>
            </a:endParaRPr>
          </a:p>
          <a:p>
            <a:pPr algn="ctr">
              <a:lnSpc>
                <a:spcPct val="115000"/>
              </a:lnSpc>
            </a:pPr>
            <a:r>
              <a:rPr lang="es-ES" sz="1200" dirty="0" smtClean="0">
                <a:ea typeface="Calibri"/>
                <a:cs typeface="Calibri"/>
              </a:rPr>
              <a:t>Se esparció por </a:t>
            </a:r>
            <a:r>
              <a:rPr lang="es-ES" sz="1200" dirty="0">
                <a:ea typeface="Calibri"/>
                <a:cs typeface="Calibri"/>
              </a:rPr>
              <a:t>la montaña y retrocedió </a:t>
            </a:r>
            <a:r>
              <a:rPr lang="es-ES" sz="1200" dirty="0" smtClean="0">
                <a:ea typeface="Calibri"/>
                <a:cs typeface="Calibri"/>
              </a:rPr>
              <a:t>al plano,</a:t>
            </a:r>
            <a:endParaRPr lang="es-ES" sz="1200" dirty="0">
              <a:ea typeface="Calibri"/>
              <a:cs typeface="Calibri"/>
            </a:endParaRPr>
          </a:p>
          <a:p>
            <a:pPr algn="ctr">
              <a:lnSpc>
                <a:spcPct val="115000"/>
              </a:lnSpc>
            </a:pPr>
            <a:r>
              <a:rPr lang="es-ES" sz="1200" dirty="0" smtClean="0">
                <a:ea typeface="Calibri"/>
                <a:cs typeface="Calibri"/>
              </a:rPr>
              <a:t>Porque Casey</a:t>
            </a:r>
            <a:r>
              <a:rPr lang="es-ES" sz="1200" dirty="0">
                <a:ea typeface="Calibri"/>
                <a:cs typeface="Calibri"/>
              </a:rPr>
              <a:t>, </a:t>
            </a:r>
            <a:r>
              <a:rPr lang="es-ES" sz="1200" dirty="0" smtClean="0">
                <a:ea typeface="Calibri"/>
                <a:cs typeface="Calibri"/>
              </a:rPr>
              <a:t>el poderoso </a:t>
            </a:r>
            <a:r>
              <a:rPr lang="es-ES" sz="1200" dirty="0" err="1" smtClean="0">
                <a:ea typeface="Calibri"/>
                <a:cs typeface="Calibri"/>
              </a:rPr>
              <a:t>Casey</a:t>
            </a:r>
            <a:r>
              <a:rPr lang="es-ES" sz="1200" dirty="0" smtClean="0">
                <a:ea typeface="Calibri"/>
                <a:cs typeface="Calibri"/>
              </a:rPr>
              <a:t>, avanzaba con el bate al plato.</a:t>
            </a:r>
            <a:endParaRPr lang="es-ES" sz="1200" dirty="0">
              <a:ea typeface="Calibri"/>
              <a:cs typeface="Calibri"/>
            </a:endParaRPr>
          </a:p>
          <a:p>
            <a:pPr algn="ctr">
              <a:lnSpc>
                <a:spcPct val="115000"/>
              </a:lnSpc>
            </a:pPr>
            <a:endParaRPr lang="es-ES" sz="1200" dirty="0">
              <a:ea typeface="Calibri"/>
              <a:cs typeface="Calibri"/>
            </a:endParaRPr>
          </a:p>
          <a:p>
            <a:pPr algn="ctr">
              <a:lnSpc>
                <a:spcPct val="115000"/>
              </a:lnSpc>
            </a:pPr>
            <a:r>
              <a:rPr lang="es-ES" sz="1200" dirty="0" smtClean="0">
                <a:ea typeface="Calibri"/>
                <a:cs typeface="Calibri"/>
              </a:rPr>
              <a:t>Había calma en la actitud de </a:t>
            </a:r>
            <a:r>
              <a:rPr lang="es-ES" sz="1200" dirty="0" err="1" smtClean="0">
                <a:ea typeface="Calibri"/>
                <a:cs typeface="Calibri"/>
              </a:rPr>
              <a:t>Casey</a:t>
            </a:r>
            <a:r>
              <a:rPr lang="es-ES" sz="1200" dirty="0" smtClean="0">
                <a:ea typeface="Calibri"/>
                <a:cs typeface="Calibri"/>
              </a:rPr>
              <a:t> mientras su lugar tomaba, </a:t>
            </a:r>
            <a:endParaRPr lang="es-ES" sz="1200" dirty="0">
              <a:ea typeface="Calibri"/>
              <a:cs typeface="Calibri"/>
            </a:endParaRPr>
          </a:p>
          <a:p>
            <a:pPr algn="ctr">
              <a:lnSpc>
                <a:spcPct val="115000"/>
              </a:lnSpc>
            </a:pPr>
            <a:r>
              <a:rPr lang="es-ES" sz="1200" dirty="0">
                <a:ea typeface="Calibri"/>
                <a:cs typeface="Calibri"/>
              </a:rPr>
              <a:t>Había orgullo en </a:t>
            </a:r>
            <a:r>
              <a:rPr lang="es-ES" sz="1200" dirty="0" smtClean="0">
                <a:ea typeface="Calibri"/>
                <a:cs typeface="Calibri"/>
              </a:rPr>
              <a:t>el porte de </a:t>
            </a:r>
            <a:r>
              <a:rPr lang="es-ES" sz="1200" dirty="0" err="1" smtClean="0">
                <a:ea typeface="Calibri"/>
                <a:cs typeface="Calibri"/>
              </a:rPr>
              <a:t>Casey</a:t>
            </a:r>
            <a:r>
              <a:rPr lang="es-ES" sz="1200" dirty="0" smtClean="0">
                <a:ea typeface="Calibri"/>
                <a:cs typeface="Calibri"/>
              </a:rPr>
              <a:t> y una sonrisa en su rostro dibujada.</a:t>
            </a:r>
            <a:endParaRPr lang="es-ES" sz="1200" dirty="0">
              <a:ea typeface="Calibri"/>
              <a:cs typeface="Calibri"/>
            </a:endParaRPr>
          </a:p>
          <a:p>
            <a:pPr algn="ctr">
              <a:lnSpc>
                <a:spcPct val="115000"/>
              </a:lnSpc>
            </a:pPr>
            <a:r>
              <a:rPr lang="es-ES" sz="1200" dirty="0">
                <a:ea typeface="Calibri"/>
                <a:cs typeface="Calibri"/>
              </a:rPr>
              <a:t>Y cuando, en respuesta a los aplausos, se </a:t>
            </a:r>
            <a:r>
              <a:rPr lang="es-ES" sz="1200" dirty="0" smtClean="0">
                <a:ea typeface="Calibri"/>
                <a:cs typeface="Calibri"/>
              </a:rPr>
              <a:t>quitó la gorra al saludar,</a:t>
            </a:r>
            <a:endParaRPr lang="es-ES" sz="1200" dirty="0">
              <a:ea typeface="Calibri"/>
              <a:cs typeface="Calibri"/>
            </a:endParaRPr>
          </a:p>
          <a:p>
            <a:pPr algn="ctr">
              <a:lnSpc>
                <a:spcPct val="115000"/>
              </a:lnSpc>
            </a:pPr>
            <a:r>
              <a:rPr lang="es-ES" sz="1200" dirty="0" smtClean="0">
                <a:ea typeface="Calibri"/>
                <a:cs typeface="Calibri"/>
              </a:rPr>
              <a:t>Ningún extraño en la multitud  podría dudar que era  </a:t>
            </a:r>
            <a:r>
              <a:rPr lang="es-ES" sz="1200" dirty="0">
                <a:ea typeface="Calibri"/>
                <a:cs typeface="Calibri"/>
              </a:rPr>
              <a:t>Casey </a:t>
            </a:r>
            <a:r>
              <a:rPr lang="es-ES" sz="1200" dirty="0" smtClean="0">
                <a:ea typeface="Calibri"/>
                <a:cs typeface="Calibri"/>
              </a:rPr>
              <a:t>el que iba a batear.</a:t>
            </a:r>
            <a:endParaRPr lang="es-ES" sz="1200" dirty="0">
              <a:ea typeface="Calibri"/>
              <a:cs typeface="Calibri"/>
            </a:endParaRPr>
          </a:p>
          <a:p>
            <a:pPr algn="ctr">
              <a:lnSpc>
                <a:spcPct val="115000"/>
              </a:lnSpc>
            </a:pPr>
            <a:endParaRPr lang="es-ES" sz="1200" dirty="0">
              <a:ea typeface="Calibri"/>
              <a:cs typeface="Calibri"/>
            </a:endParaRPr>
          </a:p>
          <a:p>
            <a:pPr algn="ctr">
              <a:lnSpc>
                <a:spcPct val="115000"/>
              </a:lnSpc>
            </a:pPr>
            <a:r>
              <a:rPr lang="es-ES" sz="1200" dirty="0">
                <a:ea typeface="Calibri"/>
                <a:cs typeface="Calibri"/>
              </a:rPr>
              <a:t>Diez mil ojos </a:t>
            </a:r>
            <a:r>
              <a:rPr lang="es-ES" sz="1200" dirty="0" smtClean="0">
                <a:ea typeface="Calibri"/>
                <a:cs typeface="Calibri"/>
              </a:rPr>
              <a:t>puestos </a:t>
            </a:r>
            <a:r>
              <a:rPr lang="es-ES" sz="1200" dirty="0">
                <a:ea typeface="Calibri"/>
                <a:cs typeface="Calibri"/>
              </a:rPr>
              <a:t>en él </a:t>
            </a:r>
            <a:r>
              <a:rPr lang="es-ES" sz="1200" dirty="0" smtClean="0">
                <a:ea typeface="Calibri"/>
                <a:cs typeface="Calibri"/>
              </a:rPr>
              <a:t>mientras las manos con tierra se frotaba;</a:t>
            </a:r>
            <a:endParaRPr lang="es-ES" sz="1200" dirty="0">
              <a:ea typeface="Calibri"/>
              <a:cs typeface="Calibri"/>
            </a:endParaRPr>
          </a:p>
          <a:p>
            <a:pPr algn="ctr">
              <a:lnSpc>
                <a:spcPct val="115000"/>
              </a:lnSpc>
            </a:pPr>
            <a:r>
              <a:rPr lang="es-ES" sz="1200" dirty="0">
                <a:ea typeface="Calibri"/>
                <a:cs typeface="Calibri"/>
              </a:rPr>
              <a:t>Cinco mil lenguas aplaudieron cuando </a:t>
            </a:r>
            <a:r>
              <a:rPr lang="es-ES" sz="1200" dirty="0" smtClean="0">
                <a:ea typeface="Calibri"/>
                <a:cs typeface="Calibri"/>
              </a:rPr>
              <a:t>en su camiseta se </a:t>
            </a:r>
            <a:r>
              <a:rPr lang="es-ES" sz="1200" dirty="0">
                <a:ea typeface="Calibri"/>
                <a:cs typeface="Calibri"/>
              </a:rPr>
              <a:t>las </a:t>
            </a:r>
            <a:r>
              <a:rPr lang="es-ES" sz="1200" dirty="0" smtClean="0">
                <a:ea typeface="Calibri"/>
                <a:cs typeface="Calibri"/>
              </a:rPr>
              <a:t>limpiaba.</a:t>
            </a:r>
          </a:p>
          <a:p>
            <a:pPr algn="ctr">
              <a:lnSpc>
                <a:spcPct val="115000"/>
              </a:lnSpc>
            </a:pPr>
            <a:r>
              <a:rPr lang="es-ES" sz="1200" dirty="0" smtClean="0">
                <a:ea typeface="Calibri"/>
                <a:cs typeface="Calibri"/>
              </a:rPr>
              <a:t>Entonces, mientras el lanzador frotaba la pelota en su cadera,</a:t>
            </a:r>
            <a:endParaRPr lang="es-ES" sz="1200" dirty="0">
              <a:ea typeface="Calibri"/>
              <a:cs typeface="Calibri"/>
            </a:endParaRPr>
          </a:p>
          <a:p>
            <a:pPr algn="ctr">
              <a:lnSpc>
                <a:spcPct val="115000"/>
              </a:lnSpc>
            </a:pPr>
            <a:r>
              <a:rPr lang="es-ES" sz="1200" dirty="0" smtClean="0">
                <a:ea typeface="Calibri"/>
                <a:cs typeface="Calibri"/>
              </a:rPr>
              <a:t>El desafío brilló en los ojos de  </a:t>
            </a:r>
            <a:r>
              <a:rPr lang="es-ES" sz="1200" dirty="0" err="1" smtClean="0">
                <a:ea typeface="Calibri"/>
                <a:cs typeface="Calibri"/>
              </a:rPr>
              <a:t>Casey</a:t>
            </a:r>
            <a:r>
              <a:rPr lang="es-ES" sz="1200" dirty="0" smtClean="0">
                <a:ea typeface="Calibri"/>
                <a:cs typeface="Calibri"/>
              </a:rPr>
              <a:t>, y en sus labios apretados una mueca severa.</a:t>
            </a:r>
            <a:endParaRPr lang="en-US" sz="1200" dirty="0">
              <a:ea typeface="Calibri"/>
              <a:cs typeface="Times New Roman"/>
            </a:endParaRPr>
          </a:p>
          <a:p>
            <a:pPr algn="ctr">
              <a:lnSpc>
                <a:spcPct val="115000"/>
              </a:lnSpc>
            </a:pPr>
            <a:r>
              <a:rPr lang="en-US" sz="1200" dirty="0">
                <a:ea typeface="Calibri"/>
                <a:cs typeface="Times New Roman"/>
              </a:rPr>
              <a:t> </a:t>
            </a:r>
          </a:p>
        </p:txBody>
      </p:sp>
      <p:sp>
        <p:nvSpPr>
          <p:cNvPr id="11" name="TextBox 10"/>
          <p:cNvSpPr txBox="1"/>
          <p:nvPr/>
        </p:nvSpPr>
        <p:spPr>
          <a:xfrm>
            <a:off x="214365" y="304799"/>
            <a:ext cx="2438400" cy="646331"/>
          </a:xfrm>
          <a:prstGeom prst="rect">
            <a:avLst/>
          </a:prstGeom>
          <a:noFill/>
        </p:spPr>
        <p:txBody>
          <a:bodyPr wrap="square" rtlCol="0">
            <a:spAutoFit/>
          </a:bodyPr>
          <a:lstStyle/>
          <a:p>
            <a:r>
              <a:rPr lang="x-none" sz="1200" b="1" dirty="0" smtClean="0"/>
              <a:t>Instrucciones:  </a:t>
            </a:r>
          </a:p>
          <a:p>
            <a:pPr marL="228600" indent="-228600">
              <a:buAutoNum type="arabicPeriod"/>
            </a:pPr>
            <a:r>
              <a:rPr lang="x-none" sz="1200" b="1" dirty="0" smtClean="0"/>
              <a:t>Lee el poema.</a:t>
            </a:r>
          </a:p>
          <a:p>
            <a:pPr marL="228600" indent="-228600">
              <a:buAutoNum type="arabicPeriod"/>
            </a:pPr>
            <a:r>
              <a:rPr lang="x-none" sz="1200" b="1" dirty="0" smtClean="0"/>
              <a:t>Escucha el  poema.</a:t>
            </a:r>
            <a:endParaRPr lang="x-none" sz="1200" b="1" dirty="0"/>
          </a:p>
        </p:txBody>
      </p:sp>
      <p:sp>
        <p:nvSpPr>
          <p:cNvPr id="7" name="Rectangle 6"/>
          <p:cNvSpPr/>
          <p:nvPr/>
        </p:nvSpPr>
        <p:spPr>
          <a:xfrm>
            <a:off x="5334000" y="152400"/>
            <a:ext cx="2286000" cy="923330"/>
          </a:xfrm>
          <a:prstGeom prst="rect">
            <a:avLst/>
          </a:prstGeom>
          <a:noFill/>
        </p:spPr>
        <p:txBody>
          <a:bodyPr wrap="square">
            <a:spAutoFit/>
          </a:bodyPr>
          <a:lstStyle/>
          <a:p>
            <a:r>
              <a:rPr lang="x-none" sz="900" dirty="0"/>
              <a:t>Equivalencia de grado: </a:t>
            </a:r>
            <a:r>
              <a:rPr lang="x-none" sz="900" dirty="0" smtClean="0"/>
              <a:t>3.1</a:t>
            </a:r>
            <a:endParaRPr lang="x-none" sz="900" dirty="0"/>
          </a:p>
          <a:p>
            <a:r>
              <a:rPr lang="x-none" sz="900" dirty="0"/>
              <a:t>Escala Lexile: 9</a:t>
            </a:r>
            <a:r>
              <a:rPr lang="x-none" sz="900" dirty="0" smtClean="0"/>
              <a:t>50L</a:t>
            </a:r>
            <a:endParaRPr lang="x-none" sz="900" dirty="0"/>
          </a:p>
          <a:p>
            <a:r>
              <a:rPr lang="x-none" sz="900" dirty="0"/>
              <a:t>Promedio de </a:t>
            </a:r>
            <a:r>
              <a:rPr lang="x-none" sz="900" dirty="0" smtClean="0"/>
              <a:t>l largo </a:t>
            </a:r>
            <a:r>
              <a:rPr lang="x-none" sz="900" dirty="0"/>
              <a:t>de la oración: </a:t>
            </a:r>
            <a:r>
              <a:rPr lang="x-none" sz="900" dirty="0" smtClean="0"/>
              <a:t>14.79</a:t>
            </a:r>
            <a:endParaRPr lang="x-none" sz="900" dirty="0"/>
          </a:p>
          <a:p>
            <a:r>
              <a:rPr lang="x-none" sz="900" dirty="0"/>
              <a:t>Promedio de la frecuencia de palabras: </a:t>
            </a:r>
            <a:r>
              <a:rPr lang="x-none" sz="900" dirty="0" smtClean="0"/>
              <a:t>3.56</a:t>
            </a:r>
            <a:endParaRPr lang="x-none" sz="900" dirty="0"/>
          </a:p>
          <a:p>
            <a:r>
              <a:rPr lang="x-none" sz="900" dirty="0"/>
              <a:t>Número de palabras: </a:t>
            </a:r>
            <a:r>
              <a:rPr lang="x-none" sz="900" dirty="0" smtClean="0"/>
              <a:t>577</a:t>
            </a:r>
          </a:p>
          <a:p>
            <a:pPr lvl="0"/>
            <a:r>
              <a:rPr lang="x-none" sz="900" b="1" i="1" dirty="0">
                <a:solidFill>
                  <a:prstClr val="black"/>
                </a:solidFill>
              </a:rPr>
              <a:t>Nota: Basado en el texto original en </a:t>
            </a:r>
            <a:r>
              <a:rPr lang="x-none" sz="900" b="1" i="1" dirty="0" smtClean="0">
                <a:solidFill>
                  <a:prstClr val="black"/>
                </a:solidFill>
              </a:rPr>
              <a:t>inglés</a:t>
            </a:r>
            <a:endParaRPr lang="es-ES_tradnl" sz="900" dirty="0">
              <a:solidFill>
                <a:prstClr val="black"/>
              </a:solidFill>
            </a:endParaRPr>
          </a:p>
        </p:txBody>
      </p:sp>
    </p:spTree>
    <p:extLst>
      <p:ext uri="{BB962C8B-B14F-4D97-AF65-F5344CB8AC3E}">
        <p14:creationId xmlns:p14="http://schemas.microsoft.com/office/powerpoint/2010/main" val="1980507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6" name="Rectangle 5"/>
          <p:cNvSpPr/>
          <p:nvPr/>
        </p:nvSpPr>
        <p:spPr>
          <a:xfrm>
            <a:off x="960455" y="762000"/>
            <a:ext cx="5943600" cy="7312771"/>
          </a:xfrm>
          <a:prstGeom prst="rect">
            <a:avLst/>
          </a:prstGeom>
        </p:spPr>
        <p:txBody>
          <a:bodyPr wrap="square">
            <a:spAutoFit/>
          </a:bodyPr>
          <a:lstStyle/>
          <a:p>
            <a:pPr lvl="0" algn="ctr">
              <a:lnSpc>
                <a:spcPct val="115000"/>
              </a:lnSpc>
            </a:pPr>
            <a:r>
              <a:rPr lang="en-US" sz="1200" dirty="0">
                <a:ea typeface="Calibri"/>
                <a:cs typeface="Calibri"/>
              </a:rPr>
              <a:t> </a:t>
            </a:r>
            <a:endParaRPr lang="en-US" sz="1200" dirty="0">
              <a:ea typeface="Calibri"/>
              <a:cs typeface="Times New Roman"/>
            </a:endParaRPr>
          </a:p>
          <a:p>
            <a:pPr>
              <a:lnSpc>
                <a:spcPct val="115000"/>
              </a:lnSpc>
            </a:pPr>
            <a:r>
              <a:rPr lang="en-US" sz="1200" b="1" i="1" dirty="0">
                <a:ea typeface="Calibri"/>
                <a:cs typeface="Verdana"/>
              </a:rPr>
              <a:t>Casey </a:t>
            </a:r>
            <a:r>
              <a:rPr lang="en-US" sz="1200" b="1" i="1" dirty="0" smtClean="0">
                <a:ea typeface="Calibri"/>
                <a:cs typeface="Verdana"/>
              </a:rPr>
              <a:t>al bate </a:t>
            </a:r>
            <a:r>
              <a:rPr lang="es-CR" sz="1000" i="1" dirty="0" smtClean="0">
                <a:ea typeface="Calibri"/>
                <a:cs typeface="Verdana"/>
              </a:rPr>
              <a:t>continuación…</a:t>
            </a:r>
          </a:p>
          <a:p>
            <a:pPr>
              <a:lnSpc>
                <a:spcPct val="115000"/>
              </a:lnSpc>
            </a:pPr>
            <a:endParaRPr lang="en-US" sz="1200" b="1" u="sng" dirty="0">
              <a:ea typeface="Calibri"/>
              <a:cs typeface="Verdana"/>
            </a:endParaRPr>
          </a:p>
          <a:p>
            <a:pPr>
              <a:lnSpc>
                <a:spcPct val="115000"/>
              </a:lnSpc>
            </a:pPr>
            <a:endParaRPr lang="en-US" sz="1200" dirty="0">
              <a:ea typeface="Calibri"/>
              <a:cs typeface="Times New Roman"/>
            </a:endParaRPr>
          </a:p>
          <a:p>
            <a:pPr lvl="0" algn="ctr">
              <a:lnSpc>
                <a:spcPct val="115000"/>
              </a:lnSpc>
            </a:pPr>
            <a:r>
              <a:rPr lang="es-ES" sz="1200" dirty="0">
                <a:ea typeface="Calibri"/>
                <a:cs typeface="Calibri"/>
              </a:rPr>
              <a:t>Y ahora la esfera cubierta de cuero </a:t>
            </a:r>
            <a:r>
              <a:rPr lang="es-ES" sz="1200" dirty="0" smtClean="0">
                <a:ea typeface="Calibri"/>
                <a:cs typeface="Calibri"/>
              </a:rPr>
              <a:t>por el aire se precipitaba,</a:t>
            </a:r>
            <a:endParaRPr lang="es-ES" sz="1200" dirty="0">
              <a:ea typeface="Calibri"/>
              <a:cs typeface="Calibri"/>
            </a:endParaRPr>
          </a:p>
          <a:p>
            <a:pPr lvl="0" algn="ctr">
              <a:lnSpc>
                <a:spcPct val="115000"/>
              </a:lnSpc>
            </a:pPr>
            <a:r>
              <a:rPr lang="es-ES" sz="1200" dirty="0" smtClean="0">
                <a:ea typeface="Calibri"/>
                <a:cs typeface="Calibri"/>
              </a:rPr>
              <a:t>y </a:t>
            </a:r>
            <a:r>
              <a:rPr lang="es-ES" sz="1200" dirty="0" err="1" smtClean="0">
                <a:ea typeface="Calibri"/>
                <a:cs typeface="Calibri"/>
              </a:rPr>
              <a:t>Casey</a:t>
            </a:r>
            <a:r>
              <a:rPr lang="es-ES" sz="1200" dirty="0" smtClean="0">
                <a:ea typeface="Calibri"/>
                <a:cs typeface="Calibri"/>
              </a:rPr>
              <a:t> con grandeza y altivez desde su lugar la observaba.</a:t>
            </a:r>
            <a:endParaRPr lang="es-ES" sz="1200" dirty="0">
              <a:ea typeface="Calibri"/>
              <a:cs typeface="Calibri"/>
            </a:endParaRPr>
          </a:p>
          <a:p>
            <a:pPr lvl="0" algn="ctr">
              <a:lnSpc>
                <a:spcPct val="115000"/>
              </a:lnSpc>
            </a:pPr>
            <a:r>
              <a:rPr lang="es-ES" sz="1200" dirty="0">
                <a:ea typeface="Calibri"/>
                <a:cs typeface="Calibri"/>
              </a:rPr>
              <a:t> </a:t>
            </a:r>
            <a:r>
              <a:rPr lang="es-ES" sz="1200" dirty="0" smtClean="0">
                <a:ea typeface="Calibri"/>
                <a:cs typeface="Calibri"/>
              </a:rPr>
              <a:t>Cerca del </a:t>
            </a:r>
            <a:r>
              <a:rPr lang="es-ES" sz="1200" dirty="0">
                <a:ea typeface="Calibri"/>
                <a:cs typeface="Calibri"/>
              </a:rPr>
              <a:t>bateador robusto </a:t>
            </a:r>
            <a:r>
              <a:rPr lang="es-ES" sz="1200" dirty="0" smtClean="0">
                <a:ea typeface="Calibri"/>
                <a:cs typeface="Calibri"/>
              </a:rPr>
              <a:t>la pelota lenta pasaba.</a:t>
            </a:r>
            <a:endParaRPr lang="es-ES" sz="1200" dirty="0">
              <a:ea typeface="Calibri"/>
              <a:cs typeface="Calibri"/>
            </a:endParaRPr>
          </a:p>
          <a:p>
            <a:pPr lvl="0" algn="ctr">
              <a:lnSpc>
                <a:spcPct val="115000"/>
              </a:lnSpc>
            </a:pPr>
            <a:r>
              <a:rPr lang="es-ES" sz="1200" dirty="0">
                <a:ea typeface="Calibri"/>
                <a:cs typeface="Calibri"/>
              </a:rPr>
              <a:t>—</a:t>
            </a:r>
            <a:r>
              <a:rPr lang="es-ES" sz="1200" dirty="0" smtClean="0">
                <a:ea typeface="Calibri"/>
                <a:cs typeface="Calibri"/>
              </a:rPr>
              <a:t>Ese </a:t>
            </a:r>
            <a:r>
              <a:rPr lang="es-ES" sz="1200" dirty="0">
                <a:ea typeface="Calibri"/>
                <a:cs typeface="Calibri"/>
              </a:rPr>
              <a:t>no es mi </a:t>
            </a:r>
            <a:r>
              <a:rPr lang="es-ES" sz="1200" dirty="0" smtClean="0">
                <a:ea typeface="Calibri"/>
                <a:cs typeface="Calibri"/>
              </a:rPr>
              <a:t>estilo…</a:t>
            </a:r>
            <a:r>
              <a:rPr lang="es-ES" sz="1200" dirty="0">
                <a:ea typeface="Calibri"/>
                <a:cs typeface="Calibri"/>
              </a:rPr>
              <a:t> — </a:t>
            </a:r>
            <a:r>
              <a:rPr lang="es-ES" sz="1200" dirty="0" smtClean="0">
                <a:ea typeface="Calibri"/>
                <a:cs typeface="Calibri"/>
              </a:rPr>
              <a:t>¡Strike uno!, —</a:t>
            </a:r>
            <a:r>
              <a:rPr lang="es-ES" sz="1200" dirty="0">
                <a:ea typeface="Calibri"/>
                <a:cs typeface="Calibri"/>
              </a:rPr>
              <a:t>e</a:t>
            </a:r>
            <a:r>
              <a:rPr lang="es-ES" sz="1200" dirty="0" smtClean="0">
                <a:ea typeface="Calibri"/>
                <a:cs typeface="Calibri"/>
              </a:rPr>
              <a:t>l árbitro gritaba.</a:t>
            </a:r>
            <a:endParaRPr lang="es-ES" sz="1200" dirty="0">
              <a:ea typeface="Calibri"/>
              <a:cs typeface="Calibri"/>
            </a:endParaRPr>
          </a:p>
          <a:p>
            <a:pPr lvl="0" algn="ctr">
              <a:lnSpc>
                <a:spcPct val="115000"/>
              </a:lnSpc>
            </a:pPr>
            <a:endParaRPr lang="es-ES" sz="1200" dirty="0">
              <a:ea typeface="Calibri"/>
              <a:cs typeface="Calibri"/>
            </a:endParaRPr>
          </a:p>
          <a:p>
            <a:pPr lvl="0" algn="ctr">
              <a:lnSpc>
                <a:spcPct val="115000"/>
              </a:lnSpc>
            </a:pPr>
            <a:r>
              <a:rPr lang="es-ES" sz="1200" dirty="0">
                <a:ea typeface="Calibri"/>
                <a:cs typeface="Calibri"/>
              </a:rPr>
              <a:t>De los bancos, </a:t>
            </a:r>
            <a:r>
              <a:rPr lang="es-ES" sz="1200" dirty="0" smtClean="0">
                <a:ea typeface="Calibri"/>
                <a:cs typeface="Calibri"/>
              </a:rPr>
              <a:t>llenos de gente</a:t>
            </a:r>
            <a:r>
              <a:rPr lang="es-ES" sz="1200" dirty="0">
                <a:ea typeface="Calibri"/>
                <a:cs typeface="Calibri"/>
              </a:rPr>
              <a:t>, </a:t>
            </a:r>
            <a:r>
              <a:rPr lang="es-ES" sz="1200" dirty="0" smtClean="0">
                <a:ea typeface="Calibri"/>
                <a:cs typeface="Calibri"/>
              </a:rPr>
              <a:t>se alzó un rugido amortiguado,</a:t>
            </a:r>
            <a:endParaRPr lang="es-ES" sz="1200" dirty="0">
              <a:ea typeface="Calibri"/>
              <a:cs typeface="Calibri"/>
            </a:endParaRPr>
          </a:p>
          <a:p>
            <a:pPr lvl="0" algn="ctr">
              <a:lnSpc>
                <a:spcPct val="115000"/>
              </a:lnSpc>
            </a:pPr>
            <a:r>
              <a:rPr lang="es-ES" sz="1200" dirty="0">
                <a:ea typeface="Calibri"/>
                <a:cs typeface="Calibri"/>
              </a:rPr>
              <a:t>c</a:t>
            </a:r>
            <a:r>
              <a:rPr lang="es-ES" sz="1200" dirty="0" smtClean="0">
                <a:ea typeface="Calibri"/>
                <a:cs typeface="Calibri"/>
              </a:rPr>
              <a:t>omo </a:t>
            </a:r>
            <a:r>
              <a:rPr lang="es-ES" sz="1200" dirty="0">
                <a:ea typeface="Calibri"/>
                <a:cs typeface="Calibri"/>
              </a:rPr>
              <a:t>el batir </a:t>
            </a:r>
            <a:r>
              <a:rPr lang="es-ES" sz="1200" dirty="0" smtClean="0">
                <a:ea typeface="Calibri"/>
                <a:cs typeface="Calibri"/>
              </a:rPr>
              <a:t>de olas </a:t>
            </a:r>
            <a:r>
              <a:rPr lang="es-ES" sz="1200" dirty="0">
                <a:ea typeface="Calibri"/>
                <a:cs typeface="Calibri"/>
              </a:rPr>
              <a:t>de tormenta </a:t>
            </a:r>
            <a:r>
              <a:rPr lang="es-ES" sz="1200" dirty="0" smtClean="0">
                <a:ea typeface="Calibri"/>
                <a:cs typeface="Calibri"/>
              </a:rPr>
              <a:t>golpeando una popa o un litoral distanciado.</a:t>
            </a:r>
            <a:endParaRPr lang="es-ES" sz="1200" dirty="0">
              <a:ea typeface="Calibri"/>
              <a:cs typeface="Calibri"/>
            </a:endParaRPr>
          </a:p>
          <a:p>
            <a:pPr lvl="0" algn="ctr">
              <a:lnSpc>
                <a:spcPct val="115000"/>
              </a:lnSpc>
            </a:pPr>
            <a:r>
              <a:rPr lang="es-ES" sz="1200" dirty="0" smtClean="0">
                <a:ea typeface="Calibri"/>
                <a:cs typeface="Calibri"/>
              </a:rPr>
              <a:t>—¡Sáquenlo! ¡Saquen al árbitro! —desde arriba gritaron;</a:t>
            </a:r>
            <a:endParaRPr lang="es-ES" sz="1200" dirty="0">
              <a:ea typeface="Calibri"/>
              <a:cs typeface="Calibri"/>
            </a:endParaRPr>
          </a:p>
          <a:p>
            <a:pPr lvl="0" algn="ctr">
              <a:lnSpc>
                <a:spcPct val="115000"/>
              </a:lnSpc>
            </a:pPr>
            <a:r>
              <a:rPr lang="es-ES" sz="1200" dirty="0" smtClean="0">
                <a:ea typeface="Calibri"/>
                <a:cs typeface="Calibri"/>
              </a:rPr>
              <a:t>y  probablemente sí lo habrían sacado, si </a:t>
            </a:r>
            <a:r>
              <a:rPr lang="es-ES" sz="1200" dirty="0" err="1" smtClean="0">
                <a:ea typeface="Calibri"/>
                <a:cs typeface="Calibri"/>
              </a:rPr>
              <a:t>Casey</a:t>
            </a:r>
            <a:r>
              <a:rPr lang="es-ES" sz="1200" dirty="0" smtClean="0">
                <a:ea typeface="Calibri"/>
                <a:cs typeface="Calibri"/>
              </a:rPr>
              <a:t> su mano no hubiese levantado.</a:t>
            </a:r>
            <a:endParaRPr lang="es-ES" sz="1200" dirty="0">
              <a:ea typeface="Calibri"/>
              <a:cs typeface="Calibri"/>
            </a:endParaRPr>
          </a:p>
          <a:p>
            <a:pPr lvl="0" algn="ctr">
              <a:lnSpc>
                <a:spcPct val="115000"/>
              </a:lnSpc>
            </a:pPr>
            <a:endParaRPr lang="es-ES" sz="1200" dirty="0">
              <a:ea typeface="Calibri"/>
              <a:cs typeface="Calibri"/>
            </a:endParaRPr>
          </a:p>
          <a:p>
            <a:pPr lvl="0" algn="ctr">
              <a:lnSpc>
                <a:spcPct val="115000"/>
              </a:lnSpc>
            </a:pPr>
            <a:r>
              <a:rPr lang="es-ES" sz="1200" dirty="0">
                <a:ea typeface="Calibri"/>
                <a:cs typeface="Calibri"/>
              </a:rPr>
              <a:t>Con una sonrisa </a:t>
            </a:r>
            <a:r>
              <a:rPr lang="es-ES" sz="1200" dirty="0" smtClean="0">
                <a:ea typeface="Calibri"/>
                <a:cs typeface="Calibri"/>
              </a:rPr>
              <a:t>de caridad cristiana, el rostro del gran </a:t>
            </a:r>
            <a:r>
              <a:rPr lang="es-ES" sz="1200" dirty="0" err="1" smtClean="0">
                <a:ea typeface="Calibri"/>
                <a:cs typeface="Calibri"/>
              </a:rPr>
              <a:t>Casey</a:t>
            </a:r>
            <a:r>
              <a:rPr lang="es-ES" sz="1200" dirty="0" smtClean="0">
                <a:ea typeface="Calibri"/>
                <a:cs typeface="Calibri"/>
              </a:rPr>
              <a:t> brilló;</a:t>
            </a:r>
            <a:endParaRPr lang="es-ES" sz="1200" dirty="0">
              <a:ea typeface="Calibri"/>
              <a:cs typeface="Calibri"/>
            </a:endParaRPr>
          </a:p>
          <a:p>
            <a:pPr lvl="0" algn="ctr">
              <a:lnSpc>
                <a:spcPct val="115000"/>
              </a:lnSpc>
            </a:pPr>
            <a:r>
              <a:rPr lang="es-ES" sz="1200" dirty="0" smtClean="0">
                <a:ea typeface="Calibri"/>
                <a:cs typeface="Calibri"/>
              </a:rPr>
              <a:t> </a:t>
            </a:r>
            <a:r>
              <a:rPr lang="es-ES" sz="1200" dirty="0">
                <a:ea typeface="Calibri"/>
                <a:cs typeface="Calibri"/>
              </a:rPr>
              <a:t>calmó el tumulto </a:t>
            </a:r>
            <a:r>
              <a:rPr lang="es-ES" sz="1200" dirty="0" smtClean="0">
                <a:ea typeface="Calibri"/>
                <a:cs typeface="Calibri"/>
              </a:rPr>
              <a:t>que aumentaba, y que el partido continuara pidió.</a:t>
            </a:r>
          </a:p>
          <a:p>
            <a:pPr lvl="0" algn="ctr">
              <a:lnSpc>
                <a:spcPct val="115000"/>
              </a:lnSpc>
            </a:pPr>
            <a:r>
              <a:rPr lang="es-ES" sz="1200" dirty="0" smtClean="0">
                <a:ea typeface="Calibri"/>
                <a:cs typeface="Calibri"/>
              </a:rPr>
              <a:t>Hizo una señal al lanzador, y una vez más el esferoide voló;</a:t>
            </a:r>
          </a:p>
          <a:p>
            <a:pPr lvl="0" algn="ctr">
              <a:lnSpc>
                <a:spcPct val="115000"/>
              </a:lnSpc>
            </a:pPr>
            <a:r>
              <a:rPr lang="es-ES" sz="1200" dirty="0" smtClean="0">
                <a:ea typeface="Calibri"/>
                <a:cs typeface="Calibri"/>
              </a:rPr>
              <a:t>Pero </a:t>
            </a:r>
            <a:r>
              <a:rPr lang="es-ES" sz="1200" dirty="0" err="1">
                <a:ea typeface="Calibri"/>
                <a:cs typeface="Calibri"/>
              </a:rPr>
              <a:t>Casey</a:t>
            </a:r>
            <a:r>
              <a:rPr lang="es-ES" sz="1200" dirty="0">
                <a:ea typeface="Calibri"/>
                <a:cs typeface="Calibri"/>
              </a:rPr>
              <a:t> </a:t>
            </a:r>
            <a:r>
              <a:rPr lang="es-ES" sz="1200" dirty="0" smtClean="0">
                <a:ea typeface="Calibri"/>
                <a:cs typeface="Calibri"/>
              </a:rPr>
              <a:t>también la ignoró, </a:t>
            </a:r>
            <a:r>
              <a:rPr lang="es-ES" sz="1200" dirty="0">
                <a:ea typeface="Calibri"/>
                <a:cs typeface="Calibri"/>
              </a:rPr>
              <a:t>y el árbitro </a:t>
            </a:r>
            <a:r>
              <a:rPr lang="es-ES" sz="1200" dirty="0" smtClean="0">
                <a:ea typeface="Calibri"/>
                <a:cs typeface="Calibri"/>
              </a:rPr>
              <a:t>dijo, — Strike dos.</a:t>
            </a:r>
            <a:endParaRPr lang="es-ES" sz="1200" dirty="0">
              <a:ea typeface="Calibri"/>
              <a:cs typeface="Calibri"/>
            </a:endParaRPr>
          </a:p>
          <a:p>
            <a:pPr lvl="0" algn="ctr">
              <a:lnSpc>
                <a:spcPct val="115000"/>
              </a:lnSpc>
            </a:pPr>
            <a:endParaRPr lang="es-ES" sz="1200" dirty="0">
              <a:ea typeface="Calibri"/>
              <a:cs typeface="Calibri"/>
            </a:endParaRPr>
          </a:p>
          <a:p>
            <a:pPr lvl="0" algn="ctr">
              <a:lnSpc>
                <a:spcPct val="115000"/>
              </a:lnSpc>
            </a:pPr>
            <a:r>
              <a:rPr lang="es-ES" sz="1200" dirty="0" smtClean="0">
                <a:ea typeface="Calibri"/>
                <a:cs typeface="Calibri"/>
              </a:rPr>
              <a:t>—¡Fraude! </a:t>
            </a:r>
            <a:r>
              <a:rPr lang="es-ES" sz="1200" dirty="0">
                <a:ea typeface="Calibri"/>
                <a:cs typeface="Calibri"/>
              </a:rPr>
              <a:t>—</a:t>
            </a:r>
            <a:r>
              <a:rPr lang="es-ES" sz="1200" dirty="0" smtClean="0">
                <a:ea typeface="Calibri"/>
                <a:cs typeface="Calibri"/>
              </a:rPr>
              <a:t>gritaban miles enloquecidos</a:t>
            </a:r>
            <a:r>
              <a:rPr lang="es-ES" sz="1200" dirty="0">
                <a:ea typeface="Calibri"/>
                <a:cs typeface="Calibri"/>
              </a:rPr>
              <a:t>, y el </a:t>
            </a:r>
            <a:r>
              <a:rPr lang="es-ES" sz="1200" dirty="0" smtClean="0">
                <a:ea typeface="Calibri"/>
                <a:cs typeface="Calibri"/>
              </a:rPr>
              <a:t>eco, </a:t>
            </a:r>
            <a:r>
              <a:rPr lang="es-ES" sz="1200" i="1" dirty="0">
                <a:ea typeface="Calibri"/>
                <a:cs typeface="Calibri"/>
              </a:rPr>
              <a:t>fraude </a:t>
            </a:r>
            <a:r>
              <a:rPr lang="es-ES" sz="1200" dirty="0" smtClean="0">
                <a:ea typeface="Calibri"/>
                <a:cs typeface="Calibri"/>
              </a:rPr>
              <a:t>contestaba;</a:t>
            </a:r>
            <a:endParaRPr lang="es-ES" sz="1200" dirty="0">
              <a:ea typeface="Calibri"/>
              <a:cs typeface="Calibri"/>
            </a:endParaRPr>
          </a:p>
          <a:p>
            <a:pPr lvl="0" algn="ctr">
              <a:lnSpc>
                <a:spcPct val="115000"/>
              </a:lnSpc>
            </a:pPr>
            <a:r>
              <a:rPr lang="es-ES" sz="1200" dirty="0">
                <a:ea typeface="Calibri"/>
                <a:cs typeface="Calibri"/>
              </a:rPr>
              <a:t>p</a:t>
            </a:r>
            <a:r>
              <a:rPr lang="es-ES" sz="1200" dirty="0" smtClean="0">
                <a:ea typeface="Calibri"/>
                <a:cs typeface="Calibri"/>
              </a:rPr>
              <a:t>ero con una </a:t>
            </a:r>
            <a:r>
              <a:rPr lang="es-ES" sz="1200" dirty="0">
                <a:ea typeface="Calibri"/>
                <a:cs typeface="Calibri"/>
              </a:rPr>
              <a:t>mirada </a:t>
            </a:r>
            <a:r>
              <a:rPr lang="es-ES" sz="1200" dirty="0" smtClean="0">
                <a:ea typeface="Calibri"/>
                <a:cs typeface="Calibri"/>
              </a:rPr>
              <a:t>despectiva </a:t>
            </a:r>
            <a:r>
              <a:rPr lang="es-ES" sz="1200" dirty="0">
                <a:ea typeface="Calibri"/>
                <a:cs typeface="Calibri"/>
              </a:rPr>
              <a:t>de </a:t>
            </a:r>
            <a:r>
              <a:rPr lang="es-ES" sz="1200" dirty="0" err="1" smtClean="0">
                <a:ea typeface="Calibri"/>
                <a:cs typeface="Calibri"/>
              </a:rPr>
              <a:t>Casey</a:t>
            </a:r>
            <a:r>
              <a:rPr lang="es-ES" sz="1200" dirty="0" smtClean="0">
                <a:ea typeface="Calibri"/>
                <a:cs typeface="Calibri"/>
              </a:rPr>
              <a:t>, el público se impresionaba.</a:t>
            </a:r>
            <a:endParaRPr lang="es-ES" sz="1200" dirty="0">
              <a:ea typeface="Calibri"/>
              <a:cs typeface="Calibri"/>
            </a:endParaRPr>
          </a:p>
          <a:p>
            <a:pPr lvl="0" algn="ctr">
              <a:lnSpc>
                <a:spcPct val="115000"/>
              </a:lnSpc>
            </a:pPr>
            <a:r>
              <a:rPr lang="es-ES" sz="1200" dirty="0" smtClean="0">
                <a:ea typeface="Calibri"/>
                <a:cs typeface="Calibri"/>
              </a:rPr>
              <a:t>Ellos vieron sus músculos contraerse y su cara tornarse severa y fría, </a:t>
            </a:r>
            <a:endParaRPr lang="es-ES" sz="1200" dirty="0">
              <a:ea typeface="Calibri"/>
              <a:cs typeface="Calibri"/>
            </a:endParaRPr>
          </a:p>
          <a:p>
            <a:pPr lvl="0" algn="ctr">
              <a:lnSpc>
                <a:spcPct val="115000"/>
              </a:lnSpc>
            </a:pPr>
            <a:r>
              <a:rPr lang="es-ES" sz="1200" dirty="0" smtClean="0">
                <a:ea typeface="Calibri"/>
                <a:cs typeface="Calibri"/>
              </a:rPr>
              <a:t>y  </a:t>
            </a:r>
            <a:r>
              <a:rPr lang="es-ES" sz="1200" dirty="0">
                <a:ea typeface="Calibri"/>
                <a:cs typeface="Calibri"/>
              </a:rPr>
              <a:t>sabían que </a:t>
            </a:r>
            <a:r>
              <a:rPr lang="es-ES" sz="1200" dirty="0" err="1">
                <a:ea typeface="Calibri"/>
                <a:cs typeface="Calibri"/>
              </a:rPr>
              <a:t>Casey</a:t>
            </a:r>
            <a:r>
              <a:rPr lang="es-ES" sz="1200" dirty="0">
                <a:ea typeface="Calibri"/>
                <a:cs typeface="Calibri"/>
              </a:rPr>
              <a:t> </a:t>
            </a:r>
            <a:r>
              <a:rPr lang="es-ES" sz="1200" dirty="0" smtClean="0">
                <a:ea typeface="Calibri"/>
                <a:cs typeface="Calibri"/>
              </a:rPr>
              <a:t>otra vez, la pelota pasar no dejaría. </a:t>
            </a:r>
          </a:p>
          <a:p>
            <a:pPr lvl="0" algn="ctr">
              <a:lnSpc>
                <a:spcPct val="115000"/>
              </a:lnSpc>
            </a:pPr>
            <a:endParaRPr lang="es-ES" sz="1200" dirty="0">
              <a:ea typeface="Calibri"/>
              <a:cs typeface="Calibri"/>
            </a:endParaRPr>
          </a:p>
          <a:p>
            <a:pPr lvl="0" algn="ctr">
              <a:lnSpc>
                <a:spcPct val="115000"/>
              </a:lnSpc>
            </a:pPr>
            <a:r>
              <a:rPr lang="es-ES" sz="1200" dirty="0" smtClean="0">
                <a:ea typeface="Calibri"/>
                <a:cs typeface="Calibri"/>
              </a:rPr>
              <a:t>Sus </a:t>
            </a:r>
            <a:r>
              <a:rPr lang="es-ES" sz="1200" dirty="0">
                <a:ea typeface="Calibri"/>
                <a:cs typeface="Calibri"/>
              </a:rPr>
              <a:t>dientes </a:t>
            </a:r>
            <a:r>
              <a:rPr lang="es-ES" sz="1200" dirty="0" smtClean="0">
                <a:ea typeface="Calibri"/>
                <a:cs typeface="Calibri"/>
              </a:rPr>
              <a:t>con odio apretó, de sus labios la sonrisa se apartó;</a:t>
            </a:r>
          </a:p>
          <a:p>
            <a:pPr lvl="0" algn="ctr">
              <a:lnSpc>
                <a:spcPct val="115000"/>
              </a:lnSpc>
            </a:pPr>
            <a:r>
              <a:rPr lang="es-ES" sz="1200" dirty="0" smtClean="0">
                <a:ea typeface="Calibri"/>
                <a:cs typeface="Calibri"/>
              </a:rPr>
              <a:t> y con cruel violencia, contra el plato su bate golpeó.</a:t>
            </a:r>
            <a:endParaRPr lang="es-ES" sz="1200" dirty="0">
              <a:ea typeface="Calibri"/>
              <a:cs typeface="Calibri"/>
            </a:endParaRPr>
          </a:p>
          <a:p>
            <a:pPr lvl="0" algn="ctr">
              <a:lnSpc>
                <a:spcPct val="115000"/>
              </a:lnSpc>
            </a:pPr>
            <a:r>
              <a:rPr lang="es-ES" sz="1200" dirty="0">
                <a:ea typeface="Calibri"/>
                <a:cs typeface="Calibri"/>
              </a:rPr>
              <a:t>A</a:t>
            </a:r>
            <a:r>
              <a:rPr lang="es-ES" sz="1200" dirty="0" smtClean="0">
                <a:ea typeface="Calibri"/>
                <a:cs typeface="Calibri"/>
              </a:rPr>
              <a:t>hora </a:t>
            </a:r>
            <a:r>
              <a:rPr lang="es-ES" sz="1200" dirty="0">
                <a:ea typeface="Calibri"/>
                <a:cs typeface="Calibri"/>
              </a:rPr>
              <a:t>el </a:t>
            </a:r>
            <a:r>
              <a:rPr lang="es-ES" sz="1200" dirty="0" smtClean="0">
                <a:ea typeface="Calibri"/>
                <a:cs typeface="Calibri"/>
              </a:rPr>
              <a:t>lanzador sostiene la pelota, y ahora la deja ir de su mano,</a:t>
            </a:r>
            <a:endParaRPr lang="es-ES" sz="1200" dirty="0">
              <a:ea typeface="Calibri"/>
              <a:cs typeface="Calibri"/>
            </a:endParaRPr>
          </a:p>
          <a:p>
            <a:pPr lvl="0" algn="ctr">
              <a:lnSpc>
                <a:spcPct val="115000"/>
              </a:lnSpc>
            </a:pPr>
            <a:r>
              <a:rPr lang="es-ES" sz="1200" dirty="0" smtClean="0">
                <a:ea typeface="Calibri"/>
                <a:cs typeface="Calibri"/>
              </a:rPr>
              <a:t>y  ahora el </a:t>
            </a:r>
            <a:r>
              <a:rPr lang="es-ES" sz="1200" dirty="0">
                <a:ea typeface="Calibri"/>
                <a:cs typeface="Calibri"/>
              </a:rPr>
              <a:t>aire se </a:t>
            </a:r>
            <a:r>
              <a:rPr lang="es-ES" sz="1200" dirty="0" smtClean="0">
                <a:ea typeface="Calibri"/>
                <a:cs typeface="Calibri"/>
              </a:rPr>
              <a:t>destroza por </a:t>
            </a:r>
            <a:r>
              <a:rPr lang="es-ES" sz="1200" dirty="0">
                <a:ea typeface="Calibri"/>
                <a:cs typeface="Calibri"/>
              </a:rPr>
              <a:t>la fuerza </a:t>
            </a:r>
            <a:r>
              <a:rPr lang="es-ES" sz="1200" dirty="0" smtClean="0">
                <a:ea typeface="Calibri"/>
                <a:cs typeface="Calibri"/>
              </a:rPr>
              <a:t>con que </a:t>
            </a:r>
            <a:r>
              <a:rPr lang="es-ES" sz="1200" dirty="0" err="1" smtClean="0">
                <a:ea typeface="Calibri"/>
                <a:cs typeface="Calibri"/>
              </a:rPr>
              <a:t>Casey</a:t>
            </a:r>
            <a:r>
              <a:rPr lang="es-ES" sz="1200" dirty="0" smtClean="0">
                <a:ea typeface="Calibri"/>
                <a:cs typeface="Calibri"/>
              </a:rPr>
              <a:t> ha golpeado.</a:t>
            </a:r>
            <a:endParaRPr lang="es-ES" sz="1200" dirty="0">
              <a:ea typeface="Calibri"/>
              <a:cs typeface="Calibri"/>
            </a:endParaRPr>
          </a:p>
          <a:p>
            <a:pPr lvl="0" algn="ctr">
              <a:lnSpc>
                <a:spcPct val="115000"/>
              </a:lnSpc>
            </a:pPr>
            <a:endParaRPr lang="es-ES" sz="1200" dirty="0">
              <a:ea typeface="Calibri"/>
              <a:cs typeface="Calibri"/>
            </a:endParaRPr>
          </a:p>
          <a:p>
            <a:pPr lvl="0" algn="ctr">
              <a:lnSpc>
                <a:spcPct val="115000"/>
              </a:lnSpc>
            </a:pPr>
            <a:r>
              <a:rPr lang="es-ES" sz="1200" dirty="0">
                <a:ea typeface="Calibri"/>
                <a:cs typeface="Calibri"/>
              </a:rPr>
              <a:t>Oh, en algún lugar de esta tierra favorecida el sol está </a:t>
            </a:r>
            <a:r>
              <a:rPr lang="es-ES" sz="1200" dirty="0" smtClean="0">
                <a:ea typeface="Calibri"/>
                <a:cs typeface="Calibri"/>
              </a:rPr>
              <a:t>brillando.</a:t>
            </a:r>
            <a:endParaRPr lang="es-ES" sz="1200" dirty="0">
              <a:ea typeface="Calibri"/>
              <a:cs typeface="Calibri"/>
            </a:endParaRPr>
          </a:p>
          <a:p>
            <a:pPr lvl="0" algn="ctr">
              <a:lnSpc>
                <a:spcPct val="115000"/>
              </a:lnSpc>
            </a:pPr>
            <a:r>
              <a:rPr lang="es-ES" sz="1200" dirty="0" smtClean="0">
                <a:ea typeface="Calibri"/>
                <a:cs typeface="Calibri"/>
              </a:rPr>
              <a:t>En algún lugar hay corazones contentos y la </a:t>
            </a:r>
            <a:r>
              <a:rPr lang="es-ES" sz="1200" dirty="0">
                <a:ea typeface="Calibri"/>
                <a:cs typeface="Calibri"/>
              </a:rPr>
              <a:t>banda está </a:t>
            </a:r>
            <a:r>
              <a:rPr lang="es-ES" sz="1200" dirty="0" smtClean="0">
                <a:ea typeface="Calibri"/>
                <a:cs typeface="Calibri"/>
              </a:rPr>
              <a:t>tocando,</a:t>
            </a:r>
            <a:endParaRPr lang="es-ES" sz="1200" dirty="0">
              <a:ea typeface="Calibri"/>
              <a:cs typeface="Calibri"/>
            </a:endParaRPr>
          </a:p>
          <a:p>
            <a:pPr lvl="0" algn="ctr">
              <a:lnSpc>
                <a:spcPct val="115000"/>
              </a:lnSpc>
            </a:pPr>
            <a:r>
              <a:rPr lang="es-ES" sz="1200" dirty="0">
                <a:ea typeface="Calibri"/>
                <a:cs typeface="Calibri"/>
              </a:rPr>
              <a:t>y</a:t>
            </a:r>
            <a:r>
              <a:rPr lang="es-ES" sz="1200" dirty="0" smtClean="0">
                <a:ea typeface="Calibri"/>
                <a:cs typeface="Calibri"/>
              </a:rPr>
              <a:t> </a:t>
            </a:r>
            <a:r>
              <a:rPr lang="es-ES" sz="1200" dirty="0">
                <a:ea typeface="Calibri"/>
                <a:cs typeface="Calibri"/>
              </a:rPr>
              <a:t>en algún lugar </a:t>
            </a:r>
            <a:r>
              <a:rPr lang="es-ES" sz="1200" dirty="0" smtClean="0">
                <a:ea typeface="Calibri"/>
                <a:cs typeface="Calibri"/>
              </a:rPr>
              <a:t>hay hombres riendo y se oyen niños gritar;</a:t>
            </a:r>
            <a:endParaRPr lang="es-ES" sz="1200" dirty="0">
              <a:ea typeface="Calibri"/>
              <a:cs typeface="Calibri"/>
            </a:endParaRPr>
          </a:p>
          <a:p>
            <a:pPr lvl="0" algn="ctr">
              <a:lnSpc>
                <a:spcPct val="115000"/>
              </a:lnSpc>
            </a:pPr>
            <a:r>
              <a:rPr lang="es-ES" sz="1200" dirty="0">
                <a:ea typeface="Calibri"/>
                <a:cs typeface="Calibri"/>
              </a:rPr>
              <a:t>p</a:t>
            </a:r>
            <a:r>
              <a:rPr lang="es-ES" sz="1200" dirty="0" smtClean="0">
                <a:ea typeface="Calibri"/>
                <a:cs typeface="Calibri"/>
              </a:rPr>
              <a:t>ero </a:t>
            </a:r>
            <a:r>
              <a:rPr lang="es-ES" sz="1200" dirty="0">
                <a:ea typeface="Calibri"/>
                <a:cs typeface="Calibri"/>
              </a:rPr>
              <a:t>no hay alegría en </a:t>
            </a:r>
            <a:r>
              <a:rPr lang="es-ES" sz="1200" dirty="0" err="1" smtClean="0">
                <a:ea typeface="Calibri"/>
                <a:cs typeface="Calibri"/>
              </a:rPr>
              <a:t>Mudville</a:t>
            </a:r>
            <a:r>
              <a:rPr lang="es-ES" sz="1200" dirty="0">
                <a:ea typeface="Calibri"/>
                <a:cs typeface="Calibri"/>
              </a:rPr>
              <a:t> </a:t>
            </a:r>
            <a:r>
              <a:rPr lang="es-ES" sz="1200" dirty="0" smtClean="0">
                <a:ea typeface="Calibri"/>
                <a:cs typeface="Calibri"/>
              </a:rPr>
              <a:t>porque el gran </a:t>
            </a:r>
            <a:r>
              <a:rPr lang="es-ES" sz="1200" dirty="0" err="1" smtClean="0">
                <a:ea typeface="Calibri"/>
                <a:cs typeface="Calibri"/>
              </a:rPr>
              <a:t>Casey</a:t>
            </a:r>
            <a:r>
              <a:rPr lang="es-ES" sz="1200" dirty="0" smtClean="0">
                <a:ea typeface="Calibri"/>
                <a:cs typeface="Calibri"/>
              </a:rPr>
              <a:t>, se acaba de ponchar.</a:t>
            </a:r>
            <a:endParaRPr lang="en-US" sz="1200" dirty="0">
              <a:ea typeface="Calibri"/>
              <a:cs typeface="Times New Roman"/>
            </a:endParaRPr>
          </a:p>
        </p:txBody>
      </p:sp>
    </p:spTree>
    <p:extLst>
      <p:ext uri="{BB962C8B-B14F-4D97-AF65-F5344CB8AC3E}">
        <p14:creationId xmlns:p14="http://schemas.microsoft.com/office/powerpoint/2010/main" val="2282847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2" name="Rectangle 1"/>
          <p:cNvSpPr/>
          <p:nvPr/>
        </p:nvSpPr>
        <p:spPr>
          <a:xfrm>
            <a:off x="340042" y="506225"/>
            <a:ext cx="7043738" cy="9315227"/>
          </a:xfrm>
          <a:prstGeom prst="rect">
            <a:avLst/>
          </a:prstGeom>
        </p:spPr>
        <p:txBody>
          <a:bodyPr wrap="square" lIns="96378" tIns="48189" rIns="96378" bIns="48189">
            <a:spAutoFit/>
          </a:bodyPr>
          <a:lstStyle/>
          <a:p>
            <a:pPr algn="ctr"/>
            <a:r>
              <a:rPr lang="en-US" sz="1700" b="1" i="1" dirty="0" smtClean="0"/>
              <a:t>Henry </a:t>
            </a:r>
            <a:r>
              <a:rPr lang="en-US" sz="1700" b="1" i="1" dirty="0"/>
              <a:t>Louis Gehrig</a:t>
            </a:r>
          </a:p>
          <a:p>
            <a:pPr algn="ctr"/>
            <a:r>
              <a:rPr lang="en-US" sz="1000" dirty="0"/>
              <a:t> </a:t>
            </a:r>
            <a:r>
              <a:rPr lang="en-US" sz="1000" dirty="0" err="1" smtClean="0"/>
              <a:t>Por</a:t>
            </a:r>
            <a:r>
              <a:rPr lang="en-US" sz="1000" dirty="0" smtClean="0"/>
              <a:t>: Elizabeth Yeo</a:t>
            </a:r>
            <a:endParaRPr lang="en-US" sz="1000" dirty="0"/>
          </a:p>
          <a:p>
            <a:endParaRPr lang="en-US" sz="1300" dirty="0" smtClean="0"/>
          </a:p>
          <a:p>
            <a:r>
              <a:rPr lang="es-PA" sz="1300" dirty="0" smtClean="0"/>
              <a:t>Henry Louis Gehrig nació en la ciudad de Nueva York el 19 de junio de 1903. Cuando Lou tenía cinco años, su familia se mudó cerca del estadio de béisbol de los Gigantes (</a:t>
            </a:r>
            <a:r>
              <a:rPr lang="es-PA" sz="1300" i="1" dirty="0" err="1" smtClean="0"/>
              <a:t>Giants</a:t>
            </a:r>
            <a:r>
              <a:rPr lang="es-PA" sz="1300" dirty="0" smtClean="0"/>
              <a:t>). El empezó a jugar béisbol callejero en su vecindario. Llegó a ser uno de los mejores jugadores en los partidos organizados en los terrenos vacantes de la ciudad. Lou era fanático de los Gigantes e iba a los partidos cada vez que podía ahorrar los 25 centavos que costaban los asientos.</a:t>
            </a:r>
          </a:p>
          <a:p>
            <a:r>
              <a:rPr lang="es-PA" sz="1300" dirty="0" smtClean="0"/>
              <a:t> </a:t>
            </a:r>
          </a:p>
          <a:p>
            <a:r>
              <a:rPr lang="es-PA" sz="1300" dirty="0"/>
              <a:t>E</a:t>
            </a:r>
            <a:r>
              <a:rPr lang="es-PA" sz="1300" dirty="0" smtClean="0"/>
              <a:t>n 1917, la ciudad de Chicago patrocinó un juego entre  los campeones de béisbol de escuela preparatoria de Nueva York y los campeones de escuela preparatoria de Chicago.</a:t>
            </a:r>
          </a:p>
          <a:p>
            <a:r>
              <a:rPr lang="es-PA" sz="1300" dirty="0" smtClean="0"/>
              <a:t> </a:t>
            </a:r>
          </a:p>
          <a:p>
            <a:r>
              <a:rPr lang="es-PA" sz="1300" dirty="0" smtClean="0"/>
              <a:t>En la novena entrada, Lou vino al bate y pegó un jonrón con las bases llenas; la pelota pasó por encima del muro a la derecha del campo.  El próximo día, un artículo en la sección de noticias deportivas del periódico Chicago leía: “El batazo de Lou Gehrig</a:t>
            </a:r>
            <a:r>
              <a:rPr lang="es-PA" sz="1300" dirty="0"/>
              <a:t> </a:t>
            </a:r>
            <a:r>
              <a:rPr lang="es-PA" sz="1300" dirty="0" smtClean="0"/>
              <a:t>habría hecho sentir orgulloso a cualquier jugador de grandes ligas, sin embargo, fue un batazo por un muchacho que todavía no ha comenzado a afeitarse”. </a:t>
            </a:r>
          </a:p>
          <a:p>
            <a:r>
              <a:rPr lang="es-PA" sz="1300" dirty="0" smtClean="0"/>
              <a:t> </a:t>
            </a:r>
          </a:p>
          <a:p>
            <a:r>
              <a:rPr lang="es-PA" sz="1300" dirty="0" smtClean="0"/>
              <a:t>Mientras estaba en la escuela preparatoria, Lou tenía que realizar trabajos de tiempo parcial para ayudar a su familia. Trabajó en carnicerías y en supermercados y ayudaba a su madre en trabajos de limpieza. En 1921, Lou asistió a Columbia </a:t>
            </a:r>
            <a:r>
              <a:rPr lang="es-PA" sz="1300" dirty="0" err="1" smtClean="0"/>
              <a:t>University</a:t>
            </a:r>
            <a:r>
              <a:rPr lang="es-PA" sz="1300" i="1" dirty="0" smtClean="0"/>
              <a:t> </a:t>
            </a:r>
            <a:r>
              <a:rPr lang="es-PA" sz="1300" dirty="0" smtClean="0"/>
              <a:t>con una beca de fútbol americano para obtener una licenciatura en ingeniería.</a:t>
            </a:r>
          </a:p>
          <a:p>
            <a:r>
              <a:rPr lang="es-PA" sz="1300" dirty="0" smtClean="0"/>
              <a:t> </a:t>
            </a:r>
          </a:p>
          <a:p>
            <a:r>
              <a:rPr lang="es-PA" sz="1300" dirty="0" smtClean="0"/>
              <a:t>En 1923, jugó béisbol así como fútbol americano para el equipo de Columbia </a:t>
            </a:r>
            <a:r>
              <a:rPr lang="es-PA" sz="1300" dirty="0" err="1" smtClean="0"/>
              <a:t>University</a:t>
            </a:r>
            <a:r>
              <a:rPr lang="es-PA" sz="1300" dirty="0" smtClean="0"/>
              <a:t>. Un reclutador de béisbol de los </a:t>
            </a:r>
            <a:r>
              <a:rPr lang="es-PA" sz="1300" dirty="0" err="1" smtClean="0"/>
              <a:t>Yankees</a:t>
            </a:r>
            <a:r>
              <a:rPr lang="es-PA" sz="1300" dirty="0" smtClean="0"/>
              <a:t> estaba tan impresionado con el bateo de Lou que lo reclutó para jugar con los yanquis en 1923.  El número de su camiseta de béisbol era el 4.</a:t>
            </a:r>
          </a:p>
          <a:p>
            <a:r>
              <a:rPr lang="es-PA" sz="1300" dirty="0" smtClean="0"/>
              <a:t> </a:t>
            </a:r>
          </a:p>
          <a:p>
            <a:r>
              <a:rPr lang="es-PA" sz="1300" dirty="0" smtClean="0"/>
              <a:t>Lou Gehrig jugó en 2,130 partidos consecutivos para los </a:t>
            </a:r>
            <a:r>
              <a:rPr lang="es-PA" sz="1300" dirty="0" err="1" smtClean="0"/>
              <a:t>Yankees</a:t>
            </a:r>
            <a:r>
              <a:rPr lang="es-PA" sz="1300" dirty="0" smtClean="0"/>
              <a:t>.  Lou jugaba todos los días a pesar de tener el pulgar roto, un dedo del pie roto y tener dolor de espalda. Más tarde unas radiografías mostraron 17 diferentes huesos rotos que se habían “sanado” mientras Lou continuaba jugando. </a:t>
            </a:r>
          </a:p>
          <a:p>
            <a:r>
              <a:rPr lang="es-PA" sz="1300" dirty="0" smtClean="0"/>
              <a:t> </a:t>
            </a:r>
          </a:p>
          <a:p>
            <a:r>
              <a:rPr lang="es-PA" sz="1300" dirty="0" smtClean="0"/>
              <a:t>Le pusieron el apodo “</a:t>
            </a:r>
            <a:r>
              <a:rPr lang="es-PA" sz="1300" i="1" dirty="0" err="1" smtClean="0"/>
              <a:t>Iron</a:t>
            </a:r>
            <a:r>
              <a:rPr lang="es-PA" sz="1300" i="1" dirty="0" smtClean="0"/>
              <a:t> </a:t>
            </a:r>
            <a:r>
              <a:rPr lang="es-PA" sz="1300" i="1" dirty="0" err="1"/>
              <a:t>H</a:t>
            </a:r>
            <a:r>
              <a:rPr lang="es-PA" sz="1300" i="1" dirty="0" err="1" smtClean="0"/>
              <a:t>orse</a:t>
            </a:r>
            <a:r>
              <a:rPr lang="es-PA" sz="1300" dirty="0" smtClean="0"/>
              <a:t>” (caballo de hierro) porque nunca se daba por vencido. Lou bateó cuatro jonrones en un partido y pegó 23 jonrones con bases llenas en total. Fue nombrado jugador estrella (</a:t>
            </a:r>
            <a:r>
              <a:rPr lang="es-PA" sz="1300" i="1" dirty="0" err="1" smtClean="0"/>
              <a:t>All-Star</a:t>
            </a:r>
            <a:r>
              <a:rPr lang="es-PA" sz="1300" i="1" dirty="0" smtClean="0"/>
              <a:t>) </a:t>
            </a:r>
            <a:r>
              <a:rPr lang="es-PA" sz="1300" dirty="0" smtClean="0"/>
              <a:t>en siete ocasiones. En 1934, Lou Gehrig fue el Atleta </a:t>
            </a:r>
            <a:r>
              <a:rPr lang="es-PA" sz="1300" dirty="0"/>
              <a:t>M</a:t>
            </a:r>
            <a:r>
              <a:rPr lang="es-PA" sz="1300" dirty="0" smtClean="0"/>
              <a:t>asculino del Año. Fue seleccionado dos veces como el Jugador Más Valioso </a:t>
            </a:r>
            <a:r>
              <a:rPr lang="es-PA" sz="1300" i="1" dirty="0" smtClean="0"/>
              <a:t>(</a:t>
            </a:r>
            <a:r>
              <a:rPr lang="es-PA" sz="1300" i="1" dirty="0" err="1" smtClean="0"/>
              <a:t>Most</a:t>
            </a:r>
            <a:r>
              <a:rPr lang="es-PA" sz="1300" i="1" dirty="0" smtClean="0"/>
              <a:t> </a:t>
            </a:r>
            <a:r>
              <a:rPr lang="es-PA" sz="1300" i="1" dirty="0" err="1" smtClean="0"/>
              <a:t>Valuable</a:t>
            </a:r>
            <a:r>
              <a:rPr lang="es-PA" sz="1300" i="1" dirty="0" smtClean="0"/>
              <a:t> Player).</a:t>
            </a:r>
            <a:r>
              <a:rPr lang="es-PA" sz="1300" dirty="0" smtClean="0"/>
              <a:t> </a:t>
            </a:r>
          </a:p>
          <a:p>
            <a:r>
              <a:rPr lang="es-PA" sz="1300" dirty="0" smtClean="0"/>
              <a:t> </a:t>
            </a:r>
          </a:p>
          <a:p>
            <a:r>
              <a:rPr lang="es-PA" sz="1300" dirty="0" smtClean="0"/>
              <a:t>El 4 de julio de 1939, Lou se jubiló del béisbol porque se enfermó gravemente de una enfermedad llamada </a:t>
            </a:r>
            <a:r>
              <a:rPr lang="en-US" sz="1300" i="1" dirty="0"/>
              <a:t>ALS</a:t>
            </a:r>
            <a:r>
              <a:rPr lang="en-US" sz="1300" dirty="0"/>
              <a:t>, </a:t>
            </a:r>
            <a:r>
              <a:rPr lang="en-US" sz="1300" dirty="0" err="1"/>
              <a:t>por</a:t>
            </a:r>
            <a:r>
              <a:rPr lang="en-US" sz="1300" dirty="0"/>
              <a:t> </a:t>
            </a:r>
            <a:r>
              <a:rPr lang="en-US" sz="1300" dirty="0" err="1"/>
              <a:t>sus</a:t>
            </a:r>
            <a:r>
              <a:rPr lang="en-US" sz="1300" dirty="0"/>
              <a:t> </a:t>
            </a:r>
            <a:r>
              <a:rPr lang="en-US" sz="1300" dirty="0" err="1"/>
              <a:t>siglas</a:t>
            </a:r>
            <a:r>
              <a:rPr lang="en-US" sz="1300" dirty="0"/>
              <a:t> </a:t>
            </a:r>
            <a:r>
              <a:rPr lang="en-US" sz="1300" dirty="0" err="1"/>
              <a:t>en</a:t>
            </a:r>
            <a:r>
              <a:rPr lang="en-US" sz="1300" dirty="0"/>
              <a:t> </a:t>
            </a:r>
            <a:r>
              <a:rPr lang="en-US" sz="1300" dirty="0" err="1" smtClean="0"/>
              <a:t>inglés</a:t>
            </a:r>
            <a:r>
              <a:rPr lang="es-PA" sz="1300" dirty="0" smtClean="0"/>
              <a:t> (</a:t>
            </a:r>
            <a:r>
              <a:rPr lang="en-US" sz="1300" dirty="0" err="1" smtClean="0"/>
              <a:t>Esclerosis</a:t>
            </a:r>
            <a:r>
              <a:rPr lang="en-US" sz="1300" dirty="0" smtClean="0"/>
              <a:t> </a:t>
            </a:r>
            <a:r>
              <a:rPr lang="en-US" sz="1300" dirty="0"/>
              <a:t>Lateral </a:t>
            </a:r>
            <a:r>
              <a:rPr lang="en-US" sz="1300" dirty="0" err="1" smtClean="0"/>
              <a:t>Amiotrófica</a:t>
            </a:r>
            <a:r>
              <a:rPr lang="en-US" sz="1300" dirty="0" smtClean="0"/>
              <a:t>)</a:t>
            </a:r>
            <a:r>
              <a:rPr lang="es-PA" sz="1300" dirty="0" smtClean="0"/>
              <a:t>.  Aunque estaba enfermo, en su famoso discurso de jubilación dijo, — Hoy me considero el hombre más afortunado en la faz de la tierra.</a:t>
            </a:r>
          </a:p>
          <a:p>
            <a:endParaRPr lang="es-PA" sz="1300" dirty="0" smtClean="0"/>
          </a:p>
          <a:p>
            <a:r>
              <a:rPr lang="en-US" sz="1300" i="1" dirty="0"/>
              <a:t>ALS</a:t>
            </a:r>
            <a:r>
              <a:rPr lang="en-US" sz="1300" dirty="0"/>
              <a:t>, </a:t>
            </a:r>
            <a:r>
              <a:rPr lang="es-PA" sz="1300" dirty="0" smtClean="0"/>
              <a:t>es una enfermedad que atrofia y debilita los músculos.  Desde ese día, </a:t>
            </a:r>
            <a:r>
              <a:rPr lang="es-PA" sz="1300" i="1" dirty="0" smtClean="0"/>
              <a:t>ALS</a:t>
            </a:r>
            <a:r>
              <a:rPr lang="es-PA" sz="1300" dirty="0" smtClean="0"/>
              <a:t> es a menudo conocida como la enfermedad de Lou Gehrig.  Después de eso, muchos equipos de béisbol recaudaron dinero para darle un “ponchazo” a la enfermedad.  Los </a:t>
            </a:r>
            <a:r>
              <a:rPr lang="es-PA" sz="1300" dirty="0" err="1" smtClean="0"/>
              <a:t>Yankees</a:t>
            </a:r>
            <a:r>
              <a:rPr lang="es-PA" sz="1300" dirty="0" smtClean="0"/>
              <a:t> retiraron el número 4 en su honor. Él fue introducido al Salón de la Fama del </a:t>
            </a:r>
            <a:r>
              <a:rPr lang="es-PA" sz="1300" dirty="0"/>
              <a:t>B</a:t>
            </a:r>
            <a:r>
              <a:rPr lang="es-PA" sz="1300" dirty="0" smtClean="0"/>
              <a:t>éisbol en 1939.</a:t>
            </a:r>
          </a:p>
          <a:p>
            <a:r>
              <a:rPr lang="en-US" sz="1300" dirty="0"/>
              <a:t> </a:t>
            </a:r>
          </a:p>
        </p:txBody>
      </p:sp>
      <p:sp>
        <p:nvSpPr>
          <p:cNvPr id="6" name="Rectangle 5"/>
          <p:cNvSpPr/>
          <p:nvPr/>
        </p:nvSpPr>
        <p:spPr>
          <a:xfrm>
            <a:off x="5334000" y="152400"/>
            <a:ext cx="2286000" cy="923330"/>
          </a:xfrm>
          <a:prstGeom prst="rect">
            <a:avLst/>
          </a:prstGeom>
          <a:noFill/>
        </p:spPr>
        <p:txBody>
          <a:bodyPr wrap="square">
            <a:spAutoFit/>
          </a:bodyPr>
          <a:lstStyle/>
          <a:p>
            <a:r>
              <a:rPr lang="x-none" sz="900" dirty="0"/>
              <a:t>Equivalencia de grado: </a:t>
            </a:r>
            <a:r>
              <a:rPr lang="x-none" sz="900" dirty="0" smtClean="0"/>
              <a:t>7.0</a:t>
            </a:r>
            <a:endParaRPr lang="x-none" sz="900" dirty="0"/>
          </a:p>
          <a:p>
            <a:r>
              <a:rPr lang="x-none" sz="900" dirty="0"/>
              <a:t>Escala Lexile: </a:t>
            </a:r>
            <a:r>
              <a:rPr lang="x-none" sz="900" dirty="0" smtClean="0"/>
              <a:t>9</a:t>
            </a:r>
            <a:r>
              <a:rPr lang="x-none" sz="900" dirty="0"/>
              <a:t>8</a:t>
            </a:r>
            <a:r>
              <a:rPr lang="x-none" sz="900" dirty="0" smtClean="0"/>
              <a:t>0L</a:t>
            </a:r>
            <a:endParaRPr lang="x-none" sz="900" dirty="0"/>
          </a:p>
          <a:p>
            <a:r>
              <a:rPr lang="x-none" sz="900" dirty="0"/>
              <a:t>Promedio de </a:t>
            </a:r>
            <a:r>
              <a:rPr lang="x-none" sz="900" dirty="0" smtClean="0"/>
              <a:t>l largo </a:t>
            </a:r>
            <a:r>
              <a:rPr lang="x-none" sz="900" dirty="0"/>
              <a:t>de la oración: </a:t>
            </a:r>
            <a:r>
              <a:rPr lang="x-none" sz="900" dirty="0" smtClean="0"/>
              <a:t>14.66</a:t>
            </a:r>
            <a:endParaRPr lang="x-none" sz="900" dirty="0"/>
          </a:p>
          <a:p>
            <a:r>
              <a:rPr lang="x-none" sz="900" dirty="0"/>
              <a:t>Promedio de la frecuencia de palabras: </a:t>
            </a:r>
            <a:r>
              <a:rPr lang="x-none" sz="900" dirty="0" smtClean="0"/>
              <a:t>3.47</a:t>
            </a:r>
            <a:endParaRPr lang="x-none" sz="900" dirty="0"/>
          </a:p>
          <a:p>
            <a:r>
              <a:rPr lang="x-none" sz="900" dirty="0"/>
              <a:t>Número de palabras: </a:t>
            </a:r>
            <a:r>
              <a:rPr lang="x-none" sz="900" dirty="0" smtClean="0"/>
              <a:t>425</a:t>
            </a:r>
          </a:p>
          <a:p>
            <a:pPr lvl="0"/>
            <a:r>
              <a:rPr lang="x-none" sz="900" b="1" i="1" dirty="0">
                <a:solidFill>
                  <a:prstClr val="black"/>
                </a:solidFill>
              </a:rPr>
              <a:t>Nota: Basado en el texto original en </a:t>
            </a:r>
            <a:r>
              <a:rPr lang="x-none" sz="900" b="1" i="1" dirty="0" smtClean="0">
                <a:solidFill>
                  <a:prstClr val="black"/>
                </a:solidFill>
              </a:rPr>
              <a:t>inglés</a:t>
            </a:r>
            <a:endParaRPr lang="es-ES_tradnl" sz="900" dirty="0">
              <a:solidFill>
                <a:prstClr val="black"/>
              </a:solidFill>
            </a:endParaRPr>
          </a:p>
        </p:txBody>
      </p:sp>
    </p:spTree>
    <p:extLst>
      <p:ext uri="{BB962C8B-B14F-4D97-AF65-F5344CB8AC3E}">
        <p14:creationId xmlns:p14="http://schemas.microsoft.com/office/powerpoint/2010/main" val="27481728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sp>
        <p:nvSpPr>
          <p:cNvPr id="6" name="Rectangle 5"/>
          <p:cNvSpPr/>
          <p:nvPr/>
        </p:nvSpPr>
        <p:spPr>
          <a:xfrm>
            <a:off x="404813" y="9579429"/>
            <a:ext cx="1311932" cy="235819"/>
          </a:xfrm>
          <a:prstGeom prst="rect">
            <a:avLst/>
          </a:prstGeom>
        </p:spPr>
        <p:txBody>
          <a:bodyPr wrap="none" lIns="96378" tIns="48189" rIns="96378" bIns="48189">
            <a:spAutoFit/>
          </a:bodyPr>
          <a:lstStyle/>
          <a:p>
            <a:r>
              <a:rPr lang="en-US" sz="900" dirty="0"/>
              <a:t>EnglishforEveryone.org </a:t>
            </a:r>
          </a:p>
        </p:txBody>
      </p:sp>
      <p:sp>
        <p:nvSpPr>
          <p:cNvPr id="2" name="Rectangle 1"/>
          <p:cNvSpPr/>
          <p:nvPr/>
        </p:nvSpPr>
        <p:spPr>
          <a:xfrm>
            <a:off x="609600" y="838200"/>
            <a:ext cx="6557962" cy="6868404"/>
          </a:xfrm>
          <a:prstGeom prst="rect">
            <a:avLst/>
          </a:prstGeom>
        </p:spPr>
        <p:txBody>
          <a:bodyPr wrap="square" lIns="96378" tIns="48189" rIns="96378" bIns="48189">
            <a:spAutoFit/>
          </a:bodyPr>
          <a:lstStyle/>
          <a:p>
            <a:pPr algn="ctr"/>
            <a:r>
              <a:rPr lang="en-US" sz="1700" b="1" i="1" dirty="0"/>
              <a:t>Tyrus Raymond Cobb</a:t>
            </a:r>
          </a:p>
          <a:p>
            <a:pPr algn="ctr"/>
            <a:r>
              <a:rPr lang="en-US" sz="1000" dirty="0" err="1" smtClean="0"/>
              <a:t>Por</a:t>
            </a:r>
            <a:r>
              <a:rPr lang="en-US" sz="1000" dirty="0" smtClean="0"/>
              <a:t>: Elizabeth Yeo</a:t>
            </a:r>
            <a:endParaRPr lang="en-US" sz="1000" dirty="0"/>
          </a:p>
          <a:p>
            <a:endParaRPr lang="en-US" sz="1300" dirty="0" smtClean="0"/>
          </a:p>
          <a:p>
            <a:r>
              <a:rPr lang="es-PA" sz="1300" dirty="0" smtClean="0"/>
              <a:t>Tyrus Raymond Cobb nació en Georgia el 18</a:t>
            </a:r>
            <a:r>
              <a:rPr lang="es-PA" sz="1300" dirty="0"/>
              <a:t> </a:t>
            </a:r>
            <a:r>
              <a:rPr lang="es-PA" sz="1300" dirty="0" smtClean="0"/>
              <a:t>de diciembre de 1886</a:t>
            </a:r>
            <a:r>
              <a:rPr lang="es-PA" sz="1300" dirty="0"/>
              <a:t> </a:t>
            </a:r>
            <a:r>
              <a:rPr lang="es-PA" sz="1300" dirty="0" smtClean="0"/>
              <a:t>y creció trabajando en una granja en Royston, Georgia. Su padre era un maestro, director y político. El le enseñó a Ty el valor del trabajo duro y la perseverancia. </a:t>
            </a:r>
          </a:p>
          <a:p>
            <a:r>
              <a:rPr lang="es-PA" sz="1300" dirty="0" smtClean="0"/>
              <a:t> </a:t>
            </a:r>
          </a:p>
          <a:p>
            <a:r>
              <a:rPr lang="es-PA" sz="1300" dirty="0" smtClean="0"/>
              <a:t>Ty era inteligente, pero no le interesaba mucho la escuela. Era muy competitivo y no se detenía ante nada hasta ganar. El primer equipo de Ty fue los </a:t>
            </a:r>
            <a:r>
              <a:rPr lang="es-PA" sz="1300" i="1" dirty="0" smtClean="0"/>
              <a:t>Royston Rompers</a:t>
            </a:r>
            <a:r>
              <a:rPr lang="es-PA" sz="1300" dirty="0" smtClean="0"/>
              <a:t>. Su apodo era “</a:t>
            </a:r>
            <a:r>
              <a:rPr lang="es-PA" sz="1300" i="1" dirty="0" err="1" smtClean="0"/>
              <a:t>The</a:t>
            </a:r>
            <a:r>
              <a:rPr lang="es-PA" sz="1300" i="1" dirty="0" smtClean="0"/>
              <a:t> Georgia </a:t>
            </a:r>
            <a:r>
              <a:rPr lang="es-PA" sz="1300" i="1" dirty="0" err="1" smtClean="0"/>
              <a:t>Peach</a:t>
            </a:r>
            <a:r>
              <a:rPr lang="es-PA" sz="1300" dirty="0" smtClean="0"/>
              <a:t>” (el durazno de Georgia).</a:t>
            </a:r>
          </a:p>
          <a:p>
            <a:r>
              <a:rPr lang="es-PA" sz="1300" dirty="0" smtClean="0"/>
              <a:t> </a:t>
            </a:r>
          </a:p>
          <a:p>
            <a:r>
              <a:rPr lang="es-PA" sz="1300" dirty="0" smtClean="0"/>
              <a:t>Ty jugó para muchos equipos de béisbol, incluyendo Los Tigres de Detroit. En total, jugó en  3,035 partidos y fue al bate 11,429 veces en su carrera. Se robó el plato (</a:t>
            </a:r>
            <a:r>
              <a:rPr lang="es-PA" sz="1300" i="1" dirty="0" smtClean="0"/>
              <a:t>home</a:t>
            </a:r>
            <a:r>
              <a:rPr lang="es-PA" sz="1300" dirty="0" smtClean="0"/>
              <a:t>) 54 veces, que hasta hoy se mantiene como el record de todos los tiempos. Él mantuvo el record de más sencillos (</a:t>
            </a:r>
            <a:r>
              <a:rPr lang="es-PA" sz="1300" i="1" dirty="0" smtClean="0"/>
              <a:t>hits</a:t>
            </a:r>
            <a:r>
              <a:rPr lang="es-PA" sz="1300" dirty="0" smtClean="0"/>
              <a:t>) por 60 años.  El 5 de mayo de 1925, </a:t>
            </a:r>
            <a:r>
              <a:rPr lang="es-PA" sz="1300" dirty="0" err="1" smtClean="0"/>
              <a:t>Ty</a:t>
            </a:r>
            <a:r>
              <a:rPr lang="es-PA" sz="1300" dirty="0" smtClean="0"/>
              <a:t> recibió 16 bases en total en un partido. Esto estableció un récord para la Liga Americana. </a:t>
            </a:r>
          </a:p>
          <a:p>
            <a:r>
              <a:rPr lang="es-PA" sz="1300" dirty="0" smtClean="0"/>
              <a:t/>
            </a:r>
            <a:br>
              <a:rPr lang="es-PA" sz="1300" dirty="0" smtClean="0"/>
            </a:br>
            <a:r>
              <a:rPr lang="es-PA" sz="1300" dirty="0" smtClean="0"/>
              <a:t>¡A Ty le gustaba jugar para ganar! El escritor deportivo </a:t>
            </a:r>
            <a:r>
              <a:rPr lang="es-PA" sz="1300" dirty="0" err="1" smtClean="0"/>
              <a:t>Grantland</a:t>
            </a:r>
            <a:r>
              <a:rPr lang="es-PA" sz="1300" dirty="0" smtClean="0"/>
              <a:t> Rice escribió, “Él tenía una fiebre de 103 </a:t>
            </a:r>
            <a:r>
              <a:rPr lang="es-PA" sz="1300" dirty="0" smtClean="0">
                <a:latin typeface="Brush Script MT" panose="03060802040406070304" pitchFamily="66" charset="0"/>
              </a:rPr>
              <a:t>°</a:t>
            </a:r>
            <a:r>
              <a:rPr lang="es-PA" sz="1300" dirty="0" smtClean="0"/>
              <a:t>F y el doctor le ordenó guardar cama por varios días. En vez de eso, jugó béisbol y anotó tres hits, se robó tres bases y ganó el partido. Después se derrumbó en el banco”.</a:t>
            </a:r>
          </a:p>
          <a:p>
            <a:r>
              <a:rPr lang="es-PA" sz="1300" dirty="0" smtClean="0"/>
              <a:t> </a:t>
            </a:r>
          </a:p>
          <a:p>
            <a:r>
              <a:rPr lang="es-PA" sz="1300" dirty="0" smtClean="0"/>
              <a:t>Ty Cobb murió el 17 de julio de 1961, en Atlanta, Georgia. Ty invirtió su dinero sabiamente y probablemente fue el primer millonario del béisbol. Una cuarta parte de su dinero fue destinado al </a:t>
            </a:r>
            <a:r>
              <a:rPr lang="es-PA" sz="1300" i="1" dirty="0" err="1" smtClean="0"/>
              <a:t>Cobb</a:t>
            </a:r>
            <a:r>
              <a:rPr lang="es-PA" sz="1300" i="1" dirty="0" smtClean="0"/>
              <a:t> </a:t>
            </a:r>
            <a:r>
              <a:rPr lang="es-PA" sz="1300" i="1" dirty="0" err="1" smtClean="0"/>
              <a:t>Educational</a:t>
            </a:r>
            <a:r>
              <a:rPr lang="es-PA" sz="1300" i="1" dirty="0" smtClean="0"/>
              <a:t> </a:t>
            </a:r>
            <a:r>
              <a:rPr lang="es-PA" sz="1300" i="1" dirty="0" err="1" smtClean="0"/>
              <a:t>Fund</a:t>
            </a:r>
            <a:r>
              <a:rPr lang="es-PA" sz="1300" i="1" dirty="0" smtClean="0"/>
              <a:t>, </a:t>
            </a:r>
            <a:r>
              <a:rPr lang="es-PA" sz="1300" dirty="0" smtClean="0"/>
              <a:t>que facilita becas universitarias a estudiantes necesitados en Georgia. También construyó hospitales en Georgia. </a:t>
            </a:r>
          </a:p>
          <a:p>
            <a:r>
              <a:rPr lang="es-PA" sz="1300" dirty="0" smtClean="0"/>
              <a:t> </a:t>
            </a:r>
          </a:p>
          <a:p>
            <a:r>
              <a:rPr lang="es-PA" sz="1300" dirty="0" smtClean="0"/>
              <a:t>Un amigo de </a:t>
            </a:r>
            <a:r>
              <a:rPr lang="es-PA" sz="1300" dirty="0" err="1" smtClean="0"/>
              <a:t>Ty</a:t>
            </a:r>
            <a:r>
              <a:rPr lang="es-PA" sz="1300" dirty="0" smtClean="0"/>
              <a:t> dijo, — La grandeza de Ty Cobb era algo que tenía que verse, y verlo era recordarlo para siempre.</a:t>
            </a:r>
          </a:p>
          <a:p>
            <a:r>
              <a:rPr lang="es-PA" sz="1500" dirty="0" smtClean="0"/>
              <a:t> </a:t>
            </a:r>
          </a:p>
          <a:p>
            <a:r>
              <a:rPr lang="es-PA" sz="1500" dirty="0" smtClean="0"/>
              <a:t> </a:t>
            </a:r>
          </a:p>
          <a:p>
            <a:r>
              <a:rPr lang="en-US" sz="1500" dirty="0"/>
              <a:t> </a:t>
            </a:r>
          </a:p>
          <a:p>
            <a:r>
              <a:rPr lang="en-US" sz="1500" dirty="0"/>
              <a:t> </a:t>
            </a:r>
          </a:p>
          <a:p>
            <a:r>
              <a:rPr lang="en-US" sz="1500" dirty="0"/>
              <a:t> </a:t>
            </a:r>
          </a:p>
        </p:txBody>
      </p:sp>
      <p:sp>
        <p:nvSpPr>
          <p:cNvPr id="7" name="Rectangle 6"/>
          <p:cNvSpPr/>
          <p:nvPr/>
        </p:nvSpPr>
        <p:spPr>
          <a:xfrm>
            <a:off x="5334000" y="152400"/>
            <a:ext cx="2286000" cy="923330"/>
          </a:xfrm>
          <a:prstGeom prst="rect">
            <a:avLst/>
          </a:prstGeom>
          <a:noFill/>
        </p:spPr>
        <p:txBody>
          <a:bodyPr wrap="square">
            <a:spAutoFit/>
          </a:bodyPr>
          <a:lstStyle/>
          <a:p>
            <a:r>
              <a:rPr lang="x-none" sz="900" dirty="0"/>
              <a:t>Equivalencia </a:t>
            </a:r>
            <a:r>
              <a:rPr lang="x-none" sz="900" dirty="0" smtClean="0"/>
              <a:t>de </a:t>
            </a:r>
            <a:r>
              <a:rPr lang="x-none" sz="900" dirty="0"/>
              <a:t>grado: </a:t>
            </a:r>
            <a:r>
              <a:rPr lang="x-none" sz="900" dirty="0" smtClean="0"/>
              <a:t>6.7</a:t>
            </a:r>
            <a:endParaRPr lang="x-none" sz="900" dirty="0"/>
          </a:p>
          <a:p>
            <a:r>
              <a:rPr lang="x-none" sz="900" dirty="0"/>
              <a:t>Escala Lexile: </a:t>
            </a:r>
            <a:r>
              <a:rPr lang="x-none" sz="900" dirty="0" smtClean="0"/>
              <a:t>800L</a:t>
            </a:r>
            <a:endParaRPr lang="x-none" sz="900" dirty="0"/>
          </a:p>
          <a:p>
            <a:r>
              <a:rPr lang="x-none" sz="900" dirty="0"/>
              <a:t>Promedio de </a:t>
            </a:r>
            <a:r>
              <a:rPr lang="x-none" sz="900" dirty="0" smtClean="0"/>
              <a:t>l largo </a:t>
            </a:r>
            <a:r>
              <a:rPr lang="x-none" sz="900" dirty="0"/>
              <a:t>de la oración: </a:t>
            </a:r>
            <a:r>
              <a:rPr lang="x-none" sz="900" dirty="0" smtClean="0"/>
              <a:t>11.77</a:t>
            </a:r>
            <a:endParaRPr lang="x-none" sz="900" dirty="0"/>
          </a:p>
          <a:p>
            <a:r>
              <a:rPr lang="x-none" sz="900" dirty="0"/>
              <a:t>Promedio de la frecuencia de palabras: </a:t>
            </a:r>
            <a:r>
              <a:rPr lang="x-none" sz="900" dirty="0" smtClean="0"/>
              <a:t>3.51</a:t>
            </a:r>
            <a:endParaRPr lang="x-none" sz="900" dirty="0"/>
          </a:p>
          <a:p>
            <a:r>
              <a:rPr lang="x-none" sz="900" dirty="0"/>
              <a:t>Número de palabras: </a:t>
            </a:r>
            <a:r>
              <a:rPr lang="x-none" sz="900" dirty="0" smtClean="0"/>
              <a:t>259</a:t>
            </a:r>
          </a:p>
          <a:p>
            <a:pPr lvl="0"/>
            <a:r>
              <a:rPr lang="x-none" sz="900" b="1" i="1" dirty="0">
                <a:solidFill>
                  <a:prstClr val="black"/>
                </a:solidFill>
              </a:rPr>
              <a:t>Nota: Basado en el texto original en </a:t>
            </a:r>
            <a:r>
              <a:rPr lang="x-none" sz="900" b="1" i="1" dirty="0" smtClean="0">
                <a:solidFill>
                  <a:prstClr val="black"/>
                </a:solidFill>
              </a:rPr>
              <a:t>inglés</a:t>
            </a:r>
            <a:endParaRPr lang="es-ES_tradnl" sz="900" dirty="0">
              <a:solidFill>
                <a:prstClr val="black"/>
              </a:solidFill>
            </a:endParaRPr>
          </a:p>
        </p:txBody>
      </p:sp>
    </p:spTree>
    <p:extLst>
      <p:ext uri="{BB962C8B-B14F-4D97-AF65-F5344CB8AC3E}">
        <p14:creationId xmlns:p14="http://schemas.microsoft.com/office/powerpoint/2010/main" val="3653728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7" name="Rectangle 6"/>
          <p:cNvSpPr/>
          <p:nvPr/>
        </p:nvSpPr>
        <p:spPr>
          <a:xfrm>
            <a:off x="721308" y="443818"/>
            <a:ext cx="6365292" cy="3950084"/>
          </a:xfrm>
          <a:prstGeom prst="rect">
            <a:avLst/>
          </a:prstGeom>
        </p:spPr>
        <p:txBody>
          <a:bodyPr wrap="square" lIns="101881" tIns="50941" rIns="101881" bIns="50941">
            <a:spAutoFit/>
          </a:bodyPr>
          <a:lstStyle/>
          <a:p>
            <a:pPr marL="403136" indent="-342900">
              <a:buAutoNum type="arabicPeriod"/>
            </a:pPr>
            <a:r>
              <a:rPr lang="es-PY" sz="1600" b="1" dirty="0" smtClean="0">
                <a:latin typeface="Helvetica" pitchFamily="34" charset="0"/>
                <a:cs typeface="Helvetica" pitchFamily="34" charset="0"/>
              </a:rPr>
              <a:t>La 6</a:t>
            </a:r>
            <a:r>
              <a:rPr lang="es-PY" sz="1600" b="1" baseline="30000" dirty="0" smtClean="0">
                <a:latin typeface="Helvetica" pitchFamily="34" charset="0"/>
                <a:cs typeface="Helvetica" pitchFamily="34" charset="0"/>
              </a:rPr>
              <a:t>ta</a:t>
            </a:r>
            <a:r>
              <a:rPr lang="es-PY" sz="1600" b="1" dirty="0" smtClean="0">
                <a:latin typeface="Helvetica" pitchFamily="34" charset="0"/>
                <a:cs typeface="Helvetica" pitchFamily="34" charset="0"/>
              </a:rPr>
              <a:t> estrofa de </a:t>
            </a:r>
            <a:r>
              <a:rPr lang="es-PY" sz="1600" i="1" dirty="0" err="1" smtClean="0">
                <a:latin typeface="Helvetica" pitchFamily="34" charset="0"/>
                <a:cs typeface="Helvetica" pitchFamily="34" charset="0"/>
              </a:rPr>
              <a:t>Casey</a:t>
            </a:r>
            <a:r>
              <a:rPr lang="es-PY" sz="1600" i="1" dirty="0" smtClean="0">
                <a:latin typeface="Helvetica" pitchFamily="34" charset="0"/>
                <a:cs typeface="Helvetica" pitchFamily="34" charset="0"/>
              </a:rPr>
              <a:t> al bate </a:t>
            </a:r>
            <a:r>
              <a:rPr lang="es-PY" sz="1600" b="1" dirty="0" smtClean="0">
                <a:solidFill>
                  <a:prstClr val="black"/>
                </a:solidFill>
                <a:latin typeface="Helvetica" pitchFamily="34" charset="0"/>
                <a:cs typeface="Helvetica" pitchFamily="34" charset="0"/>
              </a:rPr>
              <a:t>declara, </a:t>
            </a:r>
            <a:r>
              <a:rPr lang="es-PY" sz="1600" b="1" dirty="0" smtClean="0">
                <a:latin typeface="Helvetica" pitchFamily="34" charset="0"/>
                <a:cs typeface="Helvetica" pitchFamily="34" charset="0"/>
              </a:rPr>
              <a:t>“</a:t>
            </a:r>
            <a:r>
              <a:rPr lang="es-ES" sz="1600" b="1" dirty="0">
                <a:latin typeface="Helvetica" pitchFamily="34" charset="0"/>
                <a:cs typeface="Helvetica" pitchFamily="34" charset="0"/>
              </a:rPr>
              <a:t>Había orgullo en el porte de </a:t>
            </a:r>
            <a:r>
              <a:rPr lang="es-ES" sz="1600" b="1" dirty="0" err="1">
                <a:latin typeface="Helvetica" pitchFamily="34" charset="0"/>
                <a:cs typeface="Helvetica" pitchFamily="34" charset="0"/>
              </a:rPr>
              <a:t>Casey</a:t>
            </a:r>
            <a:r>
              <a:rPr lang="es-ES" sz="1600" b="1" dirty="0">
                <a:latin typeface="Helvetica" pitchFamily="34" charset="0"/>
                <a:cs typeface="Helvetica" pitchFamily="34" charset="0"/>
              </a:rPr>
              <a:t> y una sonrisa en su rostro dibujada</a:t>
            </a:r>
            <a:r>
              <a:rPr lang="es-ES" sz="1600" b="1" dirty="0" smtClean="0">
                <a:latin typeface="Helvetica" pitchFamily="34" charset="0"/>
                <a:cs typeface="Helvetica" pitchFamily="34" charset="0"/>
              </a:rPr>
              <a:t>.</a:t>
            </a:r>
            <a:r>
              <a:rPr lang="es-PY" sz="1600" b="1" dirty="0" smtClean="0">
                <a:latin typeface="Helvetica" pitchFamily="34" charset="0"/>
                <a:cs typeface="Helvetica" pitchFamily="34" charset="0"/>
              </a:rPr>
              <a:t>” ¿Cómo esto describe mejor a Casey?</a:t>
            </a:r>
          </a:p>
          <a:p>
            <a:pPr marL="403136" indent="-342900">
              <a:buAutoNum type="arabicPeriod"/>
            </a:pPr>
            <a:endParaRPr lang="es-PY" sz="1600" b="1" dirty="0" smtClean="0">
              <a:latin typeface="Helvetica" pitchFamily="34" charset="0"/>
              <a:cs typeface="Helvetica" pitchFamily="34" charset="0"/>
            </a:endParaRPr>
          </a:p>
          <a:p>
            <a:pPr marL="403136" indent="-342900">
              <a:buFont typeface="+mj-lt"/>
              <a:buAutoNum type="alphaUcPeriod"/>
            </a:pPr>
            <a:endParaRPr lang="es-PY" sz="1600" b="1" dirty="0" smtClean="0">
              <a:latin typeface="Helvetica" pitchFamily="34" charset="0"/>
              <a:cs typeface="Helvetica" pitchFamily="34" charset="0"/>
            </a:endParaRPr>
          </a:p>
          <a:p>
            <a:pPr marL="744538" lvl="1" indent="-339725">
              <a:buFont typeface="+mj-lt"/>
              <a:buAutoNum type="alphaUcPeriod"/>
            </a:pPr>
            <a:r>
              <a:rPr lang="es-PY" sz="1600" b="1" dirty="0" smtClean="0">
                <a:latin typeface="Helvetica" pitchFamily="34" charset="0"/>
                <a:cs typeface="Helvetica" pitchFamily="34" charset="0"/>
              </a:rPr>
              <a:t>tímido e inseguro</a:t>
            </a:r>
          </a:p>
          <a:p>
            <a:pPr marL="744538" lvl="1" indent="-339725">
              <a:buFont typeface="+mj-lt"/>
              <a:buAutoNum type="alphaUcPeriod"/>
            </a:pPr>
            <a:endParaRPr lang="es-PY" sz="1600" b="1" dirty="0" smtClean="0">
              <a:latin typeface="Helvetica" pitchFamily="34" charset="0"/>
              <a:cs typeface="Helvetica" pitchFamily="34" charset="0"/>
            </a:endParaRPr>
          </a:p>
          <a:p>
            <a:pPr marL="744538" lvl="1" indent="-339725">
              <a:buFont typeface="+mj-lt"/>
              <a:buAutoNum type="alphaUcPeriod"/>
            </a:pPr>
            <a:r>
              <a:rPr lang="es-PY" sz="1600" b="1" dirty="0">
                <a:latin typeface="Helvetica" pitchFamily="34" charset="0"/>
                <a:cs typeface="Helvetica" pitchFamily="34" charset="0"/>
              </a:rPr>
              <a:t>i</a:t>
            </a:r>
            <a:r>
              <a:rPr lang="es-PY" sz="1600" b="1" dirty="0" smtClean="0">
                <a:latin typeface="Helvetica" pitchFamily="34" charset="0"/>
                <a:cs typeface="Helvetica" pitchFamily="34" charset="0"/>
              </a:rPr>
              <a:t>nteligente y amigable</a:t>
            </a:r>
          </a:p>
          <a:p>
            <a:pPr marL="744538" lvl="1" indent="-339725">
              <a:buFont typeface="+mj-lt"/>
              <a:buAutoNum type="alphaUcPeriod"/>
            </a:pPr>
            <a:endParaRPr lang="es-PY" sz="1600" b="1" dirty="0" smtClean="0">
              <a:latin typeface="Helvetica" pitchFamily="34" charset="0"/>
              <a:cs typeface="Helvetica" pitchFamily="34" charset="0"/>
            </a:endParaRPr>
          </a:p>
          <a:p>
            <a:pPr marL="744538" lvl="1" indent="-339725">
              <a:buFont typeface="+mj-lt"/>
              <a:buAutoNum type="alphaUcPeriod"/>
            </a:pPr>
            <a:r>
              <a:rPr lang="es-PY" sz="1600" b="1" dirty="0">
                <a:latin typeface="Helvetica" pitchFamily="34" charset="0"/>
                <a:cs typeface="Helvetica" pitchFamily="34" charset="0"/>
              </a:rPr>
              <a:t>s</a:t>
            </a:r>
            <a:r>
              <a:rPr lang="es-PY" sz="1600" b="1" dirty="0" smtClean="0">
                <a:latin typeface="Helvetica" pitchFamily="34" charset="0"/>
                <a:cs typeface="Helvetica" pitchFamily="34" charset="0"/>
              </a:rPr>
              <a:t>eguro de sí mismo y orgulloso</a:t>
            </a:r>
          </a:p>
          <a:p>
            <a:pPr marL="744538" lvl="1" indent="-339725">
              <a:buFont typeface="+mj-lt"/>
              <a:buAutoNum type="alphaUcPeriod"/>
            </a:pPr>
            <a:endParaRPr lang="es-PY" sz="1600" b="1" dirty="0" smtClean="0">
              <a:latin typeface="Helvetica" pitchFamily="34" charset="0"/>
              <a:cs typeface="Helvetica" pitchFamily="34" charset="0"/>
            </a:endParaRPr>
          </a:p>
          <a:p>
            <a:pPr marL="744538" lvl="1" indent="-339725">
              <a:buFont typeface="+mj-lt"/>
              <a:buAutoNum type="alphaUcPeriod"/>
            </a:pPr>
            <a:r>
              <a:rPr lang="es-PY" sz="1600" b="1" dirty="0">
                <a:latin typeface="Helvetica" pitchFamily="34" charset="0"/>
                <a:cs typeface="Helvetica" pitchFamily="34" charset="0"/>
              </a:rPr>
              <a:t>h</a:t>
            </a:r>
            <a:r>
              <a:rPr lang="es-PY" sz="1600" b="1" dirty="0" smtClean="0">
                <a:latin typeface="Helvetica" pitchFamily="34" charset="0"/>
                <a:cs typeface="Helvetica" pitchFamily="34" charset="0"/>
              </a:rPr>
              <a:t>umilde y respetuoso</a:t>
            </a:r>
          </a:p>
          <a:p>
            <a:pPr marL="912541" lvl="1" indent="-34290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a:p>
            <a:pPr marL="481889"/>
            <a:endParaRPr lang="en-US" sz="14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p:txBody>
      </p:sp>
      <p:cxnSp>
        <p:nvCxnSpPr>
          <p:cNvPr id="10" name="Straight Connector 9"/>
          <p:cNvCxnSpPr/>
          <p:nvPr/>
        </p:nvCxnSpPr>
        <p:spPr>
          <a:xfrm>
            <a:off x="372015" y="455676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76212" y="1727625"/>
            <a:ext cx="242888" cy="1684479"/>
            <a:chOff x="747502" y="1728108"/>
            <a:chExt cx="242888" cy="1684479"/>
          </a:xfrm>
        </p:grpSpPr>
        <p:sp>
          <p:nvSpPr>
            <p:cNvPr id="11" name="Oval 10"/>
            <p:cNvSpPr/>
            <p:nvPr/>
          </p:nvSpPr>
          <p:spPr>
            <a:xfrm>
              <a:off x="747502" y="172810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47502" y="267532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47502" y="31731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47502" y="22065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719536" y="5311835"/>
            <a:ext cx="6367064" cy="2811311"/>
          </a:xfrm>
          <a:prstGeom prst="rect">
            <a:avLst/>
          </a:prstGeom>
        </p:spPr>
        <p:txBody>
          <a:bodyPr wrap="square" lIns="101881" tIns="50941" rIns="101881" bIns="50941">
            <a:spAutoFit/>
          </a:bodyPr>
          <a:lstStyle/>
          <a:p>
            <a:pPr marL="403136" indent="-342900">
              <a:buAutoNum type="arabicPeriod" startAt="2"/>
            </a:pPr>
            <a:r>
              <a:rPr lang="x-none" sz="1600" b="1" dirty="0" smtClean="0">
                <a:latin typeface="Helvetica" pitchFamily="34" charset="0"/>
                <a:cs typeface="Helvetica" pitchFamily="34" charset="0"/>
              </a:rPr>
              <a:t>¿Qué significa probablemente </a:t>
            </a:r>
            <a:r>
              <a:rPr lang="x-none" sz="1600" b="1" dirty="0">
                <a:latin typeface="Helvetica" pitchFamily="34" charset="0"/>
                <a:cs typeface="Helvetica" pitchFamily="34" charset="0"/>
              </a:rPr>
              <a:t>la </a:t>
            </a:r>
            <a:r>
              <a:rPr lang="x-none" sz="1600" b="1" dirty="0" smtClean="0">
                <a:latin typeface="Helvetica" pitchFamily="34" charset="0"/>
                <a:cs typeface="Helvetica" pitchFamily="34" charset="0"/>
              </a:rPr>
              <a:t>frase “</a:t>
            </a:r>
            <a:r>
              <a:rPr lang="x-none" sz="1600" b="1" dirty="0">
                <a:latin typeface="Helvetica" pitchFamily="34" charset="0"/>
                <a:cs typeface="Helvetica" pitchFamily="34" charset="0"/>
              </a:rPr>
              <a:t>Cinco mil lenguas </a:t>
            </a:r>
            <a:r>
              <a:rPr lang="x-none" sz="1600" b="1" dirty="0" smtClean="0">
                <a:latin typeface="Helvetica" pitchFamily="34" charset="0"/>
                <a:cs typeface="Helvetica" pitchFamily="34" charset="0"/>
              </a:rPr>
              <a:t>aplaudieron” en </a:t>
            </a:r>
            <a:r>
              <a:rPr lang="x-none" sz="1600" i="1" dirty="0" err="1" smtClean="0">
                <a:latin typeface="Helvetica" pitchFamily="34" charset="0"/>
                <a:cs typeface="Helvetica" pitchFamily="34" charset="0"/>
              </a:rPr>
              <a:t>Casey</a:t>
            </a:r>
            <a:r>
              <a:rPr lang="x-none" sz="1600" i="1" dirty="0" smtClean="0">
                <a:latin typeface="Helvetica" pitchFamily="34" charset="0"/>
                <a:cs typeface="Helvetica" pitchFamily="34" charset="0"/>
              </a:rPr>
              <a:t> al bate</a:t>
            </a:r>
            <a:r>
              <a:rPr lang="x-none" sz="1600" b="1" dirty="0" smtClean="0">
                <a:latin typeface="Helvetica" pitchFamily="34" charset="0"/>
                <a:cs typeface="Helvetica" pitchFamily="34" charset="0"/>
              </a:rPr>
              <a:t>?</a:t>
            </a:r>
          </a:p>
          <a:p>
            <a:pPr marL="60236"/>
            <a:r>
              <a:rPr lang="x-none" sz="1600" b="1" dirty="0" smtClean="0">
                <a:latin typeface="Helvetica" pitchFamily="34" charset="0"/>
                <a:cs typeface="Helvetica" pitchFamily="34" charset="0"/>
              </a:rPr>
              <a:t> </a:t>
            </a:r>
            <a:endParaRPr lang="x-none" sz="1400" dirty="0" smtClean="0">
              <a:latin typeface="Helvetica" pitchFamily="34" charset="0"/>
              <a:cs typeface="Helvetica" pitchFamily="34" charset="0"/>
            </a:endParaRPr>
          </a:p>
          <a:p>
            <a:pPr marL="744538" lvl="1" indent="-339725">
              <a:buFont typeface="+mj-lt"/>
              <a:buAutoNum type="alphaUcPeriod"/>
            </a:pPr>
            <a:r>
              <a:rPr lang="x-none" sz="1600" b="1" dirty="0" smtClean="0">
                <a:latin typeface="Helvetica" pitchFamily="34" charset="0"/>
                <a:cs typeface="Helvetica" pitchFamily="34" charset="0"/>
              </a:rPr>
              <a:t>Habían cinco mil personas en el partido.</a:t>
            </a:r>
          </a:p>
          <a:p>
            <a:pPr marL="744538" lvl="1" indent="-339725">
              <a:buFont typeface="+mj-lt"/>
              <a:buAutoNum type="alphaUcPeriod"/>
            </a:pPr>
            <a:endParaRPr lang="x-none" sz="1600" b="1" dirty="0" smtClean="0">
              <a:latin typeface="Helvetica" pitchFamily="34" charset="0"/>
              <a:cs typeface="Helvetica" pitchFamily="34" charset="0"/>
            </a:endParaRPr>
          </a:p>
          <a:p>
            <a:pPr marL="744538" lvl="1" indent="-339725">
              <a:buFont typeface="+mj-lt"/>
              <a:buAutoNum type="alphaUcPeriod"/>
            </a:pPr>
            <a:r>
              <a:rPr lang="x-none" sz="1600" b="1" dirty="0" smtClean="0">
                <a:latin typeface="Helvetica" pitchFamily="34" charset="0"/>
                <a:cs typeface="Helvetica" pitchFamily="34" charset="0"/>
              </a:rPr>
              <a:t>La multitud le estaba dando porras.</a:t>
            </a:r>
          </a:p>
          <a:p>
            <a:pPr marL="744538" lvl="1" indent="-339725">
              <a:buFont typeface="+mj-lt"/>
              <a:buAutoNum type="alphaUcPeriod"/>
            </a:pPr>
            <a:endParaRPr lang="x-none" sz="1600" b="1" dirty="0" smtClean="0">
              <a:latin typeface="Helvetica" pitchFamily="34" charset="0"/>
              <a:cs typeface="Helvetica" pitchFamily="34" charset="0"/>
            </a:endParaRPr>
          </a:p>
          <a:p>
            <a:pPr marL="744538" lvl="1" indent="-339725">
              <a:buFont typeface="+mj-lt"/>
              <a:buAutoNum type="alphaUcPeriod"/>
            </a:pPr>
            <a:r>
              <a:rPr lang="x-none" sz="1600" b="1" dirty="0" smtClean="0">
                <a:latin typeface="Helvetica" pitchFamily="34" charset="0"/>
                <a:cs typeface="Helvetica" pitchFamily="34" charset="0"/>
              </a:rPr>
              <a:t>Todos estaban aplaudiendo.</a:t>
            </a:r>
          </a:p>
          <a:p>
            <a:pPr marL="744538" lvl="1" indent="-339725">
              <a:buFont typeface="+mj-lt"/>
              <a:buAutoNum type="alphaUcPeriod"/>
            </a:pPr>
            <a:endParaRPr lang="x-none" sz="1600" b="1" dirty="0" smtClean="0">
              <a:solidFill>
                <a:srgbClr val="FF0000"/>
              </a:solidFill>
              <a:latin typeface="Helvetica" pitchFamily="34" charset="0"/>
              <a:cs typeface="Helvetica" pitchFamily="34" charset="0"/>
            </a:endParaRPr>
          </a:p>
          <a:p>
            <a:pPr marL="744538" lvl="1" indent="-339725">
              <a:buFont typeface="+mj-lt"/>
              <a:buAutoNum type="alphaUcPeriod"/>
            </a:pPr>
            <a:r>
              <a:rPr lang="x-none" sz="1600" b="1" dirty="0" smtClean="0">
                <a:latin typeface="Helvetica" pitchFamily="34" charset="0"/>
                <a:cs typeface="Helvetica" pitchFamily="34" charset="0"/>
              </a:rPr>
              <a:t>Casey había ganado el partido.</a:t>
            </a:r>
          </a:p>
          <a:p>
            <a:pPr marL="60236"/>
            <a:endParaRPr lang="en-US" sz="1600" dirty="0" smtClean="0">
              <a:latin typeface="Helvetica" pitchFamily="34" charset="0"/>
              <a:cs typeface="Helvetica" pitchFamily="34" charset="0"/>
            </a:endParaRPr>
          </a:p>
        </p:txBody>
      </p:sp>
      <p:grpSp>
        <p:nvGrpSpPr>
          <p:cNvPr id="3" name="Group 2"/>
          <p:cNvGrpSpPr/>
          <p:nvPr/>
        </p:nvGrpSpPr>
        <p:grpSpPr>
          <a:xfrm>
            <a:off x="850018" y="6096000"/>
            <a:ext cx="251644" cy="1706962"/>
            <a:chOff x="721308" y="6038850"/>
            <a:chExt cx="251644" cy="1706962"/>
          </a:xfrm>
        </p:grpSpPr>
        <p:sp>
          <p:nvSpPr>
            <p:cNvPr id="30" name="Oval 29"/>
            <p:cNvSpPr/>
            <p:nvPr/>
          </p:nvSpPr>
          <p:spPr>
            <a:xfrm>
              <a:off x="721308" y="60388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21308" y="70152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30064" y="75063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21308" y="65397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7" name="Table 16"/>
          <p:cNvGraphicFramePr>
            <a:graphicFrameLocks noGrp="1"/>
          </p:cNvGraphicFramePr>
          <p:nvPr>
            <p:extLst>
              <p:ext uri="{D42A27DB-BD31-4B8C-83A1-F6EECF244321}">
                <p14:modId xmlns:p14="http://schemas.microsoft.com/office/powerpoint/2010/main" val="1732300696"/>
              </p:ext>
            </p:extLst>
          </p:nvPr>
        </p:nvGraphicFramePr>
        <p:xfrm>
          <a:off x="4953000" y="4178458"/>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s-MX" sz="800" b="1" i="0" noProof="0" dirty="0" smtClean="0">
                          <a:solidFill>
                            <a:srgbClr val="000000"/>
                          </a:solidFill>
                          <a:latin typeface="+mn-lt"/>
                          <a:ea typeface="Times New Roman"/>
                          <a:cs typeface="Times New Roman"/>
                        </a:rPr>
                        <a:t>Estándar RL.6.4</a:t>
                      </a:r>
                      <a:endParaRPr lang="es-MX" sz="800" i="0" noProof="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i="0" dirty="0" smtClean="0">
                          <a:effectLst/>
                          <a:latin typeface="Calibri" panose="020F0502020204030204" pitchFamily="34" charset="0"/>
                          <a:ea typeface="Calibri" panose="020F0502020204030204" pitchFamily="34" charset="0"/>
                          <a:cs typeface="Times New Roman" panose="02020603050405020304" pitchFamily="18" charset="0"/>
                        </a:rPr>
                        <a:t>Determinan  el significado de palabras y frases que se utilizan en un texto, incluyendo tanto el sentido figurado como el connotativo; analizan el impacto que tiene la elección de determinadas palabras en el sentido y tono del texto.</a:t>
                      </a:r>
                      <a:endParaRPr lang="en-US" sz="800" i="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25968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7" name="Rectangle 6"/>
          <p:cNvSpPr/>
          <p:nvPr/>
        </p:nvSpPr>
        <p:spPr>
          <a:xfrm>
            <a:off x="760801" y="787711"/>
            <a:ext cx="6249600" cy="2565089"/>
          </a:xfrm>
          <a:prstGeom prst="rect">
            <a:avLst/>
          </a:prstGeom>
        </p:spPr>
        <p:txBody>
          <a:bodyPr wrap="square" lIns="101881" tIns="50941" rIns="101881" bIns="50941">
            <a:spAutoFit/>
          </a:bodyPr>
          <a:lstStyle/>
          <a:p>
            <a:pPr marL="342900" indent="-284163"/>
            <a:r>
              <a:rPr lang="en-US" sz="1600" b="1" dirty="0" smtClean="0">
                <a:latin typeface="Helvetica" pitchFamily="34" charset="0"/>
                <a:cs typeface="Helvetica" pitchFamily="34" charset="0"/>
              </a:rPr>
              <a:t>3</a:t>
            </a:r>
            <a:r>
              <a:rPr lang="es-DO" sz="1600" b="1" dirty="0" smtClean="0">
                <a:latin typeface="Helvetica" pitchFamily="34" charset="0"/>
                <a:cs typeface="Helvetica" pitchFamily="34" charset="0"/>
              </a:rPr>
              <a:t>.  ¿Qué enfatiza el audio de </a:t>
            </a:r>
            <a:r>
              <a:rPr lang="es-DO" sz="1600" i="1" dirty="0" err="1" smtClean="0">
                <a:latin typeface="Helvetica" pitchFamily="34" charset="0"/>
                <a:cs typeface="Helvetica" pitchFamily="34" charset="0"/>
              </a:rPr>
              <a:t>Casey</a:t>
            </a:r>
            <a:r>
              <a:rPr lang="es-DO" sz="1600" i="1" dirty="0" smtClean="0">
                <a:latin typeface="Helvetica" pitchFamily="34" charset="0"/>
                <a:cs typeface="Helvetica" pitchFamily="34" charset="0"/>
              </a:rPr>
              <a:t> al bate </a:t>
            </a:r>
            <a:r>
              <a:rPr lang="es-DO" sz="1600" b="1" dirty="0" smtClean="0">
                <a:solidFill>
                  <a:prstClr val="black"/>
                </a:solidFill>
                <a:latin typeface="Helvetica" pitchFamily="34" charset="0"/>
                <a:cs typeface="Helvetica" pitchFamily="34" charset="0"/>
              </a:rPr>
              <a:t>en</a:t>
            </a:r>
            <a:r>
              <a:rPr lang="es-DO" sz="1600" b="1" dirty="0" smtClean="0">
                <a:latin typeface="Helvetica" pitchFamily="34" charset="0"/>
                <a:cs typeface="Helvetica" pitchFamily="34" charset="0"/>
              </a:rPr>
              <a:t> la </a:t>
            </a:r>
            <a:r>
              <a:rPr lang="es-DO" sz="1600" b="1" dirty="0">
                <a:latin typeface="Helvetica" pitchFamily="34" charset="0"/>
                <a:cs typeface="Helvetica" pitchFamily="34" charset="0"/>
              </a:rPr>
              <a:t>frase del </a:t>
            </a:r>
            <a:r>
              <a:rPr lang="es-DO" sz="1600" b="1" dirty="0" smtClean="0">
                <a:latin typeface="Helvetica" pitchFamily="34" charset="0"/>
                <a:cs typeface="Helvetica" pitchFamily="34" charset="0"/>
              </a:rPr>
              <a:t>poema,“</a:t>
            </a:r>
            <a:r>
              <a:rPr lang="es-ES" sz="1600" b="1" dirty="0">
                <a:latin typeface="Helvetica" pitchFamily="34" charset="0"/>
                <a:cs typeface="Helvetica" pitchFamily="34" charset="0"/>
              </a:rPr>
              <a:t>Había calma en la actitud de </a:t>
            </a:r>
            <a:r>
              <a:rPr lang="es-ES" sz="1600" b="1" dirty="0" err="1" smtClean="0">
                <a:latin typeface="Helvetica" pitchFamily="34" charset="0"/>
                <a:cs typeface="Helvetica" pitchFamily="34" charset="0"/>
              </a:rPr>
              <a:t>Casey</a:t>
            </a:r>
            <a:r>
              <a:rPr lang="es-DO" sz="1600" b="1" dirty="0" smtClean="0">
                <a:latin typeface="Helvetica" pitchFamily="34" charset="0"/>
                <a:cs typeface="Helvetica" pitchFamily="34" charset="0"/>
              </a:rPr>
              <a:t>”?</a:t>
            </a:r>
          </a:p>
          <a:p>
            <a:pPr marL="569641" lvl="1"/>
            <a:endParaRPr lang="es-DO" sz="1600" dirty="0" smtClean="0">
              <a:latin typeface="Helvetica" pitchFamily="34" charset="0"/>
              <a:cs typeface="Helvetica" pitchFamily="34" charset="0"/>
            </a:endParaRPr>
          </a:p>
          <a:p>
            <a:pPr marL="690563" lvl="1" indent="-350838">
              <a:buFont typeface="+mj-lt"/>
              <a:buAutoNum type="alphaUcPeriod"/>
            </a:pPr>
            <a:r>
              <a:rPr lang="es-DO" sz="1600" dirty="0" smtClean="0">
                <a:latin typeface="Helvetica" pitchFamily="34" charset="0"/>
                <a:cs typeface="Helvetica" pitchFamily="34" charset="0"/>
              </a:rPr>
              <a:t>El audio enfatiza que Casey era un buen bateador.</a:t>
            </a:r>
          </a:p>
          <a:p>
            <a:pPr marL="690563" lvl="1" indent="-350838">
              <a:buFont typeface="+mj-lt"/>
              <a:buAutoNum type="alphaUcPeriod"/>
            </a:pPr>
            <a:endParaRPr lang="es-DO" sz="1600" dirty="0" smtClean="0">
              <a:latin typeface="Helvetica" pitchFamily="34" charset="0"/>
              <a:cs typeface="Helvetica" pitchFamily="34" charset="0"/>
            </a:endParaRPr>
          </a:p>
          <a:p>
            <a:pPr marL="690563" lvl="1" indent="-350838">
              <a:buFont typeface="+mj-lt"/>
              <a:buAutoNum type="alphaUcPeriod"/>
            </a:pPr>
            <a:r>
              <a:rPr lang="es-DO" sz="1600" dirty="0" smtClean="0">
                <a:latin typeface="Helvetica" pitchFamily="34" charset="0"/>
                <a:cs typeface="Helvetica" pitchFamily="34" charset="0"/>
              </a:rPr>
              <a:t>La timidez de Casey al estar frente a la multitud.</a:t>
            </a:r>
          </a:p>
          <a:p>
            <a:pPr marL="690563" lvl="1" indent="-350838">
              <a:buFont typeface="+mj-lt"/>
              <a:buAutoNum type="alphaUcPeriod"/>
            </a:pPr>
            <a:endParaRPr lang="es-DO" sz="1600" dirty="0" smtClean="0">
              <a:latin typeface="Helvetica" pitchFamily="34" charset="0"/>
              <a:cs typeface="Helvetica" pitchFamily="34" charset="0"/>
            </a:endParaRPr>
          </a:p>
          <a:p>
            <a:pPr marL="690563" lvl="1" indent="-350838">
              <a:buFont typeface="+mj-lt"/>
              <a:buAutoNum type="alphaUcPeriod"/>
            </a:pPr>
            <a:r>
              <a:rPr lang="es-DO" sz="1600" dirty="0" smtClean="0">
                <a:latin typeface="Helvetica" pitchFamily="34" charset="0"/>
                <a:cs typeface="Helvetica" pitchFamily="34" charset="0"/>
              </a:rPr>
              <a:t>La actitud muy confiada de Casey.</a:t>
            </a:r>
          </a:p>
          <a:p>
            <a:pPr marL="690563" lvl="1" indent="-350838">
              <a:buFont typeface="+mj-lt"/>
              <a:buAutoNum type="alphaUcPeriod"/>
            </a:pPr>
            <a:endParaRPr lang="es-DO" sz="1600" dirty="0" smtClean="0">
              <a:latin typeface="Helvetica" pitchFamily="34" charset="0"/>
              <a:cs typeface="Helvetica" pitchFamily="34" charset="0"/>
            </a:endParaRPr>
          </a:p>
          <a:p>
            <a:pPr marL="690563" lvl="1" indent="-350838">
              <a:buFont typeface="+mj-lt"/>
              <a:buAutoNum type="alphaUcPeriod"/>
            </a:pPr>
            <a:r>
              <a:rPr lang="es-DO" sz="1600" dirty="0" smtClean="0">
                <a:latin typeface="Helvetica" pitchFamily="34" charset="0"/>
                <a:cs typeface="Helvetica" pitchFamily="34" charset="0"/>
              </a:rPr>
              <a:t>A Casey no le gustaba perder el tiempo con la multitud.</a:t>
            </a:r>
            <a:endParaRPr lang="es-DO" sz="1600" dirty="0">
              <a:latin typeface="Helvetica" pitchFamily="34" charset="0"/>
              <a:cs typeface="Helvetica" pitchFamily="34" charset="0"/>
            </a:endParaRPr>
          </a:p>
        </p:txBody>
      </p:sp>
      <p:cxnSp>
        <p:nvCxnSpPr>
          <p:cNvPr id="10" name="Straight Connector 9"/>
          <p:cNvCxnSpPr/>
          <p:nvPr/>
        </p:nvCxnSpPr>
        <p:spPr>
          <a:xfrm>
            <a:off x="509899" y="461772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60571" y="1612257"/>
            <a:ext cx="255171" cy="1663529"/>
            <a:chOff x="752458" y="1604139"/>
            <a:chExt cx="255171" cy="1663529"/>
          </a:xfrm>
        </p:grpSpPr>
        <p:sp>
          <p:nvSpPr>
            <p:cNvPr id="11" name="Oval 10"/>
            <p:cNvSpPr/>
            <p:nvPr/>
          </p:nvSpPr>
          <p:spPr>
            <a:xfrm>
              <a:off x="752458" y="160413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60801" y="25294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64741" y="30281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60801" y="20729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760801" y="5212465"/>
            <a:ext cx="6249600" cy="3549974"/>
          </a:xfrm>
          <a:prstGeom prst="rect">
            <a:avLst/>
          </a:prstGeom>
        </p:spPr>
        <p:txBody>
          <a:bodyPr wrap="square" lIns="101881" tIns="50941" rIns="101881" bIns="50941">
            <a:spAutoFit/>
          </a:bodyPr>
          <a:lstStyle/>
          <a:p>
            <a:pPr marL="403136" indent="-342900">
              <a:buAutoNum type="arabicPeriod" startAt="4"/>
            </a:pPr>
            <a:r>
              <a:rPr lang="es-DO" sz="1600" b="1" dirty="0" smtClean="0">
                <a:latin typeface="Helvetica" pitchFamily="34" charset="0"/>
                <a:cs typeface="Helvetica" pitchFamily="34" charset="0"/>
              </a:rPr>
              <a:t>¿</a:t>
            </a:r>
            <a:r>
              <a:rPr lang="es-DO" sz="1600" b="1" dirty="0">
                <a:latin typeface="Helvetica" pitchFamily="34" charset="0"/>
                <a:cs typeface="Helvetica" pitchFamily="34" charset="0"/>
              </a:rPr>
              <a:t>Cómo la grabación de audio </a:t>
            </a:r>
            <a:r>
              <a:rPr lang="es-DO" sz="1600" b="1" dirty="0" smtClean="0">
                <a:latin typeface="Helvetica" pitchFamily="34" charset="0"/>
                <a:cs typeface="Helvetica" pitchFamily="34" charset="0"/>
              </a:rPr>
              <a:t>de </a:t>
            </a:r>
            <a:r>
              <a:rPr lang="es-DO" sz="1600" i="1" dirty="0" err="1" smtClean="0">
                <a:latin typeface="Helvetica" pitchFamily="34" charset="0"/>
                <a:cs typeface="Helvetica" pitchFamily="34" charset="0"/>
              </a:rPr>
              <a:t>Casey</a:t>
            </a:r>
            <a:r>
              <a:rPr lang="es-DO" sz="1600" i="1" dirty="0" smtClean="0">
                <a:latin typeface="Helvetica" pitchFamily="34" charset="0"/>
                <a:cs typeface="Helvetica" pitchFamily="34" charset="0"/>
              </a:rPr>
              <a:t> al bate </a:t>
            </a:r>
            <a:r>
              <a:rPr lang="es-DO" sz="1600" b="1" dirty="0" smtClean="0">
                <a:latin typeface="Helvetica" pitchFamily="34" charset="0"/>
                <a:cs typeface="Helvetica" pitchFamily="34" charset="0"/>
              </a:rPr>
              <a:t>aumenta el suspenso </a:t>
            </a:r>
            <a:r>
              <a:rPr lang="es-DO" sz="1600" b="1" dirty="0">
                <a:solidFill>
                  <a:prstClr val="black"/>
                </a:solidFill>
                <a:latin typeface="Helvetica" pitchFamily="34" charset="0"/>
                <a:cs typeface="Helvetica" pitchFamily="34" charset="0"/>
              </a:rPr>
              <a:t>después del segundo</a:t>
            </a:r>
            <a:r>
              <a:rPr lang="es-DO" sz="1600" b="1" dirty="0">
                <a:latin typeface="Helvetica" pitchFamily="34" charset="0"/>
                <a:cs typeface="Helvetica" pitchFamily="34" charset="0"/>
              </a:rPr>
              <a:t> </a:t>
            </a:r>
            <a:r>
              <a:rPr lang="es-DO" sz="1600" b="1" dirty="0" smtClean="0">
                <a:latin typeface="Helvetica" pitchFamily="34" charset="0"/>
                <a:cs typeface="Helvetica" pitchFamily="34" charset="0"/>
              </a:rPr>
              <a:t>strike? Selecciona tod</a:t>
            </a:r>
            <a:r>
              <a:rPr lang="es-DO" sz="1600" b="1" dirty="0">
                <a:latin typeface="Helvetica" pitchFamily="34" charset="0"/>
                <a:cs typeface="Helvetica" pitchFamily="34" charset="0"/>
              </a:rPr>
              <a:t>a</a:t>
            </a:r>
            <a:r>
              <a:rPr lang="es-DO" sz="1600" b="1" dirty="0" smtClean="0">
                <a:latin typeface="Helvetica" pitchFamily="34" charset="0"/>
                <a:cs typeface="Helvetica" pitchFamily="34" charset="0"/>
              </a:rPr>
              <a:t>s las que aplican.</a:t>
            </a:r>
          </a:p>
          <a:p>
            <a:pPr marL="403136" indent="-342900">
              <a:buAutoNum type="arabicPeriod" startAt="4"/>
            </a:pPr>
            <a:endParaRPr lang="es-DO" sz="1600" b="1" dirty="0" smtClean="0">
              <a:latin typeface="Helvetica" pitchFamily="34" charset="0"/>
              <a:cs typeface="Helvetica" pitchFamily="34" charset="0"/>
            </a:endParaRPr>
          </a:p>
          <a:p>
            <a:pPr marL="690563" lvl="1" indent="-350838">
              <a:buAutoNum type="alphaUcPeriod"/>
            </a:pPr>
            <a:r>
              <a:rPr lang="es-DO" sz="1600" dirty="0" smtClean="0">
                <a:latin typeface="Helvetica" pitchFamily="34" charset="0"/>
                <a:cs typeface="Helvetica" pitchFamily="34" charset="0"/>
              </a:rPr>
              <a:t>El autor lee con más emoción a medida que Casey trata de batear el tercer lanzamiento.</a:t>
            </a:r>
          </a:p>
          <a:p>
            <a:pPr marL="690563" lvl="1" indent="-350838"/>
            <a:endParaRPr lang="es-DO" sz="1600" dirty="0" smtClean="0">
              <a:latin typeface="Helvetica" pitchFamily="34" charset="0"/>
              <a:cs typeface="Helvetica" pitchFamily="34" charset="0"/>
            </a:endParaRPr>
          </a:p>
          <a:p>
            <a:pPr marL="690563" lvl="1" indent="-350838">
              <a:buAutoNum type="alphaUcPeriod" startAt="2"/>
            </a:pPr>
            <a:r>
              <a:rPr lang="es-DO" sz="1600" dirty="0" smtClean="0">
                <a:latin typeface="Helvetica" pitchFamily="34" charset="0"/>
                <a:cs typeface="Helvetica" pitchFamily="34" charset="0"/>
              </a:rPr>
              <a:t>La música se hace más fuerte a medida que Casey trata de batear el tercer lanzamiento.</a:t>
            </a:r>
          </a:p>
          <a:p>
            <a:pPr marL="690563" lvl="1" indent="-350838"/>
            <a:endParaRPr lang="es-DO" sz="1600" dirty="0" smtClean="0">
              <a:latin typeface="Helvetica" pitchFamily="34" charset="0"/>
              <a:cs typeface="Helvetica" pitchFamily="34" charset="0"/>
            </a:endParaRPr>
          </a:p>
          <a:p>
            <a:pPr marL="690563" lvl="1" indent="-350838">
              <a:buAutoNum type="alphaUcPeriod" startAt="3"/>
            </a:pPr>
            <a:r>
              <a:rPr lang="es-DO" sz="1600" dirty="0" smtClean="0">
                <a:latin typeface="Helvetica" pitchFamily="34" charset="0"/>
                <a:cs typeface="Helvetica" pitchFamily="34" charset="0"/>
              </a:rPr>
              <a:t>Hay un largo silencio después del tercer lanzamiento.</a:t>
            </a:r>
          </a:p>
          <a:p>
            <a:pPr marL="690563" lvl="1" indent="-350838"/>
            <a:endParaRPr lang="es-DO" sz="1600" dirty="0" smtClean="0">
              <a:latin typeface="Helvetica" pitchFamily="34" charset="0"/>
              <a:cs typeface="Helvetica" pitchFamily="34" charset="0"/>
            </a:endParaRPr>
          </a:p>
          <a:p>
            <a:pPr marL="690563" lvl="1" indent="-350838"/>
            <a:r>
              <a:rPr lang="es-DO" sz="1600" dirty="0" smtClean="0">
                <a:latin typeface="Helvetica" pitchFamily="34" charset="0"/>
                <a:cs typeface="Helvetica" pitchFamily="34" charset="0"/>
              </a:rPr>
              <a:t>D.   El autor lee de manera muy calmada a medida que Casey trata de pegarle a la pelota en el tercer lanzamiento.</a:t>
            </a:r>
            <a:endParaRPr lang="es-DO" sz="1600" dirty="0">
              <a:latin typeface="Helvetica" pitchFamily="34" charset="0"/>
              <a:cs typeface="Helvetica" pitchFamily="34" charset="0"/>
            </a:endParaRPr>
          </a:p>
        </p:txBody>
      </p:sp>
      <p:grpSp>
        <p:nvGrpSpPr>
          <p:cNvPr id="3" name="Group 2"/>
          <p:cNvGrpSpPr/>
          <p:nvPr/>
        </p:nvGrpSpPr>
        <p:grpSpPr>
          <a:xfrm>
            <a:off x="860571" y="6248400"/>
            <a:ext cx="251231" cy="2142398"/>
            <a:chOff x="860571" y="6248400"/>
            <a:chExt cx="251231" cy="2142398"/>
          </a:xfrm>
        </p:grpSpPr>
        <p:sp>
          <p:nvSpPr>
            <p:cNvPr id="30" name="Oval 29"/>
            <p:cNvSpPr/>
            <p:nvPr/>
          </p:nvSpPr>
          <p:spPr>
            <a:xfrm>
              <a:off x="868914" y="69725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60571" y="815131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68914" y="6248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64391" y="77101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6" name="Table 15"/>
          <p:cNvGraphicFramePr>
            <a:graphicFrameLocks noGrp="1"/>
          </p:cNvGraphicFramePr>
          <p:nvPr>
            <p:extLst>
              <p:ext uri="{D42A27DB-BD31-4B8C-83A1-F6EECF244321}">
                <p14:modId xmlns:p14="http://schemas.microsoft.com/office/powerpoint/2010/main" val="3037408001"/>
              </p:ext>
            </p:extLst>
          </p:nvPr>
        </p:nvGraphicFramePr>
        <p:xfrm>
          <a:off x="4936292" y="4113245"/>
          <a:ext cx="2324100" cy="88392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s-MX" sz="800" b="1" noProof="0" dirty="0"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RL.6.7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Comparan y contrastan la experiencia de leer un cuento, obra de teatro o poema, con la de escuchar o ver una grabación de audio, video o la versión en vivo del texto; esto incluye el contrastar lo que “se visualiza” y “se escucha” cuando leen, con lo que perciben cuando escuchan u observan.</a:t>
                      </a:r>
                      <a:endParaRPr lang="en-US" sz="800" i="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1465738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7" name="Rectangle 6"/>
          <p:cNvSpPr/>
          <p:nvPr/>
        </p:nvSpPr>
        <p:spPr>
          <a:xfrm>
            <a:off x="726067" y="458156"/>
            <a:ext cx="6673906" cy="3549974"/>
          </a:xfrm>
          <a:prstGeom prst="rect">
            <a:avLst/>
          </a:prstGeom>
        </p:spPr>
        <p:txBody>
          <a:bodyPr wrap="square" lIns="101881" tIns="50941" rIns="101881" bIns="50941">
            <a:spAutoFit/>
          </a:bodyPr>
          <a:lstStyle/>
          <a:p>
            <a:pPr marL="403136" lvl="0" indent="-342900">
              <a:buAutoNum type="arabicPeriod" startAt="5"/>
            </a:pPr>
            <a:r>
              <a:rPr lang="es-HN" sz="1600" b="1" dirty="0" smtClean="0">
                <a:solidFill>
                  <a:prstClr val="black"/>
                </a:solidFill>
                <a:latin typeface="Helvetica" pitchFamily="34" charset="0"/>
                <a:cs typeface="Helvetica" pitchFamily="34" charset="0"/>
              </a:rPr>
              <a:t>¿</a:t>
            </a:r>
            <a:r>
              <a:rPr lang="es-HN" sz="1600" b="1" dirty="0" smtClean="0">
                <a:latin typeface="Helvetica" pitchFamily="34" charset="0"/>
                <a:cs typeface="Helvetica" pitchFamily="34" charset="0"/>
              </a:rPr>
              <a:t>Qué</a:t>
            </a:r>
            <a:r>
              <a:rPr lang="es-HN" sz="1600" b="1" dirty="0" smtClean="0">
                <a:solidFill>
                  <a:prstClr val="black"/>
                </a:solidFill>
                <a:latin typeface="Helvetica" pitchFamily="34" charset="0"/>
                <a:cs typeface="Helvetica" pitchFamily="34" charset="0"/>
              </a:rPr>
              <a:t> declaración explica mejor por qué un texto es mejor que otro presentando el tema acerca de llegar a ser un jugador de béisbol?</a:t>
            </a:r>
          </a:p>
          <a:p>
            <a:pPr marL="403136" lvl="0" indent="-342900">
              <a:buAutoNum type="arabicPeriod" startAt="5"/>
            </a:pPr>
            <a:endParaRPr lang="es-HN" sz="1600" b="1" dirty="0" smtClean="0">
              <a:latin typeface="Helvetica" pitchFamily="34" charset="0"/>
              <a:cs typeface="Helvetica" pitchFamily="34" charset="0"/>
            </a:endParaRPr>
          </a:p>
          <a:p>
            <a:pPr marL="744538" lvl="1" indent="-339725">
              <a:buAutoNum type="alphaUcPeriod"/>
            </a:pPr>
            <a:r>
              <a:rPr lang="es-HN" sz="1600" b="1" i="1" dirty="0" err="1" smtClean="0">
                <a:solidFill>
                  <a:prstClr val="black"/>
                </a:solidFill>
                <a:latin typeface="Helvetica" pitchFamily="34" charset="0"/>
                <a:cs typeface="Helvetica" pitchFamily="34" charset="0"/>
              </a:rPr>
              <a:t>Casey</a:t>
            </a:r>
            <a:r>
              <a:rPr lang="es-HN" sz="1600" b="1" i="1" dirty="0" smtClean="0">
                <a:solidFill>
                  <a:prstClr val="black"/>
                </a:solidFill>
                <a:latin typeface="Helvetica" pitchFamily="34" charset="0"/>
                <a:cs typeface="Helvetica" pitchFamily="34" charset="0"/>
              </a:rPr>
              <a:t> al bate </a:t>
            </a:r>
            <a:r>
              <a:rPr lang="es-HN" sz="1600" dirty="0" smtClean="0">
                <a:solidFill>
                  <a:prstClr val="black"/>
                </a:solidFill>
                <a:latin typeface="Helvetica" pitchFamily="34" charset="0"/>
                <a:cs typeface="Helvetica" pitchFamily="34" charset="0"/>
              </a:rPr>
              <a:t>describe la experiencia de un jugador de béisbol durante un partido.</a:t>
            </a:r>
          </a:p>
          <a:p>
            <a:pPr marL="744538" lvl="1" indent="-339725">
              <a:buAutoNum type="alphaUcPeriod"/>
            </a:pPr>
            <a:endParaRPr lang="es-HN" sz="1600" dirty="0" smtClean="0">
              <a:solidFill>
                <a:prstClr val="black"/>
              </a:solidFill>
              <a:latin typeface="Helvetica" pitchFamily="34" charset="0"/>
              <a:cs typeface="Helvetica" pitchFamily="34" charset="0"/>
            </a:endParaRPr>
          </a:p>
          <a:p>
            <a:pPr marL="744538" lvl="1" indent="-339725">
              <a:buAutoNum type="alphaUcPeriod"/>
            </a:pPr>
            <a:r>
              <a:rPr lang="es-HN" sz="1600" b="1" i="1" dirty="0" smtClean="0">
                <a:solidFill>
                  <a:prstClr val="black"/>
                </a:solidFill>
                <a:latin typeface="Helvetica" pitchFamily="34" charset="0"/>
                <a:cs typeface="Helvetica" pitchFamily="34" charset="0"/>
              </a:rPr>
              <a:t>Henry Louis </a:t>
            </a:r>
            <a:r>
              <a:rPr lang="es-HN" sz="1600" b="1" i="1" dirty="0" err="1" smtClean="0">
                <a:solidFill>
                  <a:prstClr val="black"/>
                </a:solidFill>
                <a:latin typeface="Helvetica" pitchFamily="34" charset="0"/>
                <a:cs typeface="Helvetica" pitchFamily="34" charset="0"/>
              </a:rPr>
              <a:t>Gehrig</a:t>
            </a:r>
            <a:r>
              <a:rPr lang="es-HN" sz="1600" b="1" i="1" dirty="0" smtClean="0">
                <a:solidFill>
                  <a:prstClr val="black"/>
                </a:solidFill>
                <a:latin typeface="Helvetica" pitchFamily="34" charset="0"/>
                <a:cs typeface="Helvetica" pitchFamily="34" charset="0"/>
              </a:rPr>
              <a:t> </a:t>
            </a:r>
            <a:r>
              <a:rPr lang="es-HN" sz="1600" dirty="0" smtClean="0">
                <a:solidFill>
                  <a:prstClr val="black"/>
                </a:solidFill>
                <a:latin typeface="Helvetica" pitchFamily="34" charset="0"/>
                <a:cs typeface="Helvetica" pitchFamily="34" charset="0"/>
              </a:rPr>
              <a:t>es un resumen de la vida de un jugador de béisbol.</a:t>
            </a:r>
          </a:p>
          <a:p>
            <a:pPr marL="744538" lvl="1" indent="-339725">
              <a:buAutoNum type="alphaUcPeriod"/>
            </a:pPr>
            <a:endParaRPr lang="es-HN" sz="1600" dirty="0" smtClean="0">
              <a:solidFill>
                <a:prstClr val="black"/>
              </a:solidFill>
              <a:latin typeface="Helvetica" pitchFamily="34" charset="0"/>
              <a:cs typeface="Helvetica" pitchFamily="34" charset="0"/>
            </a:endParaRPr>
          </a:p>
          <a:p>
            <a:pPr marL="744538" lvl="1" indent="-339725">
              <a:buAutoNum type="alphaUcPeriod"/>
            </a:pPr>
            <a:r>
              <a:rPr lang="es-HN" sz="1600" b="1" i="1" dirty="0" err="1" smtClean="0">
                <a:solidFill>
                  <a:prstClr val="black"/>
                </a:solidFill>
                <a:latin typeface="Helvetica" pitchFamily="34" charset="0"/>
                <a:cs typeface="Helvetica" pitchFamily="34" charset="0"/>
              </a:rPr>
              <a:t>Casey</a:t>
            </a:r>
            <a:r>
              <a:rPr lang="es-HN" sz="1600" b="1" i="1" dirty="0" smtClean="0">
                <a:solidFill>
                  <a:prstClr val="black"/>
                </a:solidFill>
                <a:latin typeface="Helvetica" pitchFamily="34" charset="0"/>
                <a:cs typeface="Helvetica" pitchFamily="34" charset="0"/>
              </a:rPr>
              <a:t> al bate </a:t>
            </a:r>
            <a:r>
              <a:rPr lang="es-HN" sz="1600" dirty="0">
                <a:solidFill>
                  <a:prstClr val="black"/>
                </a:solidFill>
                <a:latin typeface="Helvetica" pitchFamily="34" charset="0"/>
                <a:cs typeface="Helvetica" pitchFamily="34" charset="0"/>
              </a:rPr>
              <a:t>e</a:t>
            </a:r>
            <a:r>
              <a:rPr lang="es-HN" sz="1600" dirty="0" smtClean="0">
                <a:solidFill>
                  <a:prstClr val="black"/>
                </a:solidFill>
                <a:latin typeface="Helvetica" pitchFamily="34" charset="0"/>
                <a:cs typeface="Helvetica" pitchFamily="34" charset="0"/>
              </a:rPr>
              <a:t>s un poema de ficción.</a:t>
            </a:r>
          </a:p>
          <a:p>
            <a:pPr marL="744538" lvl="1" indent="-339725">
              <a:buAutoNum type="alphaUcPeriod"/>
            </a:pPr>
            <a:endParaRPr lang="es-HN" sz="1600" dirty="0" smtClean="0">
              <a:solidFill>
                <a:prstClr val="black"/>
              </a:solidFill>
              <a:latin typeface="Helvetica" pitchFamily="34" charset="0"/>
              <a:cs typeface="Helvetica" pitchFamily="34" charset="0"/>
            </a:endParaRPr>
          </a:p>
          <a:p>
            <a:pPr marL="744538" lvl="1" indent="-339725">
              <a:buAutoNum type="alphaUcPeriod"/>
            </a:pPr>
            <a:r>
              <a:rPr lang="es-HN" sz="1600" b="1" i="1" dirty="0" smtClean="0">
                <a:solidFill>
                  <a:prstClr val="black"/>
                </a:solidFill>
                <a:latin typeface="Helvetica" pitchFamily="34" charset="0"/>
                <a:cs typeface="Helvetica" pitchFamily="34" charset="0"/>
              </a:rPr>
              <a:t>Henry Louis Gehrig </a:t>
            </a:r>
            <a:r>
              <a:rPr lang="es-HN" sz="1600" dirty="0" smtClean="0">
                <a:solidFill>
                  <a:prstClr val="black"/>
                </a:solidFill>
                <a:latin typeface="Helvetica" pitchFamily="34" charset="0"/>
                <a:cs typeface="Helvetica" pitchFamily="34" charset="0"/>
              </a:rPr>
              <a:t>tuvo que superar muchas situaciones difíciles</a:t>
            </a:r>
            <a:r>
              <a:rPr lang="en-US" sz="1600" dirty="0" smtClean="0">
                <a:solidFill>
                  <a:prstClr val="black"/>
                </a:solidFill>
                <a:latin typeface="Helvetica" pitchFamily="34" charset="0"/>
                <a:cs typeface="Helvetica" pitchFamily="34" charset="0"/>
              </a:rPr>
              <a:t>.</a:t>
            </a:r>
            <a:endParaRPr lang="en-US" sz="1600" dirty="0">
              <a:solidFill>
                <a:prstClr val="black"/>
              </a:solidFill>
              <a:latin typeface="Helvetica" pitchFamily="34" charset="0"/>
              <a:cs typeface="Helvetica" pitchFamily="34" charset="0"/>
            </a:endParaRPr>
          </a:p>
        </p:txBody>
      </p:sp>
      <p:cxnSp>
        <p:nvCxnSpPr>
          <p:cNvPr id="10" name="Straight Connector 9"/>
          <p:cNvCxnSpPr/>
          <p:nvPr/>
        </p:nvCxnSpPr>
        <p:spPr>
          <a:xfrm>
            <a:off x="470987"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45155" y="1482234"/>
            <a:ext cx="242888" cy="2208957"/>
            <a:chOff x="879002" y="1486210"/>
            <a:chExt cx="242888" cy="2208957"/>
          </a:xfrm>
        </p:grpSpPr>
        <p:sp>
          <p:nvSpPr>
            <p:cNvPr id="11" name="Oval 10"/>
            <p:cNvSpPr/>
            <p:nvPr/>
          </p:nvSpPr>
          <p:spPr>
            <a:xfrm>
              <a:off x="879002" y="296065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79002" y="14862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79002" y="22375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79002" y="34556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726067" y="5135871"/>
            <a:ext cx="6916690" cy="3796196"/>
          </a:xfrm>
          <a:prstGeom prst="rect">
            <a:avLst/>
          </a:prstGeom>
        </p:spPr>
        <p:txBody>
          <a:bodyPr wrap="square" lIns="101881" tIns="50941" rIns="101881" bIns="50941">
            <a:spAutoFit/>
          </a:bodyPr>
          <a:lstStyle/>
          <a:p>
            <a:pPr marL="401637" indent="-342900">
              <a:buAutoNum type="arabicPeriod" startAt="6"/>
            </a:pPr>
            <a:r>
              <a:rPr lang="es-SV" sz="1600" b="1" dirty="0" smtClean="0">
                <a:latin typeface="Helvetica" panose="020B0604020202020204" pitchFamily="34" charset="0"/>
                <a:cs typeface="Helvetica" pitchFamily="34" charset="0"/>
              </a:rPr>
              <a:t>¿Qué dos declaraciones apoyan mejor por qué el método de un texto es más interesante </a:t>
            </a:r>
            <a:r>
              <a:rPr lang="es-SV" sz="1600" b="1" dirty="0">
                <a:latin typeface="Helvetica" panose="020B0604020202020204" pitchFamily="34" charset="0"/>
                <a:cs typeface="Helvetica" pitchFamily="34" charset="0"/>
              </a:rPr>
              <a:t>que </a:t>
            </a:r>
            <a:r>
              <a:rPr lang="es-SV" sz="1600" b="1" dirty="0" smtClean="0">
                <a:latin typeface="Helvetica" panose="020B0604020202020204" pitchFamily="34" charset="0"/>
                <a:cs typeface="Helvetica" pitchFamily="34" charset="0"/>
              </a:rPr>
              <a:t>otro </a:t>
            </a:r>
            <a:r>
              <a:rPr lang="es-SV" sz="1600" b="1" dirty="0">
                <a:latin typeface="Helvetica" panose="020B0604020202020204" pitchFamily="34" charset="0"/>
                <a:cs typeface="Helvetica" pitchFamily="34" charset="0"/>
              </a:rPr>
              <a:t>al </a:t>
            </a:r>
            <a:r>
              <a:rPr lang="es-SV" sz="1600" b="1" dirty="0" smtClean="0">
                <a:latin typeface="Helvetica" panose="020B0604020202020204" pitchFamily="34" charset="0"/>
                <a:cs typeface="Helvetica" pitchFamily="34" charset="0"/>
              </a:rPr>
              <a:t>describir el béisbol?</a:t>
            </a:r>
          </a:p>
          <a:p>
            <a:pPr marL="401637" indent="-342900">
              <a:buAutoNum type="arabicPeriod" startAt="6"/>
            </a:pPr>
            <a:endParaRPr lang="es-SV" sz="1600" b="1" dirty="0" smtClean="0">
              <a:latin typeface="Helvetica" panose="020B0604020202020204" pitchFamily="34" charset="0"/>
              <a:cs typeface="Helvetica" pitchFamily="34" charset="0"/>
            </a:endParaRPr>
          </a:p>
          <a:p>
            <a:pPr marL="736600" indent="-341313"/>
            <a:r>
              <a:rPr lang="es-SV" sz="1600" b="1" i="1" dirty="0" smtClean="0">
                <a:latin typeface="Helvetica" pitchFamily="34" charset="0"/>
                <a:cs typeface="Helvetica" pitchFamily="34" charset="0"/>
              </a:rPr>
              <a:t> </a:t>
            </a:r>
            <a:r>
              <a:rPr lang="es-SV" sz="1600" dirty="0" smtClean="0">
                <a:latin typeface="Helvetica" pitchFamily="34" charset="0"/>
                <a:cs typeface="Helvetica" pitchFamily="34" charset="0"/>
              </a:rPr>
              <a:t>A. </a:t>
            </a:r>
            <a:r>
              <a:rPr lang="es-SV" sz="1600" b="1" i="1" dirty="0" err="1" smtClean="0">
                <a:latin typeface="Helvetica" pitchFamily="34" charset="0"/>
                <a:cs typeface="Helvetica" pitchFamily="34" charset="0"/>
              </a:rPr>
              <a:t>Casey</a:t>
            </a:r>
            <a:r>
              <a:rPr lang="es-SV" sz="1600" b="1" i="1" dirty="0" smtClean="0">
                <a:latin typeface="Helvetica" pitchFamily="34" charset="0"/>
                <a:cs typeface="Helvetica" pitchFamily="34" charset="0"/>
              </a:rPr>
              <a:t> al bate </a:t>
            </a:r>
            <a:r>
              <a:rPr lang="es-SV" sz="1600" dirty="0" smtClean="0">
                <a:latin typeface="Helvetica" pitchFamily="34" charset="0"/>
                <a:cs typeface="Helvetica" pitchFamily="34" charset="0"/>
              </a:rPr>
              <a:t>utiliza una hipérbole cuando dice que, Blake "</a:t>
            </a:r>
            <a:r>
              <a:rPr lang="es-ES" sz="1600" dirty="0">
                <a:latin typeface="Helvetica" pitchFamily="34" charset="0"/>
                <a:cs typeface="Helvetica" pitchFamily="34" charset="0"/>
              </a:rPr>
              <a:t>arrancó de la </a:t>
            </a:r>
            <a:r>
              <a:rPr lang="es-ES" sz="1600" dirty="0" smtClean="0">
                <a:latin typeface="Helvetica" pitchFamily="34" charset="0"/>
                <a:cs typeface="Helvetica" pitchFamily="34" charset="0"/>
              </a:rPr>
              <a:t>pelota, </a:t>
            </a:r>
            <a:r>
              <a:rPr lang="es-ES" sz="1600" dirty="0">
                <a:latin typeface="Helvetica" pitchFamily="34" charset="0"/>
                <a:cs typeface="Helvetica" pitchFamily="34" charset="0"/>
              </a:rPr>
              <a:t>el </a:t>
            </a:r>
            <a:r>
              <a:rPr lang="es-ES" sz="1600" dirty="0" smtClean="0">
                <a:latin typeface="Helvetica" pitchFamily="34" charset="0"/>
                <a:cs typeface="Helvetica" pitchFamily="34" charset="0"/>
              </a:rPr>
              <a:t>forro</a:t>
            </a:r>
            <a:r>
              <a:rPr lang="es-SV" sz="1600" dirty="0" smtClean="0">
                <a:latin typeface="Helvetica" pitchFamily="34" charset="0"/>
                <a:cs typeface="Helvetica" pitchFamily="34" charset="0"/>
              </a:rPr>
              <a:t>”.</a:t>
            </a:r>
          </a:p>
          <a:p>
            <a:pPr marL="736600" indent="-341313">
              <a:buFont typeface="+mj-lt"/>
              <a:buAutoNum type="alphaUcPeriod"/>
            </a:pPr>
            <a:endParaRPr lang="es-SV" sz="1600" dirty="0" smtClean="0">
              <a:latin typeface="Helvetica" pitchFamily="34" charset="0"/>
              <a:cs typeface="Helvetica" pitchFamily="34" charset="0"/>
            </a:endParaRPr>
          </a:p>
          <a:p>
            <a:pPr marL="736600" indent="-341313"/>
            <a:r>
              <a:rPr lang="es-SV" sz="1600" dirty="0" smtClean="0">
                <a:latin typeface="Helvetica" pitchFamily="34" charset="0"/>
                <a:cs typeface="Helvetica" pitchFamily="34" charset="0"/>
              </a:rPr>
              <a:t> B.  Un amigo de </a:t>
            </a:r>
            <a:r>
              <a:rPr lang="es-SV" sz="1600" dirty="0" err="1" smtClean="0">
                <a:latin typeface="Helvetica" pitchFamily="34" charset="0"/>
                <a:cs typeface="Helvetica" pitchFamily="34" charset="0"/>
              </a:rPr>
              <a:t>Ty</a:t>
            </a:r>
            <a:r>
              <a:rPr lang="es-SV" sz="1600" dirty="0" smtClean="0">
                <a:latin typeface="Helvetica" pitchFamily="34" charset="0"/>
                <a:cs typeface="Helvetica" pitchFamily="34" charset="0"/>
              </a:rPr>
              <a:t> dijo, </a:t>
            </a:r>
            <a:r>
              <a:rPr lang="es-PA" sz="1600" dirty="0" smtClean="0">
                <a:latin typeface="Helvetica" panose="020B0604020202020204" pitchFamily="34" charset="0"/>
                <a:cs typeface="Helvetica" panose="020B0604020202020204" pitchFamily="34" charset="0"/>
              </a:rPr>
              <a:t>— </a:t>
            </a:r>
            <a:r>
              <a:rPr lang="es-ES" sz="1600" dirty="0">
                <a:latin typeface="Helvetica" panose="020B0604020202020204" pitchFamily="34" charset="0"/>
                <a:cs typeface="Helvetica" panose="020B0604020202020204" pitchFamily="34" charset="0"/>
              </a:rPr>
              <a:t>La grandeza de </a:t>
            </a:r>
            <a:r>
              <a:rPr lang="es-ES" sz="1600" dirty="0" err="1">
                <a:latin typeface="Helvetica" panose="020B0604020202020204" pitchFamily="34" charset="0"/>
                <a:cs typeface="Helvetica" panose="020B0604020202020204" pitchFamily="34" charset="0"/>
              </a:rPr>
              <a:t>Ty</a:t>
            </a:r>
            <a:r>
              <a:rPr lang="es-ES" sz="1600" dirty="0">
                <a:latin typeface="Helvetica" panose="020B0604020202020204" pitchFamily="34" charset="0"/>
                <a:cs typeface="Helvetica" panose="020B0604020202020204" pitchFamily="34" charset="0"/>
              </a:rPr>
              <a:t> </a:t>
            </a:r>
            <a:r>
              <a:rPr lang="es-ES" sz="1600" dirty="0" err="1">
                <a:latin typeface="Helvetica" panose="020B0604020202020204" pitchFamily="34" charset="0"/>
                <a:cs typeface="Helvetica" panose="020B0604020202020204" pitchFamily="34" charset="0"/>
              </a:rPr>
              <a:t>Cobb</a:t>
            </a:r>
            <a:r>
              <a:rPr lang="es-ES" sz="1600" dirty="0">
                <a:latin typeface="Helvetica" panose="020B0604020202020204" pitchFamily="34" charset="0"/>
                <a:cs typeface="Helvetica" panose="020B0604020202020204" pitchFamily="34" charset="0"/>
              </a:rPr>
              <a:t> era algo que tenía que verse, y verlo era recordarlo para siempre</a:t>
            </a:r>
            <a:r>
              <a:rPr lang="es-ES" sz="1600" dirty="0" smtClean="0">
                <a:latin typeface="Helvetica" panose="020B0604020202020204" pitchFamily="34" charset="0"/>
                <a:cs typeface="Helvetica" panose="020B0604020202020204" pitchFamily="34" charset="0"/>
              </a:rPr>
              <a:t>.</a:t>
            </a:r>
            <a:endParaRPr lang="es-PA" sz="1600" dirty="0" smtClean="0">
              <a:latin typeface="Helvetica" panose="020B0604020202020204" pitchFamily="34" charset="0"/>
              <a:cs typeface="Helvetica" panose="020B0604020202020204" pitchFamily="34" charset="0"/>
            </a:endParaRPr>
          </a:p>
          <a:p>
            <a:pPr marL="736600" indent="-341313">
              <a:buFont typeface="+mj-lt"/>
              <a:buAutoNum type="alphaUcPeriod"/>
            </a:pPr>
            <a:endParaRPr lang="es-SV" sz="1600" dirty="0" smtClean="0">
              <a:latin typeface="Helvetica" pitchFamily="34" charset="0"/>
              <a:cs typeface="Helvetica" pitchFamily="34" charset="0"/>
            </a:endParaRPr>
          </a:p>
          <a:p>
            <a:pPr marL="736600" indent="-341313"/>
            <a:r>
              <a:rPr lang="es-SV" sz="1600" dirty="0" smtClean="0">
                <a:latin typeface="Helvetica" pitchFamily="34" charset="0"/>
                <a:cs typeface="Helvetica" pitchFamily="34" charset="0"/>
              </a:rPr>
              <a:t> C.  El símil en </a:t>
            </a:r>
            <a:r>
              <a:rPr lang="es-SV" sz="1600" b="1" i="1" dirty="0" err="1" smtClean="0">
                <a:latin typeface="Helvetica" panose="020B0604020202020204" pitchFamily="34" charset="0"/>
                <a:cs typeface="Helvetica" panose="020B0604020202020204" pitchFamily="34" charset="0"/>
              </a:rPr>
              <a:t>Casey</a:t>
            </a:r>
            <a:r>
              <a:rPr lang="es-SV" sz="1600" b="1" i="1" dirty="0" smtClean="0">
                <a:latin typeface="Helvetica" panose="020B0604020202020204" pitchFamily="34" charset="0"/>
                <a:cs typeface="Helvetica" panose="020B0604020202020204" pitchFamily="34" charset="0"/>
              </a:rPr>
              <a:t> al bate</a:t>
            </a:r>
            <a:r>
              <a:rPr lang="es-SV" sz="1600" dirty="0" smtClean="0">
                <a:latin typeface="Helvetica" panose="020B0604020202020204" pitchFamily="34" charset="0"/>
                <a:cs typeface="Helvetica" panose="020B0604020202020204" pitchFamily="34" charset="0"/>
              </a:rPr>
              <a:t>, "</a:t>
            </a:r>
            <a:r>
              <a:rPr lang="es-ES" sz="1600" dirty="0">
                <a:latin typeface="Helvetica" panose="020B0604020202020204" pitchFamily="34" charset="0"/>
                <a:cs typeface="Helvetica" panose="020B0604020202020204" pitchFamily="34" charset="0"/>
              </a:rPr>
              <a:t>un rugido amortiguado</a:t>
            </a:r>
            <a:r>
              <a:rPr lang="es-ES" sz="1600" dirty="0" smtClean="0">
                <a:latin typeface="Helvetica" panose="020B0604020202020204" pitchFamily="34" charset="0"/>
                <a:cs typeface="Helvetica" panose="020B0604020202020204" pitchFamily="34" charset="0"/>
              </a:rPr>
              <a:t>, como </a:t>
            </a:r>
            <a:r>
              <a:rPr lang="es-ES" sz="1600" dirty="0">
                <a:latin typeface="Helvetica" panose="020B0604020202020204" pitchFamily="34" charset="0"/>
                <a:cs typeface="Helvetica" panose="020B0604020202020204" pitchFamily="34" charset="0"/>
              </a:rPr>
              <a:t>el batir de olas de tormenta golpeando una popa o un litoral </a:t>
            </a:r>
            <a:r>
              <a:rPr lang="es-ES" sz="1600" dirty="0" smtClean="0">
                <a:latin typeface="Helvetica" panose="020B0604020202020204" pitchFamily="34" charset="0"/>
                <a:cs typeface="Helvetica" panose="020B0604020202020204" pitchFamily="34" charset="0"/>
              </a:rPr>
              <a:t>distanciado</a:t>
            </a:r>
            <a:r>
              <a:rPr lang="es-SV" sz="1600" dirty="0" smtClean="0">
                <a:latin typeface="Helvetica" panose="020B0604020202020204" pitchFamily="34" charset="0"/>
                <a:cs typeface="Helvetica" panose="020B0604020202020204" pitchFamily="34" charset="0"/>
              </a:rPr>
              <a:t>”, ayuda al lector a dibujar un mapa mental.</a:t>
            </a:r>
          </a:p>
          <a:p>
            <a:pPr marL="736600" indent="-341313"/>
            <a:endParaRPr lang="es-SV" sz="1600" dirty="0">
              <a:latin typeface="Helvetica" panose="020B0604020202020204" pitchFamily="34" charset="0"/>
              <a:cs typeface="Helvetica" panose="020B0604020202020204" pitchFamily="34" charset="0"/>
            </a:endParaRPr>
          </a:p>
          <a:p>
            <a:pPr marL="736600" indent="-341313"/>
            <a:r>
              <a:rPr lang="es-SV" sz="1600" dirty="0" smtClean="0">
                <a:latin typeface="Helvetica" panose="020B0604020202020204" pitchFamily="34" charset="0"/>
                <a:cs typeface="Helvetica" panose="020B0604020202020204" pitchFamily="34" charset="0"/>
              </a:rPr>
              <a:t>D.  </a:t>
            </a:r>
            <a:r>
              <a:rPr lang="es-ES" sz="1600" dirty="0" smtClean="0">
                <a:latin typeface="Helvetica" panose="020B0604020202020204" pitchFamily="34" charset="0"/>
                <a:cs typeface="Helvetica" panose="020B0604020202020204" pitchFamily="34" charset="0"/>
              </a:rPr>
              <a:t>El </a:t>
            </a:r>
            <a:r>
              <a:rPr lang="es-ES" sz="1600" dirty="0">
                <a:latin typeface="Helvetica" panose="020B0604020202020204" pitchFamily="34" charset="0"/>
                <a:cs typeface="Helvetica" panose="020B0604020202020204" pitchFamily="34" charset="0"/>
              </a:rPr>
              <a:t>5 de mayo de 1925, </a:t>
            </a:r>
            <a:r>
              <a:rPr lang="es-ES" sz="1600" dirty="0" err="1">
                <a:latin typeface="Helvetica" panose="020B0604020202020204" pitchFamily="34" charset="0"/>
                <a:cs typeface="Helvetica" panose="020B0604020202020204" pitchFamily="34" charset="0"/>
              </a:rPr>
              <a:t>Ty</a:t>
            </a:r>
            <a:r>
              <a:rPr lang="es-ES" sz="1600" dirty="0">
                <a:latin typeface="Helvetica" panose="020B0604020202020204" pitchFamily="34" charset="0"/>
                <a:cs typeface="Helvetica" panose="020B0604020202020204" pitchFamily="34" charset="0"/>
              </a:rPr>
              <a:t> </a:t>
            </a:r>
            <a:r>
              <a:rPr lang="es-ES" sz="1600" dirty="0" smtClean="0">
                <a:latin typeface="Helvetica" panose="020B0604020202020204" pitchFamily="34" charset="0"/>
                <a:cs typeface="Helvetica" panose="020B0604020202020204" pitchFamily="34" charset="0"/>
              </a:rPr>
              <a:t>recibió </a:t>
            </a:r>
            <a:r>
              <a:rPr lang="es-ES" sz="1600" dirty="0">
                <a:latin typeface="Helvetica" panose="020B0604020202020204" pitchFamily="34" charset="0"/>
                <a:cs typeface="Helvetica" panose="020B0604020202020204" pitchFamily="34" charset="0"/>
              </a:rPr>
              <a:t>16 bases en total en un partido. Esto estableció un récord para la Liga Americana. </a:t>
            </a:r>
          </a:p>
        </p:txBody>
      </p:sp>
      <p:grpSp>
        <p:nvGrpSpPr>
          <p:cNvPr id="3" name="Group 2"/>
          <p:cNvGrpSpPr/>
          <p:nvPr/>
        </p:nvGrpSpPr>
        <p:grpSpPr>
          <a:xfrm>
            <a:off x="908230" y="5943600"/>
            <a:ext cx="247600" cy="2650166"/>
            <a:chOff x="539393" y="5989087"/>
            <a:chExt cx="247600" cy="2650166"/>
          </a:xfrm>
        </p:grpSpPr>
        <p:sp>
          <p:nvSpPr>
            <p:cNvPr id="30" name="Oval 29"/>
            <p:cNvSpPr/>
            <p:nvPr/>
          </p:nvSpPr>
          <p:spPr>
            <a:xfrm>
              <a:off x="539393" y="74383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44105" y="59890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541774" y="67306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539393" y="83997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6" name="Table 15"/>
          <p:cNvGraphicFramePr>
            <a:graphicFrameLocks noGrp="1"/>
          </p:cNvGraphicFramePr>
          <p:nvPr>
            <p:extLst>
              <p:ext uri="{D42A27DB-BD31-4B8C-83A1-F6EECF244321}">
                <p14:modId xmlns:p14="http://schemas.microsoft.com/office/powerpoint/2010/main" val="4114295421"/>
              </p:ext>
            </p:extLst>
          </p:nvPr>
        </p:nvGraphicFramePr>
        <p:xfrm>
          <a:off x="5042203" y="4228755"/>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i="0" dirty="0" err="1" smtClean="0">
                          <a:solidFill>
                            <a:srgbClr val="000000"/>
                          </a:solidFill>
                          <a:latin typeface="+mn-lt"/>
                          <a:ea typeface="Times New Roman"/>
                          <a:cs typeface="Times New Roman"/>
                        </a:rPr>
                        <a:t>Estándar</a:t>
                      </a:r>
                      <a:r>
                        <a:rPr lang="en-US" sz="800" b="1" i="0" dirty="0" smtClean="0">
                          <a:solidFill>
                            <a:srgbClr val="000000"/>
                          </a:solidFill>
                          <a:latin typeface="+mn-lt"/>
                          <a:ea typeface="Times New Roman"/>
                          <a:cs typeface="Times New Roman"/>
                        </a:rPr>
                        <a:t> RL.6.9</a:t>
                      </a:r>
                      <a:endParaRPr lang="en-US" sz="800" i="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Comparan y contrastan textos de diferentes formas o géneros (por ejemplo: cuentos y poemas, novelas históricas y cuentos de fantasía) en cuanto a la manera en que estos abordan temas y asuntos similares.</a:t>
                      </a:r>
                      <a:endParaRPr lang="en-US" sz="800" i="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553945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1104959141"/>
              </p:ext>
            </p:extLst>
          </p:nvPr>
        </p:nvGraphicFramePr>
        <p:xfrm>
          <a:off x="381000" y="280713"/>
          <a:ext cx="7086600" cy="3833067"/>
        </p:xfrm>
        <a:graphic>
          <a:graphicData uri="http://schemas.openxmlformats.org/drawingml/2006/table">
            <a:tbl>
              <a:tblPr firstRow="1" bandRow="1">
                <a:tableStyleId>{5940675A-B579-460E-94D1-54222C63F5DA}</a:tableStyleId>
              </a:tblPr>
              <a:tblGrid>
                <a:gridCol w="7086600"/>
              </a:tblGrid>
              <a:tr h="709887">
                <a:tc>
                  <a:txBody>
                    <a:bodyPr/>
                    <a:lstStyle/>
                    <a:p>
                      <a:pPr marL="341313" marR="0" indent="-287338" algn="l" defTabSz="1018824" rtl="0" eaLnBrk="1" fontAlgn="auto" latinLnBrk="0" hangingPunct="1">
                        <a:lnSpc>
                          <a:spcPct val="100000"/>
                        </a:lnSpc>
                        <a:spcBef>
                          <a:spcPts val="0"/>
                        </a:spcBef>
                        <a:spcAft>
                          <a:spcPts val="0"/>
                        </a:spcAft>
                        <a:buClrTx/>
                        <a:buSzTx/>
                        <a:buFontTx/>
                        <a:buAutoNum type="arabicPeriod" startAt="7"/>
                        <a:tabLst/>
                        <a:defRPr/>
                      </a:pPr>
                      <a:r>
                        <a:rPr lang="es-ES" sz="1400" b="1" baseline="0" noProof="0" dirty="0" smtClean="0">
                          <a:latin typeface="Helvetica" panose="020B0604020202020204" pitchFamily="34" charset="0"/>
                          <a:cs typeface="Helvetica" panose="020B0604020202020204" pitchFamily="34" charset="0"/>
                        </a:rPr>
                        <a:t>¿Cuál preferiste, escuchar la versión en audio de </a:t>
                      </a:r>
                      <a:r>
                        <a:rPr lang="es-ES" sz="1400" b="0" i="1" baseline="0" noProof="0" dirty="0" err="1" smtClean="0">
                          <a:latin typeface="Helvetica" panose="020B0604020202020204" pitchFamily="34" charset="0"/>
                          <a:cs typeface="Helvetica" panose="020B0604020202020204" pitchFamily="34" charset="0"/>
                        </a:rPr>
                        <a:t>Casey</a:t>
                      </a:r>
                      <a:r>
                        <a:rPr lang="es-ES" sz="1400" b="0" i="1" baseline="0" noProof="0" dirty="0" smtClean="0">
                          <a:latin typeface="Helvetica" panose="020B0604020202020204" pitchFamily="34" charset="0"/>
                          <a:cs typeface="Helvetica" panose="020B0604020202020204" pitchFamily="34" charset="0"/>
                        </a:rPr>
                        <a:t> al bate </a:t>
                      </a:r>
                      <a:r>
                        <a:rPr lang="es-ES" sz="1400" b="1" baseline="0" noProof="0" dirty="0" smtClean="0">
                          <a:latin typeface="Helvetica" panose="020B0604020202020204" pitchFamily="34" charset="0"/>
                          <a:cs typeface="Helvetica" panose="020B0604020202020204" pitchFamily="34" charset="0"/>
                        </a:rPr>
                        <a:t>o leer el poema?  ¿Por qué?  Explica tu elección utilizando ejemplos específicos para apoyar tu respuesta.</a:t>
                      </a:r>
                    </a:p>
                    <a:p>
                      <a:pPr marL="53975" marR="0" indent="0" algn="l" defTabSz="1018824" rtl="0" eaLnBrk="1" fontAlgn="auto" latinLnBrk="0" hangingPunct="1">
                        <a:lnSpc>
                          <a:spcPct val="100000"/>
                        </a:lnSpc>
                        <a:spcBef>
                          <a:spcPts val="0"/>
                        </a:spcBef>
                        <a:spcAft>
                          <a:spcPts val="0"/>
                        </a:spcAft>
                        <a:buClrTx/>
                        <a:buSzTx/>
                        <a:buFontTx/>
                        <a:buNone/>
                        <a:tabLst/>
                        <a:defRPr/>
                      </a:pPr>
                      <a:endParaRPr lang="en-US" sz="1400" b="1" baseline="0" dirty="0" smtClean="0">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127">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smtClean="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60622719"/>
              </p:ext>
            </p:extLst>
          </p:nvPr>
        </p:nvGraphicFramePr>
        <p:xfrm>
          <a:off x="423862" y="5105400"/>
          <a:ext cx="7043738" cy="3795480"/>
        </p:xfrm>
        <a:graphic>
          <a:graphicData uri="http://schemas.openxmlformats.org/drawingml/2006/table">
            <a:tbl>
              <a:tblPr firstRow="1" bandRow="1">
                <a:tableStyleId>{5940675A-B579-460E-94D1-54222C63F5DA}</a:tableStyleId>
              </a:tblPr>
              <a:tblGrid>
                <a:gridCol w="7043738"/>
              </a:tblGrid>
              <a:tr h="380112">
                <a:tc>
                  <a:txBody>
                    <a:bodyPr/>
                    <a:lstStyle/>
                    <a:p>
                      <a:pPr marL="342900" marR="0" indent="-342900" algn="l" defTabSz="966612" rtl="0" eaLnBrk="1" fontAlgn="auto" latinLnBrk="0" hangingPunct="1">
                        <a:lnSpc>
                          <a:spcPct val="100000"/>
                        </a:lnSpc>
                        <a:spcBef>
                          <a:spcPts val="0"/>
                        </a:spcBef>
                        <a:spcAft>
                          <a:spcPts val="0"/>
                        </a:spcAft>
                        <a:buClrTx/>
                        <a:buSzTx/>
                        <a:buFont typeface="+mj-lt"/>
                        <a:buAutoNum type="arabicPeriod" startAt="8"/>
                        <a:tabLst/>
                        <a:defRPr/>
                      </a:pPr>
                      <a:r>
                        <a:rPr lang="es-EC" sz="1400" b="1" noProof="0" dirty="0" smtClean="0">
                          <a:latin typeface="Helvetica" panose="020B0604020202020204" pitchFamily="34" charset="0"/>
                          <a:cs typeface="Helvetica" panose="020B0604020202020204" pitchFamily="34" charset="0"/>
                        </a:rPr>
                        <a:t>Compara y contrasta</a:t>
                      </a:r>
                      <a:r>
                        <a:rPr lang="es-EC" sz="1400" b="1" baseline="0" noProof="0" dirty="0" smtClean="0">
                          <a:latin typeface="Helvetica" panose="020B0604020202020204" pitchFamily="34" charset="0"/>
                          <a:cs typeface="Helvetica" panose="020B0604020202020204" pitchFamily="34" charset="0"/>
                        </a:rPr>
                        <a:t> a los jugadores de béisbol Lou Gehrig </a:t>
                      </a:r>
                      <a:r>
                        <a:rPr lang="es-EC" sz="1400" b="0" baseline="0" noProof="0" dirty="0" smtClean="0">
                          <a:latin typeface="Helvetica" panose="020B0604020202020204" pitchFamily="34" charset="0"/>
                          <a:cs typeface="Helvetica" panose="020B0604020202020204" pitchFamily="34" charset="0"/>
                        </a:rPr>
                        <a:t>en </a:t>
                      </a:r>
                      <a:r>
                        <a:rPr lang="es-EC" sz="1400" b="0" i="1" u="none" baseline="0" noProof="0" dirty="0" smtClean="0">
                          <a:latin typeface="Helvetica" panose="020B0604020202020204" pitchFamily="34" charset="0"/>
                          <a:cs typeface="Helvetica" panose="020B0604020202020204" pitchFamily="34" charset="0"/>
                        </a:rPr>
                        <a:t>Henry Louis Gehrig </a:t>
                      </a:r>
                      <a:r>
                        <a:rPr lang="es-EC" sz="1400" b="1" i="1" u="none" baseline="0" noProof="0" dirty="0" smtClean="0">
                          <a:latin typeface="Helvetica" panose="020B0604020202020204" pitchFamily="34" charset="0"/>
                          <a:cs typeface="Helvetica" panose="020B0604020202020204" pitchFamily="34" charset="0"/>
                        </a:rPr>
                        <a:t> </a:t>
                      </a:r>
                      <a:r>
                        <a:rPr lang="es-EC" sz="1400" b="1" i="0" u="none" baseline="0" noProof="0" dirty="0" smtClean="0">
                          <a:latin typeface="Helvetica" panose="020B0604020202020204" pitchFamily="34" charset="0"/>
                          <a:cs typeface="Helvetica" panose="020B0604020202020204" pitchFamily="34" charset="0"/>
                        </a:rPr>
                        <a:t>y</a:t>
                      </a:r>
                      <a:r>
                        <a:rPr lang="es-EC" sz="1400" b="1" u="none" baseline="0" noProof="0" dirty="0" smtClean="0">
                          <a:latin typeface="Helvetica" panose="020B0604020202020204" pitchFamily="34" charset="0"/>
                          <a:cs typeface="Helvetica" panose="020B0604020202020204" pitchFamily="34" charset="0"/>
                        </a:rPr>
                        <a:t> a </a:t>
                      </a:r>
                      <a:r>
                        <a:rPr lang="es-EC" sz="1400" b="1" u="none" baseline="0" noProof="0" dirty="0" err="1" smtClean="0">
                          <a:latin typeface="Helvetica" panose="020B0604020202020204" pitchFamily="34" charset="0"/>
                          <a:cs typeface="Helvetica" panose="020B0604020202020204" pitchFamily="34" charset="0"/>
                        </a:rPr>
                        <a:t>Casey</a:t>
                      </a:r>
                      <a:r>
                        <a:rPr lang="es-EC" sz="1400" b="1" u="none" baseline="0" noProof="0" dirty="0" smtClean="0">
                          <a:latin typeface="Helvetica" panose="020B0604020202020204" pitchFamily="34" charset="0"/>
                          <a:cs typeface="Helvetica" panose="020B0604020202020204" pitchFamily="34" charset="0"/>
                        </a:rPr>
                        <a:t>  en </a:t>
                      </a:r>
                      <a:r>
                        <a:rPr lang="es-EC" sz="1400" b="0" i="1" u="none" baseline="0" noProof="0" dirty="0" err="1" smtClean="0">
                          <a:latin typeface="Helvetica" panose="020B0604020202020204" pitchFamily="34" charset="0"/>
                          <a:cs typeface="Helvetica" panose="020B0604020202020204" pitchFamily="34" charset="0"/>
                        </a:rPr>
                        <a:t>Casey</a:t>
                      </a:r>
                      <a:r>
                        <a:rPr lang="es-EC" sz="1400" b="0" i="1" u="none" baseline="0" noProof="0" dirty="0" smtClean="0">
                          <a:latin typeface="Helvetica" panose="020B0604020202020204" pitchFamily="34" charset="0"/>
                          <a:cs typeface="Helvetica" panose="020B0604020202020204" pitchFamily="34" charset="0"/>
                        </a:rPr>
                        <a:t> al bate</a:t>
                      </a:r>
                      <a:r>
                        <a:rPr lang="es-EC" sz="1400" b="1" i="1" u="none" baseline="0" noProof="0" dirty="0" smtClean="0">
                          <a:latin typeface="Helvetica" panose="020B0604020202020204" pitchFamily="34" charset="0"/>
                          <a:cs typeface="Helvetica" panose="020B0604020202020204" pitchFamily="34" charset="0"/>
                        </a:rPr>
                        <a:t>. </a:t>
                      </a:r>
                      <a:r>
                        <a:rPr lang="es-EC" sz="1400" b="1" i="0" u="none" baseline="0" noProof="0" dirty="0" smtClean="0">
                          <a:latin typeface="Helvetica" panose="020B0604020202020204" pitchFamily="34" charset="0"/>
                          <a:cs typeface="Helvetica" panose="020B0604020202020204" pitchFamily="34" charset="0"/>
                        </a:rPr>
                        <a:t>¿En </a:t>
                      </a:r>
                      <a:r>
                        <a:rPr lang="es-EC" sz="1400" b="1" i="0" u="none" baseline="0" noProof="0" dirty="0" smtClean="0">
                          <a:solidFill>
                            <a:schemeClr val="tx1"/>
                          </a:solidFill>
                          <a:latin typeface="Helvetica" panose="020B0604020202020204" pitchFamily="34" charset="0"/>
                          <a:cs typeface="Helvetica" panose="020B0604020202020204" pitchFamily="34" charset="0"/>
                        </a:rPr>
                        <a:t>qué son similares y en qué son diferentes</a:t>
                      </a:r>
                      <a:r>
                        <a:rPr lang="es-EC" sz="1400" b="1" noProof="0" dirty="0" smtClean="0">
                          <a:solidFill>
                            <a:schemeClr val="tx1"/>
                          </a:solidFill>
                          <a:latin typeface="Helvetica" panose="020B0604020202020204" pitchFamily="34" charset="0"/>
                          <a:cs typeface="Helvetica" panose="020B0604020202020204" pitchFamily="34" charset="0"/>
                        </a:rPr>
                        <a:t>? Utiliza</a:t>
                      </a:r>
                      <a:r>
                        <a:rPr lang="es-EC" sz="1400" b="1" baseline="0" noProof="0" dirty="0" smtClean="0">
                          <a:solidFill>
                            <a:schemeClr val="tx1"/>
                          </a:solidFill>
                          <a:latin typeface="Helvetica" panose="020B0604020202020204" pitchFamily="34" charset="0"/>
                          <a:cs typeface="Helvetica" panose="020B0604020202020204" pitchFamily="34" charset="0"/>
                        </a:rPr>
                        <a:t> ejemplos </a:t>
                      </a:r>
                      <a:r>
                        <a:rPr lang="es-EC" sz="1400" b="1" noProof="0" dirty="0" smtClean="0">
                          <a:solidFill>
                            <a:schemeClr val="tx1"/>
                          </a:solidFill>
                          <a:latin typeface="Helvetica" panose="020B0604020202020204" pitchFamily="34" charset="0"/>
                          <a:cs typeface="Helvetica" panose="020B0604020202020204" pitchFamily="34" charset="0"/>
                        </a:rPr>
                        <a:t>específicos en tu respuesta</a:t>
                      </a:r>
                      <a:r>
                        <a:rPr lang="es-EC" sz="1400" b="1" baseline="0" noProof="0" dirty="0" smtClean="0">
                          <a:solidFill>
                            <a:schemeClr val="tx1"/>
                          </a:solidFill>
                          <a:latin typeface="Helvetica" panose="020B0604020202020204" pitchFamily="34" charset="0"/>
                          <a:cs typeface="Helvetica" panose="020B0604020202020204" pitchFamily="34" charset="0"/>
                        </a:rPr>
                        <a:t>.</a:t>
                      </a:r>
                    </a:p>
                    <a:p>
                      <a:pPr marL="0" marR="0" indent="0" algn="l" defTabSz="966612" rtl="0" eaLnBrk="1" fontAlgn="auto" latinLnBrk="0" hangingPunct="1">
                        <a:lnSpc>
                          <a:spcPct val="100000"/>
                        </a:lnSpc>
                        <a:spcBef>
                          <a:spcPts val="0"/>
                        </a:spcBef>
                        <a:spcAft>
                          <a:spcPts val="0"/>
                        </a:spcAft>
                        <a:buClrTx/>
                        <a:buSzTx/>
                        <a:buFont typeface="+mj-lt"/>
                        <a:buNone/>
                        <a:tabLst/>
                        <a:defRPr/>
                      </a:pPr>
                      <a:endParaRPr lang="en-US" sz="1400" b="1" dirty="0" smtClean="0">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533400" y="5029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537535048"/>
              </p:ext>
            </p:extLst>
          </p:nvPr>
        </p:nvGraphicFramePr>
        <p:xfrm>
          <a:off x="4800600" y="8977079"/>
          <a:ext cx="2705100" cy="640080"/>
        </p:xfrm>
        <a:graphic>
          <a:graphicData uri="http://schemas.openxmlformats.org/drawingml/2006/table">
            <a:tbl>
              <a:tblPr/>
              <a:tblGrid>
                <a:gridCol w="2705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RL.6.9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Comparan y contrastan textos de diferentes formas o géneros (por ejemplo: cuentos y poemas, novelas históricas y cuentos de fantasía) en cuanto a la manera en que estos abordan temas y asuntos similares.</a:t>
                      </a:r>
                      <a:endParaRPr lang="en-US" sz="800" i="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02062141"/>
              </p:ext>
            </p:extLst>
          </p:nvPr>
        </p:nvGraphicFramePr>
        <p:xfrm>
          <a:off x="4800600" y="4152390"/>
          <a:ext cx="2705100" cy="762000"/>
        </p:xfrm>
        <a:graphic>
          <a:graphicData uri="http://schemas.openxmlformats.org/drawingml/2006/table">
            <a:tbl>
              <a:tblPr/>
              <a:tblGrid>
                <a:gridCol w="2705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RL.6.7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Comparan y contrastan la experiencia de leer un cuento, obra de teatro o poema, con la de escuchar o ver una grabación de audio, video o la versión en vivo del texto; esto incluye el contrastar lo que “se visualiza” y “se escucha” cuando leen, con lo que perciben cuando escuchan u observan.</a:t>
                      </a:r>
                      <a:endParaRPr lang="en-US" sz="800" i="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7224551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Rectangle 1"/>
          <p:cNvSpPr/>
          <p:nvPr/>
        </p:nvSpPr>
        <p:spPr>
          <a:xfrm>
            <a:off x="340042" y="506225"/>
            <a:ext cx="7043738" cy="9315227"/>
          </a:xfrm>
          <a:prstGeom prst="rect">
            <a:avLst/>
          </a:prstGeom>
        </p:spPr>
        <p:txBody>
          <a:bodyPr wrap="square" lIns="96378" tIns="48189" rIns="96378" bIns="48189">
            <a:spAutoFit/>
          </a:bodyPr>
          <a:lstStyle/>
          <a:p>
            <a:pPr algn="ctr"/>
            <a:r>
              <a:rPr lang="en-US" sz="1700" b="1" i="1" dirty="0" smtClean="0"/>
              <a:t>Henry </a:t>
            </a:r>
            <a:r>
              <a:rPr lang="en-US" sz="1700" b="1" i="1" dirty="0"/>
              <a:t>Louis Gehrig</a:t>
            </a:r>
          </a:p>
          <a:p>
            <a:pPr algn="ctr"/>
            <a:r>
              <a:rPr lang="en-US" sz="1000" dirty="0"/>
              <a:t> </a:t>
            </a:r>
            <a:r>
              <a:rPr lang="en-US" sz="1000" dirty="0" err="1" smtClean="0"/>
              <a:t>Por</a:t>
            </a:r>
            <a:r>
              <a:rPr lang="en-US" sz="1000" dirty="0" smtClean="0"/>
              <a:t>: Elizabeth Yeo</a:t>
            </a:r>
            <a:endParaRPr lang="en-US" sz="1000" dirty="0"/>
          </a:p>
          <a:p>
            <a:endParaRPr lang="en-US" sz="1300" dirty="0" smtClean="0"/>
          </a:p>
          <a:p>
            <a:r>
              <a:rPr lang="es-PA" sz="1300" dirty="0" smtClean="0"/>
              <a:t>Henry Louis Gehrig nació en la ciudad de Nueva York el 19 de junio de 1903. Cuando Lou tenía cinco años, su familia se mudó cerca del estadio de béisbol de los Gigantes (</a:t>
            </a:r>
            <a:r>
              <a:rPr lang="es-PA" sz="1300" i="1" dirty="0" err="1" smtClean="0"/>
              <a:t>Giants</a:t>
            </a:r>
            <a:r>
              <a:rPr lang="es-PA" sz="1300" dirty="0" smtClean="0"/>
              <a:t>). El empezó a jugar béisbol callejero en su vecindario. Llegó a ser uno de los mejores jugadores en los partidos organizados en los terrenos vacantes de la ciudad. Lou era fanático de los Gigantes e iba a los partidos cada vez que podía ahorrar los 25 centavos que costaban los asientos.</a:t>
            </a:r>
          </a:p>
          <a:p>
            <a:r>
              <a:rPr lang="es-PA" sz="1300" dirty="0" smtClean="0"/>
              <a:t> </a:t>
            </a:r>
          </a:p>
          <a:p>
            <a:r>
              <a:rPr lang="es-PA" sz="1300" dirty="0"/>
              <a:t>E</a:t>
            </a:r>
            <a:r>
              <a:rPr lang="es-PA" sz="1300" dirty="0" smtClean="0"/>
              <a:t>n 1917, la ciudad de Chicago patrocinó un juego entre  los campeones de béisbol de escuela preparatoria de Nueva York y los campeones de escuela preparatoria de Chicago.</a:t>
            </a:r>
          </a:p>
          <a:p>
            <a:r>
              <a:rPr lang="es-PA" sz="1300" dirty="0" smtClean="0"/>
              <a:t> </a:t>
            </a:r>
          </a:p>
          <a:p>
            <a:r>
              <a:rPr lang="es-PA" sz="1300" dirty="0" smtClean="0"/>
              <a:t>En la novena entrada, Lou vino al bate y pegó un jonrón con las bases llenas; la pelota pasó por encima del muro a la derecha del campo.  El próximo día, un artículo en la sección de noticias deportivas del periódico Chicago leía: “El batazo de Lou Gehrig</a:t>
            </a:r>
            <a:r>
              <a:rPr lang="es-PA" sz="1300" dirty="0"/>
              <a:t> </a:t>
            </a:r>
            <a:r>
              <a:rPr lang="es-PA" sz="1300" dirty="0" smtClean="0"/>
              <a:t>habría hecho sentir orgulloso a cualquier jugador de grandes ligas, sin embargo, fue un batazo por un muchacho que todavía no ha comenzado a afeitarse”. </a:t>
            </a:r>
          </a:p>
          <a:p>
            <a:r>
              <a:rPr lang="es-PA" sz="1300" dirty="0" smtClean="0"/>
              <a:t> </a:t>
            </a:r>
          </a:p>
          <a:p>
            <a:r>
              <a:rPr lang="es-PA" sz="1300" dirty="0" smtClean="0"/>
              <a:t>Mientras estaba en la escuela preparatoria, Lou tenía que realizar trabajos de tiempo parcial para ayudar a su familia. Trabajó en carnicerías y en supermercados y ayudaba a su madre en trabajos de limpieza. En 1921, Lou asistió a Columbia </a:t>
            </a:r>
            <a:r>
              <a:rPr lang="es-PA" sz="1300" dirty="0" err="1" smtClean="0"/>
              <a:t>University</a:t>
            </a:r>
            <a:r>
              <a:rPr lang="es-PA" sz="1300" i="1" dirty="0" smtClean="0"/>
              <a:t> </a:t>
            </a:r>
            <a:r>
              <a:rPr lang="es-PA" sz="1300" dirty="0" smtClean="0"/>
              <a:t>con una beca de fútbol americano para obtener una licenciatura en ingeniería.</a:t>
            </a:r>
          </a:p>
          <a:p>
            <a:r>
              <a:rPr lang="es-PA" sz="1300" dirty="0" smtClean="0"/>
              <a:t> </a:t>
            </a:r>
          </a:p>
          <a:p>
            <a:r>
              <a:rPr lang="es-PA" sz="1300" dirty="0" smtClean="0"/>
              <a:t>En 1923, jugó béisbol así como fútbol americano para el equipo de Columbia </a:t>
            </a:r>
            <a:r>
              <a:rPr lang="es-PA" sz="1300" dirty="0" err="1" smtClean="0"/>
              <a:t>University</a:t>
            </a:r>
            <a:r>
              <a:rPr lang="es-PA" sz="1300" dirty="0" smtClean="0"/>
              <a:t>. Un reclutador de béisbol de los </a:t>
            </a:r>
            <a:r>
              <a:rPr lang="es-PA" sz="1300" dirty="0" err="1" smtClean="0"/>
              <a:t>Yankees</a:t>
            </a:r>
            <a:r>
              <a:rPr lang="es-PA" sz="1300" dirty="0" smtClean="0"/>
              <a:t> estaba tan impresionado con el bateo de Lou que lo reclutó para jugar con los yanquis en 1923.  El número de su camiseta de béisbol era el 4.</a:t>
            </a:r>
          </a:p>
          <a:p>
            <a:r>
              <a:rPr lang="es-PA" sz="1300" dirty="0" smtClean="0"/>
              <a:t> </a:t>
            </a:r>
          </a:p>
          <a:p>
            <a:r>
              <a:rPr lang="es-PA" sz="1300" dirty="0" smtClean="0"/>
              <a:t>Lou Gehrig jugó en 2,130 partidos consecutivos para los </a:t>
            </a:r>
            <a:r>
              <a:rPr lang="es-PA" sz="1300" dirty="0" err="1" smtClean="0"/>
              <a:t>Yankees</a:t>
            </a:r>
            <a:r>
              <a:rPr lang="es-PA" sz="1300" dirty="0" smtClean="0"/>
              <a:t>.  Lou jugaba todos los días a pesar de tener el pulgar roto, un dedo del pie roto y tener dolor de espalda. Más tarde unas radiografías mostraron 17 diferentes huesos rotos que se habían “sanado” mientras Lou continuaba jugando. </a:t>
            </a:r>
          </a:p>
          <a:p>
            <a:r>
              <a:rPr lang="es-PA" sz="1300" dirty="0" smtClean="0"/>
              <a:t> </a:t>
            </a:r>
          </a:p>
          <a:p>
            <a:r>
              <a:rPr lang="es-PA" sz="1300" dirty="0" smtClean="0"/>
              <a:t>Le pusieron el apodo “</a:t>
            </a:r>
            <a:r>
              <a:rPr lang="es-PA" sz="1300" i="1" dirty="0" err="1" smtClean="0"/>
              <a:t>Iron</a:t>
            </a:r>
            <a:r>
              <a:rPr lang="es-PA" sz="1300" i="1" dirty="0" smtClean="0"/>
              <a:t> </a:t>
            </a:r>
            <a:r>
              <a:rPr lang="es-PA" sz="1300" i="1" dirty="0" err="1"/>
              <a:t>H</a:t>
            </a:r>
            <a:r>
              <a:rPr lang="es-PA" sz="1300" i="1" dirty="0" err="1" smtClean="0"/>
              <a:t>orse</a:t>
            </a:r>
            <a:r>
              <a:rPr lang="es-PA" sz="1300" dirty="0" smtClean="0"/>
              <a:t>” (caballo de hierro) porque nunca se daba por vencido. Lou bateó cuatro jonrones en un partido y pegó 23 jonrones con bases llenas en total. Fue nombrado jugador estrella (</a:t>
            </a:r>
            <a:r>
              <a:rPr lang="es-PA" sz="1300" i="1" dirty="0" err="1" smtClean="0"/>
              <a:t>All-Star</a:t>
            </a:r>
            <a:r>
              <a:rPr lang="es-PA" sz="1300" i="1" dirty="0" smtClean="0"/>
              <a:t>) </a:t>
            </a:r>
            <a:r>
              <a:rPr lang="es-PA" sz="1300" dirty="0" smtClean="0"/>
              <a:t>en siete ocasiones. En 1934, Lou Gehrig fue el Atleta </a:t>
            </a:r>
            <a:r>
              <a:rPr lang="es-PA" sz="1300" dirty="0"/>
              <a:t>M</a:t>
            </a:r>
            <a:r>
              <a:rPr lang="es-PA" sz="1300" dirty="0" smtClean="0"/>
              <a:t>asculino del Año. Fue seleccionado dos veces como el Jugador Más Valioso </a:t>
            </a:r>
            <a:r>
              <a:rPr lang="es-PA" sz="1300" i="1" dirty="0" smtClean="0"/>
              <a:t>(</a:t>
            </a:r>
            <a:r>
              <a:rPr lang="es-PA" sz="1300" i="1" dirty="0" err="1" smtClean="0"/>
              <a:t>Most</a:t>
            </a:r>
            <a:r>
              <a:rPr lang="es-PA" sz="1300" i="1" dirty="0" smtClean="0"/>
              <a:t> </a:t>
            </a:r>
            <a:r>
              <a:rPr lang="es-PA" sz="1300" i="1" dirty="0" err="1" smtClean="0"/>
              <a:t>Valuable</a:t>
            </a:r>
            <a:r>
              <a:rPr lang="es-PA" sz="1300" i="1" dirty="0" smtClean="0"/>
              <a:t> Player).</a:t>
            </a:r>
            <a:r>
              <a:rPr lang="es-PA" sz="1300" dirty="0" smtClean="0"/>
              <a:t> </a:t>
            </a:r>
          </a:p>
          <a:p>
            <a:r>
              <a:rPr lang="es-PA" sz="1300" dirty="0" smtClean="0"/>
              <a:t> </a:t>
            </a:r>
          </a:p>
          <a:p>
            <a:r>
              <a:rPr lang="es-PA" sz="1300" dirty="0" smtClean="0"/>
              <a:t>El 4 de julio de 1939, Lou se jubiló del béisbol porque se enfermó gravemente de una enfermedad llamada </a:t>
            </a:r>
            <a:r>
              <a:rPr lang="en-US" sz="1300" i="1" dirty="0"/>
              <a:t>ALS</a:t>
            </a:r>
            <a:r>
              <a:rPr lang="en-US" sz="1300" dirty="0"/>
              <a:t>, </a:t>
            </a:r>
            <a:r>
              <a:rPr lang="en-US" sz="1300" dirty="0" err="1"/>
              <a:t>por</a:t>
            </a:r>
            <a:r>
              <a:rPr lang="en-US" sz="1300" dirty="0"/>
              <a:t> </a:t>
            </a:r>
            <a:r>
              <a:rPr lang="en-US" sz="1300" dirty="0" err="1"/>
              <a:t>sus</a:t>
            </a:r>
            <a:r>
              <a:rPr lang="en-US" sz="1300" dirty="0"/>
              <a:t> </a:t>
            </a:r>
            <a:r>
              <a:rPr lang="en-US" sz="1300" dirty="0" err="1"/>
              <a:t>siglas</a:t>
            </a:r>
            <a:r>
              <a:rPr lang="en-US" sz="1300" dirty="0"/>
              <a:t> </a:t>
            </a:r>
            <a:r>
              <a:rPr lang="en-US" sz="1300" dirty="0" err="1"/>
              <a:t>en</a:t>
            </a:r>
            <a:r>
              <a:rPr lang="en-US" sz="1300" dirty="0"/>
              <a:t> </a:t>
            </a:r>
            <a:r>
              <a:rPr lang="en-US" sz="1300" dirty="0" err="1" smtClean="0"/>
              <a:t>inglés</a:t>
            </a:r>
            <a:r>
              <a:rPr lang="es-PA" sz="1300" dirty="0" smtClean="0"/>
              <a:t> (</a:t>
            </a:r>
            <a:r>
              <a:rPr lang="en-US" sz="1300" dirty="0" err="1" smtClean="0"/>
              <a:t>Esclerosis</a:t>
            </a:r>
            <a:r>
              <a:rPr lang="en-US" sz="1300" dirty="0" smtClean="0"/>
              <a:t> </a:t>
            </a:r>
            <a:r>
              <a:rPr lang="en-US" sz="1300" dirty="0"/>
              <a:t>Lateral </a:t>
            </a:r>
            <a:r>
              <a:rPr lang="en-US" sz="1300" dirty="0" err="1" smtClean="0"/>
              <a:t>Amiotrófica</a:t>
            </a:r>
            <a:r>
              <a:rPr lang="en-US" sz="1300" dirty="0" smtClean="0"/>
              <a:t>)</a:t>
            </a:r>
            <a:r>
              <a:rPr lang="es-PA" sz="1300" dirty="0" smtClean="0"/>
              <a:t>.  Aunque estaba enfermo, en su famoso discurso de jubilación dijo, — Hoy me considero el hombre más afortunado en la faz de la tierra.</a:t>
            </a:r>
          </a:p>
          <a:p>
            <a:endParaRPr lang="es-PA" sz="1300" dirty="0" smtClean="0"/>
          </a:p>
          <a:p>
            <a:r>
              <a:rPr lang="en-US" sz="1300" i="1" dirty="0"/>
              <a:t>ALS</a:t>
            </a:r>
            <a:r>
              <a:rPr lang="en-US" sz="1300" dirty="0"/>
              <a:t>, </a:t>
            </a:r>
            <a:r>
              <a:rPr lang="es-PA" sz="1300" dirty="0" smtClean="0"/>
              <a:t>es una enfermedad que atrofia y debilita los músculos.  Desde ese día, </a:t>
            </a:r>
            <a:r>
              <a:rPr lang="es-PA" sz="1300" i="1" dirty="0" smtClean="0"/>
              <a:t>ALS</a:t>
            </a:r>
            <a:r>
              <a:rPr lang="es-PA" sz="1300" dirty="0" smtClean="0"/>
              <a:t> es a menudo conocida como la enfermedad de Lou Gehrig.  Después de eso, muchos equipos de béisbol recaudaron dinero para darle un “ponchazo” a la enfermedad.  Los </a:t>
            </a:r>
            <a:r>
              <a:rPr lang="es-PA" sz="1300" dirty="0" err="1" smtClean="0"/>
              <a:t>Yankees</a:t>
            </a:r>
            <a:r>
              <a:rPr lang="es-PA" sz="1300" dirty="0" smtClean="0"/>
              <a:t> retiraron el número 4 en su honor. Él fue introducido al Salón de la Fama del </a:t>
            </a:r>
            <a:r>
              <a:rPr lang="es-PA" sz="1300" dirty="0"/>
              <a:t>B</a:t>
            </a:r>
            <a:r>
              <a:rPr lang="es-PA" sz="1300" dirty="0" smtClean="0"/>
              <a:t>éisbol en 1939.</a:t>
            </a:r>
          </a:p>
          <a:p>
            <a:r>
              <a:rPr lang="en-US" sz="1300" dirty="0"/>
              <a:t> </a:t>
            </a:r>
          </a:p>
        </p:txBody>
      </p:sp>
      <p:sp>
        <p:nvSpPr>
          <p:cNvPr id="6" name="Rectangle 5"/>
          <p:cNvSpPr/>
          <p:nvPr/>
        </p:nvSpPr>
        <p:spPr>
          <a:xfrm>
            <a:off x="5334000" y="152400"/>
            <a:ext cx="2286000" cy="923330"/>
          </a:xfrm>
          <a:prstGeom prst="rect">
            <a:avLst/>
          </a:prstGeom>
          <a:noFill/>
        </p:spPr>
        <p:txBody>
          <a:bodyPr wrap="square">
            <a:spAutoFit/>
          </a:bodyPr>
          <a:lstStyle/>
          <a:p>
            <a:r>
              <a:rPr lang="x-none" sz="900" dirty="0"/>
              <a:t>Equivalencia de grado: </a:t>
            </a:r>
            <a:r>
              <a:rPr lang="x-none" sz="900" dirty="0" smtClean="0"/>
              <a:t>7.0</a:t>
            </a:r>
            <a:endParaRPr lang="x-none" sz="900" dirty="0"/>
          </a:p>
          <a:p>
            <a:r>
              <a:rPr lang="x-none" sz="900" dirty="0"/>
              <a:t>Escala Lexile: </a:t>
            </a:r>
            <a:r>
              <a:rPr lang="x-none" sz="900" dirty="0" smtClean="0"/>
              <a:t>9</a:t>
            </a:r>
            <a:r>
              <a:rPr lang="x-none" sz="900" dirty="0"/>
              <a:t>8</a:t>
            </a:r>
            <a:r>
              <a:rPr lang="x-none" sz="900" dirty="0" smtClean="0"/>
              <a:t>0L</a:t>
            </a:r>
            <a:endParaRPr lang="x-none" sz="900" dirty="0"/>
          </a:p>
          <a:p>
            <a:r>
              <a:rPr lang="x-none" sz="900" dirty="0"/>
              <a:t>Promedio de </a:t>
            </a:r>
            <a:r>
              <a:rPr lang="x-none" sz="900" dirty="0" smtClean="0"/>
              <a:t>l largo </a:t>
            </a:r>
            <a:r>
              <a:rPr lang="x-none" sz="900" dirty="0"/>
              <a:t>de la oración: </a:t>
            </a:r>
            <a:r>
              <a:rPr lang="x-none" sz="900" dirty="0" smtClean="0"/>
              <a:t>14.66</a:t>
            </a:r>
            <a:endParaRPr lang="x-none" sz="900" dirty="0"/>
          </a:p>
          <a:p>
            <a:r>
              <a:rPr lang="x-none" sz="900" dirty="0"/>
              <a:t>Promedio de la frecuencia de palabras: </a:t>
            </a:r>
            <a:r>
              <a:rPr lang="x-none" sz="900" dirty="0" smtClean="0"/>
              <a:t>3.47</a:t>
            </a:r>
            <a:endParaRPr lang="x-none" sz="900" dirty="0"/>
          </a:p>
          <a:p>
            <a:r>
              <a:rPr lang="x-none" sz="900" dirty="0"/>
              <a:t>Número de palabras: </a:t>
            </a:r>
            <a:r>
              <a:rPr lang="x-none" sz="900" dirty="0" smtClean="0"/>
              <a:t>425</a:t>
            </a:r>
          </a:p>
          <a:p>
            <a:pPr lvl="0"/>
            <a:r>
              <a:rPr lang="x-none" sz="900" b="1" i="1" dirty="0">
                <a:solidFill>
                  <a:prstClr val="black"/>
                </a:solidFill>
              </a:rPr>
              <a:t>Nota: Basado en el texto original en </a:t>
            </a:r>
            <a:r>
              <a:rPr lang="x-none" sz="900" b="1" i="1" dirty="0" smtClean="0">
                <a:solidFill>
                  <a:prstClr val="black"/>
                </a:solidFill>
              </a:rPr>
              <a:t>inglés</a:t>
            </a:r>
            <a:endParaRPr lang="es-ES_tradnl" sz="900" dirty="0">
              <a:solidFill>
                <a:prstClr val="black"/>
              </a:solidFill>
            </a:endParaRPr>
          </a:p>
        </p:txBody>
      </p:sp>
    </p:spTree>
    <p:extLst>
      <p:ext uri="{BB962C8B-B14F-4D97-AF65-F5344CB8AC3E}">
        <p14:creationId xmlns:p14="http://schemas.microsoft.com/office/powerpoint/2010/main" val="2684606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6858000" cy="7212505"/>
          </a:xfrm>
          <a:prstGeom prst="rect">
            <a:avLst/>
          </a:prstGeom>
          <a:noFill/>
        </p:spPr>
        <p:txBody>
          <a:bodyPr wrap="square" lIns="101873" tIns="50936" rIns="101873" bIns="50936" rtlCol="0">
            <a:spAutoFit/>
          </a:bodyPr>
          <a:lstStyle/>
          <a:p>
            <a:r>
              <a:rPr lang="es-PE" sz="1100" dirty="0" smtClean="0">
                <a:latin typeface="+mj-lt"/>
              </a:rPr>
              <a:t>Este es un CFA para medir la tarea de escribir un </a:t>
            </a:r>
            <a:r>
              <a:rPr lang="es-PE" sz="1100" b="1" u="sng" dirty="0" smtClean="0">
                <a:latin typeface="+mj-lt"/>
              </a:rPr>
              <a:t>texto narrativo</a:t>
            </a:r>
            <a:r>
              <a:rPr lang="es-PE" sz="1100" dirty="0" smtClean="0">
                <a:latin typeface="+mj-lt"/>
              </a:rPr>
              <a:t>. Las composiciones completas son siempre parte de una tarea de rendimiento. Una tarea de rendimiento completa tendría: </a:t>
            </a:r>
          </a:p>
          <a:p>
            <a:endParaRPr lang="es-PE" sz="1100" dirty="0" smtClean="0">
              <a:latin typeface="+mj-lt"/>
            </a:endParaRPr>
          </a:p>
          <a:p>
            <a:endParaRPr lang="es-PE" sz="1100" dirty="0" smtClean="0">
              <a:solidFill>
                <a:prstClr val="black"/>
              </a:solidFill>
              <a:latin typeface="+mj-lt"/>
            </a:endParaRPr>
          </a:p>
          <a:p>
            <a:r>
              <a:rPr lang="es-PE" sz="1100" b="1" i="1" dirty="0" smtClean="0">
                <a:solidFill>
                  <a:prstClr val="black"/>
                </a:solidFill>
                <a:latin typeface="+mj-lt"/>
              </a:rPr>
              <a:t>Parte 1</a:t>
            </a:r>
          </a:p>
          <a:p>
            <a:pPr marL="181691" indent="-181691">
              <a:buFont typeface="Arial" panose="020B0604020202020204" pitchFamily="34" charset="0"/>
              <a:buChar char="•"/>
            </a:pPr>
            <a:r>
              <a:rPr lang="es-PE" sz="1100" dirty="0" smtClean="0">
                <a:solidFill>
                  <a:prstClr val="black"/>
                </a:solidFill>
                <a:latin typeface="+mj-lt"/>
              </a:rPr>
              <a:t>Una actividad para toda la clase (30 Minutos) </a:t>
            </a:r>
          </a:p>
          <a:p>
            <a:pPr marL="181691" indent="-181691">
              <a:buFont typeface="Arial" panose="020B0604020202020204" pitchFamily="34" charset="0"/>
              <a:buChar char="•"/>
            </a:pPr>
            <a:r>
              <a:rPr lang="es-PE" sz="1100" dirty="0" smtClean="0">
                <a:solidFill>
                  <a:prstClr val="black"/>
                </a:solidFill>
                <a:latin typeface="+mj-lt"/>
              </a:rPr>
              <a:t>Pasajes o cualquier otra fuente de lectura </a:t>
            </a:r>
          </a:p>
          <a:p>
            <a:pPr marL="181691" indent="-181691">
              <a:buFont typeface="Arial" panose="020B0604020202020204" pitchFamily="34" charset="0"/>
              <a:buChar char="•"/>
            </a:pPr>
            <a:r>
              <a:rPr lang="es-PE" sz="1100" dirty="0" smtClean="0">
                <a:solidFill>
                  <a:prstClr val="black"/>
                </a:solidFill>
                <a:latin typeface="+mj-lt"/>
              </a:rPr>
              <a:t>3 preguntas de investigación </a:t>
            </a:r>
          </a:p>
          <a:p>
            <a:pPr marL="181691" indent="-181691">
              <a:buFont typeface="Arial" panose="020B0604020202020204" pitchFamily="34" charset="0"/>
              <a:buChar char="•"/>
            </a:pPr>
            <a:r>
              <a:rPr lang="es-PE" sz="1100" dirty="0" smtClean="0">
                <a:latin typeface="+mj-lt"/>
              </a:rPr>
              <a:t>Podrían haber otras preguntas de respuestas construidas.</a:t>
            </a:r>
          </a:p>
          <a:p>
            <a:pPr marL="181691" indent="-181691">
              <a:buFont typeface="Arial" panose="020B0604020202020204" pitchFamily="34" charset="0"/>
              <a:buChar char="•"/>
            </a:pPr>
            <a:endParaRPr lang="es-PE" sz="1100" dirty="0" smtClean="0">
              <a:solidFill>
                <a:prstClr val="black"/>
              </a:solidFill>
              <a:latin typeface="+mj-lt"/>
            </a:endParaRPr>
          </a:p>
          <a:p>
            <a:r>
              <a:rPr lang="es-PE" sz="1100" b="1" i="1" dirty="0" smtClean="0">
                <a:solidFill>
                  <a:prstClr val="black"/>
                </a:solidFill>
                <a:latin typeface="+mj-lt"/>
              </a:rPr>
              <a:t>Parte 2</a:t>
            </a:r>
          </a:p>
          <a:p>
            <a:r>
              <a:rPr lang="es-PE" sz="1100" b="1" dirty="0" smtClean="0">
                <a:latin typeface="+mj-lt"/>
              </a:rPr>
              <a:t>Una composición completa </a:t>
            </a:r>
            <a:r>
              <a:rPr lang="es-PE" sz="1100" dirty="0" smtClean="0">
                <a:latin typeface="+mj-lt"/>
              </a:rPr>
              <a:t>(70 minutos)</a:t>
            </a:r>
          </a:p>
          <a:p>
            <a:r>
              <a:rPr lang="es-PE" sz="1100" dirty="0" smtClean="0">
                <a:latin typeface="+mj-lt"/>
              </a:rPr>
              <a:t>Los estudiantes deben tener acceso a recursos para revisar la ortografía, pero no para revisar la gramática. Los estudiantes pueden hacer referencia a sus pasajes, notas, a las 3 preguntas de investigación y a cualquier otra pregunta de respuesta construida, tantas veces como lo deseen. </a:t>
            </a:r>
            <a:r>
              <a:rPr lang="es-PE" sz="1100" dirty="0" smtClean="0">
                <a:solidFill>
                  <a:srgbClr val="FF0000"/>
                </a:solidFill>
                <a:latin typeface="+mj-lt"/>
              </a:rPr>
              <a:t>  </a:t>
            </a:r>
            <a:r>
              <a:rPr lang="es-PE" sz="1100" dirty="0" smtClean="0">
                <a:solidFill>
                  <a:prstClr val="black"/>
                </a:solidFill>
                <a:latin typeface="+mj-lt"/>
              </a:rPr>
              <a:t>Las hojas para tomar notas en esta pre evaluación fueron diseñadas para texto informativos  Si decide usar estas, por favor haga que sus estudiantes tomen notas mientras leen los textos informativos.</a:t>
            </a:r>
          </a:p>
          <a:p>
            <a:endParaRPr lang="es-PE" sz="1100" dirty="0" smtClean="0">
              <a:solidFill>
                <a:prstClr val="black"/>
              </a:solidFill>
              <a:latin typeface="+mj-lt"/>
            </a:endParaRPr>
          </a:p>
          <a:p>
            <a:r>
              <a:rPr lang="es-PE" sz="1100" b="1" u="sng" dirty="0" smtClean="0">
                <a:solidFill>
                  <a:prstClr val="black"/>
                </a:solidFill>
                <a:latin typeface="+mj-lt"/>
              </a:rPr>
              <a:t>Instrucciones</a:t>
            </a:r>
          </a:p>
          <a:p>
            <a:r>
              <a:rPr lang="es-PE" sz="1100" dirty="0" smtClean="0">
                <a:solidFill>
                  <a:prstClr val="black"/>
                </a:solidFill>
                <a:latin typeface="+mj-lt"/>
              </a:rPr>
              <a:t>30 minutos</a:t>
            </a:r>
          </a:p>
          <a:p>
            <a:pPr marL="240782" indent="-240782">
              <a:buAutoNum type="arabicPeriod"/>
            </a:pPr>
            <a:r>
              <a:rPr lang="x-none" sz="1100" dirty="0">
                <a:latin typeface="+mj-lt"/>
              </a:rPr>
              <a:t>Es posible que desee tener una actividad de 30 minutos para toda la clase. El propósito de una actividad </a:t>
            </a:r>
            <a:r>
              <a:rPr lang="x-none" sz="1100" b="1" dirty="0">
                <a:latin typeface="+mj-lt"/>
              </a:rPr>
              <a:t>PT</a:t>
            </a:r>
            <a:r>
              <a:rPr lang="x-none" sz="1100" dirty="0">
                <a:latin typeface="+mj-lt"/>
              </a:rPr>
              <a:t> (</a:t>
            </a:r>
            <a:r>
              <a:rPr lang="x-none" sz="1100" i="1" dirty="0">
                <a:latin typeface="+mj-lt"/>
              </a:rPr>
              <a:t>Performance </a:t>
            </a:r>
            <a:r>
              <a:rPr lang="x-none" sz="1100" i="1" dirty="0" err="1">
                <a:latin typeface="+mj-lt"/>
              </a:rPr>
              <a:t>Task</a:t>
            </a:r>
            <a:r>
              <a:rPr lang="x-none" sz="1100" i="1" dirty="0">
                <a:latin typeface="+mj-lt"/>
              </a:rPr>
              <a:t> </a:t>
            </a:r>
            <a:r>
              <a:rPr lang="x-none" sz="1100" dirty="0">
                <a:latin typeface="+mj-lt"/>
              </a:rPr>
              <a:t>- </a:t>
            </a:r>
            <a:r>
              <a:rPr lang="x-none" sz="1100" b="1" dirty="0">
                <a:latin typeface="+mj-lt"/>
              </a:rPr>
              <a:t>Tarea de Rendimiento</a:t>
            </a:r>
            <a:r>
              <a:rPr lang="x-none" sz="1100" dirty="0">
                <a:latin typeface="+mj-lt"/>
              </a:rPr>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a:t>
            </a:r>
            <a:r>
              <a:rPr lang="x-none" sz="1100" b="1" dirty="0">
                <a:latin typeface="+mj-lt"/>
              </a:rPr>
              <a:t>NO</a:t>
            </a:r>
            <a:r>
              <a:rPr lang="x-none" sz="1100" dirty="0">
                <a:latin typeface="+mj-lt"/>
              </a:rPr>
              <a:t> pre-enseña ningún </a:t>
            </a:r>
            <a:r>
              <a:rPr lang="x-none" sz="1100" b="1" dirty="0">
                <a:latin typeface="+mj-lt"/>
              </a:rPr>
              <a:t>contenido </a:t>
            </a:r>
            <a:r>
              <a:rPr lang="x-none" sz="1100" b="1" dirty="0" smtClean="0">
                <a:latin typeface="+mj-lt"/>
              </a:rPr>
              <a:t>especifico </a:t>
            </a:r>
            <a:r>
              <a:rPr lang="x-none" sz="1100" dirty="0" smtClean="0">
                <a:latin typeface="+mj-lt"/>
              </a:rPr>
              <a:t>a </a:t>
            </a:r>
            <a:r>
              <a:rPr lang="x-none" sz="1100" dirty="0">
                <a:latin typeface="+mj-lt"/>
              </a:rPr>
              <a:t>ser evaluado!</a:t>
            </a:r>
          </a:p>
          <a:p>
            <a:r>
              <a:rPr lang="es-PE" sz="1100" b="1" dirty="0" smtClean="0">
                <a:solidFill>
                  <a:prstClr val="black"/>
                </a:solidFill>
                <a:latin typeface="+mj-lt"/>
              </a:rPr>
              <a:t>35 minutos</a:t>
            </a:r>
          </a:p>
          <a:p>
            <a:pPr marL="240782" indent="-240782">
              <a:buAutoNum type="arabicPeriod" startAt="2"/>
            </a:pPr>
            <a:r>
              <a:rPr lang="x-none" sz="1100" dirty="0">
                <a:latin typeface="+mj-lt"/>
              </a:rPr>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45635" indent="-245635">
              <a:buFont typeface="+mj-lt"/>
              <a:buAutoNum type="arabicPeriod" startAt="3"/>
            </a:pPr>
            <a:r>
              <a:rPr lang="x-none" sz="1100" dirty="0">
                <a:latin typeface="+mj-lt"/>
              </a:rPr>
              <a:t>Los estudiantes contestan las  3 preguntas de investigación o cualquier otra pregunta de respuesta construida. Los estudiantes deben hacer referencia a estas respuestas cuando estén escribiendo su </a:t>
            </a:r>
            <a:r>
              <a:rPr lang="x-none" sz="1100" dirty="0" smtClean="0">
                <a:latin typeface="+mj-lt"/>
              </a:rPr>
              <a:t>artículo narrativo completo.</a:t>
            </a:r>
            <a:endParaRPr lang="x-none" sz="1100" dirty="0">
              <a:latin typeface="+mj-lt"/>
            </a:endParaRPr>
          </a:p>
          <a:p>
            <a:r>
              <a:rPr lang="x-none" sz="1100" b="1" dirty="0">
                <a:latin typeface="+mj-lt"/>
              </a:rPr>
              <a:t>15 minutos de receso</a:t>
            </a:r>
          </a:p>
          <a:p>
            <a:r>
              <a:rPr lang="x-none" sz="1100" b="1" dirty="0">
                <a:latin typeface="+mj-lt"/>
              </a:rPr>
              <a:t>70 minutos</a:t>
            </a:r>
          </a:p>
          <a:p>
            <a:pPr marL="228600" indent="-228600">
              <a:buAutoNum type="arabicPeriod" startAt="4"/>
            </a:pPr>
            <a:r>
              <a:rPr lang="x-none" sz="1100" dirty="0">
                <a:latin typeface="+mj-lt"/>
              </a:rPr>
              <a:t>Los estudiantes escriben una composición completa (artículo narrativo).</a:t>
            </a:r>
          </a:p>
          <a:p>
            <a:pPr marL="228600" indent="-228600">
              <a:buAutoNum type="arabicPeriod" startAt="4"/>
            </a:pPr>
            <a:endParaRPr lang="x-none" sz="1100" dirty="0">
              <a:latin typeface="+mj-lt"/>
            </a:endParaRPr>
          </a:p>
          <a:p>
            <a:r>
              <a:rPr lang="x-none" sz="1100" b="1" u="sng" dirty="0">
                <a:latin typeface="+mj-lt"/>
              </a:rPr>
              <a:t>CALIFICACIÓN</a:t>
            </a:r>
          </a:p>
          <a:p>
            <a:r>
              <a:rPr lang="x-none" sz="1100" dirty="0">
                <a:latin typeface="+mj-lt"/>
              </a:rPr>
              <a:t>Se provee una rúbrica informativa.  Los estudiantes reciben 3 puntajes:</a:t>
            </a:r>
          </a:p>
          <a:p>
            <a:pPr marL="240782" indent="-240782">
              <a:buAutoNum type="arabicPeriod"/>
            </a:pPr>
            <a:r>
              <a:rPr lang="x-none" sz="1100" dirty="0">
                <a:latin typeface="+mj-lt"/>
              </a:rPr>
              <a:t>Organización y propósito</a:t>
            </a:r>
          </a:p>
          <a:p>
            <a:pPr marL="240782" indent="-240782">
              <a:buAutoNum type="arabicPeriod"/>
            </a:pPr>
            <a:r>
              <a:rPr lang="x-none" sz="1100" dirty="0">
                <a:latin typeface="+mj-lt"/>
              </a:rPr>
              <a:t>Evidencia y elaboración</a:t>
            </a:r>
          </a:p>
          <a:p>
            <a:pPr marL="240782" indent="-240782">
              <a:buAutoNum type="arabicPeriod"/>
            </a:pPr>
            <a:r>
              <a:rPr lang="x-none" sz="1100" dirty="0">
                <a:latin typeface="+mj-lt"/>
              </a:rPr>
              <a:t>Convenciones</a:t>
            </a:r>
            <a:endParaRPr lang="en-US" sz="1100" dirty="0">
              <a:latin typeface="+mj-lt"/>
            </a:endParaRPr>
          </a:p>
        </p:txBody>
      </p:sp>
      <p:sp>
        <p:nvSpPr>
          <p:cNvPr id="3" name="Slide Number Placeholder 2"/>
          <p:cNvSpPr>
            <a:spLocks noGrp="1"/>
          </p:cNvSpPr>
          <p:nvPr>
            <p:ph type="sldNum" sz="quarter" idx="12"/>
          </p:nvPr>
        </p:nvSpPr>
        <p:spPr/>
        <p:txBody>
          <a:bodyPr/>
          <a:lstStyle/>
          <a:p>
            <a:fld id="{2A5E9C3D-07D7-45D2-9B6A-FB5CA66A53EB}"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8505761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6" name="Rectangle 5"/>
          <p:cNvSpPr/>
          <p:nvPr/>
        </p:nvSpPr>
        <p:spPr>
          <a:xfrm>
            <a:off x="404813" y="9579429"/>
            <a:ext cx="1311932" cy="235819"/>
          </a:xfrm>
          <a:prstGeom prst="rect">
            <a:avLst/>
          </a:prstGeom>
        </p:spPr>
        <p:txBody>
          <a:bodyPr wrap="none" lIns="96378" tIns="48189" rIns="96378" bIns="48189">
            <a:spAutoFit/>
          </a:bodyPr>
          <a:lstStyle/>
          <a:p>
            <a:r>
              <a:rPr lang="en-US" sz="900" dirty="0"/>
              <a:t>EnglishforEveryone.org </a:t>
            </a:r>
          </a:p>
        </p:txBody>
      </p:sp>
      <p:sp>
        <p:nvSpPr>
          <p:cNvPr id="2" name="Rectangle 1"/>
          <p:cNvSpPr/>
          <p:nvPr/>
        </p:nvSpPr>
        <p:spPr>
          <a:xfrm>
            <a:off x="609600" y="838200"/>
            <a:ext cx="6557962" cy="6868404"/>
          </a:xfrm>
          <a:prstGeom prst="rect">
            <a:avLst/>
          </a:prstGeom>
        </p:spPr>
        <p:txBody>
          <a:bodyPr wrap="square" lIns="96378" tIns="48189" rIns="96378" bIns="48189">
            <a:spAutoFit/>
          </a:bodyPr>
          <a:lstStyle/>
          <a:p>
            <a:pPr algn="ctr"/>
            <a:r>
              <a:rPr lang="en-US" sz="1700" b="1" i="1" dirty="0"/>
              <a:t>Tyrus Raymond Cobb</a:t>
            </a:r>
          </a:p>
          <a:p>
            <a:pPr algn="ctr"/>
            <a:r>
              <a:rPr lang="en-US" sz="1000" dirty="0" err="1" smtClean="0"/>
              <a:t>Por</a:t>
            </a:r>
            <a:r>
              <a:rPr lang="en-US" sz="1000" dirty="0" smtClean="0"/>
              <a:t>: Elizabeth Yeo</a:t>
            </a:r>
            <a:endParaRPr lang="en-US" sz="1000" dirty="0"/>
          </a:p>
          <a:p>
            <a:endParaRPr lang="en-US" sz="1300" dirty="0" smtClean="0"/>
          </a:p>
          <a:p>
            <a:r>
              <a:rPr lang="es-PA" sz="1300" dirty="0" smtClean="0"/>
              <a:t>Tyrus Raymond Cobb nació en Georgia el 18</a:t>
            </a:r>
            <a:r>
              <a:rPr lang="es-PA" sz="1300" dirty="0"/>
              <a:t> </a:t>
            </a:r>
            <a:r>
              <a:rPr lang="es-PA" sz="1300" dirty="0" smtClean="0"/>
              <a:t>de diciembre de 1886</a:t>
            </a:r>
            <a:r>
              <a:rPr lang="es-PA" sz="1300" dirty="0"/>
              <a:t> </a:t>
            </a:r>
            <a:r>
              <a:rPr lang="es-PA" sz="1300" dirty="0" smtClean="0"/>
              <a:t>y creció trabajando en una granja en Royston, Georgia. Su padre era un maestro, director y político. El le enseñó a Ty el valor del trabajo duro y la perseverancia. </a:t>
            </a:r>
          </a:p>
          <a:p>
            <a:r>
              <a:rPr lang="es-PA" sz="1300" dirty="0" smtClean="0"/>
              <a:t> </a:t>
            </a:r>
          </a:p>
          <a:p>
            <a:r>
              <a:rPr lang="es-PA" sz="1300" dirty="0" smtClean="0"/>
              <a:t>Ty era inteligente, pero no le interesaba mucho la escuela. Era muy competitivo y no se detenía ante nada hasta ganar. El primer equipo de Ty fue los </a:t>
            </a:r>
            <a:r>
              <a:rPr lang="es-PA" sz="1300" i="1" dirty="0" smtClean="0"/>
              <a:t>Royston Rompers</a:t>
            </a:r>
            <a:r>
              <a:rPr lang="es-PA" sz="1300" dirty="0" smtClean="0"/>
              <a:t>. Su apodo era “</a:t>
            </a:r>
            <a:r>
              <a:rPr lang="es-PA" sz="1300" i="1" dirty="0" err="1" smtClean="0"/>
              <a:t>The</a:t>
            </a:r>
            <a:r>
              <a:rPr lang="es-PA" sz="1300" i="1" dirty="0" smtClean="0"/>
              <a:t> Georgia </a:t>
            </a:r>
            <a:r>
              <a:rPr lang="es-PA" sz="1300" i="1" dirty="0" err="1" smtClean="0"/>
              <a:t>Peach</a:t>
            </a:r>
            <a:r>
              <a:rPr lang="es-PA" sz="1300" dirty="0" smtClean="0"/>
              <a:t>” (el durazno de Georgia).</a:t>
            </a:r>
          </a:p>
          <a:p>
            <a:r>
              <a:rPr lang="es-PA" sz="1300" dirty="0" smtClean="0"/>
              <a:t> </a:t>
            </a:r>
          </a:p>
          <a:p>
            <a:r>
              <a:rPr lang="es-PA" sz="1300" dirty="0" smtClean="0"/>
              <a:t>Ty jugó para muchos equipos de béisbol, incluyendo Los Tigres de Detroit. En total, jugó en  3,035 partidos y fue al bate 11,429 veces en su carrera. Se robó el plato (</a:t>
            </a:r>
            <a:r>
              <a:rPr lang="es-PA" sz="1300" i="1" dirty="0" smtClean="0"/>
              <a:t>home</a:t>
            </a:r>
            <a:r>
              <a:rPr lang="es-PA" sz="1300" dirty="0" smtClean="0"/>
              <a:t>) 54 veces, que hasta hoy se mantiene como el record de todos los tiempos. Él mantuvo el record de más sencillos (</a:t>
            </a:r>
            <a:r>
              <a:rPr lang="es-PA" sz="1300" i="1" dirty="0" smtClean="0"/>
              <a:t>hits</a:t>
            </a:r>
            <a:r>
              <a:rPr lang="es-PA" sz="1300" dirty="0" smtClean="0"/>
              <a:t>) por 60 años.  El 5 de mayo de 1925, </a:t>
            </a:r>
            <a:r>
              <a:rPr lang="es-PA" sz="1300" dirty="0" err="1" smtClean="0"/>
              <a:t>Ty</a:t>
            </a:r>
            <a:r>
              <a:rPr lang="es-PA" sz="1300" dirty="0" smtClean="0"/>
              <a:t> recibió 16 bases en total en un partido. Esto estableció un récord para la Liga Americana. </a:t>
            </a:r>
          </a:p>
          <a:p>
            <a:r>
              <a:rPr lang="es-PA" sz="1300" dirty="0" smtClean="0"/>
              <a:t/>
            </a:r>
            <a:br>
              <a:rPr lang="es-PA" sz="1300" dirty="0" smtClean="0"/>
            </a:br>
            <a:r>
              <a:rPr lang="es-PA" sz="1300" dirty="0" smtClean="0"/>
              <a:t>¡A Ty le gustaba jugar para ganar! El escritor deportivo </a:t>
            </a:r>
            <a:r>
              <a:rPr lang="es-PA" sz="1300" dirty="0" err="1" smtClean="0"/>
              <a:t>Grantland</a:t>
            </a:r>
            <a:r>
              <a:rPr lang="es-PA" sz="1300" dirty="0" smtClean="0"/>
              <a:t> Rice escribió, “Él tenía una fiebre de 103 </a:t>
            </a:r>
            <a:r>
              <a:rPr lang="es-PA" sz="1300" dirty="0" smtClean="0">
                <a:latin typeface="Brush Script MT" panose="03060802040406070304" pitchFamily="66" charset="0"/>
              </a:rPr>
              <a:t>°</a:t>
            </a:r>
            <a:r>
              <a:rPr lang="es-PA" sz="1300" dirty="0" smtClean="0"/>
              <a:t>F y el doctor le ordenó guardar cama por varios días. En vez de eso, jugó béisbol y anotó tres hits, se robó tres bases y ganó el partido. Después se derrumbó en el banco”.</a:t>
            </a:r>
          </a:p>
          <a:p>
            <a:r>
              <a:rPr lang="es-PA" sz="1300" dirty="0" smtClean="0"/>
              <a:t> </a:t>
            </a:r>
          </a:p>
          <a:p>
            <a:r>
              <a:rPr lang="es-PA" sz="1300" dirty="0" smtClean="0"/>
              <a:t>Ty Cobb murió el 17 de julio de 1961, en Atlanta, Georgia. Ty invirtió su dinero sabiamente y probablemente fue el primer millonario del béisbol. Una cuarta parte de su dinero fue destinado al </a:t>
            </a:r>
            <a:r>
              <a:rPr lang="es-PA" sz="1300" i="1" dirty="0" err="1" smtClean="0"/>
              <a:t>Cobb</a:t>
            </a:r>
            <a:r>
              <a:rPr lang="es-PA" sz="1300" i="1" dirty="0" smtClean="0"/>
              <a:t> </a:t>
            </a:r>
            <a:r>
              <a:rPr lang="es-PA" sz="1300" i="1" dirty="0" err="1" smtClean="0"/>
              <a:t>Educational</a:t>
            </a:r>
            <a:r>
              <a:rPr lang="es-PA" sz="1300" i="1" dirty="0" smtClean="0"/>
              <a:t> </a:t>
            </a:r>
            <a:r>
              <a:rPr lang="es-PA" sz="1300" i="1" dirty="0" err="1" smtClean="0"/>
              <a:t>Fund</a:t>
            </a:r>
            <a:r>
              <a:rPr lang="es-PA" sz="1300" i="1" dirty="0" smtClean="0"/>
              <a:t>, </a:t>
            </a:r>
            <a:r>
              <a:rPr lang="es-PA" sz="1300" dirty="0" smtClean="0"/>
              <a:t>que facilita becas universitarias a estudiantes necesitados en Georgia. También construyó hospitales en Georgia. </a:t>
            </a:r>
          </a:p>
          <a:p>
            <a:r>
              <a:rPr lang="es-PA" sz="1300" dirty="0" smtClean="0"/>
              <a:t> </a:t>
            </a:r>
          </a:p>
          <a:p>
            <a:r>
              <a:rPr lang="es-PA" sz="1300" dirty="0" smtClean="0"/>
              <a:t>Un amigo de </a:t>
            </a:r>
            <a:r>
              <a:rPr lang="es-PA" sz="1300" dirty="0" err="1" smtClean="0"/>
              <a:t>Ty</a:t>
            </a:r>
            <a:r>
              <a:rPr lang="es-PA" sz="1300" dirty="0" smtClean="0"/>
              <a:t> dijo, — La grandeza de Ty Cobb era algo que tenía que verse, y verlo era recordarlo para siempre.</a:t>
            </a:r>
          </a:p>
          <a:p>
            <a:r>
              <a:rPr lang="es-PA" sz="1500" dirty="0" smtClean="0"/>
              <a:t> </a:t>
            </a:r>
          </a:p>
          <a:p>
            <a:r>
              <a:rPr lang="es-PA" sz="1500" dirty="0" smtClean="0"/>
              <a:t> </a:t>
            </a:r>
          </a:p>
          <a:p>
            <a:r>
              <a:rPr lang="en-US" sz="1500" dirty="0"/>
              <a:t> </a:t>
            </a:r>
          </a:p>
          <a:p>
            <a:r>
              <a:rPr lang="en-US" sz="1500" dirty="0"/>
              <a:t> </a:t>
            </a:r>
          </a:p>
          <a:p>
            <a:r>
              <a:rPr lang="en-US" sz="1500" dirty="0"/>
              <a:t> </a:t>
            </a:r>
          </a:p>
        </p:txBody>
      </p:sp>
      <p:sp>
        <p:nvSpPr>
          <p:cNvPr id="7" name="Rectangle 6"/>
          <p:cNvSpPr/>
          <p:nvPr/>
        </p:nvSpPr>
        <p:spPr>
          <a:xfrm>
            <a:off x="5334000" y="152400"/>
            <a:ext cx="2286000" cy="923330"/>
          </a:xfrm>
          <a:prstGeom prst="rect">
            <a:avLst/>
          </a:prstGeom>
          <a:noFill/>
        </p:spPr>
        <p:txBody>
          <a:bodyPr wrap="square">
            <a:spAutoFit/>
          </a:bodyPr>
          <a:lstStyle/>
          <a:p>
            <a:r>
              <a:rPr lang="x-none" sz="900" dirty="0"/>
              <a:t>Equivalencia </a:t>
            </a:r>
            <a:r>
              <a:rPr lang="x-none" sz="900" dirty="0" smtClean="0"/>
              <a:t>de </a:t>
            </a:r>
            <a:r>
              <a:rPr lang="x-none" sz="900" dirty="0"/>
              <a:t>grado: </a:t>
            </a:r>
            <a:r>
              <a:rPr lang="x-none" sz="900" dirty="0" smtClean="0"/>
              <a:t>6.7</a:t>
            </a:r>
            <a:endParaRPr lang="x-none" sz="900" dirty="0"/>
          </a:p>
          <a:p>
            <a:r>
              <a:rPr lang="x-none" sz="900" dirty="0"/>
              <a:t>Escala Lexile: </a:t>
            </a:r>
            <a:r>
              <a:rPr lang="x-none" sz="900" dirty="0" smtClean="0"/>
              <a:t>800L</a:t>
            </a:r>
            <a:endParaRPr lang="x-none" sz="900" dirty="0"/>
          </a:p>
          <a:p>
            <a:r>
              <a:rPr lang="x-none" sz="900" dirty="0"/>
              <a:t>Promedio de </a:t>
            </a:r>
            <a:r>
              <a:rPr lang="x-none" sz="900" dirty="0" smtClean="0"/>
              <a:t>l largo </a:t>
            </a:r>
            <a:r>
              <a:rPr lang="x-none" sz="900" dirty="0"/>
              <a:t>de la oración: </a:t>
            </a:r>
            <a:r>
              <a:rPr lang="x-none" sz="900" dirty="0" smtClean="0"/>
              <a:t>11.77</a:t>
            </a:r>
            <a:endParaRPr lang="x-none" sz="900" dirty="0"/>
          </a:p>
          <a:p>
            <a:r>
              <a:rPr lang="x-none" sz="900" dirty="0"/>
              <a:t>Promedio de la frecuencia de palabras: </a:t>
            </a:r>
            <a:r>
              <a:rPr lang="x-none" sz="900" dirty="0" smtClean="0"/>
              <a:t>3.51</a:t>
            </a:r>
            <a:endParaRPr lang="x-none" sz="900" dirty="0"/>
          </a:p>
          <a:p>
            <a:r>
              <a:rPr lang="x-none" sz="900" dirty="0"/>
              <a:t>Número de palabras: </a:t>
            </a:r>
            <a:r>
              <a:rPr lang="x-none" sz="900" dirty="0" smtClean="0"/>
              <a:t>259</a:t>
            </a:r>
          </a:p>
          <a:p>
            <a:pPr lvl="0"/>
            <a:r>
              <a:rPr lang="x-none" sz="900" b="1" i="1" dirty="0">
                <a:solidFill>
                  <a:prstClr val="black"/>
                </a:solidFill>
              </a:rPr>
              <a:t>Nota: Basado en el texto original en </a:t>
            </a:r>
            <a:r>
              <a:rPr lang="x-none" sz="900" b="1" i="1" dirty="0" smtClean="0">
                <a:solidFill>
                  <a:prstClr val="black"/>
                </a:solidFill>
              </a:rPr>
              <a:t>inglés</a:t>
            </a:r>
            <a:endParaRPr lang="es-ES_tradnl" sz="900" dirty="0">
              <a:solidFill>
                <a:prstClr val="black"/>
              </a:solidFill>
            </a:endParaRPr>
          </a:p>
        </p:txBody>
      </p:sp>
    </p:spTree>
    <p:extLst>
      <p:ext uri="{BB962C8B-B14F-4D97-AF65-F5344CB8AC3E}">
        <p14:creationId xmlns:p14="http://schemas.microsoft.com/office/powerpoint/2010/main" val="25533295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cxnSp>
        <p:nvCxnSpPr>
          <p:cNvPr id="11" name="Straight Connector 10"/>
          <p:cNvCxnSpPr/>
          <p:nvPr/>
        </p:nvCxnSpPr>
        <p:spPr>
          <a:xfrm>
            <a:off x="410116"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0101" y="5204571"/>
            <a:ext cx="6324600" cy="3549974"/>
          </a:xfrm>
          <a:prstGeom prst="rect">
            <a:avLst/>
          </a:prstGeom>
          <a:effectLst/>
        </p:spPr>
        <p:txBody>
          <a:bodyPr wrap="square" lIns="101881" tIns="50941" rIns="101881" bIns="50941">
            <a:spAutoFit/>
          </a:bodyPr>
          <a:lstStyle/>
          <a:p>
            <a:pPr marL="400050" indent="-400050"/>
            <a:r>
              <a:rPr lang="en-US" sz="1600" b="1" dirty="0" smtClean="0">
                <a:latin typeface="Helvetica" pitchFamily="34" charset="0"/>
                <a:cs typeface="Helvetica" pitchFamily="34" charset="0"/>
              </a:rPr>
              <a:t>10</a:t>
            </a:r>
            <a:r>
              <a:rPr lang="es-GT" sz="1600" b="1" dirty="0" smtClean="0">
                <a:latin typeface="Helvetica" pitchFamily="34" charset="0"/>
                <a:cs typeface="Helvetica" pitchFamily="34" charset="0"/>
              </a:rPr>
              <a:t>.  En la oración del texto </a:t>
            </a:r>
            <a:r>
              <a:rPr lang="es-GT" sz="1600" i="1" dirty="0" smtClean="0">
                <a:latin typeface="Helvetica" pitchFamily="34" charset="0"/>
                <a:cs typeface="Helvetica" pitchFamily="34" charset="0"/>
              </a:rPr>
              <a:t>Henry Louis Gehrig</a:t>
            </a:r>
            <a:r>
              <a:rPr lang="es-GT" sz="1600" b="1" i="1" dirty="0" smtClean="0">
                <a:effectLst>
                  <a:outerShdw blurRad="38100" dist="38100" dir="2700000" algn="tl">
                    <a:srgbClr val="000000">
                      <a:alpha val="43137"/>
                    </a:srgbClr>
                  </a:outerShdw>
                </a:effectLst>
                <a:latin typeface="Helvetica" pitchFamily="34" charset="0"/>
                <a:cs typeface="Helvetica" pitchFamily="34" charset="0"/>
              </a:rPr>
              <a:t>, </a:t>
            </a:r>
            <a:r>
              <a:rPr lang="es-GT" sz="1600" b="1" dirty="0" smtClean="0">
                <a:latin typeface="Helvetica" pitchFamily="34" charset="0"/>
                <a:cs typeface="Helvetica" pitchFamily="34" charset="0"/>
              </a:rPr>
              <a:t>“</a:t>
            </a:r>
            <a:r>
              <a:rPr lang="es-ES" sz="1600" b="1" dirty="0" smtClean="0">
                <a:latin typeface="Helvetica" pitchFamily="34" charset="0"/>
                <a:cs typeface="Helvetica" pitchFamily="34" charset="0"/>
              </a:rPr>
              <a:t>Muchos </a:t>
            </a:r>
            <a:r>
              <a:rPr lang="es-ES" sz="1600" b="1" dirty="0">
                <a:latin typeface="Helvetica" pitchFamily="34" charset="0"/>
                <a:cs typeface="Helvetica" pitchFamily="34" charset="0"/>
              </a:rPr>
              <a:t>equipos de béisbol recaudaron dinero para </a:t>
            </a:r>
            <a:r>
              <a:rPr lang="es-ES" sz="1600" b="1" dirty="0" smtClean="0">
                <a:latin typeface="Helvetica" pitchFamily="34" charset="0"/>
                <a:cs typeface="Helvetica" pitchFamily="34" charset="0"/>
              </a:rPr>
              <a:t>“</a:t>
            </a:r>
            <a:r>
              <a:rPr lang="es-ES" sz="1600" b="1" u="sng" dirty="0" smtClean="0">
                <a:latin typeface="Helvetica" pitchFamily="34" charset="0"/>
                <a:cs typeface="Helvetica" pitchFamily="34" charset="0"/>
              </a:rPr>
              <a:t>darle </a:t>
            </a:r>
            <a:r>
              <a:rPr lang="es-ES" sz="1600" b="1" u="sng" dirty="0">
                <a:latin typeface="Helvetica" pitchFamily="34" charset="0"/>
                <a:cs typeface="Helvetica" pitchFamily="34" charset="0"/>
              </a:rPr>
              <a:t>un </a:t>
            </a:r>
            <a:r>
              <a:rPr lang="es-ES" sz="1600" b="1" u="sng" dirty="0" smtClean="0">
                <a:latin typeface="Helvetica" pitchFamily="34" charset="0"/>
                <a:cs typeface="Helvetica" pitchFamily="34" charset="0"/>
              </a:rPr>
              <a:t>ponchazo</a:t>
            </a:r>
            <a:r>
              <a:rPr lang="es-ES" sz="1600" b="1" dirty="0">
                <a:latin typeface="Helvetica" pitchFamily="34" charset="0"/>
                <a:cs typeface="Helvetica" pitchFamily="34" charset="0"/>
              </a:rPr>
              <a:t>” a la </a:t>
            </a:r>
            <a:r>
              <a:rPr lang="es-ES" sz="1600" b="1" dirty="0" smtClean="0">
                <a:latin typeface="Helvetica" pitchFamily="34" charset="0"/>
                <a:cs typeface="Helvetica" pitchFamily="34" charset="0"/>
              </a:rPr>
              <a:t>enfermedad.</a:t>
            </a:r>
            <a:r>
              <a:rPr lang="es-GT" sz="1600" b="1" dirty="0" smtClean="0">
                <a:latin typeface="Helvetica" pitchFamily="34" charset="0"/>
                <a:cs typeface="Helvetica" pitchFamily="34" charset="0"/>
              </a:rPr>
              <a:t>”,  ¿cuál es el significado de la frase “</a:t>
            </a:r>
            <a:r>
              <a:rPr lang="es-GT" sz="1600" b="1" u="sng" dirty="0" smtClean="0">
                <a:latin typeface="Helvetica" pitchFamily="34" charset="0"/>
                <a:cs typeface="Helvetica" pitchFamily="34" charset="0"/>
              </a:rPr>
              <a:t>darle un ponchazo</a:t>
            </a:r>
            <a:r>
              <a:rPr lang="es-GT" sz="1600" b="1" dirty="0" smtClean="0">
                <a:latin typeface="Helvetica" pitchFamily="34" charset="0"/>
                <a:cs typeface="Helvetica" pitchFamily="34" charset="0"/>
              </a:rPr>
              <a:t>”?</a:t>
            </a:r>
          </a:p>
          <a:p>
            <a:r>
              <a:rPr lang="es-GT" sz="1600" b="1" dirty="0" smtClean="0">
                <a:latin typeface="Helvetica" pitchFamily="34" charset="0"/>
                <a:cs typeface="Helvetica" pitchFamily="34" charset="0"/>
              </a:rPr>
              <a:t>     </a:t>
            </a:r>
          </a:p>
          <a:p>
            <a:pPr marL="744538" indent="-404813">
              <a:buFont typeface="+mj-lt"/>
              <a:buAutoNum type="alphaUcPeriod"/>
            </a:pPr>
            <a:r>
              <a:rPr lang="es-GT" sz="1600" dirty="0" smtClean="0">
                <a:latin typeface="Helvetica" pitchFamily="34" charset="0"/>
                <a:cs typeface="Helvetica" pitchFamily="34" charset="0"/>
              </a:rPr>
              <a:t>Quiere decir no pegarle a la pelota con el bate.</a:t>
            </a:r>
          </a:p>
          <a:p>
            <a:pPr marL="744538" indent="-404813">
              <a:buFont typeface="+mj-lt"/>
              <a:buAutoNum type="alphaUcPeriod"/>
            </a:pPr>
            <a:endParaRPr lang="es-GT" sz="1600" dirty="0" smtClean="0">
              <a:latin typeface="Helvetica" pitchFamily="34" charset="0"/>
              <a:cs typeface="Helvetica" pitchFamily="34" charset="0"/>
            </a:endParaRPr>
          </a:p>
          <a:p>
            <a:pPr marL="744538" indent="-404813">
              <a:buFont typeface="+mj-lt"/>
              <a:buAutoNum type="alphaUcPeriod"/>
            </a:pPr>
            <a:r>
              <a:rPr lang="es-GT" sz="1600" dirty="0" smtClean="0">
                <a:latin typeface="Helvetica" pitchFamily="34" charset="0"/>
                <a:cs typeface="Helvetica" pitchFamily="34" charset="0"/>
              </a:rPr>
              <a:t>Quiere decir desinflar una pelota.</a:t>
            </a:r>
          </a:p>
          <a:p>
            <a:pPr marL="744538" indent="-404813">
              <a:buFont typeface="+mj-lt"/>
              <a:buAutoNum type="alphaUcPeriod"/>
            </a:pPr>
            <a:endParaRPr lang="es-GT" sz="1600" dirty="0" smtClean="0">
              <a:latin typeface="Helvetica" pitchFamily="34" charset="0"/>
              <a:cs typeface="Helvetica" pitchFamily="34" charset="0"/>
            </a:endParaRPr>
          </a:p>
          <a:p>
            <a:pPr marL="744538" indent="-404813">
              <a:buFont typeface="+mj-lt"/>
              <a:buAutoNum type="alphaUcPeriod"/>
            </a:pPr>
            <a:r>
              <a:rPr lang="es-GT" sz="1600" dirty="0" smtClean="0">
                <a:latin typeface="Helvetica" pitchFamily="34" charset="0"/>
                <a:cs typeface="Helvetica" pitchFamily="34" charset="0"/>
              </a:rPr>
              <a:t>Quiere decir ayudar a encontrar una cura para la enfermedad de Lou Gehrig.</a:t>
            </a:r>
          </a:p>
          <a:p>
            <a:pPr marL="744538" lvl="1" indent="-404813"/>
            <a:endParaRPr lang="es-GT" sz="1600" dirty="0" smtClean="0">
              <a:latin typeface="Helvetica" pitchFamily="34" charset="0"/>
              <a:cs typeface="Helvetica" pitchFamily="34" charset="0"/>
            </a:endParaRPr>
          </a:p>
          <a:p>
            <a:pPr marL="744538" indent="-404813">
              <a:buFont typeface="+mj-lt"/>
              <a:buAutoNum type="alphaUcPeriod"/>
            </a:pPr>
            <a:r>
              <a:rPr lang="es-GT" sz="1600" dirty="0" smtClean="0">
                <a:latin typeface="Helvetica" pitchFamily="34" charset="0"/>
                <a:cs typeface="Helvetica" pitchFamily="34" charset="0"/>
              </a:rPr>
              <a:t>Quiere decir eliminar a un jugador en su turno de batear.</a:t>
            </a:r>
          </a:p>
          <a:p>
            <a:pPr marL="244291"/>
            <a:endParaRPr lang="en-US" sz="1600" dirty="0">
              <a:latin typeface="Helvetica" pitchFamily="34" charset="0"/>
              <a:cs typeface="Helvetica" pitchFamily="34" charset="0"/>
            </a:endParaRPr>
          </a:p>
        </p:txBody>
      </p:sp>
      <p:grpSp>
        <p:nvGrpSpPr>
          <p:cNvPr id="3" name="Group 2"/>
          <p:cNvGrpSpPr/>
          <p:nvPr/>
        </p:nvGrpSpPr>
        <p:grpSpPr>
          <a:xfrm>
            <a:off x="896525" y="6477000"/>
            <a:ext cx="253008" cy="1895149"/>
            <a:chOff x="813948" y="6466278"/>
            <a:chExt cx="253008" cy="1895149"/>
          </a:xfrm>
        </p:grpSpPr>
        <p:sp>
          <p:nvSpPr>
            <p:cNvPr id="18" name="Oval 17"/>
            <p:cNvSpPr/>
            <p:nvPr/>
          </p:nvSpPr>
          <p:spPr>
            <a:xfrm>
              <a:off x="813948" y="6466278"/>
              <a:ext cx="25300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13948" y="6979558"/>
              <a:ext cx="25300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13948" y="7439474"/>
              <a:ext cx="25300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13948" y="8121941"/>
              <a:ext cx="25300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2" name="Table 21"/>
          <p:cNvGraphicFramePr>
            <a:graphicFrameLocks noGrp="1"/>
          </p:cNvGraphicFramePr>
          <p:nvPr>
            <p:extLst>
              <p:ext uri="{D42A27DB-BD31-4B8C-83A1-F6EECF244321}">
                <p14:modId xmlns:p14="http://schemas.microsoft.com/office/powerpoint/2010/main" val="3686541876"/>
              </p:ext>
            </p:extLst>
          </p:nvPr>
        </p:nvGraphicFramePr>
        <p:xfrm>
          <a:off x="5077748" y="4210802"/>
          <a:ext cx="2329049" cy="609600"/>
        </p:xfrm>
        <a:graphic>
          <a:graphicData uri="http://schemas.openxmlformats.org/drawingml/2006/table">
            <a:tbl>
              <a:tblPr/>
              <a:tblGrid>
                <a:gridCol w="2329049"/>
              </a:tblGrid>
              <a:tr h="146885">
                <a:tc>
                  <a:txBody>
                    <a:bodyPr/>
                    <a:lstStyle/>
                    <a:p>
                      <a:pPr marL="0" marR="0" algn="l">
                        <a:lnSpc>
                          <a:spcPct val="115000"/>
                        </a:lnSpc>
                        <a:spcBef>
                          <a:spcPts val="0"/>
                        </a:spcBef>
                        <a:spcAft>
                          <a:spcPts val="0"/>
                        </a:spcAft>
                      </a:pPr>
                      <a:r>
                        <a:rPr lang="en-US" sz="800" b="1" dirty="0" err="1" smtClean="0">
                          <a:solidFill>
                            <a:srgbClr val="000000"/>
                          </a:solidFill>
                          <a:latin typeface="Calibri"/>
                          <a:ea typeface="Times New Roman"/>
                          <a:cs typeface="Times New Roman"/>
                        </a:rPr>
                        <a:t>Estándar</a:t>
                      </a:r>
                      <a:r>
                        <a:rPr lang="en-US" sz="800" b="1" dirty="0" smtClean="0">
                          <a:solidFill>
                            <a:srgbClr val="000000"/>
                          </a:solidFill>
                          <a:latin typeface="Calibri"/>
                          <a:ea typeface="Times New Roman"/>
                          <a:cs typeface="Times New Roman"/>
                        </a:rPr>
                        <a:t> RI.6.4</a:t>
                      </a:r>
                      <a:endParaRPr lang="en-US" sz="800" dirty="0">
                        <a:latin typeface="Calibri"/>
                        <a:ea typeface="Calibri"/>
                        <a:cs typeface="Times New Roman"/>
                      </a:endParaRPr>
                    </a:p>
                  </a:txBody>
                  <a:tcPr marL="24657" marR="2465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62715">
                <a:tc>
                  <a:txBody>
                    <a:bodyPr/>
                    <a:lstStyle/>
                    <a:p>
                      <a:pPr marL="0" marR="0">
                        <a:lnSpc>
                          <a:spcPct val="115000"/>
                        </a:lnSpc>
                        <a:spcBef>
                          <a:spcPts val="0"/>
                        </a:spcBef>
                        <a:spcAft>
                          <a:spcPts val="120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Definen el significado de palabras y frases que se utilizan en un texto, incluyendo tanto el sentido figurado, como el connotativo y técnico</a:t>
                      </a:r>
                      <a:endParaRPr lang="en-US" sz="800" b="0" i="0" dirty="0">
                        <a:latin typeface="+mn-lt"/>
                        <a:ea typeface="Calibri"/>
                        <a:cs typeface="Times New Roman"/>
                      </a:endParaRPr>
                    </a:p>
                  </a:txBody>
                  <a:tcPr marL="24657" marR="246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4" name="Rectangle 23"/>
          <p:cNvSpPr/>
          <p:nvPr/>
        </p:nvSpPr>
        <p:spPr>
          <a:xfrm>
            <a:off x="813948" y="457200"/>
            <a:ext cx="6196452" cy="3549974"/>
          </a:xfrm>
          <a:prstGeom prst="rect">
            <a:avLst/>
          </a:prstGeom>
        </p:spPr>
        <p:txBody>
          <a:bodyPr wrap="square" lIns="101881" tIns="50941" rIns="101881" bIns="50941">
            <a:spAutoFit/>
          </a:bodyPr>
          <a:lstStyle/>
          <a:p>
            <a:pPr marL="344488" indent="-285750"/>
            <a:r>
              <a:rPr lang="en-US" sz="1600" b="1" dirty="0" smtClean="0">
                <a:latin typeface="Helvetica" pitchFamily="34" charset="0"/>
                <a:cs typeface="Helvetica" pitchFamily="34" charset="0"/>
              </a:rPr>
              <a:t>9.  </a:t>
            </a:r>
            <a:r>
              <a:rPr lang="es-DO" sz="1600" b="1" dirty="0" smtClean="0">
                <a:latin typeface="Helvetica" pitchFamily="34" charset="0"/>
                <a:cs typeface="Helvetica" pitchFamily="34" charset="0"/>
              </a:rPr>
              <a:t>En el texto </a:t>
            </a:r>
            <a:r>
              <a:rPr lang="es-DO" sz="1600" i="1" dirty="0" smtClean="0">
                <a:latin typeface="Helvetica" pitchFamily="34" charset="0"/>
                <a:cs typeface="Helvetica" pitchFamily="34" charset="0"/>
              </a:rPr>
              <a:t>Henry Louis Gehrig</a:t>
            </a:r>
            <a:r>
              <a:rPr lang="es-DO" sz="1600" b="1" dirty="0" smtClean="0">
                <a:latin typeface="Helvetica" pitchFamily="34" charset="0"/>
                <a:cs typeface="Helvetica" pitchFamily="34" charset="0"/>
              </a:rPr>
              <a:t>, ¿Cuál es el significado más probable de la palabra "</a:t>
            </a:r>
            <a:r>
              <a:rPr lang="es-DO" sz="1600" b="1" u="sng" dirty="0" smtClean="0">
                <a:latin typeface="Helvetica" pitchFamily="34" charset="0"/>
                <a:cs typeface="Helvetica" pitchFamily="34" charset="0"/>
              </a:rPr>
              <a:t>callejero</a:t>
            </a:r>
            <a:r>
              <a:rPr lang="es-DO" sz="1600" b="1" dirty="0" smtClean="0">
                <a:latin typeface="Helvetica" pitchFamily="34" charset="0"/>
                <a:cs typeface="Helvetica" pitchFamily="34" charset="0"/>
              </a:rPr>
              <a:t>” cuando se utiliza en la oración, “</a:t>
            </a:r>
            <a:r>
              <a:rPr lang="es-ES" sz="1600" b="1" dirty="0">
                <a:latin typeface="Helvetica" pitchFamily="34" charset="0"/>
                <a:cs typeface="Helvetica" pitchFamily="34" charset="0"/>
              </a:rPr>
              <a:t>É</a:t>
            </a:r>
            <a:r>
              <a:rPr lang="es-ES" sz="1600" b="1" dirty="0" smtClean="0">
                <a:latin typeface="Helvetica" pitchFamily="34" charset="0"/>
                <a:cs typeface="Helvetica" pitchFamily="34" charset="0"/>
              </a:rPr>
              <a:t>l </a:t>
            </a:r>
            <a:r>
              <a:rPr lang="es-ES" sz="1600" b="1" dirty="0">
                <a:latin typeface="Helvetica" pitchFamily="34" charset="0"/>
                <a:cs typeface="Helvetica" pitchFamily="34" charset="0"/>
              </a:rPr>
              <a:t>empezó a jugar béisbol </a:t>
            </a:r>
            <a:r>
              <a:rPr lang="es-ES" sz="1600" b="1" u="sng" dirty="0">
                <a:latin typeface="Helvetica" pitchFamily="34" charset="0"/>
                <a:cs typeface="Helvetica" pitchFamily="34" charset="0"/>
              </a:rPr>
              <a:t>callejero</a:t>
            </a:r>
            <a:r>
              <a:rPr lang="es-ES" sz="1600" b="1" dirty="0">
                <a:latin typeface="Helvetica" pitchFamily="34" charset="0"/>
                <a:cs typeface="Helvetica" pitchFamily="34" charset="0"/>
              </a:rPr>
              <a:t> en su vecindario.</a:t>
            </a:r>
            <a:r>
              <a:rPr lang="es-DO" sz="1600" b="1" dirty="0" smtClean="0">
                <a:latin typeface="Helvetica" pitchFamily="34" charset="0"/>
                <a:cs typeface="Helvetica" pitchFamily="34" charset="0"/>
              </a:rPr>
              <a:t>”? </a:t>
            </a:r>
          </a:p>
          <a:p>
            <a:pPr marL="844979" indent="-361417">
              <a:buFont typeface="+mj-lt"/>
              <a:buAutoNum type="alphaUcPeriod"/>
            </a:pPr>
            <a:endParaRPr lang="es-DO" sz="1600" dirty="0" smtClean="0">
              <a:latin typeface="Helvetica" pitchFamily="34" charset="0"/>
              <a:cs typeface="Helvetica" pitchFamily="34" charset="0"/>
            </a:endParaRPr>
          </a:p>
          <a:p>
            <a:pPr marL="690563" indent="-350838">
              <a:buFont typeface="+mj-lt"/>
              <a:buAutoNum type="alphaUcPeriod"/>
            </a:pPr>
            <a:r>
              <a:rPr lang="es-DO" sz="1600" dirty="0" smtClean="0">
                <a:latin typeface="Helvetica" pitchFamily="34" charset="0"/>
                <a:cs typeface="Helvetica" pitchFamily="34" charset="0"/>
              </a:rPr>
              <a:t>Quiere decir que juegas béisbol mientras vas por la calle.</a:t>
            </a:r>
          </a:p>
          <a:p>
            <a:pPr marL="690563" indent="-350838">
              <a:buFont typeface="+mj-lt"/>
              <a:buAutoNum type="alphaUcPeriod"/>
            </a:pPr>
            <a:endParaRPr lang="es-DO" sz="1600" dirty="0" smtClean="0">
              <a:latin typeface="Helvetica" pitchFamily="34" charset="0"/>
              <a:cs typeface="Helvetica" pitchFamily="34" charset="0"/>
            </a:endParaRPr>
          </a:p>
          <a:p>
            <a:pPr marL="690563" indent="-350838">
              <a:buFont typeface="+mj-lt"/>
              <a:buAutoNum type="alphaUcPeriod"/>
            </a:pPr>
            <a:r>
              <a:rPr lang="es-DO" sz="1600" dirty="0" smtClean="0">
                <a:latin typeface="Helvetica" pitchFamily="34" charset="0"/>
                <a:cs typeface="Helvetica" pitchFamily="34" charset="0"/>
              </a:rPr>
              <a:t>Quiere decir en una lista de calles.</a:t>
            </a:r>
          </a:p>
          <a:p>
            <a:pPr marL="690563" indent="-350838">
              <a:buFont typeface="+mj-lt"/>
              <a:buAutoNum type="alphaUcPeriod"/>
            </a:pPr>
            <a:endParaRPr lang="es-DO" sz="1600" dirty="0" smtClean="0">
              <a:latin typeface="Helvetica" pitchFamily="34" charset="0"/>
              <a:cs typeface="Helvetica" pitchFamily="34" charset="0"/>
            </a:endParaRPr>
          </a:p>
          <a:p>
            <a:pPr marL="690563" indent="-350838">
              <a:buFont typeface="+mj-lt"/>
              <a:buAutoNum type="alphaUcPeriod"/>
            </a:pPr>
            <a:r>
              <a:rPr lang="es-DO" sz="1600" dirty="0" smtClean="0">
                <a:latin typeface="Helvetica" pitchFamily="34" charset="0"/>
                <a:cs typeface="Helvetica" pitchFamily="34" charset="0"/>
              </a:rPr>
              <a:t>Quiere decir un partido informal en el vecindario con amigos.</a:t>
            </a:r>
          </a:p>
          <a:p>
            <a:pPr marL="690563" indent="-350838">
              <a:buFont typeface="+mj-lt"/>
              <a:buAutoNum type="alphaUcPeriod"/>
            </a:pPr>
            <a:endParaRPr lang="es-DO" sz="1600" dirty="0" smtClean="0">
              <a:latin typeface="Helvetica" pitchFamily="34" charset="0"/>
              <a:cs typeface="Helvetica" pitchFamily="34" charset="0"/>
            </a:endParaRPr>
          </a:p>
          <a:p>
            <a:pPr marL="690563" indent="-350838">
              <a:buFont typeface="+mj-lt"/>
              <a:buAutoNum type="alphaUcPeriod"/>
            </a:pPr>
            <a:r>
              <a:rPr lang="es-DO" sz="1600" dirty="0" smtClean="0">
                <a:latin typeface="Helvetica" pitchFamily="34" charset="0"/>
                <a:cs typeface="Helvetica" pitchFamily="34" charset="0"/>
              </a:rPr>
              <a:t>Quiere decir callejear por el vecindario.</a:t>
            </a:r>
          </a:p>
          <a:p>
            <a:pPr marL="839959" indent="-361417">
              <a:buFont typeface="+mj-lt"/>
              <a:buAutoNum type="alphaUcPeriod"/>
            </a:pPr>
            <a:endParaRPr lang="en-US" sz="1600" dirty="0">
              <a:latin typeface="Helvetica" pitchFamily="34" charset="0"/>
              <a:cs typeface="Helvetica" pitchFamily="34" charset="0"/>
            </a:endParaRPr>
          </a:p>
        </p:txBody>
      </p:sp>
      <p:grpSp>
        <p:nvGrpSpPr>
          <p:cNvPr id="2" name="Group 1"/>
          <p:cNvGrpSpPr/>
          <p:nvPr/>
        </p:nvGrpSpPr>
        <p:grpSpPr>
          <a:xfrm>
            <a:off x="914400" y="1730958"/>
            <a:ext cx="253008" cy="1937891"/>
            <a:chOff x="914400" y="1730958"/>
            <a:chExt cx="253008" cy="1937891"/>
          </a:xfrm>
        </p:grpSpPr>
        <p:sp>
          <p:nvSpPr>
            <p:cNvPr id="25" name="Oval 24"/>
            <p:cNvSpPr/>
            <p:nvPr/>
          </p:nvSpPr>
          <p:spPr>
            <a:xfrm>
              <a:off x="914400" y="1730958"/>
              <a:ext cx="25300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914400" y="2235898"/>
              <a:ext cx="25300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914400" y="2697516"/>
              <a:ext cx="25300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914400" y="3429363"/>
              <a:ext cx="25300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21803147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708113" y="457200"/>
            <a:ext cx="6416588" cy="3796196"/>
          </a:xfrm>
          <a:prstGeom prst="rect">
            <a:avLst/>
          </a:prstGeom>
        </p:spPr>
        <p:txBody>
          <a:bodyPr wrap="square" lIns="101881" tIns="50941" rIns="101881" bIns="50941">
            <a:spAutoFit/>
          </a:bodyPr>
          <a:lstStyle/>
          <a:p>
            <a:pPr marL="483563" indent="-483563"/>
            <a:r>
              <a:rPr lang="en-US" sz="1600" b="1" dirty="0" smtClean="0">
                <a:latin typeface="Helvetica" pitchFamily="34" charset="0"/>
                <a:cs typeface="Helvetica" pitchFamily="34" charset="0"/>
              </a:rPr>
              <a:t>11.   </a:t>
            </a:r>
            <a:r>
              <a:rPr lang="x-none" sz="1600" b="1" dirty="0" smtClean="0">
                <a:latin typeface="Helvetica" pitchFamily="34" charset="0"/>
                <a:cs typeface="Helvetica" pitchFamily="34" charset="0"/>
              </a:rPr>
              <a:t>¿Qué declaración muestra de manera más eficaz que Lou Gehrig no estaba enojado por haber contraído </a:t>
            </a:r>
            <a:r>
              <a:rPr lang="x-none" sz="1600" b="1" i="1" dirty="0" smtClean="0">
                <a:latin typeface="Helvetica" pitchFamily="34" charset="0"/>
                <a:cs typeface="Helvetica" pitchFamily="34" charset="0"/>
              </a:rPr>
              <a:t>ALS</a:t>
            </a:r>
            <a:r>
              <a:rPr lang="x-none" sz="1600" b="1" dirty="0" smtClean="0">
                <a:latin typeface="Helvetica" pitchFamily="34" charset="0"/>
                <a:cs typeface="Helvetica" pitchFamily="34" charset="0"/>
              </a:rPr>
              <a:t>?</a:t>
            </a:r>
          </a:p>
          <a:p>
            <a:pPr marL="361417" indent="-361417"/>
            <a:endParaRPr lang="x-none" sz="1600" dirty="0" smtClean="0">
              <a:latin typeface="Helvetica" pitchFamily="34" charset="0"/>
              <a:cs typeface="Helvetica" pitchFamily="34" charset="0"/>
            </a:endParaRPr>
          </a:p>
          <a:p>
            <a:pPr marL="796925" indent="-339725">
              <a:buFont typeface="+mj-lt"/>
              <a:buAutoNum type="alphaUcPeriod"/>
            </a:pPr>
            <a:r>
              <a:rPr lang="es-ES" sz="1600" dirty="0" smtClean="0">
                <a:latin typeface="Helvetica" pitchFamily="34" charset="0"/>
                <a:cs typeface="Helvetica" pitchFamily="34" charset="0"/>
              </a:rPr>
              <a:t>“Él  </a:t>
            </a:r>
            <a:r>
              <a:rPr lang="es-ES" sz="1600" dirty="0">
                <a:latin typeface="Helvetica" pitchFamily="34" charset="0"/>
                <a:cs typeface="Helvetica" pitchFamily="34" charset="0"/>
              </a:rPr>
              <a:t>fue introducido al Salón de la Fama del Béisbol en 1939</a:t>
            </a:r>
            <a:r>
              <a:rPr lang="es-ES" sz="1600" dirty="0" smtClean="0">
                <a:latin typeface="Helvetica" pitchFamily="34" charset="0"/>
                <a:cs typeface="Helvetica" pitchFamily="34" charset="0"/>
              </a:rPr>
              <a:t>.”</a:t>
            </a:r>
            <a:endParaRPr lang="x-none" sz="1600" dirty="0" smtClean="0">
              <a:latin typeface="Helvetica" pitchFamily="34" charset="0"/>
              <a:cs typeface="Helvetica" pitchFamily="34" charset="0"/>
            </a:endParaRPr>
          </a:p>
          <a:p>
            <a:pPr marL="796925" indent="-339725">
              <a:buFont typeface="+mj-lt"/>
              <a:buAutoNum type="alphaUcPeriod"/>
            </a:pPr>
            <a:endParaRPr lang="x-none" sz="1600" dirty="0" smtClean="0">
              <a:latin typeface="Helvetica" pitchFamily="34" charset="0"/>
              <a:cs typeface="Helvetica" pitchFamily="34" charset="0"/>
            </a:endParaRPr>
          </a:p>
          <a:p>
            <a:pPr marL="796925" indent="-339725">
              <a:buFont typeface="+mj-lt"/>
              <a:buAutoNum type="alphaUcPeriod"/>
            </a:pPr>
            <a:r>
              <a:rPr lang="es-ES" sz="1600" dirty="0">
                <a:latin typeface="Helvetica" pitchFamily="34" charset="0"/>
                <a:cs typeface="Helvetica" pitchFamily="34" charset="0"/>
              </a:rPr>
              <a:t>“…en su famoso discurso de jubilación dijo, — Hoy me considero el hombre más afortunado en la faz de la tierra</a:t>
            </a:r>
            <a:r>
              <a:rPr lang="es-ES" sz="1600" dirty="0" smtClean="0">
                <a:latin typeface="Helvetica" pitchFamily="34" charset="0"/>
                <a:cs typeface="Helvetica" pitchFamily="34" charset="0"/>
              </a:rPr>
              <a:t>.”</a:t>
            </a:r>
          </a:p>
          <a:p>
            <a:pPr marL="796925" indent="-339725"/>
            <a:endParaRPr lang="x-none" sz="1600" dirty="0" smtClean="0">
              <a:latin typeface="Helvetica" pitchFamily="34" charset="0"/>
              <a:cs typeface="Helvetica" pitchFamily="34" charset="0"/>
            </a:endParaRPr>
          </a:p>
          <a:p>
            <a:pPr marL="796925" indent="-339725">
              <a:buFont typeface="+mj-lt"/>
              <a:buAutoNum type="alphaUcPeriod" startAt="3"/>
            </a:pPr>
            <a:r>
              <a:rPr lang="es-ES" sz="1600" dirty="0" smtClean="0">
                <a:latin typeface="Helvetica" pitchFamily="34" charset="0"/>
                <a:cs typeface="Helvetica" pitchFamily="34" charset="0"/>
              </a:rPr>
              <a:t>“…muchos </a:t>
            </a:r>
            <a:r>
              <a:rPr lang="es-ES" sz="1600" dirty="0">
                <a:latin typeface="Helvetica" pitchFamily="34" charset="0"/>
                <a:cs typeface="Helvetica" pitchFamily="34" charset="0"/>
              </a:rPr>
              <a:t>equipos de béisbol recaudaron dinero para darle un </a:t>
            </a:r>
            <a:r>
              <a:rPr lang="es-ES" sz="1600" dirty="0" smtClean="0">
                <a:latin typeface="Helvetica" pitchFamily="34" charset="0"/>
                <a:cs typeface="Helvetica" pitchFamily="34" charset="0"/>
              </a:rPr>
              <a:t>‘ponchazo’ </a:t>
            </a:r>
            <a:r>
              <a:rPr lang="es-ES" sz="1600" dirty="0">
                <a:latin typeface="Helvetica" pitchFamily="34" charset="0"/>
                <a:cs typeface="Helvetica" pitchFamily="34" charset="0"/>
              </a:rPr>
              <a:t>a la </a:t>
            </a:r>
            <a:r>
              <a:rPr lang="es-ES" sz="1600" dirty="0" smtClean="0">
                <a:latin typeface="Helvetica" pitchFamily="34" charset="0"/>
                <a:cs typeface="Helvetica" pitchFamily="34" charset="0"/>
              </a:rPr>
              <a:t>enfermedad”.</a:t>
            </a:r>
          </a:p>
          <a:p>
            <a:pPr marL="796925" indent="-339725"/>
            <a:endParaRPr lang="x-none" sz="1600" dirty="0" smtClean="0">
              <a:latin typeface="Helvetica" pitchFamily="34" charset="0"/>
              <a:cs typeface="Helvetica" pitchFamily="34" charset="0"/>
            </a:endParaRPr>
          </a:p>
          <a:p>
            <a:pPr marL="736600" indent="-279400"/>
            <a:r>
              <a:rPr lang="es-ES" sz="1600" dirty="0" smtClean="0">
                <a:latin typeface="Helvetica" pitchFamily="34" charset="0"/>
                <a:cs typeface="Helvetica" pitchFamily="34" charset="0"/>
              </a:rPr>
              <a:t>D.  “En </a:t>
            </a:r>
            <a:r>
              <a:rPr lang="es-ES" sz="1600" dirty="0">
                <a:latin typeface="Helvetica" pitchFamily="34" charset="0"/>
                <a:cs typeface="Helvetica" pitchFamily="34" charset="0"/>
              </a:rPr>
              <a:t>1934, Lou </a:t>
            </a:r>
            <a:r>
              <a:rPr lang="es-ES" sz="1600" dirty="0" err="1">
                <a:latin typeface="Helvetica" pitchFamily="34" charset="0"/>
                <a:cs typeface="Helvetica" pitchFamily="34" charset="0"/>
              </a:rPr>
              <a:t>Gehrig</a:t>
            </a:r>
            <a:r>
              <a:rPr lang="es-ES" sz="1600" dirty="0">
                <a:latin typeface="Helvetica" pitchFamily="34" charset="0"/>
                <a:cs typeface="Helvetica" pitchFamily="34" charset="0"/>
              </a:rPr>
              <a:t> fue el Atleta Masculino del Año. Fue seleccionado dos veces como el Jugador Más Valioso (</a:t>
            </a:r>
            <a:r>
              <a:rPr lang="es-ES" sz="1600" dirty="0" err="1">
                <a:latin typeface="Helvetica" pitchFamily="34" charset="0"/>
                <a:cs typeface="Helvetica" pitchFamily="34" charset="0"/>
              </a:rPr>
              <a:t>Most</a:t>
            </a:r>
            <a:r>
              <a:rPr lang="es-ES" sz="1600" dirty="0">
                <a:latin typeface="Helvetica" pitchFamily="34" charset="0"/>
                <a:cs typeface="Helvetica" pitchFamily="34" charset="0"/>
              </a:rPr>
              <a:t> </a:t>
            </a:r>
            <a:r>
              <a:rPr lang="es-ES" sz="1600" dirty="0" err="1">
                <a:latin typeface="Helvetica" pitchFamily="34" charset="0"/>
                <a:cs typeface="Helvetica" pitchFamily="34" charset="0"/>
              </a:rPr>
              <a:t>Valuable</a:t>
            </a:r>
            <a:r>
              <a:rPr lang="es-ES" sz="1600" dirty="0">
                <a:latin typeface="Helvetica" pitchFamily="34" charset="0"/>
                <a:cs typeface="Helvetica" pitchFamily="34" charset="0"/>
              </a:rPr>
              <a:t> Player</a:t>
            </a:r>
            <a:r>
              <a:rPr lang="es-E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cxnSp>
        <p:nvCxnSpPr>
          <p:cNvPr id="10" name="Straight Connector 9"/>
          <p:cNvCxnSpPr/>
          <p:nvPr/>
        </p:nvCxnSpPr>
        <p:spPr>
          <a:xfrm>
            <a:off x="410116" y="51888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3434083202"/>
              </p:ext>
            </p:extLst>
          </p:nvPr>
        </p:nvGraphicFramePr>
        <p:xfrm>
          <a:off x="4729162" y="4865914"/>
          <a:ext cx="2476500" cy="707717"/>
        </p:xfrm>
        <a:graphic>
          <a:graphicData uri="http://schemas.openxmlformats.org/drawingml/2006/table">
            <a:tbl>
              <a:tblPr/>
              <a:tblGrid>
                <a:gridCol w="2476500"/>
              </a:tblGrid>
              <a:tr h="146885">
                <a:tc>
                  <a:txBody>
                    <a:bodyPr/>
                    <a:lstStyle/>
                    <a:p>
                      <a:pPr marL="0" marR="0" algn="l">
                        <a:lnSpc>
                          <a:spcPct val="115000"/>
                        </a:lnSpc>
                        <a:spcBef>
                          <a:spcPts val="0"/>
                        </a:spcBef>
                        <a:spcAft>
                          <a:spcPts val="0"/>
                        </a:spcAft>
                      </a:pPr>
                      <a:r>
                        <a:rPr lang="en-US" sz="800" b="1" dirty="0" err="1" smtClean="0">
                          <a:solidFill>
                            <a:srgbClr val="000000"/>
                          </a:solidFill>
                          <a:latin typeface="Calibri"/>
                          <a:ea typeface="Times New Roman"/>
                          <a:cs typeface="Times New Roman"/>
                        </a:rPr>
                        <a:t>Estándar</a:t>
                      </a:r>
                      <a:r>
                        <a:rPr lang="en-US" sz="800" b="1" dirty="0" smtClean="0">
                          <a:solidFill>
                            <a:srgbClr val="000000"/>
                          </a:solidFill>
                          <a:latin typeface="Calibri"/>
                          <a:ea typeface="Times New Roman"/>
                          <a:cs typeface="Times New Roman"/>
                        </a:rPr>
                        <a:t> RI.6.8</a:t>
                      </a:r>
                      <a:endParaRPr lang="en-US" sz="800" dirty="0">
                        <a:latin typeface="Calibri"/>
                        <a:ea typeface="Calibri"/>
                        <a:cs typeface="Times New Roman"/>
                      </a:endParaRPr>
                    </a:p>
                  </a:txBody>
                  <a:tcPr marL="24657" marR="2465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99000">
                <a:tc>
                  <a:txBody>
                    <a:bodyPr/>
                    <a:lstStyle/>
                    <a:p>
                      <a:pPr marL="0" marR="0">
                        <a:lnSpc>
                          <a:spcPct val="115000"/>
                        </a:lnSpc>
                        <a:spcBef>
                          <a:spcPts val="0"/>
                        </a:spcBef>
                        <a:spcAft>
                          <a:spcPts val="120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Siguen y evalúan el argumento de un texto y sus afirmaciones específicas. Distinguen aquellas afirmaciones que se sustentan en razones y evidencias, de aquellas que no lo hacen.</a:t>
                      </a:r>
                      <a:endParaRPr lang="en-US" sz="800" b="0" dirty="0">
                        <a:latin typeface="+mn-lt"/>
                        <a:ea typeface="Calibri"/>
                        <a:cs typeface="Times New Roman"/>
                      </a:endParaRPr>
                    </a:p>
                  </a:txBody>
                  <a:tcPr marL="24657" marR="246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 name="Group 1"/>
          <p:cNvGrpSpPr/>
          <p:nvPr/>
        </p:nvGrpSpPr>
        <p:grpSpPr>
          <a:xfrm>
            <a:off x="908425" y="1240961"/>
            <a:ext cx="242888" cy="2432987"/>
            <a:chOff x="708114" y="1238897"/>
            <a:chExt cx="242888" cy="2432987"/>
          </a:xfrm>
        </p:grpSpPr>
        <p:sp>
          <p:nvSpPr>
            <p:cNvPr id="19" name="Oval 18"/>
            <p:cNvSpPr/>
            <p:nvPr/>
          </p:nvSpPr>
          <p:spPr>
            <a:xfrm>
              <a:off x="708114" y="12388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708114" y="19632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708114" y="26667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708114" y="34323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4" name="Rectangle 23"/>
          <p:cNvSpPr/>
          <p:nvPr/>
        </p:nvSpPr>
        <p:spPr>
          <a:xfrm>
            <a:off x="708113" y="5715000"/>
            <a:ext cx="6416588" cy="2811311"/>
          </a:xfrm>
          <a:prstGeom prst="rect">
            <a:avLst/>
          </a:prstGeom>
        </p:spPr>
        <p:txBody>
          <a:bodyPr wrap="square" lIns="101881" tIns="50941" rIns="101881" bIns="50941">
            <a:spAutoFit/>
          </a:bodyPr>
          <a:lstStyle/>
          <a:p>
            <a:pPr marL="364763" indent="-364763">
              <a:tabLst>
                <a:tab pos="364763" algn="l"/>
              </a:tabLst>
            </a:pPr>
            <a:r>
              <a:rPr lang="en-US" sz="1600" b="1" dirty="0" smtClean="0">
                <a:latin typeface="Helvetica" pitchFamily="34" charset="0"/>
                <a:cs typeface="Helvetica" pitchFamily="34" charset="0"/>
              </a:rPr>
              <a:t>12. </a:t>
            </a:r>
            <a:r>
              <a:rPr lang="es-PY" sz="1600" b="1" dirty="0" smtClean="0">
                <a:latin typeface="Helvetica" pitchFamily="34" charset="0"/>
                <a:cs typeface="Helvetica" pitchFamily="34" charset="0"/>
              </a:rPr>
              <a:t>¿Cuál de las siguientes afirmaciones </a:t>
            </a:r>
            <a:r>
              <a:rPr lang="es-PY" sz="1600" b="1" i="1" u="sng" dirty="0" smtClean="0">
                <a:latin typeface="Helvetica" pitchFamily="34" charset="0"/>
                <a:cs typeface="Helvetica" pitchFamily="34" charset="0"/>
              </a:rPr>
              <a:t>no</a:t>
            </a:r>
            <a:r>
              <a:rPr lang="es-PY" sz="1600" b="1" dirty="0" smtClean="0">
                <a:latin typeface="Helvetica" pitchFamily="34" charset="0"/>
                <a:cs typeface="Helvetica" pitchFamily="34" charset="0"/>
              </a:rPr>
              <a:t> está apoyada por evidencia del pasaje, </a:t>
            </a:r>
            <a:r>
              <a:rPr lang="es-PY" sz="1600" i="1" dirty="0" smtClean="0">
                <a:latin typeface="Helvetica" pitchFamily="34" charset="0"/>
                <a:cs typeface="Helvetica" pitchFamily="34" charset="0"/>
              </a:rPr>
              <a:t>Tyrus Raymond Cobb</a:t>
            </a:r>
            <a:r>
              <a:rPr lang="es-PY" sz="1600" b="1" dirty="0" smtClean="0">
                <a:latin typeface="Helvetica" pitchFamily="34" charset="0"/>
                <a:cs typeface="Helvetica" pitchFamily="34" charset="0"/>
              </a:rPr>
              <a:t>?</a:t>
            </a:r>
          </a:p>
          <a:p>
            <a:pPr marL="844979" indent="-361417">
              <a:buFont typeface="+mj-lt"/>
              <a:buAutoNum type="alphaUcPeriod"/>
            </a:pPr>
            <a:endParaRPr lang="es-PY" sz="1600" dirty="0" smtClean="0">
              <a:latin typeface="Helvetica" pitchFamily="34" charset="0"/>
              <a:cs typeface="Helvetica" pitchFamily="34" charset="0"/>
            </a:endParaRPr>
          </a:p>
          <a:p>
            <a:pPr marL="796925" indent="-339725">
              <a:buFont typeface="+mj-lt"/>
              <a:buAutoNum type="alphaUcPeriod"/>
            </a:pPr>
            <a:r>
              <a:rPr lang="es-ES" sz="1600" dirty="0">
                <a:latin typeface="Helvetica" pitchFamily="34" charset="0"/>
                <a:cs typeface="Helvetica" pitchFamily="34" charset="0"/>
              </a:rPr>
              <a:t>Él</a:t>
            </a:r>
            <a:r>
              <a:rPr lang="es-PY" sz="1600" dirty="0" smtClean="0">
                <a:solidFill>
                  <a:srgbClr val="FF0000"/>
                </a:solidFill>
                <a:latin typeface="Helvetica" pitchFamily="34" charset="0"/>
                <a:cs typeface="Helvetica" pitchFamily="34" charset="0"/>
              </a:rPr>
              <a:t> </a:t>
            </a:r>
            <a:r>
              <a:rPr lang="es-PY" sz="1600" dirty="0" smtClean="0">
                <a:latin typeface="Helvetica" pitchFamily="34" charset="0"/>
                <a:cs typeface="Helvetica" pitchFamily="34" charset="0"/>
              </a:rPr>
              <a:t>era un buen estudiante.</a:t>
            </a:r>
          </a:p>
          <a:p>
            <a:pPr marL="796925" indent="-339725">
              <a:buFont typeface="+mj-lt"/>
              <a:buAutoNum type="alphaUcPeriod"/>
            </a:pPr>
            <a:endParaRPr lang="es-PY" sz="1600" dirty="0" smtClean="0">
              <a:latin typeface="Helvetica" pitchFamily="34" charset="0"/>
              <a:cs typeface="Helvetica" pitchFamily="34" charset="0"/>
            </a:endParaRPr>
          </a:p>
          <a:p>
            <a:pPr marL="796925" indent="-339725">
              <a:buFont typeface="+mj-lt"/>
              <a:buAutoNum type="alphaUcPeriod"/>
            </a:pPr>
            <a:r>
              <a:rPr lang="es-ES" sz="1600" dirty="0">
                <a:latin typeface="Helvetica" pitchFamily="34" charset="0"/>
                <a:cs typeface="Helvetica" pitchFamily="34" charset="0"/>
              </a:rPr>
              <a:t>Él</a:t>
            </a:r>
            <a:r>
              <a:rPr lang="es-PY" sz="1600" dirty="0" smtClean="0">
                <a:latin typeface="Helvetica" pitchFamily="34" charset="0"/>
                <a:cs typeface="Helvetica" pitchFamily="34" charset="0"/>
              </a:rPr>
              <a:t> era una leyenda.</a:t>
            </a:r>
          </a:p>
          <a:p>
            <a:pPr marL="796925" indent="-339725">
              <a:buFont typeface="+mj-lt"/>
              <a:buAutoNum type="alphaUcPeriod"/>
            </a:pPr>
            <a:endParaRPr lang="es-PY" sz="1600" dirty="0" smtClean="0">
              <a:latin typeface="Helvetica" pitchFamily="34" charset="0"/>
              <a:cs typeface="Helvetica" pitchFamily="34" charset="0"/>
            </a:endParaRPr>
          </a:p>
          <a:p>
            <a:pPr marL="796925" indent="-339725">
              <a:buFont typeface="+mj-lt"/>
              <a:buAutoNum type="alphaUcPeriod"/>
            </a:pPr>
            <a:r>
              <a:rPr lang="es-ES" sz="1600" dirty="0">
                <a:latin typeface="Helvetica" pitchFamily="34" charset="0"/>
                <a:cs typeface="Helvetica" pitchFamily="34" charset="0"/>
              </a:rPr>
              <a:t>Él</a:t>
            </a:r>
            <a:r>
              <a:rPr lang="es-PY" sz="1600" dirty="0" smtClean="0">
                <a:solidFill>
                  <a:srgbClr val="FF0000"/>
                </a:solidFill>
                <a:latin typeface="Helvetica" pitchFamily="34" charset="0"/>
                <a:cs typeface="Helvetica" pitchFamily="34" charset="0"/>
              </a:rPr>
              <a:t> </a:t>
            </a:r>
            <a:r>
              <a:rPr lang="es-PY" sz="1600" dirty="0" smtClean="0">
                <a:latin typeface="Helvetica" pitchFamily="34" charset="0"/>
                <a:cs typeface="Helvetica" pitchFamily="34" charset="0"/>
              </a:rPr>
              <a:t>era competitivo.</a:t>
            </a:r>
          </a:p>
          <a:p>
            <a:pPr marL="796925" indent="-339725">
              <a:buFont typeface="+mj-lt"/>
              <a:buAutoNum type="alphaUcPeriod"/>
            </a:pPr>
            <a:endParaRPr lang="es-PY" sz="1600" dirty="0" smtClean="0">
              <a:latin typeface="Helvetica" pitchFamily="34" charset="0"/>
              <a:cs typeface="Helvetica" pitchFamily="34" charset="0"/>
            </a:endParaRPr>
          </a:p>
          <a:p>
            <a:pPr marL="796925" indent="-339725">
              <a:buFont typeface="+mj-lt"/>
              <a:buAutoNum type="alphaUcPeriod"/>
            </a:pPr>
            <a:r>
              <a:rPr lang="es-ES" sz="1600" dirty="0">
                <a:latin typeface="Helvetica" pitchFamily="34" charset="0"/>
                <a:cs typeface="Helvetica" pitchFamily="34" charset="0"/>
              </a:rPr>
              <a:t>Él</a:t>
            </a:r>
            <a:r>
              <a:rPr lang="es-PY" sz="1600" dirty="0" smtClean="0">
                <a:latin typeface="Helvetica" pitchFamily="34" charset="0"/>
                <a:cs typeface="Helvetica" pitchFamily="34" charset="0"/>
              </a:rPr>
              <a:t> era generoso. </a:t>
            </a:r>
          </a:p>
          <a:p>
            <a:pPr marL="552164"/>
            <a:endParaRPr lang="en-US" sz="1600" dirty="0">
              <a:latin typeface="Helvetica" pitchFamily="34" charset="0"/>
              <a:cs typeface="Helvetica" pitchFamily="34" charset="0"/>
            </a:endParaRPr>
          </a:p>
        </p:txBody>
      </p:sp>
      <p:grpSp>
        <p:nvGrpSpPr>
          <p:cNvPr id="3" name="Group 2"/>
          <p:cNvGrpSpPr/>
          <p:nvPr/>
        </p:nvGrpSpPr>
        <p:grpSpPr>
          <a:xfrm>
            <a:off x="908425" y="6497571"/>
            <a:ext cx="245905" cy="1697896"/>
            <a:chOff x="908425" y="6497571"/>
            <a:chExt cx="245905" cy="1697896"/>
          </a:xfrm>
        </p:grpSpPr>
        <p:sp>
          <p:nvSpPr>
            <p:cNvPr id="25" name="Oval 24"/>
            <p:cNvSpPr/>
            <p:nvPr/>
          </p:nvSpPr>
          <p:spPr>
            <a:xfrm>
              <a:off x="911442" y="64975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911270" y="70072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908425" y="75132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908425" y="79559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2370452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685800" y="5117197"/>
            <a:ext cx="6449599" cy="3303753"/>
          </a:xfrm>
          <a:prstGeom prst="rect">
            <a:avLst/>
          </a:prstGeom>
        </p:spPr>
        <p:txBody>
          <a:bodyPr wrap="square" lIns="101881" tIns="50941" rIns="101881" bIns="50941">
            <a:spAutoFit/>
          </a:bodyPr>
          <a:lstStyle/>
          <a:p>
            <a:pPr marL="361417" indent="-361417"/>
            <a:r>
              <a:rPr lang="en-US" sz="1600" b="1" dirty="0" smtClean="0">
                <a:latin typeface="Helvetica" pitchFamily="34" charset="0"/>
                <a:cs typeface="Helvetica" pitchFamily="34" charset="0"/>
              </a:rPr>
              <a:t>14. </a:t>
            </a:r>
            <a:r>
              <a:rPr lang="es-PA" sz="1600" b="1" dirty="0" smtClean="0">
                <a:latin typeface="Helvetica" pitchFamily="34" charset="0"/>
                <a:cs typeface="Helvetica" pitchFamily="34" charset="0"/>
              </a:rPr>
              <a:t>¿Qué tipo de cronología mostraría mejor cómo ambas historias están secuenciadas</a:t>
            </a:r>
            <a:r>
              <a:rPr lang="es-PA" sz="1600" b="1" dirty="0" smtClean="0">
                <a:latin typeface="Helvetica" pitchFamily="34" charset="0"/>
              </a:rPr>
              <a:t>?</a:t>
            </a:r>
          </a:p>
          <a:p>
            <a:pPr marL="361417" indent="-361417"/>
            <a:endParaRPr lang="es-PA" sz="1600" dirty="0" smtClean="0">
              <a:latin typeface="Helvetica" pitchFamily="34" charset="0"/>
              <a:cs typeface="Helvetica" pitchFamily="34" charset="0"/>
            </a:endParaRPr>
          </a:p>
          <a:p>
            <a:pPr marL="744538" indent="-339725">
              <a:buFont typeface="+mj-lt"/>
              <a:buAutoNum type="alphaUcPeriod"/>
            </a:pPr>
            <a:r>
              <a:rPr lang="es-PA" sz="1600" dirty="0" smtClean="0">
                <a:latin typeface="Helvetica" pitchFamily="34" charset="0"/>
                <a:cs typeface="Helvetica" pitchFamily="34" charset="0"/>
              </a:rPr>
              <a:t>Una cronología que siga la trayectoria de las carreras de ambos hombres.</a:t>
            </a:r>
          </a:p>
          <a:p>
            <a:pPr marL="744538" indent="-339725">
              <a:buFont typeface="+mj-lt"/>
              <a:buAutoNum type="alphaUcPeriod"/>
            </a:pPr>
            <a:endParaRPr lang="es-PA" sz="1600" dirty="0" smtClean="0">
              <a:solidFill>
                <a:srgbClr val="FF0000"/>
              </a:solidFill>
              <a:latin typeface="Helvetica" pitchFamily="34" charset="0"/>
              <a:cs typeface="Helvetica" pitchFamily="34" charset="0"/>
            </a:endParaRPr>
          </a:p>
          <a:p>
            <a:pPr marL="744538" indent="-339725">
              <a:buFont typeface="+mj-lt"/>
              <a:buAutoNum type="alphaUcPeriod"/>
            </a:pPr>
            <a:r>
              <a:rPr lang="es-PA" sz="1600" dirty="0" smtClean="0">
                <a:latin typeface="Helvetica" pitchFamily="34" charset="0"/>
                <a:cs typeface="Helvetica" pitchFamily="34" charset="0"/>
              </a:rPr>
              <a:t>Una cronología que explique por qué ambos hombres se hicieron jugadores de béisbol.</a:t>
            </a:r>
          </a:p>
          <a:p>
            <a:pPr marL="744538" indent="-339725">
              <a:buFont typeface="+mj-lt"/>
              <a:buAutoNum type="alphaUcPeriod"/>
            </a:pPr>
            <a:endParaRPr lang="es-PA" sz="1600" dirty="0" smtClean="0">
              <a:solidFill>
                <a:srgbClr val="FF0000"/>
              </a:solidFill>
              <a:latin typeface="Helvetica" pitchFamily="34" charset="0"/>
              <a:cs typeface="Helvetica" pitchFamily="34" charset="0"/>
            </a:endParaRPr>
          </a:p>
          <a:p>
            <a:pPr marL="744538" indent="-339725">
              <a:buFont typeface="+mj-lt"/>
              <a:buAutoNum type="alphaUcPeriod"/>
            </a:pPr>
            <a:r>
              <a:rPr lang="es-PA" sz="1600" dirty="0" smtClean="0">
                <a:latin typeface="Helvetica" pitchFamily="34" charset="0"/>
                <a:cs typeface="Helvetica" pitchFamily="34" charset="0"/>
              </a:rPr>
              <a:t>Una cronología que siga la vida escolar de ambos hombres.</a:t>
            </a:r>
          </a:p>
          <a:p>
            <a:pPr marL="744538" indent="-339725">
              <a:buFont typeface="+mj-lt"/>
              <a:buAutoNum type="alphaUcPeriod"/>
            </a:pPr>
            <a:endParaRPr lang="es-PA" sz="1600" dirty="0" smtClean="0">
              <a:solidFill>
                <a:srgbClr val="FF0000"/>
              </a:solidFill>
              <a:latin typeface="Helvetica" pitchFamily="34" charset="0"/>
              <a:cs typeface="Helvetica" pitchFamily="34" charset="0"/>
            </a:endParaRPr>
          </a:p>
          <a:p>
            <a:pPr marL="744538" indent="-339725">
              <a:buFont typeface="+mj-lt"/>
              <a:buAutoNum type="alphaUcPeriod"/>
            </a:pPr>
            <a:r>
              <a:rPr lang="es-PA" sz="1600" dirty="0" smtClean="0">
                <a:latin typeface="Helvetica" pitchFamily="34" charset="0"/>
                <a:cs typeface="Helvetica" pitchFamily="34" charset="0"/>
              </a:rPr>
              <a:t>Una cronología describiendo la causas y efectos en sus vidas</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sp>
        <p:nvSpPr>
          <p:cNvPr id="19" name="Rectangle 18"/>
          <p:cNvSpPr/>
          <p:nvPr/>
        </p:nvSpPr>
        <p:spPr>
          <a:xfrm>
            <a:off x="685800" y="415402"/>
            <a:ext cx="6436068" cy="3303753"/>
          </a:xfrm>
          <a:prstGeom prst="rect">
            <a:avLst/>
          </a:prstGeom>
        </p:spPr>
        <p:txBody>
          <a:bodyPr wrap="square" lIns="101881" tIns="50941" rIns="101881" bIns="50941">
            <a:spAutoFit/>
          </a:bodyPr>
          <a:lstStyle/>
          <a:p>
            <a:pPr marL="361417" indent="-361417"/>
            <a:r>
              <a:rPr lang="en-US" sz="1600" b="1" dirty="0" smtClean="0">
                <a:latin typeface="Helvetica" pitchFamily="34" charset="0"/>
                <a:cs typeface="Helvetica" pitchFamily="34" charset="0"/>
              </a:rPr>
              <a:t>13.  </a:t>
            </a:r>
            <a:r>
              <a:rPr lang="es-ES" sz="1600" b="1" dirty="0" smtClean="0">
                <a:latin typeface="Helvetica" pitchFamily="34" charset="0"/>
              </a:rPr>
              <a:t>Basado en los acontecimientos descritos en los pasajes </a:t>
            </a:r>
            <a:r>
              <a:rPr lang="es-ES" sz="1600" i="1" dirty="0" smtClean="0">
                <a:latin typeface="Helvetica" pitchFamily="34" charset="0"/>
              </a:rPr>
              <a:t>H</a:t>
            </a:r>
            <a:r>
              <a:rPr lang="es-ES" sz="1600" i="1" dirty="0" smtClean="0">
                <a:latin typeface="Helvetica" pitchFamily="34" charset="0"/>
                <a:cs typeface="Helvetica" pitchFamily="34" charset="0"/>
              </a:rPr>
              <a:t>enry Louis </a:t>
            </a:r>
            <a:r>
              <a:rPr lang="es-ES" sz="1600" i="1" dirty="0" err="1" smtClean="0">
                <a:latin typeface="Helvetica" pitchFamily="34" charset="0"/>
                <a:cs typeface="Helvetica" pitchFamily="34" charset="0"/>
              </a:rPr>
              <a:t>Gehrig</a:t>
            </a:r>
            <a:r>
              <a:rPr lang="es-ES" sz="1600" i="1" dirty="0" smtClean="0">
                <a:latin typeface="Helvetica" pitchFamily="34" charset="0"/>
                <a:cs typeface="Helvetica" pitchFamily="34" charset="0"/>
              </a:rPr>
              <a:t> </a:t>
            </a:r>
            <a:r>
              <a:rPr lang="es-ES" sz="1600" b="1" dirty="0" smtClean="0">
                <a:latin typeface="Helvetica" pitchFamily="34" charset="0"/>
                <a:cs typeface="Helvetica" pitchFamily="34" charset="0"/>
              </a:rPr>
              <a:t>y </a:t>
            </a:r>
            <a:r>
              <a:rPr lang="es-ES" sz="1600" i="1" dirty="0" err="1" smtClean="0">
                <a:latin typeface="Helvetica" pitchFamily="34" charset="0"/>
                <a:cs typeface="Helvetica" pitchFamily="34" charset="0"/>
              </a:rPr>
              <a:t>Tyrus</a:t>
            </a:r>
            <a:r>
              <a:rPr lang="es-ES" sz="1600" i="1" dirty="0" smtClean="0">
                <a:latin typeface="Helvetica" pitchFamily="34" charset="0"/>
                <a:cs typeface="Helvetica" pitchFamily="34" charset="0"/>
              </a:rPr>
              <a:t> Raymond Cobb</a:t>
            </a:r>
            <a:r>
              <a:rPr lang="es-ES" sz="1600" b="1" dirty="0" smtClean="0">
                <a:latin typeface="Helvetica" pitchFamily="34" charset="0"/>
                <a:cs typeface="Helvetica" pitchFamily="34" charset="0"/>
              </a:rPr>
              <a:t>, ¿de qué </a:t>
            </a:r>
            <a:r>
              <a:rPr lang="es-ES" sz="1600" b="1" u="sng" dirty="0" smtClean="0">
                <a:latin typeface="Helvetica" pitchFamily="34" charset="0"/>
                <a:cs typeface="Helvetica" pitchFamily="34" charset="0"/>
              </a:rPr>
              <a:t>dos</a:t>
            </a:r>
            <a:r>
              <a:rPr lang="es-ES" sz="1600" b="1" dirty="0" smtClean="0">
                <a:latin typeface="Helvetica" pitchFamily="34" charset="0"/>
                <a:cs typeface="Helvetica" pitchFamily="34" charset="0"/>
              </a:rPr>
              <a:t> maneras eran estos hombres parecidos?</a:t>
            </a:r>
          </a:p>
          <a:p>
            <a:pPr marL="361417" indent="-361417"/>
            <a:r>
              <a:rPr lang="es-ES" sz="1600" b="1" dirty="0" smtClean="0">
                <a:latin typeface="Helvetica" pitchFamily="34" charset="0"/>
                <a:cs typeface="Helvetica" pitchFamily="34" charset="0"/>
              </a:rPr>
              <a:t>		</a:t>
            </a:r>
            <a:endParaRPr lang="es-ES" sz="1600" dirty="0" smtClean="0">
              <a:latin typeface="Helvetica" pitchFamily="34" charset="0"/>
              <a:cs typeface="Helvetica" pitchFamily="34" charset="0"/>
            </a:endParaRPr>
          </a:p>
          <a:p>
            <a:pPr marL="744538" indent="-339725">
              <a:buFont typeface="+mj-lt"/>
              <a:buAutoNum type="alphaUcPeriod"/>
            </a:pPr>
            <a:r>
              <a:rPr lang="es-ES" sz="1600" dirty="0" smtClean="0">
                <a:latin typeface="Helvetica" pitchFamily="34" charset="0"/>
                <a:cs typeface="Helvetica" pitchFamily="34" charset="0"/>
              </a:rPr>
              <a:t>Ambos hombres dejaron dinero para ayudar a los necesitados.</a:t>
            </a:r>
          </a:p>
          <a:p>
            <a:pPr marL="744538" indent="-339725">
              <a:buFont typeface="+mj-lt"/>
              <a:buAutoNum type="alphaUcPeriod"/>
            </a:pPr>
            <a:endParaRPr lang="es-ES" sz="1600" dirty="0" smtClean="0">
              <a:latin typeface="Helvetica" pitchFamily="34" charset="0"/>
              <a:cs typeface="Helvetica" pitchFamily="34" charset="0"/>
            </a:endParaRPr>
          </a:p>
          <a:p>
            <a:pPr marL="744538" indent="-339725">
              <a:buFont typeface="+mj-lt"/>
              <a:buAutoNum type="alphaUcPeriod"/>
            </a:pPr>
            <a:r>
              <a:rPr lang="es-ES" sz="1600" dirty="0" smtClean="0">
                <a:latin typeface="Helvetica" pitchFamily="34" charset="0"/>
                <a:cs typeface="Helvetica" pitchFamily="34" charset="0"/>
              </a:rPr>
              <a:t>Ambos hombres eran muy competitivos.</a:t>
            </a:r>
          </a:p>
          <a:p>
            <a:pPr marL="744538" indent="-339725">
              <a:buFont typeface="+mj-lt"/>
              <a:buAutoNum type="alphaUcPeriod"/>
            </a:pPr>
            <a:endParaRPr lang="es-ES" sz="1600" dirty="0" smtClean="0">
              <a:latin typeface="Helvetica" pitchFamily="34" charset="0"/>
              <a:cs typeface="Helvetica" pitchFamily="34" charset="0"/>
            </a:endParaRPr>
          </a:p>
          <a:p>
            <a:pPr marL="744538" indent="-339725">
              <a:buFont typeface="+mj-lt"/>
              <a:buAutoNum type="alphaUcPeriod"/>
            </a:pPr>
            <a:r>
              <a:rPr lang="es-ES" sz="1600" dirty="0" smtClean="0">
                <a:latin typeface="Helvetica" pitchFamily="34" charset="0"/>
                <a:cs typeface="Helvetica" pitchFamily="34" charset="0"/>
              </a:rPr>
              <a:t>Ambos hombres se jubilaron temprano en sus vidas.</a:t>
            </a:r>
          </a:p>
          <a:p>
            <a:pPr marL="744538" indent="-339725">
              <a:buFont typeface="+mj-lt"/>
              <a:buAutoNum type="alphaUcPeriod"/>
            </a:pPr>
            <a:endParaRPr lang="es-ES" sz="1600" dirty="0" smtClean="0">
              <a:latin typeface="Helvetica" pitchFamily="34" charset="0"/>
              <a:cs typeface="Helvetica" pitchFamily="34" charset="0"/>
            </a:endParaRPr>
          </a:p>
          <a:p>
            <a:pPr marL="744538" indent="-339725">
              <a:buFont typeface="+mj-lt"/>
              <a:buAutoNum type="alphaUcPeriod"/>
            </a:pPr>
            <a:r>
              <a:rPr lang="es-ES" sz="1600" dirty="0" smtClean="0">
                <a:latin typeface="Helvetica" pitchFamily="34" charset="0"/>
                <a:cs typeface="Helvetica" pitchFamily="34" charset="0"/>
              </a:rPr>
              <a:t>Ambos hombres tenían mucha determinación.</a:t>
            </a:r>
          </a:p>
          <a:p>
            <a:pPr marL="968798" indent="-361417">
              <a:buFont typeface="+mj-lt"/>
              <a:buAutoNum type="alphaUcPeriod"/>
            </a:pPr>
            <a:endParaRPr lang="es-ES" sz="1600" b="1"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cxnSp>
        <p:nvCxnSpPr>
          <p:cNvPr id="10" name="Straight Connector 9"/>
          <p:cNvCxnSpPr/>
          <p:nvPr/>
        </p:nvCxnSpPr>
        <p:spPr>
          <a:xfrm>
            <a:off x="420814"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52602" y="1457585"/>
            <a:ext cx="242888" cy="1916207"/>
            <a:chOff x="885025" y="1425200"/>
            <a:chExt cx="242888" cy="1916207"/>
          </a:xfrm>
        </p:grpSpPr>
        <p:sp>
          <p:nvSpPr>
            <p:cNvPr id="17" name="Oval 16"/>
            <p:cNvSpPr/>
            <p:nvPr/>
          </p:nvSpPr>
          <p:spPr>
            <a:xfrm>
              <a:off x="885025" y="1425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885025" y="215110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85025" y="260544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885025" y="31019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3" name="Table 22"/>
          <p:cNvGraphicFramePr>
            <a:graphicFrameLocks noGrp="1"/>
          </p:cNvGraphicFramePr>
          <p:nvPr>
            <p:extLst>
              <p:ext uri="{D42A27DB-BD31-4B8C-83A1-F6EECF244321}">
                <p14:modId xmlns:p14="http://schemas.microsoft.com/office/powerpoint/2010/main" val="3248618353"/>
              </p:ext>
            </p:extLst>
          </p:nvPr>
        </p:nvGraphicFramePr>
        <p:xfrm>
          <a:off x="4953000" y="4270983"/>
          <a:ext cx="2286000" cy="707717"/>
        </p:xfrm>
        <a:graphic>
          <a:graphicData uri="http://schemas.openxmlformats.org/drawingml/2006/table">
            <a:tbl>
              <a:tblPr/>
              <a:tblGrid>
                <a:gridCol w="2286000"/>
              </a:tblGrid>
              <a:tr h="146885">
                <a:tc>
                  <a:txBody>
                    <a:bodyPr/>
                    <a:lstStyle/>
                    <a:p>
                      <a:pPr marL="0" marR="0" algn="l">
                        <a:lnSpc>
                          <a:spcPct val="115000"/>
                        </a:lnSpc>
                        <a:spcBef>
                          <a:spcPts val="0"/>
                        </a:spcBef>
                        <a:spcAft>
                          <a:spcPts val="0"/>
                        </a:spcAft>
                      </a:pPr>
                      <a:r>
                        <a:rPr lang="en-US" sz="800" b="1" dirty="0" err="1" smtClean="0">
                          <a:solidFill>
                            <a:srgbClr val="000000"/>
                          </a:solidFill>
                          <a:latin typeface="Calibri"/>
                          <a:ea typeface="Times New Roman"/>
                          <a:cs typeface="Times New Roman"/>
                        </a:rPr>
                        <a:t>Estándar</a:t>
                      </a:r>
                      <a:r>
                        <a:rPr lang="en-US" sz="800" b="1" dirty="0" smtClean="0">
                          <a:solidFill>
                            <a:srgbClr val="000000"/>
                          </a:solidFill>
                          <a:latin typeface="Calibri"/>
                          <a:ea typeface="Times New Roman"/>
                          <a:cs typeface="Times New Roman"/>
                        </a:rPr>
                        <a:t> RI.6.9</a:t>
                      </a:r>
                      <a:endParaRPr lang="en-US" sz="800" dirty="0">
                        <a:latin typeface="Calibri"/>
                        <a:ea typeface="Calibri"/>
                        <a:cs typeface="Times New Roman"/>
                      </a:endParaRPr>
                    </a:p>
                  </a:txBody>
                  <a:tcPr marL="24657" marR="2465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6472">
                <a:tc>
                  <a:txBody>
                    <a:bodyPr/>
                    <a:lstStyle/>
                    <a:p>
                      <a:pPr marL="0" marR="0">
                        <a:lnSpc>
                          <a:spcPct val="115000"/>
                        </a:lnSpc>
                        <a:spcBef>
                          <a:spcPts val="0"/>
                        </a:spcBef>
                        <a:spcAft>
                          <a:spcPts val="120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Comparan y contrastan la presentación de acontecimientos hechos por dos autores (por ejemplo: un libro de memorias y una biografía sobre una misma persona, escritos por autores diferentes).</a:t>
                      </a:r>
                      <a:endParaRPr lang="en-US" sz="800" b="0" i="0" dirty="0">
                        <a:latin typeface="+mn-lt"/>
                        <a:ea typeface="Calibri"/>
                        <a:cs typeface="Times New Roman"/>
                      </a:endParaRPr>
                    </a:p>
                  </a:txBody>
                  <a:tcPr marL="24657" marR="246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3" name="Group 2"/>
          <p:cNvGrpSpPr/>
          <p:nvPr/>
        </p:nvGrpSpPr>
        <p:grpSpPr>
          <a:xfrm>
            <a:off x="852602" y="5894344"/>
            <a:ext cx="247943" cy="2207898"/>
            <a:chOff x="952846" y="5854883"/>
            <a:chExt cx="247943" cy="2207898"/>
          </a:xfrm>
        </p:grpSpPr>
        <p:sp>
          <p:nvSpPr>
            <p:cNvPr id="25" name="Oval 24"/>
            <p:cNvSpPr/>
            <p:nvPr/>
          </p:nvSpPr>
          <p:spPr>
            <a:xfrm>
              <a:off x="957901" y="58548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952846" y="65908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957901" y="73003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952846" y="782329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19114114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ext uri="{D42A27DB-BD31-4B8C-83A1-F6EECF244321}">
                <p14:modId xmlns:p14="http://schemas.microsoft.com/office/powerpoint/2010/main" val="2339531931"/>
              </p:ext>
            </p:extLst>
          </p:nvPr>
        </p:nvGraphicFramePr>
        <p:xfrm>
          <a:off x="399865" y="349800"/>
          <a:ext cx="7043738" cy="7932480"/>
        </p:xfrm>
        <a:graphic>
          <a:graphicData uri="http://schemas.openxmlformats.org/drawingml/2006/table">
            <a:tbl>
              <a:tblPr firstRow="1" bandRow="1">
                <a:tableStyleId>{5940675A-B579-460E-94D1-54222C63F5DA}</a:tableStyleId>
              </a:tblPr>
              <a:tblGrid>
                <a:gridCol w="7043738"/>
              </a:tblGrid>
              <a:tr h="990600">
                <a:tc>
                  <a:txBody>
                    <a:bodyPr/>
                    <a:lstStyle/>
                    <a:p>
                      <a:pPr marL="457200" lvl="0" indent="-338138" defTabSz="914400">
                        <a:defRPr/>
                      </a:pPr>
                      <a:r>
                        <a:rPr lang="en-US" sz="1500" b="1" dirty="0" smtClean="0"/>
                        <a:t>15.</a:t>
                      </a:r>
                      <a:r>
                        <a:rPr lang="en-US" sz="1500" b="1" baseline="0" dirty="0" smtClean="0"/>
                        <a:t> </a:t>
                      </a:r>
                      <a:r>
                        <a:rPr lang="es-NI" sz="1500" b="1" noProof="0" dirty="0" smtClean="0"/>
                        <a:t>Utilizando</a:t>
                      </a:r>
                      <a:r>
                        <a:rPr lang="es-NI" sz="1500" b="1" baseline="0" noProof="0" dirty="0" smtClean="0"/>
                        <a:t> </a:t>
                      </a:r>
                      <a:r>
                        <a:rPr lang="es-NI" sz="1500" b="1" noProof="0" dirty="0" smtClean="0"/>
                        <a:t> evidencia del texto, evalúa la afirmación,</a:t>
                      </a:r>
                      <a:r>
                        <a:rPr lang="es-NI" sz="1500" b="1" baseline="0" noProof="0" dirty="0" smtClean="0"/>
                        <a:t> </a:t>
                      </a:r>
                      <a:r>
                        <a:rPr lang="es-NI" sz="1500" b="1" noProof="0" dirty="0" smtClean="0"/>
                        <a:t>“</a:t>
                      </a:r>
                      <a:r>
                        <a:rPr lang="es-ES" sz="1500" b="1" noProof="0" dirty="0" smtClean="0"/>
                        <a:t>La grandeza de </a:t>
                      </a:r>
                      <a:r>
                        <a:rPr lang="es-ES" sz="1500" b="1" noProof="0" dirty="0" err="1" smtClean="0"/>
                        <a:t>Ty</a:t>
                      </a:r>
                      <a:r>
                        <a:rPr lang="es-ES" sz="1500" b="1" noProof="0" dirty="0" smtClean="0"/>
                        <a:t> </a:t>
                      </a:r>
                      <a:r>
                        <a:rPr lang="es-ES" sz="1500" b="1" noProof="0" dirty="0" err="1" smtClean="0"/>
                        <a:t>Cobb</a:t>
                      </a:r>
                      <a:r>
                        <a:rPr lang="es-ES" sz="1500" b="1" noProof="0" dirty="0" smtClean="0"/>
                        <a:t> era algo que tenía que verse, y verlo era recordarlo para siempre”.</a:t>
                      </a:r>
                      <a:endParaRPr lang="es-NI" sz="1300" b="1" noProof="0" dirty="0" smtClean="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r>
                        <a:rPr lang="en-US" sz="1400" dirty="0" smtClean="0">
                          <a:solidFill>
                            <a:schemeClr val="tx1"/>
                          </a:solidFill>
                          <a:latin typeface="Helvetica" pitchFamily="34" charset="0"/>
                          <a:cs typeface="Helvetica" pitchFamily="34" charset="0"/>
                        </a:rPr>
                        <a:t> </a:t>
                      </a:r>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86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12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38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10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6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62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88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r>
                        <a:rPr lang="en-US" sz="1400" dirty="0" smtClean="0">
                          <a:solidFill>
                            <a:schemeClr val="tx1"/>
                          </a:solidFill>
                          <a:latin typeface="Helvetica" pitchFamily="34" charset="0"/>
                          <a:cs typeface="Helvetica" pitchFamily="34" charset="0"/>
                        </a:rPr>
                        <a:t> </a:t>
                      </a:r>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140">
                <a:tc>
                  <a:txBody>
                    <a:bodyPr/>
                    <a:lstStyle/>
                    <a:p>
                      <a:endParaRPr lang="en-US" sz="14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val="974215263"/>
              </p:ext>
            </p:extLst>
          </p:nvPr>
        </p:nvGraphicFramePr>
        <p:xfrm>
          <a:off x="5048606" y="8811684"/>
          <a:ext cx="2394997" cy="711200"/>
        </p:xfrm>
        <a:graphic>
          <a:graphicData uri="http://schemas.openxmlformats.org/drawingml/2006/table">
            <a:tbl>
              <a:tblPr/>
              <a:tblGrid>
                <a:gridCol w="2394997"/>
              </a:tblGrid>
              <a:tr h="146885">
                <a:tc>
                  <a:txBody>
                    <a:bodyPr/>
                    <a:lstStyle/>
                    <a:p>
                      <a:pPr marL="0" marR="0" algn="l">
                        <a:lnSpc>
                          <a:spcPct val="115000"/>
                        </a:lnSpc>
                        <a:spcBef>
                          <a:spcPts val="0"/>
                        </a:spcBef>
                        <a:spcAft>
                          <a:spcPts val="0"/>
                        </a:spcAft>
                      </a:pPr>
                      <a:r>
                        <a:rPr lang="en-US" sz="800" b="1" dirty="0" err="1" smtClean="0">
                          <a:solidFill>
                            <a:srgbClr val="000000"/>
                          </a:solidFill>
                          <a:latin typeface="Calibri"/>
                          <a:ea typeface="Times New Roman"/>
                          <a:cs typeface="Times New Roman"/>
                        </a:rPr>
                        <a:t>Estándar</a:t>
                      </a:r>
                      <a:r>
                        <a:rPr lang="en-US" sz="800" b="1" baseline="0" dirty="0" smtClean="0">
                          <a:solidFill>
                            <a:srgbClr val="000000"/>
                          </a:solidFill>
                          <a:latin typeface="Calibri"/>
                          <a:ea typeface="Times New Roman"/>
                          <a:cs typeface="Times New Roman"/>
                        </a:rPr>
                        <a:t> </a:t>
                      </a:r>
                      <a:r>
                        <a:rPr lang="en-US" sz="800" b="1" dirty="0" smtClean="0">
                          <a:solidFill>
                            <a:srgbClr val="000000"/>
                          </a:solidFill>
                          <a:latin typeface="Calibri"/>
                          <a:ea typeface="Times New Roman"/>
                          <a:cs typeface="Times New Roman"/>
                        </a:rPr>
                        <a:t>RI.6.8</a:t>
                      </a:r>
                      <a:endParaRPr lang="en-US" sz="800" dirty="0">
                        <a:latin typeface="Calibri"/>
                        <a:ea typeface="Calibri"/>
                        <a:cs typeface="Times New Roman"/>
                      </a:endParaRPr>
                    </a:p>
                  </a:txBody>
                  <a:tcPr marL="24657" marR="2465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64315">
                <a:tc>
                  <a:txBody>
                    <a:bodyPr/>
                    <a:lstStyle/>
                    <a:p>
                      <a:pPr marL="0" marR="0">
                        <a:lnSpc>
                          <a:spcPct val="115000"/>
                        </a:lnSpc>
                        <a:spcBef>
                          <a:spcPts val="0"/>
                        </a:spcBef>
                        <a:spcAft>
                          <a:spcPts val="120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Siguen y evalúan el argumento de un texto y sus afirmaciones específicas. Distinguen aquellas afirmaciones que se sustentan en razones y evidencias, de aquellas que no lo hacen.</a:t>
                      </a:r>
                      <a:endParaRPr lang="en-US" sz="800" b="0" dirty="0">
                        <a:latin typeface="+mn-lt"/>
                        <a:ea typeface="Calibri"/>
                        <a:cs typeface="Times New Roman"/>
                      </a:endParaRPr>
                    </a:p>
                  </a:txBody>
                  <a:tcPr marL="24657" marR="246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6859582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773767262"/>
              </p:ext>
            </p:extLst>
          </p:nvPr>
        </p:nvGraphicFramePr>
        <p:xfrm>
          <a:off x="320978" y="304800"/>
          <a:ext cx="7043738" cy="8346606"/>
        </p:xfrm>
        <a:graphic>
          <a:graphicData uri="http://schemas.openxmlformats.org/drawingml/2006/table">
            <a:tbl>
              <a:tblPr firstRow="1" bandRow="1">
                <a:tableStyleId>{5940675A-B579-460E-94D1-54222C63F5DA}</a:tableStyleId>
              </a:tblPr>
              <a:tblGrid>
                <a:gridCol w="7043738"/>
              </a:tblGrid>
              <a:tr h="990600">
                <a:tc>
                  <a:txBody>
                    <a:bodyPr/>
                    <a:lstStyle/>
                    <a:p>
                      <a:pPr marL="457200" marR="0" lvl="0" indent="-338138" algn="l" defTabSz="914400" rtl="0" eaLnBrk="1" fontAlgn="auto" latinLnBrk="0" hangingPunct="1">
                        <a:lnSpc>
                          <a:spcPct val="100000"/>
                        </a:lnSpc>
                        <a:spcBef>
                          <a:spcPts val="0"/>
                        </a:spcBef>
                        <a:spcAft>
                          <a:spcPts val="0"/>
                        </a:spcAft>
                        <a:buClrTx/>
                        <a:buSzTx/>
                        <a:buFontTx/>
                        <a:buNone/>
                        <a:tabLst/>
                        <a:defRPr/>
                      </a:pPr>
                      <a:r>
                        <a:rPr lang="en-US" sz="1500" b="1" dirty="0" smtClean="0"/>
                        <a:t>16. ¿</a:t>
                      </a:r>
                      <a:r>
                        <a:rPr lang="es-NI" sz="1500" b="1" noProof="0" dirty="0" smtClean="0"/>
                        <a:t>Cómo son similares o diferentes los acontecimientos descritos en </a:t>
                      </a:r>
                      <a:r>
                        <a:rPr lang="es-NI" sz="1500" b="0" i="1" u="none" noProof="0" dirty="0" smtClean="0">
                          <a:ea typeface="Calibri"/>
                          <a:cs typeface="Times New Roman"/>
                        </a:rPr>
                        <a:t>Henry Louis </a:t>
                      </a:r>
                      <a:r>
                        <a:rPr lang="es-NI" sz="1500" b="0" i="1" u="none" noProof="0" dirty="0" err="1" smtClean="0">
                          <a:ea typeface="Calibri"/>
                          <a:cs typeface="Times New Roman"/>
                        </a:rPr>
                        <a:t>Gehrig</a:t>
                      </a:r>
                      <a:r>
                        <a:rPr lang="es-NI" sz="1500" b="0" u="none" noProof="0" dirty="0" smtClean="0">
                          <a:ea typeface="Calibri"/>
                          <a:cs typeface="Times New Roman"/>
                        </a:rPr>
                        <a:t> </a:t>
                      </a:r>
                      <a:r>
                        <a:rPr lang="es-NI" sz="1500" b="1" u="none" noProof="0" dirty="0" smtClean="0">
                          <a:ea typeface="Calibri"/>
                          <a:cs typeface="Times New Roman"/>
                        </a:rPr>
                        <a:t>y </a:t>
                      </a:r>
                      <a:r>
                        <a:rPr lang="es-NI" sz="1500" b="0" i="1" u="none" noProof="0" dirty="0" err="1" smtClean="0">
                          <a:ea typeface="Calibri"/>
                          <a:cs typeface="Times New Roman"/>
                        </a:rPr>
                        <a:t>Tyrus</a:t>
                      </a:r>
                      <a:r>
                        <a:rPr lang="es-NI" sz="1500" b="0" i="1" u="none" noProof="0" dirty="0" smtClean="0">
                          <a:ea typeface="Calibri"/>
                          <a:cs typeface="Times New Roman"/>
                        </a:rPr>
                        <a:t> Raymond </a:t>
                      </a:r>
                      <a:r>
                        <a:rPr lang="es-NI" sz="1500" b="0" i="1" u="none" noProof="0" dirty="0" err="1" smtClean="0">
                          <a:ea typeface="Calibri"/>
                          <a:cs typeface="Times New Roman"/>
                        </a:rPr>
                        <a:t>Cobb</a:t>
                      </a:r>
                      <a:r>
                        <a:rPr lang="es-NI" sz="1500" b="1" noProof="0" dirty="0" smtClean="0">
                          <a:ea typeface="Calibri"/>
                          <a:cs typeface="Times New Roman"/>
                        </a:rPr>
                        <a:t>? Utiliza</a:t>
                      </a:r>
                      <a:r>
                        <a:rPr lang="es-NI" sz="1500" b="1" baseline="0" noProof="0" dirty="0" smtClean="0">
                          <a:ea typeface="Calibri"/>
                          <a:cs typeface="Times New Roman"/>
                        </a:rPr>
                        <a:t> </a:t>
                      </a:r>
                      <a:r>
                        <a:rPr lang="es-NI" sz="1500" b="1" noProof="0" dirty="0" smtClean="0">
                          <a:ea typeface="Calibri"/>
                          <a:cs typeface="Times New Roman"/>
                        </a:rPr>
                        <a:t>ejemplos de los textos al hacer tu comparación.</a:t>
                      </a:r>
                      <a:endParaRPr lang="es-NI" sz="1500" b="1" noProof="0" dirty="0" smtClean="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r>
                        <a:rPr lang="en-US" sz="1900" dirty="0" smtClean="0">
                          <a:solidFill>
                            <a:schemeClr val="tx1"/>
                          </a:solidFill>
                          <a:latin typeface="Helvetica" pitchFamily="34" charset="0"/>
                          <a:cs typeface="Helvetica" pitchFamily="34" charset="0"/>
                        </a:rPr>
                        <a:t> </a:t>
                      </a:r>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r>
                        <a:rPr lang="en-US" sz="1900" dirty="0" smtClean="0">
                          <a:solidFill>
                            <a:schemeClr val="tx1"/>
                          </a:solidFill>
                          <a:latin typeface="Helvetica" pitchFamily="34" charset="0"/>
                          <a:cs typeface="Helvetica" pitchFamily="34" charset="0"/>
                        </a:rPr>
                        <a:t> </a:t>
                      </a:r>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667">
                <a:tc>
                  <a:txBody>
                    <a:bodyPr/>
                    <a:lstStyle/>
                    <a:p>
                      <a:endParaRPr lang="en-US" sz="1900" dirty="0">
                        <a:solidFill>
                          <a:schemeClr val="tx1"/>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41770018"/>
              </p:ext>
            </p:extLst>
          </p:nvPr>
        </p:nvGraphicFramePr>
        <p:xfrm>
          <a:off x="5113973" y="8842851"/>
          <a:ext cx="2286000" cy="707717"/>
        </p:xfrm>
        <a:graphic>
          <a:graphicData uri="http://schemas.openxmlformats.org/drawingml/2006/table">
            <a:tbl>
              <a:tblPr/>
              <a:tblGrid>
                <a:gridCol w="2286000"/>
              </a:tblGrid>
              <a:tr h="146885">
                <a:tc>
                  <a:txBody>
                    <a:bodyPr/>
                    <a:lstStyle/>
                    <a:p>
                      <a:pPr marL="0" marR="0" algn="l">
                        <a:lnSpc>
                          <a:spcPct val="115000"/>
                        </a:lnSpc>
                        <a:spcBef>
                          <a:spcPts val="0"/>
                        </a:spcBef>
                        <a:spcAft>
                          <a:spcPts val="0"/>
                        </a:spcAft>
                      </a:pPr>
                      <a:r>
                        <a:rPr lang="en-US" sz="800" b="1" dirty="0" err="1" smtClean="0">
                          <a:solidFill>
                            <a:srgbClr val="000000"/>
                          </a:solidFill>
                          <a:latin typeface="Calibri"/>
                          <a:ea typeface="Times New Roman"/>
                          <a:cs typeface="Times New Roman"/>
                        </a:rPr>
                        <a:t>Estándar</a:t>
                      </a:r>
                      <a:r>
                        <a:rPr lang="en-US" sz="800" b="1" dirty="0" smtClean="0">
                          <a:solidFill>
                            <a:srgbClr val="000000"/>
                          </a:solidFill>
                          <a:latin typeface="Calibri"/>
                          <a:ea typeface="Times New Roman"/>
                          <a:cs typeface="Times New Roman"/>
                        </a:rPr>
                        <a:t> RI.6.9</a:t>
                      </a:r>
                      <a:endParaRPr lang="en-US" sz="800" dirty="0">
                        <a:latin typeface="Calibri"/>
                        <a:ea typeface="Calibri"/>
                        <a:cs typeface="Times New Roman"/>
                      </a:endParaRPr>
                    </a:p>
                  </a:txBody>
                  <a:tcPr marL="24657" marR="2465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6472">
                <a:tc>
                  <a:txBody>
                    <a:bodyPr/>
                    <a:lstStyle/>
                    <a:p>
                      <a:pPr marL="0" marR="0">
                        <a:lnSpc>
                          <a:spcPct val="115000"/>
                        </a:lnSpc>
                        <a:spcBef>
                          <a:spcPts val="0"/>
                        </a:spcBef>
                        <a:spcAft>
                          <a:spcPts val="120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Comparan y contrastan la presentación de acontecimientos hechos por dos autores (por ejemplo: un libro de memorias y una biografía sobre una misma persona, escritos por autores diferentes).</a:t>
                      </a:r>
                      <a:endParaRPr lang="en-US" sz="800" b="0" i="0" dirty="0">
                        <a:latin typeface="+mn-lt"/>
                        <a:ea typeface="Calibri"/>
                        <a:cs typeface="Times New Roman"/>
                      </a:endParaRPr>
                    </a:p>
                  </a:txBody>
                  <a:tcPr marL="24657" marR="246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3377142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00053802"/>
              </p:ext>
            </p:extLst>
          </p:nvPr>
        </p:nvGraphicFramePr>
        <p:xfrm>
          <a:off x="423862" y="609600"/>
          <a:ext cx="7043738" cy="9125467"/>
        </p:xfrm>
        <a:graphic>
          <a:graphicData uri="http://schemas.openxmlformats.org/drawingml/2006/table">
            <a:tbl>
              <a:tblPr firstRow="1" bandRow="1">
                <a:tableStyleId>{5940675A-B579-460E-94D1-54222C63F5DA}</a:tableStyleId>
              </a:tblPr>
              <a:tblGrid>
                <a:gridCol w="7043738"/>
              </a:tblGrid>
              <a:tr h="973907">
                <a:tc>
                  <a:txBody>
                    <a:bodyPr/>
                    <a:lstStyle/>
                    <a:p>
                      <a:pPr marL="287338" marR="0" lvl="0" indent="-287338" algn="l" defTabSz="1018809"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latin typeface="Helvetica" panose="020B0604020202020204" pitchFamily="34" charset="0"/>
                          <a:cs typeface="Helvetica" panose="020B0604020202020204" pitchFamily="34" charset="0"/>
                        </a:rPr>
                        <a:t>17. </a:t>
                      </a:r>
                      <a:r>
                        <a:rPr lang="es-ES" sz="1500" b="1" dirty="0" smtClean="0">
                          <a:solidFill>
                            <a:schemeClr val="tx1"/>
                          </a:solidFill>
                          <a:latin typeface="Helvetica" panose="020B0604020202020204" pitchFamily="34" charset="0"/>
                          <a:cs typeface="Helvetica" panose="020B0604020202020204" pitchFamily="34" charset="0"/>
                        </a:rPr>
                        <a:t>En uno o dos párrafos, escribe un final para la siguiente narrativa que continúe de forma natural el desarrollo de los acontecimientos o experiencias en la narrativa. </a:t>
                      </a:r>
                    </a:p>
                    <a:p>
                      <a:pPr marL="287338" marR="0" lvl="0" indent="-287338" algn="l" defTabSz="1018809" rtl="0" eaLnBrk="1" fontAlgn="auto" latinLnBrk="0" hangingPunct="1">
                        <a:lnSpc>
                          <a:spcPct val="100000"/>
                        </a:lnSpc>
                        <a:spcBef>
                          <a:spcPts val="0"/>
                        </a:spcBef>
                        <a:spcAft>
                          <a:spcPts val="0"/>
                        </a:spcAft>
                        <a:buClrTx/>
                        <a:buSzTx/>
                        <a:buFontTx/>
                        <a:buNone/>
                        <a:tabLst/>
                        <a:defRPr/>
                      </a:pPr>
                      <a:endParaRPr lang="es-EC" sz="1000" b="1" dirty="0" smtClean="0">
                        <a:solidFill>
                          <a:srgbClr val="FF0000"/>
                        </a:solidFill>
                        <a:latin typeface="Helvetica" panose="020B0604020202020204" pitchFamily="34" charset="0"/>
                        <a:cs typeface="Helvetica" panose="020B0604020202020204" pitchFamily="34" charset="0"/>
                      </a:endParaRPr>
                    </a:p>
                    <a:p>
                      <a:pPr marL="287338" marR="0" lvl="0" indent="-287338" algn="r" defTabSz="1018809" rtl="0" eaLnBrk="1" fontAlgn="auto" latinLnBrk="0" hangingPunct="1">
                        <a:lnSpc>
                          <a:spcPct val="100000"/>
                        </a:lnSpc>
                        <a:spcBef>
                          <a:spcPts val="0"/>
                        </a:spcBef>
                        <a:spcAft>
                          <a:spcPts val="0"/>
                        </a:spcAft>
                        <a:buClrTx/>
                        <a:buSzTx/>
                        <a:buFontTx/>
                        <a:buNone/>
                        <a:tabLst/>
                        <a:defRPr/>
                      </a:pPr>
                      <a:r>
                        <a:rPr lang="es-EC" sz="1500" b="1" dirty="0" smtClean="0">
                          <a:solidFill>
                            <a:schemeClr val="tx1"/>
                          </a:solidFill>
                          <a:latin typeface="Helvetica" panose="020B0604020202020204" pitchFamily="34" charset="0"/>
                          <a:cs typeface="Helvetica" panose="020B0604020202020204" pitchFamily="34" charset="0"/>
                        </a:rPr>
                        <a:t> </a:t>
                      </a:r>
                      <a:r>
                        <a:rPr kumimoji="0" lang="es-EC" sz="9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Escrito breve, Organización, W.6.3c, escribiendo una conclusión – adverbios de tiempo Objetivo 1ª</a:t>
                      </a:r>
                    </a:p>
                    <a:p>
                      <a:pPr marL="287338" marR="0" lvl="0" indent="-287338" algn="r" defTabSz="1018809" rtl="0" eaLnBrk="1" fontAlgn="auto" latinLnBrk="0" hangingPunct="1">
                        <a:lnSpc>
                          <a:spcPct val="100000"/>
                        </a:lnSpc>
                        <a:spcBef>
                          <a:spcPts val="0"/>
                        </a:spcBef>
                        <a:spcAft>
                          <a:spcPts val="0"/>
                        </a:spcAft>
                        <a:buClrTx/>
                        <a:buSzTx/>
                        <a:buFontTx/>
                        <a:buNone/>
                        <a:tabLst/>
                        <a:defRPr/>
                      </a:pPr>
                      <a:r>
                        <a:rPr kumimoji="0" lang="es-EC" sz="9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(Adverbios de tiempo: Palabras que describen el tiempo cronológico para señalar el orden de los acontecimientos)</a:t>
                      </a:r>
                      <a:endParaRPr kumimoji="0" lang="es-EC" sz="900" b="1" i="0"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endParaRPr lang="en-US" sz="1400" b="1" i="0" kern="1200" dirty="0" smtClean="0">
                        <a:solidFill>
                          <a:schemeClr val="tx1"/>
                        </a:solidFill>
                        <a:effectLst/>
                        <a:latin typeface="Helvetica" panose="020B0604020202020204" pitchFamily="34" charset="0"/>
                        <a:ea typeface="Times New Roman"/>
                        <a:cs typeface="Helvetica" panose="020B0604020202020204" pitchFamily="34" charset="0"/>
                      </a:endParaRPr>
                    </a:p>
                    <a:p>
                      <a:pPr marL="0" marR="0" algn="ctr">
                        <a:spcBef>
                          <a:spcPts val="0"/>
                        </a:spcBef>
                        <a:spcAft>
                          <a:spcPts val="0"/>
                        </a:spcAft>
                      </a:pPr>
                      <a:r>
                        <a:rPr lang="es-EC" sz="1600" b="1" i="1" u="none"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Siguiendo mis sueños</a:t>
                      </a:r>
                      <a:endParaRPr lang="es-EC" sz="1400" i="1" u="none"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endParaRPr>
                    </a:p>
                    <a:p>
                      <a:pPr marL="0" marR="0" algn="ctr">
                        <a:spcBef>
                          <a:spcPts val="0"/>
                        </a:spcBef>
                        <a:spcAft>
                          <a:spcPts val="0"/>
                        </a:spcAft>
                      </a:pP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a:t>
                      </a:r>
                      <a:endParaRPr lang="es-EC" sz="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endParaRPr>
                    </a:p>
                    <a:p>
                      <a:pPr marL="0" marR="0">
                        <a:spcBef>
                          <a:spcPts val="0"/>
                        </a:spcBef>
                        <a:spcAft>
                          <a:spcPts val="0"/>
                        </a:spcAft>
                      </a:pP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Siempre soñé</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con jugar béisbol</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Observaba a mi hermano y hermana mayor</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jugar béisbol en un campo cerca de nuestra casa, ¡pero</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nunca me dejaban jugar! C</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uando tuve más edad, jugaba partidos con mis vecinos</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¡El próximo año voy a tratar de ingresar</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en el equipo de béisbol de nuestra escuela secundaria!</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Mi equipo favorito</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son los </a:t>
                      </a:r>
                      <a:r>
                        <a:rPr lang="es-EC" sz="1400" i="0" kern="1200" baseline="0" noProof="0" dirty="0" err="1"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Yankees</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de Nueva York.</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Mi jugador</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favorito es Brian McCann quien juega como receptor.</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Veo sus partidos</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en la televisión cada vez que puedo</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Espero ahorrar suficiente dinero</a:t>
                      </a:r>
                      <a:r>
                        <a:rPr lang="es-EC" sz="1400" kern="1200" baseline="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para comprar un boleto para uno de sus partidos</a:t>
                      </a:r>
                      <a:r>
                        <a:rPr lang="es-EC" sz="1400" kern="1200" noProof="0" dirty="0" smtClean="0">
                          <a:solidFill>
                            <a:schemeClr val="tx1"/>
                          </a:solidFill>
                          <a:effectLst/>
                          <a:latin typeface="Helvetica" panose="020B0604020202020204" pitchFamily="34" charset="0"/>
                          <a:ea typeface="Times New Roman" panose="02020603050405020304" pitchFamily="18" charset="0"/>
                          <a:cs typeface="Helvetica" panose="020B0604020202020204" pitchFamily="34" charset="0"/>
                        </a:rPr>
                        <a:t>. </a:t>
                      </a:r>
                    </a:p>
                    <a:p>
                      <a:pPr marL="0" marR="0">
                        <a:spcBef>
                          <a:spcPts val="0"/>
                        </a:spcBef>
                        <a:spcAft>
                          <a:spcPts val="0"/>
                        </a:spcAft>
                      </a:pPr>
                      <a:endParaRPr lang="en-US" sz="1400" b="1" i="0" kern="1200" dirty="0" smtClean="0">
                        <a:solidFill>
                          <a:srgbClr val="FF0000"/>
                        </a:solidFill>
                        <a:effectLst/>
                        <a:latin typeface="Helvetica" panose="020B0604020202020204" pitchFamily="34" charset="0"/>
                        <a:ea typeface="Times New Roman"/>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anose="020B0604020202020204" pitchFamily="34" charset="0"/>
                        <a:cs typeface="Helvetica" panose="020B0604020202020204"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6625590" y="9522883"/>
            <a:ext cx="842010" cy="535517"/>
          </a:xfrm>
        </p:spPr>
        <p:txBody>
          <a:bodyPr/>
          <a:lstStyle/>
          <a:p>
            <a:fld id="{F177B04D-AEB5-43ED-B9BA-B3D1EC9C9067}" type="slidenum">
              <a:rPr lang="en-US" smtClean="0"/>
              <a:pPr/>
              <a:t>36</a:t>
            </a:fld>
            <a:endParaRPr lang="en-US" dirty="0"/>
          </a:p>
        </p:txBody>
      </p:sp>
    </p:spTree>
    <p:extLst>
      <p:ext uri="{BB962C8B-B14F-4D97-AF65-F5344CB8AC3E}">
        <p14:creationId xmlns:p14="http://schemas.microsoft.com/office/powerpoint/2010/main" val="4170614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5" name="Rectangle 4"/>
          <p:cNvSpPr/>
          <p:nvPr/>
        </p:nvSpPr>
        <p:spPr>
          <a:xfrm>
            <a:off x="425824" y="563198"/>
            <a:ext cx="7041776" cy="8192131"/>
          </a:xfrm>
          <a:prstGeom prst="rect">
            <a:avLst/>
          </a:prstGeom>
          <a:noFill/>
        </p:spPr>
        <p:txBody>
          <a:bodyPr wrap="square" lIns="101869" tIns="50935" rIns="101869" bIns="50935">
            <a:spAutoFit/>
          </a:bodyPr>
          <a:lstStyle/>
          <a:p>
            <a:pPr marL="403225" indent="-403225">
              <a:buAutoNum type="arabicPeriod" startAt="18"/>
            </a:pPr>
            <a:r>
              <a:rPr lang="es-PA" sz="1500" b="1" dirty="0" smtClean="0">
                <a:latin typeface="Helvetica" panose="020B0604020202020204" pitchFamily="34" charset="0"/>
                <a:ea typeface="Times New Roman" panose="02020603050405020304" pitchFamily="18" charset="0"/>
                <a:cs typeface="Times New Roman" panose="02020603050405020304" pitchFamily="18" charset="0"/>
              </a:rPr>
              <a:t>Un estudiante está escribiendo un artículo sobre su partido de campeonato de béisbol. </a:t>
            </a:r>
            <a:r>
              <a:rPr lang="es-EC" sz="1500" b="1" dirty="0">
                <a:latin typeface="Helvetica" panose="020B0604020202020204" pitchFamily="34" charset="0"/>
                <a:ea typeface="Times New Roman"/>
                <a:cs typeface="Helvetica" panose="020B0604020202020204" pitchFamily="34" charset="0"/>
              </a:rPr>
              <a:t>El estudiante quiere añadir una oración con diálogo </a:t>
            </a:r>
            <a:r>
              <a:rPr lang="es-EC" sz="1500" b="1" dirty="0" smtClean="0">
                <a:latin typeface="Helvetica" panose="020B0604020202020204" pitchFamily="34" charset="0"/>
                <a:ea typeface="Times New Roman"/>
                <a:cs typeface="Helvetica" panose="020B0604020202020204" pitchFamily="34" charset="0"/>
              </a:rPr>
              <a:t>a su párrafo que </a:t>
            </a:r>
            <a:r>
              <a:rPr lang="es-EC" sz="1500" b="1" dirty="0">
                <a:latin typeface="Helvetica" panose="020B0604020202020204" pitchFamily="34" charset="0"/>
                <a:ea typeface="Times New Roman"/>
                <a:cs typeface="Helvetica" panose="020B0604020202020204" pitchFamily="34" charset="0"/>
              </a:rPr>
              <a:t>haría una transición más lógica a</a:t>
            </a:r>
            <a:r>
              <a:rPr lang="es-EC" sz="1500" b="1" dirty="0" smtClean="0">
                <a:latin typeface="Helvetica" panose="020B0604020202020204" pitchFamily="34" charset="0"/>
                <a:ea typeface="Times New Roman"/>
                <a:cs typeface="Helvetica" panose="020B0604020202020204" pitchFamily="34" charset="0"/>
              </a:rPr>
              <a:t> </a:t>
            </a:r>
            <a:r>
              <a:rPr lang="es-EC" sz="1500" b="1" dirty="0">
                <a:latin typeface="Helvetica" panose="020B0604020202020204" pitchFamily="34" charset="0"/>
                <a:ea typeface="Times New Roman"/>
                <a:cs typeface="Helvetica" panose="020B0604020202020204" pitchFamily="34" charset="0"/>
              </a:rPr>
              <a:t>un tercer párrafo.  </a:t>
            </a:r>
            <a:endParaRPr lang="es-EC" sz="1500" b="1" dirty="0" smtClean="0">
              <a:latin typeface="Helvetica" panose="020B0604020202020204" pitchFamily="34" charset="0"/>
              <a:ea typeface="Times New Roman"/>
              <a:cs typeface="Helvetica" panose="020B0604020202020204" pitchFamily="34" charset="0"/>
            </a:endParaRPr>
          </a:p>
          <a:p>
            <a:pPr marL="403225" indent="-403225">
              <a:buAutoNum type="arabicPeriod" startAt="18"/>
            </a:pPr>
            <a:endParaRPr lang="es-PA" sz="1500" b="1" dirty="0" smtClean="0">
              <a:solidFill>
                <a:srgbClr val="FF0000"/>
              </a:solidFill>
              <a:latin typeface="Helvetica" panose="020B0604020202020204" pitchFamily="34" charset="0"/>
              <a:cs typeface="Helvetica" panose="020B0604020202020204" pitchFamily="34" charset="0"/>
            </a:endParaRPr>
          </a:p>
          <a:p>
            <a:pPr marL="228600" marR="0">
              <a:lnSpc>
                <a:spcPct val="107000"/>
              </a:lnSpc>
              <a:spcBef>
                <a:spcPts val="0"/>
              </a:spcBef>
              <a:spcAft>
                <a:spcPts val="800"/>
              </a:spcAft>
            </a:pP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Para el final de la novena entrada, el marcador mostraba casi un empate, tres a dos, con dos jugadores fuera (</a:t>
            </a:r>
            <a:r>
              <a:rPr lang="es-PA" sz="1400" i="1" dirty="0" err="1" smtClean="0">
                <a:latin typeface="Helvetica" panose="020B0604020202020204" pitchFamily="34" charset="0"/>
                <a:ea typeface="Times New Roman" panose="02020603050405020304" pitchFamily="18" charset="0"/>
                <a:cs typeface="Times New Roman" panose="02020603050405020304" pitchFamily="18" charset="0"/>
              </a:rPr>
              <a:t>outs</a:t>
            </a:r>
            <a:r>
              <a:rPr lang="es-PA" sz="1400" i="1" dirty="0" smtClean="0">
                <a:latin typeface="Helvetica" panose="020B0604020202020204" pitchFamily="34" charset="0"/>
                <a:ea typeface="Times New Roman" panose="02020603050405020304" pitchFamily="18" charset="0"/>
                <a:cs typeface="Times New Roman" panose="02020603050405020304" pitchFamily="18" charset="0"/>
              </a:rPr>
              <a:t>)</a:t>
            </a: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 El equipo visitante estaba en el campo del juego. Joe, mi mejor amigo, estaba seleccionando el bate que usaría. —¡Tú puedes </a:t>
            </a:r>
            <a:r>
              <a:rPr lang="es-PA" sz="1400" dirty="0" err="1" smtClean="0">
                <a:latin typeface="Helvetica" panose="020B0604020202020204" pitchFamily="34" charset="0"/>
                <a:ea typeface="Times New Roman" panose="02020603050405020304" pitchFamily="18" charset="0"/>
                <a:cs typeface="Times New Roman" panose="02020603050405020304" pitchFamily="18" charset="0"/>
              </a:rPr>
              <a:t>Joe</a:t>
            </a: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 —grité para animarlo. </a:t>
            </a:r>
            <a:r>
              <a:rPr lang="es-PA" sz="1400" dirty="0" err="1" smtClean="0">
                <a:latin typeface="Helvetica" panose="020B0604020202020204" pitchFamily="34" charset="0"/>
                <a:ea typeface="Times New Roman" panose="02020603050405020304" pitchFamily="18" charset="0"/>
                <a:cs typeface="Times New Roman" panose="02020603050405020304" pitchFamily="18" charset="0"/>
              </a:rPr>
              <a:t>Joe</a:t>
            </a: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 no era el mejor bateador pero tenía mucho corazón. La suerte del partido estaba en sus manos. Se acercó al plato e hizo varios </a:t>
            </a:r>
            <a:r>
              <a:rPr lang="es-PA" sz="1400" i="1" dirty="0" smtClean="0">
                <a:latin typeface="Helvetica" panose="020B0604020202020204" pitchFamily="34" charset="0"/>
                <a:ea typeface="Times New Roman" panose="02020603050405020304" pitchFamily="18" charset="0"/>
                <a:cs typeface="Times New Roman" panose="02020603050405020304" pitchFamily="18" charset="0"/>
              </a:rPr>
              <a:t>swings</a:t>
            </a: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 con el bate, señalando el espacio en el aire donde quería que la pelota volara.</a:t>
            </a:r>
            <a:endParaRPr lang="es-PA" sz="1100" dirty="0" smtClean="0">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El lanzador giró y lanzó esa pelota con fuerza. Joe intentó pegarle pero falló.         —</a:t>
            </a:r>
            <a:r>
              <a:rPr lang="es-PA" sz="1400" i="1" dirty="0" smtClean="0">
                <a:latin typeface="Helvetica" panose="020B0604020202020204" pitchFamily="34" charset="0"/>
                <a:ea typeface="Times New Roman" panose="02020603050405020304" pitchFamily="18" charset="0"/>
                <a:cs typeface="Times New Roman" panose="02020603050405020304" pitchFamily="18" charset="0"/>
              </a:rPr>
              <a:t>Strike</a:t>
            </a: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 uno, —gritó el árbitro. ¡No, no un </a:t>
            </a:r>
            <a:r>
              <a:rPr lang="es-PA" sz="1400" i="1" dirty="0" smtClean="0">
                <a:latin typeface="Helvetica" panose="020B0604020202020204" pitchFamily="34" charset="0"/>
                <a:ea typeface="Times New Roman" panose="02020603050405020304" pitchFamily="18" charset="0"/>
                <a:cs typeface="Times New Roman" panose="02020603050405020304" pitchFamily="18" charset="0"/>
              </a:rPr>
              <a:t>strike</a:t>
            </a: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 Yo no quería que la temporada terminara de esta manera. El lanzador tiró la pelota, y una vez más </a:t>
            </a:r>
            <a:r>
              <a:rPr lang="es-PA" sz="1400" dirty="0" err="1" smtClean="0">
                <a:latin typeface="Helvetica" panose="020B0604020202020204" pitchFamily="34" charset="0"/>
                <a:ea typeface="Times New Roman" panose="02020603050405020304" pitchFamily="18" charset="0"/>
                <a:cs typeface="Times New Roman" panose="02020603050405020304" pitchFamily="18" charset="0"/>
              </a:rPr>
              <a:t>Joe</a:t>
            </a: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 falló.          —</a:t>
            </a:r>
            <a:r>
              <a:rPr lang="es-PA" sz="1400" i="1" dirty="0" smtClean="0">
                <a:latin typeface="Helvetica" panose="020B0604020202020204" pitchFamily="34" charset="0"/>
                <a:ea typeface="Times New Roman" panose="02020603050405020304" pitchFamily="18" charset="0"/>
                <a:cs typeface="Times New Roman" panose="02020603050405020304" pitchFamily="18" charset="0"/>
              </a:rPr>
              <a:t>Strike </a:t>
            </a:r>
            <a:r>
              <a:rPr lang="es-PA" sz="1400" dirty="0" smtClean="0">
                <a:latin typeface="Helvetica" panose="020B0604020202020204" pitchFamily="34" charset="0"/>
                <a:ea typeface="Times New Roman" panose="02020603050405020304" pitchFamily="18" charset="0"/>
                <a:cs typeface="Times New Roman" panose="02020603050405020304" pitchFamily="18" charset="0"/>
              </a:rPr>
              <a:t>dos.  </a:t>
            </a:r>
          </a:p>
          <a:p>
            <a:pPr marL="228600" marR="0">
              <a:lnSpc>
                <a:spcPct val="107000"/>
              </a:lnSpc>
              <a:spcBef>
                <a:spcPts val="0"/>
              </a:spcBef>
              <a:spcAft>
                <a:spcPts val="800"/>
              </a:spcAft>
            </a:pPr>
            <a:endParaRPr lang="es-PA" sz="1100" dirty="0" smtClean="0">
              <a:latin typeface="Calibri" panose="020F0502020204030204" pitchFamily="34" charset="0"/>
              <a:ea typeface="Times New Roman" panose="02020603050405020304" pitchFamily="18" charset="0"/>
              <a:cs typeface="Times New Roman" panose="02020603050405020304" pitchFamily="18" charset="0"/>
            </a:endParaRPr>
          </a:p>
          <a:p>
            <a:pPr marL="403225"/>
            <a:r>
              <a:rPr lang="es-EC" sz="1600" b="1" dirty="0">
                <a:latin typeface="Helvetica" panose="020B0604020202020204" pitchFamily="34" charset="0"/>
                <a:cs typeface="Helvetica" panose="020B0604020202020204" pitchFamily="34" charset="0"/>
              </a:rPr>
              <a:t>¿Qué oración proporcionaría la mejor transición a</a:t>
            </a:r>
            <a:r>
              <a:rPr lang="es-EC" sz="1600" b="1" dirty="0" smtClean="0">
                <a:latin typeface="Helvetica" panose="020B0604020202020204" pitchFamily="34" charset="0"/>
                <a:cs typeface="Helvetica" panose="020B0604020202020204" pitchFamily="34" charset="0"/>
              </a:rPr>
              <a:t> </a:t>
            </a:r>
            <a:r>
              <a:rPr lang="es-EC" sz="1600" b="1" dirty="0">
                <a:latin typeface="Helvetica" panose="020B0604020202020204" pitchFamily="34" charset="0"/>
                <a:cs typeface="Helvetica" panose="020B0604020202020204" pitchFamily="34" charset="0"/>
              </a:rPr>
              <a:t>un tercer párrafo?</a:t>
            </a:r>
          </a:p>
          <a:p>
            <a:pPr marL="228600" marR="0" algn="r">
              <a:lnSpc>
                <a:spcPct val="107000"/>
              </a:lnSpc>
              <a:spcBef>
                <a:spcPts val="0"/>
              </a:spcBef>
              <a:spcAft>
                <a:spcPts val="800"/>
              </a:spcAft>
            </a:pPr>
            <a:r>
              <a:rPr lang="es-HN" sz="900" i="1" dirty="0" smtClean="0">
                <a:solidFill>
                  <a:prstClr val="black"/>
                </a:solidFill>
                <a:latin typeface="Helvetica" panose="020B0604020202020204" pitchFamily="34" charset="0"/>
                <a:ea typeface="Times New Roman"/>
                <a:cs typeface="Helvetica" panose="020B0604020202020204" pitchFamily="34" charset="0"/>
              </a:rPr>
              <a:t>Revisar un Texto, W.6.3b Elaboración de diálogo, Objetivo de escritura 1b</a:t>
            </a:r>
          </a:p>
          <a:p>
            <a:pPr algn="r">
              <a:lnSpc>
                <a:spcPct val="115000"/>
              </a:lnSpc>
            </a:pPr>
            <a:r>
              <a:rPr lang="es-PA" sz="1600" b="1" dirty="0" smtClean="0">
                <a:latin typeface="Helvetica" panose="020B0604020202020204" pitchFamily="34" charset="0"/>
                <a:ea typeface="Times New Roman"/>
                <a:cs typeface="Helvetica" panose="020B0604020202020204" pitchFamily="34" charset="0"/>
              </a:rPr>
              <a:t>   </a:t>
            </a:r>
            <a:endParaRPr lang="es-PA" sz="1600" b="1" dirty="0" smtClean="0">
              <a:solidFill>
                <a:srgbClr val="FF0000"/>
              </a:solidFill>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s-PA" sz="1600" dirty="0" smtClean="0">
                <a:latin typeface="Helvetica" panose="020B0604020202020204" pitchFamily="34" charset="0"/>
                <a:ea typeface="Times New Roman"/>
                <a:cs typeface="Helvetica" panose="020B0604020202020204" pitchFamily="34" charset="0"/>
              </a:rPr>
              <a:t> —Joe, Joe, </a:t>
            </a:r>
            <a:r>
              <a:rPr lang="es-PA" sz="1600" dirty="0" err="1" smtClean="0">
                <a:latin typeface="Helvetica" panose="020B0604020202020204" pitchFamily="34" charset="0"/>
                <a:ea typeface="Times New Roman"/>
                <a:cs typeface="Helvetica" panose="020B0604020202020204" pitchFamily="34" charset="0"/>
              </a:rPr>
              <a:t>Joe</a:t>
            </a:r>
            <a:r>
              <a:rPr lang="es-PA" sz="1600" dirty="0" smtClean="0">
                <a:latin typeface="Helvetica" panose="020B0604020202020204" pitchFamily="34" charset="0"/>
                <a:ea typeface="Times New Roman"/>
                <a:cs typeface="Helvetica" panose="020B0604020202020204" pitchFamily="34" charset="0"/>
              </a:rPr>
              <a:t>,  </a:t>
            </a:r>
            <a:r>
              <a:rPr lang="es-PA" sz="1600" dirty="0">
                <a:latin typeface="Helvetica" panose="020B0604020202020204" pitchFamily="34" charset="0"/>
                <a:ea typeface="Times New Roman"/>
                <a:cs typeface="Helvetica" panose="020B0604020202020204" pitchFamily="34" charset="0"/>
              </a:rPr>
              <a:t>—</a:t>
            </a:r>
            <a:r>
              <a:rPr lang="es-PA" sz="1600" dirty="0" smtClean="0">
                <a:latin typeface="Helvetica" panose="020B0604020202020204" pitchFamily="34" charset="0"/>
                <a:ea typeface="Times New Roman"/>
                <a:cs typeface="Helvetica" panose="020B0604020202020204" pitchFamily="34" charset="0"/>
              </a:rPr>
              <a:t>gritaba la multitud.  </a:t>
            </a:r>
            <a:r>
              <a:rPr lang="es-PA" sz="1600" dirty="0" err="1" smtClean="0">
                <a:latin typeface="Helvetica" panose="020B0604020202020204" pitchFamily="34" charset="0"/>
                <a:ea typeface="Times New Roman"/>
                <a:cs typeface="Helvetica" panose="020B0604020202020204" pitchFamily="34" charset="0"/>
              </a:rPr>
              <a:t>Joe</a:t>
            </a:r>
            <a:r>
              <a:rPr lang="es-PA" sz="1600" dirty="0" smtClean="0">
                <a:latin typeface="Helvetica" panose="020B0604020202020204" pitchFamily="34" charset="0"/>
                <a:ea typeface="Times New Roman"/>
                <a:cs typeface="Helvetica" panose="020B0604020202020204" pitchFamily="34" charset="0"/>
              </a:rPr>
              <a:t> se volteó y  les sonrió.</a:t>
            </a:r>
          </a:p>
          <a:p>
            <a:pPr marL="566738" indent="-333375">
              <a:lnSpc>
                <a:spcPct val="115000"/>
              </a:lnSpc>
              <a:buFont typeface="+mj-lt"/>
              <a:buAutoNum type="alphaUcPeriod"/>
            </a:pPr>
            <a:endParaRPr lang="es-PA" sz="1600" dirty="0" smtClean="0">
              <a:solidFill>
                <a:srgbClr val="FF0000"/>
              </a:solidFill>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s-PA" sz="1600" dirty="0" smtClean="0">
                <a:latin typeface="Helvetica" panose="020B0604020202020204" pitchFamily="34" charset="0"/>
                <a:ea typeface="Times New Roman"/>
                <a:cs typeface="Helvetica" panose="020B0604020202020204" pitchFamily="34" charset="0"/>
              </a:rPr>
              <a:t>El entrenador vino y me dijo, — Ve allá y pégale a esa pelota con fuerza. Yo sabía que podía ganar el partido para nuestro equipo.</a:t>
            </a:r>
          </a:p>
          <a:p>
            <a:pPr marL="566738" indent="-333375">
              <a:lnSpc>
                <a:spcPct val="115000"/>
              </a:lnSpc>
              <a:buFont typeface="+mj-lt"/>
              <a:buAutoNum type="alphaUcPeriod"/>
            </a:pPr>
            <a:endParaRPr lang="es-PA" sz="1600" dirty="0" smtClean="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s-PA" sz="1600" dirty="0" smtClean="0">
                <a:latin typeface="Helvetica" panose="020B0604020202020204" pitchFamily="34" charset="0"/>
                <a:ea typeface="Times New Roman"/>
                <a:cs typeface="Helvetica" panose="020B0604020202020204" pitchFamily="34" charset="0"/>
              </a:rPr>
              <a:t>—Tíreme una toalla, entrenador, —dije.  Era un día caluroso y yo estaba sudando.</a:t>
            </a:r>
          </a:p>
          <a:p>
            <a:pPr marL="566738" indent="-333375">
              <a:lnSpc>
                <a:spcPct val="115000"/>
              </a:lnSpc>
              <a:buFont typeface="+mj-lt"/>
              <a:buAutoNum type="alphaUcPeriod"/>
            </a:pPr>
            <a:endParaRPr lang="es-PA" sz="1600" dirty="0" smtClean="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s-PA" sz="1600" dirty="0" smtClean="0">
                <a:latin typeface="Helvetica" panose="020B0604020202020204" pitchFamily="34" charset="0"/>
                <a:ea typeface="Times New Roman"/>
                <a:cs typeface="Helvetica" panose="020B0604020202020204" pitchFamily="34" charset="0"/>
              </a:rPr>
              <a:t>Ahora estaba muy preocupado. —</a:t>
            </a:r>
            <a:r>
              <a:rPr lang="es-PA" sz="1600" dirty="0" err="1" smtClean="0">
                <a:latin typeface="Helvetica" panose="020B0604020202020204" pitchFamily="34" charset="0"/>
                <a:ea typeface="Times New Roman"/>
                <a:cs typeface="Helvetica" panose="020B0604020202020204" pitchFamily="34" charset="0"/>
              </a:rPr>
              <a:t>Joe</a:t>
            </a:r>
            <a:r>
              <a:rPr lang="es-PA" sz="1600" dirty="0" smtClean="0">
                <a:latin typeface="Helvetica" panose="020B0604020202020204" pitchFamily="34" charset="0"/>
                <a:ea typeface="Times New Roman"/>
                <a:cs typeface="Helvetica" panose="020B0604020202020204" pitchFamily="34" charset="0"/>
              </a:rPr>
              <a:t>, no trates de dar un jonrón, solo llega a primera base, </a:t>
            </a:r>
            <a:r>
              <a:rPr lang="es-PA" sz="1600" dirty="0">
                <a:latin typeface="Helvetica" panose="020B0604020202020204" pitchFamily="34" charset="0"/>
                <a:ea typeface="Times New Roman"/>
                <a:cs typeface="Helvetica" panose="020B0604020202020204" pitchFamily="34" charset="0"/>
              </a:rPr>
              <a:t>—</a:t>
            </a:r>
            <a:r>
              <a:rPr lang="es-PA" sz="1600" dirty="0" smtClean="0">
                <a:latin typeface="Helvetica" panose="020B0604020202020204" pitchFamily="34" charset="0"/>
                <a:ea typeface="Times New Roman"/>
                <a:cs typeface="Helvetica" panose="020B0604020202020204" pitchFamily="34" charset="0"/>
              </a:rPr>
              <a:t>le grité.</a:t>
            </a:r>
            <a:endParaRPr lang="es-PA" sz="1600" dirty="0">
              <a:latin typeface="Helvetica" panose="020B0604020202020204" pitchFamily="34" charset="0"/>
              <a:ea typeface="Times New Roman"/>
              <a:cs typeface="Helvetica" panose="020B0604020202020204" pitchFamily="34" charset="0"/>
            </a:endParaRPr>
          </a:p>
        </p:txBody>
      </p:sp>
      <p:grpSp>
        <p:nvGrpSpPr>
          <p:cNvPr id="3" name="Group 2"/>
          <p:cNvGrpSpPr/>
          <p:nvPr/>
        </p:nvGrpSpPr>
        <p:grpSpPr>
          <a:xfrm>
            <a:off x="452471" y="5562600"/>
            <a:ext cx="242888" cy="2477118"/>
            <a:chOff x="450919" y="5313088"/>
            <a:chExt cx="242888" cy="2477118"/>
          </a:xfrm>
        </p:grpSpPr>
        <p:sp>
          <p:nvSpPr>
            <p:cNvPr id="6" name="Oval 5"/>
            <p:cNvSpPr/>
            <p:nvPr/>
          </p:nvSpPr>
          <p:spPr>
            <a:xfrm>
              <a:off x="450919" y="531308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7" name="Oval 6"/>
            <p:cNvSpPr/>
            <p:nvPr/>
          </p:nvSpPr>
          <p:spPr>
            <a:xfrm>
              <a:off x="450919" y="6703102"/>
              <a:ext cx="242888" cy="22784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450919" y="755072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450919" y="584384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
        <p:nvSpPr>
          <p:cNvPr id="2" name="Rectangle 1"/>
          <p:cNvSpPr/>
          <p:nvPr/>
        </p:nvSpPr>
        <p:spPr>
          <a:xfrm>
            <a:off x="608048" y="1692061"/>
            <a:ext cx="6859552" cy="24921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3447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1" y="5734092"/>
            <a:ext cx="7016750" cy="2540187"/>
          </a:xfrm>
          <a:prstGeom prst="rect">
            <a:avLst/>
          </a:prstGeom>
          <a:noFill/>
        </p:spPr>
        <p:txBody>
          <a:bodyPr wrap="square" lIns="107700" tIns="53850" rIns="107700" bIns="53850">
            <a:spAutoFit/>
          </a:bodyPr>
          <a:lstStyle/>
          <a:p>
            <a:pPr marL="285750" indent="-285750"/>
            <a:r>
              <a:rPr lang="en-US" sz="1400" b="1" dirty="0" smtClean="0">
                <a:latin typeface="Helvetica" pitchFamily="34" charset="0"/>
                <a:cs typeface="Helvetica" pitchFamily="34" charset="0"/>
              </a:rPr>
              <a:t>20. </a:t>
            </a:r>
            <a:r>
              <a:rPr lang="es-ES" sz="1400" b="1" dirty="0" smtClean="0">
                <a:latin typeface="Helvetica" pitchFamily="34" charset="0"/>
                <a:cs typeface="Helvetica" pitchFamily="34" charset="0"/>
              </a:rPr>
              <a:t>Una </a:t>
            </a:r>
            <a:r>
              <a:rPr lang="es-ES" sz="1400" b="1" dirty="0">
                <a:latin typeface="Helvetica" pitchFamily="34" charset="0"/>
                <a:cs typeface="Helvetica" pitchFamily="34" charset="0"/>
              </a:rPr>
              <a:t>estudiante necesita editar sus oraciones. </a:t>
            </a:r>
            <a:r>
              <a:rPr lang="es-ES" sz="1400" b="1" dirty="0" smtClean="0">
                <a:latin typeface="Helvetica" pitchFamily="34" charset="0"/>
                <a:cs typeface="Helvetica" pitchFamily="34" charset="0"/>
              </a:rPr>
              <a:t>¿Qué </a:t>
            </a:r>
            <a:r>
              <a:rPr lang="es-ES" sz="1400" b="1" dirty="0">
                <a:latin typeface="Helvetica" pitchFamily="34" charset="0"/>
                <a:cs typeface="Helvetica" pitchFamily="34" charset="0"/>
              </a:rPr>
              <a:t>dos oraciones no tienen errores en el uso de la gramática?</a:t>
            </a:r>
          </a:p>
          <a:p>
            <a:pPr algn="r"/>
            <a:r>
              <a:rPr lang="x-none" sz="900" i="1" dirty="0" smtClean="0">
                <a:latin typeface="Helvetica" pitchFamily="34" charset="0"/>
                <a:cs typeface="Helvetica" pitchFamily="34" charset="0"/>
              </a:rPr>
              <a:t>Editar y Clarificar L.6.1b, Orden del habla Pronombres intensivos Objetivo 9</a:t>
            </a:r>
            <a:r>
              <a:rPr lang="en-US" sz="900" i="1" dirty="0" smtClean="0">
                <a:latin typeface="Helvetica" pitchFamily="34" charset="0"/>
                <a:cs typeface="Helvetica" pitchFamily="34" charset="0"/>
              </a:rPr>
              <a:t> </a:t>
            </a:r>
            <a:endParaRPr lang="en-US" sz="900" i="1" dirty="0">
              <a:latin typeface="Helvetica" pitchFamily="34" charset="0"/>
              <a:cs typeface="Helvetica" pitchFamily="34" charset="0"/>
            </a:endParaRPr>
          </a:p>
          <a:p>
            <a:pPr algn="r"/>
            <a:r>
              <a:rPr lang="en-US" sz="900" dirty="0">
                <a:solidFill>
                  <a:srgbClr val="FF0000"/>
                </a:solidFill>
                <a:latin typeface="Helvetica" pitchFamily="34" charset="0"/>
              </a:rPr>
              <a:t>	</a:t>
            </a:r>
            <a:endParaRPr lang="en-US" sz="900" dirty="0" smtClean="0">
              <a:solidFill>
                <a:srgbClr val="FF0000"/>
              </a:solidFill>
              <a:latin typeface="Helvetica" pitchFamily="34" charset="0"/>
            </a:endParaRPr>
          </a:p>
          <a:p>
            <a:endParaRPr lang="en-US" sz="1400" dirty="0" smtClean="0">
              <a:solidFill>
                <a:srgbClr val="FF0000"/>
              </a:solidFill>
              <a:latin typeface="Helvetica" pitchFamily="34" charset="0"/>
              <a:cs typeface="Helvetica" pitchFamily="34" charset="0"/>
            </a:endParaRPr>
          </a:p>
          <a:p>
            <a:pPr marL="839896" indent="-361390">
              <a:buFont typeface="+mj-lt"/>
              <a:buAutoNum type="alphaUcPeriod"/>
            </a:pPr>
            <a:r>
              <a:rPr lang="es-NI" sz="1400" dirty="0" smtClean="0">
                <a:latin typeface="Helvetica" pitchFamily="34" charset="0"/>
              </a:rPr>
              <a:t>El jugador mismo, fue muy afortunado.</a:t>
            </a:r>
          </a:p>
          <a:p>
            <a:pPr marL="839896" indent="-361390">
              <a:buFont typeface="+mj-lt"/>
              <a:buAutoNum type="alphaUcPeriod"/>
            </a:pPr>
            <a:endParaRPr lang="es-NI" sz="1400" dirty="0" smtClean="0">
              <a:solidFill>
                <a:srgbClr val="FF0000"/>
              </a:solidFill>
              <a:latin typeface="Helvetica" pitchFamily="34" charset="0"/>
              <a:cs typeface="Helvetica" pitchFamily="34" charset="0"/>
            </a:endParaRPr>
          </a:p>
          <a:p>
            <a:pPr marL="839896" indent="-361390">
              <a:buFont typeface="+mj-lt"/>
              <a:buAutoNum type="alphaUcPeriod"/>
            </a:pPr>
            <a:r>
              <a:rPr lang="es-NI" sz="1400" dirty="0" smtClean="0">
                <a:latin typeface="Helvetica" pitchFamily="34" charset="0"/>
                <a:cs typeface="Helvetica" pitchFamily="34" charset="0"/>
              </a:rPr>
              <a:t>El público, nosotros mismos, aclamó bien fuerte.</a:t>
            </a:r>
          </a:p>
          <a:p>
            <a:pPr marL="839896" indent="-361390">
              <a:buFont typeface="+mj-lt"/>
              <a:buAutoNum type="alphaUcPeriod"/>
            </a:pPr>
            <a:endParaRPr lang="es-NI" sz="1400" dirty="0" smtClean="0">
              <a:solidFill>
                <a:srgbClr val="FF0000"/>
              </a:solidFill>
              <a:latin typeface="Helvetica" pitchFamily="34" charset="0"/>
              <a:cs typeface="Helvetica" pitchFamily="34" charset="0"/>
            </a:endParaRPr>
          </a:p>
          <a:p>
            <a:pPr marL="839896" indent="-361390">
              <a:buFont typeface="+mj-lt"/>
              <a:buAutoNum type="alphaUcPeriod"/>
            </a:pPr>
            <a:r>
              <a:rPr lang="es-NI" sz="1400" dirty="0" smtClean="0">
                <a:latin typeface="Helvetica" pitchFamily="34" charset="0"/>
                <a:cs typeface="Helvetica" pitchFamily="34" charset="0"/>
              </a:rPr>
              <a:t>El equipo, ustedes mismos, pasó a través de la multitud.</a:t>
            </a:r>
          </a:p>
          <a:p>
            <a:pPr marL="839896" indent="-361390">
              <a:buFont typeface="+mj-lt"/>
              <a:buAutoNum type="alphaUcPeriod"/>
            </a:pPr>
            <a:endParaRPr lang="es-NI" sz="1400" dirty="0" smtClean="0">
              <a:solidFill>
                <a:srgbClr val="FF0000"/>
              </a:solidFill>
              <a:latin typeface="Helvetica" pitchFamily="34" charset="0"/>
              <a:cs typeface="Helvetica" pitchFamily="34" charset="0"/>
            </a:endParaRPr>
          </a:p>
          <a:p>
            <a:pPr marL="839896" indent="-361390">
              <a:buFont typeface="+mj-lt"/>
              <a:buAutoNum type="alphaUcPeriod"/>
            </a:pPr>
            <a:r>
              <a:rPr lang="es-NI" sz="1400" dirty="0" smtClean="0">
                <a:latin typeface="Helvetica" pitchFamily="34" charset="0"/>
                <a:cs typeface="Helvetica" pitchFamily="34" charset="0"/>
              </a:rPr>
              <a:t>Yo mismo estaba feliz de ver ganar al equipo.</a:t>
            </a:r>
            <a:endParaRPr lang="es-NI"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cxnSp>
        <p:nvCxnSpPr>
          <p:cNvPr id="10" name="Straight Connector 9"/>
          <p:cNvCxnSpPr/>
          <p:nvPr/>
        </p:nvCxnSpPr>
        <p:spPr>
          <a:xfrm>
            <a:off x="304801" y="51816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04801" y="83821"/>
            <a:ext cx="6930390" cy="4842628"/>
          </a:xfrm>
          <a:prstGeom prst="rect">
            <a:avLst/>
          </a:prstGeom>
        </p:spPr>
        <p:txBody>
          <a:bodyPr wrap="square" lIns="101874" tIns="50937" rIns="101874" bIns="50937">
            <a:spAutoFit/>
          </a:bodyPr>
          <a:lstStyle/>
          <a:p>
            <a:pPr marL="403225" lvl="0" indent="-344488"/>
            <a:r>
              <a:rPr lang="en-US" sz="1400" b="1" dirty="0">
                <a:latin typeface="Helvetica" pitchFamily="34" charset="0"/>
                <a:cs typeface="Helvetica" pitchFamily="34" charset="0"/>
              </a:rPr>
              <a:t>19. </a:t>
            </a:r>
            <a:r>
              <a:rPr lang="es-VE" sz="1400" b="1" dirty="0" smtClean="0">
                <a:latin typeface="Helvetica" panose="020B0604020202020204" pitchFamily="34" charset="0"/>
              </a:rPr>
              <a:t>Un </a:t>
            </a:r>
            <a:r>
              <a:rPr lang="es-VE" sz="1400" b="1" dirty="0" smtClean="0">
                <a:latin typeface="Helvetica" panose="020B0604020202020204" pitchFamily="34" charset="0"/>
                <a:ea typeface="Times New Roman" panose="02020603050405020304" pitchFamily="18" charset="0"/>
              </a:rPr>
              <a:t> estudiante está escribiendo un artículo para el periódico de la clase, sobre héroes, sus características y sus luchas.  </a:t>
            </a:r>
            <a:r>
              <a:rPr lang="es-EC" sz="1400" b="1" dirty="0" smtClean="0">
                <a:latin typeface="Helvetica" pitchFamily="34" charset="0"/>
                <a:cs typeface="Helvetica" pitchFamily="34" charset="0"/>
              </a:rPr>
              <a:t>Lee </a:t>
            </a:r>
            <a:r>
              <a:rPr lang="es-EC" sz="1400" b="1" dirty="0">
                <a:latin typeface="Helvetica" pitchFamily="34" charset="0"/>
                <a:cs typeface="Helvetica" pitchFamily="34" charset="0"/>
              </a:rPr>
              <a:t>una sección del </a:t>
            </a:r>
            <a:r>
              <a:rPr lang="es-EC" sz="1400" b="1" dirty="0" smtClean="0">
                <a:latin typeface="Helvetica" pitchFamily="34" charset="0"/>
                <a:cs typeface="Helvetica" pitchFamily="34" charset="0"/>
              </a:rPr>
              <a:t>siguiente borrador y </a:t>
            </a:r>
            <a:r>
              <a:rPr lang="es-EC" sz="1400" b="1" dirty="0">
                <a:latin typeface="Helvetica" pitchFamily="34" charset="0"/>
                <a:cs typeface="Helvetica" pitchFamily="34" charset="0"/>
              </a:rPr>
              <a:t>completa la tarea que sigue</a:t>
            </a:r>
            <a:r>
              <a:rPr lang="es-EC" sz="1400" b="1" dirty="0" smtClean="0">
                <a:latin typeface="Helvetica" pitchFamily="34" charset="0"/>
                <a:cs typeface="Helvetica" pitchFamily="34" charset="0"/>
              </a:rPr>
              <a:t>.</a:t>
            </a:r>
            <a:r>
              <a:rPr lang="es-VE" sz="1100" i="1" dirty="0" smtClean="0"/>
              <a:t> </a:t>
            </a:r>
          </a:p>
          <a:p>
            <a:pPr marL="403225" lvl="0" indent="-344488" algn="r"/>
            <a:r>
              <a:rPr lang="es-VE" sz="1100" i="1" dirty="0" smtClean="0"/>
              <a:t>Lenguaje y Vocabulario, L.6.3a Audiencia, Objetivo de escritura 8</a:t>
            </a:r>
          </a:p>
          <a:p>
            <a:pPr marL="346075" indent="-346075"/>
            <a:endParaRPr lang="es-VE" sz="1400" b="1" dirty="0" smtClean="0">
              <a:latin typeface="Helvetica" pitchFamily="34" charset="0"/>
              <a:cs typeface="Helvetica" pitchFamily="34" charset="0"/>
            </a:endParaRPr>
          </a:p>
          <a:p>
            <a:pPr marL="628650" indent="-346075"/>
            <a:r>
              <a:rPr lang="es-VE" sz="1400" b="1" dirty="0" smtClean="0">
                <a:latin typeface="Helvetica" pitchFamily="34" charset="0"/>
                <a:cs typeface="Helvetica" pitchFamily="34" charset="0"/>
              </a:rPr>
              <a:t>       </a:t>
            </a:r>
            <a:r>
              <a:rPr lang="es-VE" sz="1400" dirty="0" smtClean="0">
                <a:latin typeface="Helvetica" panose="020B0604020202020204" pitchFamily="34" charset="0"/>
                <a:cs typeface="Helvetica" panose="020B0604020202020204" pitchFamily="34" charset="0"/>
              </a:rPr>
              <a:t>Los héroes se pueden encontrar en muchos </a:t>
            </a:r>
            <a:r>
              <a:rPr lang="es-VE" sz="1400" b="1" i="1" u="sng" dirty="0" smtClean="0">
                <a:latin typeface="Helvetica" panose="020B0604020202020204" pitchFamily="34" charset="0"/>
                <a:cs typeface="Helvetica" panose="020B0604020202020204" pitchFamily="34" charset="0"/>
              </a:rPr>
              <a:t>lugares</a:t>
            </a:r>
            <a:r>
              <a:rPr lang="es-VE" sz="1400" dirty="0" smtClean="0">
                <a:latin typeface="Helvetica" panose="020B0604020202020204" pitchFamily="34" charset="0"/>
                <a:cs typeface="Helvetica" panose="020B0604020202020204" pitchFamily="34" charset="0"/>
              </a:rPr>
              <a:t>.  Pueden ser atletas, rescatistas, inventores o hasta miembros de la familia, como tus padres.  Pueden ser ricos o pobres, hombres o mujeres, </a:t>
            </a:r>
            <a:r>
              <a:rPr lang="es-VE" sz="1400" b="1" i="1" u="sng" dirty="0" smtClean="0">
                <a:latin typeface="Helvetica" panose="020B0604020202020204" pitchFamily="34" charset="0"/>
                <a:cs typeface="Helvetica" panose="020B0604020202020204" pitchFamily="34" charset="0"/>
              </a:rPr>
              <a:t>bien conocidos</a:t>
            </a:r>
            <a:r>
              <a:rPr lang="es-VE" sz="1400" b="1" i="1" dirty="0" smtClean="0">
                <a:latin typeface="Helvetica" panose="020B0604020202020204" pitchFamily="34" charset="0"/>
                <a:cs typeface="Helvetica" panose="020B0604020202020204" pitchFamily="34" charset="0"/>
              </a:rPr>
              <a:t> </a:t>
            </a:r>
            <a:r>
              <a:rPr lang="es-VE" sz="1400" dirty="0" smtClean="0">
                <a:latin typeface="Helvetica" panose="020B0604020202020204" pitchFamily="34" charset="0"/>
                <a:cs typeface="Helvetica" panose="020B0604020202020204" pitchFamily="34" charset="0"/>
              </a:rPr>
              <a:t>o no. No importa </a:t>
            </a:r>
            <a:r>
              <a:rPr lang="x-none" sz="1400" dirty="0" smtClean="0">
                <a:latin typeface="Helvetica" panose="020B0604020202020204" pitchFamily="34" charset="0"/>
                <a:cs typeface="Helvetica" panose="020B0604020202020204" pitchFamily="34" charset="0"/>
              </a:rPr>
              <a:t>dónde se encuentren</a:t>
            </a:r>
            <a:r>
              <a:rPr lang="es-VE" sz="1400" dirty="0" smtClean="0">
                <a:latin typeface="Helvetica" panose="020B0604020202020204" pitchFamily="34" charset="0"/>
                <a:cs typeface="Helvetica" panose="020B0604020202020204" pitchFamily="34" charset="0"/>
              </a:rPr>
              <a:t>, todos comparten características similares.</a:t>
            </a:r>
          </a:p>
          <a:p>
            <a:pPr marL="346075" indent="-346075"/>
            <a:endParaRPr lang="es-VE" sz="1400" b="1" dirty="0" smtClean="0">
              <a:latin typeface="Helvetica" pitchFamily="34" charset="0"/>
              <a:cs typeface="Helvetica" pitchFamily="34" charset="0"/>
            </a:endParaRPr>
          </a:p>
          <a:p>
            <a:pPr marL="400050"/>
            <a:r>
              <a:rPr lang="es-EC" sz="1400" b="1" dirty="0" smtClean="0">
                <a:latin typeface="Helvetica" pitchFamily="34" charset="0"/>
                <a:cs typeface="Helvetica" pitchFamily="34" charset="0"/>
              </a:rPr>
              <a:t>El </a:t>
            </a:r>
            <a:r>
              <a:rPr lang="es-EC" sz="1400" b="1" dirty="0">
                <a:latin typeface="Helvetica" pitchFamily="34" charset="0"/>
                <a:cs typeface="Helvetica" pitchFamily="34" charset="0"/>
              </a:rPr>
              <a:t>estudiante </a:t>
            </a:r>
            <a:r>
              <a:rPr lang="x-none" sz="1400" b="1" dirty="0" smtClean="0">
                <a:latin typeface="Helvetica" pitchFamily="34" charset="0"/>
                <a:cs typeface="Helvetica" pitchFamily="34" charset="0"/>
              </a:rPr>
              <a:t>quiere asegurarse </a:t>
            </a:r>
            <a:r>
              <a:rPr lang="es-EC" sz="1400" b="1" dirty="0" smtClean="0">
                <a:latin typeface="Helvetica" pitchFamily="34" charset="0"/>
                <a:cs typeface="Helvetica" pitchFamily="34" charset="0"/>
              </a:rPr>
              <a:t>de </a:t>
            </a:r>
            <a:r>
              <a:rPr lang="es-EC" sz="1400" b="1" dirty="0">
                <a:latin typeface="Helvetica" pitchFamily="34" charset="0"/>
                <a:cs typeface="Helvetica" pitchFamily="34" charset="0"/>
              </a:rPr>
              <a:t>que su selección de palabras </a:t>
            </a:r>
            <a:r>
              <a:rPr lang="es-EC" sz="1400" b="1" dirty="0" smtClean="0">
                <a:latin typeface="Helvetica" pitchFamily="34" charset="0"/>
                <a:cs typeface="Helvetica" pitchFamily="34" charset="0"/>
              </a:rPr>
              <a:t>es adecuada </a:t>
            </a:r>
            <a:r>
              <a:rPr lang="es-EC" sz="1400" b="1" dirty="0">
                <a:latin typeface="Helvetica" pitchFamily="34" charset="0"/>
                <a:cs typeface="Helvetica" pitchFamily="34" charset="0"/>
              </a:rPr>
              <a:t>para informar a su audiencia sobre su </a:t>
            </a:r>
            <a:r>
              <a:rPr lang="es-EC" sz="1400" b="1" dirty="0" smtClean="0">
                <a:latin typeface="Helvetica" pitchFamily="34" charset="0"/>
                <a:cs typeface="Helvetica" pitchFamily="34" charset="0"/>
              </a:rPr>
              <a:t>tema.  </a:t>
            </a:r>
          </a:p>
          <a:p>
            <a:pPr marL="400050"/>
            <a:r>
              <a:rPr lang="es-EC" sz="1400" b="1" dirty="0" smtClean="0">
                <a:latin typeface="Helvetica" pitchFamily="34" charset="0"/>
                <a:cs typeface="Helvetica" pitchFamily="34" charset="0"/>
              </a:rPr>
              <a:t>Elige </a:t>
            </a:r>
            <a:r>
              <a:rPr lang="es-EC" sz="1400" b="1" dirty="0">
                <a:latin typeface="Helvetica" pitchFamily="34" charset="0"/>
                <a:cs typeface="Helvetica" pitchFamily="34" charset="0"/>
              </a:rPr>
              <a:t>las dos </a:t>
            </a:r>
            <a:r>
              <a:rPr lang="es-EC" sz="1400" b="1" dirty="0" smtClean="0">
                <a:latin typeface="Helvetica" pitchFamily="34" charset="0"/>
                <a:cs typeface="Helvetica" pitchFamily="34" charset="0"/>
              </a:rPr>
              <a:t>mejores palabras para reemplazar las </a:t>
            </a:r>
            <a:r>
              <a:rPr lang="es-EC" sz="1400" b="1" dirty="0">
                <a:latin typeface="Helvetica" pitchFamily="34" charset="0"/>
                <a:cs typeface="Helvetica" pitchFamily="34" charset="0"/>
              </a:rPr>
              <a:t>palabras subrayadas</a:t>
            </a:r>
            <a:r>
              <a:rPr lang="es-EC" sz="1400" b="1" dirty="0" smtClean="0">
                <a:latin typeface="Helvetica" pitchFamily="34" charset="0"/>
                <a:cs typeface="Helvetica" pitchFamily="34" charset="0"/>
              </a:rPr>
              <a:t>.</a:t>
            </a:r>
          </a:p>
          <a:p>
            <a:pPr marL="461963" indent="-65088"/>
            <a:endParaRPr lang="es-EC" sz="1400" b="1" dirty="0">
              <a:latin typeface="Helvetica" pitchFamily="34" charset="0"/>
              <a:cs typeface="Helvetica" pitchFamily="34" charset="0"/>
            </a:endParaRPr>
          </a:p>
          <a:p>
            <a:pPr marL="844917" indent="-361390">
              <a:buFont typeface="+mj-lt"/>
              <a:buAutoNum type="alphaUcPeriod"/>
            </a:pPr>
            <a:r>
              <a:rPr lang="es-VE" sz="1600" dirty="0" smtClean="0">
                <a:latin typeface="Helvetica" pitchFamily="34" charset="0"/>
                <a:cs typeface="Helvetica" pitchFamily="34" charset="0"/>
              </a:rPr>
              <a:t>casas, pocos</a:t>
            </a:r>
          </a:p>
          <a:p>
            <a:pPr marL="844917" indent="-361390">
              <a:buFont typeface="+mj-lt"/>
              <a:buAutoNum type="alphaUcPeriod"/>
            </a:pPr>
            <a:endParaRPr lang="es-VE" sz="1600" dirty="0" smtClean="0">
              <a:solidFill>
                <a:srgbClr val="FF0000"/>
              </a:solidFill>
              <a:latin typeface="Helvetica" pitchFamily="34" charset="0"/>
              <a:cs typeface="Helvetica" pitchFamily="34" charset="0"/>
            </a:endParaRPr>
          </a:p>
          <a:p>
            <a:pPr marL="844917" indent="-361390">
              <a:buFont typeface="+mj-lt"/>
              <a:buAutoNum type="alphaUcPeriod"/>
            </a:pPr>
            <a:r>
              <a:rPr lang="es-VE" sz="1600" dirty="0" smtClean="0">
                <a:latin typeface="Helvetica" pitchFamily="34" charset="0"/>
                <a:cs typeface="Helvetica" pitchFamily="34" charset="0"/>
              </a:rPr>
              <a:t>ámbitos, famosos</a:t>
            </a:r>
          </a:p>
          <a:p>
            <a:pPr marL="844917" indent="-361390">
              <a:buFont typeface="+mj-lt"/>
              <a:buAutoNum type="alphaUcPeriod"/>
            </a:pPr>
            <a:endParaRPr lang="es-VE" sz="1600" dirty="0" smtClean="0">
              <a:latin typeface="Helvetica" pitchFamily="34" charset="0"/>
              <a:cs typeface="Helvetica" pitchFamily="34" charset="0"/>
            </a:endParaRPr>
          </a:p>
          <a:p>
            <a:pPr marL="844917" indent="-361390">
              <a:buFont typeface="+mj-lt"/>
              <a:buAutoNum type="alphaUcPeriod"/>
            </a:pPr>
            <a:r>
              <a:rPr lang="es-VE" sz="1600" dirty="0" smtClean="0">
                <a:latin typeface="Helvetica" pitchFamily="34" charset="0"/>
                <a:cs typeface="Helvetica" pitchFamily="34" charset="0"/>
              </a:rPr>
              <a:t>teatros, glorificados</a:t>
            </a:r>
          </a:p>
          <a:p>
            <a:pPr marL="844917" indent="-361390">
              <a:buFont typeface="+mj-lt"/>
              <a:buAutoNum type="alphaUcPeriod"/>
            </a:pPr>
            <a:endParaRPr lang="es-VE" sz="1600" dirty="0" smtClean="0">
              <a:latin typeface="Helvetica" pitchFamily="34" charset="0"/>
              <a:cs typeface="Helvetica" pitchFamily="34" charset="0"/>
            </a:endParaRPr>
          </a:p>
          <a:p>
            <a:pPr marL="844917" indent="-361390">
              <a:buFont typeface="+mj-lt"/>
              <a:buAutoNum type="alphaUcPeriod"/>
            </a:pPr>
            <a:r>
              <a:rPr lang="es-VE" sz="1600" dirty="0" smtClean="0">
                <a:latin typeface="Helvetica" pitchFamily="34" charset="0"/>
                <a:cs typeface="Helvetica" pitchFamily="34" charset="0"/>
              </a:rPr>
              <a:t>cámaras, enorme</a:t>
            </a:r>
          </a:p>
        </p:txBody>
      </p:sp>
      <p:sp>
        <p:nvSpPr>
          <p:cNvPr id="15" name="Oval 14"/>
          <p:cNvSpPr/>
          <p:nvPr/>
        </p:nvSpPr>
        <p:spPr>
          <a:xfrm>
            <a:off x="532616" y="40642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32616" y="455883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42195" y="357317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bg1"/>
              </a:solidFill>
            </a:endParaRPr>
          </a:p>
        </p:txBody>
      </p:sp>
      <p:sp>
        <p:nvSpPr>
          <p:cNvPr id="18" name="Oval 17"/>
          <p:cNvSpPr/>
          <p:nvPr/>
        </p:nvSpPr>
        <p:spPr>
          <a:xfrm>
            <a:off x="532616" y="311296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542195" y="755826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42195" y="79555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42195" y="669023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532616" y="71242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20491318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sp>
        <p:nvSpPr>
          <p:cNvPr id="2" name="Rectangle 1"/>
          <p:cNvSpPr/>
          <p:nvPr/>
        </p:nvSpPr>
        <p:spPr>
          <a:xfrm>
            <a:off x="381000" y="381000"/>
            <a:ext cx="6800850" cy="4621625"/>
          </a:xfrm>
          <a:prstGeom prst="rect">
            <a:avLst/>
          </a:prstGeom>
        </p:spPr>
        <p:txBody>
          <a:bodyPr wrap="square" lIns="96367" tIns="48184" rIns="96367" bIns="48184">
            <a:spAutoFit/>
          </a:bodyPr>
          <a:lstStyle/>
          <a:p>
            <a:endParaRPr lang="en-US" sz="1400" dirty="0"/>
          </a:p>
          <a:p>
            <a:r>
              <a:rPr lang="es-GT" sz="1400" b="1" u="sng" dirty="0" smtClean="0"/>
              <a:t>Parte 2</a:t>
            </a:r>
            <a:r>
              <a:rPr lang="es-GT" sz="1400" b="1" dirty="0" smtClean="0"/>
              <a:t> </a:t>
            </a:r>
          </a:p>
          <a:p>
            <a:pPr>
              <a:defRPr/>
            </a:pPr>
            <a:r>
              <a:rPr lang="es-GT" sz="1400" b="1" dirty="0" smtClean="0"/>
              <a:t>Tarea de rendimiento</a:t>
            </a:r>
          </a:p>
          <a:p>
            <a:pPr>
              <a:defRPr/>
            </a:pPr>
            <a:endParaRPr lang="es-GT" sz="1400" b="1" dirty="0" smtClean="0"/>
          </a:p>
          <a:p>
            <a:pPr>
              <a:defRPr/>
            </a:pPr>
            <a:r>
              <a:rPr lang="es-GT" sz="1400" b="1" u="sng" dirty="0" smtClean="0"/>
              <a:t>Tu tarea</a:t>
            </a:r>
            <a:r>
              <a:rPr lang="es-GT" sz="1400" b="1" dirty="0" smtClean="0"/>
              <a:t>: </a:t>
            </a:r>
          </a:p>
          <a:p>
            <a:pPr marL="403225">
              <a:defRPr/>
            </a:pPr>
            <a:r>
              <a:rPr lang="es-ES" sz="1400" dirty="0"/>
              <a:t>Escribe una narrativa sobre un personaje que aprende </a:t>
            </a:r>
            <a:r>
              <a:rPr lang="es-ES" sz="1400" dirty="0" smtClean="0"/>
              <a:t>qué </a:t>
            </a:r>
            <a:r>
              <a:rPr lang="es-ES" sz="1400" dirty="0"/>
              <a:t>se necesita para  hacer un sueño realidad. El sueño puede ser </a:t>
            </a:r>
            <a:r>
              <a:rPr lang="es-ES" sz="1400" dirty="0" smtClean="0"/>
              <a:t>acerca del </a:t>
            </a:r>
            <a:r>
              <a:rPr lang="es-ES" sz="1400" dirty="0"/>
              <a:t>béisbol o puede ser sobre otro sueño </a:t>
            </a:r>
            <a:r>
              <a:rPr lang="es-ES" sz="1400" dirty="0" smtClean="0"/>
              <a:t>aparte del béisbol</a:t>
            </a:r>
            <a:r>
              <a:rPr lang="es-ES" sz="1400" dirty="0"/>
              <a:t>.  Sin embargo, utiliza detalles de los textos que apoyen qué </a:t>
            </a:r>
            <a:r>
              <a:rPr lang="es-ES" sz="1400" dirty="0" smtClean="0"/>
              <a:t>se </a:t>
            </a:r>
            <a:r>
              <a:rPr lang="es-ES" sz="1400" dirty="0"/>
              <a:t>necesita para hacer un sueño realidad (tal como nunca rendirse u otras cualidades personales que se encuentran en los textos).</a:t>
            </a:r>
          </a:p>
          <a:p>
            <a:endParaRPr lang="es-GT" sz="1400" dirty="0" smtClean="0"/>
          </a:p>
          <a:p>
            <a:r>
              <a:rPr lang="es-GT" sz="1400" b="1" u="sng" dirty="0" smtClean="0"/>
              <a:t>Vas a </a:t>
            </a:r>
            <a:r>
              <a:rPr lang="es-GT" sz="1400" dirty="0" smtClean="0"/>
              <a:t>:</a:t>
            </a:r>
          </a:p>
          <a:p>
            <a:pPr marL="361375" indent="-361375">
              <a:buAutoNum type="arabicPeriod"/>
            </a:pPr>
            <a:r>
              <a:rPr lang="es-ES" sz="1400" dirty="0"/>
              <a:t>Planificar tu escrito. Puedes utilizar tus notas y respuestas.</a:t>
            </a:r>
          </a:p>
          <a:p>
            <a:pPr marL="361375" indent="-361375">
              <a:buAutoNum type="arabicPeriod"/>
            </a:pPr>
            <a:endParaRPr lang="es-ES" sz="1400" dirty="0"/>
          </a:p>
          <a:p>
            <a:pPr marL="361375" indent="-361375">
              <a:buAutoNum type="arabicPeriod"/>
            </a:pPr>
            <a:r>
              <a:rPr lang="es-ES" sz="1400" dirty="0"/>
              <a:t>Escribir, revisar y editar tu primer borrador (tu maestro te proporcionará papel).</a:t>
            </a:r>
          </a:p>
          <a:p>
            <a:pPr marL="361375" indent="-361375">
              <a:buAutoNum type="arabicPeriod"/>
            </a:pPr>
            <a:endParaRPr lang="es-ES" sz="1400" dirty="0"/>
          </a:p>
          <a:p>
            <a:pPr marL="361375" indent="-361375">
              <a:buAutoNum type="arabicPeriod"/>
            </a:pPr>
            <a:r>
              <a:rPr lang="es-ES" sz="1400" dirty="0"/>
              <a:t>Escribir una versión final de tu </a:t>
            </a:r>
            <a:r>
              <a:rPr lang="es-ES" sz="1400" dirty="0" smtClean="0"/>
              <a:t>artículo </a:t>
            </a:r>
            <a:r>
              <a:rPr lang="es-ES" sz="1400" dirty="0"/>
              <a:t>narrativo.</a:t>
            </a:r>
          </a:p>
          <a:p>
            <a:pPr algn="ctr"/>
            <a:endParaRPr lang="es-GT" sz="1400" b="1" u="sng" dirty="0" smtClean="0"/>
          </a:p>
          <a:p>
            <a:pPr algn="ctr"/>
            <a:r>
              <a:rPr lang="es-EC" sz="1400" i="1" dirty="0"/>
              <a:t>Cómo serás </a:t>
            </a:r>
            <a:r>
              <a:rPr lang="es-EC" sz="1400" i="1" dirty="0" smtClean="0"/>
              <a:t>calificado</a:t>
            </a:r>
            <a:endParaRPr lang="en-US" sz="1400" i="1" dirty="0"/>
          </a:p>
          <a:p>
            <a:endParaRPr lang="en-US" sz="1400" b="1" u="sng" dirty="0"/>
          </a:p>
          <a:p>
            <a:endParaRPr lang="en-US" sz="1400" b="1" u="sng" dirty="0"/>
          </a:p>
        </p:txBody>
      </p:sp>
      <p:graphicFrame>
        <p:nvGraphicFramePr>
          <p:cNvPr id="5" name="Table 4"/>
          <p:cNvGraphicFramePr>
            <a:graphicFrameLocks noGrp="1"/>
          </p:cNvGraphicFramePr>
          <p:nvPr>
            <p:extLst>
              <p:ext uri="{D42A27DB-BD31-4B8C-83A1-F6EECF244321}">
                <p14:modId xmlns:p14="http://schemas.microsoft.com/office/powerpoint/2010/main" val="3788407254"/>
              </p:ext>
            </p:extLst>
          </p:nvPr>
        </p:nvGraphicFramePr>
        <p:xfrm>
          <a:off x="1143000" y="4648200"/>
          <a:ext cx="5553075" cy="2214153"/>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Cuán bien mantienes tu enfoque, y estableces un escenario, narrador y /o personajes</a:t>
                      </a:r>
                      <a:r>
                        <a:rPr kumimoji="0" lang="en-US" sz="900" b="1" i="0" u="none" strike="noStrike" kern="1200" cap="none" spc="0" normalizeH="0" baseline="0" noProof="0" dirty="0" smtClean="0">
                          <a:ln>
                            <a:noFill/>
                          </a:ln>
                          <a:solidFill>
                            <a:prstClr val="black"/>
                          </a:solidFill>
                          <a:effectLst/>
                          <a:uLnTx/>
                          <a:uFillTx/>
                          <a:latin typeface="+mn-lt"/>
                          <a:ea typeface="+mn-ea"/>
                          <a:cs typeface="+mn-cs"/>
                        </a:rPr>
                        <a:t>.</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s-EC" sz="900" b="1" noProof="0" dirty="0" smtClean="0"/>
                        <a:t>Cuán</a:t>
                      </a:r>
                      <a:r>
                        <a:rPr lang="es-EC" sz="900" b="1" baseline="0" noProof="0" dirty="0" smtClean="0"/>
                        <a:t> bien los</a:t>
                      </a:r>
                      <a:r>
                        <a:rPr lang="es-EC" sz="900" b="1" baseline="0" noProof="0" dirty="0" smtClean="0">
                          <a:solidFill>
                            <a:srgbClr val="00B050"/>
                          </a:solidFill>
                        </a:rPr>
                        <a:t> </a:t>
                      </a:r>
                      <a:r>
                        <a:rPr lang="es-EC" sz="900" b="1" baseline="0" noProof="0" dirty="0" smtClean="0">
                          <a:solidFill>
                            <a:schemeClr val="tx1"/>
                          </a:solidFill>
                        </a:rPr>
                        <a:t>acontecimientos</a:t>
                      </a:r>
                      <a:r>
                        <a:rPr lang="es-EC" sz="900" b="1" baseline="0" noProof="0" dirty="0" smtClean="0"/>
                        <a:t> fluyen lógicamente desde el principio hasta el final, utilizando transiciones eficaces, y cuán bien te mantienes en el tema a lo largo del escrito.</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s-EC" sz="900" b="1" noProof="0" dirty="0" smtClean="0"/>
                        <a:t>Cuán</a:t>
                      </a:r>
                      <a:r>
                        <a:rPr lang="es-EC" sz="900" b="1" baseline="0" noProof="0" dirty="0" smtClean="0"/>
                        <a:t> bien elaboras con detalles, diálogo, y descripciones para avanzar el escrito, o ilustrar la experiencia. </a:t>
                      </a:r>
                      <a:endParaRPr lang="es-EC" sz="900" b="1" noProof="0" dirty="0" smtClean="0"/>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s-EC" sz="900" b="1" noProof="0" dirty="0" smtClean="0"/>
                        <a:t>Cuán</a:t>
                      </a:r>
                      <a:r>
                        <a:rPr lang="es-EC" sz="900" b="1" baseline="0" noProof="0" dirty="0" smtClean="0"/>
                        <a:t> eficazmente expresas las experiencias o los acontecimientos, utilizando lenguaje sensorial, concreto y figurativo que es apropiado para tu propósito. </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solidFill>
                      <a:schemeClr val="accent6">
                        <a:lumMod val="20000"/>
                        <a:lumOff val="80000"/>
                      </a:schemeClr>
                    </a:solidFill>
                  </a:tcPr>
                </a:tc>
                <a:tc>
                  <a:txBody>
                    <a:bodyPr/>
                    <a:lstStyle/>
                    <a:p>
                      <a:r>
                        <a:rPr lang="es-EC" sz="900" b="1" noProof="0" dirty="0" smtClean="0"/>
                        <a:t>Cuán</a:t>
                      </a:r>
                      <a:r>
                        <a:rPr lang="es-EC" sz="900" b="1" baseline="0" noProof="0" dirty="0" smtClean="0"/>
                        <a:t> bien sigues las reglas gramaticales, su uso, y las mecánicas </a:t>
                      </a:r>
                      <a:r>
                        <a:rPr lang="es-EC" sz="900" b="1" noProof="0" dirty="0" smtClean="0"/>
                        <a:t>(ortografía, puntuación, uso</a:t>
                      </a:r>
                      <a:r>
                        <a:rPr lang="es-EC" sz="900" b="1" baseline="0" noProof="0" dirty="0" smtClean="0"/>
                        <a:t> de las mayúsculas</a:t>
                      </a:r>
                      <a:r>
                        <a:rPr lang="es-EC" sz="900" b="1" noProof="0" dirty="0" smtClean="0"/>
                        <a:t>,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2497547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6873240" cy="9085564"/>
          </a:xfrm>
          <a:prstGeom prst="rect">
            <a:avLst/>
          </a:prstGeom>
          <a:noFill/>
        </p:spPr>
        <p:txBody>
          <a:bodyPr wrap="square" rtlCol="0">
            <a:spAutoFit/>
          </a:bodyPr>
          <a:lstStyle/>
          <a:p>
            <a:pPr algn="ctr"/>
            <a:r>
              <a:rPr lang="es-ES_tradnl" sz="1540" b="1" dirty="0" smtClean="0"/>
              <a:t>Mentalidad</a:t>
            </a:r>
          </a:p>
          <a:p>
            <a:pPr lvl="0"/>
            <a:r>
              <a:rPr lang="es-MX" sz="1100" i="1" dirty="0" smtClean="0">
                <a:solidFill>
                  <a:prstClr val="black"/>
                </a:solidFill>
              </a:rPr>
              <a:t>Esta </a:t>
            </a:r>
            <a:r>
              <a:rPr lang="es-MX" sz="1100" i="1" dirty="0">
                <a:solidFill>
                  <a:prstClr val="black"/>
                </a:solidFill>
              </a:rPr>
              <a:t>pre-actividad para la clase sigue el diseño general de elementos contextuales, recursos, objetivos de aprendizaje, términos clave y propósito del Consorcio de Evaluaciones </a:t>
            </a:r>
            <a:r>
              <a:rPr lang="es-MX" sz="1100" i="1" dirty="0" err="1">
                <a:solidFill>
                  <a:prstClr val="black"/>
                </a:solidFill>
              </a:rPr>
              <a:t>Smarter</a:t>
            </a:r>
            <a:r>
              <a:rPr lang="es-MX" sz="1100" i="1" dirty="0">
                <a:solidFill>
                  <a:prstClr val="black"/>
                </a:solidFill>
              </a:rPr>
              <a:t> </a:t>
            </a:r>
            <a:r>
              <a:rPr lang="es-MX" sz="1100" i="1" dirty="0" err="1">
                <a:solidFill>
                  <a:prstClr val="black"/>
                </a:solidFill>
              </a:rPr>
              <a:t>Balanced</a:t>
            </a:r>
            <a:r>
              <a:rPr lang="es-MX" sz="1100" i="1" dirty="0">
                <a:solidFill>
                  <a:prstClr val="black"/>
                </a:solidFill>
              </a:rPr>
              <a:t> (SBAC). [</a:t>
            </a:r>
            <a:r>
              <a:rPr lang="es-MX" sz="1100" i="1" dirty="0">
                <a:solidFill>
                  <a:prstClr val="black"/>
                </a:solidFill>
                <a:hlinkClick r:id="rId2"/>
              </a:rPr>
              <a:t>http://oaksportal.org/resources/</a:t>
            </a:r>
            <a:r>
              <a:rPr lang="es-MX" sz="1100" i="1" dirty="0">
                <a:solidFill>
                  <a:prstClr val="black"/>
                </a:solidFill>
              </a:rPr>
              <a:t>]</a:t>
            </a:r>
          </a:p>
          <a:p>
            <a:pPr lvl="0"/>
            <a:r>
              <a:rPr lang="x-none" sz="1100" i="1" dirty="0"/>
              <a:t>El contenido dentro de cada uno de estos fue escrito </a:t>
            </a:r>
            <a:r>
              <a:rPr lang="x-none" sz="1100" i="1" dirty="0" smtClean="0"/>
              <a:t>por: </a:t>
            </a:r>
            <a:r>
              <a:rPr lang="es-MX" sz="1100" i="1" dirty="0" err="1" smtClean="0">
                <a:solidFill>
                  <a:prstClr val="black"/>
                </a:solidFill>
              </a:rPr>
              <a:t>Anne</a:t>
            </a:r>
            <a:r>
              <a:rPr lang="es-MX" sz="1100" i="1" dirty="0" smtClean="0">
                <a:solidFill>
                  <a:prstClr val="black"/>
                </a:solidFill>
              </a:rPr>
              <a:t> </a:t>
            </a:r>
            <a:r>
              <a:rPr lang="es-MX" sz="1100" i="1" dirty="0" err="1">
                <a:solidFill>
                  <a:prstClr val="black"/>
                </a:solidFill>
              </a:rPr>
              <a:t>Berg</a:t>
            </a:r>
            <a:r>
              <a:rPr lang="es-MX" sz="1100" i="1" dirty="0">
                <a:solidFill>
                  <a:prstClr val="black"/>
                </a:solidFill>
              </a:rPr>
              <a:t>, </a:t>
            </a:r>
            <a:r>
              <a:rPr lang="es-MX" sz="1100" i="1" dirty="0" err="1">
                <a:solidFill>
                  <a:prstClr val="black"/>
                </a:solidFill>
              </a:rPr>
              <a:t>Aliceson</a:t>
            </a:r>
            <a:r>
              <a:rPr lang="es-MX" sz="1100" i="1" dirty="0">
                <a:solidFill>
                  <a:prstClr val="black"/>
                </a:solidFill>
              </a:rPr>
              <a:t> </a:t>
            </a:r>
            <a:r>
              <a:rPr lang="es-MX" sz="1100" i="1" dirty="0" err="1">
                <a:solidFill>
                  <a:prstClr val="black"/>
                </a:solidFill>
              </a:rPr>
              <a:t>Brandt</a:t>
            </a:r>
            <a:r>
              <a:rPr lang="es-MX" sz="1100" i="1" dirty="0">
                <a:solidFill>
                  <a:prstClr val="black"/>
                </a:solidFill>
              </a:rPr>
              <a:t> </a:t>
            </a:r>
            <a:r>
              <a:rPr lang="es-MX" sz="1100" i="1" dirty="0" smtClean="0">
                <a:solidFill>
                  <a:prstClr val="black"/>
                </a:solidFill>
              </a:rPr>
              <a:t> y </a:t>
            </a:r>
            <a:r>
              <a:rPr lang="es-MX" sz="1100" i="1" dirty="0" err="1">
                <a:solidFill>
                  <a:prstClr val="black"/>
                </a:solidFill>
              </a:rPr>
              <a:t>Ko</a:t>
            </a:r>
            <a:r>
              <a:rPr lang="es-MX" sz="1100" i="1" dirty="0">
                <a:solidFill>
                  <a:prstClr val="black"/>
                </a:solidFill>
              </a:rPr>
              <a:t> </a:t>
            </a:r>
            <a:r>
              <a:rPr lang="es-MX" sz="1100" i="1" dirty="0" smtClean="0">
                <a:solidFill>
                  <a:prstClr val="black"/>
                </a:solidFill>
              </a:rPr>
              <a:t>Kagawa.</a:t>
            </a:r>
            <a:endParaRPr lang="es-MX" sz="1100" i="1" dirty="0">
              <a:solidFill>
                <a:prstClr val="black"/>
              </a:solidFill>
            </a:endParaRPr>
          </a:p>
          <a:p>
            <a:endParaRPr lang="es-MX" sz="1100" i="1" dirty="0"/>
          </a:p>
          <a:p>
            <a:r>
              <a:rPr lang="es-ES" sz="1100" dirty="0" smtClean="0"/>
              <a:t>La </a:t>
            </a:r>
            <a:r>
              <a:rPr lang="es-ES" sz="1100" dirty="0"/>
              <a:t>actividad en el salón de clase introduce a los estudiantes al contexto de una tarea de rendimiento, para que no estén en desventaja al demostrar las destrezas que la tarea intenta evaluar. </a:t>
            </a:r>
          </a:p>
          <a:p>
            <a:endParaRPr lang="es-ES_tradnl" sz="1100" dirty="0" smtClean="0"/>
          </a:p>
          <a:p>
            <a:r>
              <a:rPr lang="es-ES_tradnl" sz="1100" dirty="0" smtClean="0"/>
              <a:t>Los </a:t>
            </a:r>
            <a:r>
              <a:rPr lang="es-ES_tradnl" sz="1100" dirty="0"/>
              <a:t>elementos contextuales incluyen</a:t>
            </a:r>
            <a:r>
              <a:rPr lang="es-ES_tradnl" sz="1100" dirty="0" smtClean="0"/>
              <a:t>:</a:t>
            </a:r>
          </a:p>
          <a:p>
            <a:pPr marL="251460" indent="-251460">
              <a:buAutoNum type="arabicPeriod"/>
            </a:pPr>
            <a:r>
              <a:rPr lang="es-ES" sz="1100" b="1" dirty="0"/>
              <a:t>Un entendimiento del escenario/ambiente </a:t>
            </a:r>
            <a:r>
              <a:rPr lang="es-ES" sz="1100" dirty="0"/>
              <a:t>o de la situación en la que se sitúa la tarea. </a:t>
            </a:r>
          </a:p>
          <a:p>
            <a:pPr marL="251460" indent="-251460">
              <a:buAutoNum type="arabicPeriod"/>
            </a:pPr>
            <a:r>
              <a:rPr lang="es-ES" sz="1100" b="1" dirty="0"/>
              <a:t>Conceptos</a:t>
            </a:r>
            <a:r>
              <a:rPr lang="es-ES" sz="1100" dirty="0"/>
              <a:t> potencialmente </a:t>
            </a:r>
            <a:r>
              <a:rPr lang="es-ES" sz="1100" b="1" dirty="0"/>
              <a:t>desconocidos </a:t>
            </a:r>
            <a:r>
              <a:rPr lang="es-ES" sz="1100" dirty="0"/>
              <a:t>que están asociados al escenario/ambiente.</a:t>
            </a:r>
          </a:p>
          <a:p>
            <a:pPr marL="251460" indent="-251460">
              <a:buAutoNum type="arabicPeriod"/>
            </a:pPr>
            <a:r>
              <a:rPr lang="es-ES" sz="1100" b="1" dirty="0"/>
              <a:t>Términos clave o vocabulario </a:t>
            </a:r>
            <a:r>
              <a:rPr lang="es-ES" sz="1100" dirty="0"/>
              <a:t>que los estudiantes necesitarán entender con el fin de participar de manera significativa y completar la tarea de rendimiento</a:t>
            </a:r>
            <a:r>
              <a:rPr lang="es-ES" sz="1100" b="1" dirty="0"/>
              <a:t>.</a:t>
            </a:r>
          </a:p>
          <a:p>
            <a:endParaRPr lang="es-ES_tradnl" sz="1100" dirty="0" smtClean="0"/>
          </a:p>
          <a:p>
            <a:r>
              <a:rPr lang="es-ES" sz="1100" dirty="0"/>
              <a:t>Con la actividad en el salón de clase también se pretende generar el interés de los estudiantes  hacia una mayor exploración de la idea clave (las ideas claves</a:t>
            </a:r>
            <a:r>
              <a:rPr lang="es-ES" sz="1100" dirty="0" smtClean="0"/>
              <a:t>).  La </a:t>
            </a:r>
            <a:r>
              <a:rPr lang="es-ES" sz="1100" dirty="0"/>
              <a:t>actividad debe ser fácil de implementar con instrucciones claras. </a:t>
            </a:r>
          </a:p>
          <a:p>
            <a:endParaRPr lang="es-ES_tradnl" sz="1100" dirty="0" smtClean="0"/>
          </a:p>
          <a:p>
            <a:r>
              <a:rPr lang="es-ES" sz="1100" dirty="0"/>
              <a:t>Por favor, lea toda la actividad </a:t>
            </a:r>
            <a:r>
              <a:rPr lang="es-ES" sz="1100" dirty="0" smtClean="0"/>
              <a:t>de clase antes </a:t>
            </a:r>
            <a:r>
              <a:rPr lang="es-ES" sz="1100" dirty="0"/>
              <a:t>de comenzarla con los estudiantes,  para asegurar que se complete </a:t>
            </a:r>
            <a:r>
              <a:rPr lang="es-ES" sz="1100" dirty="0" smtClean="0"/>
              <a:t>cualquier preparación de clase </a:t>
            </a:r>
            <a:r>
              <a:rPr lang="es-ES" sz="1100" dirty="0"/>
              <a:t>con </a:t>
            </a:r>
            <a:r>
              <a:rPr lang="es-ES" sz="1100" dirty="0" smtClean="0"/>
              <a:t>antelación. A </a:t>
            </a:r>
            <a:r>
              <a:rPr lang="es-ES" sz="1100" dirty="0"/>
              <a:t>lo largo de la actividad, se permite pausar y preguntar a los estudiantes si tienen preguntas.</a:t>
            </a:r>
          </a:p>
          <a:p>
            <a:endParaRPr lang="es-ES_tradnl" sz="1100" dirty="0" smtClean="0"/>
          </a:p>
          <a:p>
            <a:r>
              <a:rPr lang="es-MX" sz="1100" b="1" dirty="0"/>
              <a:t>Recursos necesarios:</a:t>
            </a:r>
          </a:p>
          <a:p>
            <a:pPr marL="188595" indent="-188595">
              <a:buFont typeface="Arial" panose="020B0604020202020204" pitchFamily="34" charset="0"/>
              <a:buChar char="•"/>
            </a:pPr>
            <a:r>
              <a:rPr lang="es-ES_tradnl" sz="1100" dirty="0" smtClean="0"/>
              <a:t>Papel </a:t>
            </a:r>
            <a:r>
              <a:rPr lang="es-ES_tradnl" sz="1100" dirty="0"/>
              <a:t>afiche (chart </a:t>
            </a:r>
            <a:r>
              <a:rPr lang="es-ES_tradnl" sz="1100" dirty="0" err="1"/>
              <a:t>paper</a:t>
            </a:r>
            <a:r>
              <a:rPr lang="es-ES_tradnl" sz="1100" dirty="0"/>
              <a:t>), pizarrón o pizarra </a:t>
            </a:r>
            <a:r>
              <a:rPr lang="es-ES_tradnl" sz="1100" dirty="0" smtClean="0"/>
              <a:t>blanca, marcadores o gis (tiza)</a:t>
            </a:r>
            <a:endParaRPr lang="es-ES_tradnl" sz="1100" dirty="0"/>
          </a:p>
          <a:p>
            <a:pPr marL="188595" indent="-188595">
              <a:buFont typeface="Arial" panose="020B0604020202020204" pitchFamily="34" charset="0"/>
              <a:buChar char="•"/>
            </a:pPr>
            <a:r>
              <a:rPr lang="es-ES" sz="1100" dirty="0"/>
              <a:t>Una hoja de papel y un lápiz para cada </a:t>
            </a:r>
            <a:r>
              <a:rPr lang="es-ES" sz="1100" dirty="0" smtClean="0"/>
              <a:t>grupo </a:t>
            </a:r>
            <a:r>
              <a:rPr lang="es-ES_tradnl" sz="1100" dirty="0" smtClean="0"/>
              <a:t>(Los estudiantes que  necesiten un acomodo pueden utilizar el  instrumento de escritura de su elección)</a:t>
            </a:r>
          </a:p>
          <a:p>
            <a:pPr marL="188595" indent="-188595">
              <a:buFont typeface="Arial" panose="020B0604020202020204" pitchFamily="34" charset="0"/>
              <a:buChar char="•"/>
            </a:pPr>
            <a:r>
              <a:rPr lang="es-ES_tradnl" sz="1100" dirty="0" smtClean="0"/>
              <a:t>Un juego/conjunto del material complementario (ya cortados) para cada  grupo de estudiantes (grupos de 4)</a:t>
            </a:r>
          </a:p>
          <a:p>
            <a:pPr marL="188595" indent="-188595">
              <a:buFont typeface="Arial" panose="020B0604020202020204" pitchFamily="34" charset="0"/>
              <a:buChar char="•"/>
            </a:pPr>
            <a:r>
              <a:rPr lang="es-ES_tradnl" sz="1100" dirty="0" smtClean="0"/>
              <a:t>Computadoras conectadas al internet, proyector  y bocinas</a:t>
            </a:r>
          </a:p>
          <a:p>
            <a:pPr marL="188595" indent="-188595">
              <a:buFont typeface="Arial" panose="020B0604020202020204" pitchFamily="34" charset="0"/>
              <a:buChar char="•"/>
            </a:pPr>
            <a:r>
              <a:rPr lang="es-ES_tradnl" sz="1100" dirty="0" smtClean="0"/>
              <a:t>Video de la </a:t>
            </a:r>
            <a:r>
              <a:rPr lang="es-ES_tradnl" sz="1100" i="1" dirty="0" smtClean="0"/>
              <a:t>Mentalidad fija vs. </a:t>
            </a:r>
            <a:r>
              <a:rPr lang="es-ES_tradnl" sz="1100" i="1" dirty="0"/>
              <a:t>l</a:t>
            </a:r>
            <a:r>
              <a:rPr lang="es-ES_tradnl" sz="1100" i="1" dirty="0" smtClean="0"/>
              <a:t>a mentalidad de crecimiento</a:t>
            </a:r>
            <a:r>
              <a:rPr lang="es-ES_tradnl" sz="1100" dirty="0" smtClean="0"/>
              <a:t>: https://www.youtube.com/watch?v=XjEp7pgqmzo</a:t>
            </a:r>
          </a:p>
          <a:p>
            <a:endParaRPr lang="es-ES_tradnl" sz="1100" dirty="0" smtClean="0"/>
          </a:p>
          <a:p>
            <a:r>
              <a:rPr lang="es-ES_tradnl" sz="1100" b="1" dirty="0"/>
              <a:t>Metas de </a:t>
            </a:r>
            <a:r>
              <a:rPr lang="es-ES_tradnl" sz="1100" b="1" dirty="0" smtClean="0"/>
              <a:t>aprendizaje:</a:t>
            </a:r>
            <a:endParaRPr lang="es-ES_tradnl" sz="1100" dirty="0" smtClean="0"/>
          </a:p>
          <a:p>
            <a:pPr marL="188595" indent="-188595">
              <a:buFont typeface="Arial" panose="020B0604020202020204" pitchFamily="34" charset="0"/>
              <a:buChar char="•"/>
            </a:pPr>
            <a:r>
              <a:rPr lang="es-ES" sz="1100" dirty="0"/>
              <a:t>Los estudiantes entenderán </a:t>
            </a:r>
            <a:r>
              <a:rPr lang="es-ES" sz="1100" dirty="0" smtClean="0"/>
              <a:t>el </a:t>
            </a:r>
            <a:r>
              <a:rPr lang="es-ES" sz="1100" dirty="0"/>
              <a:t>contexto de los términos clave relacionados con el </a:t>
            </a:r>
            <a:r>
              <a:rPr lang="es-ES" sz="1100" dirty="0" smtClean="0"/>
              <a:t>tema:</a:t>
            </a:r>
            <a:r>
              <a:rPr lang="es-ES_tradnl" sz="1100" dirty="0" smtClean="0"/>
              <a:t> </a:t>
            </a:r>
          </a:p>
          <a:p>
            <a:pPr marL="698000" lvl="1" indent="-188595">
              <a:buFont typeface="Courier New" panose="02070309020205020404" pitchFamily="49" charset="0"/>
              <a:buChar char="o"/>
            </a:pPr>
            <a:r>
              <a:rPr lang="es-ES_tradnl" sz="1100" dirty="0" smtClean="0"/>
              <a:t>Las personas con mentalidad de </a:t>
            </a:r>
            <a:r>
              <a:rPr lang="es-ES_tradnl" sz="1100" dirty="0"/>
              <a:t>crecimiento </a:t>
            </a:r>
            <a:r>
              <a:rPr lang="es-ES_tradnl" sz="1100" dirty="0" smtClean="0"/>
              <a:t>y mentalidad fija abordan los problemas de manera diferente.</a:t>
            </a:r>
          </a:p>
          <a:p>
            <a:pPr marL="188595" indent="59373">
              <a:buFont typeface="Courier New" panose="02070309020205020404" pitchFamily="49" charset="0"/>
              <a:buChar char="o"/>
            </a:pPr>
            <a:endParaRPr lang="es-ES_tradnl" sz="1100" dirty="0" smtClean="0"/>
          </a:p>
          <a:p>
            <a:r>
              <a:rPr lang="es-ES" sz="1100" dirty="0"/>
              <a:t>Los estudiantes entenderán los términos clave:</a:t>
            </a:r>
          </a:p>
          <a:p>
            <a:r>
              <a:rPr lang="es-ES" sz="1050" i="1" dirty="0"/>
              <a:t>Nota: Las definiciones que se proporcionan aquí son para la conveniencia de los facilitadores. Se espera que los estudiantes entiendan estos términos clave en el contexto de la tarea, no que se memoricen las definiciones.</a:t>
            </a:r>
          </a:p>
          <a:p>
            <a:endParaRPr lang="es-ES_tradnl" sz="1100" b="1" dirty="0" smtClean="0"/>
          </a:p>
          <a:p>
            <a:pPr marL="188595" indent="-188595">
              <a:buFont typeface="Arial" panose="020B0604020202020204" pitchFamily="34" charset="0"/>
              <a:buChar char="•"/>
            </a:pPr>
            <a:r>
              <a:rPr lang="es-ES_tradnl" sz="1100" b="1" dirty="0" smtClean="0"/>
              <a:t>Mentalidad de crecimiento</a:t>
            </a:r>
            <a:r>
              <a:rPr lang="es-ES_tradnl" sz="1100" dirty="0" smtClean="0"/>
              <a:t>: </a:t>
            </a:r>
            <a:r>
              <a:rPr lang="es-ES_tradnl" sz="1100" dirty="0"/>
              <a:t>c</a:t>
            </a:r>
            <a:r>
              <a:rPr lang="es-ES_tradnl" sz="1100" dirty="0" smtClean="0"/>
              <a:t>reer que puedes mejorar a través del trabajo duro y la dedicación</a:t>
            </a:r>
          </a:p>
          <a:p>
            <a:pPr marL="188595" indent="-188595">
              <a:buFont typeface="Arial" panose="020B0604020202020204" pitchFamily="34" charset="0"/>
              <a:buChar char="•"/>
            </a:pPr>
            <a:r>
              <a:rPr lang="es-ES_tradnl" sz="1100" b="1" dirty="0" smtClean="0"/>
              <a:t>Mentalidad fija: </a:t>
            </a:r>
            <a:r>
              <a:rPr lang="es-ES_tradnl" sz="1100" dirty="0" smtClean="0"/>
              <a:t>creer que no puedes mejorar y que naciste con un conjunto de destrezas fijas</a:t>
            </a:r>
            <a:endParaRPr lang="es-ES_tradnl" sz="1100" b="1" dirty="0" smtClean="0"/>
          </a:p>
          <a:p>
            <a:pPr marL="188595" indent="-188595">
              <a:buFont typeface="Arial" panose="020B0604020202020204" pitchFamily="34" charset="0"/>
              <a:buChar char="•"/>
            </a:pPr>
            <a:r>
              <a:rPr lang="es-ES_tradnl" sz="1100" b="1" dirty="0" smtClean="0"/>
              <a:t>Cualidades: </a:t>
            </a:r>
            <a:r>
              <a:rPr lang="es-ES_tradnl" sz="1100" dirty="0" smtClean="0"/>
              <a:t>características personales que identifican a alguien</a:t>
            </a:r>
          </a:p>
          <a:p>
            <a:pPr marL="188595" indent="-188595">
              <a:buFont typeface="Arial" panose="020B0604020202020204" pitchFamily="34" charset="0"/>
              <a:buChar char="•"/>
            </a:pPr>
            <a:endParaRPr lang="es-ES_tradnl" sz="1100" b="1" dirty="0" smtClean="0"/>
          </a:p>
          <a:p>
            <a:r>
              <a:rPr lang="es-ES_tradnl" sz="1100" dirty="0" smtClean="0"/>
              <a:t>[Objetivo: El objetivo del facilitador es introducir a los estudiantes  al hecho de cómo los individuos con mentalidades </a:t>
            </a:r>
            <a:r>
              <a:rPr lang="es-ES_tradnl" sz="1100" dirty="0"/>
              <a:t> </a:t>
            </a:r>
            <a:r>
              <a:rPr lang="es-ES_tradnl" sz="1100" dirty="0" smtClean="0"/>
              <a:t>fijas  o de crecimiento abordan a los problemas de manera diferente.  Esta actividad permitirá que los estudiantes  sean participantes activos a medida que exploran  las mentalidades fijas y las de crecimiento.]</a:t>
            </a:r>
          </a:p>
          <a:p>
            <a:r>
              <a:rPr lang="es-MX" sz="1100" dirty="0"/>
              <a:t>[Divida a los estudiantes en grupos pequeños de dos o </a:t>
            </a:r>
            <a:r>
              <a:rPr lang="es-MX" sz="1100" dirty="0" smtClean="0"/>
              <a:t>cuatro. Dé </a:t>
            </a:r>
            <a:r>
              <a:rPr lang="es-MX" sz="1100" dirty="0"/>
              <a:t>a cada grupo una hoja de papel y un lápiz.]</a:t>
            </a:r>
          </a:p>
          <a:p>
            <a:endParaRPr lang="es-MX" sz="1100" dirty="0" smtClean="0"/>
          </a:p>
          <a:p>
            <a:r>
              <a:rPr lang="es-MX" sz="1100" dirty="0" smtClean="0"/>
              <a:t>Nota</a:t>
            </a:r>
            <a:r>
              <a:rPr lang="es-MX" sz="1100" dirty="0"/>
              <a:t>:  La siguiente sección puede modificarse </a:t>
            </a:r>
            <a:r>
              <a:rPr lang="es-MX" sz="1100" dirty="0" smtClean="0"/>
              <a:t>para permitir </a:t>
            </a:r>
            <a:r>
              <a:rPr lang="es-MX" sz="1100" dirty="0"/>
              <a:t>la interacción entre maestro y estudiante de varias </a:t>
            </a:r>
            <a:r>
              <a:rPr lang="es-MX" sz="1100" dirty="0" smtClean="0"/>
              <a:t>maneras, por ejemplo una </a:t>
            </a:r>
            <a:r>
              <a:rPr lang="es-MX" sz="1100" dirty="0"/>
              <a:t>discusión dirigida por el maestro con toda la clase, una discusión entre maestro y estudiante en un ambiente diferente, podría ser con un solo estudiante o con  grupos pequeños.</a:t>
            </a:r>
          </a:p>
          <a:p>
            <a:endParaRPr lang="es-ES_tradnl" sz="1100" dirty="0" smtClean="0"/>
          </a:p>
          <a:p>
            <a:pPr lvl="0"/>
            <a:r>
              <a:rPr lang="es-MX" sz="1000" dirty="0">
                <a:solidFill>
                  <a:prstClr val="black"/>
                </a:solidFill>
              </a:rPr>
              <a:t>*Los facilitadores pueden decidir si quieren mostrar materiales complementarios utilizando un proyector o una computadora/ </a:t>
            </a:r>
            <a:r>
              <a:rPr lang="es-MX" sz="1000" dirty="0" err="1">
                <a:solidFill>
                  <a:prstClr val="black"/>
                </a:solidFill>
              </a:rPr>
              <a:t>Smartboard</a:t>
            </a:r>
            <a:r>
              <a:rPr lang="es-MX" sz="1000" dirty="0">
                <a:solidFill>
                  <a:prstClr val="black"/>
                </a:solidFill>
              </a:rPr>
              <a:t>, o si quieren hacer copias y entregarlas a los estudiantes.</a:t>
            </a:r>
          </a:p>
        </p:txBody>
      </p:sp>
    </p:spTree>
    <p:extLst>
      <p:ext uri="{BB962C8B-B14F-4D97-AF65-F5344CB8AC3E}">
        <p14:creationId xmlns:p14="http://schemas.microsoft.com/office/powerpoint/2010/main" val="41323683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57454073"/>
              </p:ext>
            </p:extLst>
          </p:nvPr>
        </p:nvGraphicFramePr>
        <p:xfrm>
          <a:off x="566739" y="381000"/>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25554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21478094"/>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2645219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92488226"/>
              </p:ext>
            </p:extLst>
          </p:nvPr>
        </p:nvGraphicFramePr>
        <p:xfrm>
          <a:off x="529813" y="4189233"/>
          <a:ext cx="6563363" cy="3231840"/>
        </p:xfrm>
        <a:graphic>
          <a:graphicData uri="http://schemas.openxmlformats.org/drawingml/2006/table">
            <a:tbl>
              <a:tblPr firstRow="1" bandRow="1">
                <a:tableStyleId>{5940675A-B579-460E-94D1-54222C63F5DA}</a:tableStyleId>
              </a:tblPr>
              <a:tblGrid>
                <a:gridCol w="518159"/>
                <a:gridCol w="4602482"/>
                <a:gridCol w="609602"/>
                <a:gridCol w="416560"/>
                <a:gridCol w="416560"/>
              </a:tblGrid>
              <a:tr h="330491">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C" sz="1500" b="1"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97341">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S" sz="900" b="0" i="0" u="none" noProof="0" dirty="0" smtClean="0">
                          <a:solidFill>
                            <a:schemeClr val="tx1"/>
                          </a:solidFill>
                          <a:effectLst/>
                        </a:rPr>
                        <a:t>En el texto </a:t>
                      </a:r>
                      <a:r>
                        <a:rPr lang="es-ES" sz="900" b="1" i="1" u="none" noProof="0" dirty="0" smtClean="0">
                          <a:solidFill>
                            <a:schemeClr val="tx1"/>
                          </a:solidFill>
                          <a:effectLst/>
                        </a:rPr>
                        <a:t>Henry Louis </a:t>
                      </a:r>
                      <a:r>
                        <a:rPr lang="es-ES" sz="900" b="1" i="1" u="none" noProof="0" dirty="0" err="1" smtClean="0">
                          <a:solidFill>
                            <a:schemeClr val="tx1"/>
                          </a:solidFill>
                          <a:effectLst/>
                        </a:rPr>
                        <a:t>Gehrig</a:t>
                      </a:r>
                      <a:r>
                        <a:rPr lang="es-ES" sz="900" b="0" i="0" u="none" noProof="0" dirty="0" smtClean="0">
                          <a:solidFill>
                            <a:schemeClr val="tx1"/>
                          </a:solidFill>
                          <a:effectLst/>
                        </a:rPr>
                        <a:t>, ¿Cuál es el significado más probable de la palabra "callejero” cuando se utiliza en la oración , “El empezó a jugar béisbol </a:t>
                      </a:r>
                      <a:r>
                        <a:rPr lang="es-ES" sz="900" b="0" i="0" u="sng" noProof="0" dirty="0" smtClean="0">
                          <a:solidFill>
                            <a:schemeClr val="tx1"/>
                          </a:solidFill>
                          <a:effectLst/>
                        </a:rPr>
                        <a:t>callejero</a:t>
                      </a:r>
                      <a:r>
                        <a:rPr lang="es-ES" sz="900" b="0" i="0" u="none" noProof="0" dirty="0" smtClean="0">
                          <a:solidFill>
                            <a:schemeClr val="tx1"/>
                          </a:solidFill>
                          <a:effectLst/>
                        </a:rPr>
                        <a:t> en su vecindario.”?</a:t>
                      </a:r>
                      <a:r>
                        <a:rPr lang="es-ES" sz="900" b="0" i="0" u="none" baseline="0" noProof="0" dirty="0" smtClean="0">
                          <a:solidFill>
                            <a:schemeClr val="tx1"/>
                          </a:solidFill>
                          <a:effectLst/>
                        </a:rPr>
                        <a:t> </a:t>
                      </a:r>
                      <a:r>
                        <a:rPr lang="es-HN" sz="900" b="0" i="0" baseline="0" noProof="0" dirty="0" smtClean="0">
                          <a:solidFill>
                            <a:srgbClr val="000000"/>
                          </a:solidFill>
                          <a:latin typeface="+mn-lt"/>
                          <a:ea typeface="Times New Roman"/>
                          <a:cs typeface="Times New Roman"/>
                        </a:rPr>
                        <a:t>RI.6.4</a:t>
                      </a:r>
                      <a:endParaRPr lang="es-HN" sz="900" b="0" i="0" kern="1200" noProof="0"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77747">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900" b="0" i="0" u="none" noProof="0" dirty="0" smtClean="0">
                          <a:solidFill>
                            <a:schemeClr val="tx1"/>
                          </a:solidFill>
                          <a:effectLst/>
                        </a:rPr>
                        <a:t>En la oración del texto </a:t>
                      </a:r>
                      <a:r>
                        <a:rPr lang="es-ES" sz="900" b="1" i="1" u="none" noProof="0" dirty="0" smtClean="0">
                          <a:solidFill>
                            <a:schemeClr val="tx1"/>
                          </a:solidFill>
                          <a:effectLst/>
                        </a:rPr>
                        <a:t>Henry Louis </a:t>
                      </a:r>
                      <a:r>
                        <a:rPr lang="es-ES" sz="900" b="1" i="1" u="none" noProof="0" dirty="0" err="1" smtClean="0">
                          <a:solidFill>
                            <a:schemeClr val="tx1"/>
                          </a:solidFill>
                          <a:effectLst/>
                        </a:rPr>
                        <a:t>Gehrig</a:t>
                      </a:r>
                      <a:r>
                        <a:rPr lang="es-ES" sz="900" b="0" i="0" u="none" noProof="0" dirty="0" smtClean="0">
                          <a:solidFill>
                            <a:schemeClr val="tx1"/>
                          </a:solidFill>
                          <a:effectLst/>
                        </a:rPr>
                        <a:t>, “muchos equipos de béisbol recaudaron dinero para darle un “ponchazo” a la enfermedad”, ¿Cuál es significado de la frase “darle un ‘ponchazo’”?</a:t>
                      </a:r>
                      <a:r>
                        <a:rPr lang="es-ES" sz="900" b="0" i="0" u="none" baseline="0" noProof="0" dirty="0" smtClean="0">
                          <a:solidFill>
                            <a:schemeClr val="tx1"/>
                          </a:solidFill>
                          <a:effectLst/>
                        </a:rPr>
                        <a:t> </a:t>
                      </a:r>
                      <a:r>
                        <a:rPr lang="es-HN" sz="900" b="0" i="0" u="none" baseline="0" noProof="0" dirty="0" smtClean="0">
                          <a:latin typeface="+mn-lt"/>
                        </a:rPr>
                        <a:t>RI.6.4</a:t>
                      </a:r>
                      <a:endParaRPr lang="es-HN" sz="900" b="0" i="0" u="none" noProof="0" dirty="0" smtClean="0">
                        <a:latin typeface="+mn-lt"/>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900" b="0" i="0" u="none" noProof="0" dirty="0" smtClean="0">
                          <a:solidFill>
                            <a:schemeClr val="tx1"/>
                          </a:solidFill>
                          <a:effectLst/>
                        </a:rPr>
                        <a:t>¿Qué declaración muestra de manera más eficaz que Lou </a:t>
                      </a:r>
                      <a:r>
                        <a:rPr lang="es-ES" sz="900" b="0" i="0" u="none" noProof="0" dirty="0" err="1" smtClean="0">
                          <a:solidFill>
                            <a:schemeClr val="tx1"/>
                          </a:solidFill>
                          <a:effectLst/>
                        </a:rPr>
                        <a:t>Gehrig</a:t>
                      </a:r>
                      <a:r>
                        <a:rPr lang="es-ES" sz="900" b="0" i="0" u="none" noProof="0" dirty="0" smtClean="0">
                          <a:solidFill>
                            <a:schemeClr val="tx1"/>
                          </a:solidFill>
                          <a:effectLst/>
                        </a:rPr>
                        <a:t> no estaba enojado por haber contraído </a:t>
                      </a:r>
                      <a:r>
                        <a:rPr lang="es-ES" sz="900" b="0" i="1" u="none" noProof="0" dirty="0" smtClean="0">
                          <a:solidFill>
                            <a:schemeClr val="tx1"/>
                          </a:solidFill>
                          <a:effectLst/>
                        </a:rPr>
                        <a:t>ALS</a:t>
                      </a:r>
                      <a:r>
                        <a:rPr lang="es-ES" sz="900" b="0" i="0" u="none" noProof="0" dirty="0" smtClean="0">
                          <a:solidFill>
                            <a:schemeClr val="tx1"/>
                          </a:solidFill>
                          <a:effectLst/>
                        </a:rPr>
                        <a:t>?</a:t>
                      </a:r>
                      <a:r>
                        <a:rPr lang="es-HN" sz="900" b="0" i="0" u="none" baseline="0" noProof="0" dirty="0" smtClean="0">
                          <a:solidFill>
                            <a:schemeClr val="tx1"/>
                          </a:solidFill>
                          <a:effectLst/>
                        </a:rPr>
                        <a:t> </a:t>
                      </a:r>
                      <a:r>
                        <a:rPr lang="es-HN" sz="900" b="0" i="0" noProof="0" dirty="0" smtClean="0">
                          <a:effectLst/>
                          <a:latin typeface="+mn-lt"/>
                        </a:rPr>
                        <a:t>RI.6.8</a:t>
                      </a:r>
                      <a:endParaRPr lang="es-HN" sz="900" b="0" i="0" noProof="0" dirty="0">
                        <a:effectLst/>
                        <a:latin typeface="+mn-lt"/>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44126">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900" b="0" i="0" u="none" noProof="0" dirty="0" smtClean="0">
                          <a:solidFill>
                            <a:schemeClr val="tx1"/>
                          </a:solidFill>
                          <a:effectLst/>
                        </a:rPr>
                        <a:t>¿Cuál de las siguientes afirmaciones no está apoyada por evidencia del pasaje, </a:t>
                      </a:r>
                      <a:r>
                        <a:rPr lang="es-ES" sz="900" b="1" i="1" u="none" noProof="0" dirty="0" err="1" smtClean="0">
                          <a:solidFill>
                            <a:schemeClr val="tx1"/>
                          </a:solidFill>
                          <a:effectLst/>
                        </a:rPr>
                        <a:t>Tyrus</a:t>
                      </a:r>
                      <a:r>
                        <a:rPr lang="es-ES" sz="900" b="1" i="1" u="none" noProof="0" dirty="0" smtClean="0">
                          <a:solidFill>
                            <a:schemeClr val="tx1"/>
                          </a:solidFill>
                          <a:effectLst/>
                        </a:rPr>
                        <a:t> Raymond </a:t>
                      </a:r>
                      <a:r>
                        <a:rPr lang="es-ES" sz="900" b="1" i="1" u="none" noProof="0" dirty="0" err="1" smtClean="0">
                          <a:solidFill>
                            <a:schemeClr val="tx1"/>
                          </a:solidFill>
                          <a:effectLst/>
                        </a:rPr>
                        <a:t>Cobb</a:t>
                      </a:r>
                      <a:r>
                        <a:rPr lang="es-ES" sz="900" b="0" i="0" u="none" noProof="0" dirty="0" smtClean="0">
                          <a:solidFill>
                            <a:schemeClr val="tx1"/>
                          </a:solidFill>
                          <a:effectLst/>
                        </a:rPr>
                        <a:t>?</a:t>
                      </a:r>
                      <a:r>
                        <a:rPr lang="es-ES" sz="900" b="0" i="0" u="none" baseline="0" noProof="0" dirty="0" smtClean="0">
                          <a:solidFill>
                            <a:schemeClr val="tx1"/>
                          </a:solidFill>
                          <a:effectLst/>
                        </a:rPr>
                        <a:t> </a:t>
                      </a:r>
                      <a:r>
                        <a:rPr lang="es-HN" sz="900" b="0" i="0" noProof="0" dirty="0" smtClean="0">
                          <a:effectLst/>
                          <a:latin typeface="+mn-lt"/>
                        </a:rPr>
                        <a:t>RI.6.8</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indent="0">
                        <a:buNone/>
                      </a:pPr>
                      <a:r>
                        <a:rPr lang="es-ES" sz="900" b="0" i="0" u="none" baseline="0" noProof="0" dirty="0" smtClean="0">
                          <a:solidFill>
                            <a:schemeClr val="tx1"/>
                          </a:solidFill>
                          <a:effectLst/>
                        </a:rPr>
                        <a:t>Basado en los acontecimientos descritos en los pasajes </a:t>
                      </a:r>
                      <a:r>
                        <a:rPr lang="es-ES" sz="900" b="1" i="1" u="none" baseline="0" noProof="0" dirty="0" smtClean="0">
                          <a:solidFill>
                            <a:schemeClr val="tx1"/>
                          </a:solidFill>
                          <a:effectLst/>
                        </a:rPr>
                        <a:t>Henry Louis </a:t>
                      </a:r>
                      <a:r>
                        <a:rPr lang="es-ES" sz="900" b="1" i="1" u="none" baseline="0" noProof="0" dirty="0" err="1" smtClean="0">
                          <a:solidFill>
                            <a:schemeClr val="tx1"/>
                          </a:solidFill>
                          <a:effectLst/>
                        </a:rPr>
                        <a:t>Gehrig</a:t>
                      </a:r>
                      <a:r>
                        <a:rPr lang="es-ES" sz="900" b="1" i="1" u="none" baseline="0" noProof="0" dirty="0" smtClean="0">
                          <a:solidFill>
                            <a:schemeClr val="tx1"/>
                          </a:solidFill>
                          <a:effectLst/>
                        </a:rPr>
                        <a:t> </a:t>
                      </a:r>
                      <a:r>
                        <a:rPr lang="es-ES" sz="900" b="0" i="0" u="none" baseline="0" noProof="0" dirty="0" smtClean="0">
                          <a:solidFill>
                            <a:schemeClr val="tx1"/>
                          </a:solidFill>
                          <a:effectLst/>
                        </a:rPr>
                        <a:t>y </a:t>
                      </a:r>
                      <a:r>
                        <a:rPr lang="es-ES" sz="900" b="1" i="1" u="none" baseline="0" noProof="0" dirty="0" err="1" smtClean="0">
                          <a:solidFill>
                            <a:schemeClr val="tx1"/>
                          </a:solidFill>
                          <a:effectLst/>
                        </a:rPr>
                        <a:t>Tyrus</a:t>
                      </a:r>
                      <a:r>
                        <a:rPr lang="es-ES" sz="900" b="1" i="1" u="none" baseline="0" noProof="0" dirty="0" smtClean="0">
                          <a:solidFill>
                            <a:schemeClr val="tx1"/>
                          </a:solidFill>
                          <a:effectLst/>
                        </a:rPr>
                        <a:t> Raymond </a:t>
                      </a:r>
                      <a:r>
                        <a:rPr lang="es-ES" sz="900" b="1" i="1" u="none" baseline="0" noProof="0" dirty="0" err="1" smtClean="0">
                          <a:solidFill>
                            <a:schemeClr val="tx1"/>
                          </a:solidFill>
                          <a:effectLst/>
                        </a:rPr>
                        <a:t>Cobb</a:t>
                      </a:r>
                      <a:r>
                        <a:rPr lang="es-ES" sz="900" b="0" i="0" u="none" baseline="0" noProof="0" dirty="0" smtClean="0">
                          <a:solidFill>
                            <a:schemeClr val="tx1"/>
                          </a:solidFill>
                          <a:effectLst/>
                        </a:rPr>
                        <a:t>, ¿de qué dos maneras eran estos hombres parecidos? </a:t>
                      </a:r>
                      <a:r>
                        <a:rPr lang="es-HN" sz="900" b="0" i="0" noProof="0" dirty="0" smtClean="0">
                          <a:latin typeface="+mn-lt"/>
                        </a:rPr>
                        <a:t>RI.6.9</a:t>
                      </a:r>
                      <a:endParaRPr lang="en-US" sz="900" b="0" i="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216764">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S" sz="900" b="0" i="0" noProof="0" dirty="0" smtClean="0">
                          <a:latin typeface="+mn-lt"/>
                        </a:rPr>
                        <a:t>¿Qué tipo de cronología mostraría mejor cómo ambas historias están secuenciadas?</a:t>
                      </a:r>
                      <a:r>
                        <a:rPr lang="es-ES" sz="900" b="0" i="0" baseline="0" noProof="0" dirty="0" smtClean="0">
                          <a:latin typeface="+mn-lt"/>
                        </a:rPr>
                        <a:t> </a:t>
                      </a:r>
                      <a:r>
                        <a:rPr lang="es-HN" sz="900" b="0" i="0" noProof="0" dirty="0" smtClean="0">
                          <a:latin typeface="+mn-lt"/>
                        </a:rPr>
                        <a:t>RI.6.9</a:t>
                      </a:r>
                      <a:endParaRPr lang="en-US" sz="900" b="0" i="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55977">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kumimoji="0" lang="es-ES" sz="900" b="0" i="0" u="none" strike="noStrike" kern="1200" cap="none" spc="0" normalizeH="0" baseline="0" noProof="0" dirty="0" smtClean="0">
                          <a:ln>
                            <a:noFill/>
                          </a:ln>
                          <a:solidFill>
                            <a:prstClr val="black"/>
                          </a:solidFill>
                          <a:effectLst/>
                          <a:uLnTx/>
                          <a:uFillTx/>
                          <a:latin typeface="+mn-lt"/>
                          <a:ea typeface="+mn-ea"/>
                          <a:cs typeface="+mn-cs"/>
                        </a:rPr>
                        <a:t>Utilizando  evidencia del texto, evalúa la afirmación, “La grandeza de </a:t>
                      </a:r>
                      <a:r>
                        <a:rPr kumimoji="0" lang="es-ES" sz="900" b="0" i="0" u="none" strike="noStrike" kern="1200" cap="none" spc="0" normalizeH="0" baseline="0" noProof="0" dirty="0" err="1" smtClean="0">
                          <a:ln>
                            <a:noFill/>
                          </a:ln>
                          <a:solidFill>
                            <a:prstClr val="black"/>
                          </a:solidFill>
                          <a:effectLst/>
                          <a:uLnTx/>
                          <a:uFillTx/>
                          <a:latin typeface="+mn-lt"/>
                          <a:ea typeface="+mn-ea"/>
                          <a:cs typeface="+mn-cs"/>
                        </a:rPr>
                        <a:t>Ty</a:t>
                      </a:r>
                      <a:r>
                        <a:rPr kumimoji="0" lang="es-ES" sz="900" b="0" i="0" u="none" strike="noStrike" kern="1200" cap="none" spc="0" normalizeH="0" baseline="0" noProof="0" dirty="0" smtClean="0">
                          <a:ln>
                            <a:noFill/>
                          </a:ln>
                          <a:solidFill>
                            <a:prstClr val="black"/>
                          </a:solidFill>
                          <a:effectLst/>
                          <a:uLnTx/>
                          <a:uFillTx/>
                          <a:latin typeface="+mn-lt"/>
                          <a:ea typeface="+mn-ea"/>
                          <a:cs typeface="+mn-cs"/>
                        </a:rPr>
                        <a:t> </a:t>
                      </a:r>
                      <a:r>
                        <a:rPr kumimoji="0" lang="es-ES" sz="900" b="0" i="0" u="none" strike="noStrike" kern="1200" cap="none" spc="0" normalizeH="0" baseline="0" noProof="0" dirty="0" err="1" smtClean="0">
                          <a:ln>
                            <a:noFill/>
                          </a:ln>
                          <a:solidFill>
                            <a:prstClr val="black"/>
                          </a:solidFill>
                          <a:effectLst/>
                          <a:uLnTx/>
                          <a:uFillTx/>
                          <a:latin typeface="+mn-lt"/>
                          <a:ea typeface="+mn-ea"/>
                          <a:cs typeface="+mn-cs"/>
                        </a:rPr>
                        <a:t>Cobb</a:t>
                      </a:r>
                      <a:r>
                        <a:rPr kumimoji="0" lang="es-ES" sz="900" b="0" i="0" u="none" strike="noStrike" kern="1200" cap="none" spc="0" normalizeH="0" baseline="0" noProof="0" dirty="0" smtClean="0">
                          <a:ln>
                            <a:noFill/>
                          </a:ln>
                          <a:solidFill>
                            <a:prstClr val="black"/>
                          </a:solidFill>
                          <a:effectLst/>
                          <a:uLnTx/>
                          <a:uFillTx/>
                          <a:latin typeface="+mn-lt"/>
                          <a:ea typeface="+mn-ea"/>
                          <a:cs typeface="+mn-cs"/>
                        </a:rPr>
                        <a:t> era algo que tenía que verse, y verlo era recordarlo para siempre”.  </a:t>
                      </a:r>
                      <a:r>
                        <a:rPr lang="en-US" sz="900" b="0" i="0" dirty="0" smtClean="0">
                          <a:solidFill>
                            <a:schemeClr val="tx1"/>
                          </a:solidFill>
                          <a:effectLst/>
                        </a:rPr>
                        <a:t>RI.6.8</a:t>
                      </a:r>
                      <a:endParaRPr lang="en-US" sz="900" b="0" i="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algn="ctr"/>
                      <a:r>
                        <a:rPr lang="en-US" sz="1400" b="1" i="0" dirty="0" smtClean="0">
                          <a:effectLst>
                            <a:outerShdw blurRad="38100" dist="38100" dir="2700000" algn="tl">
                              <a:srgbClr val="000000">
                                <a:alpha val="43137"/>
                              </a:srgbClr>
                            </a:outerShdw>
                          </a:effectLst>
                        </a:rPr>
                        <a:t>2</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29550">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900" b="0" i="0" u="none" strike="noStrike" kern="1200" cap="none" spc="0" normalizeH="0" baseline="0" noProof="0" dirty="0" smtClean="0">
                          <a:ln>
                            <a:noFill/>
                          </a:ln>
                          <a:solidFill>
                            <a:prstClr val="black"/>
                          </a:solidFill>
                          <a:effectLst/>
                          <a:uLnTx/>
                          <a:uFillTx/>
                          <a:latin typeface="+mn-lt"/>
                          <a:ea typeface="+mn-ea"/>
                          <a:cs typeface="+mn-cs"/>
                        </a:rPr>
                        <a:t>¿Cómo son similares o diferentes los acontecimientos descritos en </a:t>
                      </a:r>
                      <a:r>
                        <a:rPr kumimoji="0" lang="es-ES" sz="900" b="1" i="1" u="none" strike="noStrike" kern="1200" cap="none" spc="0" normalizeH="0" baseline="0" noProof="0" dirty="0" smtClean="0">
                          <a:ln>
                            <a:noFill/>
                          </a:ln>
                          <a:solidFill>
                            <a:prstClr val="black"/>
                          </a:solidFill>
                          <a:effectLst/>
                          <a:uLnTx/>
                          <a:uFillTx/>
                          <a:latin typeface="+mn-lt"/>
                          <a:ea typeface="+mn-ea"/>
                          <a:cs typeface="+mn-cs"/>
                        </a:rPr>
                        <a:t>Henry Louis </a:t>
                      </a:r>
                      <a:r>
                        <a:rPr kumimoji="0" lang="es-ES" sz="900" b="1" i="1" u="none" strike="noStrike" kern="1200" cap="none" spc="0" normalizeH="0" baseline="0" noProof="0" dirty="0" err="1" smtClean="0">
                          <a:ln>
                            <a:noFill/>
                          </a:ln>
                          <a:solidFill>
                            <a:prstClr val="black"/>
                          </a:solidFill>
                          <a:effectLst/>
                          <a:uLnTx/>
                          <a:uFillTx/>
                          <a:latin typeface="+mn-lt"/>
                          <a:ea typeface="+mn-ea"/>
                          <a:cs typeface="+mn-cs"/>
                        </a:rPr>
                        <a:t>Gehrig</a:t>
                      </a:r>
                      <a:r>
                        <a:rPr kumimoji="0" lang="es-ES" sz="900" b="1" i="1" u="none" strike="noStrike" kern="1200" cap="none" spc="0" normalizeH="0" baseline="0" noProof="0" dirty="0" smtClean="0">
                          <a:ln>
                            <a:noFill/>
                          </a:ln>
                          <a:solidFill>
                            <a:prstClr val="black"/>
                          </a:solidFill>
                          <a:effectLst/>
                          <a:uLnTx/>
                          <a:uFillTx/>
                          <a:latin typeface="+mn-lt"/>
                          <a:ea typeface="+mn-ea"/>
                          <a:cs typeface="+mn-cs"/>
                        </a:rPr>
                        <a:t> </a:t>
                      </a:r>
                      <a:r>
                        <a:rPr kumimoji="0" lang="es-ES" sz="900" b="0" i="0" u="none" strike="noStrike" kern="1200" cap="none" spc="0" normalizeH="0" baseline="0" noProof="0" dirty="0" smtClean="0">
                          <a:ln>
                            <a:noFill/>
                          </a:ln>
                          <a:solidFill>
                            <a:prstClr val="black"/>
                          </a:solidFill>
                          <a:effectLst/>
                          <a:uLnTx/>
                          <a:uFillTx/>
                          <a:latin typeface="+mn-lt"/>
                          <a:ea typeface="+mn-ea"/>
                          <a:cs typeface="+mn-cs"/>
                        </a:rPr>
                        <a:t>y </a:t>
                      </a:r>
                      <a:r>
                        <a:rPr kumimoji="0" lang="es-ES" sz="900" b="1" i="1" u="none" strike="noStrike" kern="1200" cap="none" spc="0" normalizeH="0" baseline="0" noProof="0" dirty="0" err="1" smtClean="0">
                          <a:ln>
                            <a:noFill/>
                          </a:ln>
                          <a:solidFill>
                            <a:prstClr val="black"/>
                          </a:solidFill>
                          <a:effectLst/>
                          <a:uLnTx/>
                          <a:uFillTx/>
                          <a:latin typeface="+mn-lt"/>
                          <a:ea typeface="+mn-ea"/>
                          <a:cs typeface="+mn-cs"/>
                        </a:rPr>
                        <a:t>Tyrus</a:t>
                      </a:r>
                      <a:r>
                        <a:rPr kumimoji="0" lang="es-ES" sz="900" b="1" i="1" u="none" strike="noStrike" kern="1200" cap="none" spc="0" normalizeH="0" baseline="0" noProof="0" dirty="0" smtClean="0">
                          <a:ln>
                            <a:noFill/>
                          </a:ln>
                          <a:solidFill>
                            <a:prstClr val="black"/>
                          </a:solidFill>
                          <a:effectLst/>
                          <a:uLnTx/>
                          <a:uFillTx/>
                          <a:latin typeface="+mn-lt"/>
                          <a:ea typeface="+mn-ea"/>
                          <a:cs typeface="+mn-cs"/>
                        </a:rPr>
                        <a:t> Raymond </a:t>
                      </a:r>
                      <a:r>
                        <a:rPr kumimoji="0" lang="es-ES" sz="900" b="1" i="1" u="none" strike="noStrike" kern="1200" cap="none" spc="0" normalizeH="0" baseline="0" noProof="0" dirty="0" err="1" smtClean="0">
                          <a:ln>
                            <a:noFill/>
                          </a:ln>
                          <a:solidFill>
                            <a:prstClr val="black"/>
                          </a:solidFill>
                          <a:effectLst/>
                          <a:uLnTx/>
                          <a:uFillTx/>
                          <a:latin typeface="+mn-lt"/>
                          <a:ea typeface="+mn-ea"/>
                          <a:cs typeface="+mn-cs"/>
                        </a:rPr>
                        <a:t>Cobb</a:t>
                      </a:r>
                      <a:r>
                        <a:rPr kumimoji="0" lang="es-ES" sz="900" b="0" i="0" u="none" strike="noStrike" kern="1200" cap="none" spc="0" normalizeH="0" baseline="0" noProof="0" dirty="0" smtClean="0">
                          <a:ln>
                            <a:noFill/>
                          </a:ln>
                          <a:solidFill>
                            <a:prstClr val="black"/>
                          </a:solidFill>
                          <a:effectLst/>
                          <a:uLnTx/>
                          <a:uFillTx/>
                          <a:latin typeface="+mn-lt"/>
                          <a:ea typeface="+mn-ea"/>
                          <a:cs typeface="+mn-cs"/>
                        </a:rPr>
                        <a:t>? Utiliza ejemplos de los textos al hacer tu comparación. </a:t>
                      </a:r>
                      <a:r>
                        <a:rPr lang="en-US" sz="900" b="0" i="0" dirty="0" smtClean="0">
                          <a:solidFill>
                            <a:schemeClr val="tx1"/>
                          </a:solidFill>
                          <a:effectLst/>
                        </a:rPr>
                        <a:t>RI.6.9</a:t>
                      </a:r>
                      <a:endParaRPr lang="en-US" sz="900" b="0" i="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60660274"/>
              </p:ext>
            </p:extLst>
          </p:nvPr>
        </p:nvGraphicFramePr>
        <p:xfrm>
          <a:off x="529816" y="672026"/>
          <a:ext cx="6563360" cy="3495093"/>
        </p:xfrm>
        <a:graphic>
          <a:graphicData uri="http://schemas.openxmlformats.org/drawingml/2006/table">
            <a:tbl>
              <a:tblPr firstRow="1" bandRow="1">
                <a:tableStyleId>{5940675A-B579-460E-94D1-54222C63F5DA}</a:tableStyleId>
              </a:tblPr>
              <a:tblGrid>
                <a:gridCol w="518160"/>
                <a:gridCol w="3764280"/>
                <a:gridCol w="685800"/>
                <a:gridCol w="762000"/>
                <a:gridCol w="416560"/>
                <a:gridCol w="416560"/>
              </a:tblGrid>
              <a:tr h="330491">
                <a:tc gridSpan="6">
                  <a:txBody>
                    <a:bodyPr/>
                    <a:lstStyle/>
                    <a:p>
                      <a:pPr algn="ctr">
                        <a:lnSpc>
                          <a:spcPct val="100000"/>
                        </a:lnSpc>
                        <a:spcAft>
                          <a:spcPts val="0"/>
                        </a:spcAft>
                      </a:pPr>
                      <a:r>
                        <a:rPr lang="es-EC" sz="1500" b="1" dirty="0" smtClean="0"/>
                        <a:t>Texto literario</a:t>
                      </a:r>
                      <a:endParaRPr lang="es-EC"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900" b="0" i="0" u="none" baseline="0" noProof="0" dirty="0" smtClean="0">
                          <a:solidFill>
                            <a:schemeClr val="dk1"/>
                          </a:solidFill>
                          <a:effectLst/>
                          <a:latin typeface="+mn-lt"/>
                        </a:rPr>
                        <a:t>La 6ta estrofa de </a:t>
                      </a:r>
                      <a:r>
                        <a:rPr lang="es-ES" sz="900" b="1" i="1" u="none" baseline="0" noProof="0" dirty="0" err="1" smtClean="0">
                          <a:solidFill>
                            <a:schemeClr val="dk1"/>
                          </a:solidFill>
                          <a:effectLst/>
                          <a:latin typeface="+mn-lt"/>
                        </a:rPr>
                        <a:t>Casey</a:t>
                      </a:r>
                      <a:r>
                        <a:rPr lang="es-ES" sz="900" b="1" i="1" u="none" baseline="0" noProof="0" dirty="0" smtClean="0">
                          <a:solidFill>
                            <a:schemeClr val="dk1"/>
                          </a:solidFill>
                          <a:effectLst/>
                          <a:latin typeface="+mn-lt"/>
                        </a:rPr>
                        <a:t> al bate </a:t>
                      </a:r>
                      <a:r>
                        <a:rPr lang="es-ES" sz="900" b="0" i="0" u="none" baseline="0" noProof="0" dirty="0" smtClean="0">
                          <a:solidFill>
                            <a:schemeClr val="dk1"/>
                          </a:solidFill>
                          <a:effectLst/>
                          <a:latin typeface="+mn-lt"/>
                        </a:rPr>
                        <a:t>declara, “Había orgullo en el porte de </a:t>
                      </a:r>
                      <a:r>
                        <a:rPr lang="es-ES" sz="900" b="0" i="0" u="none" baseline="0" noProof="0" dirty="0" err="1" smtClean="0">
                          <a:solidFill>
                            <a:schemeClr val="dk1"/>
                          </a:solidFill>
                          <a:effectLst/>
                          <a:latin typeface="+mn-lt"/>
                        </a:rPr>
                        <a:t>Casey</a:t>
                      </a:r>
                      <a:r>
                        <a:rPr lang="es-ES" sz="900" b="0" i="0" u="none" baseline="0" noProof="0" dirty="0" smtClean="0">
                          <a:solidFill>
                            <a:schemeClr val="dk1"/>
                          </a:solidFill>
                          <a:effectLst/>
                          <a:latin typeface="+mn-lt"/>
                        </a:rPr>
                        <a:t> y una sonrisa en su rostro dibujada.” ¿Cómo esto describe mejor a </a:t>
                      </a:r>
                      <a:r>
                        <a:rPr lang="es-ES" sz="900" b="0" i="0" u="none" baseline="0" noProof="0" dirty="0" err="1" smtClean="0">
                          <a:solidFill>
                            <a:schemeClr val="dk1"/>
                          </a:solidFill>
                          <a:effectLst/>
                          <a:latin typeface="+mn-lt"/>
                        </a:rPr>
                        <a:t>Casey</a:t>
                      </a:r>
                      <a:r>
                        <a:rPr lang="es-ES" sz="900" b="0" i="0" u="none" baseline="0" noProof="0" dirty="0" smtClean="0">
                          <a:solidFill>
                            <a:schemeClr val="dk1"/>
                          </a:solidFill>
                          <a:effectLst/>
                          <a:latin typeface="+mn-lt"/>
                        </a:rPr>
                        <a:t>? </a:t>
                      </a:r>
                      <a:r>
                        <a:rPr lang="es-HN" sz="900" b="0" i="0" u="none" baseline="0" noProof="0" dirty="0" smtClean="0">
                          <a:solidFill>
                            <a:schemeClr val="dk1"/>
                          </a:solidFill>
                          <a:effectLst/>
                          <a:latin typeface="+mn-lt"/>
                        </a:rPr>
                        <a:t>R</a:t>
                      </a:r>
                      <a:r>
                        <a:rPr lang="es-HN" sz="900" b="0" i="0" noProof="0" dirty="0" smtClean="0">
                          <a:latin typeface="+mn-lt"/>
                        </a:rPr>
                        <a:t>L.6.4</a:t>
                      </a:r>
                      <a:endParaRPr lang="es-HN" sz="900" b="0" i="0" u="none" baseline="0" noProof="0" dirty="0" smtClean="0">
                        <a:solidFill>
                          <a:schemeClr val="tx1"/>
                        </a:solidFill>
                        <a:effectLst/>
                        <a:latin typeface="+mn-l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S" sz="900" b="0" i="0" u="none" baseline="0" noProof="0" dirty="0" smtClean="0">
                          <a:solidFill>
                            <a:schemeClr val="dk1"/>
                          </a:solidFill>
                          <a:effectLst/>
                          <a:latin typeface="+mn-lt"/>
                        </a:rPr>
                        <a:t>¿Qué significa probablemente la frase “Cinco mil lenguas aplaudieron” en </a:t>
                      </a:r>
                      <a:r>
                        <a:rPr lang="es-ES" sz="900" b="1" i="1" u="none" baseline="0" noProof="0" dirty="0" err="1" smtClean="0">
                          <a:solidFill>
                            <a:schemeClr val="dk1"/>
                          </a:solidFill>
                          <a:effectLst/>
                          <a:latin typeface="+mn-lt"/>
                        </a:rPr>
                        <a:t>Casey</a:t>
                      </a:r>
                      <a:r>
                        <a:rPr lang="es-ES" sz="900" b="1" i="1" u="none" baseline="0" noProof="0" dirty="0" smtClean="0">
                          <a:solidFill>
                            <a:schemeClr val="dk1"/>
                          </a:solidFill>
                          <a:effectLst/>
                          <a:latin typeface="+mn-lt"/>
                        </a:rPr>
                        <a:t> al bate</a:t>
                      </a:r>
                      <a:r>
                        <a:rPr lang="es-ES" sz="900" b="0" i="0" u="none" baseline="0" noProof="0" dirty="0" smtClean="0">
                          <a:solidFill>
                            <a:schemeClr val="dk1"/>
                          </a:solidFill>
                          <a:effectLst/>
                          <a:latin typeface="+mn-lt"/>
                        </a:rPr>
                        <a:t>? </a:t>
                      </a:r>
                      <a:r>
                        <a:rPr lang="es-HN" sz="900" b="0" i="0" noProof="0" dirty="0" smtClean="0">
                          <a:latin typeface="+mn-lt"/>
                        </a:rPr>
                        <a:t>RL.6.4</a:t>
                      </a:r>
                      <a:endParaRPr kumimoji="0" lang="en-US" sz="900" b="0" i="0" u="none" strike="noStrike" kern="1200" cap="none" spc="0" normalizeH="0" baseline="0" noProof="0" dirty="0" smtClean="0">
                        <a:ln>
                          <a:noFill/>
                        </a:ln>
                        <a:solidFill>
                          <a:srgbClr val="000000"/>
                        </a:solidFill>
                        <a:effectLst/>
                        <a:uLnTx/>
                        <a:uFillTx/>
                        <a:latin typeface="+mn-lt"/>
                        <a:ea typeface="Times New Roman"/>
                        <a:cs typeface="Arial"/>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S" sz="900" b="0" i="0" u="none" baseline="0" noProof="0" dirty="0" smtClean="0">
                          <a:solidFill>
                            <a:schemeClr val="dk1"/>
                          </a:solidFill>
                          <a:effectLst/>
                          <a:latin typeface="+mn-lt"/>
                        </a:rPr>
                        <a:t>¿Qué enfatiza el audio de </a:t>
                      </a:r>
                      <a:r>
                        <a:rPr lang="es-ES" sz="900" b="1" i="1" u="none" baseline="0" noProof="0" dirty="0" err="1" smtClean="0">
                          <a:solidFill>
                            <a:schemeClr val="dk1"/>
                          </a:solidFill>
                          <a:effectLst/>
                          <a:latin typeface="+mn-lt"/>
                        </a:rPr>
                        <a:t>Casey</a:t>
                      </a:r>
                      <a:r>
                        <a:rPr lang="es-ES" sz="900" b="1" i="1" u="none" baseline="0" noProof="0" dirty="0" smtClean="0">
                          <a:solidFill>
                            <a:schemeClr val="dk1"/>
                          </a:solidFill>
                          <a:effectLst/>
                          <a:latin typeface="+mn-lt"/>
                        </a:rPr>
                        <a:t> al bate </a:t>
                      </a:r>
                      <a:r>
                        <a:rPr lang="es-ES" sz="900" b="0" i="0" u="none" baseline="0" noProof="0" dirty="0" smtClean="0">
                          <a:solidFill>
                            <a:schemeClr val="dk1"/>
                          </a:solidFill>
                          <a:effectLst/>
                          <a:latin typeface="+mn-lt"/>
                        </a:rPr>
                        <a:t>en la frase del </a:t>
                      </a:r>
                      <a:r>
                        <a:rPr lang="es-ES" sz="900" b="0" i="0" u="none" baseline="0" noProof="0" dirty="0" err="1" smtClean="0">
                          <a:solidFill>
                            <a:schemeClr val="dk1"/>
                          </a:solidFill>
                          <a:effectLst/>
                          <a:latin typeface="+mn-lt"/>
                        </a:rPr>
                        <a:t>poema,“Había</a:t>
                      </a:r>
                      <a:r>
                        <a:rPr lang="es-ES" sz="900" b="0" i="0" u="none" baseline="0" noProof="0" dirty="0" smtClean="0">
                          <a:solidFill>
                            <a:schemeClr val="dk1"/>
                          </a:solidFill>
                          <a:effectLst/>
                          <a:latin typeface="+mn-lt"/>
                        </a:rPr>
                        <a:t> calma en la actitud de </a:t>
                      </a:r>
                      <a:r>
                        <a:rPr lang="es-ES" sz="900" b="0" i="0" u="none" baseline="0" noProof="0" dirty="0" err="1" smtClean="0">
                          <a:solidFill>
                            <a:schemeClr val="dk1"/>
                          </a:solidFill>
                          <a:effectLst/>
                          <a:latin typeface="+mn-lt"/>
                        </a:rPr>
                        <a:t>Casey</a:t>
                      </a:r>
                      <a:r>
                        <a:rPr lang="es-ES" sz="900" b="0" i="0" u="none" baseline="0" noProof="0" dirty="0" smtClean="0">
                          <a:solidFill>
                            <a:schemeClr val="dk1"/>
                          </a:solidFill>
                          <a:effectLst/>
                          <a:latin typeface="+mn-lt"/>
                        </a:rPr>
                        <a:t>”?  </a:t>
                      </a:r>
                      <a:r>
                        <a:rPr lang="es-HN" sz="900" b="0" i="0" baseline="0" noProof="0" dirty="0" smtClean="0">
                          <a:latin typeface="+mn-lt"/>
                        </a:rPr>
                        <a:t>RL.6.7</a:t>
                      </a:r>
                      <a:endParaRPr lang="es-HN" sz="900" b="0" i="0" u="none" kern="1200" noProof="0" dirty="0" smtClean="0">
                        <a:solidFill>
                          <a:schemeClr val="tx1"/>
                        </a:solidFill>
                        <a:effectLst/>
                        <a:latin typeface="+mn-lt"/>
                        <a:ea typeface="+mn-ea"/>
                        <a:cs typeface="+mn-cs"/>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15000"/>
                        </a:lnSpc>
                        <a:spcBef>
                          <a:spcPts val="0"/>
                        </a:spcBef>
                        <a:spcAft>
                          <a:spcPts val="0"/>
                        </a:spcAft>
                        <a:buClrTx/>
                        <a:buSzTx/>
                        <a:buFontTx/>
                        <a:buNone/>
                        <a:tabLst/>
                        <a:defRPr/>
                      </a:pPr>
                      <a:r>
                        <a:rPr lang="es-ES" sz="900" b="0" i="0" u="none" noProof="0" dirty="0" smtClean="0">
                          <a:solidFill>
                            <a:schemeClr val="tx1"/>
                          </a:solidFill>
                          <a:effectLst/>
                        </a:rPr>
                        <a:t>¿Cómo la grabación de audio de </a:t>
                      </a:r>
                      <a:r>
                        <a:rPr lang="es-ES" sz="900" b="1" i="1" u="none" noProof="0" dirty="0" err="1" smtClean="0">
                          <a:solidFill>
                            <a:schemeClr val="tx1"/>
                          </a:solidFill>
                          <a:effectLst/>
                        </a:rPr>
                        <a:t>Casey</a:t>
                      </a:r>
                      <a:r>
                        <a:rPr lang="es-ES" sz="900" b="1" i="1" u="none" noProof="0" dirty="0" smtClean="0">
                          <a:solidFill>
                            <a:schemeClr val="tx1"/>
                          </a:solidFill>
                          <a:effectLst/>
                        </a:rPr>
                        <a:t> al bate </a:t>
                      </a:r>
                      <a:r>
                        <a:rPr lang="es-ES" sz="900" b="0" i="0" u="none" noProof="0" dirty="0" smtClean="0">
                          <a:solidFill>
                            <a:schemeClr val="tx1"/>
                          </a:solidFill>
                          <a:effectLst/>
                        </a:rPr>
                        <a:t>aumenta el suspenso después del segundo strike? Selecciona todas las que aplican.  </a:t>
                      </a:r>
                      <a:r>
                        <a:rPr lang="es-HN" sz="900" b="0" i="0" u="none" baseline="0" noProof="0" dirty="0" smtClean="0">
                          <a:solidFill>
                            <a:schemeClr val="tx1"/>
                          </a:solidFill>
                          <a:effectLst/>
                        </a:rPr>
                        <a:t>RL.6.7 </a:t>
                      </a:r>
                      <a:endParaRPr kumimoji="0" lang="en-US" sz="900" b="0" i="0" u="none" strike="noStrike" kern="1200" cap="none" spc="0" normalizeH="0" baseline="0" noProof="0" dirty="0" smtClean="0">
                        <a:ln>
                          <a:noFill/>
                        </a:ln>
                        <a:solidFill>
                          <a:srgbClr val="000000"/>
                        </a:solidFill>
                        <a:effectLst/>
                        <a:uLnTx/>
                        <a:uFillTx/>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179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900" b="0" i="0" u="none" noProof="0" dirty="0" smtClean="0">
                          <a:solidFill>
                            <a:schemeClr val="tx1"/>
                          </a:solidFill>
                          <a:effectLst/>
                        </a:rPr>
                        <a:t>¿Cuál declaración explica mejor por qué un texto es mejor en describir el tema acerca de ser un jugador de béisbol?</a:t>
                      </a:r>
                      <a:r>
                        <a:rPr lang="es-ES" sz="900" b="0" i="0" u="none" baseline="0" noProof="0" dirty="0" smtClean="0">
                          <a:solidFill>
                            <a:schemeClr val="tx1"/>
                          </a:solidFill>
                          <a:effectLst/>
                        </a:rPr>
                        <a:t> </a:t>
                      </a:r>
                      <a:r>
                        <a:rPr lang="es-HN" sz="800" b="0" i="0" baseline="0" noProof="0" dirty="0" smtClean="0">
                          <a:latin typeface="+mn-lt"/>
                        </a:rPr>
                        <a:t>RL.6.9</a:t>
                      </a:r>
                      <a:endParaRPr lang="es-HN" sz="800" b="0" i="0" noProof="0" dirty="0" smtClean="0">
                        <a:latin typeface="+mn-l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07144">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900" b="0" i="0" u="none" noProof="0" dirty="0" smtClean="0">
                          <a:solidFill>
                            <a:schemeClr val="tx1"/>
                          </a:solidFill>
                          <a:effectLst/>
                        </a:rPr>
                        <a:t>¿Qué dos declaraciones apoyan mejor por qué el método de un texto es más interesante que otro al describir el béisbol? </a:t>
                      </a:r>
                      <a:r>
                        <a:rPr lang="es-HN" sz="800" b="0" i="0" u="none" noProof="0" dirty="0" smtClean="0">
                          <a:solidFill>
                            <a:schemeClr val="tx1"/>
                          </a:solidFill>
                          <a:effectLst/>
                          <a:latin typeface="+mn-lt"/>
                        </a:rPr>
                        <a:t>RL.6.9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900" b="0" i="0" u="none" strike="noStrike" kern="1200" cap="none" spc="0" normalizeH="0" baseline="0" noProof="0" dirty="0" smtClean="0">
                          <a:ln>
                            <a:noFill/>
                          </a:ln>
                          <a:solidFill>
                            <a:prstClr val="black"/>
                          </a:solidFill>
                          <a:effectLst/>
                          <a:uLnTx/>
                          <a:uFillTx/>
                          <a:latin typeface="+mn-lt"/>
                          <a:ea typeface="Times New Roman"/>
                          <a:cs typeface="Times New Roman"/>
                        </a:rPr>
                        <a:t>¿Cuál preferiste, escuchar la versión en audio de </a:t>
                      </a:r>
                      <a:r>
                        <a:rPr kumimoji="0" lang="es-ES" sz="900" b="1" i="1" u="none" strike="noStrike" kern="1200" cap="none" spc="0" normalizeH="0" baseline="0" noProof="0" dirty="0" err="1" smtClean="0">
                          <a:ln>
                            <a:noFill/>
                          </a:ln>
                          <a:solidFill>
                            <a:prstClr val="black"/>
                          </a:solidFill>
                          <a:effectLst/>
                          <a:uLnTx/>
                          <a:uFillTx/>
                          <a:latin typeface="+mn-lt"/>
                          <a:ea typeface="Times New Roman"/>
                          <a:cs typeface="Times New Roman"/>
                        </a:rPr>
                        <a:t>Casey</a:t>
                      </a:r>
                      <a:r>
                        <a:rPr kumimoji="0" lang="es-ES" sz="900" b="1" i="1" u="none" strike="noStrike" kern="1200" cap="none" spc="0" normalizeH="0" baseline="0" noProof="0" dirty="0" smtClean="0">
                          <a:ln>
                            <a:noFill/>
                          </a:ln>
                          <a:solidFill>
                            <a:prstClr val="black"/>
                          </a:solidFill>
                          <a:effectLst/>
                          <a:uLnTx/>
                          <a:uFillTx/>
                          <a:latin typeface="+mn-lt"/>
                          <a:ea typeface="Times New Roman"/>
                          <a:cs typeface="Times New Roman"/>
                        </a:rPr>
                        <a:t> al bate </a:t>
                      </a:r>
                      <a:r>
                        <a:rPr kumimoji="0" lang="es-ES" sz="900" b="0" i="0" u="none" strike="noStrike" kern="1200" cap="none" spc="0" normalizeH="0" baseline="0" noProof="0" dirty="0" smtClean="0">
                          <a:ln>
                            <a:noFill/>
                          </a:ln>
                          <a:solidFill>
                            <a:prstClr val="black"/>
                          </a:solidFill>
                          <a:effectLst/>
                          <a:uLnTx/>
                          <a:uFillTx/>
                          <a:latin typeface="+mn-lt"/>
                          <a:ea typeface="Times New Roman"/>
                          <a:cs typeface="Times New Roman"/>
                        </a:rPr>
                        <a:t>o leer el poema?  ¿Por qué?  Explica tu elección utilizando ejemplos específicos para apoyar tu respuesta.  </a:t>
                      </a:r>
                      <a:r>
                        <a:rPr lang="en-US" sz="900" b="0" i="0" dirty="0" smtClean="0">
                          <a:solidFill>
                            <a:srgbClr val="000000"/>
                          </a:solidFill>
                          <a:effectLst/>
                          <a:latin typeface="+mn-lt"/>
                          <a:ea typeface="Times New Roman"/>
                          <a:cs typeface="Times New Roman"/>
                        </a:rPr>
                        <a:t>RL.6.7</a:t>
                      </a:r>
                    </a:p>
                  </a:txBody>
                  <a:tcPr marL="97155" marR="97155" marT="47897" marB="47897" anchor="ctr">
                    <a:solidFill>
                      <a:schemeClr val="bg1"/>
                    </a:solidFill>
                  </a:tcPr>
                </a:tc>
                <a:tc hMerge="1">
                  <a:txBody>
                    <a:bodyPr/>
                    <a:lstStyle/>
                    <a:p>
                      <a:endParaRPr lang="en-US"/>
                    </a:p>
                  </a:txBody>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900" b="0" i="0" u="none" strike="noStrike" kern="1200" cap="none" spc="0" normalizeH="0" baseline="0" noProof="0" dirty="0" smtClean="0">
                          <a:ln>
                            <a:noFill/>
                          </a:ln>
                          <a:solidFill>
                            <a:prstClr val="black"/>
                          </a:solidFill>
                          <a:effectLst/>
                          <a:uLnTx/>
                          <a:uFillTx/>
                          <a:latin typeface="+mn-lt"/>
                          <a:ea typeface="Times New Roman"/>
                          <a:cs typeface="Times New Roman"/>
                        </a:rPr>
                        <a:t>Compara y contrasta a los jugadores de béisbol Lou </a:t>
                      </a:r>
                      <a:r>
                        <a:rPr kumimoji="0" lang="es-ES" sz="900" b="0" i="0" u="none" strike="noStrike" kern="1200" cap="none" spc="0" normalizeH="0" baseline="0" noProof="0" dirty="0" err="1" smtClean="0">
                          <a:ln>
                            <a:noFill/>
                          </a:ln>
                          <a:solidFill>
                            <a:prstClr val="black"/>
                          </a:solidFill>
                          <a:effectLst/>
                          <a:uLnTx/>
                          <a:uFillTx/>
                          <a:latin typeface="+mn-lt"/>
                          <a:ea typeface="Times New Roman"/>
                          <a:cs typeface="Times New Roman"/>
                        </a:rPr>
                        <a:t>Gehrig</a:t>
                      </a:r>
                      <a:r>
                        <a:rPr kumimoji="0" lang="es-ES" sz="900" b="0" i="0" u="none" strike="noStrike" kern="1200" cap="none" spc="0" normalizeH="0" baseline="0" noProof="0" dirty="0" smtClean="0">
                          <a:ln>
                            <a:noFill/>
                          </a:ln>
                          <a:solidFill>
                            <a:prstClr val="black"/>
                          </a:solidFill>
                          <a:effectLst/>
                          <a:uLnTx/>
                          <a:uFillTx/>
                          <a:latin typeface="+mn-lt"/>
                          <a:ea typeface="Times New Roman"/>
                          <a:cs typeface="Times New Roman"/>
                        </a:rPr>
                        <a:t> en </a:t>
                      </a:r>
                      <a:r>
                        <a:rPr kumimoji="0" lang="es-ES" sz="900" b="1" i="1" u="none" strike="noStrike" kern="1200" cap="none" spc="0" normalizeH="0" baseline="0" noProof="0" dirty="0" smtClean="0">
                          <a:ln>
                            <a:noFill/>
                          </a:ln>
                          <a:solidFill>
                            <a:prstClr val="black"/>
                          </a:solidFill>
                          <a:effectLst/>
                          <a:uLnTx/>
                          <a:uFillTx/>
                          <a:latin typeface="+mn-lt"/>
                          <a:ea typeface="Times New Roman"/>
                          <a:cs typeface="Times New Roman"/>
                        </a:rPr>
                        <a:t>Henry Louis </a:t>
                      </a:r>
                      <a:r>
                        <a:rPr kumimoji="0" lang="es-ES" sz="900" b="1" i="1" u="none" strike="noStrike" kern="1200" cap="none" spc="0" normalizeH="0" baseline="0" noProof="0" dirty="0" err="1" smtClean="0">
                          <a:ln>
                            <a:noFill/>
                          </a:ln>
                          <a:solidFill>
                            <a:prstClr val="black"/>
                          </a:solidFill>
                          <a:effectLst/>
                          <a:uLnTx/>
                          <a:uFillTx/>
                          <a:latin typeface="+mn-lt"/>
                          <a:ea typeface="Times New Roman"/>
                          <a:cs typeface="Times New Roman"/>
                        </a:rPr>
                        <a:t>Gehrig</a:t>
                      </a:r>
                      <a:r>
                        <a:rPr kumimoji="0" lang="es-ES" sz="900" b="0" i="0" u="none" strike="noStrike" kern="1200" cap="none" spc="0" normalizeH="0" baseline="0" noProof="0" dirty="0" smtClean="0">
                          <a:ln>
                            <a:noFill/>
                          </a:ln>
                          <a:solidFill>
                            <a:prstClr val="black"/>
                          </a:solidFill>
                          <a:effectLst/>
                          <a:uLnTx/>
                          <a:uFillTx/>
                          <a:latin typeface="+mn-lt"/>
                          <a:ea typeface="Times New Roman"/>
                          <a:cs typeface="Times New Roman"/>
                        </a:rPr>
                        <a:t>  y a </a:t>
                      </a:r>
                      <a:r>
                        <a:rPr kumimoji="0" lang="es-ES" sz="900" b="0" i="0" u="none" strike="noStrike" kern="1200" cap="none" spc="0" normalizeH="0" baseline="0" noProof="0" dirty="0" err="1" smtClean="0">
                          <a:ln>
                            <a:noFill/>
                          </a:ln>
                          <a:solidFill>
                            <a:prstClr val="black"/>
                          </a:solidFill>
                          <a:effectLst/>
                          <a:uLnTx/>
                          <a:uFillTx/>
                          <a:latin typeface="+mn-lt"/>
                          <a:ea typeface="Times New Roman"/>
                          <a:cs typeface="Times New Roman"/>
                        </a:rPr>
                        <a:t>Casey</a:t>
                      </a:r>
                      <a:r>
                        <a:rPr kumimoji="0" lang="es-ES" sz="900" b="0" i="0" u="none" strike="noStrike" kern="1200" cap="none" spc="0" normalizeH="0" baseline="0" noProof="0" dirty="0" smtClean="0">
                          <a:ln>
                            <a:noFill/>
                          </a:ln>
                          <a:solidFill>
                            <a:prstClr val="black"/>
                          </a:solidFill>
                          <a:effectLst/>
                          <a:uLnTx/>
                          <a:uFillTx/>
                          <a:latin typeface="+mn-lt"/>
                          <a:ea typeface="Times New Roman"/>
                          <a:cs typeface="Times New Roman"/>
                        </a:rPr>
                        <a:t> en </a:t>
                      </a:r>
                      <a:r>
                        <a:rPr kumimoji="0" lang="es-ES" sz="900" b="1" i="1" u="none" strike="noStrike" kern="1200" cap="none" spc="0" normalizeH="0" baseline="0" noProof="0" dirty="0" err="1" smtClean="0">
                          <a:ln>
                            <a:noFill/>
                          </a:ln>
                          <a:solidFill>
                            <a:prstClr val="black"/>
                          </a:solidFill>
                          <a:effectLst/>
                          <a:uLnTx/>
                          <a:uFillTx/>
                          <a:latin typeface="+mn-lt"/>
                          <a:ea typeface="Times New Roman"/>
                          <a:cs typeface="Times New Roman"/>
                        </a:rPr>
                        <a:t>Casey</a:t>
                      </a:r>
                      <a:r>
                        <a:rPr kumimoji="0" lang="es-ES" sz="900" b="1" i="1" u="none" strike="noStrike" kern="1200" cap="none" spc="0" normalizeH="0" baseline="0" noProof="0" dirty="0" smtClean="0">
                          <a:ln>
                            <a:noFill/>
                          </a:ln>
                          <a:solidFill>
                            <a:prstClr val="black"/>
                          </a:solidFill>
                          <a:effectLst/>
                          <a:uLnTx/>
                          <a:uFillTx/>
                          <a:latin typeface="+mn-lt"/>
                          <a:ea typeface="Times New Roman"/>
                          <a:cs typeface="Times New Roman"/>
                        </a:rPr>
                        <a:t> al bate</a:t>
                      </a:r>
                      <a:r>
                        <a:rPr kumimoji="0" lang="es-ES" sz="900" b="0" i="0" u="none" strike="noStrike" kern="1200" cap="none" spc="0" normalizeH="0" baseline="0" noProof="0" dirty="0" smtClean="0">
                          <a:ln>
                            <a:noFill/>
                          </a:ln>
                          <a:solidFill>
                            <a:prstClr val="black"/>
                          </a:solidFill>
                          <a:effectLst/>
                          <a:uLnTx/>
                          <a:uFillTx/>
                          <a:latin typeface="+mn-lt"/>
                          <a:ea typeface="Times New Roman"/>
                          <a:cs typeface="Times New Roman"/>
                        </a:rPr>
                        <a:t>. ¿En qué son similares y en qué son diferentes? Utiliza ejemplos específicos en tu respuesta.  </a:t>
                      </a:r>
                      <a:r>
                        <a:rPr kumimoji="0" lang="en-US" sz="900" b="0" i="0" u="none" strike="noStrike" kern="1200" cap="none" spc="0" normalizeH="0" baseline="0" noProof="0" dirty="0" smtClean="0">
                          <a:ln>
                            <a:noFill/>
                          </a:ln>
                          <a:solidFill>
                            <a:prstClr val="black"/>
                          </a:solidFill>
                          <a:effectLst/>
                          <a:uLnTx/>
                          <a:uFillTx/>
                          <a:latin typeface="+mn-lt"/>
                          <a:ea typeface="Times New Roman"/>
                          <a:cs typeface="Times New Roman"/>
                        </a:rPr>
                        <a:t>RL.6.9</a:t>
                      </a:r>
                    </a:p>
                  </a:txBody>
                  <a:tcPr marL="97155" marR="97155" marT="47897" marB="47897" anchor="ctr">
                    <a:solidFill>
                      <a:schemeClr val="bg1"/>
                    </a:solidFill>
                  </a:tcPr>
                </a:tc>
                <a:tc>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Times New Roman"/>
                          <a:cs typeface="Times New Roman"/>
                        </a:rPr>
                        <a:t>3</a:t>
                      </a: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27474" y="222473"/>
            <a:ext cx="6554046" cy="435855"/>
          </a:xfrm>
          <a:prstGeom prst="rect">
            <a:avLst/>
          </a:prstGeom>
          <a:noFill/>
        </p:spPr>
        <p:txBody>
          <a:bodyPr wrap="square" lIns="96359" tIns="48180" rIns="96359" bIns="48180" rtlCol="0">
            <a:spAutoFit/>
          </a:bodyPr>
          <a:lstStyle/>
          <a:p>
            <a:r>
              <a:rPr lang="es-ES" sz="1100" b="1" dirty="0"/>
              <a:t>Puntuación del estudiante: </a:t>
            </a:r>
            <a:r>
              <a:rPr lang="es-ES" sz="1100" dirty="0"/>
              <a:t>Colorea la casilla de verde si tu respuesta estaba correcta.  </a:t>
            </a:r>
            <a:r>
              <a:rPr lang="es-ES" sz="1100" dirty="0" smtClean="0"/>
              <a:t>Colorea </a:t>
            </a:r>
            <a:r>
              <a:rPr lang="es-ES" sz="1100" dirty="0"/>
              <a:t>la casilla de rojo si tu respuesta estaba incorrecta</a:t>
            </a:r>
            <a:r>
              <a:rPr lang="es-ES" sz="1050" dirty="0"/>
              <a:t>.</a:t>
            </a:r>
          </a:p>
        </p:txBody>
      </p:sp>
      <p:sp>
        <p:nvSpPr>
          <p:cNvPr id="6" name="Curved Down Arrow 5"/>
          <p:cNvSpPr/>
          <p:nvPr/>
        </p:nvSpPr>
        <p:spPr>
          <a:xfrm rot="1019646">
            <a:off x="6084847" y="4244784"/>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116314" y="571986"/>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038834820"/>
              </p:ext>
            </p:extLst>
          </p:nvPr>
        </p:nvGraphicFramePr>
        <p:xfrm>
          <a:off x="528643" y="7421073"/>
          <a:ext cx="6565702" cy="1759568"/>
        </p:xfrm>
        <a:graphic>
          <a:graphicData uri="http://schemas.openxmlformats.org/drawingml/2006/table">
            <a:tbl>
              <a:tblPr firstRow="1" bandRow="1">
                <a:tableStyleId>{5940675A-B579-460E-94D1-54222C63F5DA}</a:tableStyleId>
              </a:tblPr>
              <a:tblGrid>
                <a:gridCol w="580945"/>
                <a:gridCol w="4503477"/>
                <a:gridCol w="584300"/>
                <a:gridCol w="530375"/>
                <a:gridCol w="366605"/>
              </a:tblGrid>
              <a:tr h="0">
                <a:tc gridSpan="5">
                  <a:txBody>
                    <a:bodyPr/>
                    <a:lstStyle/>
                    <a:p>
                      <a:pPr algn="ctr">
                        <a:lnSpc>
                          <a:spcPct val="100000"/>
                        </a:lnSpc>
                        <a:spcAft>
                          <a:spcPts val="0"/>
                        </a:spcAft>
                      </a:pPr>
                      <a:r>
                        <a:rPr lang="es-EC" sz="1400" b="1" noProof="0" dirty="0" smtClean="0">
                          <a:solidFill>
                            <a:schemeClr val="tx1"/>
                          </a:solidFill>
                        </a:rPr>
                        <a:t>Escritura</a:t>
                      </a:r>
                      <a:endParaRPr lang="es-EC" sz="1400" b="1" noProof="0"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endParaRPr lang="en-US"/>
                    </a:p>
                  </a:txBody>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900" b="0" i="0" kern="1200" baseline="0" dirty="0" smtClean="0">
                          <a:solidFill>
                            <a:schemeClr val="tx1"/>
                          </a:solidFill>
                          <a:effectLst/>
                          <a:latin typeface="+mn-lt"/>
                          <a:ea typeface="Times New Roman"/>
                          <a:cs typeface="Times New Roman"/>
                        </a:rPr>
                        <a:t>En uno o dos párrafos, escribe un final para la siguiente narrativa que continúe de forma natural el desarrollo de los acontecimientos o experiencias en la narrativa.  </a:t>
                      </a:r>
                      <a:r>
                        <a:rPr lang="en-US" sz="900" b="0" i="0" kern="1200" baseline="0" dirty="0" smtClean="0">
                          <a:solidFill>
                            <a:schemeClr val="tx1"/>
                          </a:solidFill>
                          <a:effectLst/>
                          <a:latin typeface="+mn-lt"/>
                          <a:ea typeface="Times New Roman"/>
                          <a:cs typeface="Times New Roman"/>
                        </a:rPr>
                        <a:t>W.6.3c</a:t>
                      </a: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900" b="0" i="0" noProof="0" dirty="0" smtClean="0">
                          <a:latin typeface="+mn-lt"/>
                          <a:cs typeface="Helvetica" panose="020B0604020202020204" pitchFamily="34" charset="0"/>
                        </a:rPr>
                        <a:t>¿Qué oración proporcionaría la mejor transición a un tercer párrafo?</a:t>
                      </a:r>
                      <a:r>
                        <a:rPr lang="es-ES" sz="900" b="0" i="0" baseline="0" noProof="0" dirty="0" smtClean="0">
                          <a:latin typeface="+mn-lt"/>
                          <a:cs typeface="Helvetica" panose="020B0604020202020204" pitchFamily="34" charset="0"/>
                        </a:rPr>
                        <a:t> </a:t>
                      </a:r>
                      <a:r>
                        <a:rPr lang="es-HN" sz="900" b="0" i="0" noProof="0" dirty="0" smtClean="0">
                          <a:latin typeface="+mn-lt"/>
                          <a:cs typeface="Helvetica" panose="020B0604020202020204" pitchFamily="34" charset="0"/>
                        </a:rPr>
                        <a:t>W.6.3b</a:t>
                      </a:r>
                    </a:p>
                  </a:txBody>
                  <a:tcPr marL="97155" marR="97155" marT="47897" marB="47897" anchor="ctr">
                    <a:solidFill>
                      <a:schemeClr val="bg1"/>
                    </a:solidFill>
                  </a:tcPr>
                </a:tc>
                <a:tc gridSpan="3">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S" sz="900" b="0" i="0" dirty="0" smtClean="0">
                          <a:solidFill>
                            <a:schemeClr val="tx1"/>
                          </a:solidFill>
                          <a:latin typeface="+mn-lt"/>
                          <a:cs typeface="Helvetica" panose="020B0604020202020204" pitchFamily="34" charset="0"/>
                        </a:rPr>
                        <a:t>Elige las dos palabras  mejores</a:t>
                      </a:r>
                      <a:r>
                        <a:rPr lang="es-ES" sz="900" b="0" i="0" baseline="0" dirty="0" smtClean="0">
                          <a:solidFill>
                            <a:schemeClr val="tx1"/>
                          </a:solidFill>
                          <a:latin typeface="+mn-lt"/>
                          <a:cs typeface="Helvetica" panose="020B0604020202020204" pitchFamily="34" charset="0"/>
                        </a:rPr>
                        <a:t> </a:t>
                      </a:r>
                      <a:r>
                        <a:rPr lang="es-ES" sz="900" b="0" i="0" dirty="0" smtClean="0">
                          <a:solidFill>
                            <a:schemeClr val="tx1"/>
                          </a:solidFill>
                          <a:latin typeface="+mn-lt"/>
                          <a:cs typeface="Helvetica" panose="020B0604020202020204" pitchFamily="34" charset="0"/>
                        </a:rPr>
                        <a:t>palabras para reemplazar las palabras subrayadas. </a:t>
                      </a:r>
                      <a:r>
                        <a:rPr lang="en-US" sz="900" b="0" i="0" dirty="0" smtClean="0">
                          <a:solidFill>
                            <a:schemeClr val="tx1"/>
                          </a:solidFill>
                          <a:latin typeface="+mn-lt"/>
                          <a:cs typeface="Helvetica" panose="020B0604020202020204" pitchFamily="34" charset="0"/>
                        </a:rPr>
                        <a:t>L.6.3a, L.6</a:t>
                      </a:r>
                    </a:p>
                  </a:txBody>
                  <a:tcPr marL="97155" marR="97155" marT="47897" marB="47897" anchor="ctr">
                    <a:solidFill>
                      <a:schemeClr val="bg1"/>
                    </a:solidFill>
                  </a:tcPr>
                </a:tc>
                <a:tc gridSpan="3">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900" b="0" i="0" u="none" dirty="0" smtClean="0">
                          <a:solidFill>
                            <a:schemeClr val="tx1"/>
                          </a:solidFill>
                          <a:effectLst/>
                        </a:rPr>
                        <a:t>Una estudiante necesita editar sus oraciones. ¿Qué dos oraciones no tienen errores en el uso de la gramática?</a:t>
                      </a:r>
                      <a:r>
                        <a:rPr lang="es-ES" sz="900" b="0" i="0" u="none" baseline="0" dirty="0" smtClean="0">
                          <a:solidFill>
                            <a:schemeClr val="tx1"/>
                          </a:solidFill>
                          <a:effectLst/>
                        </a:rPr>
                        <a:t>  </a:t>
                      </a:r>
                      <a:r>
                        <a:rPr lang="en-US" sz="900" b="0" i="0" u="none" dirty="0" smtClean="0">
                          <a:solidFill>
                            <a:schemeClr val="tx1"/>
                          </a:solidFill>
                          <a:effectLst/>
                        </a:rPr>
                        <a:t>L.6.1b (</a:t>
                      </a:r>
                      <a:r>
                        <a:rPr lang="en-US" sz="900" b="0" i="0" u="none" dirty="0" err="1" smtClean="0">
                          <a:solidFill>
                            <a:schemeClr val="tx1"/>
                          </a:solidFill>
                          <a:effectLst/>
                        </a:rPr>
                        <a:t>ambas</a:t>
                      </a:r>
                      <a:r>
                        <a:rPr lang="en-US" sz="900" b="0" i="0" u="none" dirty="0" smtClean="0">
                          <a:solidFill>
                            <a:schemeClr val="tx1"/>
                          </a:solidFill>
                          <a:effectLst/>
                        </a:rPr>
                        <a:t> deben estar correctas).</a:t>
                      </a:r>
                    </a:p>
                  </a:txBody>
                  <a:tcPr marL="97155" marR="97155" marT="47897" marB="47897" anchor="ctr">
                    <a:solidFill>
                      <a:schemeClr val="bg1"/>
                    </a:solidFill>
                  </a:tcPr>
                </a:tc>
                <a:tc gridSpan="3">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279377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982318" cy="8860887"/>
          </a:xfrm>
          <a:prstGeom prst="rect">
            <a:avLst/>
          </a:prstGeom>
          <a:noFill/>
        </p:spPr>
        <p:txBody>
          <a:bodyPr wrap="square" rtlCol="0">
            <a:spAutoFit/>
          </a:bodyPr>
          <a:lstStyle/>
          <a:p>
            <a:r>
              <a:rPr lang="x-none" sz="1540" b="1" dirty="0" smtClean="0"/>
              <a:t>Actividad: Mentalidad </a:t>
            </a:r>
            <a:r>
              <a:rPr lang="x-none" sz="1320" i="1" dirty="0" smtClean="0"/>
              <a:t>continuación…</a:t>
            </a:r>
            <a:endParaRPr lang="x-none" sz="1320" b="1" i="1" dirty="0" smtClean="0"/>
          </a:p>
          <a:p>
            <a:endParaRPr lang="x-none" sz="1320" i="1" dirty="0" smtClean="0"/>
          </a:p>
          <a:p>
            <a:r>
              <a:rPr lang="x-none" sz="1320" b="1" dirty="0"/>
              <a:t>El facilitador </a:t>
            </a:r>
            <a:r>
              <a:rPr lang="x-none" sz="1320" b="1" dirty="0" smtClean="0"/>
              <a:t>dice: </a:t>
            </a:r>
            <a:r>
              <a:rPr lang="x-none" sz="1320" i="1" dirty="0" smtClean="0"/>
              <a:t>Hay dos tipos de mentalidad que las personas pueden tener.  Una es la mentalidad fija. Alguien con esta mentalidad piensa que nació con un conjunto de habilidades que no se pueden mejorar.  La otra mentalidad es una mentalidad de crecimiento.  Las personas con una mentalidad de crecimiento creen que por medio del trabajo duro y la dedicación pueden mejorar sus habilidades. Van a ver un videoclip para conocer un poco más sobre cómo estos dos tipos de mentalidades reaccionan a ciertas situaciones. Pueden tomar notas si lo desean.</a:t>
            </a:r>
          </a:p>
          <a:p>
            <a:endParaRPr lang="x-none" sz="1320" dirty="0" smtClean="0"/>
          </a:p>
          <a:p>
            <a:r>
              <a:rPr lang="x-none" sz="1320" dirty="0" smtClean="0"/>
              <a:t>[</a:t>
            </a:r>
            <a:r>
              <a:rPr lang="x-none" sz="1320" dirty="0"/>
              <a:t>M</a:t>
            </a:r>
            <a:r>
              <a:rPr lang="x-none" sz="1320" dirty="0" smtClean="0"/>
              <a:t>uestre el video en el siguiente enlace: </a:t>
            </a:r>
            <a:r>
              <a:rPr lang="x-none" sz="1320" dirty="0" smtClean="0">
                <a:hlinkClick r:id="rId2"/>
              </a:rPr>
              <a:t>https://www.youtube.com/watch?v=XjEp7pgqmzo</a:t>
            </a:r>
            <a:r>
              <a:rPr lang="x-none" sz="1320" dirty="0" smtClean="0"/>
              <a:t> ]</a:t>
            </a:r>
          </a:p>
          <a:p>
            <a:endParaRPr lang="x-none" sz="1320" dirty="0" smtClean="0"/>
          </a:p>
          <a:p>
            <a:r>
              <a:rPr lang="x-none" sz="1320" b="1" dirty="0" smtClean="0"/>
              <a:t>El </a:t>
            </a:r>
            <a:r>
              <a:rPr lang="x-none" sz="1320" b="1" dirty="0"/>
              <a:t>facilitador dice: </a:t>
            </a:r>
            <a:r>
              <a:rPr lang="x-none" sz="1320" dirty="0" smtClean="0"/>
              <a:t>[</a:t>
            </a:r>
            <a:r>
              <a:rPr lang="es-ES" sz="1320" dirty="0"/>
              <a:t>Lea y escriba la siguiente pregunta</a:t>
            </a:r>
            <a:r>
              <a:rPr lang="x-none" sz="1320" dirty="0" smtClean="0"/>
              <a:t>: </a:t>
            </a:r>
            <a:r>
              <a:rPr lang="x-none" sz="1320" i="1" dirty="0" smtClean="0"/>
              <a:t>De acuerdo al videoclip, ¿Cuáles son algunas cosas que hacen las personas con mentalidad de crecimiento y con mentalidad fija?</a:t>
            </a:r>
            <a:r>
              <a:rPr lang="x-none" sz="1320" dirty="0" smtClean="0"/>
              <a:t>]</a:t>
            </a:r>
            <a:endParaRPr lang="x-none" sz="1320" b="1" dirty="0" smtClean="0"/>
          </a:p>
          <a:p>
            <a:endParaRPr lang="x-none" sz="1320" dirty="0" smtClean="0"/>
          </a:p>
          <a:p>
            <a:r>
              <a:rPr lang="es-ES" sz="1320" dirty="0" smtClean="0"/>
              <a:t>[Dé </a:t>
            </a:r>
            <a:r>
              <a:rPr lang="es-ES" sz="1320" dirty="0"/>
              <a:t>a los estudiantes tres minutos para que hablen y escriban sus </a:t>
            </a:r>
            <a:r>
              <a:rPr lang="es-ES" sz="1320" dirty="0" smtClean="0"/>
              <a:t>ideas. </a:t>
            </a:r>
            <a:r>
              <a:rPr lang="es-ES" sz="1320" dirty="0"/>
              <a:t>Después de aproximadamente tres minutos, pídales que compartan sus ideas con la clase. Pida a los estudiantes que compartan </a:t>
            </a:r>
            <a:r>
              <a:rPr lang="es-ES" sz="1320" dirty="0" smtClean="0"/>
              <a:t>su respuesta </a:t>
            </a:r>
            <a:r>
              <a:rPr lang="es-ES" sz="1320" dirty="0"/>
              <a:t>a la pregunta y </a:t>
            </a:r>
            <a:r>
              <a:rPr lang="es-ES" sz="1320" dirty="0" smtClean="0"/>
              <a:t>escríbalo </a:t>
            </a:r>
            <a:r>
              <a:rPr lang="es-ES" sz="1320" dirty="0"/>
              <a:t>debajo de la pregunta inicial.]</a:t>
            </a:r>
          </a:p>
          <a:p>
            <a:endParaRPr lang="x-none" sz="1320" b="1" dirty="0" smtClean="0"/>
          </a:p>
          <a:p>
            <a:r>
              <a:rPr lang="es-ES" sz="1320" b="1" dirty="0"/>
              <a:t>Posibles respuestas de los estudiantes</a:t>
            </a:r>
            <a:r>
              <a:rPr lang="es-ES" sz="1320" b="1" dirty="0" smtClean="0"/>
              <a:t>:</a:t>
            </a:r>
            <a:endParaRPr lang="x-none" sz="1320" b="1" i="1" dirty="0" smtClean="0"/>
          </a:p>
          <a:p>
            <a:pPr marL="188595" indent="-188595">
              <a:buFont typeface="Arial" panose="020B0604020202020204" pitchFamily="34" charset="0"/>
              <a:buChar char="•"/>
            </a:pPr>
            <a:r>
              <a:rPr lang="x-none" sz="1320" dirty="0" smtClean="0"/>
              <a:t>Mentalidad de crecimiento</a:t>
            </a:r>
          </a:p>
          <a:p>
            <a:pPr marL="691515" lvl="1" indent="-188595">
              <a:buFont typeface="Arial" panose="020B0604020202020204" pitchFamily="34" charset="0"/>
              <a:buChar char="•"/>
            </a:pPr>
            <a:r>
              <a:rPr lang="x-none" sz="1320" dirty="0" smtClean="0"/>
              <a:t>Acepta los desafíos</a:t>
            </a:r>
          </a:p>
          <a:p>
            <a:pPr marL="691515" lvl="1" indent="-188595">
              <a:buFont typeface="Arial" panose="020B0604020202020204" pitchFamily="34" charset="0"/>
              <a:buChar char="•"/>
            </a:pPr>
            <a:r>
              <a:rPr lang="x-none" sz="1320" dirty="0" smtClean="0"/>
              <a:t>Nunca se da por vencido</a:t>
            </a:r>
          </a:p>
          <a:p>
            <a:pPr marL="691515" lvl="1" indent="-188595">
              <a:buFont typeface="Arial" panose="020B0604020202020204" pitchFamily="34" charset="0"/>
              <a:buChar char="•"/>
            </a:pPr>
            <a:r>
              <a:rPr lang="x-none" sz="1320" dirty="0" smtClean="0"/>
              <a:t>Ve los problemas como una oportunidad para crecer</a:t>
            </a:r>
          </a:p>
          <a:p>
            <a:pPr marL="691515" lvl="1" indent="-188595">
              <a:buFont typeface="Arial" panose="020B0604020202020204" pitchFamily="34" charset="0"/>
              <a:buChar char="•"/>
            </a:pPr>
            <a:r>
              <a:rPr lang="x-none" sz="1320" dirty="0" smtClean="0"/>
              <a:t>Acepta la crítica</a:t>
            </a:r>
          </a:p>
          <a:p>
            <a:pPr marL="188595" indent="-188595">
              <a:buFont typeface="Arial" panose="020B0604020202020204" pitchFamily="34" charset="0"/>
              <a:buChar char="•"/>
            </a:pPr>
            <a:r>
              <a:rPr lang="x-none" sz="1320" dirty="0" smtClean="0"/>
              <a:t>Mentalidad fija</a:t>
            </a:r>
          </a:p>
          <a:p>
            <a:pPr marL="691515" lvl="1" indent="-188595">
              <a:buFont typeface="Arial" panose="020B0604020202020204" pitchFamily="34" charset="0"/>
              <a:buChar char="•"/>
            </a:pPr>
            <a:r>
              <a:rPr lang="x-none" sz="1320" dirty="0" smtClean="0"/>
              <a:t>No le gustan los desafíos</a:t>
            </a:r>
          </a:p>
          <a:p>
            <a:pPr marL="691515" lvl="1" indent="-188595">
              <a:buFont typeface="Arial" panose="020B0604020202020204" pitchFamily="34" charset="0"/>
              <a:buChar char="•"/>
            </a:pPr>
            <a:r>
              <a:rPr lang="x-none" sz="1320" dirty="0" smtClean="0"/>
              <a:t>Se da por vencido fácilmente</a:t>
            </a:r>
          </a:p>
          <a:p>
            <a:pPr marL="691515" lvl="1" indent="-188595">
              <a:buFont typeface="Arial" panose="020B0604020202020204" pitchFamily="34" charset="0"/>
              <a:buChar char="•"/>
            </a:pPr>
            <a:r>
              <a:rPr lang="x-none" sz="1320" dirty="0" smtClean="0"/>
              <a:t>No acepta bien la crítica</a:t>
            </a:r>
          </a:p>
          <a:p>
            <a:pPr marL="691515" lvl="1" indent="-188595">
              <a:buFont typeface="Arial" panose="020B0604020202020204" pitchFamily="34" charset="0"/>
              <a:buChar char="•"/>
            </a:pPr>
            <a:r>
              <a:rPr lang="x-none" sz="1320" dirty="0" smtClean="0"/>
              <a:t>No se esfuerza mucho</a:t>
            </a:r>
          </a:p>
          <a:p>
            <a:pPr lvl="1"/>
            <a:endParaRPr lang="x-none" sz="1320" dirty="0" smtClean="0"/>
          </a:p>
          <a:p>
            <a:r>
              <a:rPr lang="x-none" sz="1320" b="1" dirty="0"/>
              <a:t>El facilitador dice: </a:t>
            </a:r>
            <a:r>
              <a:rPr lang="x-none" sz="1320" i="1" dirty="0" smtClean="0"/>
              <a:t>¡Muy bien, trabajaron duro en esa tarea!  Ahora vamos a realizar una actividad de clasificación. En esta  actividad recibirán recortes de papel que representan a una de las dos mentalidades, la fija o la de crecimiento.  Con su grupo, van a clasificar estos papeles en dos categorías, la mentalidad fija y la mentalidad de crecimiento. Mientras terminan de clasificarlas, piensen en algún momento en el que ustedes, individualmente, demostraron una de las dos mentalidades, fija o de crecimiento. Prepárense para compartirlo con la clase.</a:t>
            </a:r>
            <a:endParaRPr lang="x-none" sz="1320" b="1" i="1" dirty="0" smtClean="0"/>
          </a:p>
          <a:p>
            <a:endParaRPr lang="x-none" sz="1320" b="1" dirty="0" smtClean="0"/>
          </a:p>
          <a:p>
            <a:r>
              <a:rPr lang="x-none" sz="1320" dirty="0" smtClean="0"/>
              <a:t>[Dé a los estudiantes cinco minutos para clasificar los recortes y pensar en su propio ejemplo personal.  Después de unos cinco minutos, pida a los estudiantes que compartan cómo clasificaron sus recortes con la clase y sus experiencias personales.]</a:t>
            </a:r>
          </a:p>
          <a:p>
            <a:endParaRPr lang="x-none" sz="1320" dirty="0" smtClean="0"/>
          </a:p>
          <a:p>
            <a:endParaRPr lang="x-none" sz="1320" dirty="0"/>
          </a:p>
        </p:txBody>
      </p:sp>
    </p:spTree>
    <p:extLst>
      <p:ext uri="{BB962C8B-B14F-4D97-AF65-F5344CB8AC3E}">
        <p14:creationId xmlns:p14="http://schemas.microsoft.com/office/powerpoint/2010/main" val="3220254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6423297"/>
          </a:xfrm>
          <a:prstGeom prst="rect">
            <a:avLst/>
          </a:prstGeom>
          <a:noFill/>
        </p:spPr>
        <p:txBody>
          <a:bodyPr wrap="square" rtlCol="0">
            <a:spAutoFit/>
          </a:bodyPr>
          <a:lstStyle/>
          <a:p>
            <a:r>
              <a:rPr lang="es-MX" sz="1540" b="1" dirty="0" smtClean="0"/>
              <a:t>Actividad: Mentalidad </a:t>
            </a:r>
            <a:r>
              <a:rPr lang="es-MX" sz="1320" i="1" dirty="0" smtClean="0"/>
              <a:t>continuación…</a:t>
            </a:r>
            <a:endParaRPr lang="es-MX" sz="1320" b="1" i="1" dirty="0" smtClean="0"/>
          </a:p>
          <a:p>
            <a:r>
              <a:rPr lang="es-MX" sz="1320" b="1" dirty="0" smtClean="0"/>
              <a:t>Posible respuestas de los estudiantes:</a:t>
            </a:r>
          </a:p>
          <a:p>
            <a:endParaRPr lang="es-MX" sz="1320" dirty="0" smtClean="0"/>
          </a:p>
          <a:p>
            <a:endParaRPr lang="es-MX" sz="1320" dirty="0" smtClean="0"/>
          </a:p>
          <a:p>
            <a:endParaRPr lang="es-MX" sz="1320" b="1"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pPr marL="188595" indent="-188595">
              <a:buFont typeface="Arial" panose="020B0604020202020204" pitchFamily="34" charset="0"/>
              <a:buChar char="•"/>
            </a:pPr>
            <a:r>
              <a:rPr lang="es-MX" sz="1320" dirty="0" smtClean="0"/>
              <a:t>Demostré una mentalidad de crecimiento cuando continué practicando destrezas de fútbol que eran difíciles para mí.</a:t>
            </a:r>
          </a:p>
          <a:p>
            <a:pPr marL="188595" indent="-188595">
              <a:buFont typeface="Arial" panose="020B0604020202020204" pitchFamily="34" charset="0"/>
              <a:buChar char="•"/>
            </a:pPr>
            <a:r>
              <a:rPr lang="es-MX" sz="1320" dirty="0" smtClean="0"/>
              <a:t>Demostré una mentalidad fija cuando me rendí en el examen de matemáticas y no lo terminé.</a:t>
            </a:r>
          </a:p>
          <a:p>
            <a:pPr marL="188595" indent="-188595">
              <a:buFont typeface="Arial" panose="020B0604020202020204" pitchFamily="34" charset="0"/>
              <a:buChar char="•"/>
            </a:pPr>
            <a:r>
              <a:rPr lang="es-MX" sz="1320" dirty="0" smtClean="0"/>
              <a:t>Demostré una mentalidad de crecimiento cuando le pedí a mi maestro que me diera tarea más difícil.</a:t>
            </a:r>
          </a:p>
          <a:p>
            <a:pPr marL="188595" indent="-188595">
              <a:buFont typeface="Arial" panose="020B0604020202020204" pitchFamily="34" charset="0"/>
              <a:buChar char="•"/>
            </a:pPr>
            <a:r>
              <a:rPr lang="es-MX" sz="1320" dirty="0" smtClean="0"/>
              <a:t>Demostré una mentalidad fija cuando rompí mi papel después de ver el puntaje de la prueba. </a:t>
            </a:r>
          </a:p>
          <a:p>
            <a:endParaRPr lang="es-MX" sz="1320" dirty="0" smtClean="0"/>
          </a:p>
          <a:p>
            <a:r>
              <a:rPr lang="es-MX" sz="1320" b="1" dirty="0" smtClean="0"/>
              <a:t>El facilitador dice: </a:t>
            </a:r>
            <a:r>
              <a:rPr lang="es-MX" sz="1320" i="1" dirty="0" smtClean="0"/>
              <a:t>Si notan los ejemplos de las mentalidades de crecimiento y fijas que hemos discutido en clase, notarán que las  personas con mentalidad de crecimiento perseveraron y nunca se rindieron. Estas cualidades y otras les permiten tener grandes logros que benefician a nuestro mundo.</a:t>
            </a:r>
          </a:p>
          <a:p>
            <a:endParaRPr lang="es-MX" sz="1320" dirty="0" smtClean="0"/>
          </a:p>
          <a:p>
            <a:pPr lvl="0"/>
            <a:r>
              <a:rPr lang="es-MX" sz="1320" b="1" dirty="0" smtClean="0"/>
              <a:t>El facilitador dice: </a:t>
            </a:r>
            <a:r>
              <a:rPr lang="es-MX" sz="1320" i="1" dirty="0" smtClean="0"/>
              <a:t>En su tarea de rendimiento, aprenderán más sobre personas que han logrado sus sueños. </a:t>
            </a:r>
            <a:r>
              <a:rPr lang="es-MX" sz="1320" i="1" dirty="0">
                <a:solidFill>
                  <a:prstClr val="black"/>
                </a:solidFill>
              </a:rPr>
              <a:t>El trabajo en grupo que hicieron hoy debe ayudarles a prepararse para la investigación y el escrito que van a hacer en la tarea de rendimiento. </a:t>
            </a:r>
          </a:p>
          <a:p>
            <a:endParaRPr lang="es-MX" sz="1320" dirty="0" smtClean="0"/>
          </a:p>
          <a:p>
            <a:r>
              <a:rPr lang="es-MX" sz="1320" dirty="0" smtClean="0"/>
              <a:t>Nota: El facilitador debe recoger las notas de los estudiantes de esta actividad.</a:t>
            </a:r>
          </a:p>
          <a:p>
            <a:endParaRPr lang="es-MX" sz="1320" dirty="0"/>
          </a:p>
        </p:txBody>
      </p:sp>
      <p:graphicFrame>
        <p:nvGraphicFramePr>
          <p:cNvPr id="2" name="Table 1"/>
          <p:cNvGraphicFramePr>
            <a:graphicFrameLocks noGrp="1"/>
          </p:cNvGraphicFramePr>
          <p:nvPr>
            <p:extLst>
              <p:ext uri="{D42A27DB-BD31-4B8C-83A1-F6EECF244321}">
                <p14:modId xmlns:p14="http://schemas.microsoft.com/office/powerpoint/2010/main" val="1677694514"/>
              </p:ext>
            </p:extLst>
          </p:nvPr>
        </p:nvGraphicFramePr>
        <p:xfrm>
          <a:off x="1120140" y="838200"/>
          <a:ext cx="5433060" cy="1810512"/>
        </p:xfrm>
        <a:graphic>
          <a:graphicData uri="http://schemas.openxmlformats.org/drawingml/2006/table">
            <a:tbl>
              <a:tblPr firstRow="1" bandRow="1">
                <a:tableStyleId>{5C22544A-7EE6-4342-B048-85BDC9FD1C3A}</a:tableStyleId>
              </a:tblPr>
              <a:tblGrid>
                <a:gridCol w="2716530"/>
                <a:gridCol w="2716530"/>
              </a:tblGrid>
              <a:tr h="301752">
                <a:tc>
                  <a:txBody>
                    <a:bodyPr/>
                    <a:lstStyle/>
                    <a:p>
                      <a:pPr algn="ctr"/>
                      <a:r>
                        <a:rPr lang="es-PE" sz="1300" noProof="0" dirty="0" smtClean="0">
                          <a:solidFill>
                            <a:schemeClr val="tx1"/>
                          </a:solidFill>
                        </a:rPr>
                        <a:t>Mentalidad Fija</a:t>
                      </a:r>
                      <a:endParaRPr lang="es-PE" sz="1300" noProof="0" dirty="0">
                        <a:solidFill>
                          <a:schemeClr val="tx1"/>
                        </a:solidFill>
                      </a:endParaRPr>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PE" sz="1300" noProof="0" dirty="0" smtClean="0">
                          <a:solidFill>
                            <a:schemeClr val="tx1"/>
                          </a:solidFill>
                        </a:rPr>
                        <a:t>Mentalidad de Crecimiento</a:t>
                      </a:r>
                      <a:endParaRPr lang="es-PE" sz="1300" noProof="0" dirty="0">
                        <a:solidFill>
                          <a:schemeClr val="tx1"/>
                        </a:solidFill>
                      </a:endParaRPr>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8760">
                <a:tc>
                  <a:txBody>
                    <a:bodyPr/>
                    <a:lstStyle/>
                    <a:p>
                      <a:pPr marL="171450" indent="-171450">
                        <a:buFont typeface="Arial" panose="020B0604020202020204" pitchFamily="34" charset="0"/>
                        <a:buChar char="•"/>
                      </a:pPr>
                      <a:r>
                        <a:rPr lang="es-PE" sz="1300" noProof="0" dirty="0" smtClean="0">
                          <a:solidFill>
                            <a:schemeClr val="tx1"/>
                          </a:solidFill>
                        </a:rPr>
                        <a:t>Evita los desafíos</a:t>
                      </a:r>
                    </a:p>
                    <a:p>
                      <a:pPr marL="171450" indent="-171450">
                        <a:buFont typeface="Arial" panose="020B0604020202020204" pitchFamily="34" charset="0"/>
                        <a:buChar char="•"/>
                      </a:pPr>
                      <a:r>
                        <a:rPr lang="es-PE" sz="1300" noProof="0" dirty="0" smtClean="0">
                          <a:solidFill>
                            <a:schemeClr val="tx1"/>
                          </a:solidFill>
                        </a:rPr>
                        <a:t>Se rinde</a:t>
                      </a:r>
                      <a:r>
                        <a:rPr lang="es-PE" sz="1300" baseline="0" noProof="0" dirty="0" smtClean="0">
                          <a:solidFill>
                            <a:schemeClr val="tx1"/>
                          </a:solidFill>
                        </a:rPr>
                        <a:t> fácilmente</a:t>
                      </a:r>
                      <a:endParaRPr lang="es-PE" sz="1300" noProof="0" dirty="0" smtClean="0">
                        <a:solidFill>
                          <a:schemeClr val="tx1"/>
                        </a:solidFill>
                      </a:endParaRPr>
                    </a:p>
                    <a:p>
                      <a:pPr marL="171450" indent="-171450">
                        <a:buFont typeface="Arial" panose="020B0604020202020204" pitchFamily="34" charset="0"/>
                        <a:buChar char="•"/>
                      </a:pPr>
                      <a:r>
                        <a:rPr lang="es-PE" sz="1300" noProof="0" dirty="0" smtClean="0">
                          <a:solidFill>
                            <a:schemeClr val="tx1"/>
                          </a:solidFill>
                        </a:rPr>
                        <a:t>Ve</a:t>
                      </a:r>
                      <a:r>
                        <a:rPr lang="es-PE" sz="1300" baseline="0" noProof="0" dirty="0" smtClean="0">
                          <a:solidFill>
                            <a:schemeClr val="tx1"/>
                          </a:solidFill>
                        </a:rPr>
                        <a:t> el esfuerzo como algo infructífero o peor</a:t>
                      </a:r>
                    </a:p>
                    <a:p>
                      <a:pPr marL="171450" indent="-171450">
                        <a:buFont typeface="Arial" panose="020B0604020202020204" pitchFamily="34" charset="0"/>
                        <a:buChar char="•"/>
                      </a:pPr>
                      <a:r>
                        <a:rPr lang="es-PE" sz="1300" baseline="0" noProof="0" dirty="0" smtClean="0">
                          <a:solidFill>
                            <a:schemeClr val="tx1"/>
                          </a:solidFill>
                        </a:rPr>
                        <a:t>Ignora la crítica constructiva</a:t>
                      </a:r>
                    </a:p>
                    <a:p>
                      <a:pPr marL="171450" indent="-171450">
                        <a:buFont typeface="Arial" panose="020B0604020202020204" pitchFamily="34" charset="0"/>
                        <a:buChar char="•"/>
                      </a:pPr>
                      <a:r>
                        <a:rPr lang="es-PE" sz="1300" baseline="0" noProof="0" dirty="0" smtClean="0">
                          <a:solidFill>
                            <a:schemeClr val="tx1"/>
                          </a:solidFill>
                        </a:rPr>
                        <a:t>Se siente amenazado por el éxito de los demás</a:t>
                      </a:r>
                      <a:endParaRPr lang="es-PE" sz="1300" noProof="0" dirty="0">
                        <a:solidFill>
                          <a:schemeClr val="tx1"/>
                        </a:solidFill>
                      </a:endParaRPr>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s-PE" sz="1300" baseline="0" noProof="0" dirty="0" smtClean="0">
                          <a:solidFill>
                            <a:schemeClr val="tx1"/>
                          </a:solidFill>
                        </a:rPr>
                        <a:t>Extrae lecciones e inspiración del éxito de otros</a:t>
                      </a:r>
                      <a:endParaRPr lang="es-PE" sz="1300" noProof="0" dirty="0" smtClean="0">
                        <a:solidFill>
                          <a:schemeClr val="tx1"/>
                        </a:solidFill>
                      </a:endParaRPr>
                    </a:p>
                    <a:p>
                      <a:pPr marL="171450" indent="-171450">
                        <a:buFont typeface="Arial" panose="020B0604020202020204" pitchFamily="34" charset="0"/>
                        <a:buChar char="•"/>
                      </a:pPr>
                      <a:r>
                        <a:rPr lang="es-PE" sz="1300" noProof="0" dirty="0" smtClean="0">
                          <a:solidFill>
                            <a:schemeClr val="tx1"/>
                          </a:solidFill>
                        </a:rPr>
                        <a:t>Persiste a</a:t>
                      </a:r>
                      <a:r>
                        <a:rPr lang="es-PE" sz="1300" baseline="0" noProof="0" dirty="0" smtClean="0">
                          <a:solidFill>
                            <a:schemeClr val="tx1"/>
                          </a:solidFill>
                        </a:rPr>
                        <a:t> pesar de los obstáculos</a:t>
                      </a:r>
                    </a:p>
                    <a:p>
                      <a:pPr marL="171450" indent="-171450">
                        <a:buFont typeface="Arial" panose="020B0604020202020204" pitchFamily="34" charset="0"/>
                        <a:buChar char="•"/>
                      </a:pPr>
                      <a:r>
                        <a:rPr lang="es-PE" sz="1300" baseline="0" noProof="0" dirty="0" smtClean="0">
                          <a:solidFill>
                            <a:schemeClr val="tx1"/>
                          </a:solidFill>
                        </a:rPr>
                        <a:t>Aprende de la crítica</a:t>
                      </a:r>
                    </a:p>
                    <a:p>
                      <a:pPr marL="171450" indent="-171450">
                        <a:buFont typeface="Arial" panose="020B0604020202020204" pitchFamily="34" charset="0"/>
                        <a:buChar char="•"/>
                      </a:pPr>
                      <a:r>
                        <a:rPr lang="es-PE" sz="1300" baseline="0" noProof="0" dirty="0" smtClean="0">
                          <a:solidFill>
                            <a:schemeClr val="tx1"/>
                          </a:solidFill>
                        </a:rPr>
                        <a:t>Acepta los desafíos</a:t>
                      </a:r>
                    </a:p>
                    <a:p>
                      <a:pPr marL="171450" indent="-171450">
                        <a:buFont typeface="Arial" panose="020B0604020202020204" pitchFamily="34" charset="0"/>
                        <a:buChar char="•"/>
                      </a:pPr>
                      <a:r>
                        <a:rPr lang="es-PE" sz="1300" baseline="0" noProof="0" dirty="0" smtClean="0">
                          <a:solidFill>
                            <a:schemeClr val="tx1"/>
                          </a:solidFill>
                        </a:rPr>
                        <a:t>Ve el esfuerzo como el camino al dominio</a:t>
                      </a:r>
                      <a:endParaRPr lang="es-PE" sz="1300" noProof="0" dirty="0">
                        <a:solidFill>
                          <a:schemeClr val="tx1"/>
                        </a:solidFill>
                      </a:endParaRPr>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49921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4520" y="264295"/>
            <a:ext cx="3771900" cy="430887"/>
          </a:xfrm>
          <a:prstGeom prst="rect">
            <a:avLst/>
          </a:prstGeom>
        </p:spPr>
        <p:txBody>
          <a:bodyPr>
            <a:spAutoFit/>
          </a:bodyPr>
          <a:lstStyle/>
          <a:p>
            <a:pPr algn="ctr"/>
            <a:r>
              <a:rPr lang="es-MX" sz="2200" dirty="0" smtClean="0"/>
              <a:t>Material complementario</a:t>
            </a:r>
            <a:endParaRPr lang="es-MX" sz="2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90" y="948705"/>
            <a:ext cx="2596537" cy="877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1856" y="972652"/>
            <a:ext cx="2771863" cy="945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p:nvPr/>
        </p:nvPicPr>
        <p:blipFill>
          <a:blip r:embed="rId5"/>
          <a:stretch>
            <a:fillRect/>
          </a:stretch>
        </p:blipFill>
        <p:spPr>
          <a:xfrm>
            <a:off x="682809" y="2179320"/>
            <a:ext cx="2739867" cy="1094898"/>
          </a:xfrm>
          <a:prstGeom prst="rect">
            <a:avLst/>
          </a:prstGeom>
        </p:spPr>
      </p:pic>
      <p:pic>
        <p:nvPicPr>
          <p:cNvPr id="6" name="Picture 5"/>
          <p:cNvPicPr/>
          <p:nvPr/>
        </p:nvPicPr>
        <p:blipFill>
          <a:blip r:embed="rId6"/>
          <a:stretch>
            <a:fillRect/>
          </a:stretch>
        </p:blipFill>
        <p:spPr>
          <a:xfrm>
            <a:off x="3946163" y="2283742"/>
            <a:ext cx="3143250" cy="886054"/>
          </a:xfrm>
          <a:prstGeom prst="rect">
            <a:avLst/>
          </a:prstGeom>
        </p:spPr>
      </p:pic>
      <p:pic>
        <p:nvPicPr>
          <p:cNvPr id="7" name="Picture 6"/>
          <p:cNvPicPr/>
          <p:nvPr/>
        </p:nvPicPr>
        <p:blipFill>
          <a:blip r:embed="rId7"/>
          <a:stretch>
            <a:fillRect/>
          </a:stretch>
        </p:blipFill>
        <p:spPr>
          <a:xfrm>
            <a:off x="549911" y="3520440"/>
            <a:ext cx="2868216" cy="1100138"/>
          </a:xfrm>
          <a:prstGeom prst="rect">
            <a:avLst/>
          </a:prstGeom>
        </p:spPr>
      </p:pic>
      <p:pic>
        <p:nvPicPr>
          <p:cNvPr id="8" name="Picture 7"/>
          <p:cNvPicPr/>
          <p:nvPr/>
        </p:nvPicPr>
        <p:blipFill>
          <a:blip r:embed="rId8"/>
          <a:stretch>
            <a:fillRect/>
          </a:stretch>
        </p:blipFill>
        <p:spPr>
          <a:xfrm>
            <a:off x="4305300" y="3553051"/>
            <a:ext cx="2430780" cy="1224689"/>
          </a:xfrm>
          <a:prstGeom prst="rect">
            <a:avLst/>
          </a:prstGeom>
        </p:spPr>
      </p:pic>
      <p:pic>
        <p:nvPicPr>
          <p:cNvPr id="9" name="Picture 8"/>
          <p:cNvPicPr/>
          <p:nvPr/>
        </p:nvPicPr>
        <p:blipFill>
          <a:blip r:embed="rId9"/>
          <a:stretch>
            <a:fillRect/>
          </a:stretch>
        </p:blipFill>
        <p:spPr>
          <a:xfrm>
            <a:off x="840662" y="4861560"/>
            <a:ext cx="2577465" cy="927258"/>
          </a:xfrm>
          <a:prstGeom prst="rect">
            <a:avLst/>
          </a:prstGeom>
        </p:spPr>
      </p:pic>
      <p:pic>
        <p:nvPicPr>
          <p:cNvPr id="10" name="Picture 9"/>
          <p:cNvPicPr/>
          <p:nvPr/>
        </p:nvPicPr>
        <p:blipFill>
          <a:blip r:embed="rId10"/>
          <a:stretch>
            <a:fillRect/>
          </a:stretch>
        </p:blipFill>
        <p:spPr>
          <a:xfrm>
            <a:off x="4499133" y="5029200"/>
            <a:ext cx="2236947" cy="1003046"/>
          </a:xfrm>
          <a:prstGeom prst="rect">
            <a:avLst/>
          </a:prstGeom>
        </p:spPr>
      </p:pic>
      <p:pic>
        <p:nvPicPr>
          <p:cNvPr id="11" name="Picture 10"/>
          <p:cNvPicPr/>
          <p:nvPr/>
        </p:nvPicPr>
        <p:blipFill>
          <a:blip r:embed="rId11"/>
          <a:stretch>
            <a:fillRect/>
          </a:stretch>
        </p:blipFill>
        <p:spPr>
          <a:xfrm>
            <a:off x="678261" y="6202680"/>
            <a:ext cx="3036668" cy="827723"/>
          </a:xfrm>
          <a:prstGeom prst="rect">
            <a:avLst/>
          </a:prstGeom>
        </p:spPr>
      </p:pic>
      <p:pic>
        <p:nvPicPr>
          <p:cNvPr id="12" name="Picture 11"/>
          <p:cNvPicPr/>
          <p:nvPr/>
        </p:nvPicPr>
        <p:blipFill>
          <a:blip r:embed="rId12"/>
          <a:stretch>
            <a:fillRect/>
          </a:stretch>
        </p:blipFill>
        <p:spPr>
          <a:xfrm>
            <a:off x="4499133" y="6454141"/>
            <a:ext cx="2682240" cy="1046156"/>
          </a:xfrm>
          <a:prstGeom prst="rect">
            <a:avLst/>
          </a:prstGeom>
        </p:spPr>
      </p:pic>
      <p:sp>
        <p:nvSpPr>
          <p:cNvPr id="3" name="TextBox 2"/>
          <p:cNvSpPr txBox="1"/>
          <p:nvPr/>
        </p:nvSpPr>
        <p:spPr>
          <a:xfrm>
            <a:off x="866062" y="1329424"/>
            <a:ext cx="886538" cy="138499"/>
          </a:xfrm>
          <a:prstGeom prst="rect">
            <a:avLst/>
          </a:prstGeom>
          <a:solidFill>
            <a:srgbClr val="E7DFB5"/>
          </a:solidFill>
          <a:ln>
            <a:noFill/>
          </a:ln>
        </p:spPr>
        <p:txBody>
          <a:bodyPr wrap="square" lIns="0" tIns="0" rIns="0" bIns="0" rtlCol="0">
            <a:spAutoFit/>
          </a:bodyPr>
          <a:lstStyle/>
          <a:p>
            <a:r>
              <a:rPr lang="es-MX" sz="900" b="1" dirty="0" smtClean="0">
                <a:solidFill>
                  <a:srgbClr val="FF0000"/>
                </a:solidFill>
              </a:rPr>
              <a:t>Desafíos</a:t>
            </a:r>
            <a:endParaRPr lang="es-MX" sz="1000" b="1" dirty="0">
              <a:solidFill>
                <a:srgbClr val="FF0000"/>
              </a:solidFill>
            </a:endParaRPr>
          </a:p>
        </p:txBody>
      </p:sp>
      <p:sp>
        <p:nvSpPr>
          <p:cNvPr id="13" name="TextBox 12"/>
          <p:cNvSpPr txBox="1"/>
          <p:nvPr/>
        </p:nvSpPr>
        <p:spPr>
          <a:xfrm>
            <a:off x="2072356" y="1494882"/>
            <a:ext cx="617904" cy="338554"/>
          </a:xfrm>
          <a:custGeom>
            <a:avLst/>
            <a:gdLst>
              <a:gd name="connsiteX0" fmla="*/ 0 w 533400"/>
              <a:gd name="connsiteY0" fmla="*/ 0 h 338554"/>
              <a:gd name="connsiteX1" fmla="*/ 533400 w 533400"/>
              <a:gd name="connsiteY1" fmla="*/ 0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33317 w 533400"/>
              <a:gd name="connsiteY1" fmla="*/ 27295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42415 w 533400"/>
              <a:gd name="connsiteY1" fmla="*/ 18197 h 338554"/>
              <a:gd name="connsiteX2" fmla="*/ 533400 w 533400"/>
              <a:gd name="connsiteY2" fmla="*/ 338554 h 338554"/>
              <a:gd name="connsiteX3" fmla="*/ 0 w 533400"/>
              <a:gd name="connsiteY3" fmla="*/ 338554 h 338554"/>
              <a:gd name="connsiteX4" fmla="*/ 0 w 533400"/>
              <a:gd name="connsiteY4" fmla="*/ 0 h 33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00" h="338554">
                <a:moveTo>
                  <a:pt x="0" y="0"/>
                </a:moveTo>
                <a:lnTo>
                  <a:pt x="442415" y="18197"/>
                </a:lnTo>
                <a:lnTo>
                  <a:pt x="533400" y="338554"/>
                </a:lnTo>
                <a:lnTo>
                  <a:pt x="0" y="338554"/>
                </a:lnTo>
                <a:lnTo>
                  <a:pt x="0" y="0"/>
                </a:lnTo>
                <a:close/>
              </a:path>
            </a:pathLst>
          </a:custGeom>
          <a:solidFill>
            <a:schemeClr val="bg1"/>
          </a:solidFill>
          <a:ln>
            <a:noFill/>
          </a:ln>
        </p:spPr>
        <p:txBody>
          <a:bodyPr wrap="square" rtlCol="0">
            <a:spAutoFit/>
          </a:bodyPr>
          <a:lstStyle/>
          <a:p>
            <a:r>
              <a:rPr lang="es-MX" sz="800" b="1" dirty="0" smtClean="0">
                <a:solidFill>
                  <a:srgbClr val="219EDE"/>
                </a:solidFill>
              </a:rPr>
              <a:t>…evita los desafíos</a:t>
            </a:r>
            <a:endParaRPr lang="es-MX" sz="800" b="1" dirty="0">
              <a:solidFill>
                <a:srgbClr val="219EDE"/>
              </a:solidFill>
            </a:endParaRPr>
          </a:p>
        </p:txBody>
      </p:sp>
      <p:sp>
        <p:nvSpPr>
          <p:cNvPr id="16" name="TextBox 15"/>
          <p:cNvSpPr txBox="1"/>
          <p:nvPr/>
        </p:nvSpPr>
        <p:spPr>
          <a:xfrm>
            <a:off x="866062" y="2599311"/>
            <a:ext cx="886538" cy="138499"/>
          </a:xfrm>
          <a:prstGeom prst="rect">
            <a:avLst/>
          </a:prstGeom>
          <a:solidFill>
            <a:srgbClr val="E7DFB5"/>
          </a:solidFill>
          <a:ln>
            <a:noFill/>
          </a:ln>
        </p:spPr>
        <p:txBody>
          <a:bodyPr wrap="square" lIns="0" tIns="0" rIns="0" bIns="0" rtlCol="0">
            <a:spAutoFit/>
          </a:bodyPr>
          <a:lstStyle/>
          <a:p>
            <a:r>
              <a:rPr lang="es-MX" sz="900" b="1" dirty="0" smtClean="0">
                <a:solidFill>
                  <a:srgbClr val="FF0000"/>
                </a:solidFill>
              </a:rPr>
              <a:t>Esfuerzo</a:t>
            </a:r>
            <a:endParaRPr lang="es-MX" sz="1000" b="1" dirty="0">
              <a:solidFill>
                <a:srgbClr val="FF0000"/>
              </a:solidFill>
            </a:endParaRPr>
          </a:p>
        </p:txBody>
      </p:sp>
      <p:sp>
        <p:nvSpPr>
          <p:cNvPr id="17" name="TextBox 16"/>
          <p:cNvSpPr txBox="1"/>
          <p:nvPr/>
        </p:nvSpPr>
        <p:spPr>
          <a:xfrm>
            <a:off x="1513881" y="2753199"/>
            <a:ext cx="1231026" cy="338554"/>
          </a:xfrm>
          <a:custGeom>
            <a:avLst/>
            <a:gdLst>
              <a:gd name="connsiteX0" fmla="*/ 0 w 533400"/>
              <a:gd name="connsiteY0" fmla="*/ 0 h 338554"/>
              <a:gd name="connsiteX1" fmla="*/ 533400 w 533400"/>
              <a:gd name="connsiteY1" fmla="*/ 0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33317 w 533400"/>
              <a:gd name="connsiteY1" fmla="*/ 27295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42415 w 533400"/>
              <a:gd name="connsiteY1" fmla="*/ 18197 h 338554"/>
              <a:gd name="connsiteX2" fmla="*/ 533400 w 533400"/>
              <a:gd name="connsiteY2" fmla="*/ 338554 h 338554"/>
              <a:gd name="connsiteX3" fmla="*/ 0 w 533400"/>
              <a:gd name="connsiteY3" fmla="*/ 338554 h 338554"/>
              <a:gd name="connsiteX4" fmla="*/ 0 w 533400"/>
              <a:gd name="connsiteY4" fmla="*/ 0 h 33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00" h="338554">
                <a:moveTo>
                  <a:pt x="0" y="0"/>
                </a:moveTo>
                <a:lnTo>
                  <a:pt x="442415" y="18197"/>
                </a:lnTo>
                <a:lnTo>
                  <a:pt x="533400" y="338554"/>
                </a:lnTo>
                <a:lnTo>
                  <a:pt x="0" y="338554"/>
                </a:lnTo>
                <a:lnTo>
                  <a:pt x="0" y="0"/>
                </a:lnTo>
                <a:close/>
              </a:path>
            </a:pathLst>
          </a:custGeom>
          <a:solidFill>
            <a:schemeClr val="bg1"/>
          </a:solidFill>
          <a:ln>
            <a:noFill/>
          </a:ln>
        </p:spPr>
        <p:txBody>
          <a:bodyPr wrap="square" rtlCol="0">
            <a:spAutoFit/>
          </a:bodyPr>
          <a:lstStyle/>
          <a:p>
            <a:r>
              <a:rPr lang="es-MX" sz="800" b="1" dirty="0" smtClean="0">
                <a:solidFill>
                  <a:srgbClr val="219EDE"/>
                </a:solidFill>
              </a:rPr>
              <a:t>…ve el esfuerzo como algo infructífero o </a:t>
            </a:r>
            <a:r>
              <a:rPr lang="en-US" sz="800" b="1" dirty="0" smtClean="0">
                <a:solidFill>
                  <a:srgbClr val="219EDE"/>
                </a:solidFill>
              </a:rPr>
              <a:t>peor</a:t>
            </a:r>
            <a:endParaRPr lang="es-MX" sz="800" b="1" dirty="0">
              <a:solidFill>
                <a:srgbClr val="219EDE"/>
              </a:solidFill>
            </a:endParaRPr>
          </a:p>
        </p:txBody>
      </p:sp>
      <p:sp>
        <p:nvSpPr>
          <p:cNvPr id="18" name="TextBox 17"/>
          <p:cNvSpPr txBox="1"/>
          <p:nvPr/>
        </p:nvSpPr>
        <p:spPr>
          <a:xfrm>
            <a:off x="1504345" y="4146798"/>
            <a:ext cx="1231026" cy="338554"/>
          </a:xfrm>
          <a:custGeom>
            <a:avLst/>
            <a:gdLst>
              <a:gd name="connsiteX0" fmla="*/ 0 w 533400"/>
              <a:gd name="connsiteY0" fmla="*/ 0 h 338554"/>
              <a:gd name="connsiteX1" fmla="*/ 533400 w 533400"/>
              <a:gd name="connsiteY1" fmla="*/ 0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33317 w 533400"/>
              <a:gd name="connsiteY1" fmla="*/ 27295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42415 w 533400"/>
              <a:gd name="connsiteY1" fmla="*/ 18197 h 338554"/>
              <a:gd name="connsiteX2" fmla="*/ 533400 w 533400"/>
              <a:gd name="connsiteY2" fmla="*/ 338554 h 338554"/>
              <a:gd name="connsiteX3" fmla="*/ 0 w 533400"/>
              <a:gd name="connsiteY3" fmla="*/ 338554 h 338554"/>
              <a:gd name="connsiteX4" fmla="*/ 0 w 533400"/>
              <a:gd name="connsiteY4" fmla="*/ 0 h 33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00" h="338554">
                <a:moveTo>
                  <a:pt x="0" y="0"/>
                </a:moveTo>
                <a:lnTo>
                  <a:pt x="442415" y="18197"/>
                </a:lnTo>
                <a:lnTo>
                  <a:pt x="533400" y="338554"/>
                </a:lnTo>
                <a:lnTo>
                  <a:pt x="0" y="338554"/>
                </a:lnTo>
                <a:lnTo>
                  <a:pt x="0" y="0"/>
                </a:lnTo>
                <a:close/>
              </a:path>
            </a:pathLst>
          </a:custGeom>
          <a:solidFill>
            <a:schemeClr val="bg1"/>
          </a:solidFill>
          <a:ln>
            <a:noFill/>
          </a:ln>
        </p:spPr>
        <p:txBody>
          <a:bodyPr wrap="square" rtlCol="0">
            <a:spAutoFit/>
          </a:bodyPr>
          <a:lstStyle/>
          <a:p>
            <a:r>
              <a:rPr lang="en-US" sz="800" b="1" dirty="0" smtClean="0">
                <a:solidFill>
                  <a:srgbClr val="219EDE"/>
                </a:solidFill>
              </a:rPr>
              <a:t>…</a:t>
            </a:r>
            <a:r>
              <a:rPr lang="es-PE" sz="800" b="1" dirty="0" smtClean="0">
                <a:solidFill>
                  <a:schemeClr val="tx2">
                    <a:lumMod val="60000"/>
                    <a:lumOff val="40000"/>
                  </a:schemeClr>
                </a:solidFill>
              </a:rPr>
              <a:t>se </a:t>
            </a:r>
            <a:r>
              <a:rPr lang="es-PE" sz="800" b="1" dirty="0">
                <a:solidFill>
                  <a:schemeClr val="tx2">
                    <a:lumMod val="60000"/>
                    <a:lumOff val="40000"/>
                  </a:schemeClr>
                </a:solidFill>
              </a:rPr>
              <a:t>siente amenazado por el éxito de los </a:t>
            </a:r>
            <a:r>
              <a:rPr lang="es-PE" sz="800" b="1" dirty="0" smtClean="0">
                <a:solidFill>
                  <a:schemeClr val="tx2">
                    <a:lumMod val="60000"/>
                    <a:lumOff val="40000"/>
                  </a:schemeClr>
                </a:solidFill>
              </a:rPr>
              <a:t>demás</a:t>
            </a:r>
            <a:endParaRPr lang="es-PE" sz="800" b="1" dirty="0">
              <a:solidFill>
                <a:schemeClr val="tx2">
                  <a:lumMod val="60000"/>
                  <a:lumOff val="40000"/>
                </a:schemeClr>
              </a:solidFill>
            </a:endParaRPr>
          </a:p>
        </p:txBody>
      </p:sp>
      <p:sp>
        <p:nvSpPr>
          <p:cNvPr id="19" name="TextBox 18"/>
          <p:cNvSpPr txBox="1"/>
          <p:nvPr/>
        </p:nvSpPr>
        <p:spPr>
          <a:xfrm>
            <a:off x="866062" y="3991202"/>
            <a:ext cx="1033214" cy="130805"/>
          </a:xfrm>
          <a:prstGeom prst="rect">
            <a:avLst/>
          </a:prstGeom>
          <a:solidFill>
            <a:srgbClr val="E7DFB5"/>
          </a:solidFill>
          <a:ln>
            <a:noFill/>
          </a:ln>
        </p:spPr>
        <p:txBody>
          <a:bodyPr wrap="square" lIns="0" tIns="0" rIns="0" bIns="0" rtlCol="0">
            <a:spAutoFit/>
          </a:bodyPr>
          <a:lstStyle/>
          <a:p>
            <a:r>
              <a:rPr lang="es-MX" sz="850" b="1" dirty="0" smtClean="0">
                <a:solidFill>
                  <a:srgbClr val="FF0000"/>
                </a:solidFill>
              </a:rPr>
              <a:t>Éxito de los demás</a:t>
            </a:r>
            <a:endParaRPr lang="es-MX" sz="850" b="1" dirty="0">
              <a:solidFill>
                <a:srgbClr val="FF0000"/>
              </a:solidFill>
            </a:endParaRPr>
          </a:p>
        </p:txBody>
      </p:sp>
      <p:sp>
        <p:nvSpPr>
          <p:cNvPr id="20" name="TextBox 19"/>
          <p:cNvSpPr txBox="1"/>
          <p:nvPr/>
        </p:nvSpPr>
        <p:spPr>
          <a:xfrm>
            <a:off x="5486400" y="1494882"/>
            <a:ext cx="689952" cy="338554"/>
          </a:xfrm>
          <a:custGeom>
            <a:avLst/>
            <a:gdLst>
              <a:gd name="connsiteX0" fmla="*/ 0 w 533400"/>
              <a:gd name="connsiteY0" fmla="*/ 0 h 338554"/>
              <a:gd name="connsiteX1" fmla="*/ 533400 w 533400"/>
              <a:gd name="connsiteY1" fmla="*/ 0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33317 w 533400"/>
              <a:gd name="connsiteY1" fmla="*/ 27295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42415 w 533400"/>
              <a:gd name="connsiteY1" fmla="*/ 18197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58124 w 533400"/>
              <a:gd name="connsiteY1" fmla="*/ 22746 h 338554"/>
              <a:gd name="connsiteX2" fmla="*/ 533400 w 533400"/>
              <a:gd name="connsiteY2" fmla="*/ 338554 h 338554"/>
              <a:gd name="connsiteX3" fmla="*/ 0 w 533400"/>
              <a:gd name="connsiteY3" fmla="*/ 338554 h 338554"/>
              <a:gd name="connsiteX4" fmla="*/ 0 w 533400"/>
              <a:gd name="connsiteY4" fmla="*/ 0 h 33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00" h="338554">
                <a:moveTo>
                  <a:pt x="0" y="0"/>
                </a:moveTo>
                <a:lnTo>
                  <a:pt x="458124" y="22746"/>
                </a:lnTo>
                <a:lnTo>
                  <a:pt x="533400" y="338554"/>
                </a:lnTo>
                <a:lnTo>
                  <a:pt x="0" y="338554"/>
                </a:lnTo>
                <a:lnTo>
                  <a:pt x="0" y="0"/>
                </a:lnTo>
                <a:close/>
              </a:path>
            </a:pathLst>
          </a:custGeom>
          <a:solidFill>
            <a:schemeClr val="bg1"/>
          </a:solidFill>
          <a:ln>
            <a:noFill/>
          </a:ln>
        </p:spPr>
        <p:txBody>
          <a:bodyPr wrap="square" rtlCol="0">
            <a:spAutoFit/>
          </a:bodyPr>
          <a:lstStyle/>
          <a:p>
            <a:r>
              <a:rPr lang="es-MX" sz="800" b="1" dirty="0" smtClean="0">
                <a:solidFill>
                  <a:schemeClr val="tx2">
                    <a:lumMod val="60000"/>
                    <a:lumOff val="40000"/>
                  </a:schemeClr>
                </a:solidFill>
              </a:rPr>
              <a:t>…</a:t>
            </a:r>
            <a:r>
              <a:rPr lang="es-PE" sz="800" b="1" dirty="0" smtClean="0">
                <a:solidFill>
                  <a:schemeClr val="tx2">
                    <a:lumMod val="60000"/>
                    <a:lumOff val="40000"/>
                  </a:schemeClr>
                </a:solidFill>
              </a:rPr>
              <a:t>se </a:t>
            </a:r>
            <a:r>
              <a:rPr lang="es-PE" sz="800" b="1" dirty="0">
                <a:solidFill>
                  <a:schemeClr val="tx2">
                    <a:lumMod val="60000"/>
                    <a:lumOff val="40000"/>
                  </a:schemeClr>
                </a:solidFill>
              </a:rPr>
              <a:t>rinde </a:t>
            </a:r>
            <a:r>
              <a:rPr lang="es-PE" sz="800" b="1" dirty="0" smtClean="0">
                <a:solidFill>
                  <a:schemeClr val="tx2">
                    <a:lumMod val="60000"/>
                    <a:lumOff val="40000"/>
                  </a:schemeClr>
                </a:solidFill>
              </a:rPr>
              <a:t>fácilmente</a:t>
            </a:r>
            <a:endParaRPr lang="es-PE" sz="800" b="1" dirty="0">
              <a:solidFill>
                <a:schemeClr val="tx2">
                  <a:lumMod val="60000"/>
                  <a:lumOff val="40000"/>
                </a:schemeClr>
              </a:solidFill>
            </a:endParaRPr>
          </a:p>
        </p:txBody>
      </p:sp>
      <p:sp>
        <p:nvSpPr>
          <p:cNvPr id="21" name="TextBox 20"/>
          <p:cNvSpPr txBox="1"/>
          <p:nvPr/>
        </p:nvSpPr>
        <p:spPr>
          <a:xfrm>
            <a:off x="4305300" y="1329423"/>
            <a:ext cx="886538" cy="138499"/>
          </a:xfrm>
          <a:prstGeom prst="rect">
            <a:avLst/>
          </a:prstGeom>
          <a:solidFill>
            <a:srgbClr val="E7DFB5"/>
          </a:solidFill>
          <a:ln>
            <a:noFill/>
          </a:ln>
        </p:spPr>
        <p:txBody>
          <a:bodyPr wrap="square" lIns="0" tIns="0" rIns="0" bIns="0" rtlCol="0">
            <a:spAutoFit/>
          </a:bodyPr>
          <a:lstStyle/>
          <a:p>
            <a:r>
              <a:rPr lang="es-MX" sz="900" b="1" dirty="0" smtClean="0">
                <a:solidFill>
                  <a:srgbClr val="FF0000"/>
                </a:solidFill>
              </a:rPr>
              <a:t>Obstáculos</a:t>
            </a:r>
            <a:endParaRPr lang="es-MX" sz="1000" b="1" dirty="0">
              <a:solidFill>
                <a:srgbClr val="FF0000"/>
              </a:solidFill>
            </a:endParaRPr>
          </a:p>
        </p:txBody>
      </p:sp>
      <p:sp>
        <p:nvSpPr>
          <p:cNvPr id="22" name="TextBox 21"/>
          <p:cNvSpPr txBox="1"/>
          <p:nvPr/>
        </p:nvSpPr>
        <p:spPr>
          <a:xfrm>
            <a:off x="4245787" y="2655259"/>
            <a:ext cx="886538" cy="123111"/>
          </a:xfrm>
          <a:prstGeom prst="rect">
            <a:avLst/>
          </a:prstGeom>
          <a:solidFill>
            <a:srgbClr val="E7DFB5"/>
          </a:solidFill>
          <a:ln>
            <a:noFill/>
          </a:ln>
        </p:spPr>
        <p:txBody>
          <a:bodyPr wrap="square" lIns="0" tIns="0" rIns="0" bIns="0" rtlCol="0">
            <a:spAutoFit/>
          </a:bodyPr>
          <a:lstStyle/>
          <a:p>
            <a:r>
              <a:rPr lang="es-MX" sz="800" b="1" dirty="0" smtClean="0">
                <a:solidFill>
                  <a:srgbClr val="FF0000"/>
                </a:solidFill>
              </a:rPr>
              <a:t>Crítica</a:t>
            </a:r>
            <a:endParaRPr lang="es-MX" sz="900" b="1" dirty="0">
              <a:solidFill>
                <a:srgbClr val="FF0000"/>
              </a:solidFill>
            </a:endParaRPr>
          </a:p>
        </p:txBody>
      </p:sp>
      <p:sp>
        <p:nvSpPr>
          <p:cNvPr id="23" name="TextBox 22"/>
          <p:cNvSpPr txBox="1"/>
          <p:nvPr/>
        </p:nvSpPr>
        <p:spPr>
          <a:xfrm>
            <a:off x="5272630" y="2787695"/>
            <a:ext cx="975770" cy="338554"/>
          </a:xfrm>
          <a:custGeom>
            <a:avLst/>
            <a:gdLst>
              <a:gd name="connsiteX0" fmla="*/ 0 w 533400"/>
              <a:gd name="connsiteY0" fmla="*/ 0 h 338554"/>
              <a:gd name="connsiteX1" fmla="*/ 533400 w 533400"/>
              <a:gd name="connsiteY1" fmla="*/ 0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33317 w 533400"/>
              <a:gd name="connsiteY1" fmla="*/ 27295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42415 w 533400"/>
              <a:gd name="connsiteY1" fmla="*/ 18197 h 338554"/>
              <a:gd name="connsiteX2" fmla="*/ 533400 w 533400"/>
              <a:gd name="connsiteY2" fmla="*/ 338554 h 338554"/>
              <a:gd name="connsiteX3" fmla="*/ 0 w 533400"/>
              <a:gd name="connsiteY3" fmla="*/ 338554 h 338554"/>
              <a:gd name="connsiteX4" fmla="*/ 0 w 533400"/>
              <a:gd name="connsiteY4" fmla="*/ 0 h 338554"/>
              <a:gd name="connsiteX0" fmla="*/ 0 w 533400"/>
              <a:gd name="connsiteY0" fmla="*/ 0 h 338554"/>
              <a:gd name="connsiteX1" fmla="*/ 458124 w 533400"/>
              <a:gd name="connsiteY1" fmla="*/ 22746 h 338554"/>
              <a:gd name="connsiteX2" fmla="*/ 533400 w 533400"/>
              <a:gd name="connsiteY2" fmla="*/ 338554 h 338554"/>
              <a:gd name="connsiteX3" fmla="*/ 0 w 533400"/>
              <a:gd name="connsiteY3" fmla="*/ 338554 h 338554"/>
              <a:gd name="connsiteX4" fmla="*/ 0 w 533400"/>
              <a:gd name="connsiteY4" fmla="*/ 0 h 33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00" h="338554">
                <a:moveTo>
                  <a:pt x="0" y="0"/>
                </a:moveTo>
                <a:lnTo>
                  <a:pt x="458124" y="22746"/>
                </a:lnTo>
                <a:lnTo>
                  <a:pt x="533400" y="338554"/>
                </a:lnTo>
                <a:lnTo>
                  <a:pt x="0" y="338554"/>
                </a:lnTo>
                <a:lnTo>
                  <a:pt x="0" y="0"/>
                </a:lnTo>
                <a:close/>
              </a:path>
            </a:pathLst>
          </a:custGeom>
          <a:solidFill>
            <a:schemeClr val="bg1"/>
          </a:solidFill>
          <a:ln>
            <a:noFill/>
          </a:ln>
        </p:spPr>
        <p:txBody>
          <a:bodyPr wrap="square" rtlCol="0">
            <a:spAutoFit/>
          </a:bodyPr>
          <a:lstStyle/>
          <a:p>
            <a:r>
              <a:rPr lang="es-PE" sz="800" b="1" dirty="0" smtClean="0">
                <a:solidFill>
                  <a:schemeClr val="tx2">
                    <a:lumMod val="60000"/>
                    <a:lumOff val="40000"/>
                  </a:schemeClr>
                </a:solidFill>
              </a:rPr>
              <a:t>…ignora </a:t>
            </a:r>
            <a:r>
              <a:rPr lang="es-PE" sz="800" b="1" dirty="0">
                <a:solidFill>
                  <a:schemeClr val="tx2">
                    <a:lumMod val="60000"/>
                    <a:lumOff val="40000"/>
                  </a:schemeClr>
                </a:solidFill>
              </a:rPr>
              <a:t>la crítica constructiva</a:t>
            </a:r>
          </a:p>
        </p:txBody>
      </p:sp>
      <p:sp>
        <p:nvSpPr>
          <p:cNvPr id="14" name="TextBox 13"/>
          <p:cNvSpPr txBox="1"/>
          <p:nvPr/>
        </p:nvSpPr>
        <p:spPr>
          <a:xfrm>
            <a:off x="1832668" y="5392819"/>
            <a:ext cx="1097280" cy="276999"/>
          </a:xfrm>
          <a:custGeom>
            <a:avLst/>
            <a:gdLst>
              <a:gd name="connsiteX0" fmla="*/ 0 w 1097280"/>
              <a:gd name="connsiteY0" fmla="*/ 0 h 276999"/>
              <a:gd name="connsiteX1" fmla="*/ 1097280 w 1097280"/>
              <a:gd name="connsiteY1" fmla="*/ 0 h 276999"/>
              <a:gd name="connsiteX2" fmla="*/ 1097280 w 1097280"/>
              <a:gd name="connsiteY2" fmla="*/ 276999 h 276999"/>
              <a:gd name="connsiteX3" fmla="*/ 0 w 1097280"/>
              <a:gd name="connsiteY3" fmla="*/ 276999 h 276999"/>
              <a:gd name="connsiteX4" fmla="*/ 0 w 1097280"/>
              <a:gd name="connsiteY4" fmla="*/ 0 h 276999"/>
              <a:gd name="connsiteX0" fmla="*/ 31845 w 1097280"/>
              <a:gd name="connsiteY0" fmla="*/ 4549 h 276999"/>
              <a:gd name="connsiteX1" fmla="*/ 1097280 w 1097280"/>
              <a:gd name="connsiteY1" fmla="*/ 0 h 276999"/>
              <a:gd name="connsiteX2" fmla="*/ 1097280 w 1097280"/>
              <a:gd name="connsiteY2" fmla="*/ 276999 h 276999"/>
              <a:gd name="connsiteX3" fmla="*/ 0 w 1097280"/>
              <a:gd name="connsiteY3" fmla="*/ 276999 h 276999"/>
              <a:gd name="connsiteX4" fmla="*/ 31845 w 1097280"/>
              <a:gd name="connsiteY4" fmla="*/ 4549 h 276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276999">
                <a:moveTo>
                  <a:pt x="31845" y="4549"/>
                </a:moveTo>
                <a:lnTo>
                  <a:pt x="1097280" y="0"/>
                </a:lnTo>
                <a:lnTo>
                  <a:pt x="1097280" y="276999"/>
                </a:lnTo>
                <a:lnTo>
                  <a:pt x="0" y="276999"/>
                </a:lnTo>
                <a:lnTo>
                  <a:pt x="31845" y="4549"/>
                </a:lnTo>
                <a:close/>
              </a:path>
            </a:pathLst>
          </a:custGeom>
          <a:solidFill>
            <a:schemeClr val="bg1"/>
          </a:solidFill>
        </p:spPr>
        <p:txBody>
          <a:bodyPr wrap="square" lIns="0" tIns="0" rIns="0" bIns="0" rtlCol="0">
            <a:spAutoFit/>
          </a:bodyPr>
          <a:lstStyle/>
          <a:p>
            <a:pPr lvl="0"/>
            <a:r>
              <a:rPr lang="es-PE" sz="900" b="1" dirty="0" smtClean="0">
                <a:solidFill>
                  <a:srgbClr val="73AE42"/>
                </a:solidFill>
              </a:rPr>
              <a:t>…persiste </a:t>
            </a:r>
            <a:r>
              <a:rPr lang="es-PE" sz="900" b="1" dirty="0">
                <a:solidFill>
                  <a:srgbClr val="73AE42"/>
                </a:solidFill>
              </a:rPr>
              <a:t>a pesar de los </a:t>
            </a:r>
            <a:r>
              <a:rPr lang="es-PE" sz="900" b="1" dirty="0" smtClean="0">
                <a:solidFill>
                  <a:srgbClr val="73AE42"/>
                </a:solidFill>
              </a:rPr>
              <a:t>obstáculos</a:t>
            </a:r>
            <a:endParaRPr lang="en-US" sz="900" b="1" dirty="0">
              <a:solidFill>
                <a:srgbClr val="73AE42"/>
              </a:solidFill>
            </a:endParaRPr>
          </a:p>
        </p:txBody>
      </p:sp>
      <p:sp>
        <p:nvSpPr>
          <p:cNvPr id="27" name="TextBox 26"/>
          <p:cNvSpPr txBox="1"/>
          <p:nvPr/>
        </p:nvSpPr>
        <p:spPr>
          <a:xfrm>
            <a:off x="1874520" y="6700220"/>
            <a:ext cx="1097280" cy="276999"/>
          </a:xfrm>
          <a:custGeom>
            <a:avLst/>
            <a:gdLst>
              <a:gd name="connsiteX0" fmla="*/ 0 w 1097280"/>
              <a:gd name="connsiteY0" fmla="*/ 0 h 276999"/>
              <a:gd name="connsiteX1" fmla="*/ 1097280 w 1097280"/>
              <a:gd name="connsiteY1" fmla="*/ 0 h 276999"/>
              <a:gd name="connsiteX2" fmla="*/ 1097280 w 1097280"/>
              <a:gd name="connsiteY2" fmla="*/ 276999 h 276999"/>
              <a:gd name="connsiteX3" fmla="*/ 0 w 1097280"/>
              <a:gd name="connsiteY3" fmla="*/ 276999 h 276999"/>
              <a:gd name="connsiteX4" fmla="*/ 0 w 1097280"/>
              <a:gd name="connsiteY4" fmla="*/ 0 h 276999"/>
              <a:gd name="connsiteX0" fmla="*/ 31845 w 1097280"/>
              <a:gd name="connsiteY0" fmla="*/ 4549 h 276999"/>
              <a:gd name="connsiteX1" fmla="*/ 1097280 w 1097280"/>
              <a:gd name="connsiteY1" fmla="*/ 0 h 276999"/>
              <a:gd name="connsiteX2" fmla="*/ 1097280 w 1097280"/>
              <a:gd name="connsiteY2" fmla="*/ 276999 h 276999"/>
              <a:gd name="connsiteX3" fmla="*/ 0 w 1097280"/>
              <a:gd name="connsiteY3" fmla="*/ 276999 h 276999"/>
              <a:gd name="connsiteX4" fmla="*/ 31845 w 1097280"/>
              <a:gd name="connsiteY4" fmla="*/ 4549 h 276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276999">
                <a:moveTo>
                  <a:pt x="31845" y="4549"/>
                </a:moveTo>
                <a:lnTo>
                  <a:pt x="1097280" y="0"/>
                </a:lnTo>
                <a:lnTo>
                  <a:pt x="1097280" y="276999"/>
                </a:lnTo>
                <a:lnTo>
                  <a:pt x="0" y="276999"/>
                </a:lnTo>
                <a:lnTo>
                  <a:pt x="31845" y="4549"/>
                </a:lnTo>
                <a:close/>
              </a:path>
            </a:pathLst>
          </a:custGeom>
          <a:solidFill>
            <a:schemeClr val="bg1"/>
          </a:solidFill>
          <a:ln>
            <a:noFill/>
          </a:ln>
        </p:spPr>
        <p:txBody>
          <a:bodyPr wrap="square" lIns="0" tIns="0" rIns="0" bIns="0" rtlCol="0">
            <a:spAutoFit/>
          </a:bodyPr>
          <a:lstStyle/>
          <a:p>
            <a:pPr lvl="0"/>
            <a:r>
              <a:rPr lang="es-PE" sz="900" b="1" dirty="0" smtClean="0">
                <a:solidFill>
                  <a:srgbClr val="73AE42"/>
                </a:solidFill>
              </a:rPr>
              <a:t>…acepta </a:t>
            </a:r>
            <a:r>
              <a:rPr lang="es-PE" sz="900" b="1" dirty="0">
                <a:solidFill>
                  <a:srgbClr val="73AE42"/>
                </a:solidFill>
              </a:rPr>
              <a:t>los </a:t>
            </a:r>
            <a:r>
              <a:rPr lang="es-PE" sz="900" b="1" dirty="0" smtClean="0">
                <a:solidFill>
                  <a:srgbClr val="73AE42"/>
                </a:solidFill>
              </a:rPr>
              <a:t>desafíos</a:t>
            </a:r>
          </a:p>
          <a:p>
            <a:pPr lvl="0"/>
            <a:endParaRPr lang="en-US" sz="900" dirty="0">
              <a:solidFill>
                <a:srgbClr val="73AE42"/>
              </a:solidFill>
            </a:endParaRPr>
          </a:p>
        </p:txBody>
      </p:sp>
      <p:sp>
        <p:nvSpPr>
          <p:cNvPr id="28" name="TextBox 27"/>
          <p:cNvSpPr txBox="1"/>
          <p:nvPr/>
        </p:nvSpPr>
        <p:spPr>
          <a:xfrm>
            <a:off x="5562600" y="5638800"/>
            <a:ext cx="1097280" cy="276999"/>
          </a:xfrm>
          <a:custGeom>
            <a:avLst/>
            <a:gdLst>
              <a:gd name="connsiteX0" fmla="*/ 0 w 1097280"/>
              <a:gd name="connsiteY0" fmla="*/ 0 h 276999"/>
              <a:gd name="connsiteX1" fmla="*/ 1097280 w 1097280"/>
              <a:gd name="connsiteY1" fmla="*/ 0 h 276999"/>
              <a:gd name="connsiteX2" fmla="*/ 1097280 w 1097280"/>
              <a:gd name="connsiteY2" fmla="*/ 276999 h 276999"/>
              <a:gd name="connsiteX3" fmla="*/ 0 w 1097280"/>
              <a:gd name="connsiteY3" fmla="*/ 276999 h 276999"/>
              <a:gd name="connsiteX4" fmla="*/ 0 w 1097280"/>
              <a:gd name="connsiteY4" fmla="*/ 0 h 276999"/>
              <a:gd name="connsiteX0" fmla="*/ 31845 w 1097280"/>
              <a:gd name="connsiteY0" fmla="*/ 4549 h 276999"/>
              <a:gd name="connsiteX1" fmla="*/ 1097280 w 1097280"/>
              <a:gd name="connsiteY1" fmla="*/ 0 h 276999"/>
              <a:gd name="connsiteX2" fmla="*/ 1097280 w 1097280"/>
              <a:gd name="connsiteY2" fmla="*/ 276999 h 276999"/>
              <a:gd name="connsiteX3" fmla="*/ 0 w 1097280"/>
              <a:gd name="connsiteY3" fmla="*/ 276999 h 276999"/>
              <a:gd name="connsiteX4" fmla="*/ 31845 w 1097280"/>
              <a:gd name="connsiteY4" fmla="*/ 4549 h 276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276999">
                <a:moveTo>
                  <a:pt x="31845" y="4549"/>
                </a:moveTo>
                <a:lnTo>
                  <a:pt x="1097280" y="0"/>
                </a:lnTo>
                <a:lnTo>
                  <a:pt x="1097280" y="276999"/>
                </a:lnTo>
                <a:lnTo>
                  <a:pt x="0" y="276999"/>
                </a:lnTo>
                <a:lnTo>
                  <a:pt x="31845" y="4549"/>
                </a:lnTo>
                <a:close/>
              </a:path>
            </a:pathLst>
          </a:custGeom>
          <a:solidFill>
            <a:schemeClr val="bg1"/>
          </a:solidFill>
        </p:spPr>
        <p:txBody>
          <a:bodyPr wrap="square" lIns="0" tIns="0" rIns="0" bIns="0" rtlCol="0">
            <a:spAutoFit/>
          </a:bodyPr>
          <a:lstStyle/>
          <a:p>
            <a:r>
              <a:rPr lang="es-PE" sz="900" b="1" dirty="0" smtClean="0">
                <a:solidFill>
                  <a:srgbClr val="73AE42"/>
                </a:solidFill>
              </a:rPr>
              <a:t>…aprende </a:t>
            </a:r>
            <a:r>
              <a:rPr lang="es-PE" sz="900" b="1" dirty="0">
                <a:solidFill>
                  <a:srgbClr val="73AE42"/>
                </a:solidFill>
              </a:rPr>
              <a:t>de la </a:t>
            </a:r>
            <a:r>
              <a:rPr lang="es-PE" sz="900" b="1" dirty="0" smtClean="0">
                <a:solidFill>
                  <a:srgbClr val="73AE42"/>
                </a:solidFill>
              </a:rPr>
              <a:t>crítica</a:t>
            </a:r>
          </a:p>
          <a:p>
            <a:pPr lvl="0"/>
            <a:endParaRPr lang="en-US" sz="900" dirty="0">
              <a:solidFill>
                <a:srgbClr val="73AE42"/>
              </a:solidFill>
            </a:endParaRPr>
          </a:p>
        </p:txBody>
      </p:sp>
      <p:sp>
        <p:nvSpPr>
          <p:cNvPr id="29" name="TextBox 28"/>
          <p:cNvSpPr txBox="1"/>
          <p:nvPr/>
        </p:nvSpPr>
        <p:spPr>
          <a:xfrm>
            <a:off x="5634438" y="7086600"/>
            <a:ext cx="1097280" cy="415498"/>
          </a:xfrm>
          <a:custGeom>
            <a:avLst/>
            <a:gdLst>
              <a:gd name="connsiteX0" fmla="*/ 0 w 1097280"/>
              <a:gd name="connsiteY0" fmla="*/ 0 h 276999"/>
              <a:gd name="connsiteX1" fmla="*/ 1097280 w 1097280"/>
              <a:gd name="connsiteY1" fmla="*/ 0 h 276999"/>
              <a:gd name="connsiteX2" fmla="*/ 1097280 w 1097280"/>
              <a:gd name="connsiteY2" fmla="*/ 276999 h 276999"/>
              <a:gd name="connsiteX3" fmla="*/ 0 w 1097280"/>
              <a:gd name="connsiteY3" fmla="*/ 276999 h 276999"/>
              <a:gd name="connsiteX4" fmla="*/ 0 w 1097280"/>
              <a:gd name="connsiteY4" fmla="*/ 0 h 276999"/>
              <a:gd name="connsiteX0" fmla="*/ 31845 w 1097280"/>
              <a:gd name="connsiteY0" fmla="*/ 4549 h 276999"/>
              <a:gd name="connsiteX1" fmla="*/ 1097280 w 1097280"/>
              <a:gd name="connsiteY1" fmla="*/ 0 h 276999"/>
              <a:gd name="connsiteX2" fmla="*/ 1097280 w 1097280"/>
              <a:gd name="connsiteY2" fmla="*/ 276999 h 276999"/>
              <a:gd name="connsiteX3" fmla="*/ 0 w 1097280"/>
              <a:gd name="connsiteY3" fmla="*/ 276999 h 276999"/>
              <a:gd name="connsiteX4" fmla="*/ 31845 w 1097280"/>
              <a:gd name="connsiteY4" fmla="*/ 4549 h 276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276999">
                <a:moveTo>
                  <a:pt x="31845" y="4549"/>
                </a:moveTo>
                <a:lnTo>
                  <a:pt x="1097280" y="0"/>
                </a:lnTo>
                <a:lnTo>
                  <a:pt x="1097280" y="276999"/>
                </a:lnTo>
                <a:lnTo>
                  <a:pt x="0" y="276999"/>
                </a:lnTo>
                <a:lnTo>
                  <a:pt x="31845" y="4549"/>
                </a:lnTo>
                <a:close/>
              </a:path>
            </a:pathLst>
          </a:custGeom>
          <a:solidFill>
            <a:schemeClr val="bg1"/>
          </a:solidFill>
        </p:spPr>
        <p:txBody>
          <a:bodyPr wrap="square" lIns="0" tIns="0" rIns="0" bIns="0" rtlCol="0">
            <a:spAutoFit/>
          </a:bodyPr>
          <a:lstStyle/>
          <a:p>
            <a:pPr lvl="0"/>
            <a:r>
              <a:rPr lang="es-PE" sz="900" b="1" dirty="0" smtClean="0">
                <a:solidFill>
                  <a:srgbClr val="73AE42"/>
                </a:solidFill>
              </a:rPr>
              <a:t>…ve </a:t>
            </a:r>
            <a:r>
              <a:rPr lang="es-PE" sz="900" b="1" dirty="0">
                <a:solidFill>
                  <a:srgbClr val="73AE42"/>
                </a:solidFill>
              </a:rPr>
              <a:t>el esfuerzo como el camino al dominio</a:t>
            </a:r>
            <a:endParaRPr lang="en-US" sz="900" b="1" dirty="0">
              <a:solidFill>
                <a:srgbClr val="73AE42"/>
              </a:solidFill>
            </a:endParaRPr>
          </a:p>
          <a:p>
            <a:pPr lvl="0"/>
            <a:endParaRPr lang="en-US" sz="900" dirty="0">
              <a:solidFill>
                <a:srgbClr val="73AE42"/>
              </a:solidFill>
            </a:endParaRPr>
          </a:p>
        </p:txBody>
      </p:sp>
      <p:sp>
        <p:nvSpPr>
          <p:cNvPr id="30" name="TextBox 29"/>
          <p:cNvSpPr txBox="1"/>
          <p:nvPr/>
        </p:nvSpPr>
        <p:spPr>
          <a:xfrm>
            <a:off x="5410200" y="4239031"/>
            <a:ext cx="1097280" cy="415498"/>
          </a:xfrm>
          <a:custGeom>
            <a:avLst/>
            <a:gdLst>
              <a:gd name="connsiteX0" fmla="*/ 0 w 1097280"/>
              <a:gd name="connsiteY0" fmla="*/ 0 h 276999"/>
              <a:gd name="connsiteX1" fmla="*/ 1097280 w 1097280"/>
              <a:gd name="connsiteY1" fmla="*/ 0 h 276999"/>
              <a:gd name="connsiteX2" fmla="*/ 1097280 w 1097280"/>
              <a:gd name="connsiteY2" fmla="*/ 276999 h 276999"/>
              <a:gd name="connsiteX3" fmla="*/ 0 w 1097280"/>
              <a:gd name="connsiteY3" fmla="*/ 276999 h 276999"/>
              <a:gd name="connsiteX4" fmla="*/ 0 w 1097280"/>
              <a:gd name="connsiteY4" fmla="*/ 0 h 276999"/>
              <a:gd name="connsiteX0" fmla="*/ 31845 w 1097280"/>
              <a:gd name="connsiteY0" fmla="*/ 4549 h 276999"/>
              <a:gd name="connsiteX1" fmla="*/ 1097280 w 1097280"/>
              <a:gd name="connsiteY1" fmla="*/ 0 h 276999"/>
              <a:gd name="connsiteX2" fmla="*/ 1097280 w 1097280"/>
              <a:gd name="connsiteY2" fmla="*/ 276999 h 276999"/>
              <a:gd name="connsiteX3" fmla="*/ 0 w 1097280"/>
              <a:gd name="connsiteY3" fmla="*/ 276999 h 276999"/>
              <a:gd name="connsiteX4" fmla="*/ 31845 w 1097280"/>
              <a:gd name="connsiteY4" fmla="*/ 4549 h 276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276999">
                <a:moveTo>
                  <a:pt x="31845" y="4549"/>
                </a:moveTo>
                <a:lnTo>
                  <a:pt x="1097280" y="0"/>
                </a:lnTo>
                <a:lnTo>
                  <a:pt x="1097280" y="276999"/>
                </a:lnTo>
                <a:lnTo>
                  <a:pt x="0" y="276999"/>
                </a:lnTo>
                <a:lnTo>
                  <a:pt x="31845" y="4549"/>
                </a:lnTo>
                <a:close/>
              </a:path>
            </a:pathLst>
          </a:custGeom>
          <a:solidFill>
            <a:schemeClr val="bg1"/>
          </a:solidFill>
        </p:spPr>
        <p:txBody>
          <a:bodyPr wrap="square" lIns="0" tIns="0" rIns="0" bIns="0" rtlCol="0">
            <a:spAutoFit/>
          </a:bodyPr>
          <a:lstStyle/>
          <a:p>
            <a:r>
              <a:rPr lang="es-PE" sz="900" b="1" dirty="0" smtClean="0">
                <a:solidFill>
                  <a:srgbClr val="73AE42"/>
                </a:solidFill>
              </a:rPr>
              <a:t>…extrae </a:t>
            </a:r>
            <a:r>
              <a:rPr lang="es-PE" sz="900" b="1" dirty="0">
                <a:solidFill>
                  <a:srgbClr val="73AE42"/>
                </a:solidFill>
              </a:rPr>
              <a:t>lecciones e inspiración del éxito de </a:t>
            </a:r>
            <a:r>
              <a:rPr lang="es-PE" sz="900" b="1" dirty="0" smtClean="0">
                <a:solidFill>
                  <a:srgbClr val="73AE42"/>
                </a:solidFill>
              </a:rPr>
              <a:t>otros</a:t>
            </a:r>
          </a:p>
        </p:txBody>
      </p:sp>
      <p:pic>
        <p:nvPicPr>
          <p:cNvPr id="25" name="Picture 24"/>
          <p:cNvPicPr>
            <a:picLocks noChangeAspect="1"/>
          </p:cNvPicPr>
          <p:nvPr/>
        </p:nvPicPr>
        <p:blipFill>
          <a:blip r:embed="rId13"/>
          <a:stretch>
            <a:fillRect/>
          </a:stretch>
        </p:blipFill>
        <p:spPr>
          <a:xfrm>
            <a:off x="104775" y="990600"/>
            <a:ext cx="7562850" cy="8077200"/>
          </a:xfrm>
          <a:prstGeom prst="rect">
            <a:avLst/>
          </a:prstGeom>
        </p:spPr>
      </p:pic>
      <p:sp>
        <p:nvSpPr>
          <p:cNvPr id="2" name="Slide Number Placeholder 1"/>
          <p:cNvSpPr>
            <a:spLocks noGrp="1"/>
          </p:cNvSpPr>
          <p:nvPr>
            <p:ph type="sldNum" sz="quarter" idx="12"/>
          </p:nvPr>
        </p:nvSpPr>
        <p:spPr/>
        <p:txBody>
          <a:bodyPr/>
          <a:lstStyle/>
          <a:p>
            <a:fld id="{F177B04D-AEB5-43ED-B9BA-B3D1EC9C9067}" type="slidenum">
              <a:rPr lang="en-US" smtClean="0"/>
              <a:pPr/>
              <a:t>7</a:t>
            </a:fld>
            <a:endParaRPr lang="en-US" dirty="0"/>
          </a:p>
        </p:txBody>
      </p:sp>
    </p:spTree>
    <p:extLst>
      <p:ext uri="{BB962C8B-B14F-4D97-AF65-F5344CB8AC3E}">
        <p14:creationId xmlns:p14="http://schemas.microsoft.com/office/powerpoint/2010/main" val="2692268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136" y="504989"/>
            <a:ext cx="6945086" cy="1827631"/>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x-none" sz="1048" dirty="0"/>
              <a:t>Las E</a:t>
            </a:r>
            <a:r>
              <a:rPr lang="x-none" sz="1048" dirty="0" smtClean="0"/>
              <a:t>valuaciones </a:t>
            </a:r>
            <a:r>
              <a:rPr lang="x-none" sz="1048" dirty="0"/>
              <a:t>de HSD para las escuelas primarias no ofrecen un </a:t>
            </a:r>
            <a:r>
              <a:rPr lang="x-none" sz="1048" dirty="0" smtClean="0"/>
              <a:t>guion </a:t>
            </a:r>
            <a:r>
              <a:rPr lang="x-none" sz="1048" dirty="0"/>
              <a:t>para el maestro, ni son por tiempo. Son una herramienta para tomar decisiones informadas relacionadas con la instrucción. La intención de estas evaluaciones no es que los estudiantes "adivinen y verifiquen" las respuestas sólo para terminar una evaluación. </a:t>
            </a:r>
            <a:endParaRPr lang="x-none" sz="1048" dirty="0" smtClean="0"/>
          </a:p>
          <a:p>
            <a:r>
              <a:rPr lang="es-ES" sz="1048" dirty="0"/>
              <a:t/>
            </a:r>
            <a:br>
              <a:rPr lang="es-ES" sz="1048" dirty="0"/>
            </a:br>
            <a:r>
              <a:rPr lang="es-ES" sz="1048" dirty="0"/>
              <a:t>Todos los estudiantes deben </a:t>
            </a:r>
            <a:r>
              <a:rPr lang="es-ES" sz="1048" dirty="0" smtClean="0"/>
              <a:t>“progresar hacia” </a:t>
            </a:r>
            <a:r>
              <a:rPr lang="es-ES" sz="1048" dirty="0"/>
              <a:t>tomar las evaluaciones independientemente, pero muchos necesitarán estrategias que los ayude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p>
          <a:p>
            <a:endParaRPr lang="es-ES" sz="1048" dirty="0"/>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a:t>About this Assessment</a:t>
            </a:r>
          </a:p>
          <a:p>
            <a:endParaRPr lang="es-ES" sz="1048" b="1"/>
          </a:p>
          <a:p>
            <a:r>
              <a:rPr lang="es-ES" sz="1048" b="1"/>
              <a:t>This assessment includes:  </a:t>
            </a:r>
            <a:r>
              <a:rPr lang="es-ES" sz="1048"/>
              <a:t>Selected-Response, Constructed-Response,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2956496749"/>
              </p:ext>
            </p:extLst>
          </p:nvPr>
        </p:nvGraphicFramePr>
        <p:xfrm>
          <a:off x="533400" y="2554514"/>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3"/>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 –</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3 puntos –</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3 puntos</a:t>
                      </a:r>
                      <a:r>
                        <a:rPr lang="es-ES" sz="1000" b="0" baseline="0" noProof="0" dirty="0" smtClean="0"/>
                        <a:t> – Escribir para revisar (cuando sea 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65150430"/>
              </p:ext>
            </p:extLst>
          </p:nvPr>
        </p:nvGraphicFramePr>
        <p:xfrm>
          <a:off x="533400" y="4151090"/>
          <a:ext cx="6785429" cy="4632960"/>
        </p:xfrm>
        <a:graphic>
          <a:graphicData uri="http://schemas.openxmlformats.org/drawingml/2006/table">
            <a:tbl>
              <a:tblPr firstRow="1" bandRow="1">
                <a:tableStyleId>{5940675A-B579-460E-94D1-54222C63F5DA}</a:tableStyleId>
              </a:tblPr>
              <a:tblGrid>
                <a:gridCol w="3653693"/>
                <a:gridCol w="3131736"/>
              </a:tblGrid>
              <a:tr h="504594">
                <a:tc gridSpan="2">
                  <a:txBody>
                    <a:bodyPr/>
                    <a:lstStyle/>
                    <a:p>
                      <a:pPr algn="ctr"/>
                      <a:r>
                        <a:rPr lang="es-ES" sz="1400" b="1" noProof="0" dirty="0" smtClean="0"/>
                        <a:t>Trimestre</a:t>
                      </a:r>
                      <a:r>
                        <a:rPr lang="es-ES" sz="1400" b="1" baseline="0" noProof="0" dirty="0" smtClean="0"/>
                        <a:t> 3: Tarea de Rendimiento</a:t>
                      </a:r>
                      <a:endParaRPr lang="es-ES" sz="1400" b="1" noProof="0" dirty="0" smtClean="0"/>
                    </a:p>
                    <a:p>
                      <a:pPr algn="ctr"/>
                      <a:r>
                        <a:rPr lang="es-ES" sz="1000" b="1" baseline="0" noProof="0" dirty="0" smtClean="0">
                          <a:solidFill>
                            <a:srgbClr val="C00000"/>
                          </a:solidFill>
                        </a:rPr>
                        <a:t>Las secciones subrayadas son las que SBAC califica.</a:t>
                      </a:r>
                    </a:p>
                    <a:p>
                      <a:pPr algn="ctr"/>
                      <a:r>
                        <a:rPr lang="es-ES" sz="900" b="1" baseline="0" noProof="0" dirty="0" smtClean="0">
                          <a:solidFill>
                            <a:srgbClr val="002060"/>
                          </a:solidFill>
                        </a:rPr>
                        <a:t>Por favor, tome </a:t>
                      </a:r>
                      <a:r>
                        <a:rPr lang="es-ES" sz="900" b="1" u="sng" baseline="0" noProof="0" dirty="0" smtClean="0">
                          <a:solidFill>
                            <a:srgbClr val="002060"/>
                          </a:solidFill>
                          <a:effectLst>
                            <a:outerShdw blurRad="38100" dist="38100" dir="2700000" algn="tl">
                              <a:srgbClr val="000000">
                                <a:alpha val="43137"/>
                              </a:srgbClr>
                            </a:outerShdw>
                          </a:effectLst>
                        </a:rPr>
                        <a:t>2 días</a:t>
                      </a:r>
                      <a:r>
                        <a:rPr lang="es-ES" sz="900" b="1" u="none" baseline="0" noProof="0" dirty="0" smtClean="0">
                          <a:solidFill>
                            <a:srgbClr val="002060"/>
                          </a:solidFill>
                          <a:effectLst>
                            <a:outerShdw blurRad="38100" dist="38100" dir="2700000" algn="tl">
                              <a:srgbClr val="000000">
                                <a:alpha val="43137"/>
                              </a:srgbClr>
                            </a:outerShdw>
                          </a:effectLst>
                        </a:rPr>
                        <a:t> </a:t>
                      </a:r>
                      <a:r>
                        <a:rPr lang="es-ES" sz="900" b="1" baseline="0" noProof="0" dirty="0" smtClean="0">
                          <a:solidFill>
                            <a:srgbClr val="002060"/>
                          </a:solidFill>
                        </a:rPr>
                        <a:t> para completar las tareas de rendimiento.</a:t>
                      </a:r>
                      <a:endParaRPr lang="es-ES" sz="900" b="1" noProof="0" dirty="0">
                        <a:solidFill>
                          <a:srgbClr val="002060"/>
                        </a:solidFill>
                      </a:endParaRPr>
                    </a:p>
                  </a:txBody>
                  <a:tcPr marL="95794" marR="957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32890">
                <a:tc>
                  <a:txBody>
                    <a:bodyPr/>
                    <a:lstStyle/>
                    <a:p>
                      <a:pPr algn="ctr"/>
                      <a:r>
                        <a:rPr lang="es-ES" sz="1200" b="1" u="sng" noProof="0" dirty="0" smtClean="0"/>
                        <a:t>Parte 1</a:t>
                      </a:r>
                      <a:endParaRPr lang="es-ES" sz="1200" b="1" u="sng" noProof="0" dirty="0"/>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sz="1200" b="1" u="sng" noProof="0" dirty="0" smtClean="0"/>
                        <a:t>Parte 2</a:t>
                      </a:r>
                      <a:endParaRPr lang="es-ES" sz="1200" b="1" u="sng" noProof="0" dirty="0"/>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95762">
                <a:tc>
                  <a:txBody>
                    <a:bodyPr/>
                    <a:lstStyle/>
                    <a:p>
                      <a:pPr>
                        <a:buFont typeface="Arial" pitchFamily="34" charset="0"/>
                        <a:buChar char="•"/>
                      </a:pPr>
                      <a:r>
                        <a:rPr lang="es-ES" sz="1000" noProof="0" dirty="0" smtClean="0"/>
                        <a:t>     Actividad del salón de clase si lo desea/necesita</a:t>
                      </a:r>
                    </a:p>
                    <a:p>
                      <a:pPr>
                        <a:buFont typeface="Arial" pitchFamily="34" charset="0"/>
                        <a:buChar char="•"/>
                      </a:pPr>
                      <a:r>
                        <a:rPr lang="es-ES" sz="1000" noProof="0" dirty="0" smtClean="0"/>
                        <a:t>     Leer</a:t>
                      </a:r>
                      <a:r>
                        <a:rPr lang="es-ES" sz="1000" baseline="0" noProof="0" dirty="0" smtClean="0"/>
                        <a:t> dos pasajes relacionados.</a:t>
                      </a:r>
                    </a:p>
                    <a:p>
                      <a:pPr>
                        <a:buFont typeface="Arial" pitchFamily="34" charset="0"/>
                        <a:buChar char="•"/>
                      </a:pPr>
                      <a:r>
                        <a:rPr lang="es-ES" sz="1000" baseline="0" noProof="0" dirty="0" smtClean="0"/>
                        <a:t>     Tomar notas mientras leen.</a:t>
                      </a:r>
                    </a:p>
                    <a:p>
                      <a:pPr>
                        <a:buFont typeface="Arial" pitchFamily="34" charset="0"/>
                        <a:buChar char="•"/>
                      </a:pPr>
                      <a:r>
                        <a:rPr lang="es-ES" sz="1000" baseline="0" noProof="0" dirty="0" smtClean="0"/>
                        <a:t>     </a:t>
                      </a:r>
                      <a:r>
                        <a:rPr lang="es-ES" sz="1000" b="1" u="sng" kern="1200" baseline="0" noProof="0" dirty="0" smtClean="0">
                          <a:solidFill>
                            <a:srgbClr val="C00000"/>
                          </a:solidFill>
                          <a:latin typeface="+mn-lt"/>
                          <a:ea typeface="+mn-ea"/>
                          <a:cs typeface="+mn-cs"/>
                        </a:rPr>
                        <a:t>Contestar peguntas de respuestas múltiples (</a:t>
                      </a:r>
                      <a:r>
                        <a:rPr lang="es-ES" sz="1000" b="1" u="sng" baseline="0" noProof="0" dirty="0" smtClean="0">
                          <a:solidFill>
                            <a:srgbClr val="C00000"/>
                          </a:solidFill>
                        </a:rPr>
                        <a:t>SR) y preguntas de investigación de respuestas construidas (CR) sobre las fuentes. </a:t>
                      </a:r>
                    </a:p>
                    <a:p>
                      <a:pPr>
                        <a:buFont typeface="Arial" pitchFamily="34" charset="0"/>
                        <a:buNone/>
                      </a:pPr>
                      <a:endParaRPr lang="es-ES" sz="600" b="1" u="sng" baseline="0" noProof="0" dirty="0" smtClean="0">
                        <a:solidFill>
                          <a:srgbClr val="C00000"/>
                        </a:solidFill>
                      </a:endParaRPr>
                    </a:p>
                    <a:p>
                      <a:pPr>
                        <a:buFont typeface="Arial" pitchFamily="34" charset="0"/>
                        <a:buNone/>
                      </a:pPr>
                      <a:r>
                        <a:rPr lang="es-ES" sz="1000" b="1" u="sng" baseline="0" noProof="0" dirty="0" smtClean="0">
                          <a:solidFill>
                            <a:srgbClr val="002060"/>
                          </a:solidFill>
                        </a:rPr>
                        <a:t>Componentes de la parte 1</a:t>
                      </a:r>
                    </a:p>
                    <a:p>
                      <a:pPr marL="182361" indent="-182361"/>
                      <a:r>
                        <a:rPr lang="es-ES" sz="900" b="1" u="sng" noProof="0" dirty="0" smtClean="0">
                          <a:solidFill>
                            <a:srgbClr val="002060"/>
                          </a:solidFill>
                        </a:rPr>
                        <a:t>Toma de nota:</a:t>
                      </a:r>
                      <a:r>
                        <a:rPr lang="es-ES"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ES" sz="900" b="0" noProof="0" dirty="0" smtClean="0">
                          <a:solidFill>
                            <a:schemeClr val="tx1"/>
                          </a:solidFill>
                        </a:rPr>
                        <a:t>       </a:t>
                      </a:r>
                      <a:r>
                        <a:rPr lang="es-ES"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ES" sz="900" b="1" noProof="0" dirty="0" smtClean="0">
                          <a:solidFill>
                            <a:srgbClr val="C00000"/>
                          </a:solidFill>
                          <a:effectLst>
                            <a:outerShdw blurRad="38100" dist="38100" dir="2700000" algn="tl">
                              <a:srgbClr val="000000">
                                <a:alpha val="43137"/>
                              </a:srgbClr>
                            </a:outerShdw>
                          </a:effectLst>
                        </a:rPr>
                        <a:t>En esta evaluación se proporciona una página para tomar notas con instrucciones para los maestros y una página para los estudiantes, o usted puede usar cualquier formato que haya usado con éxito en el pasado</a:t>
                      </a:r>
                      <a:r>
                        <a:rPr lang="es-ES" sz="700" noProof="0" dirty="0" smtClean="0">
                          <a:solidFill>
                            <a:prstClr val="black"/>
                          </a:solidFill>
                        </a:rPr>
                        <a:t>. </a:t>
                      </a:r>
                      <a:r>
                        <a:rPr lang="es-ES" sz="900" noProof="0" dirty="0" smtClean="0">
                          <a:solidFill>
                            <a:prstClr val="black"/>
                          </a:solidFill>
                        </a:rPr>
                        <a:t>Por favor, haga que los estudiantes practiquen usando la página de tomar notas en este</a:t>
                      </a:r>
                      <a:r>
                        <a:rPr lang="es-ES" sz="900" noProof="0" dirty="0" smtClean="0">
                          <a:solidFill>
                            <a:prstClr val="black"/>
                          </a:solidFill>
                          <a:effectLst>
                            <a:outerShdw blurRad="38100" dist="38100" dir="2700000" algn="tl">
                              <a:srgbClr val="000000">
                                <a:alpha val="43137"/>
                              </a:srgbClr>
                            </a:outerShdw>
                          </a:effectLst>
                        </a:rPr>
                        <a:t> </a:t>
                      </a:r>
                      <a:r>
                        <a:rPr lang="es-ES" sz="900" noProof="0" dirty="0" smtClean="0">
                          <a:solidFill>
                            <a:prstClr val="black"/>
                          </a:solidFill>
                        </a:rPr>
                        <a:t>documento</a:t>
                      </a:r>
                      <a:r>
                        <a:rPr lang="es-ES" sz="900" noProof="0" dirty="0" smtClean="0">
                          <a:solidFill>
                            <a:prstClr val="black"/>
                          </a:solidFill>
                          <a:effectLst>
                            <a:outerShdw blurRad="38100" dist="38100" dir="2700000" algn="tl">
                              <a:srgbClr val="000000">
                                <a:alpha val="43137"/>
                              </a:srgbClr>
                            </a:outerShdw>
                          </a:effectLst>
                        </a:rPr>
                        <a:t> </a:t>
                      </a:r>
                      <a:r>
                        <a:rPr lang="es-ES" sz="900" b="1" u="sng" noProof="0" dirty="0" smtClean="0">
                          <a:solidFill>
                            <a:prstClr val="black"/>
                          </a:solidFill>
                          <a:effectLst>
                            <a:outerShdw blurRad="38100" dist="38100" dir="2700000" algn="tl">
                              <a:srgbClr val="000000">
                                <a:alpha val="43137"/>
                              </a:srgbClr>
                            </a:outerShdw>
                          </a:effectLst>
                        </a:rPr>
                        <a:t>antes </a:t>
                      </a:r>
                      <a:r>
                        <a:rPr lang="es-ES" sz="900" noProof="0" dirty="0" smtClean="0">
                          <a:solidFill>
                            <a:prstClr val="black"/>
                          </a:solidFill>
                        </a:rPr>
                        <a:t>de la evaluación, si es que decide usarla.   </a:t>
                      </a:r>
                    </a:p>
                    <a:p>
                      <a:pPr marL="182361" indent="-182361"/>
                      <a:endParaRPr lang="es-ES" sz="300" i="1" noProof="0" dirty="0" smtClean="0"/>
                    </a:p>
                    <a:p>
                      <a:pPr marL="182361" indent="-182361"/>
                      <a:r>
                        <a:rPr lang="es-ES" sz="900" b="1" u="sng" noProof="0" dirty="0" smtClean="0">
                          <a:solidFill>
                            <a:srgbClr val="002060"/>
                          </a:solidFill>
                        </a:rPr>
                        <a:t>Investigación</a:t>
                      </a:r>
                      <a:r>
                        <a:rPr lang="es-ES" sz="900" b="1" noProof="0" dirty="0" smtClean="0">
                          <a:solidFill>
                            <a:srgbClr val="002060"/>
                          </a:solidFill>
                        </a:rPr>
                        <a:t>: </a:t>
                      </a:r>
                    </a:p>
                    <a:p>
                      <a:pPr marL="182361" indent="-182361"/>
                      <a:r>
                        <a:rPr lang="es-ES" sz="900" b="1" noProof="0" dirty="0" smtClean="0">
                          <a:solidFill>
                            <a:srgbClr val="002060"/>
                          </a:solidFill>
                        </a:rPr>
                        <a:t>       </a:t>
                      </a:r>
                      <a:r>
                        <a:rPr lang="es-ES" sz="900" noProof="0" dirty="0" smtClean="0"/>
                        <a:t>En la </a:t>
                      </a:r>
                      <a:r>
                        <a:rPr lang="es-ES" sz="900" b="0" u="none" noProof="0" dirty="0" smtClean="0"/>
                        <a:t>Parte 1 </a:t>
                      </a:r>
                      <a:r>
                        <a:rPr lang="es-ES" sz="900" noProof="0" dirty="0" smtClean="0"/>
                        <a:t>de una tarea de rendimiento los estudiantes contestan por escrito preguntas de respuestas construidas (CR) para medir su habilidad de utilizar las </a:t>
                      </a:r>
                      <a:r>
                        <a:rPr lang="es-ES" sz="900" b="1" u="sng" noProof="0" dirty="0" smtClean="0"/>
                        <a:t>destrezas de investigación </a:t>
                      </a:r>
                      <a:r>
                        <a:rPr lang="es-ES" sz="900" b="0" u="none" noProof="0" dirty="0" smtClean="0"/>
                        <a:t>necesarias para completar dicha tarea de rendimiento.</a:t>
                      </a:r>
                      <a:r>
                        <a:rPr lang="es-ES" sz="900" noProof="0" dirty="0" smtClean="0"/>
                        <a:t> Estas preguntas CR </a:t>
                      </a:r>
                      <a:r>
                        <a:rPr lang="es-ES" sz="900" b="1" u="sng" noProof="0" dirty="0" smtClean="0">
                          <a:solidFill>
                            <a:srgbClr val="C00000"/>
                          </a:solidFill>
                        </a:rPr>
                        <a:t>son calificadas</a:t>
                      </a:r>
                      <a:r>
                        <a:rPr lang="es-ES" sz="900" b="1" noProof="0" dirty="0" smtClean="0">
                          <a:solidFill>
                            <a:srgbClr val="C00000"/>
                          </a:solidFill>
                        </a:rPr>
                        <a:t> </a:t>
                      </a:r>
                      <a:r>
                        <a:rPr lang="es-ES" sz="900" noProof="0" dirty="0" smtClean="0"/>
                        <a:t>usando las Rúbricas de Investigación SBAC, en lugar de las rúbricas de respuestas</a:t>
                      </a:r>
                      <a:r>
                        <a:rPr lang="es-ES" sz="900" baseline="0" noProof="0" dirty="0" smtClean="0"/>
                        <a:t> de lectura.  </a:t>
                      </a:r>
                      <a:endParaRPr lang="es-ES" sz="900" b="1" u="sng" baseline="0" noProof="0" dirty="0" smtClean="0">
                        <a:solidFill>
                          <a:srgbClr val="C00000"/>
                        </a:solidFill>
                      </a:endParaRPr>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ES" sz="1000" noProof="0" dirty="0" smtClean="0"/>
                        <a:t>     Actividad de clase</a:t>
                      </a:r>
                    </a:p>
                    <a:p>
                      <a:pPr>
                        <a:buFont typeface="Arial" pitchFamily="34" charset="0"/>
                        <a:buChar char="•"/>
                      </a:pPr>
                      <a:r>
                        <a:rPr lang="es-ES" sz="1000" noProof="0" dirty="0" smtClean="0"/>
                        <a:t>     Planifica tu ensayo</a:t>
                      </a:r>
                      <a:r>
                        <a:rPr lang="es-ES" sz="1000" baseline="0" noProof="0" dirty="0" smtClean="0"/>
                        <a:t> (escribir las ideas).</a:t>
                      </a:r>
                      <a:endParaRPr lang="es-ES" sz="1000" b="1" u="sng" noProof="0" dirty="0" smtClean="0"/>
                    </a:p>
                    <a:p>
                      <a:pPr>
                        <a:buFont typeface="Arial" pitchFamily="34" charset="0"/>
                        <a:buChar char="•"/>
                      </a:pPr>
                      <a:r>
                        <a:rPr lang="es-ES" sz="1000" baseline="0" noProof="0" dirty="0" smtClean="0"/>
                        <a:t>     Escribir, Revisar y Editar (W.2.5)</a:t>
                      </a:r>
                    </a:p>
                    <a:p>
                      <a:pPr>
                        <a:buFont typeface="Arial" pitchFamily="34" charset="0"/>
                        <a:buChar char="•"/>
                      </a:pPr>
                      <a:r>
                        <a:rPr lang="es-ES" sz="1000" b="1" u="none" kern="1200" baseline="0" noProof="0" dirty="0" smtClean="0">
                          <a:solidFill>
                            <a:schemeClr val="tx1"/>
                          </a:solidFill>
                          <a:latin typeface="+mn-lt"/>
                          <a:ea typeface="+mn-ea"/>
                          <a:cs typeface="+mn-cs"/>
                        </a:rPr>
                        <a:t>     </a:t>
                      </a:r>
                      <a:r>
                        <a:rPr lang="es-ES" sz="1000" b="1" u="sng" kern="1200" baseline="0" noProof="0" dirty="0" smtClean="0">
                          <a:solidFill>
                            <a:srgbClr val="C00000"/>
                          </a:solidFill>
                          <a:latin typeface="+mn-lt"/>
                          <a:ea typeface="+mn-ea"/>
                          <a:cs typeface="+mn-cs"/>
                        </a:rPr>
                        <a:t>Escribir una Composición completa o un Discurso </a:t>
                      </a:r>
                    </a:p>
                    <a:p>
                      <a:pPr>
                        <a:buFont typeface="Arial" pitchFamily="34" charset="0"/>
                        <a:buNone/>
                      </a:pPr>
                      <a:endParaRPr lang="es-ES"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ES"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ES" sz="1000" b="1" u="sng" baseline="0" noProof="0" dirty="0" smtClean="0">
                          <a:solidFill>
                            <a:srgbClr val="002060"/>
                          </a:solidFill>
                        </a:rPr>
                        <a:t>Componentes de la parte 2</a:t>
                      </a:r>
                    </a:p>
                    <a:p>
                      <a:pPr>
                        <a:buFont typeface="Arial" pitchFamily="34" charset="0"/>
                        <a:buNone/>
                      </a:pPr>
                      <a:r>
                        <a:rPr lang="es-ES" sz="900" b="1" i="0" u="sng" noProof="0" dirty="0" smtClean="0">
                          <a:solidFill>
                            <a:srgbClr val="002060"/>
                          </a:solidFill>
                          <a:effectLst/>
                        </a:rPr>
                        <a:t>Planificar</a:t>
                      </a:r>
                      <a:endParaRPr lang="es-ES" sz="900" noProof="0" dirty="0" smtClean="0">
                        <a:solidFill>
                          <a:srgbClr val="C00000"/>
                        </a:solidFill>
                      </a:endParaRPr>
                    </a:p>
                    <a:p>
                      <a:pPr marL="171450" indent="0">
                        <a:buFont typeface="Arial" pitchFamily="34" charset="0"/>
                        <a:buNone/>
                      </a:pPr>
                      <a:r>
                        <a:rPr lang="es-ES" sz="900" noProof="0" dirty="0" smtClean="0">
                          <a:solidFill>
                            <a:schemeClr val="tx1"/>
                          </a:solidFill>
                        </a:rPr>
                        <a:t>Los estudiantes revisan notas y fuentes, y planifican su composición. </a:t>
                      </a:r>
                      <a:endParaRPr lang="es-ES" sz="900" noProof="0" dirty="0" smtClean="0">
                        <a:solidFill>
                          <a:srgbClr val="C00000"/>
                        </a:solidFill>
                      </a:endParaRPr>
                    </a:p>
                    <a:p>
                      <a:pPr>
                        <a:buFont typeface="Arial" pitchFamily="34" charset="0"/>
                        <a:buNone/>
                      </a:pPr>
                      <a:r>
                        <a:rPr lang="es-ES" sz="900" b="1" u="sng" noProof="0" dirty="0" smtClean="0">
                          <a:solidFill>
                            <a:srgbClr val="002060"/>
                          </a:solidFill>
                        </a:rPr>
                        <a:t>Escribir,</a:t>
                      </a:r>
                      <a:r>
                        <a:rPr lang="es-ES" sz="900" b="1" u="sng" baseline="0" noProof="0" dirty="0" smtClean="0">
                          <a:solidFill>
                            <a:srgbClr val="002060"/>
                          </a:solidFill>
                        </a:rPr>
                        <a:t> Revisar, Editar</a:t>
                      </a:r>
                      <a:endParaRPr lang="es-ES" sz="900" b="1" u="sng" noProof="0" dirty="0" smtClean="0">
                        <a:solidFill>
                          <a:srgbClr val="002060"/>
                        </a:solidFill>
                      </a:endParaRPr>
                    </a:p>
                    <a:p>
                      <a:pPr marL="169863" indent="-169863">
                        <a:buFont typeface="Arial" pitchFamily="34" charset="0"/>
                        <a:buNone/>
                      </a:pPr>
                      <a:r>
                        <a:rPr lang="es-ES" sz="900" b="0" u="none" baseline="0" noProof="0" dirty="0" smtClean="0">
                          <a:solidFill>
                            <a:schemeClr val="tx1"/>
                          </a:solidFill>
                        </a:rPr>
                        <a:t>       Los estudiantes  escriben un borrador, revisan y editan su escrito. </a:t>
                      </a:r>
                    </a:p>
                    <a:p>
                      <a:pPr marL="171450" indent="0">
                        <a:buFont typeface="Arial" pitchFamily="34" charset="0"/>
                        <a:buNone/>
                      </a:pPr>
                      <a:r>
                        <a:rPr lang="es-ES" sz="900" b="0" u="none" baseline="0" noProof="0" dirty="0" smtClean="0">
                          <a:solidFill>
                            <a:schemeClr val="tx1"/>
                          </a:solidFill>
                        </a:rPr>
                        <a:t>Las herramientas de procesadores de palabras deben estar disponible para verificar la ortografía (pero no la gramática).</a:t>
                      </a:r>
                      <a:endParaRPr lang="es-ES" sz="900" b="1" u="sng" noProof="0" dirty="0" smtClean="0">
                        <a:solidFill>
                          <a:schemeClr val="tx1"/>
                        </a:solidFill>
                      </a:endParaRPr>
                    </a:p>
                    <a:p>
                      <a:pPr>
                        <a:buFont typeface="Arial" pitchFamily="34" charset="0"/>
                        <a:buNone/>
                      </a:pPr>
                      <a:r>
                        <a:rPr lang="es-ES" sz="900" b="1" u="sng" noProof="0" dirty="0" smtClean="0">
                          <a:solidFill>
                            <a:srgbClr val="002060"/>
                          </a:solidFill>
                        </a:rPr>
                        <a:t>Escribir una Composición Informativa Completa</a:t>
                      </a:r>
                    </a:p>
                    <a:p>
                      <a:pPr marL="228600" lvl="0" indent="-228600">
                        <a:buFont typeface="+mj-lt"/>
                        <a:buAutoNum type="arabicPeriod"/>
                      </a:pPr>
                      <a:r>
                        <a:rPr lang="es-ES" sz="900" b="1" kern="1200" noProof="0" dirty="0" smtClean="0">
                          <a:solidFill>
                            <a:schemeClr val="tx1"/>
                          </a:solidFill>
                          <a:effectLst/>
                          <a:latin typeface="+mn-lt"/>
                          <a:ea typeface="+mn-ea"/>
                          <a:cs typeface="+mn-cs"/>
                        </a:rPr>
                        <a:t>introducción </a:t>
                      </a:r>
                      <a:r>
                        <a:rPr lang="es-ES" sz="900" kern="1200" noProof="0" dirty="0" smtClean="0">
                          <a:solidFill>
                            <a:schemeClr val="tx1"/>
                          </a:solidFill>
                          <a:effectLst/>
                          <a:latin typeface="+mn-lt"/>
                          <a:ea typeface="+mn-ea"/>
                          <a:cs typeface="+mn-cs"/>
                        </a:rPr>
                        <a:t>(identifica el tema y ofrece un enfoque)</a:t>
                      </a:r>
                    </a:p>
                    <a:p>
                      <a:pPr marL="228600" lvl="0" indent="-228600">
                        <a:buFont typeface="+mj-lt"/>
                        <a:buAutoNum type="arabicPeriod"/>
                      </a:pPr>
                      <a:r>
                        <a:rPr lang="es-ES" sz="900" b="1" kern="1200" noProof="0" dirty="0" smtClean="0">
                          <a:solidFill>
                            <a:schemeClr val="tx1"/>
                          </a:solidFill>
                          <a:effectLst/>
                          <a:latin typeface="+mn-lt"/>
                          <a:ea typeface="+mn-ea"/>
                          <a:cs typeface="+mn-cs"/>
                        </a:rPr>
                        <a:t>organización </a:t>
                      </a:r>
                      <a:r>
                        <a:rPr lang="es-ES" sz="900" kern="1200" noProof="0" dirty="0" smtClean="0">
                          <a:solidFill>
                            <a:schemeClr val="tx1"/>
                          </a:solidFill>
                          <a:effectLst/>
                          <a:latin typeface="+mn-lt"/>
                          <a:ea typeface="+mn-ea"/>
                          <a:cs typeface="+mn-cs"/>
                        </a:rPr>
                        <a:t>(definición, clasificación, comparación/contraste, etc.)</a:t>
                      </a:r>
                    </a:p>
                    <a:p>
                      <a:pPr marL="228600" lvl="0" indent="-228600">
                        <a:buFont typeface="+mj-lt"/>
                        <a:buAutoNum type="arabicPeriod"/>
                      </a:pPr>
                      <a:r>
                        <a:rPr lang="es-ES" sz="900" b="1" kern="1200" noProof="0" dirty="0" smtClean="0">
                          <a:solidFill>
                            <a:schemeClr val="tx1"/>
                          </a:solidFill>
                          <a:effectLst/>
                          <a:latin typeface="+mn-lt"/>
                          <a:ea typeface="+mn-ea"/>
                          <a:cs typeface="+mn-cs"/>
                        </a:rPr>
                        <a:t>desarrollo </a:t>
                      </a:r>
                      <a:r>
                        <a:rPr lang="es-ES" sz="900" kern="1200" noProof="0" dirty="0" smtClean="0">
                          <a:solidFill>
                            <a:schemeClr val="tx1"/>
                          </a:solidFill>
                          <a:effectLst/>
                          <a:latin typeface="+mn-lt"/>
                          <a:ea typeface="+mn-ea"/>
                          <a:cs typeface="+mn-cs"/>
                        </a:rPr>
                        <a:t>(con hechos, detalles concretos, citas, otra información )</a:t>
                      </a:r>
                    </a:p>
                    <a:p>
                      <a:pPr marL="228600" lvl="0" indent="-228600">
                        <a:buFont typeface="+mj-lt"/>
                        <a:buAutoNum type="arabicPeriod"/>
                      </a:pPr>
                      <a:r>
                        <a:rPr lang="es-ES" sz="900" b="1" kern="1200" noProof="0" dirty="0" smtClean="0">
                          <a:solidFill>
                            <a:schemeClr val="tx1"/>
                          </a:solidFill>
                          <a:effectLst/>
                          <a:latin typeface="+mn-lt"/>
                          <a:ea typeface="+mn-ea"/>
                          <a:cs typeface="+mn-cs"/>
                        </a:rPr>
                        <a:t>transiciones </a:t>
                      </a:r>
                      <a:r>
                        <a:rPr lang="es-ES" sz="900" kern="1200" noProof="0" dirty="0" smtClean="0">
                          <a:solidFill>
                            <a:schemeClr val="tx1"/>
                          </a:solidFill>
                          <a:effectLst/>
                          <a:latin typeface="+mn-lt"/>
                          <a:ea typeface="+mn-ea"/>
                          <a:cs typeface="+mn-cs"/>
                        </a:rPr>
                        <a:t>(ideas</a:t>
                      </a:r>
                      <a:r>
                        <a:rPr lang="es-ES" sz="900" kern="1200" baseline="0" noProof="0" dirty="0" smtClean="0">
                          <a:solidFill>
                            <a:schemeClr val="tx1"/>
                          </a:solidFill>
                          <a:effectLst/>
                          <a:latin typeface="+mn-lt"/>
                          <a:ea typeface="+mn-ea"/>
                          <a:cs typeface="+mn-cs"/>
                        </a:rPr>
                        <a:t> de enlace</a:t>
                      </a:r>
                      <a:r>
                        <a:rPr lang="es-ES" sz="900" kern="1200" noProof="0" dirty="0" smtClean="0">
                          <a:solidFill>
                            <a:schemeClr val="tx1"/>
                          </a:solidFill>
                          <a:effectLst/>
                          <a:latin typeface="+mn-lt"/>
                          <a:ea typeface="+mn-ea"/>
                          <a:cs typeface="+mn-cs"/>
                        </a:rPr>
                        <a:t>)</a:t>
                      </a:r>
                    </a:p>
                    <a:p>
                      <a:pPr marL="228600" lvl="0" indent="-228600">
                        <a:buFont typeface="+mj-lt"/>
                        <a:buAutoNum type="arabicPeriod"/>
                      </a:pPr>
                      <a:r>
                        <a:rPr lang="es-ES" sz="900" b="1" kern="1200" noProof="0" dirty="0" smtClean="0">
                          <a:solidFill>
                            <a:schemeClr val="tx1"/>
                          </a:solidFill>
                          <a:effectLst/>
                          <a:latin typeface="+mn-lt"/>
                          <a:ea typeface="+mn-ea"/>
                          <a:cs typeface="+mn-cs"/>
                        </a:rPr>
                        <a:t>conclusión </a:t>
                      </a:r>
                      <a:r>
                        <a:rPr lang="es-ES" sz="900" kern="1200" noProof="0" dirty="0" smtClean="0">
                          <a:solidFill>
                            <a:schemeClr val="tx1"/>
                          </a:solidFill>
                          <a:effectLst/>
                          <a:latin typeface="+mn-lt"/>
                          <a:ea typeface="+mn-ea"/>
                          <a:cs typeface="+mn-cs"/>
                        </a:rPr>
                        <a:t>(cierre) </a:t>
                      </a:r>
                    </a:p>
                    <a:p>
                      <a:pPr marL="228600" lvl="0" indent="-228600">
                        <a:buFont typeface="+mj-lt"/>
                        <a:buAutoNum type="arabicPeriod"/>
                      </a:pPr>
                      <a:r>
                        <a:rPr lang="es-ES" sz="900" b="1" kern="1200" noProof="0" dirty="0" smtClean="0">
                          <a:solidFill>
                            <a:schemeClr val="tx1"/>
                          </a:solidFill>
                          <a:effectLst/>
                          <a:latin typeface="+mn-lt"/>
                          <a:ea typeface="+mn-ea"/>
                          <a:cs typeface="+mn-cs"/>
                        </a:rPr>
                        <a:t>convenciones</a:t>
                      </a:r>
                      <a:r>
                        <a:rPr lang="es-ES" sz="900" b="1" kern="1200" baseline="0" noProof="0" dirty="0" smtClean="0">
                          <a:solidFill>
                            <a:schemeClr val="tx1"/>
                          </a:solidFill>
                          <a:effectLst/>
                          <a:latin typeface="+mn-lt"/>
                          <a:ea typeface="+mn-ea"/>
                          <a:cs typeface="+mn-cs"/>
                        </a:rPr>
                        <a:t> del inglés estándar</a:t>
                      </a:r>
                      <a:r>
                        <a:rPr lang="es-ES" sz="900" kern="1200" noProof="0" dirty="0" smtClean="0">
                          <a:solidFill>
                            <a:schemeClr val="tx1"/>
                          </a:solidFill>
                          <a:effectLst/>
                          <a:latin typeface="+mn-lt"/>
                          <a:ea typeface="+mn-ea"/>
                          <a:cs typeface="+mn-cs"/>
                        </a:rPr>
                        <a:t>. </a:t>
                      </a:r>
                    </a:p>
                    <a:p>
                      <a:pPr>
                        <a:buFont typeface="Arial" pitchFamily="34" charset="0"/>
                        <a:buNone/>
                      </a:pPr>
                      <a:endParaRPr lang="es-ES" sz="900" b="1" u="sng" noProof="0" dirty="0" smtClean="0">
                        <a:solidFill>
                          <a:srgbClr val="002060"/>
                        </a:solidFill>
                      </a:endParaRPr>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373742" y="9141076"/>
            <a:ext cx="7104743" cy="547809"/>
          </a:xfrm>
          <a:prstGeom prst="rect">
            <a:avLst/>
          </a:prstGeom>
          <a:noFill/>
        </p:spPr>
        <p:txBody>
          <a:bodyPr wrap="square" lIns="90880" tIns="45440" rIns="90880" bIns="45440">
            <a:spAutoFit/>
          </a:bodyPr>
          <a:lstStyle/>
          <a:p>
            <a:r>
              <a:rPr lang="es-MX" sz="943" b="1" dirty="0"/>
              <a:t>No hay preguntas/elementos de tecnología (TE). Nota:  Se </a:t>
            </a:r>
            <a:r>
              <a:rPr lang="es-MX" sz="943" b="1" i="1" u="sng" dirty="0"/>
              <a:t>recomienda enfáticamente </a:t>
            </a:r>
            <a:r>
              <a:rPr lang="es-MX" sz="943" b="1" dirty="0"/>
              <a:t>que los estudiantes tengan experiencia con los siguientes tipos de tareas, en varios lugares de práctica educativa en línea (internet), ya que éstas no  están en las evaluaciones de primaria </a:t>
            </a:r>
            <a:r>
              <a:rPr lang="es-MX" sz="943" b="1" dirty="0" smtClean="0"/>
              <a:t>de </a:t>
            </a:r>
            <a:r>
              <a:rPr lang="es-MX" sz="943" b="1" dirty="0"/>
              <a:t>HSD: </a:t>
            </a:r>
            <a:r>
              <a:rPr lang="es-MX" sz="943" i="1" dirty="0"/>
              <a:t>reordenar texto, seleccionar y cambiar texto, seleccionar texto, seleccionar de un menú desplegable (</a:t>
            </a:r>
            <a:r>
              <a:rPr lang="es-MX" sz="838" i="1" dirty="0" err="1"/>
              <a:t>drop-down</a:t>
            </a:r>
            <a:r>
              <a:rPr lang="es-MX" sz="943" i="1" dirty="0"/>
              <a:t>).</a:t>
            </a:r>
          </a:p>
        </p:txBody>
      </p:sp>
      <p:sp>
        <p:nvSpPr>
          <p:cNvPr id="9" name="Rectangle 8"/>
          <p:cNvSpPr/>
          <p:nvPr/>
        </p:nvSpPr>
        <p:spPr>
          <a:xfrm>
            <a:off x="533400" y="2075543"/>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de selección múltiple, Respuesta construida y una Tarea de Rendimiento.</a:t>
            </a:r>
          </a:p>
        </p:txBody>
      </p:sp>
      <p:sp>
        <p:nvSpPr>
          <p:cNvPr id="5" name="Slide Number Placeholder 4"/>
          <p:cNvSpPr>
            <a:spLocks noGrp="1"/>
          </p:cNvSpPr>
          <p:nvPr>
            <p:ph type="sldNum" sz="quarter" idx="12"/>
          </p:nvPr>
        </p:nvSpPr>
        <p:spPr/>
        <p:txBody>
          <a:bodyPr/>
          <a:lstStyle/>
          <a:p>
            <a:fld id="{F177B04D-AEB5-43ED-B9BA-B3D1EC9C9067}" type="slidenum">
              <a:rPr lang="en-US" smtClean="0"/>
              <a:pPr/>
              <a:t>8</a:t>
            </a:fld>
            <a:endParaRPr lang="en-US" dirty="0"/>
          </a:p>
        </p:txBody>
      </p:sp>
    </p:spTree>
    <p:extLst>
      <p:ext uri="{BB962C8B-B14F-4D97-AF65-F5344CB8AC3E}">
        <p14:creationId xmlns:p14="http://schemas.microsoft.com/office/powerpoint/2010/main" val="1980053701"/>
      </p:ext>
    </p:extLst>
  </p:cSld>
  <p:clrMapOvr>
    <a:masterClrMapping/>
  </p:clrMapOvr>
  <p:transition advTm="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687" y="3304168"/>
            <a:ext cx="7106285" cy="5704410"/>
          </a:xfrm>
          <a:prstGeom prst="rect">
            <a:avLst/>
          </a:prstGeom>
          <a:solidFill>
            <a:schemeClr val="bg1"/>
          </a:solidFill>
          <a:ln>
            <a:solidFill>
              <a:schemeClr val="accent1"/>
            </a:solidFill>
          </a:ln>
        </p:spPr>
        <p:txBody>
          <a:bodyPr wrap="square" lIns="101881" tIns="50941" rIns="101881" bIns="50941" rtlCol="0">
            <a:spAutoFit/>
          </a:bodyPr>
          <a:lstStyle/>
          <a:p>
            <a:pPr marL="171450" indent="-171450"/>
            <a:r>
              <a:rPr lang="x-none" sz="1100" dirty="0" smtClean="0"/>
              <a:t>1</a:t>
            </a:r>
            <a:r>
              <a:rPr lang="x-none" sz="1100" dirty="0"/>
              <a:t>. </a:t>
            </a:r>
            <a:r>
              <a:rPr lang="x-none" sz="1100" dirty="0" smtClean="0"/>
              <a:t>Determina </a:t>
            </a:r>
            <a:r>
              <a:rPr lang="x-none" sz="1100" dirty="0"/>
              <a:t>la idea central. La idea central se convierte en tu oración temática en el párrafo de la respuesta. </a:t>
            </a:r>
            <a:r>
              <a:rPr lang="x-none" sz="1100" dirty="0" smtClean="0"/>
              <a:t> </a:t>
            </a:r>
          </a:p>
          <a:p>
            <a:pPr marL="171450" indent="-171450">
              <a:buAutoNum type="alphaUcPeriod"/>
            </a:pPr>
            <a:r>
              <a:rPr lang="x-none" sz="1100" dirty="0" smtClean="0"/>
              <a:t>¿Sobre </a:t>
            </a:r>
            <a:r>
              <a:rPr lang="x-none" sz="1100" i="1" dirty="0" smtClean="0"/>
              <a:t>quién</a:t>
            </a:r>
            <a:r>
              <a:rPr lang="x-none" sz="1100" dirty="0" smtClean="0"/>
              <a:t> o sobre </a:t>
            </a:r>
            <a:r>
              <a:rPr lang="x-none" sz="1100" i="1" dirty="0" smtClean="0"/>
              <a:t>qué</a:t>
            </a:r>
            <a:r>
              <a:rPr lang="x-none" sz="1100" dirty="0" smtClean="0"/>
              <a:t> trata el artículo mayormente? </a:t>
            </a:r>
          </a:p>
          <a:p>
            <a:r>
              <a:rPr lang="x-none" sz="1100" u="sng" dirty="0" smtClean="0"/>
              <a:t>						</a:t>
            </a:r>
            <a:endParaRPr lang="x-none" sz="300" u="sng" dirty="0" smtClean="0"/>
          </a:p>
          <a:p>
            <a:endParaRPr lang="x-none" sz="1100" dirty="0" smtClean="0"/>
          </a:p>
          <a:p>
            <a:r>
              <a:rPr lang="x-none" sz="1100" dirty="0" smtClean="0"/>
              <a:t>B. ¿Qué es importante acerca del </a:t>
            </a:r>
            <a:r>
              <a:rPr lang="x-none" sz="1100" i="1" dirty="0" smtClean="0"/>
              <a:t>quién</a:t>
            </a:r>
            <a:r>
              <a:rPr lang="x-none" sz="1100" dirty="0" smtClean="0"/>
              <a:t> o del </a:t>
            </a:r>
            <a:r>
              <a:rPr lang="x-none" sz="1100" i="1" dirty="0" smtClean="0"/>
              <a:t>qué</a:t>
            </a:r>
            <a:r>
              <a:rPr lang="x-none" sz="1100" dirty="0" smtClean="0"/>
              <a:t>? </a:t>
            </a:r>
          </a:p>
          <a:p>
            <a:r>
              <a:rPr lang="x-none" sz="1100" u="sng" dirty="0" smtClean="0"/>
              <a:t>						</a:t>
            </a:r>
            <a:endParaRPr lang="x-none" sz="300" u="sng" dirty="0" smtClean="0"/>
          </a:p>
          <a:p>
            <a:r>
              <a:rPr lang="x-none" sz="1100" u="sng" dirty="0" smtClean="0"/>
              <a:t>						</a:t>
            </a:r>
            <a:endParaRPr lang="x-none" sz="1100" dirty="0" smtClean="0"/>
          </a:p>
          <a:p>
            <a:r>
              <a:rPr lang="x-none" sz="1100" dirty="0" smtClean="0"/>
              <a:t>C. Combina  A  y  B para establecer la idea central. </a:t>
            </a:r>
          </a:p>
          <a:p>
            <a:r>
              <a:rPr lang="x-none" sz="1100" u="sng" dirty="0" smtClean="0"/>
              <a:t>						</a:t>
            </a:r>
            <a:endParaRPr lang="x-none" sz="300" u="sng" dirty="0" smtClean="0"/>
          </a:p>
          <a:p>
            <a:r>
              <a:rPr lang="x-none" sz="1100" u="sng" dirty="0" smtClean="0"/>
              <a:t>						</a:t>
            </a:r>
            <a:endParaRPr lang="x-none" sz="1100" dirty="0" smtClean="0"/>
          </a:p>
          <a:p>
            <a:r>
              <a:rPr lang="x-none" sz="1100" dirty="0" smtClean="0"/>
              <a:t>2. Presenta evidencia del texto y explica cómo la evidencia se relaciona a la idea central. </a:t>
            </a:r>
          </a:p>
          <a:p>
            <a:endParaRPr lang="x-none" sz="1100" dirty="0" smtClean="0"/>
          </a:p>
          <a:p>
            <a:r>
              <a:rPr lang="x-none" sz="1100" dirty="0" smtClean="0"/>
              <a:t>Primera evidencia y explicación </a:t>
            </a:r>
          </a:p>
          <a:p>
            <a:r>
              <a:rPr lang="x-none" sz="1100" u="sng" dirty="0" smtClean="0"/>
              <a:t>						</a:t>
            </a:r>
            <a:endParaRPr lang="x-none" sz="300" u="sng" dirty="0" smtClean="0"/>
          </a:p>
          <a:p>
            <a:r>
              <a:rPr lang="x-none" sz="1100" u="sng" dirty="0" smtClean="0"/>
              <a:t>						</a:t>
            </a:r>
            <a:endParaRPr lang="x-none" sz="300" u="sng" dirty="0" smtClean="0"/>
          </a:p>
          <a:p>
            <a:r>
              <a:rPr lang="x-none" sz="1100" u="sng" dirty="0" smtClean="0"/>
              <a:t>						</a:t>
            </a:r>
            <a:endParaRPr lang="x-none" sz="1100" dirty="0" smtClean="0"/>
          </a:p>
          <a:p>
            <a:r>
              <a:rPr lang="x-none" sz="1100" dirty="0" smtClean="0"/>
              <a:t>Segunda evidencia y explicación </a:t>
            </a:r>
          </a:p>
          <a:p>
            <a:r>
              <a:rPr lang="x-none" sz="1100" u="sng" dirty="0" smtClean="0"/>
              <a:t>						</a:t>
            </a:r>
            <a:endParaRPr lang="x-none" sz="300" u="sng" dirty="0" smtClean="0"/>
          </a:p>
          <a:p>
            <a:r>
              <a:rPr lang="x-none" sz="1100" u="sng" dirty="0" smtClean="0"/>
              <a:t>						</a:t>
            </a:r>
            <a:endParaRPr lang="x-none" sz="300" u="sng" dirty="0" smtClean="0"/>
          </a:p>
          <a:p>
            <a:r>
              <a:rPr lang="x-none" sz="1100" u="sng" dirty="0" smtClean="0"/>
              <a:t>						</a:t>
            </a:r>
          </a:p>
          <a:p>
            <a:r>
              <a:rPr lang="x-none" sz="1100" dirty="0" smtClean="0"/>
              <a:t>Tercera evidencia y explicación </a:t>
            </a:r>
          </a:p>
          <a:p>
            <a:r>
              <a:rPr lang="x-none" sz="1100" u="sng" dirty="0" smtClean="0"/>
              <a:t>						</a:t>
            </a:r>
            <a:endParaRPr lang="x-none" sz="300" u="sng" dirty="0" smtClean="0"/>
          </a:p>
          <a:p>
            <a:r>
              <a:rPr lang="x-none" sz="1100" u="sng" dirty="0" smtClean="0"/>
              <a:t>						</a:t>
            </a:r>
            <a:endParaRPr lang="x-none" sz="300" u="sng" dirty="0" smtClean="0"/>
          </a:p>
          <a:p>
            <a:r>
              <a:rPr lang="x-none" sz="1100" u="sng" dirty="0" smtClean="0"/>
              <a:t>						</a:t>
            </a:r>
          </a:p>
          <a:p>
            <a:r>
              <a:rPr lang="x-none" sz="1100" dirty="0" smtClean="0"/>
              <a:t>3. Conclusión</a:t>
            </a:r>
          </a:p>
          <a:p>
            <a:r>
              <a:rPr lang="es-ES" sz="1100" dirty="0"/>
              <a:t>Vuelve a plantear tu idea central de la parte 1c, utilizando sinónimos para hacerla diferente a la oración temática. </a:t>
            </a:r>
            <a:r>
              <a:rPr lang="x-none" sz="1100" u="sng" dirty="0" smtClean="0"/>
              <a:t>						</a:t>
            </a:r>
            <a:endParaRPr lang="x-none" sz="300" u="sng" dirty="0" smtClean="0"/>
          </a:p>
          <a:p>
            <a:r>
              <a:rPr lang="x-none" sz="1100" u="sng" dirty="0" smtClean="0"/>
              <a:t>						</a:t>
            </a:r>
            <a:endParaRPr lang="x-none" sz="300" u="sng" dirty="0" smtClean="0"/>
          </a:p>
          <a:p>
            <a:r>
              <a:rPr lang="x-none" sz="1100" u="sng" dirty="0" smtClean="0"/>
              <a:t>						</a:t>
            </a:r>
          </a:p>
          <a:p>
            <a:endParaRPr lang="x-none" sz="1100" u="sng" dirty="0"/>
          </a:p>
          <a:p>
            <a:endParaRPr lang="x-none" sz="1100" u="sng" dirty="0" smtClean="0"/>
          </a:p>
          <a:p>
            <a:r>
              <a:rPr lang="en-US" sz="1100" i="1" dirty="0" smtClean="0"/>
              <a:t>*</a:t>
            </a:r>
            <a:r>
              <a:rPr lang="es-ES" sz="1100" i="1" dirty="0" smtClean="0"/>
              <a:t>Modificación de la versión original de investigación de 6to grado.</a:t>
            </a:r>
            <a:endParaRPr lang="x-none" sz="1100" u="sng" dirty="0" smtClean="0"/>
          </a:p>
        </p:txBody>
      </p:sp>
      <p:sp>
        <p:nvSpPr>
          <p:cNvPr id="6" name="TextBox 5"/>
          <p:cNvSpPr txBox="1"/>
          <p:nvPr/>
        </p:nvSpPr>
        <p:spPr>
          <a:xfrm>
            <a:off x="172720" y="2608057"/>
            <a:ext cx="7426960" cy="287543"/>
          </a:xfrm>
          <a:prstGeom prst="rect">
            <a:avLst/>
          </a:prstGeom>
          <a:noFill/>
        </p:spPr>
        <p:txBody>
          <a:bodyPr wrap="square" lIns="101881" tIns="50941" rIns="101881" bIns="50941" rtlCol="0">
            <a:spAutoFit/>
          </a:bodyPr>
          <a:lstStyle/>
          <a:p>
            <a:r>
              <a:rPr lang="x-none" sz="1200" dirty="0" smtClean="0"/>
              <a:t>Nombre______________________  Pasaje ________________________ Idea central  ______________________</a:t>
            </a:r>
            <a:endParaRPr lang="x-none" sz="1200" dirty="0"/>
          </a:p>
        </p:txBody>
      </p:sp>
      <p:sp>
        <p:nvSpPr>
          <p:cNvPr id="8" name="TextBox 7"/>
          <p:cNvSpPr txBox="1"/>
          <p:nvPr/>
        </p:nvSpPr>
        <p:spPr>
          <a:xfrm>
            <a:off x="172720" y="79829"/>
            <a:ext cx="7426960" cy="533764"/>
          </a:xfrm>
          <a:prstGeom prst="rect">
            <a:avLst/>
          </a:prstGeom>
          <a:solidFill>
            <a:schemeClr val="bg2">
              <a:lumMod val="90000"/>
            </a:schemeClr>
          </a:solidFill>
        </p:spPr>
        <p:txBody>
          <a:bodyPr wrap="square" lIns="101881" tIns="50941" rIns="101881" bIns="50941" rtlCol="0">
            <a:spAutoFit/>
          </a:bodyPr>
          <a:lstStyle/>
          <a:p>
            <a:r>
              <a:rPr lang="x-none" sz="1600" b="1" dirty="0" smtClean="0"/>
              <a:t>Copia del maestro - Grado 6: Página para tomar notas - Idea central  </a:t>
            </a:r>
          </a:p>
          <a:p>
            <a:r>
              <a:rPr lang="x-none" sz="1200" dirty="0" smtClean="0"/>
              <a:t>(Ésta reemplaza la página anterior para tomar notas investigativas, con el permiso del autor) </a:t>
            </a:r>
          </a:p>
        </p:txBody>
      </p:sp>
      <p:sp>
        <p:nvSpPr>
          <p:cNvPr id="2" name="Slide Number Placeholder 1"/>
          <p:cNvSpPr>
            <a:spLocks noGrp="1"/>
          </p:cNvSpPr>
          <p:nvPr>
            <p:ph type="sldNum" sz="quarter" idx="12"/>
          </p:nvPr>
        </p:nvSpPr>
        <p:spPr/>
        <p:txBody>
          <a:bodyPr/>
          <a:lstStyle/>
          <a:p>
            <a:fld id="{F177B04D-AEB5-43ED-B9BA-B3D1EC9C9067}" type="slidenum">
              <a:rPr lang="x-none" smtClean="0"/>
              <a:pPr/>
              <a:t>9</a:t>
            </a:fld>
            <a:endParaRPr lang="x-none" dirty="0"/>
          </a:p>
        </p:txBody>
      </p:sp>
      <p:sp>
        <p:nvSpPr>
          <p:cNvPr id="4" name="TextBox 3"/>
          <p:cNvSpPr txBox="1"/>
          <p:nvPr/>
        </p:nvSpPr>
        <p:spPr>
          <a:xfrm>
            <a:off x="172720" y="717828"/>
            <a:ext cx="7227253" cy="1785104"/>
          </a:xfrm>
          <a:prstGeom prst="rect">
            <a:avLst/>
          </a:prstGeom>
          <a:noFill/>
        </p:spPr>
        <p:txBody>
          <a:bodyPr wrap="square" rtlCol="0">
            <a:spAutoFit/>
          </a:bodyPr>
          <a:lstStyle/>
          <a:p>
            <a:r>
              <a:rPr lang="x-none" sz="1400" b="1" u="sng" dirty="0" smtClean="0"/>
              <a:t>Instrucciones para el maestro</a:t>
            </a:r>
            <a:r>
              <a:rPr lang="x-none" sz="1200" b="1" u="sng" dirty="0" smtClean="0"/>
              <a:t>: </a:t>
            </a:r>
          </a:p>
          <a:p>
            <a:r>
              <a:rPr lang="x-none" sz="1200" b="1" dirty="0" smtClean="0"/>
              <a:t>Utilice este proceso para enseñar a los estudiantes cómo contestar una pregunta relacionada a la idea central. </a:t>
            </a:r>
          </a:p>
          <a:p>
            <a:endParaRPr lang="x-none" sz="1200" b="1" dirty="0" smtClean="0"/>
          </a:p>
          <a:p>
            <a:r>
              <a:rPr lang="x-none" sz="1200" b="1" dirty="0" smtClean="0"/>
              <a:t>Asegúrese de:</a:t>
            </a:r>
          </a:p>
          <a:p>
            <a:pPr marL="171450" indent="-171450">
              <a:buFont typeface="Arial" panose="020B0604020202020204" pitchFamily="34" charset="0"/>
              <a:buChar char="•"/>
            </a:pPr>
            <a:r>
              <a:rPr lang="x-none" sz="1200" b="1" dirty="0" smtClean="0"/>
              <a:t>modelar cómo volver a plantear (modificar) la pregunta en la oración temática;</a:t>
            </a:r>
          </a:p>
          <a:p>
            <a:pPr marL="171450" indent="-171450">
              <a:buFont typeface="Arial" panose="020B0604020202020204" pitchFamily="34" charset="0"/>
              <a:buChar char="•"/>
            </a:pPr>
            <a:r>
              <a:rPr lang="x-none" sz="1200" b="1" dirty="0" smtClean="0"/>
              <a:t>que los estudiantes sepan cómo utilizar citas directas del texto;</a:t>
            </a:r>
          </a:p>
          <a:p>
            <a:pPr marL="171450" indent="-171450">
              <a:buFont typeface="Arial" panose="020B0604020202020204" pitchFamily="34" charset="0"/>
              <a:buChar char="•"/>
            </a:pPr>
            <a:r>
              <a:rPr lang="x-none" sz="1200" b="1" dirty="0" smtClean="0"/>
              <a:t>que los estudiantes elaboren sobre cómo cada cita se relaciona a la idea central (cómo ellos saben esto);</a:t>
            </a:r>
          </a:p>
          <a:p>
            <a:pPr marL="171450" indent="-171450">
              <a:buFont typeface="Arial" panose="020B0604020202020204" pitchFamily="34" charset="0"/>
              <a:buChar char="•"/>
            </a:pPr>
            <a:r>
              <a:rPr lang="x-none" sz="1200" b="1" dirty="0" smtClean="0"/>
              <a:t>modelar añadiendo transiciones—éstas ayudan al lector/persona que está calificando, a seguir el pensamiento/la idea del estudiante.</a:t>
            </a:r>
            <a:endParaRPr lang="x-none" sz="1400" dirty="0"/>
          </a:p>
        </p:txBody>
      </p:sp>
      <p:sp>
        <p:nvSpPr>
          <p:cNvPr id="7" name="Rectangle 6"/>
          <p:cNvSpPr/>
          <p:nvPr/>
        </p:nvSpPr>
        <p:spPr>
          <a:xfrm>
            <a:off x="235688" y="2948980"/>
            <a:ext cx="7171373" cy="276999"/>
          </a:xfrm>
          <a:prstGeom prst="rect">
            <a:avLst/>
          </a:prstGeom>
        </p:spPr>
        <p:txBody>
          <a:bodyPr wrap="square">
            <a:spAutoFit/>
          </a:bodyPr>
          <a:lstStyle/>
          <a:p>
            <a:r>
              <a:rPr lang="es-ES" sz="1200" dirty="0" smtClean="0"/>
              <a:t>Instrucciones: Completa los siguientes pasos para responder una pregunta sobre la idea central.</a:t>
            </a:r>
            <a:endParaRPr lang="en-US" sz="1200" dirty="0"/>
          </a:p>
        </p:txBody>
      </p:sp>
    </p:spTree>
    <p:extLst>
      <p:ext uri="{BB962C8B-B14F-4D97-AF65-F5344CB8AC3E}">
        <p14:creationId xmlns:p14="http://schemas.microsoft.com/office/powerpoint/2010/main" val="215877904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15077</TotalTime>
  <Words>12840</Words>
  <Application>Microsoft Office PowerPoint</Application>
  <PresentationFormat>Custom</PresentationFormat>
  <Paragraphs>1484</Paragraphs>
  <Slides>42</Slides>
  <Notes>5</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1331</cp:revision>
  <cp:lastPrinted>2016-03-25T21:21:48Z</cp:lastPrinted>
  <dcterms:created xsi:type="dcterms:W3CDTF">2013-06-13T16:49:22Z</dcterms:created>
  <dcterms:modified xsi:type="dcterms:W3CDTF">2016-04-05T20:20:37Z</dcterms:modified>
</cp:coreProperties>
</file>