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675" r:id="rId2"/>
  </p:sldMasterIdLst>
  <p:notesMasterIdLst>
    <p:notesMasterId r:id="rId45"/>
  </p:notesMasterIdLst>
  <p:handoutMasterIdLst>
    <p:handoutMasterId r:id="rId46"/>
  </p:handoutMasterIdLst>
  <p:sldIdLst>
    <p:sldId id="506" r:id="rId3"/>
    <p:sldId id="517" r:id="rId4"/>
    <p:sldId id="518" r:id="rId5"/>
    <p:sldId id="519" r:id="rId6"/>
    <p:sldId id="520" r:id="rId7"/>
    <p:sldId id="521" r:id="rId8"/>
    <p:sldId id="522" r:id="rId9"/>
    <p:sldId id="524" r:id="rId10"/>
    <p:sldId id="525" r:id="rId11"/>
    <p:sldId id="511" r:id="rId12"/>
    <p:sldId id="512" r:id="rId13"/>
    <p:sldId id="513" r:id="rId14"/>
    <p:sldId id="475" r:id="rId15"/>
    <p:sldId id="476" r:id="rId16"/>
    <p:sldId id="477" r:id="rId17"/>
    <p:sldId id="514" r:id="rId18"/>
    <p:sldId id="515" r:id="rId19"/>
    <p:sldId id="480" r:id="rId20"/>
    <p:sldId id="481" r:id="rId21"/>
    <p:sldId id="482" r:id="rId22"/>
    <p:sldId id="483" r:id="rId23"/>
    <p:sldId id="484" r:id="rId24"/>
    <p:sldId id="526" r:id="rId25"/>
    <p:sldId id="509" r:id="rId26"/>
    <p:sldId id="487" r:id="rId27"/>
    <p:sldId id="504" r:id="rId28"/>
    <p:sldId id="505" r:id="rId29"/>
    <p:sldId id="490" r:id="rId30"/>
    <p:sldId id="491" r:id="rId31"/>
    <p:sldId id="492" r:id="rId32"/>
    <p:sldId id="493" r:id="rId33"/>
    <p:sldId id="494" r:id="rId34"/>
    <p:sldId id="495" r:id="rId35"/>
    <p:sldId id="496" r:id="rId36"/>
    <p:sldId id="497" r:id="rId37"/>
    <p:sldId id="498" r:id="rId38"/>
    <p:sldId id="499" r:id="rId39"/>
    <p:sldId id="500" r:id="rId40"/>
    <p:sldId id="501" r:id="rId41"/>
    <p:sldId id="406" r:id="rId42"/>
    <p:sldId id="510" r:id="rId43"/>
    <p:sldId id="516" r:id="rId44"/>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23" autoAdjust="0"/>
    <p:restoredTop sz="94803" autoAdjust="0"/>
  </p:normalViewPr>
  <p:slideViewPr>
    <p:cSldViewPr>
      <p:cViewPr>
        <p:scale>
          <a:sx n="90" d="100"/>
          <a:sy n="90" d="100"/>
        </p:scale>
        <p:origin x="-528" y="1032"/>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C67DE6C-D665-4C0D-BFC7-06DAB7CDA6BA}" type="datetimeFigureOut">
              <a:rPr lang="en-US" smtClean="0"/>
              <a:t>4/5/2016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27DE8E4-FC15-486A-981F-28CD2F1C710E}" type="slidenum">
              <a:rPr lang="en-US" smtClean="0"/>
              <a:t>‹#›</a:t>
            </a:fld>
            <a:endParaRPr lang="en-US" dirty="0"/>
          </a:p>
        </p:txBody>
      </p:sp>
    </p:spTree>
    <p:extLst>
      <p:ext uri="{BB962C8B-B14F-4D97-AF65-F5344CB8AC3E}">
        <p14:creationId xmlns:p14="http://schemas.microsoft.com/office/powerpoint/2010/main" val="1668961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4/5/2016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6" name="Shape 196"/>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502207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201" name="Shape 201"/>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12933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6" name="Shape 206"/>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48909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93EF0EC3-FE0B-4500-8F04-EC8B20A7C129}"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808635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17</a:t>
            </a:fld>
            <a:endParaRPr lang="en-US" dirty="0"/>
          </a:p>
        </p:txBody>
      </p:sp>
    </p:spTree>
    <p:extLst>
      <p:ext uri="{BB962C8B-B14F-4D97-AF65-F5344CB8AC3E}">
        <p14:creationId xmlns:p14="http://schemas.microsoft.com/office/powerpoint/2010/main" val="1150992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42</a:t>
            </a:fld>
            <a:endParaRPr lang="en-US" dirty="0"/>
          </a:p>
        </p:txBody>
      </p:sp>
    </p:spTree>
    <p:extLst>
      <p:ext uri="{BB962C8B-B14F-4D97-AF65-F5344CB8AC3E}">
        <p14:creationId xmlns:p14="http://schemas.microsoft.com/office/powerpoint/2010/main" val="1100999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687029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323ABC3-F9D5-41E6-920C-361B5D1D5261}" type="datetime1">
              <a:rPr lang="en-US" smtClean="0"/>
              <a:pPr/>
              <a:t>4/5/2016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983600"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0"/>
            <a:ext cx="5440680" cy="221424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BEE7BD-3C42-46C4-A835-3E3BDF1AE10E}" type="datetime1">
              <a:rPr lang="en-US" smtClean="0"/>
              <a:pPr/>
              <a:t>4/5/2016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1C9F3C-5175-4E3A-98BB-AD089760102E}" type="datetime1">
              <a:rPr lang="en-US" smtClean="0"/>
              <a:pPr/>
              <a:t>4/5/2016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C7CBA6-CA2A-4158-A07A-774E5EDEE07A}" type="datetime1">
              <a:rPr lang="en-US" smtClean="0"/>
              <a:pPr/>
              <a:t>4/5/2016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2DE2B7-079F-4A3E-85C4-519141386CD3}" type="datetime1">
              <a:rPr lang="en-US" smtClean="0"/>
              <a:pPr/>
              <a:t>4/5/2016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BC8DBED1-8F41-4E2A-84FA-EC900252CBF6}" type="datetime1">
              <a:rPr lang="en-US" smtClean="0"/>
              <a:pPr/>
              <a:t>4/5/2016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201198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1"/>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33E275-2333-457D-B231-ACDEC9BE2BD1}" type="datetime1">
              <a:rPr lang="en-US" smtClean="0"/>
              <a:pPr/>
              <a:t>4/5/2016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E07EFA-7667-4272-80CC-C78D5DB339E5}" type="datetime1">
              <a:rPr lang="en-US" smtClean="0"/>
              <a:pPr/>
              <a:t>4/5/2016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712470" y="1676405"/>
            <a:ext cx="3756660" cy="5154645"/>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37216" y="1399700"/>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4253117"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C7A764-92AC-498C-A948-6B40651C68CD}" type="datetime1">
              <a:rPr lang="en-US" smtClean="0"/>
              <a:pPr/>
              <a:t>4/5/2016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4"/>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6"/>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569223-152C-48B7-829B-A8B733C6AC0A}" type="datetime1">
              <a:rPr lang="en-US" smtClean="0"/>
              <a:pPr/>
              <a:t>4/5/2016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03/15/15</a:t>
            </a:r>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91C9F3C-5175-4E3A-98BB-AD089760102E}" type="datetime1">
              <a:rPr lang="en-US" smtClean="0"/>
              <a:pPr/>
              <a:t>4/5/2016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4/5/2016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4/5/2016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4/5/2016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4/5/2016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4/5/2016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4/5/2016</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
        <p:nvSpPr>
          <p:cNvPr id="7" name="Rectangle 6"/>
          <p:cNvSpPr/>
          <p:nvPr userDrawn="1"/>
        </p:nvSpPr>
        <p:spPr>
          <a:xfrm>
            <a:off x="3481388" y="9816576"/>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03/10/2015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9" r:id="rId12"/>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55450"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860942"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220267" y="402802"/>
            <a:ext cx="6373368" cy="16764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783A756-94F7-43CF-A3C1-1FB444D8776B}" type="datetime1">
              <a:rPr lang="en-US" smtClean="0"/>
              <a:pPr/>
              <a:t>4/5/2016</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177B04D-AEB5-43ED-B9BA-B3D1EC9C9067}" type="slidenum">
              <a:rPr lang="en-US" smtClean="0"/>
              <a:pPr/>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Rectangle 12"/>
          <p:cNvSpPr/>
          <p:nvPr userDrawn="1"/>
        </p:nvSpPr>
        <p:spPr>
          <a:xfrm>
            <a:off x="3481388" y="9816576"/>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11/10/2014</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livebinders.com/play/play?id=77484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oaksportal.org/resourc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youtu.be/StNZ3XUBDYw" TargetMode="External"/><Relationship Id="rId4" Type="http://schemas.openxmlformats.org/officeDocument/2006/relationships/hyperlink" Target="http://www.tubechop.com/watch/6437429"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ubechop.com/watch/6437429"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685800" y="914400"/>
            <a:ext cx="2509407" cy="2498676"/>
            <a:chOff x="4836537" y="228597"/>
            <a:chExt cx="1888849" cy="2201532"/>
          </a:xfrm>
        </p:grpSpPr>
        <p:sp>
          <p:nvSpPr>
            <p:cNvPr id="16" name="Parallelogram 15"/>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17" name="Rectangle 16"/>
            <p:cNvSpPr/>
            <p:nvPr/>
          </p:nvSpPr>
          <p:spPr>
            <a:xfrm>
              <a:off x="5337358" y="228597"/>
              <a:ext cx="733850" cy="813527"/>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lang="en-US" sz="5400" b="1" kern="0" baseline="3000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to</a:t>
              </a:r>
              <a:endPar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endParaRPr>
            </a:p>
          </p:txBody>
        </p:sp>
        <p:pic>
          <p:nvPicPr>
            <p:cNvPr id="18"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1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aphicFrame>
        <p:nvGraphicFramePr>
          <p:cNvPr id="25" name="Table 24"/>
          <p:cNvGraphicFramePr>
            <a:graphicFrameLocks noGrp="1"/>
          </p:cNvGraphicFramePr>
          <p:nvPr>
            <p:extLst>
              <p:ext uri="{D42A27DB-BD31-4B8C-83A1-F6EECF244321}">
                <p14:modId xmlns:p14="http://schemas.microsoft.com/office/powerpoint/2010/main" val="4108829231"/>
              </p:ext>
            </p:extLst>
          </p:nvPr>
        </p:nvGraphicFramePr>
        <p:xfrm>
          <a:off x="1207188" y="6859604"/>
          <a:ext cx="5862835" cy="25633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43738"/>
                <a:gridCol w="2307434"/>
                <a:gridCol w="2484930"/>
                <a:gridCol w="626733"/>
              </a:tblGrid>
              <a:tr h="284988">
                <a:tc gridSpan="4">
                  <a:txBody>
                    <a:bodyPr/>
                    <a:lstStyle/>
                    <a:p>
                      <a:pPr algn="ctr"/>
                      <a:r>
                        <a:rPr lang="es-AR" sz="1200" b="1" noProof="0" dirty="0" smtClean="0">
                          <a:solidFill>
                            <a:schemeClr val="tx1"/>
                          </a:solidFill>
                        </a:rPr>
                        <a:t>Escritura narrativa</a:t>
                      </a:r>
                      <a:r>
                        <a:rPr lang="es-AR" sz="1200" b="1" baseline="0" noProof="0" dirty="0" smtClean="0">
                          <a:solidFill>
                            <a:schemeClr val="tx1"/>
                          </a:solidFill>
                        </a:rPr>
                        <a:t> y lenguaje</a:t>
                      </a:r>
                      <a:endParaRPr lang="es-AR"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CO" sz="1200" b="1" noProof="0" dirty="0" smtClean="0">
                          <a:solidFill>
                            <a:schemeClr val="tx1"/>
                          </a:solidFill>
                        </a:rPr>
                        <a:t>Objetivos</a:t>
                      </a:r>
                      <a:endParaRPr lang="es-CO"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CO" sz="1200" b="1" noProof="0" dirty="0" smtClean="0">
                          <a:solidFill>
                            <a:schemeClr val="tx1"/>
                          </a:solidFill>
                        </a:rPr>
                        <a:t>Estándares</a:t>
                      </a:r>
                      <a:endParaRPr lang="es-CO"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s-AR" sz="1200" b="1" noProof="0" dirty="0" smtClean="0"/>
                        <a:t>Escrito narrativo breve</a:t>
                      </a:r>
                      <a:endParaRPr lang="es-AR" sz="1200" b="1" noProof="0" dirty="0"/>
                    </a:p>
                  </a:txBody>
                  <a:tcPr marL="103632" marR="103632" marT="50292" marB="50292">
                    <a:solidFill>
                      <a:srgbClr val="FFFFCC"/>
                    </a:solidFill>
                  </a:tcPr>
                </a:tc>
                <a:tc>
                  <a:txBody>
                    <a:bodyPr/>
                    <a:lstStyle/>
                    <a:p>
                      <a:r>
                        <a:rPr lang="en-US" sz="1200" b="1" dirty="0" smtClean="0">
                          <a:solidFill>
                            <a:schemeClr val="tx1"/>
                          </a:solidFill>
                        </a:rPr>
                        <a:t>W.5.3a,</a:t>
                      </a:r>
                      <a:r>
                        <a:rPr lang="en-US" sz="1200" b="1" baseline="0" dirty="0" smtClean="0">
                          <a:solidFill>
                            <a:schemeClr val="tx1"/>
                          </a:solidFill>
                        </a:rPr>
                        <a:t> W.5.3b,  W.5.3c, W.5.3d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s-AR" sz="1200" b="1" noProof="0" dirty="0" smtClean="0"/>
                        <a:t>Escribir-Revisar:</a:t>
                      </a:r>
                      <a:r>
                        <a:rPr lang="es-AR" sz="1200" b="1" baseline="0" noProof="0" dirty="0" smtClean="0"/>
                        <a:t> Escrito narrativo</a:t>
                      </a:r>
                      <a:endParaRPr lang="es-AR" sz="1200" b="1" noProof="0" dirty="0"/>
                    </a:p>
                  </a:txBody>
                  <a:tcPr marL="103632" marR="103632" marT="50292" marB="50292">
                    <a:solidFill>
                      <a:srgbClr val="FFFFCC"/>
                    </a:solidFill>
                  </a:tcPr>
                </a:tc>
                <a:tc>
                  <a:txBody>
                    <a:bodyPr/>
                    <a:lstStyle/>
                    <a:p>
                      <a:r>
                        <a:rPr lang="en-US" sz="1200" b="1" dirty="0" smtClean="0">
                          <a:solidFill>
                            <a:schemeClr val="tx1"/>
                          </a:solidFill>
                        </a:rPr>
                        <a:t>W.5.3a,</a:t>
                      </a:r>
                      <a:r>
                        <a:rPr lang="en-US" sz="1200" b="1" baseline="0" dirty="0" smtClean="0">
                          <a:solidFill>
                            <a:schemeClr val="tx1"/>
                          </a:solidFill>
                        </a:rPr>
                        <a:t> W.5.3b,  W.5.3c, W.5.3d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s-AR" sz="1200" b="1" noProof="0" dirty="0" smtClean="0">
                          <a:solidFill>
                            <a:schemeClr val="tx1"/>
                          </a:solidFill>
                        </a:rPr>
                        <a:t>Composición narrativa completa</a:t>
                      </a:r>
                      <a:endParaRPr lang="es-AR" sz="1200" b="1" noProof="0"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W.5.</a:t>
                      </a:r>
                      <a:r>
                        <a:rPr lang="en-US" sz="1200" b="1" dirty="0" smtClean="0">
                          <a:solidFill>
                            <a:schemeClr val="tx1"/>
                          </a:solidFill>
                        </a:rPr>
                        <a:t>3</a:t>
                      </a:r>
                      <a:r>
                        <a:rPr lang="pl-PL" sz="1200" b="1" dirty="0" smtClean="0">
                          <a:solidFill>
                            <a:schemeClr val="tx1"/>
                          </a:solidFill>
                        </a:rPr>
                        <a:t>a, W.5.</a:t>
                      </a:r>
                      <a:r>
                        <a:rPr lang="en-US" sz="1200" b="1" dirty="0" smtClean="0">
                          <a:solidFill>
                            <a:schemeClr val="tx1"/>
                          </a:solidFill>
                        </a:rPr>
                        <a:t>3</a:t>
                      </a:r>
                      <a:r>
                        <a:rPr lang="pl-PL" sz="1200" b="1" dirty="0" smtClean="0">
                          <a:solidFill>
                            <a:schemeClr val="tx1"/>
                          </a:solidFill>
                        </a:rPr>
                        <a:t>b, W.5.</a:t>
                      </a:r>
                      <a:r>
                        <a:rPr lang="en-US" sz="1200" b="1" dirty="0" smtClean="0">
                          <a:solidFill>
                            <a:schemeClr val="tx1"/>
                          </a:solidFill>
                        </a:rPr>
                        <a:t>3</a:t>
                      </a:r>
                      <a:r>
                        <a:rPr lang="pl-PL" sz="1200" b="1" dirty="0" smtClean="0">
                          <a:solidFill>
                            <a:schemeClr val="tx1"/>
                          </a:solidFill>
                        </a:rPr>
                        <a:t>c, W.5.3</a:t>
                      </a:r>
                      <a:r>
                        <a:rPr lang="en-US" sz="1200" b="1" dirty="0" smtClean="0">
                          <a:solidFill>
                            <a:schemeClr val="tx1"/>
                          </a:solidFill>
                        </a:rPr>
                        <a:t>d</a:t>
                      </a:r>
                      <a:r>
                        <a:rPr lang="pl-PL" sz="1200" b="1" dirty="0" smtClean="0">
                          <a:solidFill>
                            <a:schemeClr val="tx1"/>
                          </a:solidFill>
                        </a:rPr>
                        <a:t>, W.5.4, W.5.5, W.5.8</a:t>
                      </a:r>
                      <a:r>
                        <a:rPr lang="en-US" sz="1200" b="1" dirty="0" smtClean="0">
                          <a:solidFill>
                            <a:schemeClr val="tx1"/>
                          </a:solidFill>
                        </a:rPr>
                        <a:t>, W.5.9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s-AR" sz="1200" b="1" noProof="0" dirty="0" smtClean="0">
                          <a:solidFill>
                            <a:schemeClr val="tx1"/>
                          </a:solidFill>
                        </a:rPr>
                        <a:t>Uso</a:t>
                      </a:r>
                      <a:r>
                        <a:rPr lang="es-AR" sz="1200" b="1" baseline="0" noProof="0" dirty="0" smtClean="0">
                          <a:solidFill>
                            <a:schemeClr val="tx1"/>
                          </a:solidFill>
                        </a:rPr>
                        <a:t> del le</a:t>
                      </a:r>
                      <a:r>
                        <a:rPr lang="es-AR" sz="1200" b="1" noProof="0" dirty="0" smtClean="0">
                          <a:solidFill>
                            <a:schemeClr val="tx1"/>
                          </a:solidFill>
                        </a:rPr>
                        <a:t>nguaje-vocabulario</a:t>
                      </a:r>
                      <a:endParaRPr lang="es-AR"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L.5.3a   L.5.6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s-AR" sz="1200" b="1" noProof="0" dirty="0" smtClean="0">
                          <a:solidFill>
                            <a:schemeClr val="tx1"/>
                          </a:solidFill>
                        </a:rPr>
                        <a:t>Editar y</a:t>
                      </a:r>
                      <a:r>
                        <a:rPr lang="es-AR" sz="1200" b="1" baseline="0" noProof="0" dirty="0" smtClean="0">
                          <a:solidFill>
                            <a:schemeClr val="tx1"/>
                          </a:solidFill>
                        </a:rPr>
                        <a:t> c</a:t>
                      </a:r>
                      <a:r>
                        <a:rPr lang="es-AR" sz="1200" b="1" noProof="0" dirty="0" smtClean="0">
                          <a:solidFill>
                            <a:schemeClr val="tx1"/>
                          </a:solidFill>
                        </a:rPr>
                        <a:t>larificar</a:t>
                      </a:r>
                      <a:endParaRPr lang="es-AR"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L.5.1a</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9702" y="1584659"/>
            <a:ext cx="2840064" cy="90309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pPr lvl="0"/>
            <a:r>
              <a:rPr lang="es-ES_tradnl" sz="2600" b="1" dirty="0">
                <a:solidFill>
                  <a:srgbClr val="44546A">
                    <a:lumMod val="60000"/>
                    <a:lumOff val="40000"/>
                  </a:srgbClr>
                </a:solidFill>
                <a:latin typeface="Bookman Old Style" pitchFamily="18" charset="0"/>
              </a:rPr>
              <a:t>Trimestre 3</a:t>
            </a:r>
          </a:p>
          <a:p>
            <a:r>
              <a:rPr lang="en-US" sz="2400" b="1" dirty="0" smtClean="0">
                <a:latin typeface="Bookman Old Style" pitchFamily="18" charset="0"/>
              </a:rPr>
              <a:t>CFA</a:t>
            </a:r>
            <a:endParaRPr lang="en-US" b="1" dirty="0" smtClean="0">
              <a:latin typeface="Bookman Old Style" pitchFamily="18" charset="0"/>
            </a:endParaRPr>
          </a:p>
        </p:txBody>
      </p:sp>
      <p:sp>
        <p:nvSpPr>
          <p:cNvPr id="2" name="Rectangle 1"/>
          <p:cNvSpPr/>
          <p:nvPr/>
        </p:nvSpPr>
        <p:spPr>
          <a:xfrm>
            <a:off x="5173219" y="7446409"/>
            <a:ext cx="533400" cy="27001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634491" y="7723400"/>
            <a:ext cx="538728" cy="27749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987520" y="8237183"/>
            <a:ext cx="2302572"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1351160" y="6518855"/>
            <a:ext cx="5718863" cy="410654"/>
          </a:xfrm>
          <a:prstGeom prst="rect">
            <a:avLst/>
          </a:prstGeom>
          <a:noFill/>
        </p:spPr>
        <p:txBody>
          <a:bodyPr wrap="square" lIns="101882" tIns="50941" rIns="101882" bIns="50941" rtlCol="0">
            <a:spAutoFit/>
          </a:bodyPr>
          <a:lstStyle/>
          <a:p>
            <a:pPr algn="ctr"/>
            <a:r>
              <a:rPr lang="es-ES_tradnl" sz="1000" b="1" i="1" dirty="0">
                <a:latin typeface="Calibri" panose="020F0502020204030204" pitchFamily="34" charset="0"/>
              </a:rPr>
              <a:t>Nota:  Pueden haber más estándares por objetivo.  Sólo se listaron los estándares evaluados.</a:t>
            </a:r>
          </a:p>
          <a:p>
            <a:pPr algn="ctr"/>
            <a:r>
              <a:rPr lang="en-US" sz="1000" b="1" i="1" dirty="0" smtClean="0">
                <a:latin typeface="Calibri" panose="020F0502020204030204" pitchFamily="34" charset="0"/>
              </a:rPr>
              <a:t>.</a:t>
            </a:r>
            <a:endParaRPr lang="en-US" sz="1000" b="1" i="1" dirty="0">
              <a:latin typeface="Calibri" panose="020F0502020204030204"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968949581"/>
              </p:ext>
            </p:extLst>
          </p:nvPr>
        </p:nvGraphicFramePr>
        <p:xfrm>
          <a:off x="1351160" y="3355967"/>
          <a:ext cx="5427983"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06834"/>
                <a:gridCol w="3195006"/>
                <a:gridCol w="1044096"/>
                <a:gridCol w="782047"/>
              </a:tblGrid>
              <a:tr h="284988">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200" b="1" noProof="0" dirty="0" smtClean="0">
                          <a:solidFill>
                            <a:schemeClr val="tx1"/>
                          </a:solidFill>
                        </a:rPr>
                        <a:t>Lectura: Texto</a:t>
                      </a:r>
                      <a:r>
                        <a:rPr lang="es-CO" sz="1200" b="1" baseline="0" noProof="0" dirty="0" smtClean="0">
                          <a:solidFill>
                            <a:schemeClr val="tx1"/>
                          </a:solidFill>
                        </a:rPr>
                        <a:t> literario</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CO" sz="1200" b="1" noProof="0" dirty="0" smtClean="0">
                          <a:solidFill>
                            <a:schemeClr val="tx1"/>
                          </a:solidFill>
                        </a:rPr>
                        <a:t>Objetivos</a:t>
                      </a:r>
                      <a:endParaRPr lang="es-CO"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CO" sz="1200" b="1" noProof="0" dirty="0" smtClean="0">
                          <a:solidFill>
                            <a:schemeClr val="tx1"/>
                          </a:solidFill>
                        </a:rPr>
                        <a:t>Estándares</a:t>
                      </a:r>
                      <a:endParaRPr lang="es-CO"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s-CO" sz="1200" b="1" noProof="0" dirty="0" smtClean="0">
                          <a:solidFill>
                            <a:schemeClr val="tx1"/>
                          </a:solidFill>
                        </a:rPr>
                        <a:t>Significado de las palabras</a:t>
                      </a:r>
                      <a:endParaRPr lang="es-CO"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RL.5.4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s-CO" sz="1200" b="1" noProof="0" dirty="0" smtClean="0"/>
                        <a:t>Estructuras/Características del texto</a:t>
                      </a:r>
                      <a:endParaRPr lang="es-CO" sz="1200" b="1" noProof="0" dirty="0"/>
                    </a:p>
                  </a:txBody>
                  <a:tcPr marL="103632" marR="103632" marT="50292" marB="50292">
                    <a:solidFill>
                      <a:srgbClr val="FFFFCC"/>
                    </a:solidFill>
                  </a:tcPr>
                </a:tc>
                <a:tc>
                  <a:txBody>
                    <a:bodyPr/>
                    <a:lstStyle/>
                    <a:p>
                      <a:r>
                        <a:rPr lang="en-US" sz="1200" b="1" dirty="0" smtClean="0">
                          <a:solidFill>
                            <a:schemeClr val="tx1"/>
                          </a:solidFill>
                        </a:rPr>
                        <a:t>RL.5.7</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s-CO" sz="1200" b="1" noProof="0" dirty="0" smtClean="0"/>
                        <a:t>Análisis dentro y</a:t>
                      </a:r>
                      <a:r>
                        <a:rPr lang="es-CO" sz="1200" b="1" baseline="0" noProof="0" dirty="0" smtClean="0"/>
                        <a:t> a través de textos</a:t>
                      </a:r>
                      <a:endParaRPr lang="es-CO" sz="1200" b="1" noProof="0" dirty="0"/>
                    </a:p>
                  </a:txBody>
                  <a:tcPr marL="103632" marR="103632" marT="50292" marB="50292">
                    <a:solidFill>
                      <a:srgbClr val="FFFFCC"/>
                    </a:solidFill>
                  </a:tcPr>
                </a:tc>
                <a:tc>
                  <a:txBody>
                    <a:bodyPr/>
                    <a:lstStyle/>
                    <a:p>
                      <a:r>
                        <a:rPr lang="en-US" sz="1200" b="1" dirty="0" smtClean="0">
                          <a:solidFill>
                            <a:schemeClr val="tx1"/>
                          </a:solidFill>
                        </a:rPr>
                        <a:t>RL.5.9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01097420"/>
              </p:ext>
            </p:extLst>
          </p:nvPr>
        </p:nvGraphicFramePr>
        <p:xfrm>
          <a:off x="1351160" y="4940506"/>
          <a:ext cx="5427983"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01440"/>
                <a:gridCol w="3200400"/>
                <a:gridCol w="1044096"/>
                <a:gridCol w="782047"/>
              </a:tblGrid>
              <a:tr h="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UY" sz="1200" b="1" noProof="0" dirty="0" smtClean="0">
                          <a:solidFill>
                            <a:schemeClr val="tx1"/>
                          </a:solidFill>
                        </a:rPr>
                        <a:t>Lectura: Texto informativo</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AR" sz="1200" b="1" noProof="0" dirty="0" smtClean="0">
                          <a:solidFill>
                            <a:schemeClr val="tx1"/>
                          </a:solidFill>
                        </a:rPr>
                        <a:t>Objetivos</a:t>
                      </a:r>
                      <a:endParaRPr lang="es-AR"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CO" sz="1200" b="1" noProof="0" dirty="0" smtClean="0">
                          <a:solidFill>
                            <a:schemeClr val="tx1"/>
                          </a:solidFill>
                        </a:rPr>
                        <a:t>Estándares</a:t>
                      </a:r>
                      <a:endParaRPr lang="es-CO"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s-UY" sz="1200" b="1" noProof="0" dirty="0" smtClean="0">
                          <a:solidFill>
                            <a:schemeClr val="tx1"/>
                          </a:solidFill>
                        </a:rPr>
                        <a:t>Significado de las palabras</a:t>
                      </a:r>
                      <a:endParaRPr lang="es-UY"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RI.5.4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s-UY" sz="1200" b="1" noProof="0" dirty="0" smtClean="0">
                          <a:solidFill>
                            <a:schemeClr val="tx1"/>
                          </a:solidFill>
                        </a:rPr>
                        <a:t>Razonamiento y evidencia</a:t>
                      </a:r>
                      <a:endParaRPr lang="es-UY"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RI.5.8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s-UY" sz="1200" b="1" noProof="0" dirty="0" smtClean="0"/>
                        <a:t>Análisis dentro y</a:t>
                      </a:r>
                      <a:r>
                        <a:rPr lang="es-UY" sz="1200" b="1" baseline="0" noProof="0" dirty="0" smtClean="0"/>
                        <a:t> a través de textos</a:t>
                      </a:r>
                      <a:endParaRPr lang="es-UY" sz="1200" b="1" noProof="0" dirty="0"/>
                    </a:p>
                  </a:txBody>
                  <a:tcPr marL="103632" marR="103632" marT="50292" marB="50292">
                    <a:solidFill>
                      <a:srgbClr val="FFFFCC"/>
                    </a:solidFill>
                  </a:tcPr>
                </a:tc>
                <a:tc>
                  <a:txBody>
                    <a:bodyPr/>
                    <a:lstStyle/>
                    <a:p>
                      <a:r>
                        <a:rPr lang="en-US" sz="1200" b="1" dirty="0" smtClean="0">
                          <a:solidFill>
                            <a:schemeClr val="tx1"/>
                          </a:solidFill>
                        </a:rPr>
                        <a:t>RI.5.9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Tree>
    <p:extLst>
      <p:ext uri="{BB962C8B-B14F-4D97-AF65-F5344CB8AC3E}">
        <p14:creationId xmlns:p14="http://schemas.microsoft.com/office/powerpoint/2010/main" val="580502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5136" y="504989"/>
            <a:ext cx="6945086" cy="1827631"/>
          </a:xfrm>
          <a:prstGeom prst="rect">
            <a:avLst/>
          </a:prstGeom>
          <a:noFill/>
        </p:spPr>
        <p:txBody>
          <a:bodyPr wrap="square" lIns="101231" tIns="50617" rIns="101231" bIns="50617" rtlCol="0">
            <a:spAutoFit/>
          </a:bodyPr>
          <a:lstStyle/>
          <a:p>
            <a:r>
              <a:rPr lang="es-ES" sz="1781" b="1" u="sng" dirty="0">
                <a:solidFill>
                  <a:prstClr val="black"/>
                </a:solidFill>
              </a:rPr>
              <a:t>Instrucciones</a:t>
            </a:r>
            <a:endParaRPr lang="es-ES" sz="1571" dirty="0">
              <a:solidFill>
                <a:prstClr val="black"/>
              </a:solidFill>
            </a:endParaRPr>
          </a:p>
          <a:p>
            <a:r>
              <a:rPr lang="x-none" sz="1048" dirty="0">
                <a:solidFill>
                  <a:prstClr val="black"/>
                </a:solidFill>
              </a:rPr>
              <a:t>Las E</a:t>
            </a:r>
            <a:r>
              <a:rPr lang="x-none" sz="1048" dirty="0" smtClean="0">
                <a:solidFill>
                  <a:prstClr val="black"/>
                </a:solidFill>
              </a:rPr>
              <a:t>valuaciones </a:t>
            </a:r>
            <a:r>
              <a:rPr lang="x-none" sz="1048" dirty="0">
                <a:solidFill>
                  <a:prstClr val="black"/>
                </a:solidFill>
              </a:rPr>
              <a:t>de HSD para las escuelas primarias no ofrecen un </a:t>
            </a:r>
            <a:r>
              <a:rPr lang="x-none" sz="1048" dirty="0" smtClean="0">
                <a:solidFill>
                  <a:prstClr val="black"/>
                </a:solidFill>
              </a:rPr>
              <a:t>guion </a:t>
            </a:r>
            <a:r>
              <a:rPr lang="x-none" sz="1048" dirty="0">
                <a:solidFill>
                  <a:prstClr val="black"/>
                </a:solidFill>
              </a:rPr>
              <a:t>para el maestro, ni son por tiempo. Son una herramienta para tomar decisiones informadas relacionadas con la instrucción. La intención de estas evaluaciones no es que los estudiantes "adivinen y verifiquen" las respuestas sólo para terminar una evaluación. </a:t>
            </a:r>
            <a:endParaRPr lang="x-none" sz="1048" dirty="0" smtClean="0">
              <a:solidFill>
                <a:prstClr val="black"/>
              </a:solidFill>
            </a:endParaRPr>
          </a:p>
          <a:p>
            <a:r>
              <a:rPr lang="es-ES" sz="1048" dirty="0">
                <a:solidFill>
                  <a:prstClr val="black"/>
                </a:solidFill>
              </a:rPr>
              <a:t/>
            </a:r>
            <a:br>
              <a:rPr lang="es-ES" sz="1048" dirty="0">
                <a:solidFill>
                  <a:prstClr val="black"/>
                </a:solidFill>
              </a:rPr>
            </a:br>
            <a:r>
              <a:rPr lang="es-ES" sz="1048" dirty="0">
                <a:solidFill>
                  <a:prstClr val="black"/>
                </a:solidFill>
              </a:rPr>
              <a:t>Todos los estudiantes deben </a:t>
            </a:r>
            <a:r>
              <a:rPr lang="es-ES" sz="1048" dirty="0" smtClean="0">
                <a:solidFill>
                  <a:prstClr val="black"/>
                </a:solidFill>
              </a:rPr>
              <a:t>“progresar hacia” </a:t>
            </a:r>
            <a:r>
              <a:rPr lang="es-ES" sz="1048" dirty="0">
                <a:solidFill>
                  <a:prstClr val="black"/>
                </a:solidFill>
              </a:rPr>
              <a:t>tomar las evaluaciones independientemente, pero muchos necesitarán estrategias que los ayude a desarrollar académicamente. Si los estudiantes </a:t>
            </a:r>
            <a:r>
              <a:rPr lang="es-ES" sz="1048" b="1" dirty="0">
                <a:solidFill>
                  <a:prstClr val="black"/>
                </a:solidFill>
              </a:rPr>
              <a:t>no están </a:t>
            </a:r>
            <a:r>
              <a:rPr lang="es-ES" sz="1048" dirty="0">
                <a:solidFill>
                  <a:prstClr val="black"/>
                </a:solidFill>
              </a:rPr>
              <a:t>leyendo al nivel de grado y no pueden leer el texto, </a:t>
            </a:r>
            <a:r>
              <a:rPr lang="es-ES" sz="1048" b="1" dirty="0">
                <a:solidFill>
                  <a:prstClr val="black"/>
                </a:solidFill>
              </a:rPr>
              <a:t>por favor, lea los cuentos </a:t>
            </a:r>
            <a:r>
              <a:rPr lang="es-ES" sz="1048" dirty="0">
                <a:solidFill>
                  <a:prstClr val="black"/>
                </a:solidFill>
              </a:rPr>
              <a:t>a los estudiantes y haga las preguntas. Permita a los estudiantes leer las partes del texto que puedan. Favor de tomar en cuenta el nivel de diferenciación que un estudiante necesita.</a:t>
            </a:r>
          </a:p>
          <a:p>
            <a:endParaRPr lang="es-ES" sz="1048" dirty="0">
              <a:solidFill>
                <a:prstClr val="black"/>
              </a:solidFill>
            </a:endParaRPr>
          </a:p>
        </p:txBody>
      </p:sp>
      <p:sp>
        <p:nvSpPr>
          <p:cNvPr id="6" name="Rectangle 5"/>
          <p:cNvSpPr/>
          <p:nvPr/>
        </p:nvSpPr>
        <p:spPr>
          <a:xfrm>
            <a:off x="4934615" y="151231"/>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prstClr val="black"/>
                </a:solidFill>
              </a:rPr>
              <a:t>Ordenar en la Imprenta de HSD…</a:t>
            </a:r>
          </a:p>
          <a:p>
            <a:r>
              <a:rPr lang="es-ES" sz="943" dirty="0">
                <a:solidFill>
                  <a:prstClr val="black"/>
                </a:solidFill>
                <a:hlinkClick r:id="rId3"/>
              </a:rPr>
              <a:t>http://www.hsd.k12.or.us/Departments/PrintShop/WebSubmissionForms.aspx</a:t>
            </a:r>
            <a:endParaRPr lang="es-ES" sz="943" dirty="0">
              <a:solidFill>
                <a:prstClr val="black"/>
              </a:solidFill>
            </a:endParaRPr>
          </a:p>
          <a:p>
            <a:endParaRPr lang="es-ES" sz="943" dirty="0">
              <a:solidFill>
                <a:prstClr val="black"/>
              </a:solidFill>
            </a:endParaRPr>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a:solidFill>
                  <a:prstClr val="black"/>
                </a:solidFill>
              </a:rPr>
              <a:t>About this Assessment</a:t>
            </a:r>
          </a:p>
          <a:p>
            <a:endParaRPr lang="es-ES" sz="1048" b="1">
              <a:solidFill>
                <a:prstClr val="black"/>
              </a:solidFill>
            </a:endParaRPr>
          </a:p>
          <a:p>
            <a:r>
              <a:rPr lang="es-ES" sz="1048" b="1">
                <a:solidFill>
                  <a:prstClr val="black"/>
                </a:solidFill>
              </a:rPr>
              <a:t>This assessment includes:  </a:t>
            </a:r>
            <a:r>
              <a:rPr lang="es-ES" sz="1048">
                <a:solidFill>
                  <a:prstClr val="black"/>
                </a:solidFill>
              </a:rPr>
              <a:t>Selected-Response, Constructed-Response, and a Performance Task.</a:t>
            </a:r>
          </a:p>
        </p:txBody>
      </p:sp>
      <p:graphicFrame>
        <p:nvGraphicFramePr>
          <p:cNvPr id="3" name="Table 2"/>
          <p:cNvGraphicFramePr>
            <a:graphicFrameLocks noGrp="1"/>
          </p:cNvGraphicFramePr>
          <p:nvPr>
            <p:extLst/>
          </p:nvPr>
        </p:nvGraphicFramePr>
        <p:xfrm>
          <a:off x="501825" y="2554514"/>
          <a:ext cx="6737176" cy="1460863"/>
        </p:xfrm>
        <a:graphic>
          <a:graphicData uri="http://schemas.openxmlformats.org/drawingml/2006/table">
            <a:tbl>
              <a:tblPr firstRow="1" bandRow="1">
                <a:tableStyleId>{5940675A-B579-460E-94D1-54222C63F5DA}</a:tableStyleId>
              </a:tblPr>
              <a:tblGrid>
                <a:gridCol w="2027290"/>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4"/>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114300" indent="-114300" algn="l">
                        <a:buFont typeface="Arial" panose="020B0604020202020204" pitchFamily="34" charset="0"/>
                        <a:buChar char="•"/>
                      </a:pPr>
                      <a:r>
                        <a:rPr lang="es-ES" sz="1000" b="0" noProof="0" dirty="0" smtClean="0"/>
                        <a:t>2 Puntos por respuesta corta</a:t>
                      </a:r>
                    </a:p>
                    <a:p>
                      <a:pPr marL="114300" indent="-114300" algn="l">
                        <a:buFont typeface="Arial" panose="020B0604020202020204" pitchFamily="34" charset="0"/>
                        <a:buChar char="•"/>
                      </a:pPr>
                      <a:r>
                        <a:rPr lang="es-ES" sz="1000" b="0" noProof="0" dirty="0" smtClean="0"/>
                        <a:t>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 –</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3 puntos –</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3 puntos</a:t>
                      </a:r>
                      <a:r>
                        <a:rPr lang="es-ES" sz="1000" b="0" baseline="0" noProof="0" dirty="0" smtClean="0"/>
                        <a:t> – Escribir para revisar (cuando sea necesario)</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47978110"/>
              </p:ext>
            </p:extLst>
          </p:nvPr>
        </p:nvGraphicFramePr>
        <p:xfrm>
          <a:off x="533400" y="4151086"/>
          <a:ext cx="6785429" cy="4966789"/>
        </p:xfrm>
        <a:graphic>
          <a:graphicData uri="http://schemas.openxmlformats.org/drawingml/2006/table">
            <a:tbl>
              <a:tblPr firstRow="1" bandRow="1">
                <a:tableStyleId>{5940675A-B579-460E-94D1-54222C63F5DA}</a:tableStyleId>
              </a:tblPr>
              <a:tblGrid>
                <a:gridCol w="3653693"/>
                <a:gridCol w="3131736"/>
              </a:tblGrid>
              <a:tr h="609600">
                <a:tc gridSpan="2">
                  <a:txBody>
                    <a:bodyPr/>
                    <a:lstStyle/>
                    <a:p>
                      <a:pPr algn="ctr"/>
                      <a:r>
                        <a:rPr lang="es-ES" sz="1400" b="1" noProof="0" dirty="0" smtClean="0"/>
                        <a:t>Trimestre</a:t>
                      </a:r>
                      <a:r>
                        <a:rPr lang="es-ES" sz="1400" b="1" baseline="0" noProof="0" dirty="0" smtClean="0"/>
                        <a:t> 3: Tarea de Rendimiento</a:t>
                      </a:r>
                      <a:endParaRPr lang="es-ES" sz="1400" b="1" noProof="0" dirty="0" smtClean="0"/>
                    </a:p>
                    <a:p>
                      <a:pPr algn="ctr"/>
                      <a:r>
                        <a:rPr lang="es-ES" sz="1000" b="1" baseline="0" noProof="0" dirty="0" smtClean="0">
                          <a:solidFill>
                            <a:srgbClr val="C00000"/>
                          </a:solidFill>
                        </a:rPr>
                        <a:t>Las secciones subrayadas son las que SBAC califica.</a:t>
                      </a:r>
                    </a:p>
                    <a:p>
                      <a:pPr algn="ctr"/>
                      <a:r>
                        <a:rPr lang="es-ES" sz="900" b="1" baseline="0" noProof="0" dirty="0" smtClean="0">
                          <a:solidFill>
                            <a:srgbClr val="002060"/>
                          </a:solidFill>
                        </a:rPr>
                        <a:t>Por favor, tome </a:t>
                      </a:r>
                      <a:r>
                        <a:rPr lang="es-ES" sz="900" b="1" u="sng" baseline="0" noProof="0" dirty="0" smtClean="0">
                          <a:solidFill>
                            <a:srgbClr val="002060"/>
                          </a:solidFill>
                          <a:effectLst>
                            <a:outerShdw blurRad="38100" dist="38100" dir="2700000" algn="tl">
                              <a:srgbClr val="000000">
                                <a:alpha val="43137"/>
                              </a:srgbClr>
                            </a:outerShdw>
                          </a:effectLst>
                        </a:rPr>
                        <a:t>2 días</a:t>
                      </a:r>
                      <a:r>
                        <a:rPr lang="es-ES" sz="900" b="1" u="none" baseline="0" noProof="0" dirty="0" smtClean="0">
                          <a:solidFill>
                            <a:srgbClr val="002060"/>
                          </a:solidFill>
                          <a:effectLst>
                            <a:outerShdw blurRad="38100" dist="38100" dir="2700000" algn="tl">
                              <a:srgbClr val="000000">
                                <a:alpha val="43137"/>
                              </a:srgbClr>
                            </a:outerShdw>
                          </a:effectLst>
                        </a:rPr>
                        <a:t> </a:t>
                      </a:r>
                      <a:r>
                        <a:rPr lang="es-ES" sz="900" b="1" baseline="0" noProof="0" dirty="0" smtClean="0">
                          <a:solidFill>
                            <a:srgbClr val="002060"/>
                          </a:solidFill>
                        </a:rPr>
                        <a:t> para completar las tareas de rendimiento.</a:t>
                      </a:r>
                      <a:endParaRPr lang="es-ES" sz="900" b="1" noProof="0" dirty="0">
                        <a:solidFill>
                          <a:srgbClr val="002060"/>
                        </a:solidFill>
                      </a:endParaRPr>
                    </a:p>
                  </a:txBody>
                  <a:tcPr marL="95794" marR="957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s-ES" sz="1200" b="1" u="sng" noProof="0" smtClean="0"/>
                        <a:t>Parte 1</a:t>
                      </a:r>
                      <a:endParaRPr lang="es-ES" sz="1200" b="1" u="sng" noProof="0"/>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ES" sz="1200" b="1" u="sng" noProof="0" smtClean="0"/>
                        <a:t>Parte 2</a:t>
                      </a:r>
                      <a:endParaRPr lang="es-ES" sz="1200" b="1" u="sng" noProof="0"/>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2869">
                <a:tc>
                  <a:txBody>
                    <a:bodyPr/>
                    <a:lstStyle/>
                    <a:p>
                      <a:pPr>
                        <a:buFont typeface="Arial" pitchFamily="34" charset="0"/>
                        <a:buChar char="•"/>
                      </a:pPr>
                      <a:r>
                        <a:rPr lang="es-ES" sz="1000" noProof="0" dirty="0" smtClean="0"/>
                        <a:t>     Actividad del salón de clase si lo desea/necesita</a:t>
                      </a:r>
                    </a:p>
                    <a:p>
                      <a:pPr>
                        <a:buFont typeface="Arial" pitchFamily="34" charset="0"/>
                        <a:buChar char="•"/>
                      </a:pPr>
                      <a:r>
                        <a:rPr lang="es-ES" sz="1000" noProof="0" dirty="0" smtClean="0"/>
                        <a:t>     Leer</a:t>
                      </a:r>
                      <a:r>
                        <a:rPr lang="es-ES" sz="1000" baseline="0" noProof="0" dirty="0" smtClean="0"/>
                        <a:t> dos pasajes relacionados.</a:t>
                      </a:r>
                    </a:p>
                    <a:p>
                      <a:pPr>
                        <a:buFont typeface="Arial" pitchFamily="34" charset="0"/>
                        <a:buChar char="•"/>
                      </a:pPr>
                      <a:r>
                        <a:rPr lang="es-ES" sz="1000" baseline="0" noProof="0" dirty="0" smtClean="0"/>
                        <a:t>     Tomar notas mientras leen.</a:t>
                      </a:r>
                    </a:p>
                    <a:p>
                      <a:pPr>
                        <a:buFont typeface="Arial" pitchFamily="34" charset="0"/>
                        <a:buChar char="•"/>
                      </a:pPr>
                      <a:r>
                        <a:rPr lang="es-ES" sz="1000" baseline="0" noProof="0" dirty="0" smtClean="0"/>
                        <a:t>     </a:t>
                      </a:r>
                      <a:r>
                        <a:rPr lang="es-ES" sz="1000" b="1" u="sng" kern="1200" baseline="0" noProof="0" dirty="0" smtClean="0">
                          <a:solidFill>
                            <a:srgbClr val="C00000"/>
                          </a:solidFill>
                          <a:latin typeface="+mn-lt"/>
                          <a:ea typeface="+mn-ea"/>
                          <a:cs typeface="+mn-cs"/>
                        </a:rPr>
                        <a:t>Contestar peguntas de respuestas múltiples (</a:t>
                      </a:r>
                      <a:r>
                        <a:rPr lang="es-ES" sz="1000" b="1" u="sng" baseline="0" noProof="0" dirty="0" smtClean="0">
                          <a:solidFill>
                            <a:srgbClr val="C00000"/>
                          </a:solidFill>
                        </a:rPr>
                        <a:t>SR) y preguntas de investigación de respuestas construidas (CR) sobre las fuentes. </a:t>
                      </a:r>
                    </a:p>
                    <a:p>
                      <a:pPr>
                        <a:buFont typeface="Arial" pitchFamily="34" charset="0"/>
                        <a:buNone/>
                      </a:pPr>
                      <a:endParaRPr lang="es-ES" sz="600" b="1" u="sng" baseline="0" noProof="0" dirty="0" smtClean="0">
                        <a:solidFill>
                          <a:srgbClr val="C00000"/>
                        </a:solidFill>
                      </a:endParaRPr>
                    </a:p>
                    <a:p>
                      <a:pPr>
                        <a:buFont typeface="Arial" pitchFamily="34" charset="0"/>
                        <a:buNone/>
                      </a:pPr>
                      <a:r>
                        <a:rPr lang="es-ES" sz="1000" b="1" u="sng" baseline="0" noProof="0" dirty="0" smtClean="0">
                          <a:solidFill>
                            <a:srgbClr val="002060"/>
                          </a:solidFill>
                        </a:rPr>
                        <a:t>Componentes de la parte 1</a:t>
                      </a:r>
                    </a:p>
                    <a:p>
                      <a:pPr marL="182361" indent="-182361"/>
                      <a:r>
                        <a:rPr lang="es-ES" sz="900" b="1" u="sng" noProof="0" dirty="0" smtClean="0">
                          <a:solidFill>
                            <a:srgbClr val="002060"/>
                          </a:solidFill>
                        </a:rPr>
                        <a:t>Toma de nota:</a:t>
                      </a:r>
                      <a:r>
                        <a:rPr lang="es-ES"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ES" sz="900" b="0" noProof="0" dirty="0" smtClean="0">
                          <a:solidFill>
                            <a:schemeClr val="tx1"/>
                          </a:solidFill>
                        </a:rPr>
                        <a:t>       </a:t>
                      </a:r>
                      <a:r>
                        <a:rPr lang="es-ES" sz="900" noProof="0" dirty="0" smtClean="0">
                          <a:solidFill>
                            <a:prstClr val="black"/>
                          </a:solidFill>
                        </a:rPr>
                        <a:t>Los estudiantes toman notas/apuntes mientras leen pasajes para recopilar información sobre sus fuentes. A los estudiantes se les es permitido utilizar sus notas para más tarde escribir una composición completa (ensayo). Las estrategias de toma de notas deben ser enseñadas como lecciones estructuradas durante el año escolar en los grados K - 6. </a:t>
                      </a:r>
                      <a:r>
                        <a:rPr lang="es-ES" sz="900" b="1" noProof="0" dirty="0" smtClean="0">
                          <a:solidFill>
                            <a:srgbClr val="C00000"/>
                          </a:solidFill>
                          <a:effectLst>
                            <a:outerShdw blurRad="38100" dist="38100" dir="2700000" algn="tl">
                              <a:srgbClr val="000000">
                                <a:alpha val="43137"/>
                              </a:srgbClr>
                            </a:outerShdw>
                          </a:effectLst>
                        </a:rPr>
                        <a:t>En esta evaluación se proporciona una página para tomar notas con instrucciones para los maestros y una página para los estudiantes, o usted puede utilizar cualquier formato que haya usado con éxito en el pasado</a:t>
                      </a:r>
                      <a:r>
                        <a:rPr lang="es-ES" sz="700" noProof="0" dirty="0" smtClean="0">
                          <a:solidFill>
                            <a:prstClr val="black"/>
                          </a:solidFill>
                        </a:rPr>
                        <a:t>. </a:t>
                      </a:r>
                      <a:r>
                        <a:rPr lang="es-ES" sz="900" noProof="0" dirty="0" smtClean="0">
                          <a:solidFill>
                            <a:prstClr val="black"/>
                          </a:solidFill>
                        </a:rPr>
                        <a:t>Por favor, haga que los estudiantes practiquen usando la página de tomar notas en este</a:t>
                      </a:r>
                      <a:r>
                        <a:rPr lang="es-ES" sz="900" noProof="0" dirty="0" smtClean="0">
                          <a:solidFill>
                            <a:prstClr val="black"/>
                          </a:solidFill>
                          <a:effectLst>
                            <a:outerShdw blurRad="38100" dist="38100" dir="2700000" algn="tl">
                              <a:srgbClr val="000000">
                                <a:alpha val="43137"/>
                              </a:srgbClr>
                            </a:outerShdw>
                          </a:effectLst>
                        </a:rPr>
                        <a:t> </a:t>
                      </a:r>
                      <a:r>
                        <a:rPr lang="es-ES" sz="900" noProof="0" dirty="0" smtClean="0">
                          <a:solidFill>
                            <a:prstClr val="black"/>
                          </a:solidFill>
                        </a:rPr>
                        <a:t>documento</a:t>
                      </a:r>
                      <a:r>
                        <a:rPr lang="es-ES" sz="900" noProof="0" dirty="0" smtClean="0">
                          <a:solidFill>
                            <a:prstClr val="black"/>
                          </a:solidFill>
                          <a:effectLst>
                            <a:outerShdw blurRad="38100" dist="38100" dir="2700000" algn="tl">
                              <a:srgbClr val="000000">
                                <a:alpha val="43137"/>
                              </a:srgbClr>
                            </a:outerShdw>
                          </a:effectLst>
                        </a:rPr>
                        <a:t> </a:t>
                      </a:r>
                      <a:r>
                        <a:rPr lang="es-ES" sz="900" b="1" u="sng" noProof="0" dirty="0" smtClean="0">
                          <a:solidFill>
                            <a:prstClr val="black"/>
                          </a:solidFill>
                          <a:effectLst>
                            <a:outerShdw blurRad="38100" dist="38100" dir="2700000" algn="tl">
                              <a:srgbClr val="000000">
                                <a:alpha val="43137"/>
                              </a:srgbClr>
                            </a:outerShdw>
                          </a:effectLst>
                        </a:rPr>
                        <a:t>antes </a:t>
                      </a:r>
                      <a:r>
                        <a:rPr lang="es-ES" sz="900" noProof="0" dirty="0" smtClean="0">
                          <a:solidFill>
                            <a:prstClr val="black"/>
                          </a:solidFill>
                        </a:rPr>
                        <a:t>de la evaluación, si es que decide utilizarla.   </a:t>
                      </a:r>
                    </a:p>
                    <a:p>
                      <a:pPr marL="182361" indent="-182361"/>
                      <a:endParaRPr lang="es-ES" sz="300" i="1" noProof="0" dirty="0" smtClean="0"/>
                    </a:p>
                    <a:p>
                      <a:pPr marL="182361" indent="-182361"/>
                      <a:r>
                        <a:rPr lang="es-ES" sz="900" b="1" u="sng" noProof="0" dirty="0" smtClean="0">
                          <a:solidFill>
                            <a:srgbClr val="002060"/>
                          </a:solidFill>
                        </a:rPr>
                        <a:t>Investigación</a:t>
                      </a:r>
                      <a:r>
                        <a:rPr lang="es-ES" sz="900" b="1" noProof="0" dirty="0" smtClean="0">
                          <a:solidFill>
                            <a:srgbClr val="002060"/>
                          </a:solidFill>
                        </a:rPr>
                        <a:t>: </a:t>
                      </a:r>
                    </a:p>
                    <a:p>
                      <a:pPr marL="182361" indent="-182361"/>
                      <a:r>
                        <a:rPr lang="es-ES" sz="900" b="1" noProof="0" dirty="0" smtClean="0">
                          <a:solidFill>
                            <a:srgbClr val="002060"/>
                          </a:solidFill>
                        </a:rPr>
                        <a:t>       </a:t>
                      </a:r>
                      <a:r>
                        <a:rPr lang="es-ES" sz="900" noProof="0" dirty="0" smtClean="0"/>
                        <a:t>En la </a:t>
                      </a:r>
                      <a:r>
                        <a:rPr lang="es-ES" sz="900" b="0" u="none" noProof="0" dirty="0" smtClean="0"/>
                        <a:t>Parte 1 </a:t>
                      </a:r>
                      <a:r>
                        <a:rPr lang="es-ES" sz="900" noProof="0" dirty="0" smtClean="0"/>
                        <a:t>de una tarea de rendimiento los estudiantes contestan por escrito preguntas de respuestas construidas (CR) para medir su habilidad de utilizar las </a:t>
                      </a:r>
                      <a:r>
                        <a:rPr lang="es-ES" sz="900" b="1" u="sng" noProof="0" dirty="0" smtClean="0"/>
                        <a:t>destrezas de investigación </a:t>
                      </a:r>
                      <a:r>
                        <a:rPr lang="es-ES" sz="900" b="0" u="none" noProof="0" dirty="0" smtClean="0"/>
                        <a:t>necesarias para completar dicha tarea de rendimiento.</a:t>
                      </a:r>
                      <a:r>
                        <a:rPr lang="es-ES" sz="900" noProof="0" dirty="0" smtClean="0"/>
                        <a:t> Estas preguntas CR </a:t>
                      </a:r>
                      <a:r>
                        <a:rPr lang="es-ES" sz="900" b="1" u="sng" noProof="0" dirty="0" smtClean="0">
                          <a:solidFill>
                            <a:srgbClr val="C00000"/>
                          </a:solidFill>
                        </a:rPr>
                        <a:t>son calificadas</a:t>
                      </a:r>
                      <a:r>
                        <a:rPr lang="es-ES" sz="900" b="1" noProof="0" dirty="0" smtClean="0">
                          <a:solidFill>
                            <a:srgbClr val="C00000"/>
                          </a:solidFill>
                        </a:rPr>
                        <a:t> </a:t>
                      </a:r>
                      <a:r>
                        <a:rPr lang="es-ES" sz="900" noProof="0" dirty="0" smtClean="0"/>
                        <a:t>usando las Rúbricas de Investigación SBAC, en lugar de las rúbricas de respuestas</a:t>
                      </a:r>
                      <a:r>
                        <a:rPr lang="es-ES" sz="900" baseline="0" noProof="0" dirty="0" smtClean="0"/>
                        <a:t> de lectura.  </a:t>
                      </a:r>
                      <a:endParaRPr lang="es-ES" sz="900" b="1" u="sng" baseline="0" noProof="0" dirty="0" smtClean="0">
                        <a:solidFill>
                          <a:srgbClr val="C00000"/>
                        </a:solidFill>
                      </a:endParaRPr>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ES" sz="1000" noProof="0" dirty="0" smtClean="0"/>
                        <a:t>     Planifica tu ensayo</a:t>
                      </a:r>
                      <a:r>
                        <a:rPr lang="es-ES" sz="1000" baseline="0" noProof="0" dirty="0" smtClean="0"/>
                        <a:t> (escribir las ideas).</a:t>
                      </a:r>
                      <a:endParaRPr lang="es-ES" sz="1000" b="1" u="sng" noProof="0" dirty="0" smtClean="0"/>
                    </a:p>
                    <a:p>
                      <a:pPr>
                        <a:buFont typeface="Arial" pitchFamily="34" charset="0"/>
                        <a:buChar char="•"/>
                      </a:pPr>
                      <a:r>
                        <a:rPr lang="es-ES" sz="1000" baseline="0" noProof="0" dirty="0" smtClean="0"/>
                        <a:t>     Escribir, Revisar y Editar (W.2.5)</a:t>
                      </a:r>
                    </a:p>
                    <a:p>
                      <a:pPr>
                        <a:buFont typeface="Arial" pitchFamily="34" charset="0"/>
                        <a:buChar char="•"/>
                      </a:pPr>
                      <a:r>
                        <a:rPr lang="es-ES" sz="1000" b="1" u="none" kern="1200" baseline="0" noProof="0" dirty="0" smtClean="0">
                          <a:solidFill>
                            <a:schemeClr val="tx1"/>
                          </a:solidFill>
                          <a:latin typeface="+mn-lt"/>
                          <a:ea typeface="+mn-ea"/>
                          <a:cs typeface="+mn-cs"/>
                        </a:rPr>
                        <a:t>     </a:t>
                      </a:r>
                      <a:r>
                        <a:rPr lang="es-ES" sz="1000" b="1" u="sng" kern="1200" baseline="0" noProof="0" dirty="0" smtClean="0">
                          <a:solidFill>
                            <a:srgbClr val="C00000"/>
                          </a:solidFill>
                          <a:latin typeface="+mn-lt"/>
                          <a:ea typeface="+mn-ea"/>
                          <a:cs typeface="+mn-cs"/>
                        </a:rPr>
                        <a:t>Escribir una Composición completa o un Discurso </a:t>
                      </a:r>
                    </a:p>
                    <a:p>
                      <a:pPr>
                        <a:buFont typeface="Arial" pitchFamily="34" charset="0"/>
                        <a:buNone/>
                      </a:pPr>
                      <a:endParaRPr lang="es-ES" sz="1000" b="1" u="sng" noProof="0" dirty="0" smtClean="0">
                        <a:solidFill>
                          <a:srgbClr val="C0000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ES"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ES" sz="1000" b="1" u="sng" baseline="0" noProof="0" dirty="0" smtClean="0">
                          <a:solidFill>
                            <a:srgbClr val="002060"/>
                          </a:solidFill>
                        </a:rPr>
                        <a:t>Componentes de la parte 2</a:t>
                      </a:r>
                    </a:p>
                    <a:p>
                      <a:pPr>
                        <a:buFont typeface="Arial" pitchFamily="34" charset="0"/>
                        <a:buNone/>
                      </a:pPr>
                      <a:r>
                        <a:rPr lang="es-ES" sz="900" b="1" i="0" u="sng" noProof="0" dirty="0" smtClean="0">
                          <a:solidFill>
                            <a:srgbClr val="002060"/>
                          </a:solidFill>
                          <a:effectLst/>
                        </a:rPr>
                        <a:t>Planificar</a:t>
                      </a:r>
                      <a:endParaRPr lang="es-ES" sz="900" noProof="0" dirty="0" smtClean="0">
                        <a:solidFill>
                          <a:srgbClr val="C00000"/>
                        </a:solidFill>
                      </a:endParaRPr>
                    </a:p>
                    <a:p>
                      <a:pPr marL="171450" indent="0">
                        <a:buFont typeface="Arial" pitchFamily="34" charset="0"/>
                        <a:buNone/>
                      </a:pPr>
                      <a:r>
                        <a:rPr lang="es-ES" sz="900" noProof="0" dirty="0" smtClean="0">
                          <a:solidFill>
                            <a:schemeClr val="tx1"/>
                          </a:solidFill>
                        </a:rPr>
                        <a:t>Los estudiantes revisan notas y fuentes, y planifican su composición. </a:t>
                      </a:r>
                      <a:endParaRPr lang="es-ES" sz="900" noProof="0" dirty="0" smtClean="0">
                        <a:solidFill>
                          <a:srgbClr val="C00000"/>
                        </a:solidFill>
                      </a:endParaRPr>
                    </a:p>
                    <a:p>
                      <a:pPr>
                        <a:buFont typeface="Arial" pitchFamily="34" charset="0"/>
                        <a:buNone/>
                      </a:pPr>
                      <a:r>
                        <a:rPr lang="es-ES" sz="900" b="1" u="sng" noProof="0" dirty="0" smtClean="0">
                          <a:solidFill>
                            <a:srgbClr val="002060"/>
                          </a:solidFill>
                        </a:rPr>
                        <a:t>Escribir,</a:t>
                      </a:r>
                      <a:r>
                        <a:rPr lang="es-ES" sz="900" b="1" u="sng" baseline="0" noProof="0" dirty="0" smtClean="0">
                          <a:solidFill>
                            <a:srgbClr val="002060"/>
                          </a:solidFill>
                        </a:rPr>
                        <a:t> Revisar, Editar</a:t>
                      </a:r>
                      <a:endParaRPr lang="es-ES" sz="900" b="1" u="sng" noProof="0" dirty="0" smtClean="0">
                        <a:solidFill>
                          <a:srgbClr val="002060"/>
                        </a:solidFill>
                      </a:endParaRPr>
                    </a:p>
                    <a:p>
                      <a:pPr marL="169863" indent="-169863">
                        <a:buFont typeface="Arial" pitchFamily="34" charset="0"/>
                        <a:buNone/>
                      </a:pPr>
                      <a:r>
                        <a:rPr lang="es-ES" sz="900" b="0" u="none" baseline="0" noProof="0" dirty="0" smtClean="0">
                          <a:solidFill>
                            <a:schemeClr val="tx1"/>
                          </a:solidFill>
                        </a:rPr>
                        <a:t>       Los estudiantes  escriben un borrador, revisan y editan su escrito. </a:t>
                      </a:r>
                    </a:p>
                    <a:p>
                      <a:pPr marL="171450" indent="0">
                        <a:buFont typeface="Arial" pitchFamily="34" charset="0"/>
                        <a:buNone/>
                      </a:pPr>
                      <a:r>
                        <a:rPr lang="es-ES" sz="900" b="0" u="none" baseline="0" noProof="0" dirty="0" smtClean="0">
                          <a:solidFill>
                            <a:schemeClr val="tx1"/>
                          </a:solidFill>
                        </a:rPr>
                        <a:t>Las herramientas de procesadores de palabras deben estar disponible para verificar la ortografía (pero no la gramática).</a:t>
                      </a:r>
                    </a:p>
                    <a:p>
                      <a:pPr marL="171450" indent="0">
                        <a:buFont typeface="Arial" pitchFamily="34" charset="0"/>
                        <a:buNone/>
                      </a:pPr>
                      <a:r>
                        <a:rPr lang="es-ES" sz="900" b="0" u="none" baseline="0" noProof="0" dirty="0" smtClean="0">
                          <a:solidFill>
                            <a:schemeClr val="tx1"/>
                          </a:solidFill>
                        </a:rPr>
                        <a:t>Este protocolo se enfoque en los elementos básicos de la composición narrativa.</a:t>
                      </a:r>
                      <a:endParaRPr lang="es-ES" sz="900" b="1" u="sng" noProof="0" dirty="0" smtClean="0">
                        <a:solidFill>
                          <a:schemeClr val="tx1"/>
                        </a:solidFill>
                      </a:endParaRPr>
                    </a:p>
                    <a:p>
                      <a:pPr>
                        <a:buFont typeface="Arial" pitchFamily="34" charset="0"/>
                        <a:buNone/>
                      </a:pPr>
                      <a:r>
                        <a:rPr lang="es-ES" sz="900" b="1" u="sng" noProof="0" dirty="0" smtClean="0">
                          <a:solidFill>
                            <a:srgbClr val="002060"/>
                          </a:solidFill>
                        </a:rPr>
                        <a:t>Escribir una Composición Narrativa Completa</a:t>
                      </a:r>
                    </a:p>
                    <a:p>
                      <a:pPr marL="228600" lvl="0" indent="-228600">
                        <a:buFont typeface="+mj-lt"/>
                        <a:buAutoNum type="arabicPeriod"/>
                      </a:pPr>
                      <a:r>
                        <a:rPr lang="es-ES" sz="900" b="1" kern="1200" noProof="0" dirty="0" smtClean="0">
                          <a:solidFill>
                            <a:schemeClr val="tx1"/>
                          </a:solidFill>
                          <a:effectLst/>
                          <a:latin typeface="+mn-lt"/>
                          <a:ea typeface="+mn-ea"/>
                          <a:cs typeface="+mn-cs"/>
                        </a:rPr>
                        <a:t>introducción </a:t>
                      </a:r>
                      <a:r>
                        <a:rPr lang="es-ES" sz="900" kern="1200" noProof="0" dirty="0" smtClean="0">
                          <a:solidFill>
                            <a:schemeClr val="tx1"/>
                          </a:solidFill>
                          <a:effectLst/>
                          <a:latin typeface="+mn-lt"/>
                          <a:ea typeface="+mn-ea"/>
                          <a:cs typeface="+mn-cs"/>
                        </a:rPr>
                        <a:t>(identifica el tema y ofrece un enfoque)</a:t>
                      </a:r>
                    </a:p>
                    <a:p>
                      <a:pPr marL="228600" lvl="0" indent="-228600">
                        <a:buFont typeface="+mj-lt"/>
                        <a:buAutoNum type="arabicPeriod"/>
                      </a:pPr>
                      <a:r>
                        <a:rPr lang="es-ES" sz="900" b="1" kern="1200" noProof="0" dirty="0" smtClean="0">
                          <a:solidFill>
                            <a:schemeClr val="tx1"/>
                          </a:solidFill>
                          <a:effectLst/>
                          <a:latin typeface="+mn-lt"/>
                          <a:ea typeface="+mn-ea"/>
                          <a:cs typeface="+mn-cs"/>
                        </a:rPr>
                        <a:t>organización </a:t>
                      </a:r>
                      <a:r>
                        <a:rPr lang="es-ES" sz="900" kern="1200" noProof="0" dirty="0" smtClean="0">
                          <a:solidFill>
                            <a:schemeClr val="tx1"/>
                          </a:solidFill>
                          <a:effectLst/>
                          <a:latin typeface="+mn-lt"/>
                          <a:ea typeface="+mn-ea"/>
                          <a:cs typeface="+mn-cs"/>
                        </a:rPr>
                        <a:t>(definición, clasificación, comparación/contraste, etc.)</a:t>
                      </a:r>
                    </a:p>
                    <a:p>
                      <a:pPr marL="228600" lvl="0" indent="-228600">
                        <a:buFont typeface="+mj-lt"/>
                        <a:buAutoNum type="arabicPeriod"/>
                      </a:pPr>
                      <a:r>
                        <a:rPr lang="es-ES" sz="900" b="1" kern="1200" noProof="0" dirty="0" smtClean="0">
                          <a:solidFill>
                            <a:schemeClr val="tx1"/>
                          </a:solidFill>
                          <a:effectLst/>
                          <a:latin typeface="+mn-lt"/>
                          <a:ea typeface="+mn-ea"/>
                          <a:cs typeface="+mn-cs"/>
                        </a:rPr>
                        <a:t>desarrollo </a:t>
                      </a:r>
                      <a:r>
                        <a:rPr lang="es-ES" sz="900" kern="1200" noProof="0" dirty="0" smtClean="0">
                          <a:solidFill>
                            <a:schemeClr val="tx1"/>
                          </a:solidFill>
                          <a:effectLst/>
                          <a:latin typeface="+mn-lt"/>
                          <a:ea typeface="+mn-ea"/>
                          <a:cs typeface="+mn-cs"/>
                        </a:rPr>
                        <a:t>(con hechos, detalles concretos, citas, otra información )</a:t>
                      </a:r>
                    </a:p>
                    <a:p>
                      <a:pPr marL="228600" lvl="0" indent="-228600">
                        <a:buFont typeface="+mj-lt"/>
                        <a:buAutoNum type="arabicPeriod"/>
                      </a:pPr>
                      <a:r>
                        <a:rPr lang="es-ES" sz="900" b="1" kern="1200" noProof="0" dirty="0" smtClean="0">
                          <a:solidFill>
                            <a:schemeClr val="tx1"/>
                          </a:solidFill>
                          <a:effectLst/>
                          <a:latin typeface="+mn-lt"/>
                          <a:ea typeface="+mn-ea"/>
                          <a:cs typeface="+mn-cs"/>
                        </a:rPr>
                        <a:t>transiciones </a:t>
                      </a:r>
                      <a:r>
                        <a:rPr lang="es-ES" sz="900" kern="1200" noProof="0" dirty="0" smtClean="0">
                          <a:solidFill>
                            <a:schemeClr val="tx1"/>
                          </a:solidFill>
                          <a:effectLst/>
                          <a:latin typeface="+mn-lt"/>
                          <a:ea typeface="+mn-ea"/>
                          <a:cs typeface="+mn-cs"/>
                        </a:rPr>
                        <a:t>(ideas</a:t>
                      </a:r>
                      <a:r>
                        <a:rPr lang="es-ES" sz="900" kern="1200" baseline="0" noProof="0" dirty="0" smtClean="0">
                          <a:solidFill>
                            <a:schemeClr val="tx1"/>
                          </a:solidFill>
                          <a:effectLst/>
                          <a:latin typeface="+mn-lt"/>
                          <a:ea typeface="+mn-ea"/>
                          <a:cs typeface="+mn-cs"/>
                        </a:rPr>
                        <a:t> de enlace</a:t>
                      </a:r>
                      <a:r>
                        <a:rPr lang="es-ES" sz="900" kern="1200" noProof="0" dirty="0" smtClean="0">
                          <a:solidFill>
                            <a:schemeClr val="tx1"/>
                          </a:solidFill>
                          <a:effectLst/>
                          <a:latin typeface="+mn-lt"/>
                          <a:ea typeface="+mn-ea"/>
                          <a:cs typeface="+mn-cs"/>
                        </a:rPr>
                        <a:t>)</a:t>
                      </a:r>
                    </a:p>
                    <a:p>
                      <a:pPr marL="228600" lvl="0" indent="-228600">
                        <a:buFont typeface="+mj-lt"/>
                        <a:buAutoNum type="arabicPeriod"/>
                      </a:pPr>
                      <a:r>
                        <a:rPr lang="es-ES" sz="900" b="1" kern="1200" noProof="0" dirty="0" smtClean="0">
                          <a:solidFill>
                            <a:schemeClr val="tx1"/>
                          </a:solidFill>
                          <a:effectLst/>
                          <a:latin typeface="+mn-lt"/>
                          <a:ea typeface="+mn-ea"/>
                          <a:cs typeface="+mn-cs"/>
                        </a:rPr>
                        <a:t>conclusión </a:t>
                      </a:r>
                      <a:r>
                        <a:rPr lang="es-ES" sz="900" kern="1200" noProof="0" dirty="0" smtClean="0">
                          <a:solidFill>
                            <a:schemeClr val="tx1"/>
                          </a:solidFill>
                          <a:effectLst/>
                          <a:latin typeface="+mn-lt"/>
                          <a:ea typeface="+mn-ea"/>
                          <a:cs typeface="+mn-cs"/>
                        </a:rPr>
                        <a:t>(cierre) </a:t>
                      </a:r>
                    </a:p>
                    <a:p>
                      <a:pPr marL="228600" lvl="0" indent="-228600">
                        <a:buFont typeface="+mj-lt"/>
                        <a:buAutoNum type="arabicPeriod"/>
                      </a:pPr>
                      <a:r>
                        <a:rPr lang="es-ES" sz="900" b="1" kern="1200" noProof="0" dirty="0" smtClean="0">
                          <a:solidFill>
                            <a:schemeClr val="tx1"/>
                          </a:solidFill>
                          <a:effectLst/>
                          <a:latin typeface="+mn-lt"/>
                          <a:ea typeface="+mn-ea"/>
                          <a:cs typeface="+mn-cs"/>
                        </a:rPr>
                        <a:t>convenciones</a:t>
                      </a:r>
                      <a:r>
                        <a:rPr lang="es-ES" sz="900" b="1" kern="1200" baseline="0" noProof="0" dirty="0" smtClean="0">
                          <a:solidFill>
                            <a:schemeClr val="tx1"/>
                          </a:solidFill>
                          <a:effectLst/>
                          <a:latin typeface="+mn-lt"/>
                          <a:ea typeface="+mn-ea"/>
                          <a:cs typeface="+mn-cs"/>
                        </a:rPr>
                        <a:t> del inglés estándar</a:t>
                      </a:r>
                      <a:r>
                        <a:rPr lang="es-ES" sz="900" kern="1200" noProof="0" dirty="0" smtClean="0">
                          <a:solidFill>
                            <a:schemeClr val="tx1"/>
                          </a:solidFill>
                          <a:effectLst/>
                          <a:latin typeface="+mn-lt"/>
                          <a:ea typeface="+mn-ea"/>
                          <a:cs typeface="+mn-cs"/>
                        </a:rPr>
                        <a:t>. </a:t>
                      </a:r>
                    </a:p>
                    <a:p>
                      <a:pPr>
                        <a:buFont typeface="Arial" pitchFamily="34" charset="0"/>
                        <a:buNone/>
                      </a:pPr>
                      <a:endParaRPr lang="es-ES" sz="900" b="1" u="sng" noProof="0" dirty="0" smtClean="0">
                        <a:solidFill>
                          <a:srgbClr val="002060"/>
                        </a:solidFill>
                      </a:endParaRPr>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453571" y="9086030"/>
            <a:ext cx="7104743" cy="547809"/>
          </a:xfrm>
          <a:prstGeom prst="rect">
            <a:avLst/>
          </a:prstGeom>
          <a:noFill/>
        </p:spPr>
        <p:txBody>
          <a:bodyPr wrap="square" lIns="90880" tIns="45440" rIns="90880" bIns="45440">
            <a:spAutoFit/>
          </a:bodyPr>
          <a:lstStyle/>
          <a:p>
            <a:r>
              <a:rPr lang="es-MX" sz="943" b="1" dirty="0">
                <a:solidFill>
                  <a:prstClr val="black"/>
                </a:solidFill>
              </a:rPr>
              <a:t>No hay preguntas/elementos de tecnología (TE). Nota:  Se </a:t>
            </a:r>
            <a:r>
              <a:rPr lang="es-MX" sz="943" b="1" i="1" u="sng" dirty="0">
                <a:solidFill>
                  <a:prstClr val="black"/>
                </a:solidFill>
              </a:rPr>
              <a:t>recomienda enfáticamente </a:t>
            </a:r>
            <a:r>
              <a:rPr lang="es-MX" sz="943" b="1" dirty="0">
                <a:solidFill>
                  <a:prstClr val="black"/>
                </a:solidFill>
              </a:rPr>
              <a:t>que los estudiantes tengan experiencia con los siguientes tipos de tareas, en varios lugares de práctica educativa en línea (internet), ya que éstas no  están en las evaluaciones de primaria </a:t>
            </a:r>
            <a:r>
              <a:rPr lang="es-MX" sz="943" b="1" dirty="0" smtClean="0">
                <a:solidFill>
                  <a:prstClr val="black"/>
                </a:solidFill>
              </a:rPr>
              <a:t>de </a:t>
            </a:r>
            <a:r>
              <a:rPr lang="es-MX" sz="943" b="1" dirty="0">
                <a:solidFill>
                  <a:prstClr val="black"/>
                </a:solidFill>
              </a:rPr>
              <a:t>HSD: </a:t>
            </a:r>
            <a:r>
              <a:rPr lang="es-MX" sz="943" i="1" dirty="0">
                <a:solidFill>
                  <a:prstClr val="black"/>
                </a:solidFill>
              </a:rPr>
              <a:t>reordenar texto, seleccionar y cambiar texto, seleccionar texto, seleccionar de un menú desplegable (</a:t>
            </a:r>
            <a:r>
              <a:rPr lang="es-MX" sz="838" i="1" dirty="0" err="1">
                <a:solidFill>
                  <a:prstClr val="black"/>
                </a:solidFill>
              </a:rPr>
              <a:t>drop-down</a:t>
            </a:r>
            <a:r>
              <a:rPr lang="es-MX" sz="943" i="1" dirty="0">
                <a:solidFill>
                  <a:prstClr val="black"/>
                </a:solidFill>
              </a:rPr>
              <a:t>).</a:t>
            </a:r>
          </a:p>
        </p:txBody>
      </p:sp>
      <p:sp>
        <p:nvSpPr>
          <p:cNvPr id="9" name="Rectangle 8"/>
          <p:cNvSpPr/>
          <p:nvPr/>
        </p:nvSpPr>
        <p:spPr>
          <a:xfrm>
            <a:off x="533400" y="2075543"/>
            <a:ext cx="6786994" cy="514155"/>
          </a:xfrm>
          <a:prstGeom prst="rect">
            <a:avLst/>
          </a:prstGeom>
        </p:spPr>
        <p:txBody>
          <a:bodyPr wrap="square" lIns="90880" tIns="45440" rIns="90880" bIns="45440">
            <a:spAutoFit/>
          </a:bodyPr>
          <a:lstStyle/>
          <a:p>
            <a:pPr algn="ctr"/>
            <a:r>
              <a:rPr lang="es-ES" sz="1362" b="1" dirty="0">
                <a:solidFill>
                  <a:prstClr val="black"/>
                </a:solidFill>
              </a:rPr>
              <a:t>Acerca de esta evaluación</a:t>
            </a:r>
          </a:p>
          <a:p>
            <a:endParaRPr lang="es-ES" sz="210" b="1" dirty="0">
              <a:solidFill>
                <a:prstClr val="black"/>
              </a:solidFill>
            </a:endParaRPr>
          </a:p>
          <a:p>
            <a:r>
              <a:rPr lang="es-ES" sz="1048" b="1" dirty="0">
                <a:solidFill>
                  <a:prstClr val="black"/>
                </a:solidFill>
              </a:rPr>
              <a:t>Esta evaluación incluye:  </a:t>
            </a:r>
            <a:r>
              <a:rPr lang="es-ES" sz="1048" dirty="0">
                <a:solidFill>
                  <a:prstClr val="black"/>
                </a:solidFill>
              </a:rPr>
              <a:t>Respuestas de selección múltiple, Respuesta construida y una Tarea de Rendimiento.</a:t>
            </a:r>
          </a:p>
        </p:txBody>
      </p:sp>
      <p:sp>
        <p:nvSpPr>
          <p:cNvPr id="10" name="Slide Number Placeholder 2"/>
          <p:cNvSpPr>
            <a:spLocks noGrp="1"/>
          </p:cNvSpPr>
          <p:nvPr>
            <p:ph type="sldNum" sz="quarter" idx="12"/>
          </p:nvPr>
        </p:nvSpPr>
        <p:spPr>
          <a:xfrm>
            <a:off x="6558212" y="9581248"/>
            <a:ext cx="842010" cy="535517"/>
          </a:xfrm>
        </p:spPr>
        <p:txBody>
          <a:bodyPr/>
          <a:lstStyle/>
          <a:p>
            <a:r>
              <a:rPr lang="en-US" dirty="0" smtClean="0">
                <a:solidFill>
                  <a:prstClr val="black">
                    <a:tint val="75000"/>
                  </a:prstClr>
                </a:solidFill>
              </a:rPr>
              <a:t>10</a:t>
            </a:r>
            <a:endParaRPr lang="en-US" dirty="0">
              <a:solidFill>
                <a:prstClr val="black">
                  <a:tint val="75000"/>
                </a:prstClr>
              </a:solidFill>
            </a:endParaRPr>
          </a:p>
        </p:txBody>
      </p:sp>
    </p:spTree>
    <p:extLst>
      <p:ext uri="{BB962C8B-B14F-4D97-AF65-F5344CB8AC3E}">
        <p14:creationId xmlns:p14="http://schemas.microsoft.com/office/powerpoint/2010/main" val="3409760538"/>
      </p:ext>
    </p:extLst>
  </p:cSld>
  <p:clrMapOvr>
    <a:masterClrMapping/>
  </p:clrMapOvr>
  <p:transition advTm="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nvPr>
        </p:nvGraphicFramePr>
        <p:xfrm>
          <a:off x="2285999" y="162938"/>
          <a:ext cx="5278123" cy="601982"/>
        </p:xfrm>
        <a:graphic>
          <a:graphicData uri="http://schemas.openxmlformats.org/drawingml/2006/table">
            <a:tbl>
              <a:tblPr firstRow="1" bandRow="1">
                <a:tableStyleId>{5940675A-B579-460E-94D1-54222C63F5DA}</a:tableStyleId>
              </a:tblPr>
              <a:tblGrid>
                <a:gridCol w="537020"/>
                <a:gridCol w="920601"/>
                <a:gridCol w="824706"/>
                <a:gridCol w="690453"/>
                <a:gridCol w="786348"/>
                <a:gridCol w="767169"/>
                <a:gridCol w="751826"/>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27" name="TextBox 26"/>
          <p:cNvSpPr txBox="1"/>
          <p:nvPr/>
        </p:nvSpPr>
        <p:spPr>
          <a:xfrm>
            <a:off x="163321" y="954561"/>
            <a:ext cx="7426960" cy="8289734"/>
          </a:xfrm>
          <a:prstGeom prst="rect">
            <a:avLst/>
          </a:prstGeom>
          <a:solidFill>
            <a:schemeClr val="bg1"/>
          </a:solidFill>
          <a:ln>
            <a:solidFill>
              <a:schemeClr val="accent1"/>
            </a:solidFill>
          </a:ln>
        </p:spPr>
        <p:txBody>
          <a:bodyPr wrap="square" lIns="101881" tIns="50941" rIns="101881" bIns="50941" rtlCol="0">
            <a:spAutoFit/>
          </a:bodyPr>
          <a:lstStyle/>
          <a:p>
            <a:endParaRPr lang="x-none" sz="1400" b="1" u="sng" dirty="0" smtClean="0"/>
          </a:p>
          <a:p>
            <a:r>
              <a:rPr lang="x-none" sz="1400" dirty="0" smtClean="0"/>
              <a:t>¿Qué problemas o </a:t>
            </a:r>
            <a:r>
              <a:rPr lang="x-none" sz="1400" dirty="0"/>
              <a:t>preguntas </a:t>
            </a:r>
            <a:r>
              <a:rPr lang="x-none" sz="1400" dirty="0" smtClean="0"/>
              <a:t>establece </a:t>
            </a:r>
            <a:r>
              <a:rPr lang="x-none" sz="1400" dirty="0"/>
              <a:t>acerca </a:t>
            </a:r>
            <a:r>
              <a:rPr lang="x-none" sz="1400" dirty="0" smtClean="0"/>
              <a:t>de la </a:t>
            </a:r>
            <a:r>
              <a:rPr lang="x-none" sz="1400" u="sng" dirty="0" smtClean="0"/>
              <a:t>idea principal</a:t>
            </a:r>
            <a:r>
              <a:rPr lang="x-none" sz="1400" b="1" dirty="0" smtClean="0"/>
              <a:t>?</a:t>
            </a:r>
          </a:p>
          <a:p>
            <a:r>
              <a:rPr lang="x-none" sz="1400" dirty="0"/>
              <a:t>el autor </a:t>
            </a:r>
            <a:endParaRPr lang="x-none" sz="1400" b="1" dirty="0" smtClean="0"/>
          </a:p>
          <a:p>
            <a:r>
              <a:rPr lang="x-none" sz="1400" dirty="0" smtClean="0"/>
              <a:t>Escribe </a:t>
            </a:r>
            <a:r>
              <a:rPr lang="x-none" sz="1400" u="sng" dirty="0" smtClean="0"/>
              <a:t>un</a:t>
            </a:r>
            <a:r>
              <a:rPr lang="x-none" sz="1400" dirty="0" smtClean="0"/>
              <a:t> </a:t>
            </a:r>
            <a:r>
              <a:rPr lang="x-none" sz="1400" u="sng" dirty="0" smtClean="0"/>
              <a:t>problema</a:t>
            </a:r>
            <a:r>
              <a:rPr lang="x-none" sz="1400" dirty="0" smtClean="0"/>
              <a:t> o </a:t>
            </a:r>
            <a:r>
              <a:rPr lang="x-none" sz="1400" u="sng" dirty="0" smtClean="0"/>
              <a:t>pregunta</a:t>
            </a:r>
            <a:r>
              <a:rPr lang="x-none" sz="1400" dirty="0" smtClean="0"/>
              <a:t> nueva que el autor trae a la atención del lector acerca de la </a:t>
            </a:r>
            <a:r>
              <a:rPr lang="x-none" sz="1400" u="sng" dirty="0" smtClean="0"/>
              <a:t>idea principal.</a:t>
            </a:r>
          </a:p>
          <a:p>
            <a:r>
              <a:rPr lang="x-none" sz="1400" dirty="0" smtClean="0"/>
              <a:t>_____________________________________________________________________________</a:t>
            </a:r>
          </a:p>
          <a:p>
            <a:r>
              <a:rPr lang="x-none" sz="1400" dirty="0" smtClean="0"/>
              <a:t>_____________________________________________________________________________</a:t>
            </a:r>
          </a:p>
          <a:p>
            <a:endParaRPr lang="x-none" sz="1400" b="1" u="sng" dirty="0" smtClean="0"/>
          </a:p>
          <a:p>
            <a:r>
              <a:rPr lang="x-none" sz="1400" b="1" u="sng" dirty="0" smtClean="0"/>
              <a:t>Detalles clave </a:t>
            </a:r>
          </a:p>
          <a:p>
            <a:endParaRPr lang="x-none" sz="1400" b="1" u="sng" dirty="0" smtClean="0"/>
          </a:p>
          <a:p>
            <a:r>
              <a:rPr lang="x-none" sz="1400" dirty="0" smtClean="0"/>
              <a:t>¿Qué </a:t>
            </a:r>
            <a:r>
              <a:rPr lang="x-none" sz="1400" u="sng" dirty="0" smtClean="0"/>
              <a:t>detalles clave</a:t>
            </a:r>
            <a:r>
              <a:rPr lang="x-none" sz="1400" dirty="0" smtClean="0"/>
              <a:t> de la sección o párrafo </a:t>
            </a:r>
            <a:r>
              <a:rPr lang="x-none" sz="1400" b="1" i="1" dirty="0" smtClean="0"/>
              <a:t>explica más </a:t>
            </a:r>
            <a:r>
              <a:rPr lang="x-none" sz="1400" dirty="0" smtClean="0"/>
              <a:t>acerca del </a:t>
            </a:r>
            <a:r>
              <a:rPr lang="x-none" sz="1400" u="sng" dirty="0" smtClean="0"/>
              <a:t>problema</a:t>
            </a:r>
            <a:r>
              <a:rPr lang="x-none" sz="1400" dirty="0" smtClean="0"/>
              <a:t> o </a:t>
            </a:r>
            <a:r>
              <a:rPr lang="x-none" sz="1400" u="sng" dirty="0" smtClean="0"/>
              <a:t>pregunta</a:t>
            </a:r>
            <a:r>
              <a:rPr lang="x-none" sz="1400" dirty="0" smtClean="0"/>
              <a:t>? </a:t>
            </a:r>
          </a:p>
          <a:p>
            <a:r>
              <a:rPr lang="x-none" sz="1400" dirty="0" smtClean="0"/>
              <a:t>Escribe dos detalles clave que proporcionan una </a:t>
            </a:r>
            <a:r>
              <a:rPr lang="x-none" sz="1400" u="sng" dirty="0" smtClean="0"/>
              <a:t>respuesta</a:t>
            </a:r>
            <a:r>
              <a:rPr lang="x-none" sz="1400" dirty="0" smtClean="0"/>
              <a:t> o </a:t>
            </a:r>
            <a:r>
              <a:rPr lang="x-none" sz="1400" u="sng" dirty="0" smtClean="0"/>
              <a:t>solución</a:t>
            </a:r>
            <a:r>
              <a:rPr lang="x-none" sz="1400" dirty="0" smtClean="0"/>
              <a:t>.  Utiliza </a:t>
            </a:r>
            <a:r>
              <a:rPr lang="x-none" sz="1400" u="sng" dirty="0" smtClean="0"/>
              <a:t>citas </a:t>
            </a:r>
            <a:r>
              <a:rPr lang="x-none" sz="1400" dirty="0" smtClean="0"/>
              <a:t>del texto cuando sea posible.</a:t>
            </a:r>
          </a:p>
          <a:p>
            <a:endParaRPr lang="x-none" sz="1400" dirty="0" smtClean="0"/>
          </a:p>
          <a:p>
            <a:pPr marL="175935" indent="-175935">
              <a:buFont typeface="Arial" panose="020B0604020202020204" pitchFamily="34" charset="0"/>
              <a:buChar char="•"/>
            </a:pPr>
            <a:r>
              <a:rPr lang="x-none" sz="1400" dirty="0" smtClean="0"/>
              <a:t>Detalle clave (tiene una respuesta o solución)</a:t>
            </a:r>
          </a:p>
          <a:p>
            <a:pPr marL="175935" indent="-175935"/>
            <a:r>
              <a:rPr lang="x-none" sz="1400" dirty="0" smtClean="0"/>
              <a:t>      ________________________________________________________________________</a:t>
            </a:r>
          </a:p>
          <a:p>
            <a:pPr marL="175935" indent="-175935"/>
            <a:r>
              <a:rPr lang="x-none" sz="1400" dirty="0" smtClean="0"/>
              <a:t>      ________________________________________________________________________</a:t>
            </a:r>
          </a:p>
          <a:p>
            <a:pPr marL="175935" indent="-175935"/>
            <a:endParaRPr lang="x-none" sz="1400" dirty="0" smtClean="0"/>
          </a:p>
          <a:p>
            <a:pPr marL="175935" indent="-175935">
              <a:buFont typeface="Arial" panose="020B0604020202020204" pitchFamily="34" charset="0"/>
              <a:buChar char="•"/>
            </a:pPr>
            <a:r>
              <a:rPr lang="x-none" sz="1400" dirty="0" smtClean="0"/>
              <a:t>Detalle clave (tiene una respuesta o solución)</a:t>
            </a:r>
          </a:p>
          <a:p>
            <a:pPr marL="175935" indent="-175935"/>
            <a:r>
              <a:rPr lang="x-none" sz="1400" dirty="0" smtClean="0"/>
              <a:t>      _________________________________________________________________________</a:t>
            </a:r>
          </a:p>
          <a:p>
            <a:pPr marL="175935" indent="-175935"/>
            <a:r>
              <a:rPr lang="x-none" sz="1400" dirty="0" smtClean="0"/>
              <a:t>      _________________________________________________________________________</a:t>
            </a:r>
          </a:p>
          <a:p>
            <a:endParaRPr lang="x-none" sz="1400" b="1" u="sng" dirty="0" smtClean="0"/>
          </a:p>
          <a:p>
            <a:r>
              <a:rPr lang="x-none" sz="1400" b="1" u="sng" dirty="0" smtClean="0"/>
              <a:t>Una y otra vez</a:t>
            </a:r>
          </a:p>
          <a:p>
            <a:r>
              <a:rPr lang="x-none" sz="1400" dirty="0" smtClean="0"/>
              <a:t>¿Qué palabras, frases o ideas el autor utiliza una y otra vez? Escríbelas aquí. Piensa por qué el autor las utiliza una y otra vez.</a:t>
            </a:r>
          </a:p>
          <a:p>
            <a:endParaRPr lang="x-none" sz="1400" dirty="0" smtClean="0"/>
          </a:p>
          <a:p>
            <a:endParaRPr lang="x-none" sz="1400" dirty="0" smtClean="0"/>
          </a:p>
          <a:p>
            <a:endParaRPr lang="x-none" sz="1400" b="1" u="sng" dirty="0" smtClean="0"/>
          </a:p>
          <a:p>
            <a:endParaRPr lang="x-none" sz="1400" b="1" u="sng" dirty="0" smtClean="0"/>
          </a:p>
          <a:p>
            <a:endParaRPr lang="x-none" sz="1400" b="1" u="sng" dirty="0" smtClean="0"/>
          </a:p>
          <a:p>
            <a:endParaRPr lang="x-none" sz="1400" b="1" u="sng" dirty="0" smtClean="0"/>
          </a:p>
          <a:p>
            <a:endParaRPr lang="x-none" sz="1400" b="1" u="sng" dirty="0" smtClean="0"/>
          </a:p>
          <a:p>
            <a:endParaRPr lang="x-none" sz="1400" b="1" u="sng" dirty="0" smtClean="0"/>
          </a:p>
          <a:p>
            <a:r>
              <a:rPr lang="x-none" sz="1400" dirty="0" smtClean="0"/>
              <a:t>Escribe </a:t>
            </a:r>
            <a:r>
              <a:rPr lang="x-none" sz="1400" b="1" u="sng" dirty="0" smtClean="0"/>
              <a:t>una oración de conclusión </a:t>
            </a:r>
            <a:r>
              <a:rPr lang="x-none" sz="1400" dirty="0" smtClean="0"/>
              <a:t>que diga más acerca de la nueva </a:t>
            </a:r>
            <a:r>
              <a:rPr lang="x-none" sz="1400" u="sng" dirty="0" smtClean="0"/>
              <a:t>idea clave</a:t>
            </a:r>
            <a:r>
              <a:rPr lang="x-none" sz="1400" dirty="0" smtClean="0"/>
              <a:t> y de los detalles clave de la respuesta y solución.  Utiliza en tu resumen algunas de las palabras o ideas de ‘</a:t>
            </a:r>
            <a:r>
              <a:rPr lang="x-none" sz="1400" i="1" u="sng" dirty="0" smtClean="0"/>
              <a:t>una y otra vez</a:t>
            </a:r>
            <a:r>
              <a:rPr lang="x-none" sz="1400" dirty="0" smtClean="0"/>
              <a:t>’.</a:t>
            </a:r>
          </a:p>
          <a:p>
            <a:r>
              <a:rPr lang="x-none" sz="1400" dirty="0" smtClean="0"/>
              <a:t>____________________________________________________________________________</a:t>
            </a:r>
          </a:p>
          <a:p>
            <a:endParaRPr lang="x-none" sz="1400" dirty="0" smtClean="0"/>
          </a:p>
          <a:p>
            <a:r>
              <a:rPr lang="x-none" sz="1400" dirty="0" smtClean="0"/>
              <a:t>_____________________________________________________________________________</a:t>
            </a:r>
            <a:endParaRPr lang="x-none" sz="1400" dirty="0"/>
          </a:p>
        </p:txBody>
      </p:sp>
      <p:sp>
        <p:nvSpPr>
          <p:cNvPr id="28" name="TextBox 27"/>
          <p:cNvSpPr txBox="1"/>
          <p:nvPr/>
        </p:nvSpPr>
        <p:spPr>
          <a:xfrm>
            <a:off x="163321" y="410702"/>
            <a:ext cx="2098232" cy="349098"/>
          </a:xfrm>
          <a:prstGeom prst="rect">
            <a:avLst/>
          </a:prstGeom>
          <a:solidFill>
            <a:schemeClr val="bg2">
              <a:lumMod val="90000"/>
            </a:schemeClr>
          </a:solidFill>
        </p:spPr>
        <p:txBody>
          <a:bodyPr wrap="square" lIns="101881" tIns="50941" rIns="101881" bIns="50941" rtlCol="0">
            <a:spAutoFit/>
          </a:bodyPr>
          <a:lstStyle/>
          <a:p>
            <a:r>
              <a:rPr lang="x-none" sz="1600" b="1" dirty="0" smtClean="0"/>
              <a:t>Grado 5</a:t>
            </a:r>
          </a:p>
        </p:txBody>
      </p:sp>
      <p:sp>
        <p:nvSpPr>
          <p:cNvPr id="29" name="TextBox 28"/>
          <p:cNvSpPr txBox="1"/>
          <p:nvPr/>
        </p:nvSpPr>
        <p:spPr>
          <a:xfrm>
            <a:off x="609600" y="6705600"/>
            <a:ext cx="6486966" cy="1641760"/>
          </a:xfrm>
          <a:prstGeom prst="rect">
            <a:avLst/>
          </a:prstGeom>
          <a:noFill/>
          <a:ln>
            <a:solidFill>
              <a:schemeClr val="accent1"/>
            </a:solidFill>
          </a:ln>
        </p:spPr>
        <p:txBody>
          <a:bodyPr wrap="square" lIns="101881" tIns="50941" rIns="101881" bIns="50941" rtlCol="0">
            <a:spAutoFit/>
          </a:bodyPr>
          <a:lstStyle/>
          <a:p>
            <a:endParaRPr lang="x-none" dirty="0" smtClean="0"/>
          </a:p>
          <a:p>
            <a:endParaRPr lang="x-none" dirty="0" smtClean="0"/>
          </a:p>
          <a:p>
            <a:endParaRPr lang="x-none" dirty="0" smtClean="0"/>
          </a:p>
          <a:p>
            <a:endParaRPr lang="x-none" dirty="0" smtClean="0"/>
          </a:p>
          <a:p>
            <a:endParaRPr lang="x-none" dirty="0" smtClean="0"/>
          </a:p>
        </p:txBody>
      </p:sp>
      <p:sp>
        <p:nvSpPr>
          <p:cNvPr id="32" name="Slide Number Placeholder 1"/>
          <p:cNvSpPr>
            <a:spLocks noGrp="1"/>
          </p:cNvSpPr>
          <p:nvPr>
            <p:ph type="sldNum" sz="quarter" idx="12"/>
          </p:nvPr>
        </p:nvSpPr>
        <p:spPr>
          <a:xfrm>
            <a:off x="5727526" y="9556917"/>
            <a:ext cx="1813560" cy="535517"/>
          </a:xfrm>
        </p:spPr>
        <p:txBody>
          <a:bodyPr/>
          <a:lstStyle/>
          <a:p>
            <a:r>
              <a:rPr lang="x-none" dirty="0" smtClean="0"/>
              <a:t>11</a:t>
            </a:r>
            <a:endParaRPr lang="x-none" dirty="0"/>
          </a:p>
        </p:txBody>
      </p:sp>
      <p:sp>
        <p:nvSpPr>
          <p:cNvPr id="10" name="Rectangle 9"/>
          <p:cNvSpPr/>
          <p:nvPr/>
        </p:nvSpPr>
        <p:spPr>
          <a:xfrm>
            <a:off x="4231640" y="1476930"/>
            <a:ext cx="3195320" cy="2633905"/>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x-none" sz="1100" b="1" dirty="0" smtClean="0"/>
              <a:t>Instruya a los estudiantes a releer y seleccionar un párrafo o sección del texto con </a:t>
            </a:r>
            <a:r>
              <a:rPr lang="x-none" sz="1100" b="1" u="sng" dirty="0">
                <a:solidFill>
                  <a:srgbClr val="C00000"/>
                </a:solidFill>
                <a:effectLst>
                  <a:outerShdw blurRad="38100" dist="38100" dir="2700000" algn="tl">
                    <a:srgbClr val="000000">
                      <a:alpha val="43137"/>
                    </a:srgbClr>
                  </a:outerShdw>
                </a:effectLst>
              </a:rPr>
              <a:t>problemas o </a:t>
            </a:r>
            <a:r>
              <a:rPr lang="x-none" sz="1100" b="1" u="sng" dirty="0" smtClean="0">
                <a:solidFill>
                  <a:srgbClr val="C00000"/>
                </a:solidFill>
                <a:effectLst>
                  <a:outerShdw blurRad="38100" dist="38100" dir="2700000" algn="tl">
                    <a:srgbClr val="000000">
                      <a:alpha val="43137"/>
                    </a:srgbClr>
                  </a:outerShdw>
                </a:effectLst>
              </a:rPr>
              <a:t>preguntas </a:t>
            </a:r>
            <a:r>
              <a:rPr lang="x-none" sz="1100" b="1" dirty="0" smtClean="0"/>
              <a:t>acerca del tema principal.</a:t>
            </a:r>
          </a:p>
          <a:p>
            <a:endParaRPr lang="x-none" sz="1100" b="1" dirty="0" smtClean="0"/>
          </a:p>
          <a:p>
            <a:r>
              <a:rPr lang="x-none" sz="1100" b="1" dirty="0" smtClean="0"/>
              <a:t>Pregunte:  − ¿La sección o párrafo que escogieron establece una nueva </a:t>
            </a:r>
            <a:r>
              <a:rPr lang="x-none" sz="1100" b="1" u="sng" dirty="0">
                <a:solidFill>
                  <a:srgbClr val="C00000"/>
                </a:solidFill>
                <a:effectLst>
                  <a:outerShdw blurRad="38100" dist="38100" dir="2700000" algn="tl">
                    <a:srgbClr val="000000">
                      <a:alpha val="43137"/>
                    </a:srgbClr>
                  </a:outerShdw>
                </a:effectLst>
              </a:rPr>
              <a:t>pregunta o problema </a:t>
            </a:r>
            <a:r>
              <a:rPr lang="x-none" sz="1100" b="1" dirty="0" smtClean="0"/>
              <a:t>acerca de la </a:t>
            </a:r>
            <a:r>
              <a:rPr lang="x-none" sz="1100" b="1" u="sng" dirty="0">
                <a:solidFill>
                  <a:srgbClr val="C00000"/>
                </a:solidFill>
                <a:effectLst>
                  <a:outerShdw blurRad="38100" dist="38100" dir="2700000" algn="tl">
                    <a:srgbClr val="000000">
                      <a:alpha val="43137"/>
                    </a:srgbClr>
                  </a:outerShdw>
                </a:effectLst>
              </a:rPr>
              <a:t>idea principal</a:t>
            </a:r>
            <a:r>
              <a:rPr lang="x-none" sz="1100" b="1" dirty="0" smtClean="0"/>
              <a:t>?  Esto es un </a:t>
            </a:r>
            <a:r>
              <a:rPr lang="x-none" sz="1100" b="1" u="sng" dirty="0">
                <a:solidFill>
                  <a:srgbClr val="C00000"/>
                </a:solidFill>
                <a:effectLst>
                  <a:outerShdw blurRad="38100" dist="38100" dir="2700000" algn="tl">
                    <a:srgbClr val="000000">
                      <a:alpha val="43137"/>
                    </a:srgbClr>
                  </a:outerShdw>
                </a:effectLst>
              </a:rPr>
              <a:t>detalle </a:t>
            </a:r>
            <a:r>
              <a:rPr lang="x-none" sz="1100" b="1" u="sng" dirty="0" smtClean="0">
                <a:solidFill>
                  <a:srgbClr val="C00000"/>
                </a:solidFill>
                <a:effectLst>
                  <a:outerShdw blurRad="38100" dist="38100" dir="2700000" algn="tl">
                    <a:srgbClr val="000000">
                      <a:alpha val="43137"/>
                    </a:srgbClr>
                  </a:outerShdw>
                </a:effectLst>
              </a:rPr>
              <a:t>clave </a:t>
            </a:r>
            <a:r>
              <a:rPr lang="x-none" sz="1100" b="1" dirty="0" smtClean="0"/>
              <a:t>que puede ayudar a resolver el problema o contestar la pregunta ( asegúrese de que los estudiantes pueden identificar el tema principal).  </a:t>
            </a:r>
          </a:p>
          <a:p>
            <a:endParaRPr lang="x-none" sz="1100" b="1" dirty="0" smtClean="0"/>
          </a:p>
          <a:p>
            <a:r>
              <a:rPr lang="x-none" sz="1100" b="1" dirty="0"/>
              <a:t>Pida a los estudiantes que escriban </a:t>
            </a:r>
            <a:r>
              <a:rPr lang="x-none" sz="1100" b="1" u="sng" dirty="0">
                <a:solidFill>
                  <a:srgbClr val="C00000"/>
                </a:solidFill>
                <a:effectLst>
                  <a:outerShdw blurRad="38100" dist="38100" dir="2700000" algn="tl">
                    <a:srgbClr val="000000">
                      <a:alpha val="43137"/>
                    </a:srgbClr>
                  </a:outerShdw>
                </a:effectLst>
              </a:rPr>
              <a:t>UNA</a:t>
            </a:r>
            <a:r>
              <a:rPr lang="x-none" sz="1100" b="1" dirty="0">
                <a:effectLst>
                  <a:outerShdw blurRad="38100" dist="38100" dir="2700000" algn="tl">
                    <a:srgbClr val="000000">
                      <a:alpha val="43137"/>
                    </a:srgbClr>
                  </a:outerShdw>
                </a:effectLst>
              </a:rPr>
              <a:t> </a:t>
            </a:r>
            <a:r>
              <a:rPr lang="x-none" sz="1100" b="1" dirty="0"/>
              <a:t>oración breve </a:t>
            </a:r>
            <a:r>
              <a:rPr lang="x-none" sz="1100" b="1" dirty="0" smtClean="0"/>
              <a:t>sobre el </a:t>
            </a:r>
            <a:r>
              <a:rPr lang="x-none" sz="1100" b="1" u="sng" dirty="0" smtClean="0">
                <a:solidFill>
                  <a:srgbClr val="C00000"/>
                </a:solidFill>
                <a:effectLst>
                  <a:outerShdw blurRad="38100" dist="38100" dir="2700000" algn="tl">
                    <a:srgbClr val="000000">
                      <a:alpha val="43137"/>
                    </a:srgbClr>
                  </a:outerShdw>
                </a:effectLst>
              </a:rPr>
              <a:t>problema</a:t>
            </a:r>
            <a:r>
              <a:rPr lang="x-none" sz="1100" b="1" dirty="0" smtClean="0"/>
              <a:t> nuevo o la </a:t>
            </a:r>
            <a:r>
              <a:rPr lang="x-none" sz="1100" b="1" u="sng" dirty="0">
                <a:solidFill>
                  <a:srgbClr val="C00000"/>
                </a:solidFill>
                <a:effectLst>
                  <a:outerShdw blurRad="38100" dist="38100" dir="2700000" algn="tl">
                    <a:srgbClr val="000000">
                      <a:alpha val="43137"/>
                    </a:srgbClr>
                  </a:outerShdw>
                </a:effectLst>
              </a:rPr>
              <a:t>pregunta </a:t>
            </a:r>
            <a:r>
              <a:rPr lang="x-none" sz="1100" b="1" dirty="0" smtClean="0"/>
              <a:t>nueva, que el autor trae a al atención del lector  acerca de la </a:t>
            </a:r>
            <a:r>
              <a:rPr lang="x-none" sz="1100" b="1" u="sng" dirty="0">
                <a:solidFill>
                  <a:srgbClr val="C00000"/>
                </a:solidFill>
                <a:effectLst>
                  <a:outerShdw blurRad="38100" dist="38100" dir="2700000" algn="tl">
                    <a:srgbClr val="000000">
                      <a:alpha val="43137"/>
                    </a:srgbClr>
                  </a:outerShdw>
                </a:effectLst>
              </a:rPr>
              <a:t>idea principal</a:t>
            </a:r>
            <a:r>
              <a:rPr lang="x-none" sz="1100" b="1" dirty="0" smtClean="0"/>
              <a:t>.</a:t>
            </a:r>
            <a:endParaRPr lang="x-none" sz="1100" b="1" dirty="0"/>
          </a:p>
        </p:txBody>
      </p:sp>
      <p:sp>
        <p:nvSpPr>
          <p:cNvPr id="11" name="Rectangle 10"/>
          <p:cNvSpPr/>
          <p:nvPr/>
        </p:nvSpPr>
        <p:spPr>
          <a:xfrm>
            <a:off x="7052814" y="2907844"/>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x-none" b="1" dirty="0" smtClean="0">
                <a:effectLst>
                  <a:outerShdw blurRad="38100" dist="38100" dir="2700000" algn="tl">
                    <a:srgbClr val="000000">
                      <a:alpha val="43137"/>
                    </a:srgbClr>
                  </a:outerShdw>
                </a:effectLst>
              </a:rPr>
              <a:t>1</a:t>
            </a:r>
            <a:endParaRPr lang="x-none" b="1" dirty="0">
              <a:effectLst>
                <a:outerShdw blurRad="38100" dist="38100" dir="2700000" algn="tl">
                  <a:srgbClr val="000000">
                    <a:alpha val="43137"/>
                  </a:srgbClr>
                </a:outerShdw>
              </a:effectLst>
            </a:endParaRPr>
          </a:p>
        </p:txBody>
      </p:sp>
      <p:sp>
        <p:nvSpPr>
          <p:cNvPr id="12" name="Rectangle 11"/>
          <p:cNvSpPr/>
          <p:nvPr/>
        </p:nvSpPr>
        <p:spPr>
          <a:xfrm>
            <a:off x="3048000" y="4273508"/>
            <a:ext cx="3108960" cy="195679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pPr lvl="0"/>
            <a:r>
              <a:rPr lang="x-none" sz="1100" b="1" dirty="0" smtClean="0">
                <a:solidFill>
                  <a:prstClr val="black"/>
                </a:solidFill>
              </a:rPr>
              <a:t>Pida a los estudiantes que busquen </a:t>
            </a:r>
            <a:r>
              <a:rPr lang="x-none" sz="1100" b="1" u="sng" dirty="0" smtClean="0">
                <a:solidFill>
                  <a:srgbClr val="C00000"/>
                </a:solidFill>
                <a:effectLst>
                  <a:outerShdw blurRad="38100" dist="38100" dir="2700000" rotWithShape="0">
                    <a:srgbClr val="000000">
                      <a:alpha val="43137"/>
                    </a:srgbClr>
                  </a:outerShdw>
                </a:effectLst>
              </a:rPr>
              <a:t>detalles clave</a:t>
            </a:r>
            <a:r>
              <a:rPr lang="x-none" sz="1100" b="1" dirty="0" smtClean="0">
                <a:solidFill>
                  <a:prstClr val="black"/>
                </a:solidFill>
              </a:rPr>
              <a:t>  </a:t>
            </a:r>
            <a:r>
              <a:rPr lang="x-none" sz="1100" dirty="0" smtClean="0">
                <a:solidFill>
                  <a:prstClr val="black"/>
                </a:solidFill>
              </a:rPr>
              <a:t>que  expliquen más acerca del problema o la pregunta</a:t>
            </a:r>
            <a:endParaRPr lang="x-none" sz="1100" b="1" dirty="0" smtClean="0"/>
          </a:p>
          <a:p>
            <a:endParaRPr lang="x-none" sz="1100" b="1" dirty="0" smtClean="0"/>
          </a:p>
          <a:p>
            <a:r>
              <a:rPr lang="x-none" sz="1100" dirty="0" smtClean="0"/>
              <a:t>Explique que los </a:t>
            </a:r>
            <a:r>
              <a:rPr lang="x-none" sz="1100" b="1" dirty="0" smtClean="0">
                <a:solidFill>
                  <a:srgbClr val="C00000"/>
                </a:solidFill>
                <a:effectLst>
                  <a:outerShdw blurRad="38100" dist="38100" dir="2700000" algn="tl">
                    <a:srgbClr val="000000">
                      <a:alpha val="43137"/>
                    </a:srgbClr>
                  </a:outerShdw>
                </a:effectLst>
              </a:rPr>
              <a:t>“</a:t>
            </a:r>
            <a:r>
              <a:rPr lang="x-none" sz="1100" b="1" u="sng" dirty="0" smtClean="0">
                <a:solidFill>
                  <a:srgbClr val="C00000"/>
                </a:solidFill>
                <a:effectLst>
                  <a:outerShdw blurRad="38100" dist="38100" dir="2700000" algn="tl">
                    <a:srgbClr val="000000">
                      <a:alpha val="43137"/>
                    </a:srgbClr>
                  </a:outerShdw>
                </a:effectLst>
              </a:rPr>
              <a:t>detalles clave</a:t>
            </a:r>
            <a:r>
              <a:rPr lang="x-none" sz="1100" b="1" dirty="0" smtClean="0">
                <a:solidFill>
                  <a:srgbClr val="C00000"/>
                </a:solidFill>
                <a:effectLst>
                  <a:outerShdw blurRad="38100" dist="38100" dir="2700000" algn="tl">
                    <a:srgbClr val="000000">
                      <a:alpha val="43137"/>
                    </a:srgbClr>
                  </a:outerShdw>
                </a:effectLst>
              </a:rPr>
              <a:t> </a:t>
            </a:r>
            <a:r>
              <a:rPr lang="x-none" sz="1100" b="1" dirty="0" smtClean="0"/>
              <a:t>acerca de la </a:t>
            </a:r>
            <a:r>
              <a:rPr lang="x-none" sz="1100" b="1" u="sng" dirty="0" smtClean="0">
                <a:solidFill>
                  <a:srgbClr val="C00000"/>
                </a:solidFill>
                <a:effectLst>
                  <a:outerShdw blurRad="38100" dist="38100" dir="2700000" algn="tl">
                    <a:srgbClr val="000000">
                      <a:alpha val="43137"/>
                    </a:srgbClr>
                  </a:outerShdw>
                </a:effectLst>
              </a:rPr>
              <a:t>idea principal </a:t>
            </a:r>
            <a:r>
              <a:rPr lang="x-none" sz="1100" b="1" dirty="0" smtClean="0">
                <a:solidFill>
                  <a:srgbClr val="C00000"/>
                </a:solidFill>
                <a:effectLst>
                  <a:outerShdw blurRad="38100" dist="38100" dir="2700000" algn="tl">
                    <a:srgbClr val="000000">
                      <a:alpha val="43137"/>
                    </a:srgbClr>
                  </a:outerShdw>
                </a:effectLst>
              </a:rPr>
              <a:t> </a:t>
            </a:r>
            <a:r>
              <a:rPr lang="x-none" sz="1100" b="1" dirty="0" smtClean="0"/>
              <a:t>nos pueden ayudar a encontrar </a:t>
            </a:r>
            <a:r>
              <a:rPr lang="x-none" sz="1100" b="1" u="sng" dirty="0" smtClean="0">
                <a:solidFill>
                  <a:srgbClr val="C00000"/>
                </a:solidFill>
                <a:effectLst>
                  <a:outerShdw blurRad="38100" dist="38100" dir="2700000" algn="tl">
                    <a:srgbClr val="000000">
                      <a:alpha val="43137"/>
                    </a:srgbClr>
                  </a:outerShdw>
                </a:effectLst>
              </a:rPr>
              <a:t>respuestas </a:t>
            </a:r>
            <a:r>
              <a:rPr lang="x-none" sz="1100" b="1" dirty="0" smtClean="0"/>
              <a:t> a una </a:t>
            </a:r>
            <a:r>
              <a:rPr lang="x-none" sz="1100" b="1" u="sng" dirty="0" smtClean="0">
                <a:solidFill>
                  <a:srgbClr val="C00000"/>
                </a:solidFill>
                <a:effectLst>
                  <a:outerShdw blurRad="38100" dist="38100" dir="2700000" algn="tl">
                    <a:srgbClr val="000000">
                      <a:alpha val="43137"/>
                    </a:srgbClr>
                  </a:outerShdw>
                </a:effectLst>
              </a:rPr>
              <a:t>pregunta</a:t>
            </a:r>
            <a:r>
              <a:rPr lang="x-none" sz="1100" b="1" dirty="0" smtClean="0">
                <a:solidFill>
                  <a:srgbClr val="C00000"/>
                </a:solidFill>
                <a:effectLst>
                  <a:outerShdw blurRad="38100" dist="38100" dir="2700000" algn="tl">
                    <a:srgbClr val="000000">
                      <a:alpha val="43137"/>
                    </a:srgbClr>
                  </a:outerShdw>
                </a:effectLst>
              </a:rPr>
              <a:t> </a:t>
            </a:r>
            <a:r>
              <a:rPr lang="x-none" sz="1100" b="1" dirty="0" smtClean="0"/>
              <a:t>o la  </a:t>
            </a:r>
            <a:r>
              <a:rPr lang="x-none" sz="1100" b="1" u="sng" dirty="0" smtClean="0">
                <a:solidFill>
                  <a:srgbClr val="C00000"/>
                </a:solidFill>
                <a:effectLst>
                  <a:outerShdw blurRad="38100" dist="38100" dir="2700000" algn="tl">
                    <a:srgbClr val="000000">
                      <a:alpha val="43137"/>
                    </a:srgbClr>
                  </a:outerShdw>
                </a:effectLst>
              </a:rPr>
              <a:t>solución</a:t>
            </a:r>
            <a:r>
              <a:rPr lang="x-none" sz="1100" dirty="0" smtClean="0">
                <a:effectLst>
                  <a:outerShdw blurRad="38100" dist="38100" dir="2700000" algn="tl">
                    <a:srgbClr val="000000">
                      <a:alpha val="43137"/>
                    </a:srgbClr>
                  </a:outerShdw>
                </a:effectLst>
              </a:rPr>
              <a:t> </a:t>
            </a:r>
            <a:r>
              <a:rPr lang="x-none" sz="1100" dirty="0" smtClean="0"/>
              <a:t>a un </a:t>
            </a:r>
            <a:r>
              <a:rPr lang="x-none" sz="1100" b="1" u="sng" dirty="0" smtClean="0">
                <a:solidFill>
                  <a:srgbClr val="C00000"/>
                </a:solidFill>
                <a:effectLst>
                  <a:outerShdw blurRad="38100" dist="38100" dir="2700000" algn="tl">
                    <a:srgbClr val="000000">
                      <a:alpha val="43137"/>
                    </a:srgbClr>
                  </a:outerShdw>
                </a:effectLst>
              </a:rPr>
              <a:t>problema</a:t>
            </a:r>
            <a:r>
              <a:rPr lang="x-none" sz="1100" b="1" dirty="0" smtClean="0"/>
              <a:t>.</a:t>
            </a:r>
            <a:r>
              <a:rPr lang="x-none" sz="1100" b="1" dirty="0" smtClean="0">
                <a:solidFill>
                  <a:srgbClr val="C00000"/>
                </a:solidFill>
                <a:effectLst>
                  <a:outerShdw blurRad="38100" dist="38100" dir="2700000" algn="tl">
                    <a:srgbClr val="000000">
                      <a:alpha val="43137"/>
                    </a:srgbClr>
                  </a:outerShdw>
                </a:effectLst>
              </a:rPr>
              <a:t>” </a:t>
            </a:r>
            <a:r>
              <a:rPr lang="x-none" sz="1100" b="1" dirty="0" smtClean="0"/>
              <a:t>Indique a los estudiantes que escriban 3 </a:t>
            </a:r>
            <a:r>
              <a:rPr lang="x-none" sz="1100" b="1" u="sng" dirty="0" smtClean="0">
                <a:solidFill>
                  <a:srgbClr val="C00000"/>
                </a:solidFill>
                <a:effectLst>
                  <a:outerShdw blurRad="38100" dist="38100" dir="2700000" algn="tl">
                    <a:srgbClr val="000000">
                      <a:alpha val="43137"/>
                    </a:srgbClr>
                  </a:outerShdw>
                </a:effectLst>
              </a:rPr>
              <a:t>detalles clave</a:t>
            </a:r>
            <a:r>
              <a:rPr lang="x-none" sz="1100" b="1" dirty="0" smtClean="0"/>
              <a:t> breves que proporcionen una </a:t>
            </a:r>
            <a:r>
              <a:rPr lang="x-none" sz="1100" b="1" u="sng" dirty="0" smtClean="0">
                <a:solidFill>
                  <a:srgbClr val="C00000"/>
                </a:solidFill>
                <a:effectLst>
                  <a:outerShdw blurRad="38100" dist="38100" dir="2700000" algn="tl">
                    <a:srgbClr val="000000">
                      <a:alpha val="43137"/>
                    </a:srgbClr>
                  </a:outerShdw>
                </a:effectLst>
              </a:rPr>
              <a:t>respuesta </a:t>
            </a:r>
            <a:r>
              <a:rPr lang="x-none" sz="1100" b="1" dirty="0" smtClean="0"/>
              <a:t>o </a:t>
            </a:r>
            <a:r>
              <a:rPr lang="x-none" sz="1100" b="1" u="sng" dirty="0" smtClean="0">
                <a:solidFill>
                  <a:srgbClr val="C00000"/>
                </a:solidFill>
                <a:effectLst>
                  <a:outerShdw blurRad="38100" dist="38100" dir="2700000" algn="tl">
                    <a:srgbClr val="000000">
                      <a:alpha val="43137"/>
                    </a:srgbClr>
                  </a:outerShdw>
                </a:effectLst>
              </a:rPr>
              <a:t>solución</a:t>
            </a:r>
            <a:r>
              <a:rPr lang="x-none" sz="1100" b="1" dirty="0" smtClean="0"/>
              <a:t>.</a:t>
            </a:r>
          </a:p>
          <a:p>
            <a:endParaRPr lang="x-none" sz="1100" b="1" dirty="0"/>
          </a:p>
        </p:txBody>
      </p:sp>
      <p:sp>
        <p:nvSpPr>
          <p:cNvPr id="13" name="Rectangle 12"/>
          <p:cNvSpPr/>
          <p:nvPr/>
        </p:nvSpPr>
        <p:spPr>
          <a:xfrm>
            <a:off x="5727526" y="458613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x-none" b="1" dirty="0" smtClean="0">
                <a:effectLst>
                  <a:outerShdw blurRad="38100" dist="38100" dir="2700000" algn="tl">
                    <a:srgbClr val="000000">
                      <a:alpha val="43137"/>
                    </a:srgbClr>
                  </a:outerShdw>
                </a:effectLst>
              </a:rPr>
              <a:t>2</a:t>
            </a:r>
            <a:endParaRPr lang="x-none" b="1" dirty="0">
              <a:effectLst>
                <a:outerShdw blurRad="38100" dist="38100" dir="2700000" algn="tl">
                  <a:srgbClr val="000000">
                    <a:alpha val="43137"/>
                  </a:srgbClr>
                </a:outerShdw>
              </a:effectLst>
            </a:endParaRPr>
          </a:p>
        </p:txBody>
      </p:sp>
      <p:sp>
        <p:nvSpPr>
          <p:cNvPr id="14" name="TextBox 13"/>
          <p:cNvSpPr txBox="1"/>
          <p:nvPr/>
        </p:nvSpPr>
        <p:spPr>
          <a:xfrm>
            <a:off x="249437" y="3712518"/>
            <a:ext cx="2418080" cy="96465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x-none" sz="1400" b="1" dirty="0"/>
              <a:t>Recuerde que los estudiantes necesitarán tener una hoja para tomar notas por cada pasaje.</a:t>
            </a:r>
          </a:p>
        </p:txBody>
      </p:sp>
      <p:sp>
        <p:nvSpPr>
          <p:cNvPr id="15" name="Rectangle 14"/>
          <p:cNvSpPr/>
          <p:nvPr/>
        </p:nvSpPr>
        <p:spPr>
          <a:xfrm>
            <a:off x="288767" y="6343408"/>
            <a:ext cx="2893012" cy="1618242"/>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pPr lvl="0"/>
            <a:r>
              <a:rPr lang="x-none" sz="1100" b="1" dirty="0" smtClean="0">
                <a:solidFill>
                  <a:prstClr val="black"/>
                </a:solidFill>
              </a:rPr>
              <a:t>Pida a los estudiantes que relean el párrafo o sección que escribieron, y que escriban en el recuadro las palabras e ideas que ellos ven </a:t>
            </a:r>
            <a:r>
              <a:rPr lang="x-none" sz="1100" b="1" u="sng" dirty="0" smtClean="0">
                <a:solidFill>
                  <a:srgbClr val="C00000"/>
                </a:solidFill>
                <a:effectLst>
                  <a:outerShdw blurRad="38100" dist="38100" dir="2700000" algn="tl">
                    <a:srgbClr val="000000">
                      <a:alpha val="43137"/>
                    </a:srgbClr>
                  </a:outerShdw>
                </a:effectLst>
              </a:rPr>
              <a:t>Una y otra vez</a:t>
            </a:r>
            <a:r>
              <a:rPr lang="x-none" sz="1100" b="1" dirty="0" smtClean="0">
                <a:solidFill>
                  <a:prstClr val="black"/>
                </a:solidFill>
              </a:rPr>
              <a:t>.</a:t>
            </a:r>
          </a:p>
          <a:p>
            <a:pPr lvl="0"/>
            <a:r>
              <a:rPr lang="x-none" sz="1100" b="1" dirty="0" smtClean="0">
                <a:solidFill>
                  <a:prstClr val="black"/>
                </a:solidFill>
              </a:rPr>
              <a:t> </a:t>
            </a:r>
          </a:p>
          <a:p>
            <a:pPr lvl="0"/>
            <a:r>
              <a:rPr lang="x-none" sz="1100" b="1" dirty="0" smtClean="0">
                <a:solidFill>
                  <a:prstClr val="black"/>
                </a:solidFill>
              </a:rPr>
              <a:t>Explique:  − </a:t>
            </a:r>
            <a:r>
              <a:rPr lang="x-none" sz="1100" b="1" i="1" dirty="0" smtClean="0">
                <a:solidFill>
                  <a:prstClr val="black"/>
                </a:solidFill>
              </a:rPr>
              <a:t>Cuando los autores utilizan las mismas palabras, frases o ideas </a:t>
            </a:r>
            <a:r>
              <a:rPr lang="x-none" sz="1100" b="1" i="1" u="sng" dirty="0" smtClean="0">
                <a:solidFill>
                  <a:srgbClr val="C00000"/>
                </a:solidFill>
                <a:effectLst>
                  <a:outerShdw blurRad="38100" dist="38100" dir="2700000" algn="tl">
                    <a:srgbClr val="000000">
                      <a:alpha val="43137"/>
                    </a:srgbClr>
                  </a:outerShdw>
                </a:effectLst>
              </a:rPr>
              <a:t>Una y otra vez</a:t>
            </a:r>
            <a:r>
              <a:rPr lang="x-none" sz="1100" b="1" i="1" dirty="0" smtClean="0">
                <a:solidFill>
                  <a:prstClr val="black"/>
                </a:solidFill>
                <a:effectLst>
                  <a:outerShdw blurRad="38100" dist="38100" dir="2700000" algn="tl">
                    <a:srgbClr val="000000">
                      <a:alpha val="43137"/>
                    </a:srgbClr>
                  </a:outerShdw>
                </a:effectLst>
              </a:rPr>
              <a:t>,</a:t>
            </a:r>
            <a:r>
              <a:rPr lang="x-none" sz="1100" b="1" i="1" u="sng" dirty="0" smtClean="0">
                <a:solidFill>
                  <a:prstClr val="black"/>
                </a:solidFill>
                <a:effectLst>
                  <a:outerShdw blurRad="38100" dist="38100" dir="2700000" algn="tl">
                    <a:srgbClr val="000000">
                      <a:alpha val="43137"/>
                    </a:srgbClr>
                  </a:outerShdw>
                </a:effectLst>
              </a:rPr>
              <a:t> </a:t>
            </a:r>
            <a:r>
              <a:rPr lang="x-none" sz="1100" b="1" i="1" dirty="0" smtClean="0">
                <a:solidFill>
                  <a:prstClr val="black"/>
                </a:solidFill>
              </a:rPr>
              <a:t>pregúntense ustedes mismos “¿por qué?”.  Esto significa que algo es importante.</a:t>
            </a:r>
            <a:endParaRPr lang="x-none" sz="1400" b="1" dirty="0">
              <a:solidFill>
                <a:prstClr val="black"/>
              </a:solidFill>
            </a:endParaRPr>
          </a:p>
        </p:txBody>
      </p:sp>
      <p:sp>
        <p:nvSpPr>
          <p:cNvPr id="16" name="Rectangle 15"/>
          <p:cNvSpPr/>
          <p:nvPr/>
        </p:nvSpPr>
        <p:spPr>
          <a:xfrm>
            <a:off x="2909004" y="6885754"/>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x-none" b="1" dirty="0" smtClean="0">
                <a:effectLst>
                  <a:outerShdw blurRad="38100" dist="38100" dir="2700000" algn="tl">
                    <a:srgbClr val="000000">
                      <a:alpha val="43137"/>
                    </a:srgbClr>
                  </a:outerShdw>
                </a:effectLst>
              </a:rPr>
              <a:t>3</a:t>
            </a:r>
            <a:endParaRPr lang="x-none" b="1" dirty="0">
              <a:effectLst>
                <a:outerShdw blurRad="38100" dist="38100" dir="2700000" algn="tl">
                  <a:srgbClr val="000000">
                    <a:alpha val="43137"/>
                  </a:srgbClr>
                </a:outerShdw>
              </a:effectLst>
            </a:endParaRPr>
          </a:p>
        </p:txBody>
      </p:sp>
      <p:sp>
        <p:nvSpPr>
          <p:cNvPr id="17" name="Rectangle 16"/>
          <p:cNvSpPr/>
          <p:nvPr/>
        </p:nvSpPr>
        <p:spPr>
          <a:xfrm>
            <a:off x="3830044" y="6440604"/>
            <a:ext cx="3530600" cy="212607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x-none" sz="1100" b="1" dirty="0"/>
              <a:t>Instruya a los estudiantes  a que observen las palabras o ideas </a:t>
            </a:r>
            <a:r>
              <a:rPr lang="x-none" sz="1100" b="1" i="1" dirty="0"/>
              <a:t>‘una y otra vez</a:t>
            </a:r>
            <a:r>
              <a:rPr lang="x-none" sz="1100" b="1" dirty="0"/>
              <a:t>’, y pregunte: −¿Ven ustedes algunas palabras o ideas ‘una y otra vez’ en </a:t>
            </a:r>
            <a:r>
              <a:rPr lang="x-none" sz="1100" b="1" dirty="0" smtClean="0"/>
              <a:t>las ideas </a:t>
            </a:r>
            <a:r>
              <a:rPr lang="x-none" sz="1100" b="1" dirty="0"/>
              <a:t>clave </a:t>
            </a:r>
            <a:r>
              <a:rPr lang="x-none" sz="1100" b="1" dirty="0" smtClean="0"/>
              <a:t>acerca de los problemas o soluciones?  </a:t>
            </a:r>
            <a:r>
              <a:rPr lang="x-none" sz="1100" b="1" dirty="0"/>
              <a:t>¿Pueden estas palabras ayudarles a escribir </a:t>
            </a:r>
            <a:r>
              <a:rPr lang="x-none" sz="1100" b="1" u="sng" dirty="0">
                <a:solidFill>
                  <a:srgbClr val="C00000"/>
                </a:solidFill>
                <a:effectLst>
                  <a:outerShdw blurRad="38100" dist="38100" dir="2700000" algn="tl">
                    <a:srgbClr val="000000">
                      <a:alpha val="43137"/>
                    </a:srgbClr>
                  </a:outerShdw>
                </a:effectLst>
              </a:rPr>
              <a:t>una oración de conclusión</a:t>
            </a:r>
            <a:r>
              <a:rPr lang="x-none" sz="1100" b="1" dirty="0"/>
              <a:t> que resuma </a:t>
            </a:r>
            <a:r>
              <a:rPr lang="x-none" sz="1100" b="1" u="sng" dirty="0">
                <a:solidFill>
                  <a:srgbClr val="C00000"/>
                </a:solidFill>
                <a:effectLst>
                  <a:outerShdw blurRad="38100" dist="38100" dir="2700000" algn="tl">
                    <a:srgbClr val="000000">
                      <a:alpha val="43137"/>
                    </a:srgbClr>
                  </a:outerShdw>
                </a:effectLst>
              </a:rPr>
              <a:t>el problema y la solución </a:t>
            </a:r>
            <a:r>
              <a:rPr lang="x-none" sz="1100" b="1" dirty="0" smtClean="0"/>
              <a:t>(o </a:t>
            </a:r>
            <a:r>
              <a:rPr lang="x-none" sz="1100" b="1" u="sng" dirty="0">
                <a:solidFill>
                  <a:srgbClr val="C00000"/>
                </a:solidFill>
                <a:effectLst>
                  <a:outerShdw blurRad="38100" dist="38100" dir="2700000" algn="tl">
                    <a:srgbClr val="000000">
                      <a:alpha val="43137"/>
                    </a:srgbClr>
                  </a:outerShdw>
                </a:effectLst>
              </a:rPr>
              <a:t>la pregunta y la respuesta</a:t>
            </a:r>
            <a:r>
              <a:rPr lang="x-none" sz="1100" b="1" dirty="0" smtClean="0"/>
              <a:t>)</a:t>
            </a:r>
            <a:endParaRPr lang="x-none" sz="1100" b="1" dirty="0"/>
          </a:p>
          <a:p>
            <a:endParaRPr lang="x-none" sz="1100" b="1" dirty="0"/>
          </a:p>
          <a:p>
            <a:r>
              <a:rPr lang="x-none" sz="1100" b="1" dirty="0"/>
              <a:t>Resumir es una parte importante de escribir conclusiones.  Es una estrategia </a:t>
            </a:r>
            <a:r>
              <a:rPr lang="x-none" sz="1100" b="1" u="sng" dirty="0"/>
              <a:t>sumamente importante</a:t>
            </a:r>
            <a:r>
              <a:rPr lang="x-none" sz="1100" b="1" dirty="0"/>
              <a:t> que los estudiantes deben aprender para poder utilizar las destrezas de investigación de manera efectiva. </a:t>
            </a:r>
          </a:p>
        </p:txBody>
      </p:sp>
      <p:sp>
        <p:nvSpPr>
          <p:cNvPr id="18" name="Rectangle 17"/>
          <p:cNvSpPr/>
          <p:nvPr/>
        </p:nvSpPr>
        <p:spPr>
          <a:xfrm>
            <a:off x="6933852" y="752648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x-none" b="1" dirty="0" smtClean="0">
                <a:effectLst>
                  <a:outerShdw blurRad="38100" dist="38100" dir="2700000" algn="tl">
                    <a:srgbClr val="000000">
                      <a:alpha val="43137"/>
                    </a:srgbClr>
                  </a:outerShdw>
                </a:effectLst>
              </a:rPr>
              <a:t>4</a:t>
            </a:r>
            <a:endParaRPr lang="x-none" b="1" dirty="0">
              <a:effectLst>
                <a:outerShdw blurRad="38100" dist="38100" dir="2700000" algn="tl">
                  <a:srgbClr val="000000">
                    <a:alpha val="43137"/>
                  </a:srgbClr>
                </a:outerShdw>
              </a:effectLst>
            </a:endParaRPr>
          </a:p>
        </p:txBody>
      </p:sp>
      <p:sp>
        <p:nvSpPr>
          <p:cNvPr id="19" name="Rectangle 18"/>
          <p:cNvSpPr/>
          <p:nvPr/>
        </p:nvSpPr>
        <p:spPr>
          <a:xfrm>
            <a:off x="1458477" y="8664034"/>
            <a:ext cx="5699760" cy="1187355"/>
          </a:xfrm>
          <a:prstGeom prst="rect">
            <a:avLst/>
          </a:prstGeom>
          <a:solidFill>
            <a:schemeClr val="bg1">
              <a:lumMod val="95000"/>
            </a:schemeClr>
          </a:solidFill>
          <a:ln>
            <a:solidFill>
              <a:srgbClr val="0070C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x-none" sz="800" b="1" u="sng" dirty="0">
                <a:solidFill>
                  <a:srgbClr val="002060"/>
                </a:solidFill>
              </a:rPr>
              <a:t>Diferenciación:</a:t>
            </a:r>
          </a:p>
          <a:p>
            <a:r>
              <a:rPr lang="x-none" sz="700" b="1" dirty="0">
                <a:solidFill>
                  <a:srgbClr val="002060"/>
                </a:solidFill>
              </a:rPr>
              <a:t>Estudiantes que necesiten más páginas – imprima cuántas sean necesarias. Estudiantes que se beneficiarían del enriquecimiento  –  pueden seguir adelante con más secciones o párrafos.  Estudiantes que necesitan instrucción más directa  – enseñe cada parte en mini lecciones. Estos conceptos pueden enseñarse por separado: </a:t>
            </a:r>
          </a:p>
          <a:p>
            <a:pPr marL="285750" indent="-111125">
              <a:buFont typeface="Arial" panose="020B0604020202020204" pitchFamily="34" charset="0"/>
              <a:buChar char="•"/>
            </a:pPr>
            <a:r>
              <a:rPr lang="x-none" sz="700" b="1" dirty="0">
                <a:solidFill>
                  <a:srgbClr val="002060"/>
                </a:solidFill>
              </a:rPr>
              <a:t>Idea principal </a:t>
            </a:r>
          </a:p>
          <a:p>
            <a:pPr marL="285750" indent="-111125">
              <a:buFont typeface="Arial" panose="020B0604020202020204" pitchFamily="34" charset="0"/>
              <a:buChar char="•"/>
            </a:pPr>
            <a:r>
              <a:rPr lang="x-none" sz="700" b="1" dirty="0" smtClean="0">
                <a:solidFill>
                  <a:srgbClr val="002060"/>
                </a:solidFill>
              </a:rPr>
              <a:t>Problema/Solución ; Pregunta/Respuesta</a:t>
            </a:r>
            <a:endParaRPr lang="x-none" sz="700" b="1" dirty="0">
              <a:solidFill>
                <a:srgbClr val="002060"/>
              </a:solidFill>
            </a:endParaRPr>
          </a:p>
          <a:p>
            <a:pPr marL="285750" indent="-111125">
              <a:buFont typeface="Arial" panose="020B0604020202020204" pitchFamily="34" charset="0"/>
              <a:buChar char="•"/>
            </a:pPr>
            <a:r>
              <a:rPr lang="x-none" sz="700" b="1" dirty="0">
                <a:solidFill>
                  <a:srgbClr val="002060"/>
                </a:solidFill>
              </a:rPr>
              <a:t>Detalles clave </a:t>
            </a:r>
          </a:p>
          <a:p>
            <a:pPr marL="285750" indent="-111125">
              <a:buFont typeface="Arial" panose="020B0604020202020204" pitchFamily="34" charset="0"/>
              <a:buChar char="•"/>
            </a:pPr>
            <a:r>
              <a:rPr lang="x-none" sz="700" b="1" dirty="0">
                <a:solidFill>
                  <a:srgbClr val="002060"/>
                </a:solidFill>
              </a:rPr>
              <a:t>Una y otra vez</a:t>
            </a:r>
          </a:p>
          <a:p>
            <a:pPr marL="285750" indent="-111125">
              <a:buFont typeface="Arial" panose="020B0604020202020204" pitchFamily="34" charset="0"/>
              <a:buChar char="•"/>
            </a:pPr>
            <a:r>
              <a:rPr lang="x-none" sz="700" b="1" dirty="0">
                <a:solidFill>
                  <a:srgbClr val="002060"/>
                </a:solidFill>
              </a:rPr>
              <a:t>Conclusiones - </a:t>
            </a:r>
            <a:r>
              <a:rPr lang="x-none" sz="700" b="1" dirty="0" smtClean="0">
                <a:solidFill>
                  <a:srgbClr val="002060"/>
                </a:solidFill>
              </a:rPr>
              <a:t>Resume</a:t>
            </a:r>
            <a:endParaRPr lang="x-none" sz="700" b="1" dirty="0">
              <a:solidFill>
                <a:srgbClr val="002060"/>
              </a:solidFill>
            </a:endParaRPr>
          </a:p>
          <a:p>
            <a:r>
              <a:rPr lang="x-none" sz="700" b="1" dirty="0">
                <a:solidFill>
                  <a:srgbClr val="002060"/>
                </a:solidFill>
              </a:rPr>
              <a:t>Los estudiantes ELL pueden necesitar que cada parte sea enseñada usando una estructura del lenguaje (oración) que enfatice palabras de transición. </a:t>
            </a:r>
          </a:p>
        </p:txBody>
      </p:sp>
    </p:spTree>
    <p:extLst>
      <p:ext uri="{BB962C8B-B14F-4D97-AF65-F5344CB8AC3E}">
        <p14:creationId xmlns:p14="http://schemas.microsoft.com/office/powerpoint/2010/main" val="3123707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3321" y="1317527"/>
            <a:ext cx="7426960" cy="8289734"/>
          </a:xfrm>
          <a:prstGeom prst="rect">
            <a:avLst/>
          </a:prstGeom>
          <a:solidFill>
            <a:schemeClr val="bg1"/>
          </a:solidFill>
          <a:ln>
            <a:solidFill>
              <a:schemeClr val="accent1"/>
            </a:solidFill>
          </a:ln>
        </p:spPr>
        <p:txBody>
          <a:bodyPr wrap="square" lIns="101881" tIns="50941" rIns="101881" bIns="50941" rtlCol="0">
            <a:spAutoFit/>
          </a:bodyPr>
          <a:lstStyle/>
          <a:p>
            <a:endParaRPr lang="x-none" sz="1400" b="1" u="sng" dirty="0" smtClean="0"/>
          </a:p>
          <a:p>
            <a:r>
              <a:rPr lang="x-none" sz="1400" dirty="0" smtClean="0"/>
              <a:t>¿Qué problemas o preguntas el </a:t>
            </a:r>
            <a:r>
              <a:rPr lang="x-none" sz="1400" dirty="0"/>
              <a:t>autor </a:t>
            </a:r>
            <a:r>
              <a:rPr lang="x-none" sz="1400" dirty="0" smtClean="0"/>
              <a:t>establece acerca de la </a:t>
            </a:r>
            <a:r>
              <a:rPr lang="x-none" sz="1400" u="sng" dirty="0" smtClean="0"/>
              <a:t>idea principal</a:t>
            </a:r>
            <a:r>
              <a:rPr lang="x-none" sz="1400" b="1" dirty="0" smtClean="0"/>
              <a:t>?</a:t>
            </a:r>
          </a:p>
          <a:p>
            <a:endParaRPr lang="x-none" sz="1400" b="1" dirty="0" smtClean="0"/>
          </a:p>
          <a:p>
            <a:r>
              <a:rPr lang="x-none" sz="1400" dirty="0" smtClean="0"/>
              <a:t>Escribe </a:t>
            </a:r>
            <a:r>
              <a:rPr lang="x-none" sz="1400" b="1" u="sng" dirty="0" smtClean="0"/>
              <a:t>un</a:t>
            </a:r>
            <a:r>
              <a:rPr lang="x-none" sz="1400" dirty="0" smtClean="0"/>
              <a:t> </a:t>
            </a:r>
            <a:r>
              <a:rPr lang="x-none" sz="1400" u="sng" dirty="0" smtClean="0"/>
              <a:t>problema</a:t>
            </a:r>
            <a:r>
              <a:rPr lang="x-none" sz="1400" dirty="0" smtClean="0"/>
              <a:t> o </a:t>
            </a:r>
            <a:r>
              <a:rPr lang="x-none" sz="1400" u="sng" dirty="0" smtClean="0"/>
              <a:t>pregunta</a:t>
            </a:r>
            <a:r>
              <a:rPr lang="x-none" sz="1400" dirty="0" smtClean="0"/>
              <a:t> nueva que el autor trae a la atención del lector acerca de la </a:t>
            </a:r>
            <a:r>
              <a:rPr lang="x-none" sz="1400" u="sng" dirty="0" smtClean="0"/>
              <a:t>idea principal.</a:t>
            </a:r>
          </a:p>
          <a:p>
            <a:r>
              <a:rPr lang="x-none" sz="1400" dirty="0" smtClean="0"/>
              <a:t>_____________________________________________________________________________</a:t>
            </a:r>
          </a:p>
          <a:p>
            <a:r>
              <a:rPr lang="x-none" sz="1400" dirty="0" smtClean="0"/>
              <a:t>_____________________________________________________________________________</a:t>
            </a:r>
          </a:p>
          <a:p>
            <a:endParaRPr lang="x-none" sz="1400" b="1" u="sng" dirty="0" smtClean="0"/>
          </a:p>
          <a:p>
            <a:r>
              <a:rPr lang="x-none" sz="1400" b="1" u="sng" dirty="0" smtClean="0"/>
              <a:t>Detalles clave </a:t>
            </a:r>
          </a:p>
          <a:p>
            <a:endParaRPr lang="x-none" sz="1400" b="1" u="sng" dirty="0" smtClean="0"/>
          </a:p>
          <a:p>
            <a:r>
              <a:rPr lang="x-none" sz="1400" dirty="0" smtClean="0"/>
              <a:t>¿Qué </a:t>
            </a:r>
            <a:r>
              <a:rPr lang="x-none" sz="1400" u="sng" dirty="0" smtClean="0"/>
              <a:t>detalles clave</a:t>
            </a:r>
            <a:r>
              <a:rPr lang="x-none" sz="1400" dirty="0" smtClean="0"/>
              <a:t> de la sección o párrafo </a:t>
            </a:r>
            <a:r>
              <a:rPr lang="x-none" sz="1400" b="1" i="1" dirty="0" smtClean="0"/>
              <a:t>explica más </a:t>
            </a:r>
            <a:r>
              <a:rPr lang="x-none" sz="1400" dirty="0" smtClean="0"/>
              <a:t>acerca del </a:t>
            </a:r>
            <a:r>
              <a:rPr lang="x-none" sz="1400" u="sng" dirty="0" smtClean="0"/>
              <a:t>problema</a:t>
            </a:r>
            <a:r>
              <a:rPr lang="x-none" sz="1400" dirty="0" smtClean="0"/>
              <a:t> o </a:t>
            </a:r>
            <a:r>
              <a:rPr lang="x-none" sz="1400" u="sng" dirty="0" smtClean="0"/>
              <a:t>pregunta</a:t>
            </a:r>
            <a:r>
              <a:rPr lang="x-none" sz="1400" dirty="0" smtClean="0"/>
              <a:t>? </a:t>
            </a:r>
          </a:p>
          <a:p>
            <a:r>
              <a:rPr lang="x-none" sz="1400" dirty="0" smtClean="0"/>
              <a:t>Escribe dos detalles clave que proporcionan una </a:t>
            </a:r>
            <a:r>
              <a:rPr lang="x-none" sz="1400" u="sng" dirty="0" smtClean="0"/>
              <a:t>respuesta</a:t>
            </a:r>
            <a:r>
              <a:rPr lang="x-none" sz="1400" dirty="0" smtClean="0"/>
              <a:t> o </a:t>
            </a:r>
            <a:r>
              <a:rPr lang="x-none" sz="1400" u="sng" dirty="0" smtClean="0"/>
              <a:t>solución</a:t>
            </a:r>
            <a:r>
              <a:rPr lang="x-none" sz="1400" dirty="0" smtClean="0"/>
              <a:t>.  Utiliza </a:t>
            </a:r>
            <a:r>
              <a:rPr lang="x-none" sz="1400" u="sng" dirty="0" smtClean="0"/>
              <a:t>citas </a:t>
            </a:r>
            <a:r>
              <a:rPr lang="x-none" sz="1400" dirty="0" smtClean="0"/>
              <a:t>del texto cuando sea posible.</a:t>
            </a:r>
          </a:p>
          <a:p>
            <a:endParaRPr lang="x-none" sz="1400" dirty="0" smtClean="0"/>
          </a:p>
          <a:p>
            <a:pPr marL="175935" indent="-175935">
              <a:buFont typeface="Arial" panose="020B0604020202020204" pitchFamily="34" charset="0"/>
              <a:buChar char="•"/>
            </a:pPr>
            <a:r>
              <a:rPr lang="x-none" sz="1400" dirty="0" smtClean="0"/>
              <a:t>Detalle clave (tiene una respuesta o solución)</a:t>
            </a:r>
          </a:p>
          <a:p>
            <a:pPr marL="175935" indent="-175935"/>
            <a:r>
              <a:rPr lang="x-none" sz="1400" dirty="0" smtClean="0"/>
              <a:t>      ________________________________________________________________________</a:t>
            </a:r>
          </a:p>
          <a:p>
            <a:pPr marL="175935" indent="-175935"/>
            <a:r>
              <a:rPr lang="x-none" sz="1400" dirty="0" smtClean="0"/>
              <a:t>      ________________________________________________________________________</a:t>
            </a:r>
          </a:p>
          <a:p>
            <a:pPr marL="175935" indent="-175935"/>
            <a:endParaRPr lang="x-none" sz="1400" dirty="0" smtClean="0"/>
          </a:p>
          <a:p>
            <a:pPr marL="175935" indent="-175935">
              <a:buFont typeface="Arial" panose="020B0604020202020204" pitchFamily="34" charset="0"/>
              <a:buChar char="•"/>
            </a:pPr>
            <a:r>
              <a:rPr lang="x-none" sz="1400" dirty="0" smtClean="0"/>
              <a:t>Detalle clave (tiene una respuesta o solución)</a:t>
            </a:r>
          </a:p>
          <a:p>
            <a:pPr marL="175935" indent="-175935"/>
            <a:r>
              <a:rPr lang="x-none" sz="1400" dirty="0" smtClean="0"/>
              <a:t>      _________________________________________________________________________</a:t>
            </a:r>
          </a:p>
          <a:p>
            <a:pPr marL="175935" indent="-175935"/>
            <a:r>
              <a:rPr lang="x-none" sz="1400" dirty="0" smtClean="0"/>
              <a:t>      _________________________________________________________________________</a:t>
            </a:r>
          </a:p>
          <a:p>
            <a:endParaRPr lang="x-none" sz="1400" b="1" u="sng" dirty="0" smtClean="0"/>
          </a:p>
          <a:p>
            <a:r>
              <a:rPr lang="x-none" sz="1400" b="1" u="sng" dirty="0" smtClean="0"/>
              <a:t>Una y otra vez</a:t>
            </a:r>
          </a:p>
          <a:p>
            <a:r>
              <a:rPr lang="x-none" sz="1400" dirty="0" smtClean="0"/>
              <a:t>¿Qué palabras, frases o ideas utiliza el autor una y otra vez? Escríbelas aquí. Piensa por qué el autor las utiliza una y otra vez.</a:t>
            </a:r>
          </a:p>
          <a:p>
            <a:endParaRPr lang="x-none" sz="1400" dirty="0" smtClean="0"/>
          </a:p>
          <a:p>
            <a:endParaRPr lang="x-none" sz="1400" dirty="0" smtClean="0"/>
          </a:p>
          <a:p>
            <a:endParaRPr lang="x-none" sz="1400" b="1" u="sng" dirty="0" smtClean="0"/>
          </a:p>
          <a:p>
            <a:endParaRPr lang="x-none" sz="1400" b="1" u="sng" dirty="0" smtClean="0"/>
          </a:p>
          <a:p>
            <a:endParaRPr lang="x-none" sz="1400" b="1" u="sng" dirty="0" smtClean="0"/>
          </a:p>
          <a:p>
            <a:endParaRPr lang="x-none" sz="1400" b="1" u="sng" dirty="0" smtClean="0"/>
          </a:p>
          <a:p>
            <a:endParaRPr lang="x-none" sz="1400" b="1" u="sng" dirty="0" smtClean="0"/>
          </a:p>
          <a:p>
            <a:endParaRPr lang="x-none" sz="1400" b="1" u="sng" dirty="0" smtClean="0"/>
          </a:p>
          <a:p>
            <a:r>
              <a:rPr lang="x-none" sz="1400" dirty="0" smtClean="0"/>
              <a:t>Escribe </a:t>
            </a:r>
            <a:r>
              <a:rPr lang="x-none" sz="1400" b="1" u="sng" dirty="0" smtClean="0"/>
              <a:t>una oración de conclusión </a:t>
            </a:r>
            <a:r>
              <a:rPr lang="x-none" sz="1400" dirty="0" smtClean="0"/>
              <a:t>que diga más acerca de la nueva </a:t>
            </a:r>
            <a:r>
              <a:rPr lang="x-none" sz="1400" u="sng" dirty="0" smtClean="0"/>
              <a:t>idea clave</a:t>
            </a:r>
            <a:r>
              <a:rPr lang="x-none" sz="1400" dirty="0" smtClean="0"/>
              <a:t> y de los detalles clave de la respuesta y solución.  Utiliza en tu resumen algunas de las palabras o ideas de ‘</a:t>
            </a:r>
            <a:r>
              <a:rPr lang="x-none" sz="1400" i="1" u="sng" dirty="0" smtClean="0"/>
              <a:t>una y otra vez</a:t>
            </a:r>
            <a:r>
              <a:rPr lang="x-none" sz="1400" dirty="0" smtClean="0"/>
              <a:t>’.</a:t>
            </a:r>
          </a:p>
          <a:p>
            <a:r>
              <a:rPr lang="x-none" sz="1400" dirty="0" smtClean="0"/>
              <a:t>____________________________________________________________________________</a:t>
            </a:r>
          </a:p>
          <a:p>
            <a:endParaRPr lang="x-none" sz="1400" dirty="0" smtClean="0"/>
          </a:p>
          <a:p>
            <a:r>
              <a:rPr lang="x-none" sz="1400" dirty="0" smtClean="0"/>
              <a:t>_____________________________________________________________________________</a:t>
            </a:r>
            <a:endParaRPr lang="x-none" sz="1400" dirty="0"/>
          </a:p>
        </p:txBody>
      </p:sp>
      <p:sp>
        <p:nvSpPr>
          <p:cNvPr id="8" name="TextBox 7"/>
          <p:cNvSpPr txBox="1"/>
          <p:nvPr/>
        </p:nvSpPr>
        <p:spPr>
          <a:xfrm>
            <a:off x="216199" y="290457"/>
            <a:ext cx="1993601" cy="349098"/>
          </a:xfrm>
          <a:prstGeom prst="rect">
            <a:avLst/>
          </a:prstGeom>
          <a:solidFill>
            <a:schemeClr val="bg2">
              <a:lumMod val="90000"/>
            </a:schemeClr>
          </a:solidFill>
        </p:spPr>
        <p:txBody>
          <a:bodyPr wrap="square" lIns="101881" tIns="50941" rIns="101881" bIns="50941" rtlCol="0">
            <a:spAutoFit/>
          </a:bodyPr>
          <a:lstStyle/>
          <a:p>
            <a:r>
              <a:rPr lang="x-none" sz="1600" b="1" dirty="0" smtClean="0"/>
              <a:t>Grado 5</a:t>
            </a:r>
          </a:p>
        </p:txBody>
      </p:sp>
      <p:sp>
        <p:nvSpPr>
          <p:cNvPr id="9" name="TextBox 8"/>
          <p:cNvSpPr txBox="1"/>
          <p:nvPr/>
        </p:nvSpPr>
        <p:spPr>
          <a:xfrm>
            <a:off x="609600" y="6705600"/>
            <a:ext cx="6486966" cy="1641760"/>
          </a:xfrm>
          <a:prstGeom prst="rect">
            <a:avLst/>
          </a:prstGeom>
          <a:noFill/>
          <a:ln>
            <a:solidFill>
              <a:schemeClr val="accent1"/>
            </a:solidFill>
          </a:ln>
        </p:spPr>
        <p:txBody>
          <a:bodyPr wrap="square" lIns="101881" tIns="50941" rIns="101881" bIns="50941" rtlCol="0">
            <a:spAutoFit/>
          </a:bodyPr>
          <a:lstStyle/>
          <a:p>
            <a:endParaRPr lang="x-none" dirty="0" smtClean="0"/>
          </a:p>
          <a:p>
            <a:endParaRPr lang="x-none" dirty="0" smtClean="0"/>
          </a:p>
          <a:p>
            <a:endParaRPr lang="x-none" dirty="0" smtClean="0"/>
          </a:p>
          <a:p>
            <a:endParaRPr lang="x-none" dirty="0" smtClean="0"/>
          </a:p>
          <a:p>
            <a:endParaRPr lang="x-none" dirty="0" smtClean="0"/>
          </a:p>
        </p:txBody>
      </p:sp>
      <p:sp>
        <p:nvSpPr>
          <p:cNvPr id="10" name="TextBox 9"/>
          <p:cNvSpPr txBox="1"/>
          <p:nvPr/>
        </p:nvSpPr>
        <p:spPr>
          <a:xfrm>
            <a:off x="187766" y="1006633"/>
            <a:ext cx="6908800" cy="331078"/>
          </a:xfrm>
          <a:prstGeom prst="rect">
            <a:avLst/>
          </a:prstGeom>
          <a:noFill/>
        </p:spPr>
        <p:txBody>
          <a:bodyPr wrap="square" lIns="99276" tIns="49638" rIns="99276" bIns="49638" rtlCol="0">
            <a:spAutoFit/>
          </a:bodyPr>
          <a:lstStyle/>
          <a:p>
            <a:r>
              <a:rPr lang="x-none" sz="1500" dirty="0" smtClean="0"/>
              <a:t>Nombre_________________     Pasaje _____________ Idea principal ______________</a:t>
            </a:r>
            <a:endParaRPr lang="x-none" sz="1500" dirty="0"/>
          </a:p>
        </p:txBody>
      </p:sp>
      <p:graphicFrame>
        <p:nvGraphicFramePr>
          <p:cNvPr id="11" name="Table 10"/>
          <p:cNvGraphicFramePr>
            <a:graphicFrameLocks noGrp="1"/>
          </p:cNvGraphicFramePr>
          <p:nvPr>
            <p:extLst/>
          </p:nvPr>
        </p:nvGraphicFramePr>
        <p:xfrm>
          <a:off x="2209801" y="162938"/>
          <a:ext cx="5354322" cy="601982"/>
        </p:xfrm>
        <a:graphic>
          <a:graphicData uri="http://schemas.openxmlformats.org/drawingml/2006/table">
            <a:tbl>
              <a:tblPr firstRow="1" bandRow="1">
                <a:tableStyleId>{5940675A-B579-460E-94D1-54222C63F5DA}</a:tableStyleId>
              </a:tblPr>
              <a:tblGrid>
                <a:gridCol w="544773"/>
                <a:gridCol w="933892"/>
                <a:gridCol w="836612"/>
                <a:gridCol w="700421"/>
                <a:gridCol w="797700"/>
                <a:gridCol w="778244"/>
                <a:gridCol w="762680"/>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7" name="Slide Number Placeholder 1"/>
          <p:cNvSpPr>
            <a:spLocks noGrp="1"/>
          </p:cNvSpPr>
          <p:nvPr>
            <p:ph type="sldNum" sz="quarter" idx="12"/>
          </p:nvPr>
        </p:nvSpPr>
        <p:spPr>
          <a:xfrm>
            <a:off x="5776721" y="9607261"/>
            <a:ext cx="1813560" cy="535517"/>
          </a:xfrm>
        </p:spPr>
        <p:txBody>
          <a:bodyPr/>
          <a:lstStyle/>
          <a:p>
            <a:r>
              <a:rPr lang="en-US" dirty="0" smtClean="0"/>
              <a:t>12</a:t>
            </a:r>
            <a:endParaRPr lang="en-US" dirty="0"/>
          </a:p>
        </p:txBody>
      </p:sp>
    </p:spTree>
    <p:extLst>
      <p:ext uri="{BB962C8B-B14F-4D97-AF65-F5344CB8AC3E}">
        <p14:creationId xmlns:p14="http://schemas.microsoft.com/office/powerpoint/2010/main" val="638213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757208" y="9544148"/>
            <a:ext cx="842010" cy="535517"/>
          </a:xfrm>
        </p:spPr>
        <p:txBody>
          <a:bodyPr/>
          <a:lstStyle/>
          <a:p>
            <a:fld id="{F177B04D-AEB5-43ED-B9BA-B3D1EC9C9067}"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15977683"/>
              </p:ext>
            </p:extLst>
          </p:nvPr>
        </p:nvGraphicFramePr>
        <p:xfrm>
          <a:off x="161925" y="441568"/>
          <a:ext cx="7458558" cy="4645670"/>
        </p:xfrm>
        <a:graphic>
          <a:graphicData uri="http://schemas.openxmlformats.org/drawingml/2006/table">
            <a:tbl>
              <a:tblPr firstRow="1" bandRow="1">
                <a:tableStyleId>{5940675A-B579-460E-94D1-54222C63F5DA}</a:tableStyleId>
              </a:tblPr>
              <a:tblGrid>
                <a:gridCol w="676275"/>
                <a:gridCol w="1143000"/>
                <a:gridCol w="1500188"/>
                <a:gridCol w="1363244"/>
                <a:gridCol w="1421536"/>
                <a:gridCol w="1354315"/>
              </a:tblGrid>
              <a:tr h="508078">
                <a:tc gridSpan="6">
                  <a:txBody>
                    <a:bodyPr/>
                    <a:lstStyle/>
                    <a:p>
                      <a:r>
                        <a:rPr lang="es-ES" sz="900" b="1" dirty="0" smtClean="0"/>
                        <a:t>W.5.3</a:t>
                      </a:r>
                      <a:r>
                        <a:rPr lang="es-ES" sz="900" baseline="0" dirty="0" smtClean="0"/>
                        <a:t> </a:t>
                      </a:r>
                      <a:r>
                        <a:rPr lang="es-ES" sz="900" dirty="0" smtClean="0"/>
                        <a:t>Escriben narraciones que presentan experiencias o acontecimientos reales o imaginarios, utilizando una técnica eficaz, detalles descriptivos y una secuencia clara de los acontecimientos.</a:t>
                      </a:r>
                    </a:p>
                    <a:p>
                      <a:r>
                        <a:rPr lang="es-ES" sz="900" b="1" dirty="0" smtClean="0"/>
                        <a:t>W.5.3.a</a:t>
                      </a:r>
                      <a:r>
                        <a:rPr lang="es-ES" sz="900" baseline="0" dirty="0" smtClean="0"/>
                        <a:t> </a:t>
                      </a:r>
                      <a:r>
                        <a:rPr lang="es-ES" sz="900" dirty="0" smtClean="0"/>
                        <a:t>Orientan al lector al establecer una situación y presentar al narrador y/o a los personajes; organizan una secuencia de acontecimientos que se desarrolla de forma natural.</a:t>
                      </a:r>
                    </a:p>
                    <a:p>
                      <a:r>
                        <a:rPr lang="es-ES" sz="900" b="1" dirty="0" smtClean="0"/>
                        <a:t>W.5.3.b</a:t>
                      </a:r>
                      <a:r>
                        <a:rPr lang="es-ES" sz="900" baseline="0" dirty="0" smtClean="0"/>
                        <a:t> </a:t>
                      </a:r>
                      <a:r>
                        <a:rPr lang="es-ES" sz="900" dirty="0" smtClean="0"/>
                        <a:t>Usan técnicas de narración, como el diálogo, las descripciones y el ritmo, para presentar las experiencias y acontecimientos o para mostrar la reacción de los personajes ante diversas situaciones. </a:t>
                      </a:r>
                    </a:p>
                    <a:p>
                      <a:r>
                        <a:rPr lang="es-ES" sz="900" b="1" dirty="0" smtClean="0"/>
                        <a:t>W.5.3.c</a:t>
                      </a:r>
                      <a:r>
                        <a:rPr lang="es-ES" sz="900" b="1" baseline="0" dirty="0" smtClean="0"/>
                        <a:t> </a:t>
                      </a:r>
                      <a:r>
                        <a:rPr lang="es-ES" sz="900" dirty="0" smtClean="0"/>
                        <a:t>Usan una variedad de palabras, frases y cláusulas de transición para manejar la secuencia de los acontecimientos. </a:t>
                      </a:r>
                    </a:p>
                    <a:p>
                      <a:r>
                        <a:rPr lang="es-ES" sz="900" b="1" dirty="0" smtClean="0"/>
                        <a:t>W.5.3.d</a:t>
                      </a:r>
                      <a:r>
                        <a:rPr lang="es-ES" sz="900" baseline="0" dirty="0" smtClean="0"/>
                        <a:t> </a:t>
                      </a:r>
                      <a:r>
                        <a:rPr lang="es-ES" sz="900" dirty="0" smtClean="0"/>
                        <a:t>Usan palabras y frases concretas y detalles sensoriales para comunicar con precisión las experiencias y acontecimientos. </a:t>
                      </a:r>
                    </a:p>
                    <a:p>
                      <a:r>
                        <a:rPr lang="es-ES" sz="900" b="1" dirty="0" smtClean="0"/>
                        <a:t>W.5.3.e</a:t>
                      </a:r>
                      <a:r>
                        <a:rPr lang="es-ES" sz="900" baseline="0" dirty="0" smtClean="0"/>
                        <a:t> </a:t>
                      </a:r>
                      <a:r>
                        <a:rPr lang="es-ES" sz="900" dirty="0" smtClean="0"/>
                        <a:t>Ofrecen una conclusión derivada de las experiencias o acontecimientos narrados.</a:t>
                      </a:r>
                      <a:endParaRPr lang="es-ES" sz="900" dirty="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2508">
                <a:tc gridSpan="6">
                  <a:txBody>
                    <a:bodyPr/>
                    <a:lstStyle/>
                    <a:p>
                      <a:pPr marL="0" marR="0" algn="ctr">
                        <a:lnSpc>
                          <a:spcPct val="100000"/>
                        </a:lnSpc>
                        <a:spcBef>
                          <a:spcPts val="0"/>
                        </a:spcBef>
                        <a:spcAft>
                          <a:spcPts val="0"/>
                        </a:spcAft>
                      </a:pPr>
                      <a:endParaRPr lang="es-MX" sz="1150" kern="1200" noProof="0" dirty="0" smtClean="0">
                        <a:effectLst/>
                      </a:endParaRPr>
                    </a:p>
                    <a:p>
                      <a:pPr marL="0" marR="0" indent="0" algn="ctr" defTabSz="1018809" rtl="0" eaLnBrk="1" fontAlgn="auto" latinLnBrk="0" hangingPunct="1">
                        <a:lnSpc>
                          <a:spcPct val="100000"/>
                        </a:lnSpc>
                        <a:spcBef>
                          <a:spcPts val="0"/>
                        </a:spcBef>
                        <a:spcAft>
                          <a:spcPts val="0"/>
                        </a:spcAft>
                        <a:buClrTx/>
                        <a:buSzTx/>
                        <a:buFontTx/>
                        <a:buNone/>
                        <a:tabLst/>
                        <a:defRPr/>
                      </a:pPr>
                      <a:r>
                        <a:rPr lang="es-MX" sz="1100" kern="1200" noProof="0" dirty="0" smtClean="0">
                          <a:effectLst/>
                        </a:rPr>
                        <a:t>Ejemplo de un puntaje de </a:t>
                      </a:r>
                      <a:r>
                        <a:rPr lang="es-MX" sz="1100" b="1" kern="1200" noProof="0" dirty="0" smtClean="0">
                          <a:effectLst/>
                        </a:rPr>
                        <a:t>“4” </a:t>
                      </a:r>
                      <a:r>
                        <a:rPr lang="es-MX" sz="1100" kern="1200" noProof="0" dirty="0" smtClean="0">
                          <a:effectLst/>
                        </a:rPr>
                        <a:t>en la </a:t>
                      </a:r>
                      <a:r>
                        <a:rPr lang="es-MX" sz="1100" b="1" i="1" kern="1200" baseline="0" noProof="0" dirty="0" smtClean="0">
                          <a:effectLst/>
                        </a:rPr>
                        <a:t>Rúbrica </a:t>
                      </a:r>
                      <a:r>
                        <a:rPr lang="es-MX" sz="1100" b="1" i="1" kern="1200" noProof="0" dirty="0" smtClean="0">
                          <a:effectLst/>
                        </a:rPr>
                        <a:t>SBAC </a:t>
                      </a:r>
                      <a:r>
                        <a:rPr lang="es-MX" sz="1100" b="1" i="1" kern="1200" baseline="0" noProof="0" dirty="0" smtClean="0">
                          <a:effectLst/>
                        </a:rPr>
                        <a:t>de grados 3 – 8 /</a:t>
                      </a:r>
                      <a:r>
                        <a:rPr lang="es-MX" sz="1100" kern="1200" noProof="0" dirty="0" smtClean="0">
                          <a:effectLst/>
                        </a:rPr>
                        <a:t> Tarea de Rendimiento: </a:t>
                      </a:r>
                      <a:r>
                        <a:rPr lang="es-MX" sz="1100" b="1" kern="1200" noProof="0" dirty="0" smtClean="0">
                          <a:effectLst/>
                        </a:rPr>
                        <a:t>Composición Narrativa Completa</a:t>
                      </a:r>
                      <a:endParaRPr lang="es-MX" sz="1100" b="1" i="1" noProof="0" dirty="0">
                        <a:effectLst/>
                        <a:latin typeface="+mn-lt"/>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15000"/>
                        </a:lnSpc>
                        <a:spcBef>
                          <a:spcPts val="0"/>
                        </a:spcBef>
                        <a:spcAft>
                          <a:spcPts val="0"/>
                        </a:spcAft>
                      </a:pPr>
                      <a:r>
                        <a:rPr lang="es-MX" sz="1100" b="1" noProof="0" dirty="0" smtClean="0">
                          <a:solidFill>
                            <a:srgbClr val="000000"/>
                          </a:solidFill>
                          <a:latin typeface="+mn-lt"/>
                          <a:ea typeface="Times New Roman"/>
                          <a:cs typeface="Times New Roman"/>
                        </a:rPr>
                        <a:t>Puntaje</a:t>
                      </a:r>
                      <a:endParaRPr lang="es-MX" sz="1100" noProof="0" dirty="0">
                        <a:latin typeface="+mn-lt"/>
                        <a:ea typeface="Calibri"/>
                        <a:cs typeface="Times New Roman"/>
                      </a:endParaRPr>
                    </a:p>
                  </a:txBody>
                  <a:tcPr marL="85873" marR="26590" marT="0" marB="0" anchor="ctr"/>
                </a:tc>
                <a:tc gridSpan="2">
                  <a:txBody>
                    <a:bodyPr/>
                    <a:lstStyle/>
                    <a:p>
                      <a:pPr marL="0" marR="0" algn="ctr">
                        <a:lnSpc>
                          <a:spcPct val="115000"/>
                        </a:lnSpc>
                        <a:spcBef>
                          <a:spcPts val="0"/>
                        </a:spcBef>
                        <a:spcAft>
                          <a:spcPts val="0"/>
                        </a:spcAft>
                      </a:pPr>
                      <a:r>
                        <a:rPr lang="x-none"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a:t>
                      </a:r>
                      <a:r>
                        <a:rPr lang="x-none" sz="10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propósito/enfoque y organización</a:t>
                      </a:r>
                      <a:endParaRPr lang="x-none" sz="10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x-none"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Desarrollo: Lenguaje</a:t>
                      </a:r>
                      <a:r>
                        <a:rPr lang="x-none" sz="10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y elaboración de evidencia</a:t>
                      </a:r>
                      <a:endParaRPr lang="x-none" sz="10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x-none" sz="9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Convenciones</a:t>
                      </a:r>
                      <a:endParaRPr lang="x-none" sz="9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6">
                        <a:lumMod val="40000"/>
                        <a:lumOff val="60000"/>
                      </a:schemeClr>
                    </a:solidFill>
                  </a:tcPr>
                </a:tc>
              </a:tr>
              <a:tr h="168744">
                <a:tc>
                  <a:txBody>
                    <a:bodyPr/>
                    <a:lstStyle/>
                    <a:p>
                      <a:endParaRPr lang="es-MX" noProof="0" dirty="0"/>
                    </a:p>
                  </a:txBody>
                  <a:tcPr/>
                </a:tc>
                <a:tc>
                  <a:txBody>
                    <a:bodyPr/>
                    <a:lstStyle/>
                    <a:p>
                      <a:pPr marL="0" marR="0" algn="ctr">
                        <a:lnSpc>
                          <a:spcPct val="115000"/>
                        </a:lnSpc>
                        <a:spcBef>
                          <a:spcPts val="0"/>
                        </a:spcBef>
                        <a:spcAft>
                          <a:spcPts val="0"/>
                        </a:spcAft>
                      </a:pPr>
                      <a:r>
                        <a:rPr lang="x-none" sz="9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 de propósito/enfoque </a:t>
                      </a:r>
                      <a:endParaRPr lang="x-none" sz="9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1">
                        <a:lumMod val="20000"/>
                        <a:lumOff val="80000"/>
                      </a:schemeClr>
                    </a:solidFill>
                  </a:tcPr>
                </a:tc>
                <a:tc>
                  <a:txBody>
                    <a:bodyPr/>
                    <a:lstStyle/>
                    <a:p>
                      <a:pPr algn="ctr"/>
                      <a:r>
                        <a:rPr lang="x-none" sz="1000" b="1" noProof="0" dirty="0" smtClean="0">
                          <a:effectLst>
                            <a:outerShdw blurRad="38100" dist="38100" dir="2700000" algn="tl">
                              <a:srgbClr val="000000">
                                <a:alpha val="43137"/>
                              </a:srgbClr>
                            </a:outerShdw>
                          </a:effectLst>
                          <a:latin typeface="+mn-lt"/>
                        </a:rPr>
                        <a:t>Organización</a:t>
                      </a:r>
                      <a:endParaRPr lang="x-none" sz="1000" b="1" noProof="0" dirty="0">
                        <a:effectLst>
                          <a:outerShdw blurRad="38100" dist="38100" dir="2700000" algn="tl">
                            <a:srgbClr val="000000">
                              <a:alpha val="43137"/>
                            </a:srgbClr>
                          </a:outerShdw>
                        </a:effectLst>
                        <a:latin typeface="+mn-lt"/>
                      </a:endParaRPr>
                    </a:p>
                  </a:txBody>
                  <a:tcPr marL="97155" marR="77004" marT="38502" marB="38502" anchor="ctr">
                    <a:solidFill>
                      <a:schemeClr val="accent1">
                        <a:lumMod val="20000"/>
                        <a:lumOff val="80000"/>
                      </a:schemeClr>
                    </a:solidFill>
                  </a:tcPr>
                </a:tc>
                <a:tc>
                  <a:txBody>
                    <a:bodyPr/>
                    <a:lstStyle/>
                    <a:p>
                      <a:pPr marL="0" marR="0" algn="ctr">
                        <a:lnSpc>
                          <a:spcPct val="115000"/>
                        </a:lnSpc>
                        <a:spcBef>
                          <a:spcPts val="0"/>
                        </a:spcBef>
                        <a:spcAft>
                          <a:spcPts val="0"/>
                        </a:spcAft>
                      </a:pPr>
                      <a:r>
                        <a:rPr lang="x-none"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Elaboración</a:t>
                      </a:r>
                      <a:r>
                        <a:rPr lang="x-none" sz="10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evidencia</a:t>
                      </a:r>
                      <a:endParaRPr lang="x-none" sz="10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15000"/>
                        </a:lnSpc>
                        <a:spcBef>
                          <a:spcPts val="0"/>
                        </a:spcBef>
                        <a:spcAft>
                          <a:spcPts val="0"/>
                        </a:spcAft>
                      </a:pPr>
                      <a:r>
                        <a:rPr lang="x-none"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Lenguaje y vocabulario</a:t>
                      </a:r>
                      <a:endParaRPr lang="x-none" sz="10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673576">
                <a:tc>
                  <a:txBody>
                    <a:bodyPr/>
                    <a:lstStyle/>
                    <a:p>
                      <a:pPr marL="0" marR="0" algn="ctr">
                        <a:lnSpc>
                          <a:spcPct val="100000"/>
                        </a:lnSpc>
                        <a:spcBef>
                          <a:spcPts val="0"/>
                        </a:spcBef>
                        <a:spcAft>
                          <a:spcPts val="0"/>
                        </a:spcAft>
                      </a:pPr>
                      <a:r>
                        <a:rPr lang="en-US" sz="1600" b="1" kern="1200" dirty="0" smtClean="0">
                          <a:solidFill>
                            <a:schemeClr val="tx1"/>
                          </a:solidFill>
                          <a:effectLst>
                            <a:outerShdw blurRad="38100" dist="38100" dir="2700000" algn="tl">
                              <a:srgbClr val="000000">
                                <a:alpha val="43137"/>
                              </a:srgbClr>
                            </a:outerShdw>
                          </a:effectLst>
                        </a:rPr>
                        <a:t>4</a:t>
                      </a:r>
                    </a:p>
                    <a:p>
                      <a:pPr marL="0" marR="0" algn="ctr">
                        <a:lnSpc>
                          <a:spcPct val="100000"/>
                        </a:lnSpc>
                        <a:spcBef>
                          <a:spcPts val="0"/>
                        </a:spcBef>
                        <a:spcAft>
                          <a:spcPts val="0"/>
                        </a:spcAft>
                      </a:pPr>
                      <a:r>
                        <a:rPr lang="en-US" sz="850" b="1" kern="1200" dirty="0" smtClean="0">
                          <a:solidFill>
                            <a:schemeClr val="tx1"/>
                          </a:solidFill>
                          <a:effectLst>
                            <a:outerShdw blurRad="38100" dist="38100" dir="2700000" algn="tl">
                              <a:srgbClr val="000000">
                                <a:alpha val="43137"/>
                              </a:srgbClr>
                            </a:outerShdw>
                          </a:effectLst>
                        </a:rPr>
                        <a:t>Explicación del estudiante</a:t>
                      </a:r>
                    </a:p>
                  </a:txBody>
                  <a:tcPr marL="97155" marR="77004" marT="38502" marB="38502" anchor="ctr"/>
                </a:tc>
                <a:tc>
                  <a:txBody>
                    <a:bodyPr/>
                    <a:lstStyle/>
                    <a:p>
                      <a:pPr marL="0" marR="0">
                        <a:lnSpc>
                          <a:spcPct val="100000"/>
                        </a:lnSpc>
                        <a:spcBef>
                          <a:spcPts val="0"/>
                        </a:spcBef>
                        <a:spcAft>
                          <a:spcPts val="0"/>
                        </a:spcAft>
                      </a:pPr>
                      <a:r>
                        <a:rPr lang="es-ES" sz="900" dirty="0" smtClean="0">
                          <a:solidFill>
                            <a:schemeClr val="tx1"/>
                          </a:solidFill>
                          <a:effectLst/>
                        </a:rPr>
                        <a:t>El estudiante establece un ambiente y personajes.  Se mantiene el enfoque de manera clara a lo largo del cuento.  El punto de vista del narrador se expresa de manera clara.</a:t>
                      </a:r>
                    </a:p>
                  </a:txBody>
                  <a:tcPr marL="97155" marR="77004" marT="38502" marB="38502"/>
                </a:tc>
                <a:tc>
                  <a:txBody>
                    <a:bodyPr/>
                    <a:lstStyle/>
                    <a:p>
                      <a:pPr marL="0" marR="0">
                        <a:lnSpc>
                          <a:spcPct val="100000"/>
                        </a:lnSpc>
                        <a:spcBef>
                          <a:spcPts val="0"/>
                        </a:spcBef>
                        <a:spcAft>
                          <a:spcPts val="0"/>
                        </a:spcAft>
                      </a:pPr>
                      <a:r>
                        <a:rPr lang="es-ES" sz="900" noProof="0" dirty="0" smtClean="0">
                          <a:solidFill>
                            <a:schemeClr val="tx1"/>
                          </a:solidFill>
                          <a:effectLst/>
                        </a:rPr>
                        <a:t>El estudiante presenta un comienzo, un medio y un final en orden secuencial, que progresa con </a:t>
                      </a:r>
                      <a:r>
                        <a:rPr lang="es-ES" sz="900" b="1" noProof="0" dirty="0" smtClean="0">
                          <a:solidFill>
                            <a:schemeClr val="tx1"/>
                          </a:solidFill>
                          <a:effectLst/>
                        </a:rPr>
                        <a:t>palabras de transición</a:t>
                      </a:r>
                      <a:r>
                        <a:rPr lang="es-ES" sz="900" b="1" baseline="0" noProof="0" dirty="0" smtClean="0">
                          <a:solidFill>
                            <a:schemeClr val="tx1"/>
                          </a:solidFill>
                          <a:effectLst/>
                        </a:rPr>
                        <a:t> </a:t>
                      </a:r>
                      <a:r>
                        <a:rPr lang="es-ES" sz="900" baseline="0" noProof="0" dirty="0" smtClean="0">
                          <a:solidFill>
                            <a:schemeClr val="tx1"/>
                          </a:solidFill>
                          <a:effectLst/>
                        </a:rPr>
                        <a:t>y con un orden lógico de los acontecimientos</a:t>
                      </a:r>
                      <a:r>
                        <a:rPr lang="es-MX" sz="900" baseline="0" noProof="0" dirty="0" smtClean="0">
                          <a:solidFill>
                            <a:schemeClr val="tx1"/>
                          </a:solidFill>
                          <a:effectLst/>
                        </a:rPr>
                        <a:t>.  El comienzo y la conclusión crean unidad.</a:t>
                      </a:r>
                      <a:endParaRPr lang="es-MX" sz="900" noProof="0" dirty="0">
                        <a:solidFill>
                          <a:schemeClr val="tx1"/>
                        </a:solidFill>
                        <a:effectLst/>
                        <a:latin typeface="+mn-lt"/>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MX" sz="900" noProof="0" dirty="0" smtClean="0">
                          <a:solidFill>
                            <a:schemeClr val="tx1"/>
                          </a:solidFill>
                          <a:effectLst/>
                        </a:rPr>
                        <a:t>El estudiante elabora con</a:t>
                      </a:r>
                      <a:r>
                        <a:rPr lang="es-MX" sz="900" baseline="0" noProof="0" dirty="0" smtClean="0">
                          <a:solidFill>
                            <a:schemeClr val="tx1"/>
                          </a:solidFill>
                          <a:effectLst/>
                        </a:rPr>
                        <a:t> detalles tomados de los pasajes acerca de enfrentar/vencer retos.   El estudiante utiliza la técnicas narrativas de diálogo y descripciones para desarrollar  el cuento.</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HN" sz="900" noProof="0" dirty="0" smtClean="0">
                          <a:solidFill>
                            <a:schemeClr val="tx1"/>
                          </a:solidFill>
                          <a:effectLst/>
                        </a:rPr>
                        <a:t>La voz del estudiante muestra conocimiento de la información.  El estudiante sabe y utiliza el</a:t>
                      </a:r>
                      <a:r>
                        <a:rPr lang="es-HN" sz="900" baseline="0" noProof="0" dirty="0" smtClean="0">
                          <a:solidFill>
                            <a:schemeClr val="tx1"/>
                          </a:solidFill>
                          <a:effectLst/>
                        </a:rPr>
                        <a:t> lenguaje sensorial </a:t>
                      </a:r>
                      <a:r>
                        <a:rPr lang="es-HN" sz="900" baseline="0" dirty="0" smtClean="0">
                          <a:solidFill>
                            <a:schemeClr val="tx1"/>
                          </a:solidFill>
                          <a:effectLst/>
                        </a:rPr>
                        <a:t>(atroz, despiadado, extasiado, escabullirse) . Vocabulario Concreto y expresivo hace que el cuento sea eficaz  </a:t>
                      </a:r>
                    </a:p>
                    <a:p>
                      <a:pPr marL="0" marR="0">
                        <a:lnSpc>
                          <a:spcPct val="100000"/>
                        </a:lnSpc>
                        <a:spcBef>
                          <a:spcPts val="0"/>
                        </a:spcBef>
                        <a:spcAft>
                          <a:spcPts val="0"/>
                        </a:spcAft>
                      </a:pPr>
                      <a:r>
                        <a:rPr lang="es-HN" sz="900" baseline="0" dirty="0" smtClean="0">
                          <a:solidFill>
                            <a:schemeClr val="tx1"/>
                          </a:solidFill>
                          <a:effectLst/>
                        </a:rPr>
                        <a:t>( desperdicios, desechos marinos, contaminación, y dialogo expresivo             —¡Carlita, creo que parte de ti es pez!).</a:t>
                      </a:r>
                      <a:endParaRPr lang="es-HN"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ES" sz="900" noProof="0" dirty="0" smtClean="0">
                          <a:solidFill>
                            <a:schemeClr val="tx1"/>
                          </a:solidFill>
                          <a:effectLst/>
                        </a:rPr>
                        <a:t>El estudiante tiene pocos o ningún error en la gramática, en el uso de palabras o en la mecánica, de acuerdo al grado. </a:t>
                      </a:r>
                    </a:p>
                  </a:txBody>
                  <a:tcPr marL="97155" marR="77004" marT="38502" marB="38502"/>
                </a:tc>
              </a:tr>
            </a:tbl>
          </a:graphicData>
        </a:graphic>
      </p:graphicFrame>
      <p:sp>
        <p:nvSpPr>
          <p:cNvPr id="2" name="Rectangle 1"/>
          <p:cNvSpPr/>
          <p:nvPr/>
        </p:nvSpPr>
        <p:spPr>
          <a:xfrm>
            <a:off x="228600" y="5162952"/>
            <a:ext cx="7391883" cy="954107"/>
          </a:xfrm>
          <a:prstGeom prst="rect">
            <a:avLst/>
          </a:prstGeom>
        </p:spPr>
        <p:txBody>
          <a:bodyPr wrap="square">
            <a:spAutoFit/>
          </a:bodyPr>
          <a:lstStyle/>
          <a:p>
            <a:pPr>
              <a:defRPr/>
            </a:pPr>
            <a:r>
              <a:rPr lang="x-none" sz="1400" dirty="0"/>
              <a:t>Escribe un cuento narrativo acerca de un personaje </a:t>
            </a:r>
            <a:r>
              <a:rPr lang="x-none" sz="1400" dirty="0" smtClean="0"/>
              <a:t>que quiere hacer </a:t>
            </a:r>
            <a:r>
              <a:rPr lang="x-none" sz="1400" dirty="0"/>
              <a:t>de </a:t>
            </a:r>
            <a:r>
              <a:rPr lang="x-none" sz="1400" dirty="0" smtClean="0"/>
              <a:t>nuestros </a:t>
            </a:r>
            <a:r>
              <a:rPr lang="x-none" sz="1400" dirty="0"/>
              <a:t>océanos un lugar más limpio</a:t>
            </a:r>
            <a:r>
              <a:rPr lang="es-MX" sz="1400" dirty="0" smtClean="0"/>
              <a:t>.  Tu cuento debe mantenerse enfocado/centrado en el tema.   </a:t>
            </a:r>
            <a:r>
              <a:rPr lang="x-none" sz="1400" dirty="0" smtClean="0"/>
              <a:t>Establece </a:t>
            </a:r>
            <a:r>
              <a:rPr lang="x-none" sz="1400" dirty="0"/>
              <a:t>el ambiente, los personajes y </a:t>
            </a:r>
            <a:r>
              <a:rPr lang="x-none" sz="1400" dirty="0" smtClean="0"/>
              <a:t>un </a:t>
            </a:r>
            <a:r>
              <a:rPr lang="x-none" sz="1400" dirty="0"/>
              <a:t>punto de vista.  Utiliza técnicas de narración que presenten el progreso de </a:t>
            </a:r>
          </a:p>
          <a:p>
            <a:pPr marL="359702" indent="-359702">
              <a:defRPr/>
            </a:pPr>
            <a:r>
              <a:rPr lang="x-none" sz="1400" dirty="0"/>
              <a:t>tu cuento </a:t>
            </a:r>
            <a:r>
              <a:rPr lang="x-none" sz="1400" dirty="0" smtClean="0"/>
              <a:t>desde </a:t>
            </a:r>
            <a:r>
              <a:rPr lang="x-none" sz="1400" dirty="0"/>
              <a:t>el principio, </a:t>
            </a:r>
            <a:r>
              <a:rPr lang="x-none" sz="1400" dirty="0" smtClean="0"/>
              <a:t>medio </a:t>
            </a:r>
            <a:r>
              <a:rPr lang="x-none" sz="1400" dirty="0"/>
              <a:t>(desarrollo) y </a:t>
            </a:r>
            <a:r>
              <a:rPr lang="x-none" sz="1400" dirty="0" smtClean="0"/>
              <a:t>hasta el </a:t>
            </a:r>
            <a:r>
              <a:rPr lang="x-none" sz="1400" dirty="0"/>
              <a:t>final.</a:t>
            </a:r>
          </a:p>
        </p:txBody>
      </p:sp>
      <p:sp>
        <p:nvSpPr>
          <p:cNvPr id="6" name="Rectangle 5"/>
          <p:cNvSpPr/>
          <p:nvPr/>
        </p:nvSpPr>
        <p:spPr>
          <a:xfrm>
            <a:off x="304800" y="6215334"/>
            <a:ext cx="7391400" cy="304699"/>
          </a:xfrm>
          <a:prstGeom prst="rect">
            <a:avLst/>
          </a:prstGeom>
        </p:spPr>
        <p:txBody>
          <a:bodyPr wrap="square">
            <a:spAutoFit/>
          </a:bodyPr>
          <a:lstStyle/>
          <a:p>
            <a:pPr>
              <a:lnSpc>
                <a:spcPct val="115000"/>
              </a:lnSpc>
            </a:pPr>
            <a:r>
              <a:rPr lang="es-ES" sz="1200" b="1" i="1" dirty="0">
                <a:ea typeface="Calibri"/>
                <a:cs typeface="Times New Roman"/>
              </a:rPr>
              <a:t>Muestra de un escrito ejemplar del </a:t>
            </a:r>
            <a:r>
              <a:rPr lang="es-ES" sz="1200" b="1" i="1" dirty="0" smtClean="0">
                <a:ea typeface="Calibri"/>
                <a:cs typeface="Times New Roman"/>
              </a:rPr>
              <a:t>estudiante para esta Tarea de rendimiento: (vea la próxima página)</a:t>
            </a:r>
            <a:endParaRPr lang="es-ES" sz="1200" b="1" i="1" dirty="0">
              <a:ea typeface="Calibri"/>
              <a:cs typeface="Times New Roman"/>
            </a:endParaRPr>
          </a:p>
        </p:txBody>
      </p:sp>
    </p:spTree>
    <p:extLst>
      <p:ext uri="{BB962C8B-B14F-4D97-AF65-F5344CB8AC3E}">
        <p14:creationId xmlns:p14="http://schemas.microsoft.com/office/powerpoint/2010/main" val="3631509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714178" y="9522883"/>
            <a:ext cx="842010" cy="535517"/>
          </a:xfrm>
        </p:spPr>
        <p:txBody>
          <a:bodyPr/>
          <a:lstStyle/>
          <a:p>
            <a:fld id="{F177B04D-AEB5-43ED-B9BA-B3D1EC9C9067}" type="slidenum">
              <a:rPr lang="en-US" smtClean="0"/>
              <a:pPr/>
              <a:t>14</a:t>
            </a:fld>
            <a:endParaRPr lang="en-US" dirty="0"/>
          </a:p>
        </p:txBody>
      </p:sp>
      <p:sp>
        <p:nvSpPr>
          <p:cNvPr id="5" name="Rectangle 4"/>
          <p:cNvSpPr/>
          <p:nvPr/>
        </p:nvSpPr>
        <p:spPr>
          <a:xfrm>
            <a:off x="336845" y="832314"/>
            <a:ext cx="7391400" cy="8617744"/>
          </a:xfrm>
          <a:prstGeom prst="rect">
            <a:avLst/>
          </a:prstGeom>
        </p:spPr>
        <p:txBody>
          <a:bodyPr wrap="square">
            <a:spAutoFit/>
          </a:bodyPr>
          <a:lstStyle/>
          <a:p>
            <a:pPr algn="ctr"/>
            <a:r>
              <a:rPr lang="es-MX" sz="1600" b="1" u="sng" dirty="0" smtClean="0"/>
              <a:t>La playa de Carlita</a:t>
            </a:r>
          </a:p>
          <a:p>
            <a:pPr algn="ctr"/>
            <a:endParaRPr lang="es-MX" sz="1600" b="1" u="sng" dirty="0" smtClean="0"/>
          </a:p>
          <a:p>
            <a:pPr algn="ctr"/>
            <a:endParaRPr lang="es-MX" sz="1600" b="1" u="sng" dirty="0" smtClean="0"/>
          </a:p>
          <a:p>
            <a:r>
              <a:rPr lang="es-MX" sz="1100" b="1" dirty="0" smtClean="0"/>
              <a:t>Desde que </a:t>
            </a:r>
            <a:r>
              <a:rPr lang="es-MX" sz="1100" dirty="0" smtClean="0"/>
              <a:t>Carlita era una niñita, ella quería cuidar de los animales.  Todos sus juguetes habían sido animales, pero los animales que más le gustaban eran los del mar. Tenía una tortuga, un pez, un pulpo, un cangrejo y claro, una ballena de juguete.   </a:t>
            </a:r>
          </a:p>
          <a:p>
            <a:endParaRPr lang="es-MX" sz="1100" dirty="0" smtClean="0"/>
          </a:p>
          <a:p>
            <a:r>
              <a:rPr lang="es-MX" sz="1100" b="1" dirty="0" smtClean="0"/>
              <a:t>Cada día </a:t>
            </a:r>
            <a:r>
              <a:rPr lang="es-MX" sz="1100" dirty="0" smtClean="0"/>
              <a:t>después de la escuela Carlita corría a  la playa que estaba a solo unos pasos detrás de su casa en California. Los veranos, por supuesto, eran sus favoritos porque podía pasar aún más tiempo cerca del agua. Su papá le dijo una vez, —¡Carlita, creo que parte de ti es pez!</a:t>
            </a:r>
          </a:p>
          <a:p>
            <a:endParaRPr lang="es-MX" sz="1100" dirty="0" smtClean="0"/>
          </a:p>
          <a:p>
            <a:endParaRPr lang="es-MX" sz="1100" dirty="0" smtClean="0"/>
          </a:p>
          <a:p>
            <a:endParaRPr lang="es-MX" sz="1100" dirty="0" smtClean="0"/>
          </a:p>
          <a:p>
            <a:r>
              <a:rPr lang="es-MX" sz="1100" dirty="0" smtClean="0"/>
              <a:t>Cuando Carlita estaba en quinto grado empezó a notar algo extraño en la playa.  Estaba apareciendo más y más basura. También vio desechos peligrosos como vidrio y colillas de cigarrillos.  —¡Ya basta</a:t>
            </a:r>
            <a:r>
              <a:rPr lang="es-MX" sz="1100" dirty="0"/>
              <a:t>!, —pensó </a:t>
            </a:r>
            <a:r>
              <a:rPr lang="es-MX" sz="1100" dirty="0" smtClean="0"/>
              <a:t>Carlita mientras se sacudía la arena.  —¡voy a hacer algo en cuanto a esta basura en mi playa!</a:t>
            </a:r>
          </a:p>
          <a:p>
            <a:endParaRPr lang="es-MX" sz="1100" dirty="0" smtClean="0"/>
          </a:p>
          <a:p>
            <a:endParaRPr lang="es-MX" sz="1100" strike="sngStrike" dirty="0" smtClean="0"/>
          </a:p>
          <a:p>
            <a:r>
              <a:rPr lang="es-MX" sz="1100" dirty="0" smtClean="0"/>
              <a:t>En la escuela, su clase había estado estudiado los efectos de la contaminación en tierra y en el océano.  ¡Carlita decidió escribir un informe sobre la contaminación en su propio patio! Ella tenía un plan.  Su informe animaría a otros a ayudar.  Carlita compartió con su clase su informe sobre los desperdicios marinos y los desechos en la playa detrás de su casa.  </a:t>
            </a:r>
            <a:r>
              <a:rPr lang="es-MX" sz="1100" b="1" dirty="0" smtClean="0"/>
              <a:t>Entonces ella </a:t>
            </a:r>
            <a:r>
              <a:rPr lang="es-MX" sz="1100" dirty="0" smtClean="0"/>
              <a:t>narró un cuento sobre unos niños, igual que ellos, que decidieron limpiar su propia playa.  Ella contó como consiguieron guantes y bolsas plásticas y se pusieron a recoger basura.  Ella habló acerca de cómo esto puede salvar la vida de las criaturas marinas y hasta salvar los arrecifes de coral.  </a:t>
            </a:r>
            <a:r>
              <a:rPr lang="es-MX" sz="1100" b="1" dirty="0" smtClean="0"/>
              <a:t>Entonces </a:t>
            </a:r>
            <a:r>
              <a:rPr lang="es-MX" sz="1100" dirty="0" smtClean="0"/>
              <a:t>dijo, —¿Por qué no se unen a mí para ayudar a salvar nuestra propia playa!</a:t>
            </a:r>
          </a:p>
          <a:p>
            <a:endParaRPr lang="es-MX" sz="1100" dirty="0" smtClean="0"/>
          </a:p>
          <a:p>
            <a:endParaRPr lang="es-MX" sz="1100" b="1" dirty="0" smtClean="0"/>
          </a:p>
          <a:p>
            <a:r>
              <a:rPr lang="es-MX" sz="1100" b="1" dirty="0" smtClean="0"/>
              <a:t>Al principio, </a:t>
            </a:r>
            <a:r>
              <a:rPr lang="es-MX" sz="1100" dirty="0" smtClean="0"/>
              <a:t>ella estaba desalentada.  Parecía que nadie tenía tiempo, </a:t>
            </a:r>
            <a:r>
              <a:rPr lang="es-MX" sz="1100" b="1" dirty="0" smtClean="0"/>
              <a:t>pero </a:t>
            </a:r>
            <a:r>
              <a:rPr lang="es-MX" sz="1100" dirty="0" smtClean="0"/>
              <a:t>Carlita estaba decidida.  Tomó una fotografía de la playa con toda la basura que había en ella.  Tomó una fotografía de una tortuga marina en la playa que estaba enferma porque había comido desechos de plástico.  La tortuga fue rescatada y estaba recibiendo tratamiento, pero ella nunca debió haberse enfermado en primer lugar.  Entonces llevó las fotografías  a la escuela.</a:t>
            </a:r>
          </a:p>
          <a:p>
            <a:endParaRPr lang="es-MX" sz="1100" dirty="0" smtClean="0"/>
          </a:p>
          <a:p>
            <a:endParaRPr lang="es-MX" sz="1100" dirty="0" smtClean="0"/>
          </a:p>
          <a:p>
            <a:endParaRPr lang="es-MX" sz="1100" dirty="0" smtClean="0"/>
          </a:p>
          <a:p>
            <a:r>
              <a:rPr lang="es-MX" sz="1100" dirty="0" smtClean="0"/>
              <a:t>—Deberíamos estar haciendo algo, </a:t>
            </a:r>
            <a:r>
              <a:rPr lang="es-MX" sz="1100" dirty="0"/>
              <a:t>— dijo </a:t>
            </a:r>
            <a:r>
              <a:rPr lang="es-MX" sz="1100" dirty="0" smtClean="0"/>
              <a:t>Carlita.  Pronto serán todas nuestras playas y ya no podremos jugar ni nadar en la playa.  Las playas deben estar limpias y el agua clara.    </a:t>
            </a:r>
          </a:p>
          <a:p>
            <a:endParaRPr lang="es-MX" sz="1100" dirty="0" smtClean="0"/>
          </a:p>
          <a:p>
            <a:r>
              <a:rPr lang="es-MX" sz="1100" b="1" dirty="0" smtClean="0"/>
              <a:t>Finalmente,</a:t>
            </a:r>
            <a:r>
              <a:rPr lang="es-MX" sz="1100" dirty="0" smtClean="0"/>
              <a:t> sus amigos la escucharon.  Su maestra también prestó atención.  Ellos realmente escucharon.  Planificaron un día para limpiar la playa, para el siguiente sábado.  </a:t>
            </a:r>
          </a:p>
          <a:p>
            <a:endParaRPr lang="es-MX" sz="1100" dirty="0" smtClean="0"/>
          </a:p>
          <a:p>
            <a:r>
              <a:rPr lang="es-MX" sz="1100" dirty="0" smtClean="0"/>
              <a:t>Para cuando llegó el sábado, no solo había niños, sino también padres y otros amigos.  Los reporteros del periódico y la televisión también estaban allí.  </a:t>
            </a:r>
            <a:r>
              <a:rPr lang="es-MX" sz="1100" b="1" dirty="0" smtClean="0"/>
              <a:t>Al final del día </a:t>
            </a:r>
            <a:r>
              <a:rPr lang="es-MX" sz="1100" dirty="0" smtClean="0"/>
              <a:t>habían recogido más de 100 bolsas de basura.  ¡Nadie podía creer que había tanta!  La playa se veía mucho mejor y las personas empezaron a comprender que hasta un pedacito de desecho importa cuando todos están tirando basura.  </a:t>
            </a:r>
          </a:p>
          <a:p>
            <a:endParaRPr lang="es-MX" sz="1100" dirty="0" smtClean="0"/>
          </a:p>
          <a:p>
            <a:endParaRPr lang="es-MX" sz="1100" dirty="0" smtClean="0"/>
          </a:p>
          <a:p>
            <a:endParaRPr lang="es-MX" sz="1100" dirty="0" smtClean="0"/>
          </a:p>
          <a:p>
            <a:r>
              <a:rPr lang="es-MX" sz="1100" dirty="0" smtClean="0"/>
              <a:t>Carlita estaba feliz.  Al día siguiente fue a una caminata por la playa.  Se veía hermosa.  Hasta podía imaginar que los animales marinos sabían y que de alguna manera le estaban dando las gracias a ella y a todos los que habían ayudado.</a:t>
            </a:r>
            <a:endParaRPr lang="es-MX" sz="1100" dirty="0"/>
          </a:p>
        </p:txBody>
      </p:sp>
      <p:sp>
        <p:nvSpPr>
          <p:cNvPr id="6" name="Rectangle 5"/>
          <p:cNvSpPr/>
          <p:nvPr/>
        </p:nvSpPr>
        <p:spPr>
          <a:xfrm>
            <a:off x="406607" y="2899569"/>
            <a:ext cx="5626865" cy="230832"/>
          </a:xfrm>
          <a:prstGeom prst="rect">
            <a:avLst/>
          </a:prstGeom>
          <a:solidFill>
            <a:schemeClr val="bg2"/>
          </a:solidFill>
          <a:ln w="9525">
            <a:solidFill>
              <a:schemeClr val="tx1"/>
            </a:solidFill>
          </a:ln>
        </p:spPr>
        <p:txBody>
          <a:bodyPr wrap="square">
            <a:spAutoFit/>
          </a:bodyPr>
          <a:lstStyle/>
          <a:p>
            <a:r>
              <a:rPr lang="es-PY" sz="900" b="1" i="1" dirty="0" smtClean="0"/>
              <a:t>En la  introducción, el escritor describe a un personaje,  lo que sucedió al principio y establece un enfoque. </a:t>
            </a:r>
            <a:endParaRPr lang="es-PY" sz="900" i="1" dirty="0"/>
          </a:p>
        </p:txBody>
      </p:sp>
      <p:sp>
        <p:nvSpPr>
          <p:cNvPr id="7" name="Rectangle 6"/>
          <p:cNvSpPr/>
          <p:nvPr/>
        </p:nvSpPr>
        <p:spPr>
          <a:xfrm>
            <a:off x="406607" y="1175103"/>
            <a:ext cx="4704426" cy="246221"/>
          </a:xfrm>
          <a:prstGeom prst="rect">
            <a:avLst/>
          </a:prstGeom>
          <a:solidFill>
            <a:schemeClr val="bg2"/>
          </a:solidFill>
          <a:ln w="9525">
            <a:solidFill>
              <a:schemeClr val="tx1"/>
            </a:solidFill>
          </a:ln>
        </p:spPr>
        <p:txBody>
          <a:bodyPr wrap="square">
            <a:spAutoFit/>
          </a:bodyPr>
          <a:lstStyle/>
          <a:p>
            <a:pPr lvl="0"/>
            <a:r>
              <a:rPr lang="es-PE" sz="900" b="1" i="1" dirty="0" smtClean="0">
                <a:solidFill>
                  <a:prstClr val="black"/>
                </a:solidFill>
              </a:rPr>
              <a:t>Para establecer la escena, el escritor incluye detalles acerca de dónde ocurrió lugar el cuento</a:t>
            </a:r>
            <a:r>
              <a:rPr lang="es-PE" sz="1000" b="1" i="1" dirty="0" smtClean="0">
                <a:solidFill>
                  <a:prstClr val="black"/>
                </a:solidFill>
              </a:rPr>
              <a:t>.</a:t>
            </a:r>
            <a:endParaRPr lang="es-PE" sz="1000" i="1" dirty="0">
              <a:solidFill>
                <a:prstClr val="black"/>
              </a:solidFill>
            </a:endParaRPr>
          </a:p>
        </p:txBody>
      </p:sp>
      <p:sp>
        <p:nvSpPr>
          <p:cNvPr id="8" name="Rectangle 7"/>
          <p:cNvSpPr/>
          <p:nvPr/>
        </p:nvSpPr>
        <p:spPr>
          <a:xfrm>
            <a:off x="406607" y="5392667"/>
            <a:ext cx="4704426" cy="230832"/>
          </a:xfrm>
          <a:prstGeom prst="rect">
            <a:avLst/>
          </a:prstGeom>
          <a:solidFill>
            <a:schemeClr val="bg2"/>
          </a:solidFill>
          <a:ln w="9525">
            <a:solidFill>
              <a:schemeClr val="tx1"/>
            </a:solidFill>
          </a:ln>
        </p:spPr>
        <p:txBody>
          <a:bodyPr wrap="square">
            <a:spAutoFit/>
          </a:bodyPr>
          <a:lstStyle/>
          <a:p>
            <a:r>
              <a:rPr lang="es-US" sz="900" b="1" i="1" dirty="0" smtClean="0"/>
              <a:t>El escritor incluye detalles de cómo se sintió el personaje y de lo que estaba pensando.</a:t>
            </a:r>
            <a:endParaRPr lang="es-US" sz="900" b="1" i="1" dirty="0"/>
          </a:p>
        </p:txBody>
      </p:sp>
      <p:sp>
        <p:nvSpPr>
          <p:cNvPr id="9" name="Rectangle 8"/>
          <p:cNvSpPr/>
          <p:nvPr/>
        </p:nvSpPr>
        <p:spPr>
          <a:xfrm>
            <a:off x="406607" y="6371249"/>
            <a:ext cx="4478784" cy="230832"/>
          </a:xfrm>
          <a:prstGeom prst="rect">
            <a:avLst/>
          </a:prstGeom>
          <a:solidFill>
            <a:schemeClr val="bg2"/>
          </a:solidFill>
          <a:ln w="9525">
            <a:solidFill>
              <a:schemeClr val="tx1"/>
            </a:solidFill>
          </a:ln>
        </p:spPr>
        <p:txBody>
          <a:bodyPr wrap="square">
            <a:spAutoFit/>
          </a:bodyPr>
          <a:lstStyle/>
          <a:p>
            <a:r>
              <a:rPr lang="es-MX" sz="900" b="1" i="1" dirty="0" smtClean="0"/>
              <a:t>El escritor utiliza lenguaje de transición para avanzar el cuento.</a:t>
            </a:r>
            <a:endParaRPr lang="es-MX" sz="900" i="1" dirty="0"/>
          </a:p>
        </p:txBody>
      </p:sp>
      <p:sp>
        <p:nvSpPr>
          <p:cNvPr id="10" name="Rectangle 9"/>
          <p:cNvSpPr/>
          <p:nvPr/>
        </p:nvSpPr>
        <p:spPr>
          <a:xfrm>
            <a:off x="406607" y="3878151"/>
            <a:ext cx="4038600" cy="230832"/>
          </a:xfrm>
          <a:prstGeom prst="rect">
            <a:avLst/>
          </a:prstGeom>
          <a:solidFill>
            <a:schemeClr val="bg2"/>
          </a:solidFill>
          <a:ln w="9525">
            <a:solidFill>
              <a:schemeClr val="tx1"/>
            </a:solidFill>
          </a:ln>
        </p:spPr>
        <p:txBody>
          <a:bodyPr wrap="square">
            <a:spAutoFit/>
          </a:bodyPr>
          <a:lstStyle/>
          <a:p>
            <a:pPr lvl="0"/>
            <a:r>
              <a:rPr lang="es-PY" sz="900" b="1" i="1" dirty="0" smtClean="0">
                <a:solidFill>
                  <a:prstClr val="black"/>
                </a:solidFill>
              </a:rPr>
              <a:t>El diálogo y la  descripción se usan de manera eficaz en todo el cuento.</a:t>
            </a:r>
            <a:endParaRPr lang="es-PY" sz="900" i="1" dirty="0">
              <a:solidFill>
                <a:prstClr val="black"/>
              </a:solidFill>
            </a:endParaRPr>
          </a:p>
        </p:txBody>
      </p:sp>
      <p:sp>
        <p:nvSpPr>
          <p:cNvPr id="11" name="Rectangle 10"/>
          <p:cNvSpPr/>
          <p:nvPr/>
        </p:nvSpPr>
        <p:spPr>
          <a:xfrm>
            <a:off x="406607" y="8610600"/>
            <a:ext cx="7149581" cy="230832"/>
          </a:xfrm>
          <a:prstGeom prst="rect">
            <a:avLst/>
          </a:prstGeom>
          <a:solidFill>
            <a:schemeClr val="bg2"/>
          </a:solidFill>
          <a:ln w="9525">
            <a:solidFill>
              <a:schemeClr val="tx1"/>
            </a:solidFill>
          </a:ln>
        </p:spPr>
        <p:txBody>
          <a:bodyPr wrap="square">
            <a:spAutoFit/>
          </a:bodyPr>
          <a:lstStyle/>
          <a:p>
            <a:r>
              <a:rPr lang="es-PR" sz="900" b="1" i="1" dirty="0" smtClean="0"/>
              <a:t>El escritor sigue un orden lógico de los acontecimientos, principio, medio (desarrollo)y una conclusión que sigue el orden de los acontecimientos</a:t>
            </a:r>
            <a:r>
              <a:rPr lang="sah-RU" sz="900" b="1" i="1" dirty="0" smtClean="0"/>
              <a:t>.</a:t>
            </a:r>
            <a:endParaRPr lang="sah-RU" sz="900" i="1" dirty="0"/>
          </a:p>
        </p:txBody>
      </p:sp>
      <p:sp>
        <p:nvSpPr>
          <p:cNvPr id="12" name="Rectangle 11"/>
          <p:cNvSpPr/>
          <p:nvPr/>
        </p:nvSpPr>
        <p:spPr>
          <a:xfrm>
            <a:off x="152400" y="203871"/>
            <a:ext cx="5774048" cy="304699"/>
          </a:xfrm>
          <a:prstGeom prst="rect">
            <a:avLst/>
          </a:prstGeom>
        </p:spPr>
        <p:txBody>
          <a:bodyPr wrap="square">
            <a:spAutoFit/>
          </a:bodyPr>
          <a:lstStyle/>
          <a:p>
            <a:pPr>
              <a:lnSpc>
                <a:spcPct val="115000"/>
              </a:lnSpc>
            </a:pPr>
            <a:r>
              <a:rPr lang="es-ES" sz="1200" b="1" i="1" dirty="0">
                <a:ea typeface="Calibri"/>
                <a:cs typeface="Times New Roman"/>
              </a:rPr>
              <a:t>Muestra de un escrito ejemplar del estudiante para esta Tarea de </a:t>
            </a:r>
            <a:r>
              <a:rPr lang="es-ES" sz="1200" b="1" i="1" dirty="0" smtClean="0">
                <a:ea typeface="Calibri"/>
                <a:cs typeface="Times New Roman"/>
              </a:rPr>
              <a:t>rendimiento:</a:t>
            </a:r>
            <a:endParaRPr lang="en-US" sz="1200" b="1" i="1" dirty="0">
              <a:ea typeface="Calibri"/>
              <a:cs typeface="Times New Roman"/>
            </a:endParaRPr>
          </a:p>
        </p:txBody>
      </p:sp>
    </p:spTree>
    <p:extLst>
      <p:ext uri="{BB962C8B-B14F-4D97-AF65-F5344CB8AC3E}">
        <p14:creationId xmlns:p14="http://schemas.microsoft.com/office/powerpoint/2010/main" val="1102456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88622407"/>
              </p:ext>
            </p:extLst>
          </p:nvPr>
        </p:nvGraphicFramePr>
        <p:xfrm>
          <a:off x="304800" y="1066800"/>
          <a:ext cx="7238999" cy="8007561"/>
        </p:xfrm>
        <a:graphic>
          <a:graphicData uri="http://schemas.openxmlformats.org/drawingml/2006/table">
            <a:tbl>
              <a:tblPr/>
              <a:tblGrid>
                <a:gridCol w="653092"/>
                <a:gridCol w="1263066"/>
                <a:gridCol w="1485960"/>
                <a:gridCol w="1485960"/>
                <a:gridCol w="1188768"/>
                <a:gridCol w="1162153"/>
              </a:tblGrid>
              <a:tr h="398899">
                <a:tc rowSpan="2">
                  <a:txBody>
                    <a:bodyPr/>
                    <a:lstStyle/>
                    <a:p>
                      <a:pPr marL="0" marR="0" algn="ctr">
                        <a:lnSpc>
                          <a:spcPct val="115000"/>
                        </a:lnSpc>
                        <a:spcBef>
                          <a:spcPts val="0"/>
                        </a:spcBef>
                        <a:spcAft>
                          <a:spcPts val="0"/>
                        </a:spcAft>
                      </a:pPr>
                      <a:r>
                        <a:rPr lang="en-US" sz="1200" b="1" dirty="0">
                          <a:solidFill>
                            <a:srgbClr val="000000"/>
                          </a:solidFill>
                          <a:latin typeface="+mn-lt"/>
                          <a:ea typeface="Times New Roman"/>
                          <a:cs typeface="Times New Roman"/>
                        </a:rPr>
                        <a:t>Score</a:t>
                      </a:r>
                      <a:endParaRPr lang="en-US" sz="1200" dirty="0">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en-US" sz="1100" b="1" dirty="0" smtClean="0">
                          <a:solidFill>
                            <a:srgbClr val="000000"/>
                          </a:solidFill>
                          <a:effectLst>
                            <a:outerShdw blurRad="38100" dist="38100" dir="2700000" algn="tl">
                              <a:srgbClr val="000000">
                                <a:alpha val="43137"/>
                              </a:srgbClr>
                            </a:outerShdw>
                          </a:effectLst>
                          <a:latin typeface="+mn-lt"/>
                          <a:ea typeface="Times New Roman"/>
                          <a:cs typeface="Times New Roman"/>
                        </a:rPr>
                        <a:t>Statement of Purpose/Focus and </a:t>
                      </a:r>
                    </a:p>
                    <a:p>
                      <a:pPr marL="0" marR="0" algn="ctr">
                        <a:lnSpc>
                          <a:spcPct val="115000"/>
                        </a:lnSpc>
                        <a:spcBef>
                          <a:spcPts val="0"/>
                        </a:spcBef>
                        <a:spcAft>
                          <a:spcPts val="0"/>
                        </a:spcAft>
                      </a:pPr>
                      <a:r>
                        <a:rPr lang="en-US" sz="1100" b="1" dirty="0" smtClean="0">
                          <a:solidFill>
                            <a:srgbClr val="000000"/>
                          </a:solidFill>
                          <a:effectLst>
                            <a:outerShdw blurRad="38100" dist="38100" dir="2700000" algn="tl">
                              <a:srgbClr val="000000">
                                <a:alpha val="43137"/>
                              </a:srgbClr>
                            </a:outerShdw>
                          </a:effectLst>
                          <a:latin typeface="+mn-lt"/>
                          <a:ea typeface="Times New Roman"/>
                          <a:cs typeface="Times New Roman"/>
                        </a:rPr>
                        <a:t>Organization</a:t>
                      </a:r>
                      <a:endParaRPr lang="en-US" sz="11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b="1" dirty="0">
                          <a:solidFill>
                            <a:srgbClr val="000000"/>
                          </a:solidFill>
                          <a:effectLst>
                            <a:outerShdw blurRad="38100" dist="38100" dir="2700000" algn="tl">
                              <a:srgbClr val="000000">
                                <a:alpha val="43137"/>
                              </a:srgbClr>
                            </a:outerShdw>
                          </a:effectLst>
                          <a:latin typeface="+mn-lt"/>
                          <a:ea typeface="Times New Roman"/>
                          <a:cs typeface="Times New Roman"/>
                        </a:rPr>
                        <a:t>Development: Language and Elaboration of Evidence</a:t>
                      </a:r>
                      <a:endParaRPr lang="en-US" sz="11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n-US" sz="1300" b="1" dirty="0">
                          <a:solidFill>
                            <a:srgbClr val="000000"/>
                          </a:solidFill>
                          <a:effectLst>
                            <a:outerShdw blurRad="38100" dist="38100" dir="2700000" algn="tl">
                              <a:srgbClr val="000000">
                                <a:alpha val="43137"/>
                              </a:srgbClr>
                            </a:outerShdw>
                          </a:effectLst>
                          <a:latin typeface="+mn-lt"/>
                          <a:ea typeface="Times New Roman"/>
                          <a:cs typeface="Times New Roman"/>
                        </a:rPr>
                        <a:t>Conventions</a:t>
                      </a:r>
                      <a:endParaRPr lang="en-US" sz="13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474297">
                <a:tc vMerge="1">
                  <a:txBody>
                    <a:bodyPr/>
                    <a:lstStyle/>
                    <a:p>
                      <a:endParaRPr lang="en-US"/>
                    </a:p>
                  </a:txBody>
                  <a:tcPr/>
                </a:tc>
                <a:tc>
                  <a:txBody>
                    <a:bodyPr/>
                    <a:lstStyle/>
                    <a:p>
                      <a:pPr marL="0" marR="0" algn="ctr">
                        <a:lnSpc>
                          <a:spcPct val="115000"/>
                        </a:lnSpc>
                        <a:spcBef>
                          <a:spcPts val="0"/>
                        </a:spcBef>
                        <a:spcAft>
                          <a:spcPts val="0"/>
                        </a:spcAft>
                      </a:pPr>
                      <a:r>
                        <a:rPr lang="en-US" sz="1200" b="1" dirty="0" smtClean="0">
                          <a:solidFill>
                            <a:srgbClr val="000000"/>
                          </a:solidFill>
                          <a:effectLst>
                            <a:outerShdw blurRad="38100" dist="38100" dir="2700000" algn="tl">
                              <a:srgbClr val="000000">
                                <a:alpha val="43137"/>
                              </a:srgbClr>
                            </a:outerShdw>
                          </a:effectLst>
                          <a:latin typeface="+mn-lt"/>
                          <a:ea typeface="Times New Roman"/>
                          <a:cs typeface="Times New Roman"/>
                        </a:rPr>
                        <a:t>Statement of Purpose/Focus   </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Organization</a:t>
                      </a:r>
                      <a:endParaRPr lang="en-US" sz="1200" b="1" dirty="0">
                        <a:effectLst>
                          <a:outerShdw blurRad="38100" dist="38100" dir="2700000" algn="tl">
                            <a:srgbClr val="000000">
                              <a:alpha val="43137"/>
                            </a:srgbClr>
                          </a:outerShdw>
                        </a:effectLst>
                        <a:latin typeface="+mn-lt"/>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200" b="1" dirty="0">
                          <a:solidFill>
                            <a:srgbClr val="000000"/>
                          </a:solidFill>
                          <a:effectLst>
                            <a:outerShdw blurRad="38100" dist="38100" dir="2700000" algn="tl">
                              <a:srgbClr val="000000">
                                <a:alpha val="43137"/>
                              </a:srgbClr>
                            </a:outerShdw>
                          </a:effectLst>
                          <a:latin typeface="+mn-lt"/>
                          <a:ea typeface="Times New Roman"/>
                          <a:cs typeface="Times New Roman"/>
                        </a:rPr>
                        <a:t>Elaboration of Evidence</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a:txBody>
                    <a:bodyPr/>
                    <a:lstStyle/>
                    <a:p>
                      <a:pPr marL="0" marR="0" algn="ctr">
                        <a:lnSpc>
                          <a:spcPct val="115000"/>
                        </a:lnSpc>
                        <a:spcBef>
                          <a:spcPts val="0"/>
                        </a:spcBef>
                        <a:spcAft>
                          <a:spcPts val="0"/>
                        </a:spcAft>
                      </a:pPr>
                      <a:r>
                        <a:rPr lang="en-US" sz="1200" b="1" dirty="0">
                          <a:solidFill>
                            <a:srgbClr val="000000"/>
                          </a:solidFill>
                          <a:effectLst>
                            <a:outerShdw blurRad="38100" dist="38100" dir="2700000" algn="tl">
                              <a:srgbClr val="000000">
                                <a:alpha val="43137"/>
                              </a:srgbClr>
                            </a:outerShdw>
                          </a:effectLst>
                          <a:latin typeface="+mn-lt"/>
                          <a:ea typeface="Times New Roman"/>
                          <a:cs typeface="Times New Roman"/>
                        </a:rPr>
                        <a:t>Language and Vocabulary</a:t>
                      </a:r>
                      <a:endParaRPr lang="en-US" sz="12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vMerge="1">
                  <a:txBody>
                    <a:bodyPr/>
                    <a:lstStyle/>
                    <a:p>
                      <a:endParaRPr lang="en-US"/>
                    </a:p>
                  </a:txBody>
                  <a:tcPr/>
                </a:tc>
              </a:tr>
              <a:tr h="1731190">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15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Exemplary</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is clearly focused and maintained throughout: </a:t>
                      </a:r>
                    </a:p>
                    <a:p>
                      <a:pPr marL="58738" indent="-58738">
                        <a:buFont typeface="Arial" pitchFamily="34" charset="0"/>
                        <a:buChar char="•"/>
                      </a:pPr>
                      <a:r>
                        <a:rPr lang="en-US" sz="900" baseline="0" dirty="0" smtClean="0">
                          <a:solidFill>
                            <a:srgbClr val="000000"/>
                          </a:solidFill>
                          <a:latin typeface="+mn-lt"/>
                        </a:rPr>
                        <a:t>effectively establishes a setting, narrator and/or characters, and point of view*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has an effective plot helping create unity and completeness: </a:t>
                      </a:r>
                    </a:p>
                    <a:p>
                      <a:pPr marL="58738" indent="-58738">
                        <a:buFont typeface="Arial" pitchFamily="34" charset="0"/>
                        <a:buChar char="•"/>
                      </a:pPr>
                      <a:r>
                        <a:rPr lang="en-US" sz="900" baseline="0" dirty="0" smtClean="0">
                          <a:solidFill>
                            <a:srgbClr val="000000"/>
                          </a:solidFill>
                          <a:latin typeface="+mn-lt"/>
                        </a:rPr>
                        <a:t>effective, consistent use of a variety of transitional strategies </a:t>
                      </a:r>
                    </a:p>
                    <a:p>
                      <a:pPr marL="58738" indent="-58738">
                        <a:buFont typeface="Arial" pitchFamily="34" charset="0"/>
                        <a:buChar char="•"/>
                      </a:pPr>
                      <a:r>
                        <a:rPr lang="en-US" sz="900" baseline="0" dirty="0" smtClean="0">
                          <a:solidFill>
                            <a:srgbClr val="000000"/>
                          </a:solidFill>
                          <a:latin typeface="+mn-lt"/>
                        </a:rPr>
                        <a:t>logical sequence of events from beginning to end </a:t>
                      </a:r>
                    </a:p>
                    <a:p>
                      <a:pPr marL="58738" indent="-58738">
                        <a:buFont typeface="Arial" pitchFamily="34" charset="0"/>
                        <a:buChar char="•"/>
                      </a:pPr>
                      <a:r>
                        <a:rPr lang="en-US" sz="900" baseline="0" dirty="0" smtClean="0">
                          <a:solidFill>
                            <a:srgbClr val="000000"/>
                          </a:solidFill>
                          <a:latin typeface="+mn-lt"/>
                        </a:rPr>
                        <a:t>effective opening and closure for audience and purpose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provides thorough and effective elaboration using details, dialogue, and description: </a:t>
                      </a:r>
                    </a:p>
                    <a:p>
                      <a:pPr marL="58738" indent="-58738">
                        <a:buFont typeface="Arial" pitchFamily="34" charset="0"/>
                        <a:buChar char="•"/>
                      </a:pPr>
                      <a:r>
                        <a:rPr lang="en-US" sz="900" baseline="0" dirty="0" smtClean="0">
                          <a:solidFill>
                            <a:srgbClr val="000000"/>
                          </a:solidFill>
                          <a:latin typeface="+mn-lt"/>
                        </a:rPr>
                        <a:t>effective use of a variety of narrative techniques that advance the story or illustrate the experience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clearly and effectively expresses experiences or events: </a:t>
                      </a:r>
                    </a:p>
                    <a:p>
                      <a:pPr marL="58738" indent="-58738">
                        <a:buFont typeface="Arial" pitchFamily="34" charset="0"/>
                        <a:buChar char="•"/>
                      </a:pPr>
                      <a:r>
                        <a:rPr lang="en-US" sz="900" baseline="0" dirty="0" smtClean="0">
                          <a:solidFill>
                            <a:srgbClr val="000000"/>
                          </a:solidFill>
                          <a:latin typeface="+mn-lt"/>
                        </a:rPr>
                        <a:t>effective use of sensory, concrete, and figurative language clearly advance the purpose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demonstrates a strong command of conventions: </a:t>
                      </a:r>
                    </a:p>
                    <a:p>
                      <a:pPr marL="58738" indent="-58738">
                        <a:buFont typeface="Arial" pitchFamily="34" charset="0"/>
                        <a:buChar char="•"/>
                      </a:pPr>
                      <a:r>
                        <a:rPr lang="en-US" sz="900" baseline="0" dirty="0" smtClean="0">
                          <a:solidFill>
                            <a:srgbClr val="000000"/>
                          </a:solidFill>
                          <a:latin typeface="+mn-lt"/>
                        </a:rPr>
                        <a:t>few, if any, errors in usage and sentence formation </a:t>
                      </a:r>
                    </a:p>
                    <a:p>
                      <a:pPr marL="58738" indent="-58738">
                        <a:buFont typeface="Arial" pitchFamily="34" charset="0"/>
                        <a:buChar char="•"/>
                      </a:pPr>
                      <a:r>
                        <a:rPr lang="en-US" sz="900" baseline="0" dirty="0" smtClean="0">
                          <a:solidFill>
                            <a:srgbClr val="000000"/>
                          </a:solidFill>
                          <a:latin typeface="+mn-lt"/>
                        </a:rPr>
                        <a:t>effective and consistent use of punctuation, capitalization, and spelling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873093">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3</a:t>
                      </a:r>
                    </a:p>
                    <a:p>
                      <a:pPr marL="0" marR="0" algn="ctr">
                        <a:lnSpc>
                          <a:spcPct val="115000"/>
                        </a:lnSpc>
                        <a:spcBef>
                          <a:spcPts val="0"/>
                        </a:spcBef>
                        <a:spcAft>
                          <a:spcPts val="0"/>
                        </a:spcAft>
                      </a:pPr>
                      <a:r>
                        <a:rPr lang="en-US" sz="1000" b="1" dirty="0" smtClean="0">
                          <a:solidFill>
                            <a:srgbClr val="000000"/>
                          </a:solidFill>
                          <a:effectLst>
                            <a:outerShdw blurRad="38100" dist="38100" dir="2700000" algn="tl">
                              <a:srgbClr val="000000">
                                <a:alpha val="43137"/>
                              </a:srgbClr>
                            </a:outerShdw>
                          </a:effectLst>
                          <a:latin typeface="+mn-lt"/>
                          <a:ea typeface="Calibri"/>
                          <a:cs typeface="Times New Roman"/>
                        </a:rPr>
                        <a:t>Proficient</a:t>
                      </a:r>
                      <a:endParaRPr lang="en-US" sz="10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is adequately focused and generally maintained throughout: </a:t>
                      </a:r>
                    </a:p>
                    <a:p>
                      <a:pPr marL="58738" indent="-58738">
                        <a:buFont typeface="Arial" pitchFamily="34" charset="0"/>
                        <a:buChar char="•"/>
                      </a:pPr>
                      <a:r>
                        <a:rPr lang="en-US" sz="900" baseline="0" dirty="0" smtClean="0">
                          <a:solidFill>
                            <a:srgbClr val="000000"/>
                          </a:solidFill>
                          <a:latin typeface="+mn-lt"/>
                        </a:rPr>
                        <a:t>adequately establishes a setting, narrator and/or characters, and point of view*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has an evident plot helping create a sense of unity and completeness, though there may be minor flaws and some ideas may be loosely connected: </a:t>
                      </a:r>
                    </a:p>
                    <a:p>
                      <a:pPr marL="58738" indent="-58738">
                        <a:buFont typeface="Arial" pitchFamily="34" charset="0"/>
                        <a:buChar char="•"/>
                      </a:pPr>
                      <a:r>
                        <a:rPr lang="en-US" sz="900" baseline="0" dirty="0" smtClean="0">
                          <a:solidFill>
                            <a:srgbClr val="000000"/>
                          </a:solidFill>
                          <a:latin typeface="+mn-lt"/>
                        </a:rPr>
                        <a:t>adequate use of a variety of transitional strategies </a:t>
                      </a:r>
                    </a:p>
                    <a:p>
                      <a:pPr marL="58738" indent="-58738">
                        <a:buFont typeface="Arial" pitchFamily="34" charset="0"/>
                        <a:buChar char="•"/>
                      </a:pPr>
                      <a:r>
                        <a:rPr lang="en-US" sz="900" baseline="0" dirty="0" smtClean="0">
                          <a:solidFill>
                            <a:srgbClr val="000000"/>
                          </a:solidFill>
                          <a:latin typeface="+mn-lt"/>
                        </a:rPr>
                        <a:t>adequate sequence of events from beginning to end </a:t>
                      </a:r>
                    </a:p>
                    <a:p>
                      <a:pPr marL="58738" indent="-58738">
                        <a:buFont typeface="Arial" pitchFamily="34" charset="0"/>
                        <a:buChar char="•"/>
                      </a:pPr>
                      <a:r>
                        <a:rPr lang="en-US" sz="900" baseline="0" dirty="0" smtClean="0">
                          <a:solidFill>
                            <a:srgbClr val="000000"/>
                          </a:solidFill>
                          <a:latin typeface="+mn-lt"/>
                        </a:rPr>
                        <a:t>adequate opening and closure for audience and purpose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provides adequate elaboration using details, dialogue, and description: </a:t>
                      </a:r>
                    </a:p>
                    <a:p>
                      <a:pPr marL="58738" indent="-58738">
                        <a:buFont typeface="Arial" pitchFamily="34" charset="0"/>
                        <a:buChar char="•"/>
                      </a:pPr>
                      <a:r>
                        <a:rPr lang="en-US" sz="900" baseline="0" dirty="0" smtClean="0">
                          <a:solidFill>
                            <a:srgbClr val="000000"/>
                          </a:solidFill>
                          <a:latin typeface="+mn-lt"/>
                        </a:rPr>
                        <a:t>adequate use of a variety of narrative techniques that generally advance the story or illustrate the experience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adequately expresses experiences or events: </a:t>
                      </a:r>
                    </a:p>
                    <a:p>
                      <a:pPr marL="58738" indent="-58738">
                        <a:buFont typeface="Arial" pitchFamily="34" charset="0"/>
                        <a:buChar char="•"/>
                      </a:pPr>
                      <a:r>
                        <a:rPr lang="en-US" sz="900" baseline="0" dirty="0" smtClean="0">
                          <a:solidFill>
                            <a:srgbClr val="000000"/>
                          </a:solidFill>
                          <a:latin typeface="+mn-lt"/>
                        </a:rPr>
                        <a:t>adequate use of sensory, concrete, and figurative language generally advance the purpose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demonstrates an adequate command of conventions: </a:t>
                      </a:r>
                    </a:p>
                    <a:p>
                      <a:pPr marL="58738" indent="-58738">
                        <a:buFont typeface="Arial" pitchFamily="34" charset="0"/>
                        <a:buChar char="•"/>
                      </a:pPr>
                      <a:r>
                        <a:rPr lang="en-US" sz="900" baseline="0" dirty="0" smtClean="0">
                          <a:solidFill>
                            <a:srgbClr val="000000"/>
                          </a:solidFill>
                          <a:latin typeface="+mn-lt"/>
                        </a:rPr>
                        <a:t>some errors in usage and sentence formation but no systematic pattern of errors is displayed </a:t>
                      </a:r>
                    </a:p>
                    <a:p>
                      <a:pPr marL="58738" indent="-58738">
                        <a:buFont typeface="Arial" pitchFamily="34" charset="0"/>
                        <a:buChar char="•"/>
                      </a:pPr>
                      <a:r>
                        <a:rPr lang="en-US" sz="900" baseline="0" dirty="0" smtClean="0">
                          <a:solidFill>
                            <a:srgbClr val="000000"/>
                          </a:solidFill>
                          <a:latin typeface="+mn-lt"/>
                        </a:rPr>
                        <a:t>adequate use of punctuation, capitalization, and spelling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589290">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p>
                      <a:pPr marL="0" marR="0" algn="ctr">
                        <a:lnSpc>
                          <a:spcPct val="115000"/>
                        </a:lnSpc>
                        <a:spcBef>
                          <a:spcPts val="0"/>
                        </a:spcBef>
                        <a:spcAft>
                          <a:spcPts val="0"/>
                        </a:spcAft>
                      </a:pPr>
                      <a:r>
                        <a:rPr lang="en-US" sz="850" b="1" dirty="0" smtClean="0">
                          <a:solidFill>
                            <a:srgbClr val="000000"/>
                          </a:solidFill>
                          <a:effectLst>
                            <a:outerShdw blurRad="38100" dist="38100" dir="2700000" algn="tl">
                              <a:srgbClr val="000000">
                                <a:alpha val="43137"/>
                              </a:srgbClr>
                            </a:outerShdw>
                          </a:effectLst>
                          <a:latin typeface="+mn-lt"/>
                          <a:ea typeface="Calibri"/>
                          <a:cs typeface="Times New Roman"/>
                        </a:rPr>
                        <a:t>Developing</a:t>
                      </a:r>
                      <a:endParaRPr lang="en-US" sz="85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is somewhat maintained and may have a minor drift in focus: </a:t>
                      </a:r>
                    </a:p>
                    <a:p>
                      <a:pPr marL="58738" indent="-58738">
                        <a:buFont typeface="Arial" pitchFamily="34" charset="0"/>
                        <a:buChar char="•"/>
                      </a:pPr>
                      <a:r>
                        <a:rPr lang="en-US" sz="900" baseline="0" dirty="0" smtClean="0">
                          <a:solidFill>
                            <a:srgbClr val="000000"/>
                          </a:solidFill>
                          <a:latin typeface="+mn-lt"/>
                        </a:rPr>
                        <a:t>inconsistently establishes a setting, narrator and/or characters, and point of view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has an inconsistent plot, and flaws are evident: </a:t>
                      </a:r>
                    </a:p>
                    <a:p>
                      <a:pPr marL="58738" indent="-58738">
                        <a:buFont typeface="Arial" pitchFamily="34" charset="0"/>
                        <a:buChar char="•"/>
                      </a:pPr>
                      <a:r>
                        <a:rPr lang="en-US" sz="900" baseline="0" dirty="0" smtClean="0">
                          <a:solidFill>
                            <a:srgbClr val="000000"/>
                          </a:solidFill>
                          <a:latin typeface="+mn-lt"/>
                        </a:rPr>
                        <a:t>inconsistent use of basic transitional strategies with little variety </a:t>
                      </a:r>
                    </a:p>
                    <a:p>
                      <a:pPr marL="58738" indent="-58738">
                        <a:buFont typeface="Arial" pitchFamily="34" charset="0"/>
                        <a:buChar char="•"/>
                      </a:pPr>
                      <a:r>
                        <a:rPr lang="en-US" sz="900" baseline="0" dirty="0" smtClean="0">
                          <a:solidFill>
                            <a:srgbClr val="000000"/>
                          </a:solidFill>
                          <a:latin typeface="+mn-lt"/>
                        </a:rPr>
                        <a:t>uneven sequence of events from beginning to end </a:t>
                      </a:r>
                    </a:p>
                    <a:p>
                      <a:pPr marL="58738" indent="-58738">
                        <a:buFont typeface="Arial" pitchFamily="34" charset="0"/>
                        <a:buChar char="•"/>
                      </a:pPr>
                      <a:r>
                        <a:rPr lang="en-US" sz="900" baseline="0" dirty="0" smtClean="0">
                          <a:solidFill>
                            <a:srgbClr val="000000"/>
                          </a:solidFill>
                          <a:latin typeface="+mn-lt"/>
                        </a:rPr>
                        <a:t>opening and closure, if present, are weak </a:t>
                      </a:r>
                    </a:p>
                    <a:p>
                      <a:pPr marL="58738" indent="-58738">
                        <a:buFont typeface="Arial" pitchFamily="34" charset="0"/>
                        <a:buChar char="•"/>
                      </a:pPr>
                      <a:r>
                        <a:rPr lang="en-US" sz="900" baseline="0" dirty="0" smtClean="0">
                          <a:solidFill>
                            <a:srgbClr val="000000"/>
                          </a:solidFill>
                          <a:latin typeface="+mn-lt"/>
                        </a:rPr>
                        <a:t>weak connection among ideas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provides uneven, cursory elaboration using partial and uneven details, dialogue, and description: </a:t>
                      </a:r>
                    </a:p>
                    <a:p>
                      <a:pPr marL="58738" indent="-58738">
                        <a:buFont typeface="Arial" pitchFamily="34" charset="0"/>
                        <a:buChar char="•"/>
                      </a:pPr>
                      <a:r>
                        <a:rPr lang="en-US" sz="900" baseline="0" dirty="0" smtClean="0">
                          <a:solidFill>
                            <a:srgbClr val="000000"/>
                          </a:solidFill>
                          <a:latin typeface="+mn-lt"/>
                        </a:rPr>
                        <a:t>narrative techniques, if present, are uneven and inconsistent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unevenly expresses experiences or events: </a:t>
                      </a:r>
                    </a:p>
                    <a:p>
                      <a:pPr marL="58738" indent="-58738">
                        <a:buFont typeface="Arial" pitchFamily="34" charset="0"/>
                        <a:buChar char="•"/>
                      </a:pPr>
                      <a:r>
                        <a:rPr lang="en-US" sz="900" baseline="0" dirty="0" smtClean="0">
                          <a:solidFill>
                            <a:srgbClr val="000000"/>
                          </a:solidFill>
                          <a:latin typeface="+mn-lt"/>
                        </a:rPr>
                        <a:t>partial or weak use of sensory, concrete, and figurative language that may not advance the purpose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900" baseline="0" dirty="0" smtClean="0">
                          <a:solidFill>
                            <a:srgbClr val="000000"/>
                          </a:solidFill>
                          <a:latin typeface="+mn-lt"/>
                        </a:rPr>
                        <a:t> The narrative, real or imagined, demonstrates a partial command of conventions: </a:t>
                      </a:r>
                    </a:p>
                    <a:p>
                      <a:pPr marL="58738" indent="-58738">
                        <a:buFont typeface="Arial" pitchFamily="34" charset="0"/>
                        <a:buChar char="•"/>
                      </a:pPr>
                      <a:r>
                        <a:rPr lang="en-US" sz="900" baseline="0" dirty="0" smtClean="0">
                          <a:solidFill>
                            <a:srgbClr val="000000"/>
                          </a:solidFill>
                          <a:latin typeface="+mn-lt"/>
                        </a:rPr>
                        <a:t>frequent errors in usage may obscure meaning </a:t>
                      </a:r>
                    </a:p>
                    <a:p>
                      <a:pPr marL="58738" indent="-58738">
                        <a:buFont typeface="Arial" pitchFamily="34" charset="0"/>
                        <a:buChar char="•"/>
                      </a:pPr>
                      <a:r>
                        <a:rPr lang="en-US" sz="900" baseline="0" dirty="0" smtClean="0">
                          <a:solidFill>
                            <a:srgbClr val="000000"/>
                          </a:solidFill>
                          <a:latin typeface="+mn-lt"/>
                        </a:rPr>
                        <a:t>inconsistent use of punctuation, capitalization, and spelling</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419009">
                <a:tc>
                  <a:txBody>
                    <a:bodyPr/>
                    <a:lstStyle/>
                    <a:p>
                      <a:pPr marL="0" marR="0" algn="ctr">
                        <a:lnSpc>
                          <a:spcPct val="115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1</a:t>
                      </a:r>
                    </a:p>
                    <a:p>
                      <a:pPr marL="0" marR="0" algn="ctr">
                        <a:lnSpc>
                          <a:spcPct val="115000"/>
                        </a:lnSpc>
                        <a:spcBef>
                          <a:spcPts val="0"/>
                        </a:spcBef>
                        <a:spcAft>
                          <a:spcPts val="0"/>
                        </a:spcAft>
                      </a:pPr>
                      <a:r>
                        <a:rPr lang="en-US" sz="1000" b="1" dirty="0" smtClean="0">
                          <a:solidFill>
                            <a:srgbClr val="000000"/>
                          </a:solidFill>
                          <a:effectLst>
                            <a:outerShdw blurRad="38100" dist="38100" dir="2700000" algn="tl">
                              <a:srgbClr val="000000">
                                <a:alpha val="43137"/>
                              </a:srgbClr>
                            </a:outerShdw>
                          </a:effectLst>
                          <a:latin typeface="+mn-lt"/>
                          <a:ea typeface="Calibri"/>
                          <a:cs typeface="Times New Roman"/>
                        </a:rPr>
                        <a:t>Merging</a:t>
                      </a:r>
                      <a:endParaRPr lang="en-US" sz="10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100" baseline="0" dirty="0" smtClean="0">
                          <a:solidFill>
                            <a:srgbClr val="000000"/>
                          </a:solidFill>
                          <a:latin typeface="+mn-lt"/>
                        </a:rPr>
                        <a:t> </a:t>
                      </a:r>
                      <a:r>
                        <a:rPr lang="en-US" sz="900" baseline="0" dirty="0" smtClean="0">
                          <a:solidFill>
                            <a:srgbClr val="000000"/>
                          </a:solidFill>
                          <a:latin typeface="+mn-lt"/>
                        </a:rPr>
                        <a:t>The narrative, real or imagined, may be maintained but may provide little or no focus: </a:t>
                      </a:r>
                    </a:p>
                    <a:p>
                      <a:pPr marL="58738" indent="-58738">
                        <a:buFont typeface="Arial" pitchFamily="34" charset="0"/>
                        <a:buChar char="•"/>
                      </a:pPr>
                      <a:r>
                        <a:rPr lang="en-US" sz="900" baseline="0" dirty="0" smtClean="0">
                          <a:solidFill>
                            <a:srgbClr val="000000"/>
                          </a:solidFill>
                          <a:latin typeface="+mn-lt"/>
                        </a:rPr>
                        <a:t>may be very brief </a:t>
                      </a:r>
                    </a:p>
                    <a:p>
                      <a:pPr marL="58738" indent="-58738">
                        <a:buFont typeface="Arial" pitchFamily="34" charset="0"/>
                        <a:buChar char="•"/>
                      </a:pPr>
                      <a:r>
                        <a:rPr lang="en-US" sz="900" baseline="0" dirty="0" smtClean="0">
                          <a:solidFill>
                            <a:srgbClr val="000000"/>
                          </a:solidFill>
                          <a:latin typeface="+mn-lt"/>
                        </a:rPr>
                        <a:t>may have a major drift </a:t>
                      </a:r>
                    </a:p>
                    <a:p>
                      <a:pPr marL="58738" indent="-58738">
                        <a:buFont typeface="Arial" pitchFamily="34" charset="0"/>
                        <a:buChar char="•"/>
                      </a:pPr>
                      <a:r>
                        <a:rPr lang="en-US" sz="900" baseline="0" dirty="0" smtClean="0">
                          <a:solidFill>
                            <a:srgbClr val="000000"/>
                          </a:solidFill>
                          <a:latin typeface="+mn-lt"/>
                        </a:rPr>
                        <a:t>focus may be confusing or ambiguous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100" baseline="0" dirty="0" smtClean="0">
                          <a:solidFill>
                            <a:srgbClr val="000000"/>
                          </a:solidFill>
                          <a:latin typeface="+mn-lt"/>
                        </a:rPr>
                        <a:t> </a:t>
                      </a:r>
                      <a:r>
                        <a:rPr lang="en-US" sz="900" baseline="0" dirty="0" smtClean="0">
                          <a:solidFill>
                            <a:srgbClr val="000000"/>
                          </a:solidFill>
                          <a:latin typeface="+mn-lt"/>
                        </a:rPr>
                        <a:t>The narrative, real or imagined, has little or no discernible plot: </a:t>
                      </a:r>
                    </a:p>
                    <a:p>
                      <a:pPr marL="58738" indent="-58738">
                        <a:buFont typeface="Arial" pitchFamily="34" charset="0"/>
                        <a:buChar char="•"/>
                      </a:pPr>
                      <a:r>
                        <a:rPr lang="en-US" sz="900" baseline="0" dirty="0" smtClean="0">
                          <a:solidFill>
                            <a:srgbClr val="000000"/>
                          </a:solidFill>
                          <a:latin typeface="+mn-lt"/>
                        </a:rPr>
                        <a:t>few or no transitional strategies are evident </a:t>
                      </a:r>
                    </a:p>
                    <a:p>
                      <a:pPr marL="58738" indent="-58738">
                        <a:buFont typeface="Arial" pitchFamily="34" charset="0"/>
                        <a:buChar char="•"/>
                      </a:pPr>
                      <a:r>
                        <a:rPr lang="en-US" sz="900" baseline="0" dirty="0" smtClean="0">
                          <a:solidFill>
                            <a:srgbClr val="000000"/>
                          </a:solidFill>
                          <a:latin typeface="+mn-lt"/>
                        </a:rPr>
                        <a:t>frequent extraneous ideas may intrude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100" baseline="0" dirty="0" smtClean="0">
                          <a:solidFill>
                            <a:srgbClr val="000000"/>
                          </a:solidFill>
                          <a:latin typeface="+mn-lt"/>
                        </a:rPr>
                        <a:t> </a:t>
                      </a:r>
                      <a:r>
                        <a:rPr lang="en-US" sz="900" baseline="0" dirty="0" smtClean="0">
                          <a:solidFill>
                            <a:srgbClr val="000000"/>
                          </a:solidFill>
                          <a:latin typeface="+mn-lt"/>
                        </a:rPr>
                        <a:t>The narrative, real or imagined, provides minimal elaboration using little or no details, dialogue, and description: </a:t>
                      </a:r>
                    </a:p>
                    <a:p>
                      <a:pPr marL="58738" indent="-58738">
                        <a:buFont typeface="Arial" pitchFamily="34" charset="0"/>
                        <a:buChar char="•"/>
                      </a:pPr>
                      <a:r>
                        <a:rPr lang="en-US" sz="900" baseline="0" dirty="0" smtClean="0">
                          <a:solidFill>
                            <a:srgbClr val="000000"/>
                          </a:solidFill>
                          <a:latin typeface="+mn-lt"/>
                        </a:rPr>
                        <a:t>use of narrative techniques is minimal, absent, in error, or irrelevant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100" baseline="0" dirty="0" smtClean="0">
                          <a:solidFill>
                            <a:srgbClr val="000000"/>
                          </a:solidFill>
                          <a:latin typeface="+mn-lt"/>
                        </a:rPr>
                        <a:t> </a:t>
                      </a:r>
                      <a:r>
                        <a:rPr lang="en-US" sz="900" baseline="0" dirty="0" smtClean="0">
                          <a:solidFill>
                            <a:srgbClr val="000000"/>
                          </a:solidFill>
                          <a:latin typeface="+mn-lt"/>
                        </a:rPr>
                        <a:t>The narrative, real or imagined, expression of ideas is vague, lacks clarity, or is confusing: </a:t>
                      </a:r>
                    </a:p>
                    <a:p>
                      <a:pPr marL="58738" indent="-58738">
                        <a:buFont typeface="Arial" pitchFamily="34" charset="0"/>
                        <a:buChar char="•"/>
                      </a:pPr>
                      <a:r>
                        <a:rPr lang="en-US" sz="900" baseline="0" dirty="0" smtClean="0">
                          <a:solidFill>
                            <a:srgbClr val="000000"/>
                          </a:solidFill>
                          <a:latin typeface="+mn-lt"/>
                        </a:rPr>
                        <a:t>uses limited language </a:t>
                      </a:r>
                    </a:p>
                    <a:p>
                      <a:pPr marL="58738" indent="-58738">
                        <a:buFont typeface="Arial" pitchFamily="34" charset="0"/>
                        <a:buChar char="•"/>
                      </a:pPr>
                      <a:r>
                        <a:rPr lang="en-US" sz="900" baseline="0" dirty="0" smtClean="0">
                          <a:solidFill>
                            <a:srgbClr val="000000"/>
                          </a:solidFill>
                          <a:latin typeface="+mn-lt"/>
                        </a:rPr>
                        <a:t>may have little sense of purpose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100" baseline="0" dirty="0" smtClean="0">
                          <a:solidFill>
                            <a:srgbClr val="000000"/>
                          </a:solidFill>
                          <a:latin typeface="+mn-lt"/>
                        </a:rPr>
                        <a:t> </a:t>
                      </a:r>
                      <a:r>
                        <a:rPr lang="en-US" sz="900" baseline="0" dirty="0" smtClean="0">
                          <a:solidFill>
                            <a:srgbClr val="000000"/>
                          </a:solidFill>
                          <a:latin typeface="+mn-lt"/>
                        </a:rPr>
                        <a:t>The narrative, real or imagined, demonstrates a lack of command of conventions: </a:t>
                      </a:r>
                    </a:p>
                    <a:p>
                      <a:pPr marL="58738" indent="-58738">
                        <a:buFont typeface="Arial" pitchFamily="34" charset="0"/>
                        <a:buChar char="•"/>
                      </a:pPr>
                      <a:r>
                        <a:rPr lang="en-US" sz="900" baseline="0" dirty="0" smtClean="0">
                          <a:solidFill>
                            <a:srgbClr val="000000"/>
                          </a:solidFill>
                          <a:latin typeface="+mn-lt"/>
                        </a:rPr>
                        <a:t>errors are frequent and severe and meaning is often obscured </a:t>
                      </a:r>
                    </a:p>
                  </a:txBody>
                  <a:tcPr marL="27761" marR="0" marT="27685"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362636">
                <a:tc>
                  <a:txBody>
                    <a:bodyPr/>
                    <a:lstStyle/>
                    <a:p>
                      <a:pPr marL="0" marR="0" algn="ctr">
                        <a:lnSpc>
                          <a:spcPct val="115000"/>
                        </a:lnSpc>
                        <a:spcBef>
                          <a:spcPts val="0"/>
                        </a:spcBef>
                        <a:spcAft>
                          <a:spcPts val="0"/>
                        </a:spcAft>
                      </a:pPr>
                      <a:r>
                        <a:rPr lang="en-US" sz="2000" b="1" dirty="0">
                          <a:solidFill>
                            <a:srgbClr val="000000"/>
                          </a:solidFill>
                          <a:effectLst>
                            <a:outerShdw blurRad="38100" dist="38100" dir="2700000" algn="tl">
                              <a:srgbClr val="000000">
                                <a:alpha val="43137"/>
                              </a:srgbClr>
                            </a:outerShdw>
                          </a:effectLst>
                          <a:latin typeface="+mn-lt"/>
                          <a:ea typeface="Times New Roman"/>
                          <a:cs typeface="Times New Roman"/>
                        </a:rPr>
                        <a:t>0</a:t>
                      </a:r>
                      <a:endParaRPr lang="en-US" sz="200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en-US" sz="1000" b="0" i="0" u="none" strike="noStrike" dirty="0">
                          <a:solidFill>
                            <a:srgbClr val="000000"/>
                          </a:solidFill>
                          <a:latin typeface="+mn-lt"/>
                        </a:rPr>
                        <a:t>A response gets no credit if it provides no evidence of the ability to [fill in with key language from the intended target].</a:t>
                      </a:r>
                    </a:p>
                  </a:txBody>
                  <a:tcPr marL="92536" marR="10516" marT="979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228600" y="533400"/>
            <a:ext cx="7248671" cy="346227"/>
          </a:xfrm>
          <a:prstGeom prst="rect">
            <a:avLst/>
          </a:prstGeom>
        </p:spPr>
        <p:txBody>
          <a:bodyPr wrap="square" lIns="96898" tIns="48449" rIns="96898" bIns="48449">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en-US" sz="1600" b="1" dirty="0">
                <a:effectLst>
                  <a:outerShdw blurRad="38100" dist="38100" dir="2700000" algn="tl">
                    <a:srgbClr val="000000">
                      <a:alpha val="43137"/>
                    </a:srgbClr>
                  </a:outerShdw>
                </a:effectLst>
              </a:rPr>
              <a:t> Grades 3 - 8: Generic 4-Point Narrative Writing Rubric </a:t>
            </a:r>
            <a:endParaRPr lang="en-US" sz="1600"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a:xfrm>
            <a:off x="6635261" y="9522883"/>
            <a:ext cx="842010" cy="535517"/>
          </a:xfrm>
        </p:spPr>
        <p:txBody>
          <a:bodyPr/>
          <a:lstStyle/>
          <a:p>
            <a:fld id="{6E8A0ECE-C9E2-4B32-8A0E-7D248228F9D1}" type="slidenum">
              <a:rPr lang="en-US" smtClean="0"/>
              <a:pPr/>
              <a:t>15</a:t>
            </a:fld>
            <a:endParaRPr lang="en-US" dirty="0"/>
          </a:p>
        </p:txBody>
      </p:sp>
    </p:spTree>
    <p:extLst>
      <p:ext uri="{BB962C8B-B14F-4D97-AF65-F5344CB8AC3E}">
        <p14:creationId xmlns:p14="http://schemas.microsoft.com/office/powerpoint/2010/main" val="2693260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215" y="8537383"/>
            <a:ext cx="7338594" cy="1115579"/>
          </a:xfrm>
          <a:prstGeom prst="rect">
            <a:avLst/>
          </a:prstGeom>
          <a:noFill/>
        </p:spPr>
        <p:txBody>
          <a:bodyPr wrap="square" lIns="91330" tIns="45665" rIns="91330" bIns="45665">
            <a:spAutoFit/>
          </a:bodyPr>
          <a:lstStyle/>
          <a:p>
            <a:r>
              <a:rPr lang="x-none" sz="950" dirty="0"/>
              <a:t>Esta tarea de </a:t>
            </a:r>
            <a:r>
              <a:rPr lang="x-none" sz="950"/>
              <a:t>rendimiento </a:t>
            </a:r>
            <a:r>
              <a:rPr lang="x-none" sz="950" smtClean="0"/>
              <a:t>se </a:t>
            </a:r>
            <a:r>
              <a:rPr lang="x-none" sz="950" dirty="0"/>
              <a:t>basa en la escritura. Como una opción, </a:t>
            </a:r>
            <a:r>
              <a:rPr lang="x-none" sz="950"/>
              <a:t>si </a:t>
            </a:r>
            <a:r>
              <a:rPr lang="x-none" sz="950" smtClean="0"/>
              <a:t>desea </a:t>
            </a:r>
            <a:r>
              <a:rPr lang="x-none" sz="950"/>
              <a:t>dar </a:t>
            </a:r>
            <a:r>
              <a:rPr lang="x-none" sz="950" smtClean="0"/>
              <a:t>seguimiento </a:t>
            </a:r>
            <a:r>
              <a:rPr lang="x-none" sz="950" dirty="0"/>
              <a:t>al crecimiento ELP como </a:t>
            </a:r>
            <a:r>
              <a:rPr lang="x-none" sz="950"/>
              <a:t>un </a:t>
            </a:r>
            <a:r>
              <a:rPr lang="x-none" sz="950" smtClean="0"/>
              <a:t>segundo </a:t>
            </a:r>
            <a:r>
              <a:rPr lang="x-none" sz="950" dirty="0"/>
              <a:t>objetivo, los maestros pueden optar por evaluar ELP estándar 4 </a:t>
            </a:r>
            <a:r>
              <a:rPr lang="x-none" sz="950"/>
              <a:t>porque </a:t>
            </a:r>
            <a:r>
              <a:rPr lang="x-none" sz="950" smtClean="0"/>
              <a:t>se </a:t>
            </a:r>
            <a:r>
              <a:rPr lang="x-none" sz="950" dirty="0" smtClean="0"/>
              <a:t>alinea </a:t>
            </a:r>
            <a:r>
              <a:rPr lang="x-none" sz="950" dirty="0"/>
              <a:t>con esta tarea de rendimiento específica. La composición completa de su estudiante </a:t>
            </a:r>
            <a:r>
              <a:rPr lang="x-none" sz="950"/>
              <a:t>puede </a:t>
            </a:r>
            <a:r>
              <a:rPr lang="x-none" sz="950" smtClean="0"/>
              <a:t>ser </a:t>
            </a:r>
            <a:r>
              <a:rPr lang="x-none" sz="950" dirty="0"/>
              <a:t>analizada para identificar los niveles de dominio lingüístico en inglés. Es evidente que los estudiantes estarán navegando a través de las modalidades para llegar al producto final. Sin embargo, es importante tener en mente qué es lo que está evaluando la tarea de rendimiento de un escrito de opinión, y cuán profundamente el estudiante entiende el contenido de </a:t>
            </a:r>
            <a:r>
              <a:rPr lang="x-none" sz="950"/>
              <a:t>la </a:t>
            </a:r>
            <a:r>
              <a:rPr lang="x-none" sz="950" smtClean="0"/>
              <a:t>clase </a:t>
            </a:r>
            <a:r>
              <a:rPr lang="x-none" sz="950" dirty="0"/>
              <a:t>y el lenguaje. La meta de crecimiento ELP es proporcionar “</a:t>
            </a:r>
            <a:r>
              <a:rPr lang="x-none" sz="950"/>
              <a:t>la </a:t>
            </a:r>
            <a:r>
              <a:rPr lang="x-none" sz="950" smtClean="0"/>
              <a:t>enseñanza </a:t>
            </a:r>
            <a:r>
              <a:rPr lang="x-none" sz="950" dirty="0"/>
              <a:t>escalonada justa" para que los estudiantes demuestren su comprensión a fin de </a:t>
            </a:r>
            <a:r>
              <a:rPr lang="x-none" sz="950"/>
              <a:t>que </a:t>
            </a:r>
            <a:r>
              <a:rPr lang="x-none" sz="950" smtClean="0"/>
              <a:t>pasen </a:t>
            </a:r>
            <a:r>
              <a:rPr lang="x-none" sz="950" dirty="0"/>
              <a:t>de un nivel de competencia al siguiente.</a:t>
            </a:r>
          </a:p>
        </p:txBody>
      </p:sp>
      <p:graphicFrame>
        <p:nvGraphicFramePr>
          <p:cNvPr id="5" name="Table 4"/>
          <p:cNvGraphicFramePr>
            <a:graphicFrameLocks noGrp="1"/>
          </p:cNvGraphicFramePr>
          <p:nvPr>
            <p:extLst/>
          </p:nvPr>
        </p:nvGraphicFramePr>
        <p:xfrm>
          <a:off x="236593" y="414963"/>
          <a:ext cx="7299217" cy="5993845"/>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a:t>
                      </a:r>
                      <a:r>
                        <a:rPr lang="x-none" sz="900" kern="1200" noProof="0" smtClean="0">
                          <a:solidFill>
                            <a:schemeClr val="bg1">
                              <a:lumMod val="50000"/>
                            </a:schemeClr>
                          </a:solidFill>
                          <a:effectLst/>
                          <a:latin typeface="+mn-lt"/>
                          <a:ea typeface="Calibri"/>
                          <a:cs typeface="Times New Roman"/>
                        </a:rPr>
                        <a:t>receptivas se </a:t>
                      </a:r>
                      <a:r>
                        <a:rPr lang="x-none" sz="900" kern="1200" noProof="0" dirty="0" smtClean="0">
                          <a:solidFill>
                            <a:schemeClr val="bg1">
                              <a:lumMod val="50000"/>
                            </a:schemeClr>
                          </a:solidFill>
                          <a:effectLst/>
                          <a:latin typeface="+mn-lt"/>
                          <a:ea typeface="Calibri"/>
                          <a:cs typeface="Times New Roman"/>
                        </a:rPr>
                        <a:t>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a:t>
                      </a:r>
                      <a:r>
                        <a:rPr lang="en-US" sz="900" kern="1200" noProof="0" dirty="0" smtClean="0">
                          <a:solidFill>
                            <a:schemeClr val="bg1">
                              <a:lumMod val="50000"/>
                            </a:schemeClr>
                          </a:solidFill>
                          <a:effectLst/>
                          <a:latin typeface="+mn-lt"/>
                          <a:ea typeface="Calibri"/>
                          <a:cs typeface="Times New Roman"/>
                        </a:rPr>
                        <a:t>la </a:t>
                      </a:r>
                      <a:r>
                        <a:rPr lang="x-none" sz="900" kern="1200" noProof="0" dirty="0" smtClean="0">
                          <a:solidFill>
                            <a:schemeClr val="bg1">
                              <a:lumMod val="50000"/>
                            </a:schemeClr>
                          </a:solidFill>
                          <a:effectLst/>
                          <a:latin typeface="+mn-lt"/>
                          <a:ea typeface="Calibri"/>
                          <a:cs typeface="Times New Roman"/>
                        </a:rPr>
                        <a:t> comunicaci</a:t>
                      </a:r>
                      <a:r>
                        <a:rPr lang="en-US" sz="900" kern="1200" noProof="0" dirty="0" err="1" smtClean="0">
                          <a:solidFill>
                            <a:schemeClr val="bg1">
                              <a:lumMod val="50000"/>
                            </a:schemeClr>
                          </a:solidFill>
                          <a:effectLst/>
                          <a:latin typeface="+mn-lt"/>
                          <a:ea typeface="Calibri"/>
                          <a:cs typeface="Times New Roman"/>
                        </a:rPr>
                        <a:t>ón</a:t>
                      </a:r>
                      <a:r>
                        <a:rPr lang="en-US" sz="900" kern="1200" noProof="0" dirty="0" smtClean="0">
                          <a:solidFill>
                            <a:schemeClr val="bg1">
                              <a:lumMod val="50000"/>
                            </a:schemeClr>
                          </a:solidFill>
                          <a:effectLst/>
                          <a:latin typeface="+mn-lt"/>
                          <a:ea typeface="Calibri"/>
                          <a:cs typeface="Times New Roman"/>
                        </a:rPr>
                        <a:t> de</a:t>
                      </a:r>
                      <a:r>
                        <a:rPr lang="x-none" sz="900" kern="1200" noProof="0" dirty="0" smtClean="0">
                          <a:solidFill>
                            <a:schemeClr val="bg1">
                              <a:lumMod val="50000"/>
                            </a:schemeClr>
                          </a:solidFill>
                          <a:effectLst/>
                          <a:latin typeface="+mn-lt"/>
                          <a:ea typeface="Calibri"/>
                          <a:cs typeface="Times New Roman"/>
                        </a:rPr>
                        <a:t> 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a:t>
                      </a:r>
                      <a:r>
                        <a:rPr lang="en-US" sz="1400" kern="1200" noProof="0" dirty="0" smtClean="0">
                          <a:solidFill>
                            <a:schemeClr val="tx1"/>
                          </a:solidFill>
                          <a:effectLst/>
                          <a:latin typeface="+mn-lt"/>
                          <a:ea typeface="+mn-ea"/>
                          <a:cs typeface="+mn-cs"/>
                        </a:rPr>
                        <a:t>del </a:t>
                      </a:r>
                      <a:r>
                        <a:rPr lang="x-none" sz="1400" kern="1200" noProof="0" dirty="0" smtClean="0">
                          <a:solidFill>
                            <a:schemeClr val="tx1"/>
                          </a:solidFill>
                          <a:effectLst/>
                          <a:latin typeface="+mn-lt"/>
                          <a:ea typeface="+mn-ea"/>
                          <a:cs typeface="+mn-cs"/>
                        </a:rPr>
                        <a:t>nivel de grado para </a:t>
                      </a:r>
                    </a:p>
                    <a:p>
                      <a:pPr algn="ctr"/>
                      <a:r>
                        <a:rPr lang="x-none" sz="1400" kern="1200" noProof="0" smtClean="0">
                          <a:solidFill>
                            <a:schemeClr val="tx1"/>
                          </a:solidFill>
                          <a:effectLst/>
                          <a:latin typeface="+mn-lt"/>
                          <a:ea typeface="+mn-ea"/>
                          <a:cs typeface="+mn-cs"/>
                        </a:rPr>
                        <a:t>                comunicarse </a:t>
                      </a:r>
                      <a:r>
                        <a:rPr lang="x-none" sz="1400" kern="1200" noProof="0" dirty="0" smtClean="0">
                          <a:solidFill>
                            <a:schemeClr val="tx1"/>
                          </a:solidFill>
                          <a:effectLst/>
                          <a:latin typeface="+mn-lt"/>
                          <a:ea typeface="+mn-ea"/>
                          <a:cs typeface="+mn-cs"/>
                        </a:rPr>
                        <a:t>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x-none" sz="800" b="1" i="0" u="none" strike="noStrike" kern="1200" cap="none" spc="0" normalizeH="0" baseline="0" noProof="0" dirty="0" smtClean="0">
                          <a:ln>
                            <a:noFill/>
                          </a:ln>
                          <a:solidFill>
                            <a:srgbClr val="7F7F7F"/>
                          </a:solidFill>
                          <a:effectLst/>
                          <a:uLnTx/>
                          <a:uFillTx/>
                          <a:latin typeface="+mn-lt"/>
                          <a:ea typeface="Calibri"/>
                          <a:cs typeface="GillSansMT"/>
                        </a:rPr>
                        <a:t>elaborar/construir significados  </a:t>
                      </a:r>
                      <a:r>
                        <a:rPr kumimoji="0" lang="x-none" sz="800" b="0" i="0" u="none" strike="noStrike" kern="1200" cap="none" spc="0" normalizeH="0" baseline="0" noProof="0" dirty="0" smtClean="0">
                          <a:ln>
                            <a:noFill/>
                          </a:ln>
                          <a:solidFill>
                            <a:srgbClr val="7F7F7F"/>
                          </a:solidFill>
                          <a:effectLst/>
                          <a:uLnTx/>
                          <a:uFillTx/>
                          <a:latin typeface="+mn-lt"/>
                          <a:ea typeface="Calibri"/>
                          <a:cs typeface="GillSansMT"/>
                        </a:rPr>
                        <a:t>a partir </a:t>
                      </a:r>
                      <a:r>
                        <a:rPr kumimoji="0" lang="x-none" sz="800" b="0" i="0" u="none" strike="noStrike" kern="1200" cap="none" spc="0" normalizeH="0" baseline="0" noProof="0" smtClean="0">
                          <a:ln>
                            <a:noFill/>
                          </a:ln>
                          <a:solidFill>
                            <a:srgbClr val="7F7F7F"/>
                          </a:solidFill>
                          <a:effectLst/>
                          <a:uLnTx/>
                          <a:uFillTx/>
                          <a:latin typeface="+mn-lt"/>
                          <a:ea typeface="Calibri"/>
                          <a:cs typeface="GillSansMT"/>
                        </a:rPr>
                        <a:t>de presentaciones </a:t>
                      </a:r>
                      <a:r>
                        <a:rPr kumimoji="0" lang="x-none" sz="800" b="0" i="0" u="none" strike="noStrike" kern="1200" cap="none" spc="0" normalizeH="0" baseline="0" noProof="0" dirty="0" smtClean="0">
                          <a:ln>
                            <a:noFill/>
                          </a:ln>
                          <a:solidFill>
                            <a:srgbClr val="7F7F7F"/>
                          </a:solidFill>
                          <a:effectLst/>
                          <a:uLnTx/>
                          <a:uFillTx/>
                          <a:latin typeface="+mn-lt"/>
                          <a:ea typeface="Calibri"/>
                          <a:cs typeface="GillSansMT"/>
                        </a:rPr>
                        <a:t>orales y de textos literarios e informativos, por medio de las siguientes destrezas  apropiadas para el nivel de grado: escuchar, leer </a:t>
                      </a:r>
                      <a:r>
                        <a:rPr kumimoji="0" lang="x-none" sz="800" b="0" i="0" u="none" strike="noStrike" kern="1200" cap="none" spc="0" normalizeH="0" baseline="0" noProof="0" smtClean="0">
                          <a:ln>
                            <a:noFill/>
                          </a:ln>
                          <a:solidFill>
                            <a:srgbClr val="7F7F7F"/>
                          </a:solidFill>
                          <a:effectLst/>
                          <a:uLnTx/>
                          <a:uFillTx/>
                          <a:latin typeface="+mn-lt"/>
                          <a:ea typeface="Calibri"/>
                          <a:cs typeface="GillSansMT"/>
                        </a:rPr>
                        <a:t>y observar </a:t>
                      </a:r>
                      <a:endParaRPr kumimoji="0" lang="x-none" sz="1400" b="0" i="0" u="none" strike="noStrike" kern="1200" cap="none" spc="0" normalizeH="0" baseline="0" noProof="0" dirty="0">
                        <a:ln>
                          <a:noFill/>
                        </a:ln>
                        <a:solidFill>
                          <a:prstClr val="black"/>
                        </a:solidFill>
                        <a:effectLst/>
                        <a:uLnTx/>
                        <a:uFillTx/>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a:t>
                      </a:r>
                      <a:r>
                        <a:rPr lang="x-none" sz="900" b="0" kern="1200" noProof="0" smtClean="0">
                          <a:solidFill>
                            <a:srgbClr val="7F7F7F"/>
                          </a:solidFill>
                          <a:effectLst/>
                          <a:latin typeface="+mn-lt"/>
                          <a:ea typeface="Calibri"/>
                          <a:cs typeface="GillSansMT"/>
                        </a:rPr>
                        <a:t>y frases en presentaciones </a:t>
                      </a:r>
                      <a:r>
                        <a:rPr lang="x-none" sz="900" b="0" kern="1200" noProof="0" dirty="0" smtClean="0">
                          <a:solidFill>
                            <a:srgbClr val="7F7F7F"/>
                          </a:solidFill>
                          <a:effectLst/>
                          <a:latin typeface="+mn-lt"/>
                          <a:ea typeface="Calibri"/>
                          <a:cs typeface="GillSansMT"/>
                        </a:rPr>
                        <a:t>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a:t>
                      </a:r>
                      <a:r>
                        <a:rPr lang="x-none" sz="1300" kern="1200" noProof="0" smtClean="0">
                          <a:effectLst/>
                          <a:latin typeface="+mn-lt"/>
                          <a:ea typeface="Calibri"/>
                          <a:cs typeface="Times New Roman"/>
                        </a:rPr>
                        <a:t>estudiantes se </a:t>
                      </a:r>
                      <a:r>
                        <a:rPr lang="x-none" sz="1300" kern="1200" noProof="0" dirty="0" smtClean="0">
                          <a:effectLst/>
                          <a:latin typeface="+mn-lt"/>
                          <a:ea typeface="Calibri"/>
                          <a:cs typeface="Times New Roman"/>
                        </a:rPr>
                        <a:t>comunican con otros (por ejemplo: hablar, escribir y dibujar). La instrucción y evaluación de las modalidades </a:t>
                      </a:r>
                      <a:r>
                        <a:rPr lang="x-none" sz="1300" kern="1200" noProof="0" smtClean="0">
                          <a:effectLst/>
                          <a:latin typeface="+mn-lt"/>
                          <a:ea typeface="Calibri"/>
                          <a:cs typeface="Times New Roman"/>
                        </a:rPr>
                        <a:t>productivas se </a:t>
                      </a:r>
                      <a:r>
                        <a:rPr lang="x-none" sz="1300" kern="1200" noProof="0" dirty="0" smtClean="0">
                          <a:effectLst/>
                          <a:latin typeface="+mn-lt"/>
                          <a:ea typeface="Calibri"/>
                          <a:cs typeface="Times New Roman"/>
                        </a:rPr>
                        <a:t>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a:t>
                      </a:r>
                      <a:r>
                        <a:rPr lang="en-US" sz="1400" kern="1200" noProof="0" dirty="0" smtClean="0">
                          <a:effectLst/>
                          <a:latin typeface="+mn-lt"/>
                          <a:ea typeface="Calibri"/>
                          <a:cs typeface="GillSansMT"/>
                        </a:rPr>
                        <a:t>, </a:t>
                      </a:r>
                      <a:r>
                        <a:rPr lang="x-none" sz="1400" kern="1200" noProof="0" dirty="0" smtClean="0">
                          <a:effectLst/>
                          <a:latin typeface="+mn-lt"/>
                          <a:ea typeface="Calibri"/>
                          <a:cs typeface="GillSansMT"/>
                        </a:rPr>
                        <a:t>cuando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a:t>
                      </a:r>
                      <a:r>
                        <a:rPr lang="x-none" sz="900" kern="1200" noProof="0" smtClean="0">
                          <a:solidFill>
                            <a:schemeClr val="bg1">
                              <a:lumMod val="50000"/>
                            </a:schemeClr>
                          </a:solidFill>
                          <a:effectLst/>
                          <a:latin typeface="+mn-lt"/>
                          <a:ea typeface="Calibri"/>
                          <a:cs typeface="Times New Roman"/>
                        </a:rPr>
                        <a:t>expresan sentimientos </a:t>
                      </a:r>
                      <a:r>
                        <a:rPr lang="x-none" sz="900" kern="1200" noProof="0" dirty="0" smtClean="0">
                          <a:solidFill>
                            <a:schemeClr val="bg1">
                              <a:lumMod val="50000"/>
                            </a:schemeClr>
                          </a:solidFill>
                          <a:effectLst/>
                          <a:latin typeface="+mn-lt"/>
                          <a:ea typeface="Calibri"/>
                          <a:cs typeface="Times New Roman"/>
                        </a:rPr>
                        <a:t>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216431" y="6448436"/>
          <a:ext cx="7299215" cy="2026061"/>
        </p:xfrm>
        <a:graphic>
          <a:graphicData uri="http://schemas.openxmlformats.org/drawingml/2006/table">
            <a:tbl>
              <a:tblPr firstRow="1" firstCol="1" bandRow="1"/>
              <a:tblGrid>
                <a:gridCol w="829562"/>
                <a:gridCol w="919209"/>
                <a:gridCol w="625598"/>
                <a:gridCol w="762000"/>
                <a:gridCol w="1143000"/>
                <a:gridCol w="1423145"/>
                <a:gridCol w="1596701"/>
              </a:tblGrid>
              <a:tr h="507631">
                <a:tc>
                  <a:txBody>
                    <a:bodyPr/>
                    <a:lstStyle/>
                    <a:p>
                      <a:pPr marL="0" marR="0" algn="ctr">
                        <a:lnSpc>
                          <a:spcPct val="115000"/>
                        </a:lnSpc>
                        <a:spcBef>
                          <a:spcPts val="0"/>
                        </a:spcBef>
                        <a:spcAft>
                          <a:spcPts val="0"/>
                        </a:spcAft>
                      </a:pPr>
                      <a:r>
                        <a:rPr lang="x-none" sz="1400" b="1" noProof="0" dirty="0" smtClean="0">
                          <a:solidFill>
                            <a:srgbClr val="000000"/>
                          </a:solidFill>
                          <a:effectLst/>
                          <a:latin typeface="+mn-lt"/>
                          <a:ea typeface="Times New Roman"/>
                          <a:cs typeface="Times New Roman"/>
                        </a:rPr>
                        <a:t>Estándar</a:t>
                      </a:r>
                      <a:endParaRPr lang="x-none" sz="14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600" b="1" smtClean="0">
                          <a:effectLst/>
                          <a:latin typeface="Calibri"/>
                          <a:ea typeface="Times New Roman"/>
                          <a:cs typeface="Times New Roman"/>
                        </a:rPr>
                        <a:t>Un </a:t>
                      </a:r>
                      <a:r>
                        <a:rPr lang="x-none" sz="1600" b="1" i="1" smtClean="0">
                          <a:effectLst/>
                          <a:latin typeface="Calibri"/>
                          <a:ea typeface="Times New Roman"/>
                          <a:cs typeface="Times New Roman"/>
                        </a:rPr>
                        <a:t>ELL </a:t>
                      </a:r>
                      <a:r>
                        <a:rPr lang="x-none" sz="1600" b="1" smtClean="0">
                          <a:effectLst/>
                          <a:latin typeface="Calibri"/>
                          <a:ea typeface="Times New Roman"/>
                          <a:cs typeface="Times New Roman"/>
                        </a:rPr>
                        <a:t>puede…</a:t>
                      </a:r>
                      <a:endParaRPr lang="x-none" sz="16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600" b="1" noProof="0" dirty="0" smtClean="0">
                          <a:solidFill>
                            <a:srgbClr val="000000"/>
                          </a:solidFill>
                          <a:effectLst/>
                          <a:latin typeface="+mn-lt"/>
                          <a:ea typeface="Times New Roman"/>
                          <a:cs typeface="Times New Roman"/>
                        </a:rPr>
                        <a:t>Al final de un nivel de dominio del idioma inglés, un estudiante </a:t>
                      </a:r>
                      <a:r>
                        <a:rPr lang="x-none" sz="1600" b="1" i="1" noProof="0" dirty="0" smtClean="0">
                          <a:solidFill>
                            <a:srgbClr val="000000"/>
                          </a:solidFill>
                          <a:effectLst/>
                          <a:latin typeface="+mn-lt"/>
                          <a:ea typeface="Times New Roman"/>
                          <a:cs typeface="Times New Roman"/>
                        </a:rPr>
                        <a:t>ELL</a:t>
                      </a:r>
                      <a:r>
                        <a:rPr lang="x-none" sz="1600" b="1" baseline="0" noProof="0" dirty="0" smtClean="0">
                          <a:solidFill>
                            <a:srgbClr val="000000"/>
                          </a:solidFill>
                          <a:effectLst/>
                          <a:latin typeface="+mn-lt"/>
                          <a:ea typeface="Times New Roman"/>
                          <a:cs typeface="Times New Roman"/>
                        </a:rPr>
                        <a:t> en </a:t>
                      </a:r>
                      <a:r>
                        <a:rPr lang="en-US" sz="1600" b="1" baseline="0" noProof="0" dirty="0" smtClean="0">
                          <a:solidFill>
                            <a:srgbClr val="000000"/>
                          </a:solidFill>
                          <a:effectLst/>
                          <a:latin typeface="+mn-lt"/>
                          <a:ea typeface="Times New Roman"/>
                          <a:cs typeface="Times New Roman"/>
                        </a:rPr>
                        <a:t>4</a:t>
                      </a:r>
                      <a:r>
                        <a:rPr lang="en-US" sz="1600" b="1" baseline="30000" noProof="0" dirty="0" smtClean="0">
                          <a:solidFill>
                            <a:srgbClr val="000000"/>
                          </a:solidFill>
                          <a:effectLst/>
                          <a:latin typeface="+mn-lt"/>
                          <a:ea typeface="Times New Roman"/>
                          <a:cs typeface="Times New Roman"/>
                        </a:rPr>
                        <a:t>t</a:t>
                      </a:r>
                      <a:r>
                        <a:rPr lang="x-none" sz="1600" b="1" baseline="30000" noProof="0" dirty="0" smtClean="0">
                          <a:solidFill>
                            <a:srgbClr val="000000"/>
                          </a:solidFill>
                          <a:effectLst/>
                          <a:latin typeface="+mn-lt"/>
                          <a:ea typeface="Times New Roman"/>
                          <a:cs typeface="Times New Roman"/>
                        </a:rPr>
                        <a:t>o</a:t>
                      </a:r>
                      <a:r>
                        <a:rPr lang="x-none" sz="1600" b="1" baseline="0" noProof="0" dirty="0" smtClean="0">
                          <a:solidFill>
                            <a:srgbClr val="000000"/>
                          </a:solidFill>
                          <a:effectLst/>
                          <a:latin typeface="+mn-lt"/>
                          <a:ea typeface="Times New Roman"/>
                          <a:cs typeface="Times New Roman"/>
                        </a:rPr>
                        <a:t>-</a:t>
                      </a:r>
                      <a:r>
                        <a:rPr lang="en-US" sz="1600" b="1" baseline="0" noProof="0" dirty="0" smtClean="0">
                          <a:solidFill>
                            <a:srgbClr val="000000"/>
                          </a:solidFill>
                          <a:effectLst/>
                          <a:latin typeface="+mn-lt"/>
                          <a:ea typeface="Times New Roman"/>
                          <a:cs typeface="Times New Roman"/>
                        </a:rPr>
                        <a:t> 5</a:t>
                      </a:r>
                      <a:r>
                        <a:rPr lang="en-US" sz="1600" b="1" baseline="30000" noProof="0" dirty="0" smtClean="0">
                          <a:solidFill>
                            <a:srgbClr val="000000"/>
                          </a:solidFill>
                          <a:effectLst/>
                          <a:latin typeface="+mn-lt"/>
                          <a:ea typeface="Times New Roman"/>
                          <a:cs typeface="Times New Roman"/>
                        </a:rPr>
                        <a:t>to</a:t>
                      </a:r>
                      <a:r>
                        <a:rPr lang="x-none" sz="1600" b="1" baseline="30000" noProof="0" dirty="0" smtClean="0">
                          <a:solidFill>
                            <a:srgbClr val="000000"/>
                          </a:solidFill>
                          <a:effectLst/>
                          <a:latin typeface="+mn-lt"/>
                          <a:ea typeface="Times New Roman"/>
                          <a:cs typeface="Times New Roman"/>
                        </a:rPr>
                        <a:t>  </a:t>
                      </a:r>
                      <a:r>
                        <a:rPr lang="x-none" sz="1600" b="1" baseline="0" noProof="0" dirty="0" smtClean="0">
                          <a:solidFill>
                            <a:srgbClr val="000000"/>
                          </a:solidFill>
                          <a:effectLst/>
                          <a:latin typeface="+mn-lt"/>
                          <a:ea typeface="Times New Roman"/>
                          <a:cs typeface="Times New Roman"/>
                        </a:rPr>
                        <a:t>grado </a:t>
                      </a:r>
                      <a:r>
                        <a:rPr lang="x-none" sz="1600" b="1" noProof="0" dirty="0" smtClean="0">
                          <a:solidFill>
                            <a:srgbClr val="000000"/>
                          </a:solidFill>
                          <a:effectLst/>
                          <a:latin typeface="+mn-lt"/>
                          <a:ea typeface="Times New Roman"/>
                          <a:cs typeface="Times New Roman"/>
                        </a:rPr>
                        <a:t>puede . . . </a:t>
                      </a:r>
                      <a:endParaRPr lang="x-none" sz="16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2028">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Productivo</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(S &amp; W)</a:t>
                      </a:r>
                      <a:endParaRPr lang="x-none" sz="14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1</a:t>
                      </a:r>
                      <a:endParaRPr lang="x-none" sz="21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2</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3</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4</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5</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x-none" sz="800" dirty="0" smtClean="0">
                          <a:solidFill>
                            <a:srgbClr val="000000"/>
                          </a:solidFill>
                          <a:effectLst/>
                          <a:latin typeface="+mn-lt"/>
                          <a:ea typeface="Times New Roman"/>
                          <a:cs typeface="Times New Roman"/>
                        </a:rPr>
                        <a:t> </a:t>
                      </a:r>
                      <a:r>
                        <a:rPr lang="x-none" sz="800" noProof="0" dirty="0" smtClean="0">
                          <a:solidFill>
                            <a:srgbClr val="000000"/>
                          </a:solidFill>
                          <a:effectLst/>
                          <a:latin typeface="+mn-lt"/>
                          <a:ea typeface="Times New Roman"/>
                          <a:cs typeface="Times New Roman"/>
                        </a:rPr>
                        <a:t>…</a:t>
                      </a:r>
                      <a:r>
                        <a:rPr lang="x-none" sz="800" b="0" i="0" u="none" strike="noStrike" noProof="0" dirty="0" smtClean="0">
                          <a:solidFill>
                            <a:srgbClr val="000000"/>
                          </a:solidFill>
                          <a:effectLst/>
                          <a:latin typeface="+mn-lt"/>
                        </a:rPr>
                        <a:t>expresar una opinión sobre  un tema conocido.</a:t>
                      </a:r>
                      <a:endParaRPr lang="x-none" sz="800" noProof="0" dirty="0" smtClean="0">
                        <a:effectLst/>
                        <a:latin typeface="+mn-lt"/>
                        <a:ea typeface="Calibri"/>
                        <a:cs typeface="Times New Roman"/>
                      </a:endParaRPr>
                    </a:p>
                    <a:p>
                      <a:pPr marL="0" marR="0">
                        <a:lnSpc>
                          <a:spcPct val="115000"/>
                        </a:lnSpc>
                        <a:spcBef>
                          <a:spcPts val="0"/>
                        </a:spcBef>
                        <a:spcAft>
                          <a:spcPts val="0"/>
                        </a:spcAft>
                      </a:pPr>
                      <a:endParaRPr lang="x-none"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x-none" sz="800" dirty="0" smtClean="0">
                          <a:solidFill>
                            <a:srgbClr val="000000"/>
                          </a:solidFill>
                          <a:effectLst/>
                          <a:latin typeface="+mn-lt"/>
                          <a:ea typeface="Times New Roman"/>
                          <a:cs typeface="Times New Roman"/>
                        </a:rPr>
                        <a:t>…desarrollar</a:t>
                      </a:r>
                      <a:r>
                        <a:rPr lang="x-none" sz="800" baseline="0" dirty="0" smtClean="0">
                          <a:solidFill>
                            <a:srgbClr val="000000"/>
                          </a:solidFill>
                          <a:effectLst/>
                          <a:latin typeface="+mn-lt"/>
                          <a:ea typeface="Times New Roman"/>
                          <a:cs typeface="Times New Roman"/>
                        </a:rPr>
                        <a:t> </a:t>
                      </a:r>
                      <a:r>
                        <a:rPr lang="x-none" sz="800" dirty="0" smtClean="0">
                          <a:solidFill>
                            <a:srgbClr val="000000"/>
                          </a:solidFill>
                          <a:effectLst/>
                          <a:latin typeface="+mn-lt"/>
                          <a:ea typeface="Times New Roman"/>
                          <a:cs typeface="Times New Roman"/>
                        </a:rPr>
                        <a:t>una declaración simple </a:t>
                      </a:r>
                      <a:r>
                        <a:rPr lang="x-none" sz="800" b="0" i="0" u="none" strike="noStrike" dirty="0" smtClean="0">
                          <a:solidFill>
                            <a:srgbClr val="000000"/>
                          </a:solidFill>
                          <a:effectLst/>
                          <a:latin typeface="+mn-lt"/>
                        </a:rPr>
                        <a:t>sobre un tema conocido, y dar una razón para apoyar la declaración.</a:t>
                      </a:r>
                      <a:endParaRPr lang="x-none" sz="8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x-none" sz="800" dirty="0" smtClean="0">
                          <a:solidFill>
                            <a:srgbClr val="000000"/>
                          </a:solidFill>
                          <a:effectLst/>
                          <a:latin typeface="+mn-lt"/>
                          <a:ea typeface="Times New Roman"/>
                          <a:cs typeface="Times New Roman"/>
                        </a:rPr>
                        <a:t>…desarrollar una declaración  sobre temas conocidos,</a:t>
                      </a:r>
                      <a:r>
                        <a:rPr lang="x-none" sz="800" baseline="0" dirty="0" smtClean="0">
                          <a:solidFill>
                            <a:srgbClr val="000000"/>
                          </a:solidFill>
                          <a:effectLst/>
                          <a:latin typeface="+mn-lt"/>
                          <a:ea typeface="Times New Roman"/>
                          <a:cs typeface="Times New Roman"/>
                        </a:rPr>
                        <a:t> introduciendo el tema y proporcionando algunas razones o hechos para apoyar la declaración</a:t>
                      </a:r>
                      <a:r>
                        <a:rPr lang="x-none" sz="800" b="0" i="0" u="none" strike="noStrike" baseline="0" dirty="0" smtClean="0">
                          <a:solidFill>
                            <a:srgbClr val="000000"/>
                          </a:solidFill>
                          <a:effectLst/>
                          <a:latin typeface="+mn-lt"/>
                        </a:rPr>
                        <a:t>.</a:t>
                      </a:r>
                      <a:endParaRPr lang="x-none"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800" dirty="0" smtClean="0">
                          <a:solidFill>
                            <a:srgbClr val="000000"/>
                          </a:solidFill>
                          <a:effectLst/>
                          <a:latin typeface="+mn-lt"/>
                          <a:ea typeface="Times New Roman"/>
                          <a:cs typeface="Times New Roman"/>
                        </a:rPr>
                        <a:t>…desarrollar una declaración  sobre una variedad de temas; introducir el tema, proporcionar varias razones o hechos para apoyar la declaración  y proporcionar una declaración de conclusión.</a:t>
                      </a:r>
                      <a:endParaRPr lang="x-none"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x-none" sz="800" dirty="0" smtClean="0">
                          <a:solidFill>
                            <a:srgbClr val="000000"/>
                          </a:solidFill>
                          <a:effectLst/>
                          <a:latin typeface="+mn-lt"/>
                          <a:ea typeface="Times New Roman"/>
                          <a:cs typeface="Times New Roman"/>
                        </a:rPr>
                        <a:t>…desarrollar una declaración  sobre una variedad de temas; introducir el tema, proporcionar  razones o hechos lógicamente</a:t>
                      </a:r>
                      <a:r>
                        <a:rPr lang="x-none" sz="800" baseline="0" dirty="0" smtClean="0">
                          <a:solidFill>
                            <a:srgbClr val="000000"/>
                          </a:solidFill>
                          <a:effectLst/>
                          <a:latin typeface="+mn-lt"/>
                          <a:ea typeface="Times New Roman"/>
                          <a:cs typeface="Times New Roman"/>
                        </a:rPr>
                        <a:t> ordenados </a:t>
                      </a:r>
                      <a:r>
                        <a:rPr lang="x-none" sz="800" dirty="0" smtClean="0">
                          <a:solidFill>
                            <a:srgbClr val="000000"/>
                          </a:solidFill>
                          <a:effectLst/>
                          <a:latin typeface="+mn-lt"/>
                          <a:ea typeface="Times New Roman"/>
                          <a:cs typeface="Times New Roman"/>
                        </a:rPr>
                        <a:t>para apoyar la declaración  y proporcionar una declaración de conclusión.</a:t>
                      </a:r>
                      <a:endParaRPr lang="x-none" sz="800" dirty="0" smtClean="0">
                        <a:effectLst/>
                        <a:latin typeface="+mn-lt"/>
                        <a:ea typeface="Calibri"/>
                        <a:cs typeface="Times New Roman"/>
                      </a:endParaRPr>
                    </a:p>
                    <a:p>
                      <a:pPr marL="0" marR="0">
                        <a:lnSpc>
                          <a:spcPct val="115000"/>
                        </a:lnSpc>
                        <a:spcBef>
                          <a:spcPts val="0"/>
                        </a:spcBef>
                        <a:spcAft>
                          <a:spcPts val="0"/>
                        </a:spcAft>
                      </a:pPr>
                      <a:endParaRPr lang="x-none"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66735" y="76200"/>
            <a:ext cx="7375248" cy="429969"/>
          </a:xfrm>
          <a:prstGeom prst="rect">
            <a:avLst/>
          </a:prstGeom>
        </p:spPr>
        <p:txBody>
          <a:bodyPr wrap="square" lIns="91330" tIns="45665" rIns="91330" bIns="45665">
            <a:spAutoFit/>
          </a:bodyPr>
          <a:lstStyle/>
          <a:p>
            <a:pPr algn="ctr"/>
            <a:r>
              <a:rPr lang="es-ES" sz="2095" b="1" i="1" dirty="0"/>
              <a:t>Estándares ELP de </a:t>
            </a:r>
            <a:r>
              <a:rPr lang="es-ES" sz="2095" b="1" i="1" dirty="0" smtClean="0"/>
              <a:t>4</a:t>
            </a:r>
            <a:r>
              <a:rPr lang="es-ES" sz="2095" b="1" i="1" baseline="30000" dirty="0"/>
              <a:t>t</a:t>
            </a:r>
            <a:r>
              <a:rPr lang="es-ES" sz="2095" b="1" i="1" baseline="30000" dirty="0" smtClean="0"/>
              <a:t>o</a:t>
            </a:r>
            <a:r>
              <a:rPr lang="es-ES" sz="2095" b="1" i="1" dirty="0" smtClean="0"/>
              <a:t> – 5</a:t>
            </a:r>
            <a:r>
              <a:rPr lang="es-ES" sz="2095" b="1" i="1" baseline="30000" dirty="0"/>
              <a:t>t</a:t>
            </a:r>
            <a:r>
              <a:rPr lang="es-ES" sz="2095" b="1" i="1" baseline="30000" dirty="0" smtClean="0"/>
              <a:t>o</a:t>
            </a:r>
            <a:r>
              <a:rPr lang="es-ES" sz="2095" b="1" i="1" dirty="0" smtClean="0"/>
              <a:t> organizados </a:t>
            </a:r>
            <a:r>
              <a:rPr lang="es-ES" sz="2095" b="1" i="1" dirty="0"/>
              <a:t>por M</a:t>
            </a:r>
            <a:r>
              <a:rPr lang="es-ES" sz="2095" b="1" i="1" dirty="0" smtClean="0"/>
              <a:t>odalidad</a:t>
            </a:r>
            <a:endParaRPr lang="es-ES" sz="2095" b="1" i="1" dirty="0"/>
          </a:p>
        </p:txBody>
      </p:sp>
      <p:sp>
        <p:nvSpPr>
          <p:cNvPr id="6" name="TextBox 5"/>
          <p:cNvSpPr txBox="1"/>
          <p:nvPr/>
        </p:nvSpPr>
        <p:spPr>
          <a:xfrm>
            <a:off x="3541460" y="9471877"/>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12" name="Slide Number Placeholder 3"/>
          <p:cNvSpPr>
            <a:spLocks noGrp="1"/>
          </p:cNvSpPr>
          <p:nvPr>
            <p:ph type="sldNum" sz="quarter" idx="12"/>
          </p:nvPr>
        </p:nvSpPr>
        <p:spPr>
          <a:xfrm>
            <a:off x="5722249" y="9582516"/>
            <a:ext cx="1813560" cy="535516"/>
          </a:xfrm>
        </p:spPr>
        <p:txBody>
          <a:bodyPr vert="horz" lIns="93679" tIns="46840" rIns="93679" bIns="46840" rtlCol="0" anchor="ctr"/>
          <a:lstStyle/>
          <a:p>
            <a:r>
              <a:rPr lang="en-US" dirty="0" smtClean="0"/>
              <a:t>16</a:t>
            </a:r>
            <a:endParaRPr lang="en-US" dirty="0"/>
          </a:p>
        </p:txBody>
      </p:sp>
    </p:spTree>
    <p:extLst>
      <p:ext uri="{BB962C8B-B14F-4D97-AF65-F5344CB8AC3E}">
        <p14:creationId xmlns:p14="http://schemas.microsoft.com/office/powerpoint/2010/main" val="1751114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81154003"/>
              </p:ext>
            </p:extLst>
          </p:nvPr>
        </p:nvGraphicFramePr>
        <p:xfrm>
          <a:off x="312624" y="159948"/>
          <a:ext cx="7231176" cy="9206461"/>
        </p:xfrm>
        <a:graphic>
          <a:graphicData uri="http://schemas.openxmlformats.org/drawingml/2006/table">
            <a:tbl>
              <a:tblPr/>
              <a:tblGrid>
                <a:gridCol w="380591"/>
                <a:gridCol w="477408"/>
                <a:gridCol w="2763039"/>
                <a:gridCol w="901626"/>
                <a:gridCol w="901626"/>
                <a:gridCol w="818006"/>
                <a:gridCol w="552609"/>
                <a:gridCol w="436271"/>
              </a:tblGrid>
              <a:tr h="236713">
                <a:tc gridSpan="8">
                  <a:txBody>
                    <a:bodyPr/>
                    <a:lstStyle/>
                    <a:p>
                      <a:pPr algn="l" fontAlgn="ctr"/>
                      <a:r>
                        <a:rPr lang="x-none" sz="1400" b="1" i="0" u="none" strike="noStrike" baseline="0" noProof="0" dirty="0" smtClean="0">
                          <a:solidFill>
                            <a:srgbClr val="000000"/>
                          </a:solidFill>
                          <a:latin typeface="Calibri"/>
                        </a:rPr>
                        <a:t> CFA Escrito narrativo </a:t>
                      </a:r>
                      <a:endParaRPr lang="x-none"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x-none" sz="1200" b="1" i="0" u="none" strike="noStrike" noProof="0" dirty="0" smtClean="0">
                          <a:solidFill>
                            <a:srgbClr val="000000"/>
                          </a:solidFill>
                          <a:latin typeface="Calibri"/>
                        </a:rPr>
                        <a:t>Puntaje</a:t>
                      </a:r>
                      <a:r>
                        <a:rPr lang="x-none" sz="1200" b="1" i="0" u="none" strike="noStrike" baseline="0" noProof="0" dirty="0" smtClean="0">
                          <a:solidFill>
                            <a:srgbClr val="000000"/>
                          </a:solidFill>
                          <a:latin typeface="Calibri"/>
                        </a:rPr>
                        <a:t> del estudiante y </a:t>
                      </a:r>
                      <a:r>
                        <a:rPr lang="x-none" sz="1200" b="1" i="0" u="none" strike="noStrike" baseline="0" noProof="0" smtClean="0">
                          <a:solidFill>
                            <a:srgbClr val="000000"/>
                          </a:solidFill>
                          <a:latin typeface="Calibri"/>
                        </a:rPr>
                        <a:t>la clase</a:t>
                      </a:r>
                      <a:r>
                        <a:rPr lang="x-none" sz="1200" b="1" i="0" u="none" strike="noStrike" noProof="0" smtClean="0">
                          <a:solidFill>
                            <a:srgbClr val="000000"/>
                          </a:solidFill>
                          <a:latin typeface="Calibri"/>
                        </a:rPr>
                        <a:t>:</a:t>
                      </a:r>
                      <a:endParaRPr lang="x-none"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x-none" sz="900" b="1" i="0" u="none" strike="noStrike" noProof="0" dirty="0" smtClean="0">
                          <a:solidFill>
                            <a:srgbClr val="000000"/>
                          </a:solidFill>
                          <a:latin typeface="Calibri"/>
                        </a:rPr>
                        <a:t>Año escolar:</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x-none"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x-none" sz="900" b="1" i="0" u="none" strike="noStrike" noProof="0" dirty="0" smtClean="0">
                          <a:solidFill>
                            <a:srgbClr val="000000"/>
                          </a:solidFill>
                          <a:latin typeface="Calibri"/>
                        </a:rPr>
                        <a:t>Grado:</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x-none"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x-none" sz="900" b="1" i="0" u="none" strike="noStrike" noProof="0" dirty="0" smtClean="0">
                          <a:solidFill>
                            <a:srgbClr val="000000"/>
                          </a:solidFill>
                          <a:latin typeface="Calibri"/>
                        </a:rPr>
                        <a:t>Nombre del maestro:</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x-none"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x-none" sz="900" b="1" i="0" u="none" strike="noStrike" noProof="0" dirty="0" smtClean="0">
                          <a:solidFill>
                            <a:srgbClr val="000000"/>
                          </a:solidFill>
                          <a:latin typeface="Calibri"/>
                        </a:rPr>
                        <a:t>Escuela:</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5800">
                <a:tc gridSpan="2">
                  <a:txBody>
                    <a:bodyPr/>
                    <a:lstStyle/>
                    <a:p>
                      <a:pPr algn="ctr" fontAlgn="ctr"/>
                      <a:endParaRPr lang="x-none"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x-none" sz="900" b="1" i="0" u="none" strike="noStrike" noProof="0" dirty="0" smtClean="0">
                          <a:solidFill>
                            <a:srgbClr val="FFFFFF"/>
                          </a:solidFill>
                          <a:latin typeface="Calibri"/>
                        </a:rPr>
                        <a:t>Nombre del estudiante</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x-none" sz="900" b="1" i="0" u="none" strike="noStrike" noProof="0" dirty="0" smtClean="0">
                          <a:solidFill>
                            <a:srgbClr val="FFFFFF"/>
                          </a:solidFill>
                          <a:latin typeface="Calibri"/>
                        </a:rPr>
                        <a:t>Enfoque y organización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1" i="0" u="none" strike="noStrike" noProof="0" dirty="0" smtClean="0">
                          <a:solidFill>
                            <a:srgbClr val="FFFFFF"/>
                          </a:solidFill>
                          <a:latin typeface="Calibri"/>
                        </a:rPr>
                        <a:t>Elaboración</a:t>
                      </a:r>
                      <a:r>
                        <a:rPr lang="x-none" sz="900" b="1" i="0" u="none" strike="noStrike" baseline="0" noProof="0" dirty="0" smtClean="0">
                          <a:solidFill>
                            <a:srgbClr val="FFFFFF"/>
                          </a:solidFill>
                          <a:latin typeface="Calibri"/>
                        </a:rPr>
                        <a:t> y evidencia</a:t>
                      </a:r>
                      <a:r>
                        <a:rPr lang="x-none" sz="900" b="1" i="0" u="none" strike="noStrike" noProof="0" dirty="0" smtClean="0">
                          <a:solidFill>
                            <a:srgbClr val="FFFFFF"/>
                          </a:solidFill>
                          <a:latin typeface="Calibri"/>
                        </a:rPr>
                        <a:t>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1" i="0" u="none" strike="noStrike" noProof="0" dirty="0" smtClean="0">
                          <a:solidFill>
                            <a:srgbClr val="FFFFFF"/>
                          </a:solidFill>
                          <a:latin typeface="Calibri"/>
                        </a:rPr>
                        <a:t>Convenciones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x-none" sz="900" b="1" i="0" u="none" strike="noStrike" noProof="0" dirty="0" smtClean="0">
                          <a:solidFill>
                            <a:srgbClr val="FFFFFF"/>
                          </a:solidFill>
                          <a:latin typeface="Calibri"/>
                        </a:rPr>
                        <a:t>Total</a:t>
                      </a:r>
                      <a:r>
                        <a:rPr lang="x-none" sz="900" b="1" i="0" u="none" strike="noStrike" baseline="0" noProof="0" dirty="0" smtClean="0">
                          <a:solidFill>
                            <a:srgbClr val="FFFFFF"/>
                          </a:solidFill>
                          <a:latin typeface="Calibri"/>
                        </a:rPr>
                        <a:t> del </a:t>
                      </a:r>
                      <a:r>
                        <a:rPr lang="x-none" sz="800" b="1" i="0" u="none" strike="noStrike" baseline="0" noProof="0" dirty="0" smtClean="0">
                          <a:solidFill>
                            <a:srgbClr val="FFFFFF"/>
                          </a:solidFill>
                          <a:latin typeface="Calibri"/>
                        </a:rPr>
                        <a:t>estudiante</a:t>
                      </a:r>
                      <a:r>
                        <a:rPr lang="x-none" sz="900" b="1" i="0" u="none" strike="noStrike" noProof="0" dirty="0" smtClean="0">
                          <a:solidFill>
                            <a:srgbClr val="FFFFFF"/>
                          </a:solidFill>
                          <a:latin typeface="Calibri"/>
                        </a:rPr>
                        <a:t>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x-none" sz="900" b="1" i="0" u="none" strike="noStrike" noProof="0" dirty="0" smtClean="0">
                          <a:solidFill>
                            <a:srgbClr val="FFFFFF"/>
                          </a:solidFill>
                          <a:latin typeface="Calibri"/>
                        </a:rPr>
                        <a:t>Puntaje  ELP</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580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x-none" sz="900" b="0" i="0" u="none" strike="noStrike" noProof="0" dirty="0" smtClean="0">
                          <a:solidFill>
                            <a:srgbClr val="FFFFFF"/>
                          </a:solidFill>
                          <a:latin typeface="Calibri"/>
                        </a:rPr>
                        <a:t>Puntaje</a:t>
                      </a: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0" i="0" u="none" strike="noStrike" noProof="0" dirty="0" smtClean="0">
                          <a:solidFill>
                            <a:srgbClr val="FFFFFF"/>
                          </a:solidFill>
                          <a:latin typeface="+mn-lt"/>
                        </a:rPr>
                        <a:t>Puntaje</a:t>
                      </a:r>
                      <a:endParaRPr lang="x-none"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0" i="0" u="none" strike="noStrike" noProof="0" dirty="0" smtClean="0">
                          <a:solidFill>
                            <a:srgbClr val="FFFFFF"/>
                          </a:solidFill>
                          <a:latin typeface="+mn-lt"/>
                        </a:rPr>
                        <a:t>Puntaje</a:t>
                      </a:r>
                      <a:endParaRPr lang="x-none"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x-none" sz="900" b="0" i="0" u="none" strike="noStrike" noProof="0" dirty="0" smtClean="0">
                          <a:solidFill>
                            <a:srgbClr val="000000"/>
                          </a:solidFill>
                          <a:latin typeface="Calibri"/>
                        </a:rPr>
                        <a:t> 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6</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7</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8</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9</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10</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16</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17</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18</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19</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20</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26</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27</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28</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29</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30</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Emergiendo</a:t>
            </a:r>
            <a:endParaRPr lang="x-none" sz="789"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En desarrollo</a:t>
            </a:r>
            <a:endParaRPr lang="x-none" sz="789"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Competente</a:t>
            </a:r>
            <a:endParaRPr lang="x-none" sz="789"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Ejemplar</a:t>
            </a:r>
            <a:endParaRPr lang="x-none" sz="789"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Clave para el </a:t>
            </a:r>
            <a:r>
              <a:rPr lang="en-US" sz="690" b="1" u="sng" dirty="0" err="1">
                <a:solidFill>
                  <a:prstClr val="black"/>
                </a:solidFill>
              </a:rPr>
              <a:t>puntaje</a:t>
            </a:r>
            <a:r>
              <a:rPr lang="en-US" sz="690" b="1" u="sng" dirty="0">
                <a:solidFill>
                  <a:prstClr val="black"/>
                </a:solidFill>
              </a:rPr>
              <a:t>:</a:t>
            </a: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 total </a:t>
              </a:r>
              <a:r>
                <a:rPr lang="en-US" sz="690" b="1" u="sng" dirty="0" err="1">
                  <a:solidFill>
                    <a:prstClr val="black"/>
                  </a:solidFill>
                </a:rPr>
                <a:t>correcto</a:t>
              </a:r>
              <a:endParaRPr lang="en-US" sz="690" b="1" u="sng" dirty="0">
                <a:solidFill>
                  <a:prstClr val="black"/>
                </a:solidFill>
              </a:endParaRPr>
            </a:p>
          </p:txBody>
        </p:sp>
      </p:grpSp>
      <p:sp>
        <p:nvSpPr>
          <p:cNvPr id="19" name="Slide Number Placeholder 2"/>
          <p:cNvSpPr>
            <a:spLocks noGrp="1"/>
          </p:cNvSpPr>
          <p:nvPr>
            <p:ph type="sldNum" sz="quarter" idx="12"/>
          </p:nvPr>
        </p:nvSpPr>
        <p:spPr>
          <a:xfrm>
            <a:off x="6685494" y="9464635"/>
            <a:ext cx="830217" cy="528017"/>
          </a:xfrm>
        </p:spPr>
        <p:txBody>
          <a:bodyPr/>
          <a:lstStyle/>
          <a:p>
            <a:r>
              <a:rPr lang="en-US" dirty="0" smtClean="0">
                <a:solidFill>
                  <a:prstClr val="black">
                    <a:tint val="75000"/>
                  </a:prstClr>
                </a:solidFill>
              </a:rPr>
              <a:t>17</a:t>
            </a:r>
            <a:endParaRPr lang="en-US" dirty="0">
              <a:solidFill>
                <a:prstClr val="black">
                  <a:tint val="75000"/>
                </a:prst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563436469"/>
              </p:ext>
            </p:extLst>
          </p:nvPr>
        </p:nvGraphicFramePr>
        <p:xfrm>
          <a:off x="296702" y="9236035"/>
          <a:ext cx="3602305" cy="457200"/>
        </p:xfrm>
        <a:graphic>
          <a:graphicData uri="http://schemas.openxmlformats.org/drawingml/2006/table">
            <a:tbl>
              <a:tblPr/>
              <a:tblGrid>
                <a:gridCol w="466884"/>
                <a:gridCol w="585654"/>
                <a:gridCol w="2549767"/>
              </a:tblGrid>
              <a:tr h="102932">
                <a:tc>
                  <a:txBody>
                    <a:bodyPr/>
                    <a:lstStyle/>
                    <a:p>
                      <a:pPr algn="ctr" fontAlgn="ctr"/>
                      <a:endParaRPr lang="en-US" sz="1000" b="1" i="0" u="none" strike="noStrike" dirty="0">
                        <a:solidFill>
                          <a:srgbClr val="000000"/>
                        </a:solidFill>
                        <a:latin typeface="Calibri"/>
                      </a:endParaRPr>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indent="0" algn="l" fontAlgn="ctr"/>
                      <a:endParaRPr lang="en-US" sz="600" b="1" i="0" u="none" strike="noStrike" dirty="0">
                        <a:solidFill>
                          <a:srgbClr val="000000"/>
                        </a:solidFill>
                        <a:latin typeface="Calibri"/>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en-US" sz="1000" b="1"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02932">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r" defTabSz="992188"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Competente</a:t>
                      </a:r>
                      <a:endParaRPr lang="en-US" sz="1000" b="0" i="0" u="none" strike="noStrike" dirty="0">
                        <a:solidFill>
                          <a:srgbClr val="000000"/>
                        </a:solidFill>
                        <a:latin typeface="Calibri"/>
                      </a:endParaRPr>
                    </a:p>
                  </a:txBody>
                  <a:tcPr marL="0" marR="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02932">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gridSpan="2">
                  <a:txBody>
                    <a:bodyPr/>
                    <a:lstStyle/>
                    <a:p>
                      <a:pPr algn="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Ejemplar</a:t>
                      </a:r>
                      <a:endParaRPr lang="en-US" sz="1000" b="0" i="0" u="none" strike="noStrike" dirty="0">
                        <a:solidFill>
                          <a:srgbClr val="000000"/>
                        </a:solidFill>
                        <a:latin typeface="Calibri"/>
                      </a:endParaRPr>
                    </a:p>
                  </a:txBody>
                  <a:tcPr marL="0" marR="0" marT="0" marB="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pPr algn="r" fontAlgn="ctr"/>
                      <a:endParaRPr lang="en-US" sz="1000" b="0" i="0" u="none" strike="noStrike">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r>
            </a:tbl>
          </a:graphicData>
        </a:graphic>
      </p:graphicFrame>
      <p:pic>
        <p:nvPicPr>
          <p:cNvPr id="21" name="Picture 20"/>
          <p:cNvPicPr>
            <a:picLocks noChangeAspect="1"/>
          </p:cNvPicPr>
          <p:nvPr/>
        </p:nvPicPr>
        <p:blipFill>
          <a:blip r:embed="rId3"/>
          <a:stretch>
            <a:fillRect/>
          </a:stretch>
        </p:blipFill>
        <p:spPr>
          <a:xfrm>
            <a:off x="296702" y="9497562"/>
            <a:ext cx="1950889" cy="213378"/>
          </a:xfrm>
          <a:prstGeom prst="rect">
            <a:avLst/>
          </a:prstGeom>
        </p:spPr>
      </p:pic>
      <p:pic>
        <p:nvPicPr>
          <p:cNvPr id="22" name="Picture 21"/>
          <p:cNvPicPr>
            <a:picLocks noChangeAspect="1"/>
          </p:cNvPicPr>
          <p:nvPr/>
        </p:nvPicPr>
        <p:blipFill>
          <a:blip r:embed="rId4"/>
          <a:stretch>
            <a:fillRect/>
          </a:stretch>
        </p:blipFill>
        <p:spPr>
          <a:xfrm>
            <a:off x="296702" y="9643364"/>
            <a:ext cx="2048434" cy="213378"/>
          </a:xfrm>
          <a:prstGeom prst="rect">
            <a:avLst/>
          </a:prstGeom>
        </p:spPr>
      </p:pic>
      <p:graphicFrame>
        <p:nvGraphicFramePr>
          <p:cNvPr id="23" name="Table 22"/>
          <p:cNvGraphicFramePr>
            <a:graphicFrameLocks noGrp="1"/>
          </p:cNvGraphicFramePr>
          <p:nvPr>
            <p:extLst>
              <p:ext uri="{D42A27DB-BD31-4B8C-83A1-F6EECF244321}">
                <p14:modId xmlns:p14="http://schemas.microsoft.com/office/powerpoint/2010/main" val="576391299"/>
              </p:ext>
            </p:extLst>
          </p:nvPr>
        </p:nvGraphicFramePr>
        <p:xfrm>
          <a:off x="3942997" y="9388375"/>
          <a:ext cx="3215392" cy="340057"/>
        </p:xfrm>
        <a:graphic>
          <a:graphicData uri="http://schemas.openxmlformats.org/drawingml/2006/table">
            <a:tbl>
              <a:tblPr/>
              <a:tblGrid>
                <a:gridCol w="913422"/>
                <a:gridCol w="913422"/>
                <a:gridCol w="828709"/>
                <a:gridCol w="559839"/>
              </a:tblGrid>
              <a:tr h="187657">
                <a:tc>
                  <a:txBody>
                    <a:bodyPr/>
                    <a:lstStyle/>
                    <a:p>
                      <a:pPr algn="ctr" fontAlgn="ctr"/>
                      <a:r>
                        <a:rPr lang="en-US" sz="10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dirty="0">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r>
              <a:tr h="0">
                <a:tc>
                  <a:txBody>
                    <a:bodyPr/>
                    <a:lstStyle/>
                    <a:p>
                      <a:pPr algn="ctr" fontAlgn="ctr"/>
                      <a:r>
                        <a:rPr lang="en-US" sz="1000" b="0" i="0" u="none" strike="noStrike" dirty="0">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dirty="0">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dirty="0">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bl>
          </a:graphicData>
        </a:graphic>
      </p:graphicFrame>
    </p:spTree>
    <p:extLst>
      <p:ext uri="{BB962C8B-B14F-4D97-AF65-F5344CB8AC3E}">
        <p14:creationId xmlns:p14="http://schemas.microsoft.com/office/powerpoint/2010/main" val="1696610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29771803"/>
              </p:ext>
            </p:extLst>
          </p:nvPr>
        </p:nvGraphicFramePr>
        <p:xfrm>
          <a:off x="3509749" y="9263804"/>
          <a:ext cx="3498789" cy="518160"/>
        </p:xfrm>
        <a:graphic>
          <a:graphicData uri="http://schemas.openxmlformats.org/drawingml/2006/table">
            <a:tbl>
              <a:tblPr/>
              <a:tblGrid>
                <a:gridCol w="3498789"/>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RL.5.7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Analizan cómo elementos visuales  y elementos multimedia contribuyen al significado, el tono, o la belleza de un texto (por ejemplo, una novela gráfica, presentación de multimedia de ficción, un cuento, un mito, y un poema).</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999287965"/>
              </p:ext>
            </p:extLst>
          </p:nvPr>
        </p:nvGraphicFramePr>
        <p:xfrm>
          <a:off x="386687" y="1087454"/>
          <a:ext cx="7020110" cy="8199120"/>
        </p:xfrm>
        <a:graphic>
          <a:graphicData uri="http://schemas.openxmlformats.org/drawingml/2006/table">
            <a:tbl>
              <a:tblPr firstRow="1" bandRow="1">
                <a:tableStyleId>{5940675A-B579-460E-94D1-54222C63F5DA}</a:tableStyleId>
              </a:tblPr>
              <a:tblGrid>
                <a:gridCol w="375313"/>
                <a:gridCol w="6644797"/>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PR" sz="1400" b="1" noProof="0" dirty="0" smtClean="0">
                          <a:solidFill>
                            <a:schemeClr val="tx1"/>
                          </a:solidFill>
                          <a:effectLst/>
                        </a:rPr>
                        <a:t>CFA Trimestre 3:</a:t>
                      </a:r>
                      <a:r>
                        <a:rPr lang="es-PR" sz="1400" b="1" dirty="0" smtClean="0">
                          <a:effectLst/>
                        </a:rPr>
                        <a:t> </a:t>
                      </a:r>
                      <a:r>
                        <a:rPr lang="es-PR" sz="1400" b="1" noProof="0" dirty="0" smtClean="0">
                          <a:solidFill>
                            <a:schemeClr val="tx1"/>
                          </a:solidFill>
                          <a:effectLst/>
                        </a:rPr>
                        <a:t>Clave para la </a:t>
                      </a:r>
                      <a:r>
                        <a:rPr lang="es-PR" sz="1400" b="1" u="sng" noProof="0" dirty="0" smtClean="0">
                          <a:solidFill>
                            <a:schemeClr val="tx1"/>
                          </a:solidFill>
                          <a:effectLst/>
                        </a:rPr>
                        <a:t>Respuesta construida de investigación</a:t>
                      </a:r>
                      <a:endParaRPr lang="es-PR" sz="1400" b="1" dirty="0" smtClean="0">
                        <a:effectLst/>
                      </a:endParaRPr>
                    </a:p>
                  </a:txBody>
                  <a:tcPr marL="103632" marR="103632" marT="50292" marB="50292"/>
                </a:tc>
                <a:tc hMerge="1">
                  <a:txBody>
                    <a:bodyPr/>
                    <a:lstStyle/>
                    <a:p>
                      <a:endParaRPr lang="en-US"/>
                    </a:p>
                  </a:txBody>
                  <a:tcPr/>
                </a:tc>
              </a:tr>
              <a:tr h="406066">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400" b="1" u="sng" noProof="0" dirty="0" smtClean="0">
                          <a:solidFill>
                            <a:schemeClr val="tx1"/>
                          </a:solidFill>
                        </a:rPr>
                        <a:t>Rúbricas para la Respuesta construida de investigación - Objetivo 2</a:t>
                      </a:r>
                    </a:p>
                    <a:p>
                      <a:pPr marL="0" marR="0" indent="0" algn="ctr" defTabSz="914318" rtl="0" eaLnBrk="1" fontAlgn="auto" latinLnBrk="0" hangingPunct="1">
                        <a:lnSpc>
                          <a:spcPct val="100000"/>
                        </a:lnSpc>
                        <a:spcBef>
                          <a:spcPts val="0"/>
                        </a:spcBef>
                        <a:spcAft>
                          <a:spcPts val="0"/>
                        </a:spcAft>
                        <a:buClrTx/>
                        <a:buSzTx/>
                        <a:buFontTx/>
                        <a:buNone/>
                        <a:tabLst/>
                        <a:defRPr/>
                      </a:pPr>
                      <a:r>
                        <a:rPr lang="es-GT" sz="1200" b="1" noProof="0" dirty="0" smtClean="0">
                          <a:solidFill>
                            <a:schemeClr val="tx1"/>
                          </a:solidFill>
                        </a:rPr>
                        <a:t>Localizar, seleccionar, interpretar e integrar la información</a:t>
                      </a:r>
                    </a:p>
                  </a:txBody>
                  <a:tcPr marL="103632" marR="103632" marT="50292" marB="50292"/>
                </a:tc>
                <a:tc hMerge="1">
                  <a:txBody>
                    <a:bodyPr/>
                    <a:lstStyle/>
                    <a:p>
                      <a:endParaRPr lang="en-US"/>
                    </a:p>
                  </a:txBody>
                  <a:tcPr/>
                </a:tc>
              </a:tr>
              <a:tr h="493776">
                <a:tc gridSpan="2">
                  <a:txBody>
                    <a:bodyPr/>
                    <a:lstStyle/>
                    <a:p>
                      <a:pPr marL="1543050" marR="0" lvl="0" indent="-1543050" algn="l" defTabSz="966612" rtl="0" eaLnBrk="1" fontAlgn="auto" latinLnBrk="0" hangingPunct="1">
                        <a:lnSpc>
                          <a:spcPct val="100000"/>
                        </a:lnSpc>
                        <a:spcBef>
                          <a:spcPts val="0"/>
                        </a:spcBef>
                        <a:spcAft>
                          <a:spcPts val="0"/>
                        </a:spcAft>
                        <a:buClrTx/>
                        <a:buSzTx/>
                        <a:buFontTx/>
                        <a:buNone/>
                        <a:tabLst/>
                        <a:defRPr/>
                      </a:pPr>
                      <a:r>
                        <a:rPr lang="es-GT" sz="1400" b="1" dirty="0" smtClean="0">
                          <a:solidFill>
                            <a:schemeClr val="tx1"/>
                          </a:solidFill>
                        </a:rPr>
                        <a:t>Pregunta #7   </a:t>
                      </a:r>
                      <a:r>
                        <a:rPr lang="es-PR" sz="1400" b="1" dirty="0" smtClean="0"/>
                        <a:t>RL.5.7: </a:t>
                      </a:r>
                      <a:r>
                        <a:rPr kumimoji="0" lang="es-NI" sz="1400" b="1" i="0" u="none" strike="noStrike" kern="1200" cap="none" spc="0" normalizeH="0" baseline="0" noProof="0" dirty="0" smtClean="0">
                          <a:ln>
                            <a:noFill/>
                          </a:ln>
                          <a:solidFill>
                            <a:prstClr val="black"/>
                          </a:solidFill>
                          <a:effectLst/>
                          <a:uLnTx/>
                          <a:uFillTx/>
                          <a:latin typeface="+mn-lt"/>
                          <a:ea typeface="+mn-ea"/>
                          <a:cs typeface="+mn-cs"/>
                        </a:rPr>
                        <a:t>¿Por qué el autor incluiría las dos imágenes en el texto </a:t>
                      </a:r>
                      <a:r>
                        <a:rPr kumimoji="0" lang="es-NI" sz="1400" b="0" i="1" u="none" strike="noStrike" kern="1200" cap="none" spc="0" normalizeH="0" baseline="0" noProof="0" dirty="0" smtClean="0">
                          <a:ln>
                            <a:noFill/>
                          </a:ln>
                          <a:solidFill>
                            <a:prstClr val="black"/>
                          </a:solidFill>
                          <a:effectLst/>
                          <a:uLnTx/>
                          <a:uFillTx/>
                          <a:latin typeface="+mn-lt"/>
                          <a:ea typeface="+mn-ea"/>
                          <a:cs typeface="+mn-cs"/>
                        </a:rPr>
                        <a:t>Limpiando la playa </a:t>
                      </a:r>
                      <a:r>
                        <a:rPr kumimoji="0" lang="es-NI" sz="1400" b="0" i="1" u="none" strike="noStrike" kern="1200" cap="none" spc="0" normalizeH="0" baseline="0" noProof="0" dirty="0" err="1" smtClean="0">
                          <a:ln>
                            <a:noFill/>
                          </a:ln>
                          <a:solidFill>
                            <a:prstClr val="black"/>
                          </a:solidFill>
                          <a:effectLst/>
                          <a:uLnTx/>
                          <a:uFillTx/>
                          <a:latin typeface="+mn-lt"/>
                          <a:ea typeface="+mn-ea"/>
                          <a:cs typeface="+mn-cs"/>
                        </a:rPr>
                        <a:t>Crescent</a:t>
                      </a:r>
                      <a:r>
                        <a:rPr kumimoji="0" lang="es-NI" sz="1400" b="1" i="0" u="none" strike="noStrike" kern="1200" cap="none" spc="0" normalizeH="0" baseline="0" noProof="0" dirty="0" smtClean="0">
                          <a:ln>
                            <a:noFill/>
                          </a:ln>
                          <a:solidFill>
                            <a:schemeClr val="tx1"/>
                          </a:solidFill>
                          <a:effectLst/>
                          <a:uLnTx/>
                          <a:uFillTx/>
                          <a:latin typeface="+mn-lt"/>
                          <a:ea typeface="+mn-ea"/>
                          <a:cs typeface="+mn-cs"/>
                        </a:rPr>
                        <a:t>? Utiliza detalles y ejemplos del artículo para apoyar tu respuesta.</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PR" sz="1600" b="1" dirty="0" smtClean="0">
                          <a:solidFill>
                            <a:schemeClr val="tx1"/>
                          </a:solidFill>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GT" sz="1100" b="1" u="sng" noProof="0" dirty="0" smtClean="0">
                          <a:solidFill>
                            <a:schemeClr val="tx1"/>
                          </a:solidFill>
                        </a:rPr>
                        <a:t>La respuesta da suficiente evidencia</a:t>
                      </a:r>
                      <a:r>
                        <a:rPr lang="es-GT" sz="1100" b="1" u="none" noProof="0" dirty="0" smtClean="0">
                          <a:solidFill>
                            <a:schemeClr val="tx1"/>
                          </a:solidFill>
                        </a:rPr>
                        <a:t> </a:t>
                      </a:r>
                      <a:r>
                        <a:rPr lang="es-GT" sz="1100" u="none" noProof="0" dirty="0" smtClean="0">
                          <a:solidFill>
                            <a:schemeClr val="tx1"/>
                          </a:solidFill>
                        </a:rPr>
                        <a:t>de la habilidad</a:t>
                      </a:r>
                      <a:r>
                        <a:rPr lang="es-GT" sz="1100" u="none" baseline="0" noProof="0" dirty="0" smtClean="0">
                          <a:solidFill>
                            <a:schemeClr val="tx1"/>
                          </a:solidFill>
                        </a:rPr>
                        <a:t> </a:t>
                      </a:r>
                      <a:r>
                        <a:rPr lang="es-GT" sz="1100" u="none" noProof="0" dirty="0" smtClean="0">
                          <a:solidFill>
                            <a:schemeClr val="tx1"/>
                          </a:solidFill>
                        </a:rPr>
                        <a:t>de localizar y seleccionar información que apoya por qué el autor incluiría las dos imágenes</a:t>
                      </a:r>
                      <a:r>
                        <a:rPr lang="es-GT" sz="1100" u="none" baseline="0" noProof="0" dirty="0" smtClean="0">
                          <a:solidFill>
                            <a:schemeClr val="tx1"/>
                          </a:solidFill>
                        </a:rPr>
                        <a:t> en el texto </a:t>
                      </a:r>
                      <a:r>
                        <a:rPr lang="es-GT" sz="1100" b="1" i="1" u="none" baseline="0" noProof="0" dirty="0" smtClean="0">
                          <a:solidFill>
                            <a:schemeClr val="tx1"/>
                          </a:solidFill>
                        </a:rPr>
                        <a:t>Limpiando la playa Crescent</a:t>
                      </a:r>
                      <a:r>
                        <a:rPr lang="es-PR" sz="1100" b="1" i="0" u="none" dirty="0" smtClean="0">
                          <a:solidFill>
                            <a:schemeClr val="tx1"/>
                          </a:solidFill>
                        </a:rPr>
                        <a:t>.</a:t>
                      </a:r>
                      <a:endParaRPr lang="es-PR" sz="900" b="1" i="0" u="none" baseline="0" dirty="0" smtClean="0">
                        <a:solidFill>
                          <a:schemeClr val="tx1"/>
                        </a:solidFill>
                      </a:endParaRPr>
                    </a:p>
                    <a:p>
                      <a:pPr marL="0" marR="0" indent="0" algn="l" defTabSz="914318" rtl="0" eaLnBrk="1" fontAlgn="auto" latinLnBrk="0" hangingPunct="1">
                        <a:lnSpc>
                          <a:spcPct val="100000"/>
                        </a:lnSpc>
                        <a:spcBef>
                          <a:spcPts val="0"/>
                        </a:spcBef>
                        <a:spcAft>
                          <a:spcPts val="0"/>
                        </a:spcAft>
                        <a:buClrTx/>
                        <a:buSzTx/>
                        <a:buFontTx/>
                        <a:buNone/>
                        <a:tabLst/>
                        <a:defRPr/>
                      </a:pPr>
                      <a:r>
                        <a:rPr lang="es-GT" sz="1100" b="1" i="0" u="sng" baseline="0" noProof="0" dirty="0" smtClean="0">
                          <a:solidFill>
                            <a:schemeClr val="tx1"/>
                          </a:solidFill>
                        </a:rPr>
                        <a:t>La respuesta da suficiente evidencia</a:t>
                      </a:r>
                      <a:r>
                        <a:rPr lang="es-GT" sz="1100" b="1" i="0" u="none" noProof="0" dirty="0" smtClean="0">
                          <a:solidFill>
                            <a:schemeClr val="tx1"/>
                          </a:solidFill>
                        </a:rPr>
                        <a:t> </a:t>
                      </a:r>
                      <a:r>
                        <a:rPr lang="es-GT" sz="1100" u="none" noProof="0" dirty="0" smtClean="0">
                          <a:solidFill>
                            <a:schemeClr val="tx1"/>
                          </a:solidFill>
                        </a:rPr>
                        <a:t>de la habilidad</a:t>
                      </a:r>
                      <a:r>
                        <a:rPr lang="es-GT" sz="1100" u="none" baseline="0" noProof="0" dirty="0" smtClean="0">
                          <a:solidFill>
                            <a:schemeClr val="tx1"/>
                          </a:solidFill>
                        </a:rPr>
                        <a:t> para </a:t>
                      </a:r>
                      <a:r>
                        <a:rPr lang="es-GT" sz="1100" u="none" noProof="0" dirty="0" smtClean="0">
                          <a:solidFill>
                            <a:schemeClr val="tx1"/>
                          </a:solidFill>
                        </a:rPr>
                        <a:t>interpretar e integrar información sobre cómo</a:t>
                      </a:r>
                      <a:r>
                        <a:rPr lang="es-GT" sz="1100" u="none" baseline="0" noProof="0" dirty="0" smtClean="0">
                          <a:solidFill>
                            <a:schemeClr val="tx1"/>
                          </a:solidFill>
                        </a:rPr>
                        <a:t> las i</a:t>
                      </a:r>
                      <a:r>
                        <a:rPr lang="es-PR" sz="1100" baseline="0" dirty="0" smtClean="0"/>
                        <a:t>lustraciones apoyan el texto usando detalles textuales.  Detalles específicos del texto </a:t>
                      </a:r>
                      <a:r>
                        <a:rPr lang="es-PR" sz="1100" b="1" i="1" baseline="0" dirty="0" smtClean="0"/>
                        <a:t>Limpiando la playa Crescent </a:t>
                      </a:r>
                      <a:r>
                        <a:rPr lang="es-PR" sz="1100" baseline="0" dirty="0" smtClean="0"/>
                        <a:t>que respaldan  cómo las ilustraciones apoyan el texto, pudieran incluir: (1) La gente recoge basura en las playas dos veces al año – la primera fotografía muestra la basura, (2) Un biólogo marino le habló al equipo de soccer acerca de cuánta basura llega a los océanos cada año (la primera fotografía también refleja esto), (3) el biólogo marino nombró algunos tipos de basura que se ve en la primera fotografía que es dañina para las criaturas marinas, (4) el equipo de soccer llenó bolsas con basura – la primera fotografía apoya esto, y (5) el equipo estaba orgulloso cuando la playa quedó limpia – la segunda fotografía  ilustra una playa limpia.</a:t>
                      </a:r>
                      <a:endParaRPr lang="es-PR" sz="1100" dirty="0" smtClean="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PR" sz="1200" b="1" noProof="0" dirty="0" smtClean="0">
                          <a:solidFill>
                            <a:schemeClr val="tx1"/>
                          </a:solidFill>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s-GT" sz="1000" b="0" i="1" dirty="0" smtClean="0">
                          <a:solidFill>
                            <a:schemeClr val="tx1"/>
                          </a:solidFill>
                        </a:rPr>
                        <a:t>El estudiante localiza y selecciona suficiente  información </a:t>
                      </a:r>
                      <a:r>
                        <a:rPr lang="es-PR" sz="1000" b="0" i="1" baseline="0" dirty="0" smtClean="0"/>
                        <a:t>del  texto que de alguna manera  puede ser relacionada con ambas fotografías  como un ejemplo del porqué el autor quizás incluyó las dos imágenes, y luego integra la información apoyando la conexión entre las imágenes y el texto</a:t>
                      </a:r>
                      <a:r>
                        <a:rPr lang="es-PR" sz="1000" b="0" i="1" baseline="0" dirty="0" smtClean="0">
                          <a:solidFill>
                            <a:schemeClr val="tx1"/>
                          </a:solidFill>
                        </a:rPr>
                        <a:t>.</a:t>
                      </a:r>
                    </a:p>
                    <a:p>
                      <a:r>
                        <a:rPr lang="es-PR" sz="1100" b="0" i="0" baseline="0" dirty="0" smtClean="0">
                          <a:solidFill>
                            <a:schemeClr val="tx1"/>
                          </a:solidFill>
                        </a:rPr>
                        <a:t>El artículo </a:t>
                      </a:r>
                      <a:r>
                        <a:rPr lang="es-PR" sz="1100" b="1" i="1" baseline="0" dirty="0" smtClean="0">
                          <a:solidFill>
                            <a:schemeClr val="tx1"/>
                          </a:solidFill>
                        </a:rPr>
                        <a:t>Limpiando la playa Crescent </a:t>
                      </a:r>
                      <a:r>
                        <a:rPr lang="es-PR" sz="1100" b="0" i="0" baseline="0" dirty="0" smtClean="0">
                          <a:solidFill>
                            <a:schemeClr val="tx1"/>
                          </a:solidFill>
                        </a:rPr>
                        <a:t>trata de un equipo de </a:t>
                      </a:r>
                      <a:r>
                        <a:rPr lang="es-PR" sz="1100" b="0" i="0" baseline="0" dirty="0" smtClean="0"/>
                        <a:t>soccer que ayuda a recoger basura de una playa.  Este es un evento que se lleva a cabo dos veces al año.  Un biólogo marino habla con el equipo para decirles cuánta basura llega al océano cada año.  Les dice que la basura como las latas de sodas, los anillos de sujeción de plástico para latas o botellas de sodas, hilo de pescar, colillas de cigarrillos, latas oxidadas y botellas rotas son peligrosas para las personas y los animales marinos. En la primera imagen el lector puede ver muchas de estas cosas.  También se puede ver que hay mucha basura.  Creo que el autor utiliza la primera imagen para mostrar las cosas con las que las personas contaminan las playas y que existe mucha contaminación.  Después de que el equipo de soccer ha recogido unas 25 bolsas de basura, la playa se ve mucho mejor.  En la segunda imagen, el lector ve una playa limpia.  El autor quizás incluyó esta imagen porque muestra como deberían verse  nuestras playas y ¡cuán más divertido sería visitar una playa limpia, o simplemente para mostrarnos a todos lo que podemos lograr si tratamos!</a:t>
                      </a:r>
                    </a:p>
                  </a:txBody>
                  <a:tcPr marL="103632" marR="103632" marT="50292" marB="50292"/>
                </a:tc>
              </a:tr>
              <a:tr h="652272">
                <a:tc>
                  <a:txBody>
                    <a:bodyPr/>
                    <a:lstStyle/>
                    <a:p>
                      <a:pPr algn="ctr"/>
                      <a:r>
                        <a:rPr lang="en-US" sz="2000" b="1" dirty="0" smtClean="0"/>
                        <a:t>1</a:t>
                      </a:r>
                      <a:endParaRPr lang="en-US" sz="2000" b="1" dirty="0"/>
                    </a:p>
                  </a:txBody>
                  <a:tcPr marL="103632" marR="103632" marT="50292" marB="50292" anchor="ctr"/>
                </a:tc>
                <a:tc>
                  <a:txBody>
                    <a:bodyPr/>
                    <a:lstStyle/>
                    <a:p>
                      <a:r>
                        <a:rPr lang="es-GT" sz="1000" b="0" i="1" dirty="0" smtClean="0">
                          <a:solidFill>
                            <a:schemeClr val="tx1"/>
                          </a:solidFill>
                        </a:rPr>
                        <a:t>El estudiante localiza y selecciona información parcial</a:t>
                      </a:r>
                      <a:r>
                        <a:rPr lang="es-GT" sz="1000" b="0" i="1" baseline="0" dirty="0" smtClean="0">
                          <a:solidFill>
                            <a:schemeClr val="tx1"/>
                          </a:solidFill>
                        </a:rPr>
                        <a:t> </a:t>
                      </a:r>
                      <a:r>
                        <a:rPr lang="es-PR" sz="1000" b="0" i="1" baseline="0" dirty="0" smtClean="0"/>
                        <a:t>del  texto </a:t>
                      </a:r>
                      <a:r>
                        <a:rPr lang="es-ES" sz="1000" b="0" i="1" baseline="0" dirty="0" smtClean="0"/>
                        <a:t>que de alguna manera  puede ser relacionada con ambas fotografías  como un ejemplo del porqué el autor quizás incluyó las dos imágenes, y luego integra la información apoyando la conexión entre las imágenes y el texto.</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PR" sz="1100" b="1" i="1" u="none" strike="noStrike" kern="1200" cap="none" spc="0" normalizeH="0" baseline="0" noProof="0" dirty="0" smtClean="0">
                          <a:ln>
                            <a:noFill/>
                          </a:ln>
                          <a:solidFill>
                            <a:schemeClr val="tx1"/>
                          </a:solidFill>
                          <a:effectLst/>
                          <a:uLnTx/>
                          <a:uFillTx/>
                          <a:latin typeface="+mn-lt"/>
                          <a:ea typeface="+mn-ea"/>
                          <a:cs typeface="+mn-cs"/>
                        </a:rPr>
                        <a:t>Limpiando la playa Crescent </a:t>
                      </a:r>
                      <a:r>
                        <a:rPr kumimoji="0" lang="es-PR" sz="1100" b="0" i="0" u="none" strike="noStrike" kern="1200" cap="none" spc="0" normalizeH="0" baseline="0" noProof="0" dirty="0" smtClean="0">
                          <a:ln>
                            <a:noFill/>
                          </a:ln>
                          <a:solidFill>
                            <a:schemeClr val="tx1"/>
                          </a:solidFill>
                          <a:effectLst/>
                          <a:uLnTx/>
                          <a:uFillTx/>
                          <a:latin typeface="+mn-lt"/>
                          <a:ea typeface="+mn-ea"/>
                          <a:cs typeface="+mn-cs"/>
                        </a:rPr>
                        <a:t>es un artículo sobre la contaminación y un equipo de </a:t>
                      </a:r>
                      <a:r>
                        <a:rPr kumimoji="0" lang="es-PR" sz="1100" b="0" i="0" u="none" strike="noStrike" kern="1200" cap="none" spc="0" normalizeH="0" baseline="0" noProof="0" dirty="0" smtClean="0">
                          <a:ln>
                            <a:noFill/>
                          </a:ln>
                          <a:solidFill>
                            <a:prstClr val="black"/>
                          </a:solidFill>
                          <a:effectLst/>
                          <a:uLnTx/>
                          <a:uFillTx/>
                          <a:latin typeface="+mn-lt"/>
                          <a:ea typeface="+mn-ea"/>
                          <a:cs typeface="+mn-cs"/>
                        </a:rPr>
                        <a:t>soccer.  Tiene dos imágenes.  Una es una playa sucia y la otra es una playa limpia.  Creo que el autor utilizó estas imágenes para mostrar como se veía la playa antes y después que el equipo de soccer llegara a la playa.</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s-PR" sz="1000" i="1" dirty="0" smtClean="0"/>
                        <a:t>El estudiante tal vez localiza y selecciona</a:t>
                      </a:r>
                      <a:r>
                        <a:rPr lang="es-PR" sz="1000" i="1" baseline="0" dirty="0" smtClean="0"/>
                        <a:t> información poco precisa, pero no la conecta para apoyar las dos imágenes en el texto.</a:t>
                      </a:r>
                    </a:p>
                    <a:p>
                      <a:r>
                        <a:rPr lang="es-PR" sz="1100" i="0" baseline="0" dirty="0" smtClean="0"/>
                        <a:t>Veo una playa bien sucia con mucha chatarra y latas y cosas que causan contaminación.  Prefiero visitar la segunda playa que está limpia.</a:t>
                      </a:r>
                      <a:endParaRPr lang="es-PR" sz="1100" i="0" dirty="0"/>
                    </a:p>
                  </a:txBody>
                  <a:tcPr marL="103632" marR="103632" marT="50292" marB="50292"/>
                </a:tc>
              </a:tr>
            </a:tbl>
          </a:graphicData>
        </a:graphic>
      </p:graphicFrame>
      <p:sp>
        <p:nvSpPr>
          <p:cNvPr id="5" name="Rectangle 4"/>
          <p:cNvSpPr/>
          <p:nvPr/>
        </p:nvSpPr>
        <p:spPr>
          <a:xfrm>
            <a:off x="549230" y="225680"/>
            <a:ext cx="6850743" cy="86177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_tradnl" sz="1000" b="0" i="1" u="none" strike="noStrike" kern="0" cap="none" spc="0" normalizeH="0" baseline="0" noProof="0" dirty="0" smtClean="0">
                <a:ln>
                  <a:noFill/>
                </a:ln>
                <a:solidFill>
                  <a:prstClr val="black"/>
                </a:solidFill>
                <a:effectLst/>
                <a:uLnTx/>
                <a:uFillTx/>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2489282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026214282"/>
              </p:ext>
            </p:extLst>
          </p:nvPr>
        </p:nvGraphicFramePr>
        <p:xfrm>
          <a:off x="304800" y="990600"/>
          <a:ext cx="7239000" cy="7676388"/>
        </p:xfrm>
        <a:graphic>
          <a:graphicData uri="http://schemas.openxmlformats.org/drawingml/2006/table">
            <a:tbl>
              <a:tblPr firstRow="1" bandRow="1">
                <a:tableStyleId>{5940675A-B579-460E-94D1-54222C63F5DA}</a:tableStyleId>
              </a:tblPr>
              <a:tblGrid>
                <a:gridCol w="381000"/>
                <a:gridCol w="685800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PR" sz="1400" b="1" noProof="0" dirty="0" smtClean="0">
                          <a:solidFill>
                            <a:schemeClr val="tx1"/>
                          </a:solidFill>
                          <a:effectLst/>
                        </a:rPr>
                        <a:t>CFA Trimestre 3:</a:t>
                      </a:r>
                      <a:r>
                        <a:rPr lang="es-PR" sz="1400" b="1" dirty="0" smtClean="0">
                          <a:solidFill>
                            <a:schemeClr val="tx1"/>
                          </a:solidFill>
                          <a:effectLst/>
                        </a:rPr>
                        <a:t> </a:t>
                      </a:r>
                      <a:r>
                        <a:rPr lang="es-PR" sz="1400" b="1" noProof="0" dirty="0" smtClean="0">
                          <a:solidFill>
                            <a:schemeClr val="tx1"/>
                          </a:solidFill>
                          <a:effectLst/>
                        </a:rPr>
                        <a:t>Clave para la </a:t>
                      </a:r>
                      <a:r>
                        <a:rPr lang="es-PR" sz="1400" b="1" u="sng" noProof="0" dirty="0" smtClean="0">
                          <a:solidFill>
                            <a:schemeClr val="tx1"/>
                          </a:solidFill>
                          <a:effectLst/>
                        </a:rPr>
                        <a:t>Respuesta construida de investigación</a:t>
                      </a:r>
                      <a:endParaRPr lang="es-PR" sz="1400" b="1" dirty="0" smtClean="0">
                        <a:solidFill>
                          <a:schemeClr val="tx1"/>
                        </a:solidFill>
                        <a:effectLst/>
                      </a:endParaRPr>
                    </a:p>
                  </a:txBody>
                  <a:tcPr marL="103632" marR="103632" marT="50292" marB="50292"/>
                </a:tc>
                <a:tc hMerge="1">
                  <a:txBody>
                    <a:bodyPr/>
                    <a:lstStyle/>
                    <a:p>
                      <a:endParaRPr lang="en-US"/>
                    </a:p>
                  </a:txBody>
                  <a:tcPr/>
                </a:tc>
              </a:tr>
              <a:tr h="426720">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PR" sz="1400" b="1" i="0" u="sng" strike="noStrike" kern="1200" cap="none" spc="0" normalizeH="0" baseline="0" noProof="0" dirty="0" smtClean="0">
                          <a:ln>
                            <a:noFill/>
                          </a:ln>
                          <a:solidFill>
                            <a:schemeClr val="tx1"/>
                          </a:solidFill>
                          <a:effectLst/>
                          <a:uLnTx/>
                          <a:uFillTx/>
                          <a:latin typeface="+mn-lt"/>
                          <a:ea typeface="+mn-ea"/>
                          <a:cs typeface="+mn-cs"/>
                        </a:rPr>
                        <a:t>Rúbricas para la Respuesta construida de investigación - Objetivo 3</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PR" sz="1200" b="1" i="0" u="none" strike="noStrike" kern="1200" cap="none" spc="0" normalizeH="0" baseline="0" noProof="0" dirty="0" smtClean="0">
                          <a:ln>
                            <a:noFill/>
                          </a:ln>
                          <a:solidFill>
                            <a:schemeClr val="tx1"/>
                          </a:solidFill>
                          <a:effectLst/>
                          <a:uLnTx/>
                          <a:uFillTx/>
                          <a:latin typeface="+mn-lt"/>
                          <a:ea typeface="+mn-ea"/>
                          <a:cs typeface="+mn-cs"/>
                        </a:rPr>
                        <a:t>evidencia de la habilidad para distinguir información </a:t>
                      </a:r>
                      <a:r>
                        <a:rPr kumimoji="0" lang="es-PR" sz="1200" b="1" i="0" u="sng" strike="noStrike" kern="1200" cap="none" spc="0" normalizeH="0" baseline="0" noProof="0" dirty="0" smtClean="0">
                          <a:ln>
                            <a:noFill/>
                          </a:ln>
                          <a:solidFill>
                            <a:schemeClr val="tx1"/>
                          </a:solidFill>
                          <a:effectLst/>
                          <a:uLnTx/>
                          <a:uFillTx/>
                          <a:latin typeface="+mn-lt"/>
                          <a:ea typeface="+mn-ea"/>
                          <a:cs typeface="+mn-cs"/>
                        </a:rPr>
                        <a:t>relevante</a:t>
                      </a:r>
                      <a:r>
                        <a:rPr kumimoji="0" lang="es-PR" sz="1200" b="1" i="0" u="none" strike="noStrike" kern="1200" cap="none" spc="0" normalizeH="0" baseline="0" noProof="0" dirty="0" smtClean="0">
                          <a:ln>
                            <a:noFill/>
                          </a:ln>
                          <a:solidFill>
                            <a:schemeClr val="tx1"/>
                          </a:solidFill>
                          <a:effectLst/>
                          <a:uLnTx/>
                          <a:uFillTx/>
                          <a:latin typeface="+mn-lt"/>
                          <a:ea typeface="+mn-ea"/>
                          <a:cs typeface="+mn-cs"/>
                        </a:rPr>
                        <a:t> de la información irrelevante, como lo es distinguir un hecho de una opinión</a:t>
                      </a:r>
                    </a:p>
                  </a:txBody>
                  <a:tcPr marL="103632" marR="103632" marT="50292" marB="50292"/>
                </a:tc>
                <a:tc hMerge="1">
                  <a:txBody>
                    <a:bodyPr/>
                    <a:lstStyle/>
                    <a:p>
                      <a:endParaRPr lang="en-US"/>
                    </a:p>
                  </a:txBody>
                  <a:tcPr/>
                </a:tc>
              </a:tr>
              <a:tr h="569976">
                <a:tc gridSpan="2">
                  <a:txBody>
                    <a:bodyPr/>
                    <a:lstStyle/>
                    <a:p>
                      <a:pPr marL="1485900" marR="0" indent="-1485900" algn="l" defTabSz="966612" rtl="0" eaLnBrk="1" fontAlgn="auto" latinLnBrk="0" hangingPunct="1">
                        <a:lnSpc>
                          <a:spcPct val="100000"/>
                        </a:lnSpc>
                        <a:spcBef>
                          <a:spcPts val="0"/>
                        </a:spcBef>
                        <a:spcAft>
                          <a:spcPts val="0"/>
                        </a:spcAft>
                        <a:buClrTx/>
                        <a:buSzTx/>
                        <a:buFontTx/>
                        <a:buNone/>
                        <a:tabLst/>
                        <a:defRPr/>
                      </a:pPr>
                      <a:r>
                        <a:rPr lang="es-PR" sz="1400" b="1" noProof="0" dirty="0" smtClean="0">
                          <a:solidFill>
                            <a:schemeClr val="tx1"/>
                          </a:solidFill>
                        </a:rPr>
                        <a:t>Pregunta #8  </a:t>
                      </a:r>
                      <a:r>
                        <a:rPr lang="es-PR" sz="1400" b="1" i="0" u="none" dirty="0" smtClean="0">
                          <a:solidFill>
                            <a:schemeClr val="tx1"/>
                          </a:solidFill>
                        </a:rPr>
                        <a:t>RL.5.9: </a:t>
                      </a:r>
                      <a:r>
                        <a:rPr lang="es-PE" sz="1400" b="1" dirty="0" smtClean="0"/>
                        <a:t>Después</a:t>
                      </a:r>
                      <a:r>
                        <a:rPr lang="es-PE" sz="1400" b="1" baseline="0" dirty="0" smtClean="0"/>
                        <a:t> de leer </a:t>
                      </a:r>
                      <a:r>
                        <a:rPr lang="es-PE" sz="1400" b="0" i="1" baseline="0" dirty="0" smtClean="0"/>
                        <a:t>Limpiando la playa </a:t>
                      </a:r>
                      <a:r>
                        <a:rPr lang="es-PE" sz="1400" b="0" i="1" u="none" noProof="0" dirty="0" err="1" smtClean="0">
                          <a:solidFill>
                            <a:schemeClr val="tx1"/>
                          </a:solidFill>
                        </a:rPr>
                        <a:t>Crescent</a:t>
                      </a:r>
                      <a:r>
                        <a:rPr lang="es-PE" sz="1400" b="0" i="1" u="none" noProof="0" dirty="0" smtClean="0">
                          <a:solidFill>
                            <a:schemeClr val="tx1"/>
                          </a:solidFill>
                        </a:rPr>
                        <a:t> </a:t>
                      </a:r>
                      <a:r>
                        <a:rPr lang="es-PE" sz="1400" b="1" i="0" u="none" noProof="0" dirty="0" smtClean="0">
                          <a:solidFill>
                            <a:schemeClr val="tx1"/>
                          </a:solidFill>
                        </a:rPr>
                        <a:t>y </a:t>
                      </a:r>
                      <a:r>
                        <a:rPr lang="es-PE" sz="1400" b="0" i="1" u="none" noProof="0" dirty="0" smtClean="0">
                          <a:solidFill>
                            <a:schemeClr val="tx1"/>
                          </a:solidFill>
                        </a:rPr>
                        <a:t>Salvando</a:t>
                      </a:r>
                      <a:r>
                        <a:rPr lang="es-PE" sz="1400" b="0" i="1" u="none" baseline="0" noProof="0" dirty="0" smtClean="0">
                          <a:solidFill>
                            <a:schemeClr val="tx1"/>
                          </a:solidFill>
                        </a:rPr>
                        <a:t> los arrecifes</a:t>
                      </a:r>
                      <a:r>
                        <a:rPr lang="es-PE" sz="1400" b="1" noProof="0" dirty="0" smtClean="0">
                          <a:solidFill>
                            <a:schemeClr val="tx1"/>
                          </a:solidFill>
                        </a:rPr>
                        <a:t>, ¿a</a:t>
                      </a:r>
                      <a:r>
                        <a:rPr lang="es-PE" sz="1400" b="1" baseline="0" noProof="0" dirty="0" smtClean="0">
                          <a:solidFill>
                            <a:schemeClr val="tx1"/>
                          </a:solidFill>
                        </a:rPr>
                        <a:t> qué conclusión puedes llegar en cuanto a la basura y la contaminación?</a:t>
                      </a:r>
                      <a:endParaRPr lang="es-PE" sz="1400" b="1" noProof="0" dirty="0" smtClean="0"/>
                    </a:p>
                    <a:p>
                      <a:pPr marL="0" marR="0" indent="0" algn="l" defTabSz="966612" rtl="0" eaLnBrk="1" fontAlgn="auto" latinLnBrk="0" hangingPunct="1">
                        <a:lnSpc>
                          <a:spcPct val="100000"/>
                        </a:lnSpc>
                        <a:spcBef>
                          <a:spcPts val="0"/>
                        </a:spcBef>
                        <a:spcAft>
                          <a:spcPts val="0"/>
                        </a:spcAft>
                        <a:buClrTx/>
                        <a:buSzTx/>
                        <a:buFontTx/>
                        <a:buNone/>
                        <a:tabLst/>
                        <a:defRPr/>
                      </a:pPr>
                      <a:r>
                        <a:rPr lang="es-PR" sz="1000" b="1" i="1" dirty="0" smtClean="0">
                          <a:solidFill>
                            <a:schemeClr val="tx1"/>
                          </a:solidFill>
                        </a:rPr>
                        <a:t>*Nota* el estándar pide</a:t>
                      </a:r>
                      <a:r>
                        <a:rPr lang="es-PR" sz="1000" b="1" i="1" baseline="0" dirty="0" smtClean="0">
                          <a:solidFill>
                            <a:schemeClr val="tx1"/>
                          </a:solidFill>
                        </a:rPr>
                        <a:t> al estudiante que compare y contraste dos artículos dentro del mismo género.  Estos artículos tienen temas similares pero no están dentro del mismo género</a:t>
                      </a:r>
                      <a:r>
                        <a:rPr lang="es-PR" sz="1000" b="1" i="1" dirty="0" smtClean="0">
                          <a:solidFill>
                            <a:schemeClr val="tx1"/>
                          </a:solidFill>
                        </a:rPr>
                        <a:t>.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GT" sz="1400" b="1" noProof="0" dirty="0" smtClean="0">
                          <a:solidFill>
                            <a:schemeClr val="tx1"/>
                          </a:solidFill>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04672">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GT" sz="950" b="1" u="sng" noProof="0" dirty="0" smtClean="0">
                          <a:solidFill>
                            <a:schemeClr val="tx1"/>
                          </a:solidFill>
                        </a:rPr>
                        <a:t>La respuesta da suficiente evidencia</a:t>
                      </a:r>
                      <a:r>
                        <a:rPr lang="es-GT" sz="950" b="0" u="none" noProof="0" dirty="0" smtClean="0">
                          <a:solidFill>
                            <a:schemeClr val="tx1"/>
                          </a:solidFill>
                        </a:rPr>
                        <a:t> de la habilidad de distinguir entre información relevante e irrelevante.  Información relevante de </a:t>
                      </a:r>
                      <a:r>
                        <a:rPr lang="es-GT" sz="950" b="1" i="1" u="none" noProof="0" dirty="0" smtClean="0">
                          <a:solidFill>
                            <a:schemeClr val="tx1"/>
                          </a:solidFill>
                        </a:rPr>
                        <a:t>Limpiando</a:t>
                      </a:r>
                      <a:r>
                        <a:rPr lang="es-GT" sz="950" b="1" i="1" u="none" baseline="0" noProof="0" dirty="0" smtClean="0">
                          <a:solidFill>
                            <a:schemeClr val="tx1"/>
                          </a:solidFill>
                        </a:rPr>
                        <a:t> la playa Crescent </a:t>
                      </a:r>
                      <a:r>
                        <a:rPr lang="es-GT" sz="950" b="0" u="none" noProof="0" dirty="0" smtClean="0">
                          <a:solidFill>
                            <a:schemeClr val="tx1"/>
                          </a:solidFill>
                        </a:rPr>
                        <a:t>podría incluir </a:t>
                      </a:r>
                      <a:r>
                        <a:rPr lang="es-PR" sz="950" baseline="0" dirty="0" smtClean="0">
                          <a:solidFill>
                            <a:schemeClr val="tx1"/>
                          </a:solidFill>
                        </a:rPr>
                        <a:t> detalles de apoyo tales como: (1) hay mucha basura que recoger, (2) la basura puede ser peligrosa, así que las personas utilizan guantes, (3) hay  14 mil millones de libras de basura en los océanos del mundo que comienza como basura que se vierte en las playas, (4) los anillos de sujeción de plástico para latas y botellas  pueden atrapar a animales marinos, (5) el hilo de pescar puede enredar a los animales marinos, y (6) los animales marinos que comen basura se pueden enfermar o morir.  Información relevante de </a:t>
                      </a:r>
                      <a:r>
                        <a:rPr lang="es-PR" sz="950" b="1" i="1" baseline="0" dirty="0" smtClean="0">
                          <a:solidFill>
                            <a:schemeClr val="tx1"/>
                          </a:solidFill>
                        </a:rPr>
                        <a:t>Salvando los arrecifes</a:t>
                      </a:r>
                      <a:r>
                        <a:rPr lang="es-PR" sz="950" i="1" baseline="0" dirty="0" smtClean="0">
                          <a:solidFill>
                            <a:schemeClr val="tx1"/>
                          </a:solidFill>
                        </a:rPr>
                        <a:t> </a:t>
                      </a:r>
                      <a:r>
                        <a:rPr lang="es-PR" sz="950" baseline="0" dirty="0" smtClean="0">
                          <a:solidFill>
                            <a:schemeClr val="tx1"/>
                          </a:solidFill>
                        </a:rPr>
                        <a:t>podría incluir detalles de apoyo tales como: (1) los arrecifes de coral están siendo destruidos, (2) la contaminación en forma de fertilizante procedente de las granjas de cultivo o jardines termina en el océano, (3) los químicos procedentes  de los bloqueadores solares van al océano, (4) la contaminación procedente de las aguas residuales y los  herbicidas y pesticidas envenenan los corales, (5) el plástico mata varias especies de arrecifes, (6) las redes de pesca  abandonadas matan organismos o fracturan los arrecifes ,y (7) el basurero flotante más grande del mundo contiene  millones de libras de basura en el Océano Pacífico norte.  Las respuestas de los estudiantes deben mostrar un orden lógico de los detalles de ambos textos para formular una conclusión sobre la basura y la contaminación.</a:t>
                      </a:r>
                      <a:endParaRPr lang="es-PR" sz="950" dirty="0" smtClean="0">
                        <a:solidFill>
                          <a:schemeClr val="tx1"/>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GT" sz="1400" b="1" noProof="0" dirty="0" smtClean="0">
                          <a:solidFill>
                            <a:schemeClr val="tx1"/>
                          </a:solidFill>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tc>
                <a:tc>
                  <a:txBody>
                    <a:bodyPr/>
                    <a:lstStyle/>
                    <a:p>
                      <a:r>
                        <a:rPr lang="es-PR" sz="950" b="0" i="1" dirty="0" smtClean="0">
                          <a:solidFill>
                            <a:schemeClr val="tx1"/>
                          </a:solidFill>
                        </a:rPr>
                        <a:t>El estudiante es capaz de distinguir información relevante y suficiente de ambos textos para formular una conclusión sobre la basura</a:t>
                      </a:r>
                      <a:r>
                        <a:rPr lang="es-PR" sz="950" b="0" i="1" baseline="0" dirty="0" smtClean="0">
                          <a:solidFill>
                            <a:schemeClr val="tx1"/>
                          </a:solidFill>
                        </a:rPr>
                        <a:t>  y la contaminación.</a:t>
                      </a:r>
                      <a:endParaRPr lang="es-PR" sz="950" b="0" i="0" baseline="0" dirty="0" smtClean="0">
                        <a:solidFill>
                          <a:schemeClr val="tx1"/>
                        </a:solidFill>
                      </a:endParaRPr>
                    </a:p>
                    <a:p>
                      <a:r>
                        <a:rPr lang="es-PR" sz="950" b="0" i="0" baseline="0" dirty="0" smtClean="0">
                          <a:solidFill>
                            <a:schemeClr val="tx1"/>
                          </a:solidFill>
                        </a:rPr>
                        <a:t>Ambos</a:t>
                      </a:r>
                      <a:r>
                        <a:rPr lang="es-PR" sz="950" b="0" i="1" baseline="0" dirty="0" smtClean="0">
                          <a:solidFill>
                            <a:schemeClr val="tx1"/>
                          </a:solidFill>
                        </a:rPr>
                        <a:t>, </a:t>
                      </a:r>
                      <a:r>
                        <a:rPr lang="es-PR" sz="950" b="1" i="1" baseline="0" dirty="0" smtClean="0">
                          <a:solidFill>
                            <a:schemeClr val="tx1"/>
                          </a:solidFill>
                        </a:rPr>
                        <a:t>Limpiando la playa Crescent  </a:t>
                      </a:r>
                      <a:r>
                        <a:rPr lang="es-PR" sz="950" b="0" i="1" baseline="0" dirty="0" smtClean="0">
                          <a:solidFill>
                            <a:schemeClr val="tx1"/>
                          </a:solidFill>
                        </a:rPr>
                        <a:t>y </a:t>
                      </a:r>
                      <a:r>
                        <a:rPr lang="es-PR" sz="950" b="1" i="1" baseline="0" dirty="0" smtClean="0">
                          <a:solidFill>
                            <a:schemeClr val="tx1"/>
                          </a:solidFill>
                        </a:rPr>
                        <a:t>Salvando los arrecifes</a:t>
                      </a:r>
                      <a:r>
                        <a:rPr lang="es-PR" sz="950" b="1" i="0" baseline="0" dirty="0" smtClean="0">
                          <a:solidFill>
                            <a:schemeClr val="tx1"/>
                          </a:solidFill>
                        </a:rPr>
                        <a:t> </a:t>
                      </a:r>
                      <a:r>
                        <a:rPr lang="es-PR" sz="950" b="0" i="0" baseline="0" dirty="0" smtClean="0">
                          <a:solidFill>
                            <a:schemeClr val="tx1"/>
                          </a:solidFill>
                        </a:rPr>
                        <a:t>tratan de cómo la basura y la contaminación pueden afectar nuestros océanos y los animales que viven en ellos.  Después de haber leído ambos textos, puedo concluir que la basura y la contaminación tienen un impacto enorme negativo tanto en los océanos como en la vida marina. Para empezar, miles de millones de libras de basura van a nuestros  océanos.  En el Océano Pacífico norte, hay un basurero con millones de libras de basura atrapada en un remolino.  Toda esta basura se origina en la tierra.  Ambos textos mencionan cómo la basura perjudica la vida marina.  </a:t>
                      </a:r>
                      <a:r>
                        <a:rPr lang="es-PR" sz="950" b="1" i="1" baseline="0" dirty="0" smtClean="0">
                          <a:solidFill>
                            <a:schemeClr val="tx1"/>
                          </a:solidFill>
                        </a:rPr>
                        <a:t>Limpiando la playa Crescent </a:t>
                      </a:r>
                      <a:r>
                        <a:rPr lang="es-PR" sz="950" b="0" i="1" baseline="0" dirty="0" smtClean="0">
                          <a:solidFill>
                            <a:schemeClr val="tx1"/>
                          </a:solidFill>
                        </a:rPr>
                        <a:t>y </a:t>
                      </a:r>
                      <a:r>
                        <a:rPr lang="es-PR" sz="950" b="1" i="1" baseline="0" dirty="0" smtClean="0">
                          <a:solidFill>
                            <a:schemeClr val="tx1"/>
                          </a:solidFill>
                        </a:rPr>
                        <a:t>Salvando los arrecifes</a:t>
                      </a:r>
                      <a:r>
                        <a:rPr lang="es-PR" sz="950" b="1" i="0" baseline="0" dirty="0" smtClean="0">
                          <a:solidFill>
                            <a:schemeClr val="tx1"/>
                          </a:solidFill>
                        </a:rPr>
                        <a:t>  </a:t>
                      </a:r>
                      <a:r>
                        <a:rPr lang="es-PR" sz="950" b="0" i="0" baseline="0" dirty="0" smtClean="0">
                          <a:solidFill>
                            <a:schemeClr val="tx1"/>
                          </a:solidFill>
                        </a:rPr>
                        <a:t>mencionan que el plástico está matando las especies de los arrecifes y que los anillos de sujeción de plástico para latas y botellas atrapan a los animales marinos.  El hilo de pescar puede enredar a los animales marinos, y las redes de pesca abandonadas matan  organismos , esto </a:t>
                      </a:r>
                      <a:r>
                        <a:rPr lang="es-PR" sz="950" b="0" i="0" strike="noStrike" baseline="0" dirty="0" smtClean="0">
                          <a:solidFill>
                            <a:schemeClr val="tx1"/>
                          </a:solidFill>
                        </a:rPr>
                        <a:t>describe el peligro de la basura que dejan los pescadores</a:t>
                      </a:r>
                      <a:r>
                        <a:rPr lang="es-PR" sz="950" b="0" i="0" baseline="0" dirty="0" smtClean="0">
                          <a:solidFill>
                            <a:schemeClr val="tx1"/>
                          </a:solidFill>
                        </a:rPr>
                        <a:t>. Los químicos, los  fertilizantes, las aguas residuales, y los pesticidas matan los corales y los animales que los comen. Esta contaminación procedente de las granjas de cultivo terminan en los océanos.  El impacto que esto ha tenido en los océanos y en la vida marina se presenta en ambos textos como algo muy perjudicial.</a:t>
                      </a:r>
                    </a:p>
                  </a:txBody>
                  <a:tcPr marL="103632" marR="103632" marT="50292" marB="50292"/>
                </a:tc>
              </a:tr>
              <a:tr h="771144">
                <a:tc>
                  <a:txBody>
                    <a:bodyPr/>
                    <a:lstStyle/>
                    <a:p>
                      <a:pPr algn="ctr"/>
                      <a:r>
                        <a:rPr lang="en-US" sz="2000" b="1" dirty="0" smtClean="0">
                          <a:solidFill>
                            <a:schemeClr val="tx1"/>
                          </a:solidFill>
                        </a:rPr>
                        <a:t> 1</a:t>
                      </a:r>
                      <a:endParaRPr lang="en-US" sz="2000" b="1" dirty="0">
                        <a:solidFill>
                          <a:schemeClr val="tx1"/>
                        </a:solidFill>
                      </a:endParaRPr>
                    </a:p>
                  </a:txBody>
                  <a:tcPr marL="103632" marR="103632" marT="50292" marB="50292"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GT" sz="950" b="0" i="1" noProof="0" dirty="0" smtClean="0">
                          <a:solidFill>
                            <a:schemeClr val="tx1"/>
                          </a:solidFill>
                        </a:rPr>
                        <a:t>El estudiante es capaz de distinguir alguna información parcial y relevante de ambos textos para formular una conclusión</a:t>
                      </a:r>
                      <a:r>
                        <a:rPr lang="es-GT" sz="950" b="0" i="1" baseline="0" noProof="0" dirty="0" smtClean="0">
                          <a:solidFill>
                            <a:schemeClr val="tx1"/>
                          </a:solidFill>
                        </a:rPr>
                        <a:t> sobre la basura y la contaminación</a:t>
                      </a:r>
                      <a:r>
                        <a:rPr lang="es-PR" sz="950" b="0" i="1" baseline="0" dirty="0" smtClean="0">
                          <a:solidFill>
                            <a:schemeClr val="tx1"/>
                          </a:solidFill>
                        </a:rPr>
                        <a:t>.</a:t>
                      </a:r>
                    </a:p>
                    <a:p>
                      <a:pPr marL="0" marR="0" indent="0" algn="l" defTabSz="1018824" rtl="0" eaLnBrk="1" fontAlgn="auto" latinLnBrk="0" hangingPunct="1">
                        <a:lnSpc>
                          <a:spcPct val="100000"/>
                        </a:lnSpc>
                        <a:spcBef>
                          <a:spcPts val="0"/>
                        </a:spcBef>
                        <a:spcAft>
                          <a:spcPts val="0"/>
                        </a:spcAft>
                        <a:buClrTx/>
                        <a:buSzTx/>
                        <a:buFontTx/>
                        <a:buNone/>
                        <a:tabLst/>
                        <a:defRPr/>
                      </a:pPr>
                      <a:r>
                        <a:rPr lang="es-PR" sz="950" b="0" i="0" baseline="0" dirty="0" smtClean="0">
                          <a:solidFill>
                            <a:schemeClr val="tx1"/>
                          </a:solidFill>
                        </a:rPr>
                        <a:t>Ambos textos tratan de cómo las cosas pueden realmente perjudicar los océanos y las criaturas  marinas.  A veces es basura y a veces es contaminación. El artículo sobre la playa decía que hay mucha basura en las  playas como el  plástico que cae al agua y enferma a los peces. El artículo sobre los arrecifes es igual también. Los desperdicios en las playas matan a los animales que viven en los arrecifes.  Toda la basura y la contaminación es bien mala para los océanos, peces y las personas también.</a:t>
                      </a: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tc>
                <a:tc>
                  <a:txBody>
                    <a:bodyPr/>
                    <a:lstStyle/>
                    <a:p>
                      <a:r>
                        <a:rPr lang="es-GT" sz="950" b="0" i="1" kern="1200" noProof="0" dirty="0" smtClean="0">
                          <a:solidFill>
                            <a:schemeClr val="tx1"/>
                          </a:solidFill>
                          <a:latin typeface="+mn-lt"/>
                          <a:ea typeface="+mn-ea"/>
                          <a:cs typeface="+mn-cs"/>
                        </a:rPr>
                        <a:t>El estudiante no es capaz de distinguir información relevante para formar una </a:t>
                      </a:r>
                      <a:r>
                        <a:rPr lang="es-PR" sz="950" b="0" i="1" kern="1200" dirty="0" smtClean="0">
                          <a:solidFill>
                            <a:schemeClr val="tx1"/>
                          </a:solidFill>
                          <a:latin typeface="+mn-lt"/>
                          <a:ea typeface="+mn-ea"/>
                          <a:cs typeface="+mn-cs"/>
                        </a:rPr>
                        <a:t>conclusión sobre la basura y la contaminación.</a:t>
                      </a:r>
                    </a:p>
                    <a:p>
                      <a:r>
                        <a:rPr lang="es-PR" sz="950" b="0" i="0" kern="1200" baseline="0" dirty="0" smtClean="0">
                          <a:solidFill>
                            <a:schemeClr val="tx1"/>
                          </a:solidFill>
                          <a:latin typeface="+mn-lt"/>
                          <a:ea typeface="+mn-ea"/>
                          <a:cs typeface="+mn-cs"/>
                        </a:rPr>
                        <a:t>La basura no es buena para ti ni para nadie.  La contaminación es como basura pero está más en el aire.  A veces la personas van a la playa y dejan basura. Entonces otras personas la tienen que recoger o se va al agua lo que hace que todo esté sucio.</a:t>
                      </a:r>
                    </a:p>
                  </a:txBody>
                  <a:tcPr marL="103632" marR="103632" marT="50292" marB="50292"/>
                </a:tc>
              </a:tr>
            </a:tbl>
          </a:graphicData>
        </a:graphic>
      </p:graphicFrame>
      <p:sp>
        <p:nvSpPr>
          <p:cNvPr id="2" name="Rectangle 1"/>
          <p:cNvSpPr/>
          <p:nvPr/>
        </p:nvSpPr>
        <p:spPr>
          <a:xfrm>
            <a:off x="304800" y="128826"/>
            <a:ext cx="7095173" cy="86177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_tradnl" sz="1000" b="0" i="1" u="none" strike="noStrike" kern="0" cap="none" spc="0" normalizeH="0" baseline="0" noProof="0" dirty="0" smtClean="0">
                <a:ln>
                  <a:noFill/>
                </a:ln>
                <a:solidFill>
                  <a:prstClr val="black"/>
                </a:solidFill>
                <a:effectLst/>
                <a:uLnTx/>
                <a:uFillTx/>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kumimoji="0" lang="en-US" sz="1800" b="0" i="0" u="none" strike="noStrike" kern="0" cap="none" spc="0" normalizeH="0" baseline="0" noProof="0" dirty="0" smtClean="0">
              <a:ln>
                <a:noFill/>
              </a:ln>
              <a:solidFill>
                <a:sysClr val="windowText" lastClr="000000"/>
              </a:solidFill>
              <a:effectLst/>
              <a:uLnTx/>
              <a:uFillTx/>
            </a:endParaRPr>
          </a:p>
        </p:txBody>
      </p:sp>
      <p:graphicFrame>
        <p:nvGraphicFramePr>
          <p:cNvPr id="5" name="Table 4"/>
          <p:cNvGraphicFramePr>
            <a:graphicFrameLocks noGrp="1"/>
          </p:cNvGraphicFramePr>
          <p:nvPr>
            <p:extLst>
              <p:ext uri="{D42A27DB-BD31-4B8C-83A1-F6EECF244321}">
                <p14:modId xmlns:p14="http://schemas.microsoft.com/office/powerpoint/2010/main" val="2401578789"/>
              </p:ext>
            </p:extLst>
          </p:nvPr>
        </p:nvGraphicFramePr>
        <p:xfrm>
          <a:off x="5219700" y="8872819"/>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Comparan y contrastan cuentos del mismo género (ejemplo: cuentos de misterio y aventura) al abordar temas y textos similares.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727736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4" tIns="50937" rIns="101874" bIns="50937" rtlCol="0" anchor="ctr"/>
          <a:lstStyle/>
          <a:p>
            <a:pPr algn="ctr"/>
            <a:endParaRPr lang="en-US" dirty="0"/>
          </a:p>
        </p:txBody>
      </p:sp>
      <p:sp>
        <p:nvSpPr>
          <p:cNvPr id="9" name="Rectangle 8"/>
          <p:cNvSpPr/>
          <p:nvPr/>
        </p:nvSpPr>
        <p:spPr>
          <a:xfrm>
            <a:off x="107950" y="586740"/>
            <a:ext cx="759968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1874" tIns="50937" rIns="101874" bIns="50937" rtlCol="0" anchor="ctr"/>
          <a:lstStyle/>
          <a:p>
            <a:pPr algn="ctr"/>
            <a:endParaRPr lang="en-US" dirty="0"/>
          </a:p>
        </p:txBody>
      </p:sp>
      <p:sp>
        <p:nvSpPr>
          <p:cNvPr id="4" name="Slide Number Placeholder 3"/>
          <p:cNvSpPr>
            <a:spLocks noGrp="1"/>
          </p:cNvSpPr>
          <p:nvPr>
            <p:ph type="sldNum" sz="quarter" idx="12"/>
          </p:nvPr>
        </p:nvSpPr>
        <p:spPr/>
        <p:txBody>
          <a:bodyPr lIns="101882" tIns="50941" rIns="101882" bIns="50941"/>
          <a:lstStyle/>
          <a:p>
            <a:fld id="{F177B04D-AEB5-43ED-B9BA-B3D1EC9C9067}" type="slidenum">
              <a:rPr lang="en-US" smtClean="0"/>
              <a:pPr/>
              <a:t>2</a:t>
            </a:fld>
            <a:endParaRPr lang="en-US" dirty="0"/>
          </a:p>
        </p:txBody>
      </p:sp>
      <p:sp>
        <p:nvSpPr>
          <p:cNvPr id="6" name="TextBox 5"/>
          <p:cNvSpPr txBox="1"/>
          <p:nvPr/>
        </p:nvSpPr>
        <p:spPr>
          <a:xfrm>
            <a:off x="518160" y="1257300"/>
            <a:ext cx="7073423" cy="4436949"/>
          </a:xfrm>
          <a:prstGeom prst="rect">
            <a:avLst/>
          </a:prstGeom>
          <a:solidFill>
            <a:schemeClr val="bg1"/>
          </a:solidFill>
        </p:spPr>
        <p:txBody>
          <a:bodyPr wrap="square" lIns="96359" tIns="48179" rIns="96359" bIns="48179" rtlCol="0">
            <a:spAutoFit/>
          </a:bodyPr>
          <a:lstStyle/>
          <a:p>
            <a:pPr algn="ctr"/>
            <a:endParaRPr lang="en-US" sz="1400" b="1" u="sng" dirty="0"/>
          </a:p>
          <a:p>
            <a:pPr algn="ctr"/>
            <a:r>
              <a:rPr lang="en-US" sz="1400" b="1" u="sng" dirty="0"/>
              <a:t>Quarter Three English Language Arts Common Formative Assessments</a:t>
            </a:r>
            <a:endParaRPr lang="en-US" sz="1400" b="1" dirty="0"/>
          </a:p>
          <a:p>
            <a:pPr algn="ctr"/>
            <a:r>
              <a:rPr lang="en-US" sz="1400" b="1" u="sng" dirty="0"/>
              <a:t>Team Members and Writers</a:t>
            </a:r>
          </a:p>
          <a:p>
            <a:pPr algn="ctr"/>
            <a:endParaRPr lang="en-US" sz="800" b="1" u="sng" dirty="0"/>
          </a:p>
          <a:p>
            <a:pPr algn="ctr"/>
            <a:r>
              <a:rPr lang="en-US" sz="1100" dirty="0"/>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endParaRPr lang="en-US" sz="1700" dirty="0"/>
          </a:p>
          <a:p>
            <a:pPr algn="ctr"/>
            <a:endParaRPr lang="en-US" b="1" u="sng" dirty="0"/>
          </a:p>
          <a:p>
            <a:pPr algn="ctr"/>
            <a:endParaRPr lang="en-US" b="1" dirty="0" smtClean="0"/>
          </a:p>
          <a:p>
            <a:r>
              <a:rPr lang="en-US" b="1" dirty="0" smtClean="0"/>
              <a:t>	</a:t>
            </a:r>
          </a:p>
          <a:p>
            <a:endParaRPr lang="en-US" b="1" dirty="0"/>
          </a:p>
          <a:p>
            <a:endParaRPr lang="en-US" b="1" dirty="0" smtClean="0"/>
          </a:p>
          <a:p>
            <a:endParaRPr lang="en-US" b="1" dirty="0"/>
          </a:p>
          <a:p>
            <a:endParaRPr lang="en-US" b="1" dirty="0" smtClean="0"/>
          </a:p>
          <a:p>
            <a:endParaRPr lang="en-US" b="1" dirty="0"/>
          </a:p>
          <a:p>
            <a:endParaRPr lang="en-US" sz="1300" b="1" i="1" dirty="0"/>
          </a:p>
          <a:p>
            <a:r>
              <a:rPr lang="en-US" sz="1300" b="1" i="1" dirty="0"/>
              <a:t>Thank you to all of those who reviewed and edited and a special appreciation to Vicki Daniels and her amazing editing skills and our “in-house” writer Ginger Jay.</a:t>
            </a:r>
          </a:p>
        </p:txBody>
      </p:sp>
      <p:graphicFrame>
        <p:nvGraphicFramePr>
          <p:cNvPr id="8" name="Table 7"/>
          <p:cNvGraphicFramePr>
            <a:graphicFrameLocks noGrp="1"/>
          </p:cNvGraphicFramePr>
          <p:nvPr>
            <p:extLst/>
          </p:nvPr>
        </p:nvGraphicFramePr>
        <p:xfrm>
          <a:off x="1376362" y="2766061"/>
          <a:ext cx="5456874" cy="2143460"/>
        </p:xfrm>
        <a:graphic>
          <a:graphicData uri="http://schemas.openxmlformats.org/drawingml/2006/table">
            <a:tbl>
              <a:tblPr firstRow="1" bandRow="1">
                <a:tableStyleId>{5940675A-B579-460E-94D1-54222C63F5DA}</a:tableStyleId>
              </a:tblPr>
              <a:tblGrid>
                <a:gridCol w="1975485"/>
                <a:gridCol w="1700214"/>
                <a:gridCol w="1781175"/>
              </a:tblGrid>
              <a:tr h="406999">
                <a:tc>
                  <a:txBody>
                    <a:bodyPr/>
                    <a:lstStyle/>
                    <a:p>
                      <a:pPr algn="l"/>
                      <a:r>
                        <a:rPr lang="en-US" sz="1300" b="1" dirty="0" smtClean="0">
                          <a:solidFill>
                            <a:schemeClr val="tx1"/>
                          </a:solidFill>
                        </a:rPr>
                        <a:t>Deborah Alvarado</a:t>
                      </a:r>
                      <a:endParaRPr lang="en-US" sz="1300" b="1" dirty="0">
                        <a:solidFill>
                          <a:schemeClr val="tx1"/>
                        </a:solidFill>
                      </a:endParaRPr>
                    </a:p>
                  </a:txBody>
                  <a:tcPr marL="103227" marR="103227" marT="50178" marB="50178"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3227" marR="103227" marT="50178" marB="50178"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Judy Ramer</a:t>
                      </a:r>
                    </a:p>
                  </a:txBody>
                  <a:tcPr marL="103227" marR="103227" marT="50178" marB="50178" anchor="ctr">
                    <a:solidFill>
                      <a:schemeClr val="bg1"/>
                    </a:solidFill>
                  </a:tcPr>
                </a:tc>
              </a:tr>
              <a:tr h="4069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Orozco</a:t>
                      </a:r>
                    </a:p>
                  </a:txBody>
                  <a:tcPr marL="103227" marR="103227" marT="50178" marB="50178" anchor="ctr">
                    <a:solidFill>
                      <a:schemeClr val="bg1"/>
                    </a:solidFill>
                  </a:tcPr>
                </a:tc>
                <a:tc>
                  <a:txBody>
                    <a:bodyPr/>
                    <a:lstStyle/>
                    <a:p>
                      <a:pPr algn="l"/>
                      <a:r>
                        <a:rPr lang="en-US" sz="1300" b="1" dirty="0" smtClean="0">
                          <a:solidFill>
                            <a:schemeClr val="tx1"/>
                          </a:solidFill>
                        </a:rPr>
                        <a:t>Alfonso Lule</a:t>
                      </a:r>
                      <a:endParaRPr lang="en-US" sz="1300" b="1" dirty="0">
                        <a:solidFill>
                          <a:schemeClr val="tx1"/>
                        </a:solidFill>
                      </a:endParaRPr>
                    </a:p>
                  </a:txBody>
                  <a:tcPr marL="103227" marR="103227" marT="50178" marB="50178" anchor="ctr">
                    <a:solidFill>
                      <a:schemeClr val="bg1"/>
                    </a:solidFill>
                  </a:tcPr>
                </a:tc>
                <a:tc>
                  <a:txBody>
                    <a:bodyPr/>
                    <a:lstStyle/>
                    <a:p>
                      <a:pPr algn="l"/>
                      <a:r>
                        <a:rPr lang="en-US" sz="1300" b="1" dirty="0" smtClean="0"/>
                        <a:t>Jill</a:t>
                      </a:r>
                      <a:r>
                        <a:rPr lang="en-US" sz="1300" b="1" baseline="0" dirty="0" smtClean="0"/>
                        <a:t> Russo</a:t>
                      </a:r>
                      <a:endParaRPr lang="en-US" sz="1300" b="1" dirty="0"/>
                    </a:p>
                  </a:txBody>
                  <a:tcPr marL="103227" marR="103227" marT="50178" marB="50178" anchor="ctr">
                    <a:solidFill>
                      <a:schemeClr val="bg1"/>
                    </a:solidFill>
                  </a:tcPr>
                </a:tc>
              </a:tr>
              <a:tr h="4069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Linda Benson</a:t>
                      </a:r>
                    </a:p>
                  </a:txBody>
                  <a:tcPr marL="103227" marR="103227" marT="50178" marB="50178"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3227" marR="103227" marT="50178" marB="50178"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Sharon Carlson</a:t>
                      </a:r>
                    </a:p>
                  </a:txBody>
                  <a:tcPr marL="103227" marR="103227" marT="50178" marB="50178" anchor="ctr">
                    <a:solidFill>
                      <a:schemeClr val="bg1"/>
                    </a:solidFill>
                  </a:tcPr>
                </a:tc>
              </a:tr>
              <a:tr h="4069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Maritza Dash</a:t>
                      </a:r>
                    </a:p>
                  </a:txBody>
                  <a:tcPr marL="103227" marR="103227" marT="50178" marB="50178" anchor="ctr">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3227" marR="103227" marT="50178" marB="50178"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Anne Berg</a:t>
                      </a:r>
                    </a:p>
                  </a:txBody>
                  <a:tcPr marL="103227" marR="103227" marT="50178" marB="50178" anchor="ctr">
                    <a:solidFill>
                      <a:schemeClr val="bg1"/>
                    </a:solidFill>
                  </a:tcPr>
                </a:tc>
              </a:tr>
              <a:tr h="515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ea typeface="+mn-ea"/>
                          <a:cs typeface="+mn-cs"/>
                        </a:rPr>
                        <a:t>Heather Giard</a:t>
                      </a:r>
                    </a:p>
                    <a:p>
                      <a:pPr algn="l"/>
                      <a:endParaRPr lang="en-US" sz="1300" b="1" dirty="0">
                        <a:solidFill>
                          <a:schemeClr val="tx1"/>
                        </a:solidFill>
                      </a:endParaRPr>
                    </a:p>
                  </a:txBody>
                  <a:tcPr marL="103227" marR="103227" marT="50178" marB="50178" anchor="ctr">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Nicole Thoen</a:t>
                      </a:r>
                    </a:p>
                  </a:txBody>
                  <a:tcPr marL="103227" marR="103227" marT="50178" marB="50178" anchor="ctr">
                    <a:solidFill>
                      <a:schemeClr val="bg1"/>
                    </a:solidFill>
                  </a:tcPr>
                </a:tc>
                <a:tc>
                  <a:txBody>
                    <a:bodyPr/>
                    <a:lstStyle/>
                    <a:p>
                      <a:pPr algn="l"/>
                      <a:r>
                        <a:rPr lang="en-US" sz="1300" b="1" dirty="0" smtClean="0">
                          <a:solidFill>
                            <a:schemeClr val="tx1"/>
                          </a:solidFill>
                        </a:rPr>
                        <a:t>Aliceson Brandt</a:t>
                      </a:r>
                      <a:endParaRPr lang="en-US" sz="1300" b="1" dirty="0">
                        <a:solidFill>
                          <a:schemeClr val="tx1"/>
                        </a:solidFill>
                      </a:endParaRPr>
                    </a:p>
                  </a:txBody>
                  <a:tcPr marL="103227" marR="103227" marT="50178" marB="50178" anchor="ctr">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098661580"/>
              </p:ext>
            </p:extLst>
          </p:nvPr>
        </p:nvGraphicFramePr>
        <p:xfrm>
          <a:off x="489742" y="5830481"/>
          <a:ext cx="7101841" cy="3233929"/>
        </p:xfrm>
        <a:graphic>
          <a:graphicData uri="http://schemas.openxmlformats.org/drawingml/2006/table">
            <a:tbl>
              <a:tblPr firstRow="1" bandRow="1">
                <a:tableStyleId>{5940675A-B579-460E-94D1-54222C63F5DA}</a:tableStyleId>
              </a:tblPr>
              <a:tblGrid>
                <a:gridCol w="2544346"/>
                <a:gridCol w="2042895"/>
                <a:gridCol w="2514600"/>
              </a:tblGrid>
              <a:tr h="460249">
                <a:tc gridSpan="3">
                  <a:txBody>
                    <a:bodyPr/>
                    <a:lstStyle/>
                    <a:p>
                      <a:pPr algn="ctr"/>
                      <a:r>
                        <a:rPr kumimoji="0" lang="en-US" sz="12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2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144047112"/>
              </p:ext>
            </p:extLst>
          </p:nvPr>
        </p:nvGraphicFramePr>
        <p:xfrm>
          <a:off x="642397" y="9094133"/>
          <a:ext cx="6862145" cy="469392"/>
        </p:xfrm>
        <a:graphic>
          <a:graphicData uri="http://schemas.openxmlformats.org/drawingml/2006/table">
            <a:tbl>
              <a:tblPr firstRow="1" bandRow="1">
                <a:tableStyleId>{3C2FFA5D-87B4-456A-9821-1D502468CF0F}</a:tableStyleId>
              </a:tblPr>
              <a:tblGrid>
                <a:gridCol w="6862145"/>
              </a:tblGrid>
              <a:tr h="469392">
                <a:tc>
                  <a:txBody>
                    <a:bodyPr/>
                    <a:lstStyle/>
                    <a:p>
                      <a:pPr algn="ctr"/>
                      <a:r>
                        <a:rPr lang="es-ES" sz="1200" noProof="0" dirty="0" smtClean="0">
                          <a:solidFill>
                            <a:schemeClr val="tx1"/>
                          </a:solidFill>
                        </a:rPr>
                        <a:t>Gracias a todos los que participaron en la traducción de esta evaluación, </a:t>
                      </a:r>
                    </a:p>
                    <a:p>
                      <a:pPr algn="ctr"/>
                      <a:r>
                        <a:rPr lang="es-ES" sz="1200" noProof="0" dirty="0" smtClean="0">
                          <a:solidFill>
                            <a:schemeClr val="tx1"/>
                          </a:solidFill>
                        </a:rPr>
                        <a:t>bajo la coordinación</a:t>
                      </a:r>
                      <a:r>
                        <a:rPr lang="es-ES" sz="1200" baseline="0" noProof="0" dirty="0" smtClean="0">
                          <a:solidFill>
                            <a:schemeClr val="tx1"/>
                          </a:solidFill>
                        </a:rPr>
                        <a:t> de </a:t>
                      </a:r>
                      <a:r>
                        <a:rPr kumimoji="0" lang="es-E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Z. Rosa. &amp; M. Méndez</a:t>
                      </a:r>
                      <a:endParaRPr kumimoji="0" lang="es-ES" sz="1000" b="1" i="0" u="none" strike="noStrike" kern="1200" cap="none" spc="0" normalizeH="0" baseline="0" noProof="0" dirty="0">
                        <a:ln>
                          <a:noFill/>
                        </a:ln>
                        <a:solidFill>
                          <a:prstClr val="black"/>
                        </a:solidFill>
                        <a:effectLst/>
                        <a:uLnTx/>
                        <a:uFillTx/>
                        <a:latin typeface="Lucida Handwriting" panose="03010101010101010101" pitchFamily="66" charset="0"/>
                        <a:ea typeface="+mn-ea"/>
                        <a:cs typeface="+mn-cs"/>
                      </a:endParaRPr>
                    </a:p>
                  </a:txBody>
                  <a:tcPr marL="100584" marR="100584" marT="50292" marB="50292">
                    <a:gradFill flip="none" rotWithShape="1">
                      <a:gsLst>
                        <a:gs pos="11000">
                          <a:schemeClr val="accent1">
                            <a:lumMod val="40000"/>
                            <a:lumOff val="60000"/>
                          </a:schemeClr>
                        </a:gs>
                        <a:gs pos="89000">
                          <a:srgbClr val="739BCB"/>
                        </a:gs>
                        <a:gs pos="99000">
                          <a:schemeClr val="accent1">
                            <a:lumMod val="60000"/>
                            <a:lumOff val="40000"/>
                          </a:schemeClr>
                        </a:gs>
                      </a:gsLst>
                      <a:path path="rect">
                        <a:fillToRect l="50000" t="50000" r="50000" b="50000"/>
                      </a:path>
                      <a:tileRect/>
                    </a:gradFill>
                  </a:tcPr>
                </a:tc>
              </a:tr>
            </a:tbl>
          </a:graphicData>
        </a:graphic>
      </p:graphicFrame>
    </p:spTree>
    <p:extLst>
      <p:ext uri="{BB962C8B-B14F-4D97-AF65-F5344CB8AC3E}">
        <p14:creationId xmlns:p14="http://schemas.microsoft.com/office/powerpoint/2010/main" val="3036110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 name="Table 148"/>
          <p:cNvGraphicFramePr/>
          <p:nvPr>
            <p:extLst>
              <p:ext uri="{D42A27DB-BD31-4B8C-83A1-F6EECF244321}">
                <p14:modId xmlns:p14="http://schemas.microsoft.com/office/powerpoint/2010/main" val="1959700945"/>
              </p:ext>
            </p:extLst>
          </p:nvPr>
        </p:nvGraphicFramePr>
        <p:xfrm>
          <a:off x="396240" y="533400"/>
          <a:ext cx="7147560" cy="8336280"/>
        </p:xfrm>
        <a:graphic>
          <a:graphicData uri="http://schemas.openxmlformats.org/drawingml/2006/table">
            <a:tbl>
              <a:tblPr firstRow="1"/>
              <a:tblGrid>
                <a:gridCol w="607309"/>
                <a:gridCol w="6540251"/>
              </a:tblGrid>
              <a:tr h="624840">
                <a:tc gridSpan="2">
                  <a:txBody>
                    <a:bodyPr/>
                    <a:lstStyle/>
                    <a:p>
                      <a:pPr lvl="0" algn="just" defTabSz="1018809">
                        <a:defRPr/>
                      </a:pPr>
                      <a:r>
                        <a:rPr lang="es-ES_tradnl" sz="1000" i="1" dirty="0" smtClean="0">
                          <a:solidFill>
                            <a:prstClr val="black"/>
                          </a:solidFill>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x-none" sz="1000" dirty="0">
                        <a:solidFill>
                          <a:prstClr val="black"/>
                        </a:solidFill>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MX" sz="1400" b="1" noProof="0" dirty="0" smtClean="0"/>
                        <a:t>  CFA </a:t>
                      </a:r>
                      <a:r>
                        <a:rPr lang="es-MX" sz="1400" b="1" noProof="0" dirty="0" smtClean="0">
                          <a:solidFill>
                            <a:schemeClr val="tx1"/>
                          </a:solidFill>
                        </a:rPr>
                        <a:t>Trimestre 3: Clave para la </a:t>
                      </a:r>
                      <a:r>
                        <a:rPr lang="es-MX" sz="1400" b="1" u="sng" noProof="0" dirty="0" smtClean="0">
                          <a:solidFill>
                            <a:schemeClr val="tx1"/>
                          </a:solidFill>
                        </a:rPr>
                        <a:t>Respuesta construida</a:t>
                      </a:r>
                      <a:endParaRPr lang="es-MX" sz="1400" b="1" noProof="0"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lnSpc>
                          <a:spcPct val="100000"/>
                        </a:lnSpc>
                        <a:spcBef>
                          <a:spcPts val="0"/>
                        </a:spcBef>
                        <a:spcAft>
                          <a:spcPts val="0"/>
                        </a:spcAft>
                        <a:defRPr sz="1800" b="0" i="0"/>
                      </a:pPr>
                      <a:r>
                        <a:rPr lang="es-MX" sz="1400" b="1" noProof="0" dirty="0" smtClean="0">
                          <a:latin typeface="+mn-lt"/>
                        </a:rPr>
                        <a:t> Estándar RI.5.8</a:t>
                      </a:r>
                      <a:r>
                        <a:rPr lang="es-MX" sz="1400" b="1" baseline="0" noProof="0" dirty="0" smtClean="0">
                          <a:latin typeface="+mn-lt"/>
                        </a:rPr>
                        <a:t> </a:t>
                      </a:r>
                      <a:r>
                        <a:rPr lang="es-MX" sz="1400" b="1" noProof="0" dirty="0" smtClean="0">
                          <a:latin typeface="+mn-lt"/>
                        </a:rPr>
                        <a:t> </a:t>
                      </a:r>
                      <a:r>
                        <a:rPr lang="es-GT" sz="1400" b="1" dirty="0" smtClean="0">
                          <a:solidFill>
                            <a:schemeClr val="tx1"/>
                          </a:solidFill>
                          <a:latin typeface="+mn-lt"/>
                        </a:rPr>
                        <a:t>Rúbrica para la Respuesta Construida – Lectura </a:t>
                      </a:r>
                      <a:endParaRPr lang="es-MX" sz="1400" b="1" noProof="0" dirty="0">
                        <a:latin typeface="+mn-lt"/>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396240">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s-MX" sz="1400" b="1" noProof="0" dirty="0" smtClean="0">
                          <a:solidFill>
                            <a:schemeClr val="tx1"/>
                          </a:solidFill>
                          <a:latin typeface="+mn-lt"/>
                          <a:cs typeface="Helvetica" panose="020B0604020202020204" pitchFamily="34" charset="0"/>
                        </a:rPr>
                        <a:t>Pregunta #15:</a:t>
                      </a:r>
                      <a:r>
                        <a:rPr lang="es-MX" sz="1400" b="1" baseline="0" noProof="0" dirty="0" smtClean="0">
                          <a:solidFill>
                            <a:schemeClr val="tx1"/>
                          </a:solidFill>
                          <a:latin typeface="+mn-lt"/>
                          <a:cs typeface="Helvetica" panose="020B0604020202020204" pitchFamily="34" charset="0"/>
                        </a:rPr>
                        <a:t> </a:t>
                      </a:r>
                      <a:r>
                        <a:rPr lang="es-MX" sz="1400" b="1" baseline="0" noProof="0" dirty="0" smtClean="0"/>
                        <a:t>¿Qué razones da el autor en </a:t>
                      </a:r>
                      <a:r>
                        <a:rPr lang="es-MX" sz="1400" b="0" i="1" u="none" baseline="0" noProof="0" dirty="0" smtClean="0"/>
                        <a:t>Salvando los arrecifes  </a:t>
                      </a:r>
                      <a:r>
                        <a:rPr lang="es-MX" sz="1400" b="1" i="0" u="none" baseline="0" noProof="0" dirty="0" smtClean="0"/>
                        <a:t>para apoyar el hecho de que los desechos/desperdicios marinos están dañando los arrecifes de coral</a:t>
                      </a:r>
                      <a:r>
                        <a:rPr lang="es-MX" sz="1400" b="1" baseline="0" noProof="0" dirty="0" smtClean="0"/>
                        <a:t>?</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lvl="0" algn="l">
                        <a:lnSpc>
                          <a:spcPct val="100000"/>
                        </a:lnSpc>
                        <a:spcBef>
                          <a:spcPts val="0"/>
                        </a:spcBef>
                        <a:spcAft>
                          <a:spcPts val="0"/>
                        </a:spcAft>
                        <a:defRPr sz="1800" b="0" i="0"/>
                      </a:pPr>
                      <a:r>
                        <a:rPr lang="es-MX" sz="1000" u="sng" kern="1200" noProof="0" dirty="0" smtClean="0">
                          <a:solidFill>
                            <a:schemeClr val="tx1"/>
                          </a:solidFill>
                          <a:effectLst/>
                          <a:latin typeface="+mn-lt"/>
                          <a:ea typeface="+mn-ea"/>
                          <a:cs typeface="+mn-cs"/>
                        </a:rPr>
                        <a:t>Instrucciones para calificar</a:t>
                      </a:r>
                      <a:r>
                        <a:rPr lang="es-MX" sz="1000" kern="1200" baseline="0" noProof="0" dirty="0" smtClean="0">
                          <a:solidFill>
                            <a:schemeClr val="tx1"/>
                          </a:solidFill>
                          <a:effectLst/>
                          <a:latin typeface="+mn-lt"/>
                          <a:ea typeface="+mn-ea"/>
                          <a:cs typeface="+mn-cs"/>
                        </a:rPr>
                        <a:t>: Escriba un resumen de lo que el estudiante podría incluir en una respuesta competente con ejemplos del texto</a:t>
                      </a:r>
                      <a:r>
                        <a:rPr lang="es-MX" sz="1000" kern="1200" noProof="0" dirty="0" smtClean="0">
                          <a:solidFill>
                            <a:schemeClr val="tx1"/>
                          </a:solidFill>
                          <a:effectLst/>
                          <a:latin typeface="+mn-lt"/>
                          <a:ea typeface="Times New Roman"/>
                          <a:cs typeface="Arial"/>
                        </a:rPr>
                        <a:t>.  Sea muy específico y “extenso”.</a:t>
                      </a:r>
                      <a:r>
                        <a:rPr lang="es-MX" sz="1000" u="none" noProof="0" dirty="0" smtClean="0">
                          <a:solidFill>
                            <a:schemeClr val="tx1"/>
                          </a:solidFill>
                        </a:rPr>
                        <a:t> </a:t>
                      </a:r>
                    </a:p>
                    <a:p>
                      <a:pPr lvl="0" algn="l">
                        <a:lnSpc>
                          <a:spcPct val="100000"/>
                        </a:lnSpc>
                        <a:spcBef>
                          <a:spcPts val="0"/>
                        </a:spcBef>
                        <a:spcAft>
                          <a:spcPts val="0"/>
                        </a:spcAft>
                        <a:defRPr sz="1800" b="0" i="0"/>
                      </a:pPr>
                      <a:r>
                        <a:rPr lang="es-PR" sz="1000" u="sng" noProof="0" dirty="0" smtClean="0">
                          <a:solidFill>
                            <a:schemeClr val="tx1"/>
                          </a:solidFill>
                        </a:rPr>
                        <a:t>Lenguaje del maestro y notas para</a:t>
                      </a:r>
                      <a:r>
                        <a:rPr lang="es-PR" sz="1000" u="sng" baseline="0" noProof="0" dirty="0" smtClean="0">
                          <a:solidFill>
                            <a:schemeClr val="tx1"/>
                          </a:solidFill>
                        </a:rPr>
                        <a:t> calificar</a:t>
                      </a:r>
                      <a:r>
                        <a:rPr lang="es-MX" sz="1000" noProof="0" dirty="0" smtClean="0">
                          <a:solidFill>
                            <a:schemeClr val="tx1"/>
                          </a:solidFill>
                          <a:latin typeface="+mn-lt"/>
                        </a:rPr>
                        <a:t>:</a:t>
                      </a:r>
                      <a:endParaRPr lang="es-MX" sz="1000" b="1" noProof="0" dirty="0" smtClean="0">
                        <a:solidFill>
                          <a:schemeClr val="tx1"/>
                        </a:solidFill>
                        <a:latin typeface="+mn-lt"/>
                      </a:endParaRPr>
                    </a:p>
                    <a:p>
                      <a:pPr lvl="0" algn="l">
                        <a:lnSpc>
                          <a:spcPct val="100000"/>
                        </a:lnSpc>
                        <a:spcBef>
                          <a:spcPts val="0"/>
                        </a:spcBef>
                        <a:spcAft>
                          <a:spcPts val="0"/>
                        </a:spcAft>
                        <a:defRPr sz="1800" b="0" i="0"/>
                      </a:pPr>
                      <a:r>
                        <a:rPr lang="es-MX" sz="1000" b="1" baseline="0" noProof="0" dirty="0" smtClean="0">
                          <a:solidFill>
                            <a:schemeClr val="tx1"/>
                          </a:solidFill>
                          <a:uFillTx/>
                          <a:latin typeface="+mn-lt"/>
                        </a:rPr>
                        <a:t>Evidencia suficiente </a:t>
                      </a:r>
                      <a:r>
                        <a:rPr lang="es-MX" sz="1000" b="0" baseline="0" noProof="0" dirty="0" smtClean="0">
                          <a:solidFill>
                            <a:schemeClr val="tx1"/>
                          </a:solidFill>
                          <a:uFillTx/>
                          <a:latin typeface="+mn-lt"/>
                        </a:rPr>
                        <a:t>que</a:t>
                      </a:r>
                      <a:r>
                        <a:rPr lang="es-MX" sz="1000" b="1" baseline="0" noProof="0" dirty="0" smtClean="0">
                          <a:solidFill>
                            <a:schemeClr val="tx1"/>
                          </a:solidFill>
                          <a:uFillTx/>
                          <a:latin typeface="+mn-lt"/>
                        </a:rPr>
                        <a:t> </a:t>
                      </a:r>
                      <a:r>
                        <a:rPr lang="es-MX" sz="1000" b="0" baseline="0" noProof="0" dirty="0" smtClean="0">
                          <a:solidFill>
                            <a:schemeClr val="tx1"/>
                          </a:solidFill>
                          <a:uFill>
                            <a:solidFill/>
                          </a:uFill>
                          <a:latin typeface="+mn-lt"/>
                        </a:rPr>
                        <a:t>debe conectar los puntos importantes que apoyen la razones que se encuentran explícitamente en el texto </a:t>
                      </a:r>
                      <a:r>
                        <a:rPr lang="es-MX" sz="1000" b="1" i="1" baseline="0" noProof="0" dirty="0" smtClean="0">
                          <a:solidFill>
                            <a:schemeClr val="tx1"/>
                          </a:solidFill>
                          <a:uFill>
                            <a:solidFill/>
                          </a:uFill>
                          <a:latin typeface="+mn-lt"/>
                        </a:rPr>
                        <a:t>Salvando los arrecifes </a:t>
                      </a:r>
                      <a:r>
                        <a:rPr lang="es-MX" sz="1000" b="0" baseline="0" noProof="0" dirty="0" smtClean="0">
                          <a:solidFill>
                            <a:schemeClr val="tx1"/>
                          </a:solidFill>
                          <a:uFill>
                            <a:solidFill/>
                          </a:uFill>
                          <a:latin typeface="+mn-lt"/>
                        </a:rPr>
                        <a:t>de que los desechos marinos están perjudicando los arrecifes de coral.</a:t>
                      </a:r>
                    </a:p>
                    <a:p>
                      <a:pPr lvl="0" algn="l">
                        <a:lnSpc>
                          <a:spcPct val="100000"/>
                        </a:lnSpc>
                        <a:spcBef>
                          <a:spcPts val="0"/>
                        </a:spcBef>
                        <a:spcAft>
                          <a:spcPts val="0"/>
                        </a:spcAft>
                        <a:defRPr sz="1800" b="0" i="0"/>
                      </a:pPr>
                      <a:r>
                        <a:rPr lang="es-MX" sz="1000" b="1" noProof="0" dirty="0" smtClean="0">
                          <a:solidFill>
                            <a:schemeClr val="tx1"/>
                          </a:solidFill>
                          <a:latin typeface="+mn-lt"/>
                        </a:rPr>
                        <a:t>Identificaciones especificas</a:t>
                      </a:r>
                      <a:r>
                        <a:rPr lang="es-MX" sz="1000" b="0" baseline="0" noProof="0" dirty="0" smtClean="0">
                          <a:solidFill>
                            <a:schemeClr val="tx1"/>
                          </a:solidFill>
                          <a:uFill>
                            <a:solidFill/>
                          </a:uFill>
                          <a:latin typeface="+mn-lt"/>
                        </a:rPr>
                        <a:t>(detalles de apoyo) sería cualquier detalle que apoye que los desechos marinos están perjudicando a los arrecifes.  Los detalles de apoyo podrían incluir que: (1) los científicos dicen que muchos arrecifes de coral están siendo destruidos, (2) los desechos marinos terminan en los océanos, (3) los desechos marinos pueden ser sogas, alambre, anillos de sujeción de botellas de plástico y redes de pesca, (4) Un área en el Océano Pacífico norte contiene tanto desecho que las personas creen que es tan grande como el continente Norteamericano  y tiene una profundidad de  100 pies dentro de un remolino enorme, y (5) este remolino perjudica principalmente a los arrecifes de las islas Hawaianas.</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MX" sz="1000" b="1" noProof="0" dirty="0" smtClean="0">
                          <a:solidFill>
                            <a:schemeClr val="tx1"/>
                          </a:solidFill>
                          <a:latin typeface="+mn-lt"/>
                        </a:rPr>
                        <a:t>Apoyo completo </a:t>
                      </a:r>
                      <a:r>
                        <a:rPr lang="es-MX" sz="1000" b="0" baseline="0" noProof="0" dirty="0" smtClean="0">
                          <a:solidFill>
                            <a:schemeClr val="tx1"/>
                          </a:solidFill>
                          <a:latin typeface="+mn-lt"/>
                        </a:rPr>
                        <a:t>pudiera incluir otros detalles sobre los desperdicios marinos y cómo estos perjudican los arrecifes de coral, siempre y cuando la información se encuentre explícitamente en el texto  </a:t>
                      </a:r>
                      <a:r>
                        <a:rPr lang="es-MX" sz="1000" b="1" i="1" u="sng" baseline="0" noProof="0" dirty="0" smtClean="0">
                          <a:solidFill>
                            <a:schemeClr val="tx1"/>
                          </a:solidFill>
                          <a:latin typeface="+mn-lt"/>
                        </a:rPr>
                        <a:t>Salvando lo arrecifes</a:t>
                      </a:r>
                      <a:r>
                        <a:rPr lang="es-MX" sz="1000" b="0" baseline="0" noProof="0" dirty="0" smtClean="0">
                          <a:solidFill>
                            <a:schemeClr val="tx1"/>
                          </a:solidFill>
                          <a:latin typeface="+mn-lt"/>
                        </a:rPr>
                        <a:t>.</a:t>
                      </a:r>
                      <a:endParaRPr lang="es-MX" sz="1000" b="1" i="1" noProof="0" dirty="0" smtClean="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74320">
                <a:tc>
                  <a:txBody>
                    <a:bodyPr/>
                    <a:lstStyle/>
                    <a:p>
                      <a:pPr lvl="0" algn="ctr">
                        <a:lnSpc>
                          <a:spcPct val="100000"/>
                        </a:lnSpc>
                        <a:spcBef>
                          <a:spcPts val="0"/>
                        </a:spcBef>
                        <a:spcAft>
                          <a:spcPts val="0"/>
                        </a:spcAft>
                        <a:defRPr sz="1800" b="0" i="0"/>
                      </a:pPr>
                      <a:r>
                        <a:rPr lang="es-MX" sz="2000" b="1" noProof="0" dirty="0" smtClean="0">
                          <a:latin typeface="+mn-lt"/>
                        </a:rPr>
                        <a:t>3</a:t>
                      </a:r>
                      <a:endParaRPr lang="es-MX" sz="2000" b="1" noProof="0" dirty="0">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MX" sz="1000" i="1" noProof="0" dirty="0" smtClean="0">
                          <a:solidFill>
                            <a:schemeClr val="tx1"/>
                          </a:solidFill>
                          <a:latin typeface="+mn-lt"/>
                        </a:rPr>
                        <a:t>El estudiante da</a:t>
                      </a:r>
                      <a:r>
                        <a:rPr lang="es-MX" sz="1000" i="1" baseline="0" noProof="0" dirty="0" smtClean="0">
                          <a:solidFill>
                            <a:schemeClr val="tx1"/>
                          </a:solidFill>
                          <a:latin typeface="+mn-lt"/>
                        </a:rPr>
                        <a:t> una respuesta competente estableciendo puntos importantes sobre cómo los desechos marinos están perjudicando los arrecifes de coral.</a:t>
                      </a:r>
                    </a:p>
                    <a:p>
                      <a:pPr lvl="0" algn="l">
                        <a:lnSpc>
                          <a:spcPct val="100000"/>
                        </a:lnSpc>
                        <a:spcBef>
                          <a:spcPts val="0"/>
                        </a:spcBef>
                        <a:spcAft>
                          <a:spcPts val="0"/>
                        </a:spcAft>
                        <a:defRPr sz="1800" b="0" i="0"/>
                      </a:pPr>
                      <a:r>
                        <a:rPr lang="es-MX" sz="1100" i="0" baseline="0" noProof="0" dirty="0" smtClean="0">
                          <a:solidFill>
                            <a:schemeClr val="tx1"/>
                          </a:solidFill>
                          <a:latin typeface="+mn-lt"/>
                        </a:rPr>
                        <a:t>El autor de </a:t>
                      </a:r>
                      <a:r>
                        <a:rPr lang="es-MX" sz="1100" b="1" i="1" baseline="0" noProof="0" dirty="0" smtClean="0">
                          <a:solidFill>
                            <a:schemeClr val="tx1"/>
                          </a:solidFill>
                          <a:latin typeface="+mn-lt"/>
                        </a:rPr>
                        <a:t>Salvando los arrecifes </a:t>
                      </a:r>
                      <a:r>
                        <a:rPr lang="es-MX" sz="1100" i="0" baseline="0" noProof="0" dirty="0" smtClean="0">
                          <a:solidFill>
                            <a:schemeClr val="tx1"/>
                          </a:solidFill>
                          <a:latin typeface="+mn-lt"/>
                        </a:rPr>
                        <a:t>explica que los desechos marinos están perjudicando los arrecifes de coral de muchas maneras.  El autor primero nos dice que es un hecho, basado en evidencia científica, como lo declara el artículo, “</a:t>
                      </a:r>
                      <a:r>
                        <a:rPr lang="es-MX" sz="1100" dirty="0" smtClean="0"/>
                        <a:t>Un estudio reciente indica que muchos arrecifes de coral alrededor del mundo están siendo destruidos.”</a:t>
                      </a:r>
                      <a:r>
                        <a:rPr lang="es-MX" sz="1100" i="0" baseline="0" noProof="0" dirty="0" smtClean="0">
                          <a:solidFill>
                            <a:schemeClr val="tx1"/>
                          </a:solidFill>
                          <a:latin typeface="+mn-lt"/>
                        </a:rPr>
                        <a:t>  De hecho, más de la mitad de los arrecifes están siendo arruinados.  ¡La razón son los desechos marinos!  Los científicos admiten que es un desafío, pero si no tratamos de salvar los arrecifes podrían desaparecer algún día.  Los desechos marinos crean zonas muertas.  En estas  zonas nada puede sobrevivir debido a que la contaminación es tan grave, que ya no queda oxígeno en el agua.  Los fertilizantes llegan a los arrecifes y empieza a crecer demasiada alga marina.  Otros químicos también terminan en el agua y envenenan los corales en los arrecifes.  Otros desechos marinos incluyen el plástico que los animales ingieren causando que se enfermen o mueran o se enreden en ellos.  El hilo de pescar y las redes matan y fracturan los organismos de los arrecifes.  ¡La evidencia de que los desechos marinos están perjudicando a los arrecifes de coral es realmente abrumadora!</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50520">
                <a:tc>
                  <a:txBody>
                    <a:bodyPr/>
                    <a:lstStyle/>
                    <a:p>
                      <a:pPr lvl="0" algn="ctr">
                        <a:lnSpc>
                          <a:spcPct val="100000"/>
                        </a:lnSpc>
                        <a:spcBef>
                          <a:spcPts val="0"/>
                        </a:spcBef>
                        <a:spcAft>
                          <a:spcPts val="0"/>
                        </a:spcAft>
                        <a:defRPr sz="1800" b="0" i="0"/>
                      </a:pPr>
                      <a:r>
                        <a:rPr lang="es-MX" sz="2000" b="1" noProof="0" dirty="0" smtClean="0">
                          <a:latin typeface="+mn-lt"/>
                        </a:rPr>
                        <a:t>2</a:t>
                      </a:r>
                      <a:endParaRPr lang="es-MX" sz="2000" b="1" noProof="0" dirty="0">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MX" sz="1000" i="1" noProof="0" dirty="0" smtClean="0">
                          <a:solidFill>
                            <a:schemeClr val="tx1"/>
                          </a:solidFill>
                          <a:latin typeface="+mn-lt"/>
                        </a:rPr>
                        <a:t>El estudiante ofrece</a:t>
                      </a:r>
                      <a:r>
                        <a:rPr lang="es-MX" sz="1000" i="1" baseline="0" noProof="0" dirty="0" smtClean="0">
                          <a:solidFill>
                            <a:schemeClr val="tx1"/>
                          </a:solidFill>
                          <a:latin typeface="+mn-lt"/>
                        </a:rPr>
                        <a:t> una respuesta parcial estableciendo puntos importantes sobre cómo los desechos marinos están perjudicando los arrecifes de coral.</a:t>
                      </a:r>
                    </a:p>
                    <a:p>
                      <a:pPr lvl="0" algn="l">
                        <a:lnSpc>
                          <a:spcPct val="100000"/>
                        </a:lnSpc>
                        <a:spcBef>
                          <a:spcPts val="0"/>
                        </a:spcBef>
                        <a:spcAft>
                          <a:spcPts val="0"/>
                        </a:spcAft>
                        <a:defRPr sz="1800" b="0" i="0"/>
                      </a:pPr>
                      <a:r>
                        <a:rPr lang="es-MX" sz="1100" i="0" baseline="0" noProof="0" dirty="0" smtClean="0">
                          <a:solidFill>
                            <a:schemeClr val="tx1"/>
                          </a:solidFill>
                          <a:latin typeface="+mn-lt"/>
                        </a:rPr>
                        <a:t>Los desechos marinos perjudican los arrecifes de coral. Los científicos lo están probando y el autor habla mucho sobre esto.  El autor apoya esta idea con razones. El artículo menciona cómo el plástico, el hilo de pescar, redes y otra basura llegan a los océanos y perjudican a los arrecifes y otros animales marinos. Los desperdicios marinos son enormes y hay millones de libras de basura en los océanos.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28600">
                <a:tc>
                  <a:txBody>
                    <a:bodyPr/>
                    <a:lstStyle/>
                    <a:p>
                      <a:pPr lvl="0" algn="ctr">
                        <a:lnSpc>
                          <a:spcPct val="100000"/>
                        </a:lnSpc>
                        <a:spcBef>
                          <a:spcPts val="0"/>
                        </a:spcBef>
                        <a:spcAft>
                          <a:spcPts val="0"/>
                        </a:spcAft>
                        <a:defRPr sz="1800" b="0" i="0"/>
                      </a:pPr>
                      <a:r>
                        <a:rPr lang="es-MX" sz="2000" b="1" noProof="0" dirty="0" smtClean="0">
                          <a:latin typeface="+mn-lt"/>
                        </a:rPr>
                        <a:t>1</a:t>
                      </a:r>
                      <a:endParaRPr lang="es-MX" sz="2000" b="1" noProof="0" dirty="0">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MX" sz="1000" i="1" noProof="0" dirty="0" smtClean="0">
                          <a:solidFill>
                            <a:schemeClr val="tx1"/>
                          </a:solidFill>
                          <a:latin typeface="+mn-lt"/>
                        </a:rPr>
                        <a:t>El estudiante ofrece</a:t>
                      </a:r>
                      <a:r>
                        <a:rPr lang="es-MX" sz="1000" i="1" baseline="0" noProof="0" dirty="0" smtClean="0">
                          <a:solidFill>
                            <a:schemeClr val="tx1"/>
                          </a:solidFill>
                          <a:latin typeface="+mn-lt"/>
                        </a:rPr>
                        <a:t> una respuesta mínima estableciendo cómo los desechos marinos están perjudicando los arrecifes de coral.</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s-MX" sz="1100" i="0" baseline="0" noProof="0" dirty="0" smtClean="0">
                          <a:solidFill>
                            <a:schemeClr val="tx1"/>
                          </a:solidFill>
                          <a:latin typeface="+mn-lt"/>
                        </a:rPr>
                        <a:t>Los desperdicios marinos son cualquier cosa que perjudica el océano y los arrecifes de coral.  Los arrecifes están justo al lado de la playa y son medios delicados.  Puedes ver pequeñas criaturas en los arrecifes y nosotros tenemos que protegerlas.  Los desechos las pueden lastimar o quebrar.</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lnSpc>
                          <a:spcPct val="100000"/>
                        </a:lnSpc>
                        <a:spcBef>
                          <a:spcPts val="0"/>
                        </a:spcBef>
                        <a:spcAft>
                          <a:spcPts val="0"/>
                        </a:spcAft>
                        <a:defRPr sz="1800" b="0" i="0"/>
                      </a:pPr>
                      <a:r>
                        <a:rPr lang="es-MX" sz="2000" b="1" noProof="0" dirty="0" smtClean="0">
                          <a:latin typeface="+mn-lt"/>
                        </a:rPr>
                        <a:t>0</a:t>
                      </a:r>
                      <a:endParaRPr lang="es-MX" sz="2000" b="1" noProof="0" dirty="0">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MX" sz="1000" i="1" noProof="0" dirty="0" smtClean="0">
                          <a:latin typeface="+mn-lt"/>
                        </a:rPr>
                        <a:t>El estudiante no utiliza</a:t>
                      </a:r>
                      <a:r>
                        <a:rPr lang="es-MX" sz="1000" i="1" baseline="0" noProof="0" dirty="0" smtClean="0">
                          <a:latin typeface="+mn-lt"/>
                        </a:rPr>
                        <a:t> evidencia del texto para establecer como los desechos marinos están perjudicando los arrecifes de coral.</a:t>
                      </a:r>
                    </a:p>
                    <a:p>
                      <a:pPr lvl="0" algn="l">
                        <a:lnSpc>
                          <a:spcPct val="100000"/>
                        </a:lnSpc>
                        <a:spcBef>
                          <a:spcPts val="0"/>
                        </a:spcBef>
                        <a:spcAft>
                          <a:spcPts val="0"/>
                        </a:spcAft>
                        <a:defRPr sz="1800" b="0" i="0"/>
                      </a:pPr>
                      <a:r>
                        <a:rPr lang="es-MX" sz="1100" i="0" baseline="0" noProof="0" dirty="0" smtClean="0">
                          <a:latin typeface="+mn-lt"/>
                        </a:rPr>
                        <a:t>Yo he visto un arrecife de coral cuando fui de vacaciones el año pasado.  Tienes que tener cuidado alrededor de los arrecifes.  Hasta están protegidos por los gobiernos porque los desechos los pueden lastimar.</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13696014"/>
              </p:ext>
            </p:extLst>
          </p:nvPr>
        </p:nvGraphicFramePr>
        <p:xfrm>
          <a:off x="4800600" y="8904514"/>
          <a:ext cx="2324100" cy="618371"/>
        </p:xfrm>
        <a:graphic>
          <a:graphicData uri="http://schemas.openxmlformats.org/drawingml/2006/table">
            <a:tbl>
              <a:tblPr/>
              <a:tblGrid>
                <a:gridCol w="2324100"/>
              </a:tblGrid>
              <a:tr h="130691">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RI.5.8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Explican cómo el autor utiliza razones y evidencias para apoyar determinados puntos en un texto, identificando qué razones y evidencias corresponden a cada punto.</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5" name="Slide Number Placeholder 3"/>
          <p:cNvSpPr>
            <a:spLocks noGrp="1"/>
          </p:cNvSpPr>
          <p:nvPr>
            <p:ph type="sldNum" sz="quarter" idx="12"/>
          </p:nvPr>
        </p:nvSpPr>
        <p:spPr>
          <a:xfrm>
            <a:off x="6557963" y="9522884"/>
            <a:ext cx="842010" cy="535517"/>
          </a:xfrm>
        </p:spPr>
        <p:txBody>
          <a:bodyPr/>
          <a:lstStyle/>
          <a:p>
            <a:r>
              <a:rPr lang="en-US" dirty="0" smtClean="0"/>
              <a:t>20</a:t>
            </a:r>
            <a:endParaRPr lang="en-US" dirty="0"/>
          </a:p>
        </p:txBody>
      </p:sp>
    </p:spTree>
    <p:extLst>
      <p:ext uri="{BB962C8B-B14F-4D97-AF65-F5344CB8AC3E}">
        <p14:creationId xmlns:p14="http://schemas.microsoft.com/office/powerpoint/2010/main" val="3847343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582559254"/>
              </p:ext>
            </p:extLst>
          </p:nvPr>
        </p:nvGraphicFramePr>
        <p:xfrm>
          <a:off x="304800" y="1066800"/>
          <a:ext cx="6822440" cy="6574536"/>
        </p:xfrm>
        <a:graphic>
          <a:graphicData uri="http://schemas.openxmlformats.org/drawingml/2006/table">
            <a:tbl>
              <a:tblPr firstRow="1" bandRow="1">
                <a:tableStyleId>{5940675A-B579-460E-94D1-54222C63F5DA}</a:tableStyleId>
              </a:tblPr>
              <a:tblGrid>
                <a:gridCol w="539750"/>
                <a:gridCol w="6282690"/>
              </a:tblGrid>
              <a:tr h="240791">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PA" sz="1400" b="1" noProof="0" dirty="0" smtClean="0">
                          <a:solidFill>
                            <a:schemeClr val="tx1"/>
                          </a:solidFill>
                          <a:effectLst/>
                        </a:rPr>
                        <a:t>CFA Trimestre 3: Clave para la </a:t>
                      </a:r>
                      <a:r>
                        <a:rPr lang="es-PA" sz="1400" b="1" u="sng" noProof="0" dirty="0" smtClean="0">
                          <a:solidFill>
                            <a:schemeClr val="tx1"/>
                          </a:solidFill>
                          <a:effectLst/>
                        </a:rPr>
                        <a:t>Respuesta construida de investigación</a:t>
                      </a:r>
                      <a:endParaRPr lang="es-PA" sz="1400" b="1" dirty="0" smtClean="0">
                        <a:effectLst/>
                      </a:endParaRPr>
                    </a:p>
                  </a:txBody>
                  <a:tcPr marL="103632" marR="103632" marT="50292" marB="50292"/>
                </a:tc>
                <a:tc hMerge="1">
                  <a:txBody>
                    <a:bodyPr/>
                    <a:lstStyle/>
                    <a:p>
                      <a:endParaRPr lang="en-US"/>
                    </a:p>
                  </a:txBody>
                  <a:tcPr/>
                </a:tc>
              </a:tr>
              <a:tr h="438911">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PA" sz="1400" b="1" i="0" u="sng" strike="noStrike" kern="1200" cap="none" spc="0" normalizeH="0" baseline="0" noProof="0" dirty="0" smtClean="0">
                          <a:ln>
                            <a:noFill/>
                          </a:ln>
                          <a:solidFill>
                            <a:schemeClr val="tx1"/>
                          </a:solidFill>
                          <a:effectLst/>
                          <a:uLnTx/>
                          <a:uFillTx/>
                          <a:latin typeface="+mn-lt"/>
                          <a:ea typeface="+mn-ea"/>
                          <a:cs typeface="+mn-cs"/>
                        </a:rPr>
                        <a:t>Rúbricas para la Respuesta construida de investigación - Objetivo 4</a:t>
                      </a:r>
                      <a:endParaRPr kumimoji="0" lang="es-PA" sz="1600" b="1" i="0" u="sng"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PA" sz="1100" b="1" i="0" u="none" strike="noStrike" kern="1200" cap="none" spc="0" normalizeH="0" baseline="0" noProof="0" dirty="0" smtClean="0">
                          <a:ln>
                            <a:noFill/>
                          </a:ln>
                          <a:solidFill>
                            <a:schemeClr val="tx1"/>
                          </a:solidFill>
                          <a:effectLst/>
                          <a:uLnTx/>
                          <a:uFillTx/>
                          <a:latin typeface="+mn-lt"/>
                          <a:ea typeface="+mn-ea"/>
                          <a:cs typeface="+mn-cs"/>
                        </a:rPr>
                        <a:t>Habilidad para citar evidencia que apoye opiniones y/o ideas</a:t>
                      </a:r>
                      <a:endParaRPr kumimoji="0" lang="es-PA" sz="1100" b="1" i="0" u="none" strike="noStrike" kern="1200" cap="none" spc="0" normalizeH="0" baseline="0" noProof="0" dirty="0">
                        <a:ln>
                          <a:noFill/>
                        </a:ln>
                        <a:solidFill>
                          <a:schemeClr val="tx1"/>
                        </a:solidFill>
                        <a:effectLst/>
                        <a:uLnTx/>
                        <a:uFillTx/>
                        <a:latin typeface="+mn-lt"/>
                        <a:ea typeface="+mn-ea"/>
                        <a:cs typeface="+mn-cs"/>
                      </a:endParaRPr>
                    </a:p>
                  </a:txBody>
                  <a:tcPr marL="103632" marR="103632" marT="50292" marB="50292"/>
                </a:tc>
                <a:tc hMerge="1">
                  <a:txBody>
                    <a:bodyPr/>
                    <a:lstStyle/>
                    <a:p>
                      <a:endParaRPr lang="en-US"/>
                    </a:p>
                  </a:txBody>
                  <a:tcPr/>
                </a:tc>
              </a:tr>
              <a:tr h="512063">
                <a:tc gridSpan="2">
                  <a:txBody>
                    <a:bodyPr/>
                    <a:lstStyle/>
                    <a:p>
                      <a:pPr marL="1600200" marR="0" indent="-1600200" algn="l" defTabSz="966612" rtl="0" eaLnBrk="1" fontAlgn="auto" latinLnBrk="0" hangingPunct="1">
                        <a:lnSpc>
                          <a:spcPct val="100000"/>
                        </a:lnSpc>
                        <a:spcBef>
                          <a:spcPts val="0"/>
                        </a:spcBef>
                        <a:spcAft>
                          <a:spcPts val="0"/>
                        </a:spcAft>
                        <a:buClrTx/>
                        <a:buSzTx/>
                        <a:buFont typeface="+mj-lt"/>
                        <a:buNone/>
                        <a:tabLst/>
                        <a:defRPr/>
                      </a:pPr>
                      <a:r>
                        <a:rPr lang="es-PA" sz="1400" b="1" dirty="0" smtClean="0"/>
                        <a:t>Pregunta #16  RI.5.9: </a:t>
                      </a:r>
                      <a:r>
                        <a:rPr lang="es-PY" sz="1400" b="1" noProof="0" dirty="0" smtClean="0"/>
                        <a:t>¿Cuál es la solución a la contaminación marina? Utiliza información de ambos</a:t>
                      </a:r>
                      <a:r>
                        <a:rPr lang="es-PY" sz="1400" b="1" baseline="0" noProof="0" dirty="0" smtClean="0"/>
                        <a:t> </a:t>
                      </a:r>
                      <a:r>
                        <a:rPr lang="es-PY" sz="1400" b="1" noProof="0" dirty="0" smtClean="0"/>
                        <a:t>textos para explicar</a:t>
                      </a:r>
                      <a:r>
                        <a:rPr lang="es-PY" sz="1400" b="1" baseline="0" noProof="0" dirty="0" smtClean="0"/>
                        <a:t> tu respuesta</a:t>
                      </a:r>
                      <a:r>
                        <a:rPr lang="es-PY" sz="1400" b="1" noProof="0" dirty="0" smtClean="0"/>
                        <a:t>.</a:t>
                      </a:r>
                      <a:endParaRPr lang="es-PA" sz="1400" b="1" noProof="0" dirty="0" smtClean="0"/>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PA" sz="1600" b="1" noProof="0" dirty="0" smtClean="0">
                          <a:solidFill>
                            <a:schemeClr val="tx1"/>
                          </a:solidFill>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83919">
                <a:tc gridSpan="2">
                  <a:txBody>
                    <a:bodyPr/>
                    <a:lstStyle/>
                    <a:p>
                      <a:r>
                        <a:rPr lang="es-PA" sz="1000" b="1" i="0" u="sng" noProof="0" dirty="0" smtClean="0">
                          <a:solidFill>
                            <a:schemeClr val="tx1"/>
                          </a:solidFill>
                        </a:rPr>
                        <a:t>La respuesta ofrece suficiente evidencia</a:t>
                      </a:r>
                      <a:r>
                        <a:rPr lang="es-PA" sz="1000" b="0" i="0" u="sng" noProof="0" dirty="0" smtClean="0">
                          <a:solidFill>
                            <a:schemeClr val="tx1"/>
                          </a:solidFill>
                        </a:rPr>
                        <a:t> </a:t>
                      </a:r>
                      <a:r>
                        <a:rPr lang="es-PA" sz="1000" b="0" i="0" u="none" noProof="0" dirty="0" smtClean="0">
                          <a:solidFill>
                            <a:schemeClr val="tx1"/>
                          </a:solidFill>
                        </a:rPr>
                        <a:t>de</a:t>
                      </a:r>
                      <a:r>
                        <a:rPr lang="es-PA" sz="1000" b="0" i="0" u="none" baseline="0" noProof="0" dirty="0" smtClean="0">
                          <a:solidFill>
                            <a:schemeClr val="tx1"/>
                          </a:solidFill>
                        </a:rPr>
                        <a:t> la habilidad para citar evidencias que apoyen la opinión/idea sobre cuál es la solución a la contaminación marina.  La evidencia debe provenir de ambos pasajes para apoyar la respuesta del estudiante.  Suficiente evidencia de </a:t>
                      </a:r>
                      <a:r>
                        <a:rPr lang="es-PA" sz="1000" b="1" i="1" u="none" baseline="0" noProof="0" dirty="0" smtClean="0">
                          <a:solidFill>
                            <a:schemeClr val="tx1"/>
                          </a:solidFill>
                        </a:rPr>
                        <a:t>Limpiando la playa Crescent </a:t>
                      </a:r>
                      <a:r>
                        <a:rPr lang="es-PA" sz="1000" b="0" i="0" u="none" baseline="0" noProof="0" dirty="0" smtClean="0">
                          <a:solidFill>
                            <a:schemeClr val="tx1"/>
                          </a:solidFill>
                        </a:rPr>
                        <a:t>para apoyar la opinión de cómo resolver la contaminación marina podría incluir:</a:t>
                      </a:r>
                      <a:r>
                        <a:rPr lang="es-PA" sz="1000" baseline="0" dirty="0" smtClean="0">
                          <a:solidFill>
                            <a:schemeClr val="tx1"/>
                          </a:solidFill>
                        </a:rPr>
                        <a:t> (1) muchas personas ofreciéndose como voluntarios para limpiar las playas, y (2) estar conscientes de cuánta contaminación realmente existe.  Suficiente evidencia de </a:t>
                      </a:r>
                      <a:r>
                        <a:rPr lang="es-PA" sz="1000" b="1" i="1" baseline="0" dirty="0" smtClean="0">
                          <a:solidFill>
                            <a:schemeClr val="tx1"/>
                          </a:solidFill>
                        </a:rPr>
                        <a:t>Salvando los arrecifes </a:t>
                      </a:r>
                      <a:r>
                        <a:rPr lang="es-PA" sz="1000" baseline="0" dirty="0" smtClean="0">
                          <a:solidFill>
                            <a:schemeClr val="tx1"/>
                          </a:solidFill>
                        </a:rPr>
                        <a:t>para apoyar la opinión de cómo resolver la contaminación marina podría incluir:</a:t>
                      </a:r>
                      <a:r>
                        <a:rPr lang="es-PA" sz="1000" baseline="0" dirty="0" smtClean="0"/>
                        <a:t> (1) los científicos trabajando para resolver el problema cartografiando y estudiando los arrecifes, (2) las áreas protegidas se están expandiendo, (3) no se permite pescar en áreas protegidas, (4) remover los desechos marinos es importante, y (5) exhortar a todos a ser responsables acerca de los desechos marinos.</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PA" sz="1600" b="1"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s-PA" sz="1000" i="1" baseline="0" dirty="0" smtClean="0">
                          <a:solidFill>
                            <a:schemeClr val="tx1"/>
                          </a:solidFill>
                        </a:rPr>
                        <a:t>El estudiante establece una opinión definitiva sobre la solución para resolver la contaminación marina utilizando suficientes ejemplos de ambos textos para apoyar la opinión.</a:t>
                      </a:r>
                    </a:p>
                    <a:p>
                      <a:r>
                        <a:rPr lang="es-PA" sz="1100" i="0" baseline="0" dirty="0" smtClean="0">
                          <a:solidFill>
                            <a:schemeClr val="tx1"/>
                          </a:solidFill>
                        </a:rPr>
                        <a:t>La contaminación marina es un verdadero problema. ¡Más de catorce mil millones de libras de basura van a parar a los océanos del mundo cada año!  Es un problema tan grave que muchas personas se están ofreciendo como voluntarios para limpiar las playas.  La contaminación en las playas se convierte en desechos marinos al momento de entrar al agua.  Mientras más personas tomen consciencia de esto, mejor posibilidades habrá de solucionar el problema.  Los científicos también están tratando de solucionar el problema.  Están cartografiando y estudiando los arrecifes que necesitan ser protegidos.  No se permite pescar en áreas protegidas donde los arrecifes pudieran ser destruidos.  ¡La única manera de realmente solucionar esto es exhortando a todo el mundo a no tirar basura!</a:t>
                      </a:r>
                    </a:p>
                  </a:txBody>
                  <a:tcPr marL="103632" marR="103632" marT="50292" marB="50292"/>
                </a:tc>
              </a:tr>
              <a:tr h="755904">
                <a:tc>
                  <a:txBody>
                    <a:bodyPr/>
                    <a:lstStyle/>
                    <a:p>
                      <a:pPr algn="ctr"/>
                      <a:r>
                        <a:rPr lang="en-US" sz="2000" b="1" dirty="0" smtClean="0"/>
                        <a:t>1</a:t>
                      </a:r>
                      <a:endParaRPr lang="en-US" sz="2000" b="1" dirty="0"/>
                    </a:p>
                  </a:txBody>
                  <a:tcPr marL="103632" marR="103632" marT="50292" marB="50292" anchor="ctr"/>
                </a:tc>
                <a:tc>
                  <a:txBody>
                    <a:bodyPr/>
                    <a:lstStyle/>
                    <a:p>
                      <a:r>
                        <a:rPr lang="es-PA" sz="1000" i="1" baseline="0" dirty="0" smtClean="0"/>
                        <a:t>El estudiante establece de forma mínima o vaga la opinión sobre la solución para resolver la contaminación utilizando pocos ejemplos o ejemplos parciales de ambos textos o uno de los textos para apoyar su opinión.</a:t>
                      </a:r>
                    </a:p>
                    <a:p>
                      <a:r>
                        <a:rPr lang="es-PA" sz="1100" i="0" baseline="0" dirty="0" smtClean="0"/>
                        <a:t>La contaminación es mala.  Para solucionar el problema no debemos contaminar.  Hay tanta contaminación en la tierra, que llega a los océanos y perjudica a las criaturas marinas.  Hasta los científicos están preocupados por los arrecifes de coral.  </a:t>
                      </a:r>
                    </a:p>
                  </a:txBody>
                  <a:tcPr marL="103632" marR="103632" marT="50292" marB="50292"/>
                </a:tc>
              </a:tr>
              <a:tr h="393192">
                <a:tc>
                  <a:txBody>
                    <a:bodyPr/>
                    <a:lstStyle/>
                    <a:p>
                      <a:pPr algn="ctr"/>
                      <a:r>
                        <a:rPr lang="en-US" sz="2000" b="1" dirty="0" smtClean="0"/>
                        <a:t>0</a:t>
                      </a:r>
                      <a:endParaRPr lang="en-US" sz="2000" b="1" dirty="0"/>
                    </a:p>
                  </a:txBody>
                  <a:tcPr marL="103632" marR="103632" marT="50292" marB="50292" anchor="ctr"/>
                </a:tc>
                <a:tc>
                  <a:txBody>
                    <a:bodyPr/>
                    <a:lstStyle/>
                    <a:p>
                      <a:r>
                        <a:rPr lang="es-PA" sz="1000" i="1" dirty="0" smtClean="0"/>
                        <a:t>El estudiante no responde l</a:t>
                      </a:r>
                      <a:r>
                        <a:rPr lang="es-PA" sz="1000" i="1" baseline="0" dirty="0" smtClean="0"/>
                        <a:t>a pregunta</a:t>
                      </a:r>
                      <a:r>
                        <a:rPr lang="es-PA" sz="1000" i="1" dirty="0" smtClean="0"/>
                        <a:t>.</a:t>
                      </a:r>
                    </a:p>
                    <a:p>
                      <a:r>
                        <a:rPr lang="es-PA" sz="1100" i="0" dirty="0" smtClean="0"/>
                        <a:t>La contaminación marina es cuando el agua esta contaminada</a:t>
                      </a:r>
                      <a:r>
                        <a:rPr lang="es-PA" sz="1100" i="0" baseline="0" dirty="0" smtClean="0"/>
                        <a:t>.  ¡No me gusta el agua sucia especialmente cuando estoy nadando en ella!</a:t>
                      </a:r>
                      <a:endParaRPr lang="es-PA" sz="1100" i="0" dirty="0" smtClean="0"/>
                    </a:p>
                  </a:txBody>
                  <a:tcPr marL="103632" marR="103632" marT="50292" marB="50292"/>
                </a:tc>
              </a:tr>
            </a:tbl>
          </a:graphicData>
        </a:graphic>
      </p:graphicFrame>
      <p:sp>
        <p:nvSpPr>
          <p:cNvPr id="2" name="Rectangle 1"/>
          <p:cNvSpPr/>
          <p:nvPr/>
        </p:nvSpPr>
        <p:spPr>
          <a:xfrm>
            <a:off x="304800" y="205026"/>
            <a:ext cx="6822440" cy="86177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s-ES_tradnl" sz="1000" b="0" i="1" u="none" strike="noStrike" kern="0" cap="none" spc="0" normalizeH="0" baseline="0" noProof="0" dirty="0">
                <a:ln>
                  <a:noFill/>
                </a:ln>
                <a:solidFill>
                  <a:prstClr val="black"/>
                </a:solidFill>
                <a:effectLst/>
                <a:uLnTx/>
                <a:uFillTx/>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kumimoji="0" lang="x-none" sz="1800" b="0" i="0" u="none" strike="noStrike" kern="0" cap="none" spc="0" normalizeH="0" baseline="0" noProof="0" dirty="0">
              <a:ln>
                <a:noFill/>
              </a:ln>
              <a:solidFill>
                <a:prstClr val="black"/>
              </a:solidFill>
              <a:effectLst/>
              <a:uLnTx/>
              <a:uFillTx/>
            </a:endParaRPr>
          </a:p>
        </p:txBody>
      </p:sp>
      <p:graphicFrame>
        <p:nvGraphicFramePr>
          <p:cNvPr id="5" name="Table 4"/>
          <p:cNvGraphicFramePr>
            <a:graphicFrameLocks noGrp="1"/>
          </p:cNvGraphicFramePr>
          <p:nvPr>
            <p:extLst>
              <p:ext uri="{D42A27DB-BD31-4B8C-83A1-F6EECF244321}">
                <p14:modId xmlns:p14="http://schemas.microsoft.com/office/powerpoint/2010/main" val="389760564"/>
              </p:ext>
            </p:extLst>
          </p:nvPr>
        </p:nvGraphicFramePr>
        <p:xfrm>
          <a:off x="4803140" y="8001000"/>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RI.5.9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Integran la información de varios textos sobre el mismo tema, a fin de escribir o hablar con conocimiento sobre dicho tema.</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614208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064750488"/>
              </p:ext>
            </p:extLst>
          </p:nvPr>
        </p:nvGraphicFramePr>
        <p:xfrm>
          <a:off x="457200" y="0"/>
          <a:ext cx="6822440" cy="8849805"/>
        </p:xfrm>
        <a:graphic>
          <a:graphicData uri="http://schemas.openxmlformats.org/drawingml/2006/table">
            <a:tbl>
              <a:tblPr firstRow="1" bandRow="1">
                <a:tableStyleId>{5940675A-B579-460E-94D1-54222C63F5DA}</a:tableStyleId>
              </a:tblPr>
              <a:tblGrid>
                <a:gridCol w="539750"/>
                <a:gridCol w="6282690"/>
              </a:tblGrid>
              <a:tr h="662940">
                <a:tc gridSpan="2">
                  <a:txBody>
                    <a:bodyPr/>
                    <a:lstStyle/>
                    <a:p>
                      <a:pPr lvl="0"/>
                      <a:r>
                        <a:rPr lang="es-VE" sz="1100" dirty="0" smtClean="0">
                          <a:solidFill>
                            <a:schemeClr val="tx1"/>
                          </a:solidFill>
                          <a:ea typeface="Calibri"/>
                          <a:cs typeface="Times New Roman"/>
                        </a:rPr>
                        <a:t>Nota:  Los “escritos breves” no deben tomar más de 10 minutos.   Los escritos breves se califican con una rúbrica de 2-3 puntos. Las composiciones completas se califican con una rúbrica de 4 puntos. La diferencia entre esta rúbrica y las rúbricas de Respuesta construida-Lectura, es que la  </a:t>
                      </a:r>
                      <a:r>
                        <a:rPr lang="es-VE" sz="1100" b="0" dirty="0" smtClean="0">
                          <a:solidFill>
                            <a:schemeClr val="tx1"/>
                          </a:solidFill>
                          <a:ea typeface="Calibri"/>
                          <a:cs typeface="Times New Roman"/>
                        </a:rPr>
                        <a:t>Rúbrica de Escrito Breve está evaluando el dominio de la escritura </a:t>
                      </a:r>
                      <a:r>
                        <a:rPr lang="es-VE" sz="1100" dirty="0" smtClean="0">
                          <a:solidFill>
                            <a:schemeClr val="tx1"/>
                          </a:solidFill>
                          <a:ea typeface="Calibri"/>
                          <a:cs typeface="Times New Roman"/>
                        </a:rPr>
                        <a:t>en un área específica, mientras que las rúbricas de lectura están evaluando la comprensión. </a:t>
                      </a:r>
                      <a:endParaRPr lang="es-VE" sz="1100" dirty="0">
                        <a:solidFill>
                          <a:schemeClr val="tx1"/>
                        </a:solidFill>
                        <a:ea typeface="Calibri"/>
                        <a:cs typeface="Times New Roman"/>
                      </a:endParaRPr>
                    </a:p>
                  </a:txBody>
                  <a:tcPr marL="103632" marR="103632" marT="50292" marB="50292"/>
                </a:tc>
                <a:tc hMerge="1">
                  <a:txBody>
                    <a:bodyPr/>
                    <a:lstStyle/>
                    <a:p>
                      <a:endParaRPr lang="en-US"/>
                    </a:p>
                  </a:txBody>
                  <a:tcPr/>
                </a:tc>
              </a:tr>
              <a:tr h="227076">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VE" sz="1400" b="1" i="0" u="none" strike="noStrike" kern="1200" cap="none" spc="0" normalizeH="0" baseline="0" noProof="0" dirty="0" smtClean="0">
                          <a:ln>
                            <a:noFill/>
                          </a:ln>
                          <a:solidFill>
                            <a:schemeClr val="tx1"/>
                          </a:solidFill>
                          <a:effectLst/>
                          <a:uLnTx/>
                          <a:uFillTx/>
                          <a:latin typeface="+mn-lt"/>
                          <a:ea typeface="+mn-ea"/>
                          <a:cs typeface="+mn-cs"/>
                        </a:rPr>
                        <a:t>CFA Trimestre 3: Clave para la </a:t>
                      </a:r>
                      <a:r>
                        <a:rPr kumimoji="0" lang="es-VE" sz="1400" b="1" i="0" u="sng" strike="noStrike" kern="1200" cap="none" spc="0" normalizeH="0" baseline="0" noProof="0" dirty="0" smtClean="0">
                          <a:ln>
                            <a:noFill/>
                          </a:ln>
                          <a:solidFill>
                            <a:schemeClr val="tx1"/>
                          </a:solidFill>
                          <a:effectLst/>
                          <a:uLnTx/>
                          <a:uFillTx/>
                          <a:latin typeface="+mn-lt"/>
                          <a:ea typeface="+mn-ea"/>
                          <a:cs typeface="+mn-cs"/>
                        </a:rPr>
                        <a:t>Respuesta construida del escrito breve</a:t>
                      </a:r>
                      <a:endParaRPr kumimoji="0" lang="es-VE" sz="1400" b="1" i="0" u="none" strike="noStrike" kern="1200" cap="none" spc="0" normalizeH="0" baseline="0" noProof="0" dirty="0" smtClean="0">
                        <a:ln>
                          <a:noFill/>
                        </a:ln>
                        <a:solidFill>
                          <a:schemeClr val="tx1"/>
                        </a:solidFill>
                        <a:effectLst/>
                        <a:uLnTx/>
                        <a:uFillTx/>
                        <a:latin typeface="+mn-lt"/>
                        <a:ea typeface="+mn-ea"/>
                        <a:cs typeface="+mn-cs"/>
                      </a:endParaRPr>
                    </a:p>
                  </a:txBody>
                  <a:tcPr marL="103632" marR="103632" marT="50292" marB="50292"/>
                </a:tc>
                <a:tc hMerge="1">
                  <a:txBody>
                    <a:bodyPr/>
                    <a:lstStyle/>
                    <a:p>
                      <a:endParaRPr lang="en-US"/>
                    </a:p>
                  </a:txBody>
                  <a:tcPr/>
                </a:tc>
              </a:tr>
              <a:tr h="217932">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VE" sz="1400" b="1" i="0" u="sng" strike="noStrike" kern="1200" cap="none" spc="0" normalizeH="0" baseline="0" noProof="0" dirty="0" smtClean="0">
                          <a:ln>
                            <a:noFill/>
                          </a:ln>
                          <a:solidFill>
                            <a:schemeClr val="tx1"/>
                          </a:solidFill>
                          <a:effectLst/>
                          <a:uLnTx/>
                          <a:uFillTx/>
                          <a:latin typeface="+mn-lt"/>
                          <a:ea typeface="+mn-ea"/>
                          <a:cs typeface="+mn-cs"/>
                        </a:rPr>
                        <a:t>Organización:  Conclusión y Adverbios de tiempo</a:t>
                      </a:r>
                    </a:p>
                    <a:p>
                      <a:pPr marL="0" marR="0" lvl="0" indent="0" algn="ctr" defTabSz="966612" rtl="0" eaLnBrk="1" fontAlgn="auto" latinLnBrk="0" hangingPunct="1">
                        <a:lnSpc>
                          <a:spcPct val="100000"/>
                        </a:lnSpc>
                        <a:spcBef>
                          <a:spcPts val="0"/>
                        </a:spcBef>
                        <a:spcAft>
                          <a:spcPts val="0"/>
                        </a:spcAft>
                        <a:buClrTx/>
                        <a:buSzTx/>
                        <a:buFontTx/>
                        <a:buNone/>
                        <a:tabLst/>
                        <a:defRPr/>
                      </a:pPr>
                      <a:r>
                        <a:rPr lang="es-VE" sz="1200" dirty="0" smtClean="0">
                          <a:solidFill>
                            <a:schemeClr val="tx1"/>
                          </a:solidFill>
                          <a:latin typeface="+mn-lt"/>
                        </a:rPr>
                        <a:t>W.5.3c  Objetivo: 1a</a:t>
                      </a:r>
                      <a:br>
                        <a:rPr lang="es-VE" sz="1200" dirty="0" smtClean="0">
                          <a:solidFill>
                            <a:schemeClr val="tx1"/>
                          </a:solidFill>
                          <a:latin typeface="+mn-lt"/>
                        </a:rPr>
                      </a:br>
                      <a:r>
                        <a:rPr lang="es-VE" sz="1200" dirty="0" smtClean="0">
                          <a:solidFill>
                            <a:schemeClr val="tx1"/>
                          </a:solidFill>
                          <a:latin typeface="+mn-lt"/>
                        </a:rPr>
                        <a:t>Escribe un</a:t>
                      </a:r>
                      <a:r>
                        <a:rPr lang="es-VE" sz="1200" baseline="0" dirty="0" smtClean="0">
                          <a:solidFill>
                            <a:schemeClr val="tx1"/>
                          </a:solidFill>
                          <a:latin typeface="+mn-lt"/>
                        </a:rPr>
                        <a:t> texto breve </a:t>
                      </a:r>
                      <a:r>
                        <a:rPr kumimoji="0" lang="es-VE" sz="1200" b="0" i="1" u="none" strike="noStrike" kern="1200" cap="none" spc="0" normalizeH="0" baseline="0" noProof="0" dirty="0" smtClean="0">
                          <a:ln>
                            <a:noFill/>
                          </a:ln>
                          <a:solidFill>
                            <a:schemeClr val="tx1"/>
                          </a:solidFill>
                          <a:effectLst/>
                          <a:uLnTx/>
                          <a:uFillTx/>
                          <a:latin typeface="+mn-lt"/>
                          <a:ea typeface="+mn-ea"/>
                          <a:cs typeface="Helvetica" pitchFamily="34" charset="0"/>
                        </a:rPr>
                        <a:t>, W.3c </a:t>
                      </a:r>
                      <a:r>
                        <a:rPr kumimoji="0" lang="es-VE" sz="1200" b="1" i="1" u="none" strike="noStrike" kern="1200" cap="none" spc="0" normalizeH="0" baseline="0" noProof="0" dirty="0" smtClean="0">
                          <a:ln>
                            <a:noFill/>
                          </a:ln>
                          <a:solidFill>
                            <a:schemeClr val="tx1"/>
                          </a:solidFill>
                          <a:effectLst/>
                          <a:uLnTx/>
                          <a:uFillTx/>
                          <a:latin typeface="+mn-lt"/>
                          <a:ea typeface="+mn-ea"/>
                          <a:cs typeface="Helvetica" pitchFamily="34" charset="0"/>
                        </a:rPr>
                        <a:t> Adverbios de tiempo</a:t>
                      </a:r>
                      <a:r>
                        <a:rPr kumimoji="0" lang="es-VE" sz="1200" b="0" i="1" u="none" strike="noStrike" kern="1200" cap="none" spc="0" normalizeH="0" baseline="0" noProof="0" dirty="0" smtClean="0">
                          <a:ln>
                            <a:noFill/>
                          </a:ln>
                          <a:solidFill>
                            <a:schemeClr val="tx1"/>
                          </a:solidFill>
                          <a:effectLst/>
                          <a:uLnTx/>
                          <a:uFillTx/>
                          <a:latin typeface="+mn-lt"/>
                          <a:ea typeface="+mn-ea"/>
                          <a:cs typeface="Helvetica" pitchFamily="34" charset="0"/>
                        </a:rPr>
                        <a:t>, Objetivo de escritura  1a</a:t>
                      </a:r>
                    </a:p>
                  </a:txBody>
                  <a:tcPr marL="103632" marR="103632" marT="50292" marB="50292"/>
                </a:tc>
                <a:tc hMerge="1">
                  <a:txBody>
                    <a:bodyPr/>
                    <a:lstStyle/>
                    <a:p>
                      <a:endParaRPr lang="en-US"/>
                    </a:p>
                  </a:txBody>
                  <a:tcPr/>
                </a:tc>
              </a:tr>
              <a:tr h="690372">
                <a:tc gridSpan="2">
                  <a:txBody>
                    <a:bodyPr/>
                    <a:lstStyle/>
                    <a:p>
                      <a:pPr marL="1084263" marR="0" lvl="0" indent="-1084263" algn="l" defTabSz="1018809" rtl="0" eaLnBrk="1" fontAlgn="auto" latinLnBrk="0" hangingPunct="1">
                        <a:lnSpc>
                          <a:spcPct val="100000"/>
                        </a:lnSpc>
                        <a:spcBef>
                          <a:spcPts val="0"/>
                        </a:spcBef>
                        <a:spcAft>
                          <a:spcPts val="0"/>
                        </a:spcAft>
                        <a:buClrTx/>
                        <a:buSzTx/>
                        <a:buFont typeface="+mj-lt"/>
                        <a:buNone/>
                        <a:tabLst/>
                        <a:defRPr/>
                      </a:pPr>
                      <a:r>
                        <a:rPr lang="es-MX" sz="1400" b="1" dirty="0" smtClean="0">
                          <a:solidFill>
                            <a:schemeClr val="tx1"/>
                          </a:solidFill>
                          <a:latin typeface="Calibri" panose="020F0502020204030204" pitchFamily="34" charset="0"/>
                        </a:rPr>
                        <a:t>Pregunta #17:  </a:t>
                      </a:r>
                      <a:r>
                        <a:rPr lang="es-ES" sz="1400" b="1" dirty="0" smtClean="0">
                          <a:solidFill>
                            <a:schemeClr val="tx1"/>
                          </a:solidFill>
                          <a:latin typeface="Calibri" panose="020F0502020204030204" pitchFamily="34" charset="0"/>
                        </a:rPr>
                        <a:t>En uno o dos párrafos, escribe un final para la siguiente narrativa que continúe de forma natural el desarrollo de los acontecimientos o experiencias en la narrativa. </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s-VE" sz="1000" b="0" i="1" u="none" strike="noStrike" kern="1200" cap="none" spc="0" normalizeH="0" baseline="0" noProof="0" dirty="0" smtClean="0">
                          <a:ln>
                            <a:noFill/>
                          </a:ln>
                          <a:solidFill>
                            <a:schemeClr val="tx1"/>
                          </a:solidFill>
                          <a:effectLst/>
                          <a:uLnTx/>
                          <a:uFillTx/>
                          <a:latin typeface="+mn-lt"/>
                          <a:ea typeface="+mn-ea"/>
                          <a:cs typeface="Helvetica" pitchFamily="34" charset="0"/>
                        </a:rPr>
                        <a:t>Escrito brece, Organización, W.5.3c, Escribir una  conclusión – Adverbios de tiempo Objetivo 1a</a:t>
                      </a:r>
                      <a:endParaRPr kumimoji="0" lang="es-VE" sz="1000" b="1" i="0" u="none" strike="noStrike" kern="1200" cap="none" spc="0" normalizeH="0" baseline="0" noProof="0" dirty="0" smtClean="0">
                        <a:ln>
                          <a:noFill/>
                        </a:ln>
                        <a:solidFill>
                          <a:schemeClr val="tx1"/>
                        </a:solidFill>
                        <a:effectLst/>
                        <a:uLnTx/>
                        <a:uFillTx/>
                        <a:latin typeface="+mn-lt"/>
                        <a:ea typeface="+mn-ea"/>
                        <a:cs typeface="+mn-cs"/>
                      </a:endParaRPr>
                    </a:p>
                    <a:p>
                      <a:pPr marL="401638" marR="0" lvl="0" indent="-346075" algn="l" defTabSz="1018809" rtl="0" eaLnBrk="1" fontAlgn="auto" latinLnBrk="0" hangingPunct="1">
                        <a:lnSpc>
                          <a:spcPct val="100000"/>
                        </a:lnSpc>
                        <a:spcBef>
                          <a:spcPts val="0"/>
                        </a:spcBef>
                        <a:spcAft>
                          <a:spcPts val="0"/>
                        </a:spcAft>
                        <a:buClrTx/>
                        <a:buSzTx/>
                        <a:buFont typeface="+mj-lt"/>
                        <a:buNone/>
                        <a:tabLst/>
                        <a:defRPr/>
                      </a:pPr>
                      <a:endParaRPr kumimoji="0" lang="es-VE" sz="1200" b="1" i="0" u="none" strike="noStrike" kern="1200" cap="none" spc="0" normalizeH="0" baseline="0" noProof="0" dirty="0" smtClean="0">
                        <a:ln>
                          <a:noFill/>
                        </a:ln>
                        <a:solidFill>
                          <a:schemeClr val="tx1"/>
                        </a:solidFill>
                        <a:effectLst/>
                        <a:uLnTx/>
                        <a:uFillTx/>
                        <a:latin typeface="+mn-lt"/>
                        <a:ea typeface="Times New Roman"/>
                        <a:cs typeface="Times New Roman"/>
                      </a:endParaRPr>
                    </a:p>
                    <a:p>
                      <a:pPr marL="0" marR="0" algn="ctr">
                        <a:lnSpc>
                          <a:spcPct val="107000"/>
                        </a:lnSpc>
                        <a:spcBef>
                          <a:spcPts val="0"/>
                        </a:spcBef>
                        <a:spcAft>
                          <a:spcPts val="0"/>
                        </a:spcAft>
                      </a:pPr>
                      <a:r>
                        <a:rPr lang="es-MX" sz="1100" b="1" i="0" u="sng" kern="1200" dirty="0" smtClean="0">
                          <a:solidFill>
                            <a:schemeClr val="tx1"/>
                          </a:solidFill>
                          <a:effectLst/>
                          <a:latin typeface="Helvetica" pitchFamily="34" charset="0"/>
                          <a:ea typeface="Times New Roman"/>
                          <a:cs typeface="Times New Roman" panose="02020603050405020304" pitchFamily="18" charset="0"/>
                        </a:rPr>
                        <a:t>B</a:t>
                      </a:r>
                      <a:r>
                        <a:rPr lang="es-MX" sz="1100" b="1" u="sng" kern="1200" dirty="0" smtClean="0">
                          <a:solidFill>
                            <a:schemeClr val="tx1"/>
                          </a:solidFill>
                          <a:effectLst/>
                          <a:latin typeface="Helvetica" pitchFamily="34" charset="0"/>
                          <a:ea typeface="Times New Roman" panose="02020603050405020304" pitchFamily="18" charset="0"/>
                          <a:cs typeface="Times New Roman" panose="02020603050405020304" pitchFamily="18" charset="0"/>
                        </a:rPr>
                        <a:t>uceando en el arrecife de coral</a:t>
                      </a:r>
                      <a:r>
                        <a:rPr lang="es-MX" sz="1100" kern="1200" dirty="0" smtClean="0">
                          <a:solidFill>
                            <a:schemeClr val="tx1"/>
                          </a:solidFill>
                          <a:effectLst/>
                          <a:latin typeface="Helvetica" pitchFamily="34" charset="0"/>
                          <a:ea typeface="Times New Roman" panose="02020603050405020304" pitchFamily="18" charset="0"/>
                          <a:cs typeface="Times New Roman" panose="02020603050405020304" pitchFamily="18" charset="0"/>
                        </a:rPr>
                        <a:t> </a:t>
                      </a:r>
                    </a:p>
                    <a:p>
                      <a:pPr marL="0" marR="0" lvl="0" indent="0" algn="l" defTabSz="1018809" rtl="0" eaLnBrk="1" fontAlgn="auto" latinLnBrk="0" hangingPunct="1">
                        <a:lnSpc>
                          <a:spcPct val="107000"/>
                        </a:lnSpc>
                        <a:spcBef>
                          <a:spcPts val="0"/>
                        </a:spcBef>
                        <a:spcAft>
                          <a:spcPts val="0"/>
                        </a:spcAft>
                        <a:buClrTx/>
                        <a:buSzTx/>
                        <a:buFontTx/>
                        <a:buNone/>
                        <a:tabLst/>
                        <a:defRPr/>
                      </a:pPr>
                      <a:r>
                        <a:rPr kumimoji="0" lang="es-ES" sz="1000" b="0" i="0" u="none" strike="noStrike" kern="1200" cap="none" spc="0" normalizeH="0" baseline="0" noProof="0" dirty="0" smtClean="0">
                          <a:ln>
                            <a:noFill/>
                          </a:ln>
                          <a:solidFill>
                            <a:prstClr val="black"/>
                          </a:solidFill>
                          <a:effectLst/>
                          <a:uLnTx/>
                          <a:uFillTx/>
                          <a:latin typeface="+mn-lt"/>
                          <a:ea typeface="Times New Roman" panose="02020603050405020304" pitchFamily="18" charset="0"/>
                          <a:cs typeface="Times New Roman" panose="02020603050405020304" pitchFamily="18" charset="0"/>
                        </a:rPr>
                        <a:t>Un verano  </a:t>
                      </a:r>
                      <a:r>
                        <a:rPr kumimoji="0" lang="es-ES" sz="1000" b="0" i="0" u="none" strike="noStrike" kern="1200" cap="none" spc="0" normalizeH="0" baseline="0" noProof="0" dirty="0" err="1" smtClean="0">
                          <a:ln>
                            <a:noFill/>
                          </a:ln>
                          <a:solidFill>
                            <a:prstClr val="black"/>
                          </a:solidFill>
                          <a:effectLst/>
                          <a:uLnTx/>
                          <a:uFillTx/>
                          <a:latin typeface="+mn-lt"/>
                          <a:ea typeface="Times New Roman" panose="02020603050405020304" pitchFamily="18" charset="0"/>
                          <a:cs typeface="Times New Roman" panose="02020603050405020304" pitchFamily="18" charset="0"/>
                        </a:rPr>
                        <a:t>Cody</a:t>
                      </a:r>
                      <a:r>
                        <a:rPr kumimoji="0" lang="es-ES" sz="1000" b="0" i="0" u="none" strike="noStrike" kern="1200" cap="none" spc="0" normalizeH="0" baseline="0" noProof="0" dirty="0" smtClean="0">
                          <a:ln>
                            <a:noFill/>
                          </a:ln>
                          <a:solidFill>
                            <a:prstClr val="black"/>
                          </a:solidFill>
                          <a:effectLst/>
                          <a:uLnTx/>
                          <a:uFillTx/>
                          <a:latin typeface="+mn-lt"/>
                          <a:ea typeface="Times New Roman" panose="02020603050405020304" pitchFamily="18" charset="0"/>
                          <a:cs typeface="Times New Roman" panose="02020603050405020304" pitchFamily="18" charset="0"/>
                        </a:rPr>
                        <a:t>  y su  familia fueron de vacaciones a Hawái.  Estaba muy emocionado porque él y su papá podrían ir de buceo submarino entre los arrecifes de coral.  Lo primero que tenían que hacer era alquilar el equipo.  Entonces él y su papá tomaron unas cuantas lecciones para aprender las cosas básicas necesarias para bucear con éxito.  Ellos decidieron que sería una buena idea aprender un poco más sobre los arrecifes de coral  para poder reconocer lo que estaban viendo mientras buceaban.  Así que compraron algunos libros en la tienda de buceo.</a:t>
                      </a:r>
                    </a:p>
                    <a:p>
                      <a:pPr marL="0" marR="0" lvl="0" indent="0" algn="l" defTabSz="1018809" rtl="0" eaLnBrk="1" fontAlgn="auto" latinLnBrk="0" hangingPunct="1">
                        <a:lnSpc>
                          <a:spcPct val="107000"/>
                        </a:lnSpc>
                        <a:spcBef>
                          <a:spcPts val="0"/>
                        </a:spcBef>
                        <a:spcAft>
                          <a:spcPts val="0"/>
                        </a:spcAft>
                        <a:buClrTx/>
                        <a:buSzTx/>
                        <a:buFontTx/>
                        <a:buNone/>
                        <a:tabLst/>
                        <a:defRPr/>
                      </a:pPr>
                      <a:r>
                        <a:rPr kumimoji="0" lang="es-ES" sz="1000" b="0" i="0" u="none" strike="noStrike" kern="1200" cap="none" spc="0" normalizeH="0" baseline="0" noProof="0" dirty="0" smtClean="0">
                          <a:ln>
                            <a:noFill/>
                          </a:ln>
                          <a:solidFill>
                            <a:prstClr val="black"/>
                          </a:solidFill>
                          <a:effectLst/>
                          <a:uLnTx/>
                          <a:uFillTx/>
                          <a:latin typeface="+mn-lt"/>
                          <a:ea typeface="Times New Roman" panose="02020603050405020304" pitchFamily="18" charset="0"/>
                          <a:cs typeface="Times New Roman" panose="02020603050405020304" pitchFamily="18" charset="0"/>
                        </a:rPr>
                        <a:t> </a:t>
                      </a:r>
                    </a:p>
                    <a:p>
                      <a:pPr marL="0" marR="0" lvl="0" indent="0" algn="l" defTabSz="1018809" rtl="0" eaLnBrk="1" fontAlgn="auto" latinLnBrk="0" hangingPunct="1">
                        <a:lnSpc>
                          <a:spcPct val="107000"/>
                        </a:lnSpc>
                        <a:spcBef>
                          <a:spcPts val="0"/>
                        </a:spcBef>
                        <a:spcAft>
                          <a:spcPts val="0"/>
                        </a:spcAft>
                        <a:buClrTx/>
                        <a:buSzTx/>
                        <a:buFontTx/>
                        <a:buNone/>
                        <a:tabLst/>
                        <a:defRPr/>
                      </a:pPr>
                      <a:r>
                        <a:rPr kumimoji="0" lang="es-ES" sz="1000" b="0" i="0" u="none" strike="noStrike" kern="1200" cap="none" spc="0" normalizeH="0" baseline="0" noProof="0" dirty="0" smtClean="0">
                          <a:ln>
                            <a:noFill/>
                          </a:ln>
                          <a:solidFill>
                            <a:prstClr val="black"/>
                          </a:solidFill>
                          <a:effectLst/>
                          <a:uLnTx/>
                          <a:uFillTx/>
                          <a:latin typeface="+mn-lt"/>
                          <a:ea typeface="Times New Roman" panose="02020603050405020304" pitchFamily="18" charset="0"/>
                          <a:cs typeface="Times New Roman" panose="02020603050405020304" pitchFamily="18" charset="0"/>
                        </a:rPr>
                        <a:t>    Finalmente, llegó el momento de emprender el viaje.  Ellos cargaron el bote con sus equipos, sus libros y algo de almuerzo.  Por supuesto que también trajeron bastantes cosas para merendar.  Mientras  </a:t>
                      </a:r>
                      <a:r>
                        <a:rPr kumimoji="0" lang="es-ES" sz="1000" b="0" i="0" u="none" strike="noStrike" kern="1200" cap="none" spc="0" normalizeH="0" baseline="0" noProof="0" dirty="0" err="1" smtClean="0">
                          <a:ln>
                            <a:noFill/>
                          </a:ln>
                          <a:solidFill>
                            <a:prstClr val="black"/>
                          </a:solidFill>
                          <a:effectLst/>
                          <a:uLnTx/>
                          <a:uFillTx/>
                          <a:latin typeface="+mn-lt"/>
                          <a:ea typeface="Times New Roman" panose="02020603050405020304" pitchFamily="18" charset="0"/>
                          <a:cs typeface="Times New Roman" panose="02020603050405020304" pitchFamily="18" charset="0"/>
                        </a:rPr>
                        <a:t>Cody</a:t>
                      </a:r>
                      <a:r>
                        <a:rPr kumimoji="0" lang="es-ES" sz="1000" b="0" i="0" u="none" strike="noStrike" kern="1200" cap="none" spc="0" normalizeH="0" baseline="0" noProof="0" dirty="0" smtClean="0">
                          <a:ln>
                            <a:noFill/>
                          </a:ln>
                          <a:solidFill>
                            <a:prstClr val="black"/>
                          </a:solidFill>
                          <a:effectLst/>
                          <a:uLnTx/>
                          <a:uFillTx/>
                          <a:latin typeface="+mn-lt"/>
                          <a:ea typeface="Times New Roman" panose="02020603050405020304" pitchFamily="18" charset="0"/>
                          <a:cs typeface="Times New Roman" panose="02020603050405020304" pitchFamily="18" charset="0"/>
                        </a:rPr>
                        <a:t> se ponía su equipo, su emoción se tornó en nerviosismo a medida que la primera sumergida se aproximaba.  Su guía se lanzó primero, después  </a:t>
                      </a:r>
                      <a:r>
                        <a:rPr kumimoji="0" lang="es-ES" sz="1000" b="0" i="0" u="none" strike="noStrike" kern="1200" cap="none" spc="0" normalizeH="0" baseline="0" noProof="0" dirty="0" err="1" smtClean="0">
                          <a:ln>
                            <a:noFill/>
                          </a:ln>
                          <a:solidFill>
                            <a:prstClr val="black"/>
                          </a:solidFill>
                          <a:effectLst/>
                          <a:uLnTx/>
                          <a:uFillTx/>
                          <a:latin typeface="+mn-lt"/>
                          <a:ea typeface="Times New Roman" panose="02020603050405020304" pitchFamily="18" charset="0"/>
                          <a:cs typeface="Times New Roman" panose="02020603050405020304" pitchFamily="18" charset="0"/>
                        </a:rPr>
                        <a:t>Cody</a:t>
                      </a:r>
                      <a:r>
                        <a:rPr kumimoji="0" lang="es-ES" sz="1000" b="0" i="0" u="none" strike="noStrike" kern="1200" cap="none" spc="0" normalizeH="0" baseline="0" noProof="0" dirty="0" smtClean="0">
                          <a:ln>
                            <a:noFill/>
                          </a:ln>
                          <a:solidFill>
                            <a:prstClr val="black"/>
                          </a:solidFill>
                          <a:effectLst/>
                          <a:uLnTx/>
                          <a:uFillTx/>
                          <a:latin typeface="+mn-lt"/>
                          <a:ea typeface="Times New Roman" panose="02020603050405020304" pitchFamily="18" charset="0"/>
                          <a:cs typeface="Times New Roman" panose="02020603050405020304" pitchFamily="18" charset="0"/>
                        </a:rPr>
                        <a:t> y finalmente su papá  saltó al agua reluciente.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GT" sz="1400" b="1" noProof="0" dirty="0" smtClean="0">
                          <a:solidFill>
                            <a:schemeClr val="tx1"/>
                          </a:solidFill>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s-VE" sz="900" u="sng" kern="1200" dirty="0" smtClean="0">
                          <a:solidFill>
                            <a:schemeClr val="tx1"/>
                          </a:solidFill>
                          <a:effectLst/>
                          <a:latin typeface="+mn-lt"/>
                          <a:ea typeface="+mn-ea"/>
                          <a:cs typeface="+mn-cs"/>
                        </a:rPr>
                        <a:t>Instrucciones</a:t>
                      </a:r>
                      <a:r>
                        <a:rPr lang="es-VE" sz="900" u="sng" kern="1200" baseline="0" dirty="0" smtClean="0">
                          <a:solidFill>
                            <a:schemeClr val="tx1"/>
                          </a:solidFill>
                          <a:effectLst/>
                          <a:latin typeface="+mn-lt"/>
                          <a:ea typeface="+mn-ea"/>
                          <a:cs typeface="+mn-cs"/>
                        </a:rPr>
                        <a:t> para calificar</a:t>
                      </a:r>
                      <a:r>
                        <a:rPr lang="es-VE" sz="900" kern="1200" baseline="0" dirty="0" smtClean="0">
                          <a:solidFill>
                            <a:schemeClr val="tx1"/>
                          </a:solidFill>
                          <a:effectLst/>
                          <a:latin typeface="+mn-lt"/>
                          <a:ea typeface="+mn-ea"/>
                          <a:cs typeface="+mn-cs"/>
                        </a:rPr>
                        <a:t>: Escriba un resumen de lo que los estudiantes podrían incluir en una respuesta competente utilizando ejemplos del texto</a:t>
                      </a:r>
                      <a:r>
                        <a:rPr lang="es-VE" sz="900" kern="1200" dirty="0" smtClean="0">
                          <a:solidFill>
                            <a:schemeClr val="tx1"/>
                          </a:solidFill>
                          <a:effectLst/>
                          <a:latin typeface="+mn-lt"/>
                          <a:ea typeface="Times New Roman"/>
                          <a:cs typeface="Arial"/>
                        </a:rPr>
                        <a:t>.  Sea muy específico y “extenso”. </a:t>
                      </a:r>
                      <a:r>
                        <a:rPr lang="es-VE" sz="900" u="none" dirty="0" smtClean="0">
                          <a:solidFill>
                            <a:schemeClr val="tx1"/>
                          </a:solidFill>
                          <a:latin typeface="+mn-lt"/>
                        </a:rPr>
                        <a:t> </a:t>
                      </a:r>
                    </a:p>
                    <a:p>
                      <a:pPr lvl="0" algn="l">
                        <a:defRPr sz="1800" b="0" i="0"/>
                      </a:pPr>
                      <a:r>
                        <a:rPr lang="es-GT" sz="900" b="0" u="sng" noProof="0" dirty="0" smtClean="0">
                          <a:solidFill>
                            <a:schemeClr val="tx1"/>
                          </a:solidFill>
                        </a:rPr>
                        <a:t>Lenguaje del maestro y notas de</a:t>
                      </a:r>
                      <a:r>
                        <a:rPr lang="es-GT" sz="900" b="0" u="sng" baseline="0" noProof="0" dirty="0" smtClean="0">
                          <a:solidFill>
                            <a:schemeClr val="tx1"/>
                          </a:solidFill>
                        </a:rPr>
                        <a:t> calificación</a:t>
                      </a:r>
                      <a:r>
                        <a:rPr lang="es-VE" sz="900" b="0" dirty="0" smtClean="0">
                          <a:solidFill>
                            <a:schemeClr val="tx1"/>
                          </a:solidFill>
                          <a:latin typeface="+mn-lt"/>
                        </a:rPr>
                        <a:t>:</a:t>
                      </a:r>
                    </a:p>
                    <a:p>
                      <a:pPr lvl="0" algn="l">
                        <a:defRPr sz="1800" b="0" i="0"/>
                      </a:pPr>
                      <a:r>
                        <a:rPr lang="es-GT" sz="900" b="1" u="none" dirty="0" smtClean="0">
                          <a:solidFill>
                            <a:schemeClr val="tx1"/>
                          </a:solidFill>
                        </a:rPr>
                        <a:t>La respuesta del estudiante </a:t>
                      </a:r>
                      <a:r>
                        <a:rPr lang="es-VE" sz="900" b="0" u="none" dirty="0" smtClean="0">
                          <a:solidFill>
                            <a:schemeClr val="tx1"/>
                          </a:solidFill>
                          <a:latin typeface="+mn-lt"/>
                        </a:rPr>
                        <a:t>debe</a:t>
                      </a:r>
                      <a:r>
                        <a:rPr lang="es-VE" sz="900" b="0" u="none" baseline="0" dirty="0" smtClean="0">
                          <a:solidFill>
                            <a:schemeClr val="tx1"/>
                          </a:solidFill>
                          <a:latin typeface="+mn-lt"/>
                        </a:rPr>
                        <a:t> proporcionar una </a:t>
                      </a:r>
                      <a:r>
                        <a:rPr lang="es-VE" sz="900" b="0" dirty="0" smtClean="0">
                          <a:solidFill>
                            <a:schemeClr val="tx1"/>
                          </a:solidFill>
                          <a:latin typeface="+mn-lt"/>
                        </a:rPr>
                        <a:t>conclusión (1-2 párrafos) que siga de manera lógica</a:t>
                      </a:r>
                      <a:r>
                        <a:rPr lang="es-VE" sz="900" b="0" baseline="0" dirty="0" smtClean="0">
                          <a:solidFill>
                            <a:schemeClr val="tx1"/>
                          </a:solidFill>
                          <a:latin typeface="+mn-lt"/>
                        </a:rPr>
                        <a:t> y apoye la información anterior sobre los acontecimientos y las experiencias de los personajes en el cuento.  La</a:t>
                      </a:r>
                      <a:r>
                        <a:rPr lang="es-VE" sz="900" b="0" dirty="0" smtClean="0">
                          <a:solidFill>
                            <a:schemeClr val="tx1"/>
                          </a:solidFill>
                          <a:latin typeface="+mn-lt"/>
                        </a:rPr>
                        <a:t> conclusión debe tener una declaración que explique lo que sucedió después que Cody y su papá saltaron al agua para</a:t>
                      </a:r>
                      <a:r>
                        <a:rPr lang="es-VE" sz="900" b="0" baseline="0" dirty="0" smtClean="0">
                          <a:solidFill>
                            <a:schemeClr val="tx1"/>
                          </a:solidFill>
                          <a:latin typeface="+mn-lt"/>
                        </a:rPr>
                        <a:t> bucear por primera vez.</a:t>
                      </a:r>
                      <a:endParaRPr lang="es-VE" sz="900" b="0" dirty="0" smtClean="0">
                        <a:solidFill>
                          <a:srgbClr val="FF0000"/>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GT" sz="1400" b="1" noProof="0" dirty="0" smtClean="0">
                          <a:solidFill>
                            <a:schemeClr val="tx1"/>
                          </a:solidFill>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s-VE" sz="2000" b="1" dirty="0" smtClean="0">
                          <a:solidFill>
                            <a:schemeClr val="tx1"/>
                          </a:solidFill>
                          <a:latin typeface="+mn-lt"/>
                        </a:rPr>
                        <a:t>2</a:t>
                      </a:r>
                      <a:endParaRPr lang="es-VE" sz="2000" b="1" dirty="0">
                        <a:solidFill>
                          <a:schemeClr val="tx1"/>
                        </a:solidFill>
                        <a:latin typeface="+mn-lt"/>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GT" sz="900" b="0" i="1" u="none" strike="noStrike" kern="1200" cap="none" spc="0" normalizeH="0" baseline="0" noProof="0" dirty="0" smtClean="0">
                          <a:ln>
                            <a:noFill/>
                          </a:ln>
                          <a:solidFill>
                            <a:schemeClr val="tx1"/>
                          </a:solidFill>
                          <a:effectLst/>
                          <a:uLnTx/>
                          <a:uFillTx/>
                          <a:latin typeface="+mn-lt"/>
                          <a:ea typeface="+mn-ea"/>
                          <a:cs typeface="+mn-cs"/>
                        </a:rPr>
                        <a:t>La respuesta proporciona una transición </a:t>
                      </a:r>
                      <a:r>
                        <a:rPr kumimoji="0" lang="es-ES" sz="900" b="0" i="1" u="none" strike="noStrike" kern="1200" cap="none" spc="0" normalizeH="0" baseline="0" noProof="0" dirty="0" smtClean="0">
                          <a:ln>
                            <a:noFill/>
                          </a:ln>
                          <a:solidFill>
                            <a:schemeClr val="tx1"/>
                          </a:solidFill>
                          <a:effectLst/>
                          <a:uLnTx/>
                          <a:uFillTx/>
                          <a:latin typeface="+mn-lt"/>
                          <a:ea typeface="+mn-ea"/>
                          <a:cs typeface="+mn-cs"/>
                        </a:rPr>
                        <a:t>desde el "cuerpo/desarrollo del cuento" hasta la conclusión, y proporciona un final satisfactorio </a:t>
                      </a:r>
                      <a:r>
                        <a:rPr kumimoji="0" lang="es-GT" sz="900" b="0" i="1" u="none" strike="noStrike" kern="1200" cap="none" spc="0" normalizeH="0" baseline="0" noProof="0" dirty="0" smtClean="0">
                          <a:ln>
                            <a:noFill/>
                          </a:ln>
                          <a:solidFill>
                            <a:schemeClr val="tx1"/>
                          </a:solidFill>
                          <a:effectLst/>
                          <a:uLnTx/>
                          <a:uFillTx/>
                          <a:latin typeface="+mn-lt"/>
                          <a:ea typeface="+mn-ea"/>
                          <a:cs typeface="+mn-cs"/>
                        </a:rPr>
                        <a:t>a la narrativa que sigue de manera lógica los acontecimientos o experiencias en el cuento.</a:t>
                      </a:r>
                      <a:endParaRPr kumimoji="0" lang="es-VE" sz="900" b="0" i="1"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VE" sz="900" b="1" i="0" u="none" strike="noStrike" kern="1200" cap="none" spc="0" normalizeH="0" baseline="0" noProof="0" dirty="0" smtClean="0">
                          <a:ln>
                            <a:noFill/>
                          </a:ln>
                          <a:solidFill>
                            <a:schemeClr val="tx1"/>
                          </a:solidFill>
                          <a:effectLst/>
                          <a:uLnTx/>
                          <a:uFillTx/>
                          <a:latin typeface="+mn-lt"/>
                          <a:ea typeface="+mn-ea"/>
                          <a:cs typeface="+mn-cs"/>
                        </a:rPr>
                        <a:t>Cuando </a:t>
                      </a:r>
                      <a:r>
                        <a:rPr kumimoji="0" lang="es-VE" sz="900" b="0" i="0" u="none" strike="noStrike" kern="1200" cap="none" spc="0" normalizeH="0" baseline="0" noProof="0" dirty="0" err="1" smtClean="0">
                          <a:ln>
                            <a:noFill/>
                          </a:ln>
                          <a:solidFill>
                            <a:schemeClr val="tx1"/>
                          </a:solidFill>
                          <a:effectLst/>
                          <a:uLnTx/>
                          <a:uFillTx/>
                          <a:latin typeface="+mn-lt"/>
                          <a:ea typeface="+mn-ea"/>
                          <a:cs typeface="+mn-cs"/>
                        </a:rPr>
                        <a:t>Cody</a:t>
                      </a:r>
                      <a:r>
                        <a:rPr kumimoji="0" lang="es-VE" sz="900" b="0" i="0" u="none" strike="noStrike" kern="1200" cap="none" spc="0" normalizeH="0" baseline="0" noProof="0" dirty="0" smtClean="0">
                          <a:ln>
                            <a:noFill/>
                          </a:ln>
                          <a:solidFill>
                            <a:schemeClr val="tx1"/>
                          </a:solidFill>
                          <a:effectLst/>
                          <a:uLnTx/>
                          <a:uFillTx/>
                          <a:latin typeface="+mn-lt"/>
                          <a:ea typeface="+mn-ea"/>
                          <a:cs typeface="+mn-cs"/>
                        </a:rPr>
                        <a:t> entró al agua al principio se sintió estupendo.  Él se quedó cerca del guía.  Él podía ver a su papá nadando junto a él y esto lo hacía sentir seguro.  </a:t>
                      </a:r>
                      <a:r>
                        <a:rPr kumimoji="0" lang="es-VE" sz="900" b="1" i="0" u="none" strike="noStrike" kern="1200" cap="none" spc="0" normalizeH="0" baseline="0" noProof="0" dirty="0" smtClean="0">
                          <a:ln>
                            <a:noFill/>
                          </a:ln>
                          <a:solidFill>
                            <a:schemeClr val="tx1"/>
                          </a:solidFill>
                          <a:effectLst/>
                          <a:uLnTx/>
                          <a:uFillTx/>
                          <a:latin typeface="+mn-lt"/>
                          <a:ea typeface="+mn-ea"/>
                          <a:cs typeface="+mn-cs"/>
                        </a:rPr>
                        <a:t>Después</a:t>
                      </a:r>
                      <a:r>
                        <a:rPr kumimoji="0" lang="es-VE" sz="900" b="0" i="0" u="none" strike="noStrike" kern="1200" cap="none" spc="0" normalizeH="0" baseline="0" noProof="0" dirty="0" smtClean="0">
                          <a:ln>
                            <a:noFill/>
                          </a:ln>
                          <a:solidFill>
                            <a:schemeClr val="tx1"/>
                          </a:solidFill>
                          <a:effectLst/>
                          <a:uLnTx/>
                          <a:uFillTx/>
                          <a:latin typeface="+mn-lt"/>
                          <a:ea typeface="+mn-ea"/>
                          <a:cs typeface="+mn-cs"/>
                        </a:rPr>
                        <a:t> que se fue acostumbrando al agua y al mundo debajo de él,  </a:t>
                      </a:r>
                      <a:r>
                        <a:rPr kumimoji="0" lang="es-VE" sz="900" b="0" i="0" u="none" strike="noStrike" kern="1200" cap="none" spc="0" normalizeH="0" baseline="0" noProof="0" dirty="0" err="1" smtClean="0">
                          <a:ln>
                            <a:noFill/>
                          </a:ln>
                          <a:solidFill>
                            <a:schemeClr val="tx1"/>
                          </a:solidFill>
                          <a:effectLst/>
                          <a:uLnTx/>
                          <a:uFillTx/>
                          <a:latin typeface="+mn-lt"/>
                          <a:ea typeface="+mn-ea"/>
                          <a:cs typeface="+mn-cs"/>
                        </a:rPr>
                        <a:t>Cody</a:t>
                      </a:r>
                      <a:r>
                        <a:rPr kumimoji="0" lang="es-VE" sz="900" b="0" i="0" u="none" strike="noStrike" kern="1200" cap="none" spc="0" normalizeH="0" baseline="0" noProof="0" dirty="0" smtClean="0">
                          <a:ln>
                            <a:noFill/>
                          </a:ln>
                          <a:solidFill>
                            <a:schemeClr val="tx1"/>
                          </a:solidFill>
                          <a:effectLst/>
                          <a:uLnTx/>
                          <a:uFillTx/>
                          <a:latin typeface="+mn-lt"/>
                          <a:ea typeface="+mn-ea"/>
                          <a:cs typeface="+mn-cs"/>
                        </a:rPr>
                        <a:t> pensó, ‘vaya, esto es genial.  Es como en los libros que leí sobre los arrecifes de coral.’   Cody vio tantas criaturas marinas que viven en o cerca de los arrecifes.  Su papá tenía una cámara sumergible y tomó una fotografía tras otra.  El guía seguía señalando  cosas nuevas que ver.  </a:t>
                      </a:r>
                      <a:r>
                        <a:rPr kumimoji="0" lang="es-VE" sz="900" b="1" i="0" u="none" strike="noStrike" kern="1200" cap="none" spc="0" normalizeH="0" baseline="0" noProof="0" dirty="0" smtClean="0">
                          <a:ln>
                            <a:noFill/>
                          </a:ln>
                          <a:solidFill>
                            <a:schemeClr val="tx1"/>
                          </a:solidFill>
                          <a:effectLst/>
                          <a:uLnTx/>
                          <a:uFillTx/>
                          <a:latin typeface="+mn-lt"/>
                          <a:ea typeface="+mn-ea"/>
                          <a:cs typeface="+mn-cs"/>
                        </a:rPr>
                        <a:t>Finalmente,</a:t>
                      </a:r>
                      <a:r>
                        <a:rPr kumimoji="0" lang="es-VE" sz="900" b="0" i="0" u="none" strike="noStrike" kern="1200" cap="none" spc="0" normalizeH="0" baseline="0" noProof="0" dirty="0" smtClean="0">
                          <a:ln>
                            <a:noFill/>
                          </a:ln>
                          <a:solidFill>
                            <a:schemeClr val="tx1"/>
                          </a:solidFill>
                          <a:effectLst/>
                          <a:uLnTx/>
                          <a:uFillTx/>
                          <a:latin typeface="+mn-lt"/>
                          <a:ea typeface="+mn-ea"/>
                          <a:cs typeface="+mn-cs"/>
                        </a:rPr>
                        <a:t> cuando llegó el tiempo de subir a la superficie, </a:t>
                      </a:r>
                      <a:r>
                        <a:rPr kumimoji="0" lang="es-VE" sz="900" b="0" i="0" u="none" strike="noStrike" kern="1200" cap="none" spc="0" normalizeH="0" baseline="0" noProof="0" dirty="0" err="1" smtClean="0">
                          <a:ln>
                            <a:noFill/>
                          </a:ln>
                          <a:solidFill>
                            <a:schemeClr val="tx1"/>
                          </a:solidFill>
                          <a:effectLst/>
                          <a:uLnTx/>
                          <a:uFillTx/>
                          <a:latin typeface="+mn-lt"/>
                          <a:ea typeface="+mn-ea"/>
                          <a:cs typeface="+mn-cs"/>
                        </a:rPr>
                        <a:t>Cody</a:t>
                      </a:r>
                      <a:r>
                        <a:rPr kumimoji="0" lang="es-VE" sz="900" b="0" i="0" u="none" strike="noStrike" kern="1200" cap="none" spc="0" normalizeH="0" baseline="0" noProof="0" dirty="0" smtClean="0">
                          <a:ln>
                            <a:noFill/>
                          </a:ln>
                          <a:solidFill>
                            <a:schemeClr val="tx1"/>
                          </a:solidFill>
                          <a:effectLst/>
                          <a:uLnTx/>
                          <a:uFillTx/>
                          <a:latin typeface="+mn-lt"/>
                          <a:ea typeface="+mn-ea"/>
                          <a:cs typeface="+mn-cs"/>
                        </a:rPr>
                        <a:t> estaba triste de tener que irse.  </a:t>
                      </a:r>
                      <a:r>
                        <a:rPr kumimoji="0" lang="es-VE" sz="900" b="1" i="0" u="none" strike="noStrike" kern="1200" cap="none" spc="0" normalizeH="0" baseline="0" noProof="0" dirty="0" smtClean="0">
                          <a:ln>
                            <a:noFill/>
                          </a:ln>
                          <a:solidFill>
                            <a:schemeClr val="tx1"/>
                          </a:solidFill>
                          <a:effectLst/>
                          <a:uLnTx/>
                          <a:uFillTx/>
                          <a:latin typeface="+mn-lt"/>
                          <a:ea typeface="+mn-ea"/>
                          <a:cs typeface="+mn-cs"/>
                        </a:rPr>
                        <a:t>Cuando</a:t>
                      </a:r>
                      <a:r>
                        <a:rPr kumimoji="0" lang="es-VE" sz="900" b="0" i="0" u="none" strike="noStrike" kern="1200" cap="none" spc="0" normalizeH="0" baseline="0" noProof="0" dirty="0" smtClean="0">
                          <a:ln>
                            <a:noFill/>
                          </a:ln>
                          <a:solidFill>
                            <a:schemeClr val="tx1"/>
                          </a:solidFill>
                          <a:effectLst/>
                          <a:uLnTx/>
                          <a:uFillTx/>
                          <a:latin typeface="+mn-lt"/>
                          <a:ea typeface="+mn-ea"/>
                          <a:cs typeface="+mn-cs"/>
                        </a:rPr>
                        <a:t> subieron de nuevo al bote, Cody y su papá le dieron la gracias al guía.  ¡Fue un día maravilloso!</a:t>
                      </a:r>
                    </a:p>
                  </a:txBody>
                  <a:tcPr marL="103632" marR="103632" marT="50292" marB="50292"/>
                </a:tc>
              </a:tr>
              <a:tr h="315468">
                <a:tc>
                  <a:txBody>
                    <a:bodyPr/>
                    <a:lstStyle/>
                    <a:p>
                      <a:pPr algn="ctr"/>
                      <a:r>
                        <a:rPr lang="es-VE" sz="2000" b="1" dirty="0" smtClean="0">
                          <a:solidFill>
                            <a:schemeClr val="tx1"/>
                          </a:solidFill>
                          <a:latin typeface="+mn-lt"/>
                        </a:rPr>
                        <a:t>1</a:t>
                      </a:r>
                      <a:endParaRPr lang="es-VE" sz="2000" b="1" dirty="0">
                        <a:solidFill>
                          <a:schemeClr val="tx1"/>
                        </a:solidFill>
                        <a:latin typeface="+mn-lt"/>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900" b="0" i="1" u="none" strike="noStrike" kern="1200" cap="none" spc="0" normalizeH="0" baseline="0" noProof="0" dirty="0" smtClean="0">
                          <a:ln>
                            <a:noFill/>
                          </a:ln>
                          <a:solidFill>
                            <a:schemeClr val="tx1"/>
                          </a:solidFill>
                          <a:effectLst/>
                          <a:uLnTx/>
                          <a:uFillTx/>
                          <a:latin typeface="+mn-lt"/>
                          <a:ea typeface="+mn-ea"/>
                          <a:cs typeface="+mn-cs"/>
                        </a:rPr>
                        <a:t>La respuesta proporciona una transición limitada desde el "cuerpo/desarrollo del cuento" hasta la conclusión y presenta un conclusión general o un final parcial para la narrativa que puede proporcionar algún cierre y que de algún modo sigue de manera lógica a los acontecimientos o experiencias en el cuento.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VE" sz="900" b="0" i="0" u="none" strike="noStrike" kern="1200" cap="none" spc="0" normalizeH="0" baseline="0" noProof="0" dirty="0" smtClean="0">
                          <a:ln>
                            <a:noFill/>
                          </a:ln>
                          <a:solidFill>
                            <a:schemeClr val="tx1"/>
                          </a:solidFill>
                          <a:effectLst/>
                          <a:uLnTx/>
                          <a:uFillTx/>
                          <a:latin typeface="+mn-lt"/>
                          <a:ea typeface="+mn-ea"/>
                          <a:cs typeface="+mn-cs"/>
                        </a:rPr>
                        <a:t>El guía, Cody y su papá nadaron debajo del agua mirando los hermosos arrecifes de coral y los animales marinos en ellos.  Vieron animales de muchos colores y tamaños.  Sin embargo, Cody seguía pensando en la cena porque tenía hambre.  El pensó en como el podría bucear debajo del agua la próxima vez que fuera a nadar en la escuela también.</a:t>
                      </a:r>
                    </a:p>
                  </a:txBody>
                  <a:tcPr marL="103632" marR="103632" marT="50292" marB="50292"/>
                </a:tc>
              </a:tr>
              <a:tr h="472440">
                <a:tc>
                  <a:txBody>
                    <a:bodyPr/>
                    <a:lstStyle/>
                    <a:p>
                      <a:pPr algn="ctr"/>
                      <a:r>
                        <a:rPr lang="es-VE" sz="2000" b="1" dirty="0" smtClean="0">
                          <a:solidFill>
                            <a:schemeClr val="tx1"/>
                          </a:solidFill>
                          <a:latin typeface="+mn-lt"/>
                        </a:rPr>
                        <a:t>0</a:t>
                      </a:r>
                      <a:endParaRPr lang="es-VE" sz="2000" b="1" dirty="0">
                        <a:solidFill>
                          <a:schemeClr val="tx1"/>
                        </a:solidFill>
                        <a:latin typeface="+mn-lt"/>
                      </a:endParaRPr>
                    </a:p>
                  </a:txBody>
                  <a:tcPr marL="103632" marR="103632" marT="50292" marB="50292" anchor="ctr"/>
                </a:tc>
                <a:tc>
                  <a:txBody>
                    <a:bodyPr/>
                    <a:lstStyle/>
                    <a:p>
                      <a:r>
                        <a:rPr lang="es-GT" sz="900" b="0" i="1" baseline="0" dirty="0" smtClean="0">
                          <a:solidFill>
                            <a:schemeClr val="tx1"/>
                          </a:solidFill>
                        </a:rPr>
                        <a:t>La respuesta no completa la narrativa de forma lógica.  </a:t>
                      </a:r>
                    </a:p>
                    <a:p>
                      <a:r>
                        <a:rPr lang="es-VE" sz="900" b="0" i="0" baseline="0" dirty="0" smtClean="0">
                          <a:solidFill>
                            <a:schemeClr val="tx1"/>
                          </a:solidFill>
                          <a:latin typeface="+mn-lt"/>
                        </a:rPr>
                        <a:t>Debajo del agua hay muchos peces y cosas que ver.  Puedes ver arrecifes de coral.  Quizás algún día yo iré debajo del agua o a Hawái a ver algunas de estas cosas también.</a:t>
                      </a:r>
                    </a:p>
                  </a:txBody>
                  <a:tcPr marL="103632" marR="103632" marT="50292" marB="50292"/>
                </a:tc>
              </a:tr>
            </a:tbl>
          </a:graphicData>
        </a:graphic>
      </p:graphicFrame>
    </p:spTree>
    <p:extLst>
      <p:ext uri="{BB962C8B-B14F-4D97-AF65-F5344CB8AC3E}">
        <p14:creationId xmlns:p14="http://schemas.microsoft.com/office/powerpoint/2010/main" val="2107012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03225192"/>
              </p:ext>
            </p:extLst>
          </p:nvPr>
        </p:nvGraphicFramePr>
        <p:xfrm>
          <a:off x="201794" y="280741"/>
          <a:ext cx="7189470" cy="9327021"/>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PA" sz="1400" b="1" i="0" u="none" baseline="0" noProof="0" dirty="0" smtClean="0">
                          <a:solidFill>
                            <a:schemeClr val="tx1"/>
                          </a:solidFill>
                          <a:effectLst/>
                          <a:latin typeface="+mn-lt"/>
                        </a:rPr>
                        <a:t>Grado 5: CFA Trimestre 3 </a:t>
                      </a:r>
                    </a:p>
                    <a:p>
                      <a:pPr marL="0" marR="0" indent="0" algn="ctr" defTabSz="966612" rtl="0" eaLnBrk="1" fontAlgn="auto" latinLnBrk="0" hangingPunct="1">
                        <a:lnSpc>
                          <a:spcPct val="100000"/>
                        </a:lnSpc>
                        <a:spcBef>
                          <a:spcPts val="0"/>
                        </a:spcBef>
                        <a:spcAft>
                          <a:spcPts val="0"/>
                        </a:spcAft>
                        <a:buClrTx/>
                        <a:buSzTx/>
                        <a:buFontTx/>
                        <a:buNone/>
                        <a:tabLst/>
                        <a:defRPr/>
                      </a:pPr>
                      <a:r>
                        <a:rPr lang="es-PA" sz="1400" b="1" u="none" baseline="0" noProof="0" dirty="0" smtClean="0">
                          <a:solidFill>
                            <a:schemeClr val="tx1"/>
                          </a:solidFill>
                          <a:effectLst/>
                          <a:latin typeface="+mn-lt"/>
                        </a:rPr>
                        <a:t>Clave para las respuestas de selección múltiple</a:t>
                      </a:r>
                    </a:p>
                  </a:txBody>
                  <a:tcPr marL="97155" marR="97155" marT="47897" marB="47897" anchor="ctr">
                    <a:solidFill>
                      <a:schemeClr val="bg1"/>
                    </a:solidFill>
                  </a:tcPr>
                </a:tc>
                <a:tc>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r>
              <a:tr h="319315">
                <a:tc>
                  <a:txBody>
                    <a:bodyPr/>
                    <a:lstStyle/>
                    <a:p>
                      <a:pPr marL="858838" indent="-858838"/>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1</a:t>
                      </a:r>
                      <a:r>
                        <a:rPr lang="es-PA" sz="1150" b="0" i="0" u="none" baseline="0" noProof="0" dirty="0" smtClean="0">
                          <a:solidFill>
                            <a:schemeClr val="dk1"/>
                          </a:solidFill>
                          <a:effectLst/>
                          <a:latin typeface="+mn-lt"/>
                        </a:rPr>
                        <a:t>      </a:t>
                      </a:r>
                      <a:r>
                        <a:rPr lang="es-ES" sz="1150" b="0" i="0" u="none" baseline="0" noProof="0" dirty="0" smtClean="0">
                          <a:solidFill>
                            <a:schemeClr val="dk1"/>
                          </a:solidFill>
                          <a:effectLst/>
                          <a:latin typeface="+mn-lt"/>
                        </a:rPr>
                        <a:t>¿Qué dos declaraciones muestran que no todos estaban de acuerdo con que “…ser un buen miembro del equipo no solamente tiene que ver con jugar deportes”? </a:t>
                      </a:r>
                      <a:r>
                        <a:rPr lang="es-PA" sz="1150" b="0" i="0" u="none" baseline="0" noProof="0" dirty="0" smtClean="0">
                          <a:solidFill>
                            <a:schemeClr val="dk1"/>
                          </a:solidFill>
                          <a:effectLst/>
                          <a:latin typeface="+mn-lt"/>
                        </a:rPr>
                        <a:t>(ambas respuestas tienen que estar correctas</a:t>
                      </a:r>
                      <a:r>
                        <a:rPr lang="es-PA" sz="1150" b="0" i="0" u="none" baseline="0" noProof="0" dirty="0" smtClean="0">
                          <a:solidFill>
                            <a:schemeClr val="tx1"/>
                          </a:solidFill>
                          <a:effectLst/>
                          <a:latin typeface="+mn-lt"/>
                        </a:rPr>
                        <a:t>) RL.5.4</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 &amp; 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969963" marR="0" lvl="0" indent="-969963" algn="l" defTabSz="1018809"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2</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PA" sz="1150" i="0" baseline="0" noProof="0" dirty="0" smtClean="0">
                          <a:latin typeface="+mn-lt"/>
                          <a:ea typeface="Calibri"/>
                          <a:cs typeface="Helvetica"/>
                        </a:rPr>
                        <a:t>     </a:t>
                      </a:r>
                      <a:r>
                        <a:rPr lang="es-ES" sz="1150" i="0" baseline="0" noProof="0" dirty="0" smtClean="0">
                          <a:latin typeface="+mn-lt"/>
                          <a:ea typeface="Calibri"/>
                          <a:cs typeface="Helvetica"/>
                        </a:rPr>
                        <a:t>—La playa se veía  </a:t>
                      </a:r>
                      <a:r>
                        <a:rPr lang="es-ES" sz="1150" i="0" u="sng" baseline="0" noProof="0" dirty="0" smtClean="0">
                          <a:latin typeface="+mn-lt"/>
                          <a:ea typeface="Calibri"/>
                          <a:cs typeface="Helvetica"/>
                        </a:rPr>
                        <a:t>excepcional </a:t>
                      </a:r>
                      <a:r>
                        <a:rPr lang="es-ES" sz="1150" i="0" baseline="0" noProof="0" dirty="0" smtClean="0">
                          <a:latin typeface="+mn-lt"/>
                          <a:ea typeface="Calibri"/>
                          <a:cs typeface="Helvetica"/>
                        </a:rPr>
                        <a:t>cuando nos fuimos. ¿Cuál de estas citas ayuda al lector a entender el significado de la palabra excepcional en esta oración? </a:t>
                      </a:r>
                      <a:r>
                        <a:rPr lang="es-PA" sz="1150" b="0" i="0" u="none" noProof="0" dirty="0" smtClean="0">
                          <a:solidFill>
                            <a:schemeClr val="tx1"/>
                          </a:solidFill>
                          <a:effectLst/>
                          <a:latin typeface="+mn-lt"/>
                        </a:rPr>
                        <a:t>RL.5.4</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A</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914400" marR="0" lvl="0" indent="-914400" algn="l" defTabSz="1018809"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3</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PA" sz="1150" b="0" i="0" noProof="0" dirty="0" smtClean="0">
                          <a:latin typeface="+mn-lt"/>
                          <a:cs typeface="Helvetica" pitchFamily="34" charset="0"/>
                        </a:rPr>
                        <a:t>     </a:t>
                      </a:r>
                      <a:r>
                        <a:rPr lang="es-ES" sz="1150" b="0" i="0" noProof="0" dirty="0" smtClean="0">
                          <a:latin typeface="+mn-lt"/>
                          <a:cs typeface="Helvetica" pitchFamily="34" charset="0"/>
                        </a:rPr>
                        <a:t>¿Cómo la primera imagen en </a:t>
                      </a:r>
                      <a:r>
                        <a:rPr lang="es-ES" sz="1150" b="1" i="1" noProof="0" dirty="0" smtClean="0">
                          <a:latin typeface="+mn-lt"/>
                          <a:cs typeface="Helvetica" pitchFamily="34" charset="0"/>
                        </a:rPr>
                        <a:t>Limpiando la playa </a:t>
                      </a:r>
                      <a:r>
                        <a:rPr lang="es-ES" sz="1150" b="1" i="1" noProof="0" dirty="0" err="1" smtClean="0">
                          <a:latin typeface="+mn-lt"/>
                          <a:cs typeface="Helvetica" pitchFamily="34" charset="0"/>
                        </a:rPr>
                        <a:t>Crescent</a:t>
                      </a:r>
                      <a:r>
                        <a:rPr lang="es-ES" sz="1150" b="1" i="1" noProof="0" dirty="0" smtClean="0">
                          <a:latin typeface="+mn-lt"/>
                          <a:cs typeface="Helvetica" pitchFamily="34" charset="0"/>
                        </a:rPr>
                        <a:t> </a:t>
                      </a:r>
                      <a:r>
                        <a:rPr lang="es-ES" sz="1150" b="0" i="0" noProof="0" dirty="0" smtClean="0">
                          <a:latin typeface="+mn-lt"/>
                          <a:cs typeface="Helvetica" pitchFamily="34" charset="0"/>
                        </a:rPr>
                        <a:t>contribuye a establecer el tono del texto? </a:t>
                      </a:r>
                      <a:r>
                        <a:rPr lang="es-PA" sz="1150" b="0" i="0" u="none" baseline="0" noProof="0" dirty="0" smtClean="0">
                          <a:solidFill>
                            <a:schemeClr val="tx1"/>
                          </a:solidFill>
                          <a:effectLst/>
                          <a:latin typeface="+mn-lt"/>
                        </a:rPr>
                        <a:t>RL.5.7</a:t>
                      </a:r>
                      <a:endParaRPr lang="es-PA" sz="1150" b="0" i="0" u="none" kern="1200" noProof="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914400" marR="0" lvl="0" indent="-914400" algn="l" defTabSz="1018809"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4</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ES" sz="1150" b="0" i="0" u="none" noProof="0" dirty="0" smtClean="0">
                          <a:solidFill>
                            <a:schemeClr val="tx1"/>
                          </a:solidFill>
                          <a:effectLst/>
                          <a:latin typeface="+mn-lt"/>
                        </a:rPr>
                        <a:t>¿Qué declaración apoya mejor el tono al final del artículo </a:t>
                      </a:r>
                      <a:r>
                        <a:rPr lang="es-ES" sz="1150" b="1" i="1" u="none" noProof="0" dirty="0" smtClean="0">
                          <a:solidFill>
                            <a:schemeClr val="tx1"/>
                          </a:solidFill>
                          <a:effectLst/>
                          <a:latin typeface="+mn-lt"/>
                        </a:rPr>
                        <a:t>Limpiando la playa </a:t>
                      </a:r>
                      <a:r>
                        <a:rPr lang="es-ES" sz="1150" b="1" i="1" u="none" noProof="0" dirty="0" err="1" smtClean="0">
                          <a:solidFill>
                            <a:schemeClr val="tx1"/>
                          </a:solidFill>
                          <a:effectLst/>
                          <a:latin typeface="+mn-lt"/>
                        </a:rPr>
                        <a:t>Crescent</a:t>
                      </a:r>
                      <a:r>
                        <a:rPr lang="es-ES" sz="1150" b="1" i="1" u="none" noProof="0" dirty="0" smtClean="0">
                          <a:solidFill>
                            <a:schemeClr val="tx1"/>
                          </a:solidFill>
                          <a:effectLst/>
                          <a:latin typeface="+mn-lt"/>
                        </a:rPr>
                        <a:t> </a:t>
                      </a:r>
                      <a:r>
                        <a:rPr lang="es-ES" sz="1150" b="0" i="0" u="none" noProof="0" dirty="0" smtClean="0">
                          <a:solidFill>
                            <a:schemeClr val="tx1"/>
                          </a:solidFill>
                          <a:effectLst/>
                          <a:latin typeface="+mn-lt"/>
                        </a:rPr>
                        <a:t>según se presenta en la segunda fotografía?</a:t>
                      </a:r>
                      <a:r>
                        <a:rPr lang="es-ES" sz="1150" b="0" i="0" u="none" baseline="0" noProof="0" dirty="0" smtClean="0">
                          <a:solidFill>
                            <a:schemeClr val="tx1"/>
                          </a:solidFill>
                          <a:effectLst/>
                          <a:latin typeface="+mn-lt"/>
                        </a:rPr>
                        <a:t> </a:t>
                      </a:r>
                      <a:r>
                        <a:rPr lang="es-PA" sz="1150" b="0" i="0" u="none" baseline="0" noProof="0" dirty="0" smtClean="0">
                          <a:solidFill>
                            <a:schemeClr val="tx1"/>
                          </a:solidFill>
                          <a:effectLst/>
                          <a:latin typeface="+mn-lt"/>
                        </a:rPr>
                        <a:t>RL.5.7</a:t>
                      </a:r>
                      <a:endParaRPr lang="es-PA" sz="1150" b="0" i="0" u="none" noProof="0" dirty="0" smtClean="0">
                        <a:solidFill>
                          <a:schemeClr val="tx1"/>
                        </a:solidFill>
                        <a:effectLst/>
                        <a:latin typeface="+mn-lt"/>
                        <a:cs typeface="Helvetica" pitchFamily="34" charset="0"/>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5</a:t>
                      </a:r>
                      <a:r>
                        <a:rPr lang="es-PA" sz="1150" b="0" i="0" u="none" baseline="0" noProof="0" dirty="0" smtClean="0">
                          <a:solidFill>
                            <a:schemeClr val="tx1"/>
                          </a:solidFill>
                          <a:effectLst/>
                          <a:latin typeface="+mn-lt"/>
                        </a:rPr>
                        <a:t>       </a:t>
                      </a:r>
                      <a:r>
                        <a:rPr lang="es-ES" sz="1150" b="0" i="0" u="none" baseline="0" noProof="0" dirty="0" smtClean="0">
                          <a:solidFill>
                            <a:schemeClr val="tx1"/>
                          </a:solidFill>
                          <a:effectLst/>
                          <a:latin typeface="+mn-lt"/>
                        </a:rPr>
                        <a:t>¿Cuál es una similitud importante entre los dos artículos </a:t>
                      </a:r>
                      <a:r>
                        <a:rPr lang="es-ES" sz="1150" b="1" i="1" u="none" baseline="0" noProof="0" dirty="0" smtClean="0">
                          <a:solidFill>
                            <a:schemeClr val="tx1"/>
                          </a:solidFill>
                          <a:effectLst/>
                          <a:latin typeface="+mn-lt"/>
                        </a:rPr>
                        <a:t>Limpiando la playa Crescent </a:t>
                      </a:r>
                      <a:r>
                        <a:rPr lang="es-ES" sz="1150" b="0" i="0" u="none" baseline="0" noProof="0" dirty="0" smtClean="0">
                          <a:solidFill>
                            <a:schemeClr val="tx1"/>
                          </a:solidFill>
                          <a:effectLst/>
                          <a:latin typeface="+mn-lt"/>
                        </a:rPr>
                        <a:t>y </a:t>
                      </a:r>
                      <a:r>
                        <a:rPr lang="es-ES" sz="1150" b="1" i="1" u="none" baseline="0" noProof="0" dirty="0" smtClean="0">
                          <a:solidFill>
                            <a:schemeClr val="tx1"/>
                          </a:solidFill>
                          <a:effectLst/>
                          <a:latin typeface="+mn-lt"/>
                        </a:rPr>
                        <a:t>Salvando los arrecifes</a:t>
                      </a:r>
                      <a:r>
                        <a:rPr lang="es-ES" sz="1150" b="0" i="0" u="none" baseline="0" noProof="0" dirty="0" smtClean="0">
                          <a:solidFill>
                            <a:schemeClr val="tx1"/>
                          </a:solidFill>
                          <a:effectLst/>
                          <a:latin typeface="+mn-lt"/>
                        </a:rPr>
                        <a:t>? </a:t>
                      </a:r>
                      <a:r>
                        <a:rPr lang="es-PA" sz="1150" b="0" i="0" u="none" noProof="0" dirty="0" smtClean="0">
                          <a:solidFill>
                            <a:schemeClr val="tx1"/>
                          </a:solidFill>
                          <a:effectLst/>
                          <a:latin typeface="+mn-lt"/>
                        </a:rPr>
                        <a:t>RL.5.9</a:t>
                      </a:r>
                    </a:p>
                  </a:txBody>
                  <a:tcPr marL="97155" marR="97155" marT="47897" marB="47897" anchor="ctr">
                    <a:lnB w="12700" cmpd="sng">
                      <a:noFill/>
                    </a:lnB>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A</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6</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ES" sz="1150" b="0" i="0" u="none" noProof="0" dirty="0" smtClean="0">
                          <a:solidFill>
                            <a:schemeClr val="tx1"/>
                          </a:solidFill>
                          <a:effectLst/>
                          <a:latin typeface="+mn-lt"/>
                        </a:rPr>
                        <a:t>¿Cuál es una diferencia importante entre los dos artículos </a:t>
                      </a:r>
                      <a:r>
                        <a:rPr lang="es-ES" sz="1150" b="1" i="1" u="none" noProof="0" dirty="0" smtClean="0">
                          <a:solidFill>
                            <a:schemeClr val="tx1"/>
                          </a:solidFill>
                          <a:effectLst/>
                          <a:latin typeface="+mn-lt"/>
                        </a:rPr>
                        <a:t>Limpiando la playa Crescent </a:t>
                      </a:r>
                      <a:r>
                        <a:rPr lang="es-ES" sz="1150" b="0" i="0" u="none" noProof="0" dirty="0" smtClean="0">
                          <a:solidFill>
                            <a:schemeClr val="tx1"/>
                          </a:solidFill>
                          <a:effectLst/>
                          <a:latin typeface="+mn-lt"/>
                        </a:rPr>
                        <a:t>y </a:t>
                      </a:r>
                      <a:r>
                        <a:rPr lang="es-ES" sz="1150" b="1" i="1" u="none" noProof="0" dirty="0" smtClean="0">
                          <a:solidFill>
                            <a:schemeClr val="tx1"/>
                          </a:solidFill>
                          <a:effectLst/>
                          <a:latin typeface="+mn-lt"/>
                        </a:rPr>
                        <a:t>Salvando los arrecifes</a:t>
                      </a:r>
                      <a:r>
                        <a:rPr lang="es-ES" sz="1150" b="0" i="0" u="none" noProof="0" dirty="0" smtClean="0">
                          <a:solidFill>
                            <a:schemeClr val="tx1"/>
                          </a:solidFill>
                          <a:effectLst/>
                          <a:latin typeface="+mn-lt"/>
                        </a:rPr>
                        <a:t>? </a:t>
                      </a:r>
                      <a:r>
                        <a:rPr lang="es-ES" sz="1150" b="0" i="0" u="none" baseline="0" noProof="0" dirty="0" smtClean="0">
                          <a:solidFill>
                            <a:schemeClr val="tx1"/>
                          </a:solidFill>
                          <a:effectLst/>
                          <a:latin typeface="+mn-lt"/>
                        </a:rPr>
                        <a:t> </a:t>
                      </a:r>
                      <a:r>
                        <a:rPr lang="es-PA" sz="1150" b="0" i="0" u="none" noProof="0" dirty="0" smtClean="0">
                          <a:solidFill>
                            <a:schemeClr val="tx1"/>
                          </a:solidFill>
                          <a:effectLst/>
                          <a:latin typeface="+mn-lt"/>
                        </a:rPr>
                        <a:t>RL.5.9</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7</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GT" sz="1150" b="1" u="sng" dirty="0" smtClean="0">
                          <a:solidFill>
                            <a:schemeClr val="tx1"/>
                          </a:solidFill>
                          <a:effectLst>
                            <a:outerShdw blurRad="38100" dist="38100" dir="2700000" algn="tl">
                              <a:srgbClr val="000000">
                                <a:alpha val="43137"/>
                              </a:srgbClr>
                            </a:outerShdw>
                          </a:effectLst>
                          <a:latin typeface="+mn-lt"/>
                        </a:rPr>
                        <a:t>Respuesta construida </a:t>
                      </a:r>
                      <a:r>
                        <a:rPr lang="es-GT" sz="1150" b="1" u="sng" baseline="0" dirty="0" smtClean="0">
                          <a:solidFill>
                            <a:schemeClr val="tx1"/>
                          </a:solidFill>
                          <a:effectLst>
                            <a:outerShdw blurRad="38100" dist="38100" dir="2700000" algn="tl">
                              <a:srgbClr val="000000">
                                <a:alpha val="43137"/>
                              </a:srgbClr>
                            </a:outerShdw>
                          </a:effectLst>
                          <a:latin typeface="+mn-lt"/>
                        </a:rPr>
                        <a:t>Texto literario </a:t>
                      </a:r>
                      <a:r>
                        <a:rPr lang="es-GT" sz="1150" b="0" u="none" baseline="0" dirty="0" smtClean="0">
                          <a:solidFill>
                            <a:schemeClr val="tx1"/>
                          </a:solidFill>
                          <a:effectLst/>
                          <a:latin typeface="+mn-lt"/>
                        </a:rPr>
                        <a:t>        </a:t>
                      </a:r>
                      <a:r>
                        <a:rPr lang="es-PA" sz="1150" b="0" i="0" u="none" noProof="0" dirty="0" smtClean="0">
                          <a:solidFill>
                            <a:schemeClr val="tx1"/>
                          </a:solidFill>
                          <a:effectLst/>
                          <a:latin typeface="+mn-lt"/>
                        </a:rPr>
                        <a:t>RL.5.7</a:t>
                      </a:r>
                      <a:endParaRPr lang="es-PA" sz="1150" b="0" i="0" u="sng" noProof="0"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T w="12700" cmpd="sng">
                      <a:noFill/>
                    </a:lnT>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2</a:t>
                      </a:r>
                      <a:r>
                        <a:rPr lang="en-US" sz="1200" b="1" i="0" baseline="0" dirty="0" smtClean="0">
                          <a:solidFill>
                            <a:schemeClr val="tx1"/>
                          </a:solidFill>
                          <a:effectLst>
                            <a:outerShdw blurRad="38100" dist="38100" dir="2700000" algn="tl">
                              <a:srgbClr val="000000">
                                <a:alpha val="43137"/>
                              </a:srgbClr>
                            </a:outerShdw>
                          </a:effectLst>
                          <a:latin typeface="+mn-lt"/>
                        </a:rPr>
                        <a:t> pts.</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8</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GT" sz="1150" b="1" u="sng" dirty="0" smtClean="0">
                          <a:solidFill>
                            <a:schemeClr val="tx1"/>
                          </a:solidFill>
                          <a:effectLst>
                            <a:outerShdw blurRad="38100" dist="38100" dir="2700000" algn="tl">
                              <a:srgbClr val="000000">
                                <a:alpha val="43137"/>
                              </a:srgbClr>
                            </a:outerShdw>
                          </a:effectLst>
                          <a:latin typeface="+mn-lt"/>
                        </a:rPr>
                        <a:t>Respuesta construida </a:t>
                      </a:r>
                      <a:r>
                        <a:rPr lang="es-GT" sz="1150" b="1" u="sng" baseline="0" dirty="0" smtClean="0">
                          <a:solidFill>
                            <a:schemeClr val="tx1"/>
                          </a:solidFill>
                          <a:effectLst>
                            <a:outerShdw blurRad="38100" dist="38100" dir="2700000" algn="tl">
                              <a:srgbClr val="000000">
                                <a:alpha val="43137"/>
                              </a:srgbClr>
                            </a:outerShdw>
                          </a:effectLst>
                          <a:latin typeface="+mn-lt"/>
                        </a:rPr>
                        <a:t>Texto literario</a:t>
                      </a:r>
                      <a:r>
                        <a:rPr lang="es-GT" sz="1150" b="0" u="none" baseline="0" dirty="0" smtClean="0">
                          <a:solidFill>
                            <a:schemeClr val="tx1"/>
                          </a:solidFill>
                          <a:effectLst/>
                          <a:latin typeface="+mn-lt"/>
                        </a:rPr>
                        <a:t>         </a:t>
                      </a:r>
                      <a:r>
                        <a:rPr lang="es-PA" sz="1150" b="0" i="0" u="none" noProof="0" dirty="0" smtClean="0">
                          <a:solidFill>
                            <a:schemeClr val="tx1"/>
                          </a:solidFill>
                          <a:effectLst/>
                          <a:latin typeface="+mn-lt"/>
                        </a:rPr>
                        <a:t>RL.5.9</a:t>
                      </a:r>
                      <a:endParaRPr lang="es-PA" sz="1150" b="1" i="0" u="sng" noProof="0"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2</a:t>
                      </a:r>
                      <a:r>
                        <a:rPr lang="en-US" sz="1200" b="1" i="0" baseline="0" dirty="0" smtClean="0">
                          <a:solidFill>
                            <a:schemeClr val="tx1"/>
                          </a:solidFill>
                          <a:effectLst>
                            <a:outerShdw blurRad="38100" dist="38100" dir="2700000" algn="tl">
                              <a:srgbClr val="000000">
                                <a:alpha val="43137"/>
                              </a:srgbClr>
                            </a:outerShdw>
                          </a:effectLst>
                          <a:latin typeface="+mn-lt"/>
                        </a:rPr>
                        <a:t> pts.</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156824">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9</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PA" sz="1150" b="1" i="0" u="none" baseline="0" noProof="0" dirty="0" smtClean="0">
                          <a:solidFill>
                            <a:schemeClr val="tx1"/>
                          </a:solidFill>
                          <a:effectLst>
                            <a:outerShdw blurRad="38100" dist="38100" dir="2700000" algn="tl">
                              <a:srgbClr val="000000">
                                <a:alpha val="43137"/>
                              </a:srgbClr>
                            </a:outerShdw>
                          </a:effectLst>
                          <a:latin typeface="+mn-lt"/>
                        </a:rPr>
                        <a:t>    </a:t>
                      </a:r>
                      <a:r>
                        <a:rPr lang="es-ES" sz="1150" b="0" i="0" u="none" noProof="0" dirty="0" smtClean="0">
                          <a:solidFill>
                            <a:schemeClr val="tx1"/>
                          </a:solidFill>
                          <a:effectLst/>
                          <a:latin typeface="+mn-lt"/>
                        </a:rPr>
                        <a:t>  ¿Qué palabra o frase podría reemplazar mejor </a:t>
                      </a:r>
                      <a:r>
                        <a:rPr lang="es-ES" sz="1150" b="0" i="0" u="sng" noProof="0" dirty="0" smtClean="0">
                          <a:solidFill>
                            <a:schemeClr val="tx1"/>
                          </a:solidFill>
                          <a:effectLst/>
                          <a:latin typeface="+mn-lt"/>
                        </a:rPr>
                        <a:t>remolino</a:t>
                      </a:r>
                      <a:r>
                        <a:rPr lang="es-ES" sz="1150" b="0" i="0" u="none" noProof="0" dirty="0" smtClean="0">
                          <a:solidFill>
                            <a:schemeClr val="tx1"/>
                          </a:solidFill>
                          <a:effectLst/>
                          <a:latin typeface="+mn-lt"/>
                        </a:rPr>
                        <a:t> según es usada en la siguiente oración?</a:t>
                      </a:r>
                      <a:r>
                        <a:rPr lang="es-ES" sz="1150" b="0" i="0" u="none" baseline="0" noProof="0" dirty="0" smtClean="0">
                          <a:solidFill>
                            <a:schemeClr val="tx1"/>
                          </a:solidFill>
                          <a:effectLst/>
                          <a:latin typeface="+mn-lt"/>
                        </a:rPr>
                        <a:t> </a:t>
                      </a:r>
                      <a:r>
                        <a:rPr lang="es-PA" sz="1150" b="0" i="0" u="none" baseline="0" noProof="0" dirty="0" smtClean="0">
                          <a:solidFill>
                            <a:schemeClr val="tx1"/>
                          </a:solidFill>
                          <a:effectLst/>
                          <a:latin typeface="+mn-lt"/>
                        </a:rPr>
                        <a:t>RI.5.4</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25621">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10</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ES" sz="1150" b="0" i="0" u="none" noProof="0" dirty="0" smtClean="0">
                          <a:solidFill>
                            <a:schemeClr val="tx1"/>
                          </a:solidFill>
                          <a:effectLst/>
                          <a:latin typeface="+mn-lt"/>
                        </a:rPr>
                        <a:t>Basado en la oración en el rectángulo, ¿qué significa probablemente mar?</a:t>
                      </a:r>
                      <a:r>
                        <a:rPr lang="es-ES" sz="1150" b="0" i="0" u="none" baseline="0" noProof="0" dirty="0" smtClean="0">
                          <a:solidFill>
                            <a:schemeClr val="tx1"/>
                          </a:solidFill>
                          <a:effectLst/>
                          <a:latin typeface="+mn-lt"/>
                        </a:rPr>
                        <a:t>  </a:t>
                      </a:r>
                      <a:r>
                        <a:rPr lang="es-PA" sz="1150" b="0" i="0" u="none" noProof="0" dirty="0" smtClean="0">
                          <a:solidFill>
                            <a:schemeClr val="tx1"/>
                          </a:solidFill>
                          <a:effectLst/>
                          <a:latin typeface="+mn-lt"/>
                        </a:rPr>
                        <a:t>RI.5.4</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A</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18218">
                <a:tc>
                  <a:txBody>
                    <a:bodyPr/>
                    <a:lstStyle/>
                    <a:p>
                      <a:pPr marL="914400" marR="0" indent="-914400" algn="l" defTabSz="1018809"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11</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PA" sz="1150" b="0" i="0" noProof="0" dirty="0" smtClean="0">
                          <a:latin typeface="+mn-lt"/>
                          <a:cs typeface="Helvetica" pitchFamily="34" charset="0"/>
                        </a:rPr>
                        <a:t>    </a:t>
                      </a:r>
                      <a:r>
                        <a:rPr lang="es-ES" sz="1150" b="0" i="0" noProof="0" dirty="0" smtClean="0">
                          <a:latin typeface="+mn-lt"/>
                          <a:cs typeface="Helvetica" pitchFamily="34" charset="0"/>
                        </a:rPr>
                        <a:t>¿Qué declaración proporciona mejor evidencia de que los arrecifes de coral están en peligro? </a:t>
                      </a:r>
                      <a:r>
                        <a:rPr lang="es-PA" sz="1150" b="0" i="0" noProof="0" dirty="0" smtClean="0">
                          <a:latin typeface="+mn-lt"/>
                          <a:cs typeface="Helvetica" pitchFamily="34" charset="0"/>
                        </a:rPr>
                        <a:t> </a:t>
                      </a:r>
                      <a:r>
                        <a:rPr lang="es-PA" sz="1150" b="0" i="0" u="none" baseline="0" noProof="0" dirty="0" smtClean="0">
                          <a:solidFill>
                            <a:schemeClr val="tx1"/>
                          </a:solidFill>
                          <a:effectLst/>
                          <a:latin typeface="+mn-lt"/>
                        </a:rPr>
                        <a:t>RI.5.8</a:t>
                      </a:r>
                      <a:endParaRPr lang="es-PA" sz="1150" b="0" i="0" u="none" kern="1200" noProof="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0">
                <a:tc>
                  <a:txBody>
                    <a:bodyPr/>
                    <a:lstStyle/>
                    <a:p>
                      <a:pPr marL="914400" indent="-914400"/>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12</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PA" sz="1150" b="1" i="0" u="none" baseline="0" noProof="0" dirty="0" smtClean="0">
                          <a:solidFill>
                            <a:schemeClr val="tx1"/>
                          </a:solidFill>
                          <a:effectLst>
                            <a:outerShdw blurRad="38100" dist="38100" dir="2700000" algn="tl">
                              <a:srgbClr val="000000">
                                <a:alpha val="43137"/>
                              </a:srgbClr>
                            </a:outerShdw>
                          </a:effectLst>
                          <a:latin typeface="+mn-lt"/>
                        </a:rPr>
                        <a:t>    </a:t>
                      </a:r>
                      <a:r>
                        <a:rPr lang="es-ES" sz="1150" b="0" i="0" u="none" noProof="0" dirty="0" smtClean="0">
                          <a:solidFill>
                            <a:schemeClr val="tx1"/>
                          </a:solidFill>
                          <a:effectLst/>
                          <a:latin typeface="+mn-lt"/>
                        </a:rPr>
                        <a:t>¿Cuáles dos piezas de evidencia de </a:t>
                      </a:r>
                      <a:r>
                        <a:rPr lang="es-ES" sz="1150" b="1" i="1" u="none" noProof="0" dirty="0" smtClean="0">
                          <a:solidFill>
                            <a:schemeClr val="tx1"/>
                          </a:solidFill>
                          <a:effectLst/>
                          <a:latin typeface="+mn-lt"/>
                        </a:rPr>
                        <a:t>Salvando los arrecifes </a:t>
                      </a:r>
                      <a:r>
                        <a:rPr lang="es-ES" sz="1150" b="0" i="0" u="none" noProof="0" dirty="0" smtClean="0">
                          <a:solidFill>
                            <a:schemeClr val="tx1"/>
                          </a:solidFill>
                          <a:effectLst/>
                          <a:latin typeface="+mn-lt"/>
                        </a:rPr>
                        <a:t>apoyan el punto de que el desecho marino afecta a los seres vivientes?</a:t>
                      </a:r>
                      <a:r>
                        <a:rPr lang="es-ES" sz="1150" b="0" i="0" u="none" baseline="0" noProof="0" dirty="0" smtClean="0">
                          <a:solidFill>
                            <a:schemeClr val="tx1"/>
                          </a:solidFill>
                          <a:effectLst/>
                          <a:latin typeface="+mn-lt"/>
                        </a:rPr>
                        <a:t> </a:t>
                      </a:r>
                      <a:r>
                        <a:rPr lang="es-PA" sz="1150" b="0" i="0" u="none" baseline="0" noProof="0" dirty="0" smtClean="0">
                          <a:solidFill>
                            <a:schemeClr val="tx1"/>
                          </a:solidFill>
                          <a:effectLst/>
                          <a:latin typeface="+mn-lt"/>
                        </a:rPr>
                        <a:t>RI.5.8 (ambas tienen que estar correctas)</a:t>
                      </a:r>
                      <a:endParaRPr lang="es-PA" sz="1150" b="0" i="0" u="none" noProof="0"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B &amp; C</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286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13</a:t>
                      </a:r>
                      <a:r>
                        <a:rPr lang="es-PA" sz="1150" b="0" i="0" u="none" baseline="0" noProof="0" dirty="0" smtClean="0">
                          <a:solidFill>
                            <a:schemeClr val="dk1"/>
                          </a:solidFill>
                          <a:effectLst/>
                          <a:latin typeface="+mn-lt"/>
                        </a:rPr>
                        <a:t>    </a:t>
                      </a:r>
                      <a:r>
                        <a:rPr lang="es-ES" sz="1150" b="0" i="0" u="none" baseline="0" noProof="0" dirty="0" smtClean="0">
                          <a:solidFill>
                            <a:schemeClr val="dk1"/>
                          </a:solidFill>
                          <a:effectLst/>
                          <a:latin typeface="+mn-lt"/>
                        </a:rPr>
                        <a:t>¿Qué declaración ofrece la mejor explicación de cómo nuestros océanos se contaminan?</a:t>
                      </a:r>
                    </a:p>
                    <a:p>
                      <a:pPr marL="914400" marR="0" indent="0" algn="l" defTabSz="966612" rtl="0" eaLnBrk="1" fontAlgn="auto" latinLnBrk="0" hangingPunct="1">
                        <a:lnSpc>
                          <a:spcPct val="100000"/>
                        </a:lnSpc>
                        <a:spcBef>
                          <a:spcPts val="0"/>
                        </a:spcBef>
                        <a:spcAft>
                          <a:spcPts val="0"/>
                        </a:spcAft>
                        <a:buClrTx/>
                        <a:buSzTx/>
                        <a:buFontTx/>
                        <a:buNone/>
                        <a:tabLst/>
                        <a:defRPr/>
                      </a:pPr>
                      <a:r>
                        <a:rPr lang="es-PA" sz="1150" b="0" i="0" u="none" noProof="0" dirty="0" smtClean="0">
                          <a:solidFill>
                            <a:schemeClr val="tx1"/>
                          </a:solidFill>
                          <a:effectLst/>
                          <a:latin typeface="+mn-lt"/>
                        </a:rPr>
                        <a:t>RI.5.9</a:t>
                      </a:r>
                    </a:p>
                  </a:txBody>
                  <a:tcPr marL="97155" marR="97155" marT="47897" marB="47897" anchor="ctr">
                    <a:solidFill>
                      <a:schemeClr val="bg1">
                        <a:lumMod val="85000"/>
                      </a:schemeClr>
                    </a:solidFill>
                  </a:tcPr>
                </a:tc>
                <a:tc>
                  <a:txBody>
                    <a:bodyPr/>
                    <a:lstStyle/>
                    <a:p>
                      <a:pPr algn="ctr"/>
                      <a:r>
                        <a:rPr lang="en-US" sz="1200" b="1" i="0" dirty="0" smtClean="0">
                          <a:effectLst>
                            <a:outerShdw blurRad="38100" dist="38100" dir="2700000" algn="tl">
                              <a:srgbClr val="000000">
                                <a:alpha val="43137"/>
                              </a:srgbClr>
                            </a:outerShdw>
                          </a:effectLst>
                          <a:latin typeface="+mn-lt"/>
                        </a:rPr>
                        <a:t>C</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78675">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14</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ES" sz="1150" b="0" i="0" u="none" noProof="0" dirty="0" smtClean="0">
                          <a:solidFill>
                            <a:schemeClr val="tx1"/>
                          </a:solidFill>
                          <a:effectLst/>
                          <a:latin typeface="+mn-lt"/>
                        </a:rPr>
                        <a:t>Deseas organizar la información de ambos textos en categorías para planificar la escritura de un ensayo sobre la contaminación marina. ¿Qué grupo de categorías proporcionaría la mejor manera de organizar la información de ambos textos?</a:t>
                      </a:r>
                      <a:r>
                        <a:rPr lang="es-ES" sz="1150" b="0" i="0" u="none" baseline="0" noProof="0" dirty="0" smtClean="0">
                          <a:solidFill>
                            <a:schemeClr val="tx1"/>
                          </a:solidFill>
                          <a:effectLst/>
                          <a:latin typeface="+mn-lt"/>
                        </a:rPr>
                        <a:t> </a:t>
                      </a:r>
                      <a:r>
                        <a:rPr lang="es-PA" sz="1150" b="0" i="0" u="none" baseline="0" noProof="0" dirty="0" smtClean="0">
                          <a:solidFill>
                            <a:schemeClr val="tx1"/>
                          </a:solidFill>
                          <a:effectLst/>
                          <a:latin typeface="+mn-lt"/>
                        </a:rPr>
                        <a:t> </a:t>
                      </a:r>
                      <a:r>
                        <a:rPr lang="es-PA" sz="1150" b="0" i="0" u="none" noProof="0" dirty="0" smtClean="0">
                          <a:solidFill>
                            <a:schemeClr val="tx1"/>
                          </a:solidFill>
                          <a:effectLst/>
                          <a:latin typeface="+mn-lt"/>
                        </a:rPr>
                        <a:t>RI.5.9</a:t>
                      </a: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A</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15</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PA" sz="1150" b="1" i="0" u="none" noProof="0" dirty="0" smtClean="0">
                          <a:solidFill>
                            <a:schemeClr val="tx1"/>
                          </a:solidFill>
                          <a:effectLst/>
                          <a:latin typeface="+mn-lt"/>
                        </a:rPr>
                        <a:t> </a:t>
                      </a:r>
                      <a:r>
                        <a:rPr lang="es-GT" sz="1150" b="1" u="sng" dirty="0" smtClean="0">
                          <a:solidFill>
                            <a:schemeClr val="tx1"/>
                          </a:solidFill>
                          <a:effectLst>
                            <a:outerShdw blurRad="38100" dist="38100" dir="2700000" algn="tl">
                              <a:srgbClr val="000000">
                                <a:alpha val="43137"/>
                              </a:srgbClr>
                            </a:outerShdw>
                          </a:effectLst>
                          <a:latin typeface="+mn-lt"/>
                        </a:rPr>
                        <a:t>Respuesta construida </a:t>
                      </a:r>
                      <a:r>
                        <a:rPr lang="es-GT" sz="1150" b="1" u="sng" baseline="0" dirty="0" smtClean="0">
                          <a:solidFill>
                            <a:schemeClr val="tx1"/>
                          </a:solidFill>
                          <a:effectLst>
                            <a:outerShdw blurRad="38100" dist="38100" dir="2700000" algn="tl">
                              <a:srgbClr val="000000">
                                <a:alpha val="43137"/>
                              </a:srgbClr>
                            </a:outerShdw>
                          </a:effectLst>
                          <a:latin typeface="+mn-lt"/>
                        </a:rPr>
                        <a:t>Texto informativo</a:t>
                      </a:r>
                      <a:r>
                        <a:rPr lang="es-GT" sz="1150" b="0" u="none" baseline="0" dirty="0" smtClean="0">
                          <a:solidFill>
                            <a:schemeClr val="tx1"/>
                          </a:solidFill>
                          <a:effectLst/>
                          <a:latin typeface="+mn-lt"/>
                        </a:rPr>
                        <a:t>         </a:t>
                      </a:r>
                      <a:r>
                        <a:rPr lang="es-PA" sz="1150" b="0" i="0" u="none" baseline="0" noProof="0" dirty="0" smtClean="0">
                          <a:solidFill>
                            <a:schemeClr val="tx1"/>
                          </a:solidFill>
                          <a:effectLst/>
                          <a:latin typeface="+mn-lt"/>
                        </a:rPr>
                        <a:t>RI.5.8 </a:t>
                      </a:r>
                      <a:endParaRPr lang="es-PA" sz="1150" b="0" i="0" u="none" noProof="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3</a:t>
                      </a:r>
                      <a:r>
                        <a:rPr lang="en-US" sz="1200" b="1" i="0" baseline="0" dirty="0" smtClean="0">
                          <a:solidFill>
                            <a:schemeClr val="tx1"/>
                          </a:solidFill>
                          <a:effectLst>
                            <a:outerShdw blurRad="38100" dist="38100" dir="2700000" algn="tl">
                              <a:srgbClr val="000000">
                                <a:alpha val="43137"/>
                              </a:srgbClr>
                            </a:outerShdw>
                          </a:effectLst>
                          <a:latin typeface="+mn-lt"/>
                        </a:rPr>
                        <a:t> pts.</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16</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PA" sz="1150" b="1" i="0" u="none" baseline="0" noProof="0" dirty="0" smtClean="0">
                          <a:solidFill>
                            <a:schemeClr val="tx1"/>
                          </a:solidFill>
                          <a:effectLst>
                            <a:outerShdw blurRad="38100" dist="38100" dir="2700000" algn="tl">
                              <a:srgbClr val="000000">
                                <a:alpha val="43137"/>
                              </a:srgbClr>
                            </a:outerShdw>
                          </a:effectLst>
                          <a:latin typeface="+mn-lt"/>
                        </a:rPr>
                        <a:t> </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GT" sz="1150" b="1" u="sng" dirty="0" smtClean="0">
                          <a:solidFill>
                            <a:schemeClr val="tx1"/>
                          </a:solidFill>
                          <a:effectLst>
                            <a:outerShdw blurRad="38100" dist="38100" dir="2700000" algn="tl">
                              <a:srgbClr val="000000">
                                <a:alpha val="43137"/>
                              </a:srgbClr>
                            </a:outerShdw>
                          </a:effectLst>
                          <a:latin typeface="+mn-lt"/>
                        </a:rPr>
                        <a:t>Respuesta construida </a:t>
                      </a:r>
                      <a:r>
                        <a:rPr lang="es-GT" sz="1150" b="1" u="sng" baseline="0" dirty="0" smtClean="0">
                          <a:solidFill>
                            <a:schemeClr val="tx1"/>
                          </a:solidFill>
                          <a:effectLst>
                            <a:outerShdw blurRad="38100" dist="38100" dir="2700000" algn="tl">
                              <a:srgbClr val="000000">
                                <a:alpha val="43137"/>
                              </a:srgbClr>
                            </a:outerShdw>
                          </a:effectLst>
                          <a:latin typeface="+mn-lt"/>
                        </a:rPr>
                        <a:t>Texto informativo</a:t>
                      </a:r>
                      <a:r>
                        <a:rPr lang="es-GT" sz="1150" b="0" u="none" baseline="0" dirty="0" smtClean="0">
                          <a:solidFill>
                            <a:schemeClr val="tx1"/>
                          </a:solidFill>
                          <a:effectLst/>
                          <a:latin typeface="+mn-lt"/>
                        </a:rPr>
                        <a:t> </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PA" sz="1150" b="0" i="0" u="none" noProof="0" dirty="0" smtClean="0">
                          <a:solidFill>
                            <a:schemeClr val="tx1"/>
                          </a:solidFill>
                          <a:effectLst/>
                          <a:latin typeface="+mn-lt"/>
                        </a:rPr>
                        <a:t>RI.5.9</a:t>
                      </a:r>
                      <a:endParaRPr lang="es-PA" sz="1150" b="1" i="0" u="sng" noProof="0"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2</a:t>
                      </a:r>
                      <a:r>
                        <a:rPr lang="en-US" sz="1200" b="1" i="0" baseline="0" dirty="0" smtClean="0">
                          <a:solidFill>
                            <a:schemeClr val="tx1"/>
                          </a:solidFill>
                          <a:effectLst>
                            <a:outerShdw blurRad="38100" dist="38100" dir="2700000" algn="tl">
                              <a:srgbClr val="000000">
                                <a:alpha val="43137"/>
                              </a:srgbClr>
                            </a:outerShdw>
                          </a:effectLst>
                          <a:latin typeface="+mn-lt"/>
                        </a:rPr>
                        <a:t> pts.</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150" b="1" i="0" u="sng" dirty="0" smtClean="0">
                          <a:solidFill>
                            <a:schemeClr val="tx1"/>
                          </a:solidFill>
                          <a:effectLst>
                            <a:outerShdw blurRad="38100" dist="38100" dir="2700000" algn="tl">
                              <a:srgbClr val="000000">
                                <a:alpha val="43137"/>
                              </a:srgbClr>
                            </a:outerShdw>
                          </a:effectLst>
                          <a:latin typeface="+mn-lt"/>
                        </a:rPr>
                        <a:t>Escribir y Revisar</a:t>
                      </a:r>
                    </a:p>
                  </a:txBody>
                  <a:tcPr marL="97155" marR="97155" marT="47897" marB="47897" anchor="ctr">
                    <a:solidFill>
                      <a:schemeClr val="bg1">
                        <a:lumMod val="85000"/>
                      </a:schemeClr>
                    </a:solidFill>
                  </a:tcPr>
                </a:tc>
                <a:tc>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0534">
                <a:tc>
                  <a:txBody>
                    <a:bodyPr/>
                    <a:lstStyle/>
                    <a:p>
                      <a:pPr marL="858838" marR="0" indent="-858838" algn="l" defTabSz="966612"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17</a:t>
                      </a:r>
                      <a:r>
                        <a:rPr lang="es-PA" sz="1150" b="1" i="0" u="none" noProof="0" dirty="0" smtClean="0">
                          <a:solidFill>
                            <a:schemeClr val="tx1"/>
                          </a:solidFill>
                          <a:effectLst>
                            <a:outerShdw blurRad="38100" dist="38100" dir="2700000" algn="tl">
                              <a:srgbClr val="000000">
                                <a:alpha val="43137"/>
                              </a:srgbClr>
                            </a:outerShdw>
                          </a:effectLst>
                          <a:latin typeface="+mn-lt"/>
                        </a:rPr>
                        <a:t>  </a:t>
                      </a:r>
                      <a:r>
                        <a:rPr lang="es-PA" sz="1150" b="1" i="0" u="none" baseline="0" noProof="0" dirty="0" smtClean="0">
                          <a:solidFill>
                            <a:schemeClr val="tx1"/>
                          </a:solidFill>
                          <a:effectLst>
                            <a:outerShdw blurRad="38100" dist="38100" dir="2700000" algn="tl">
                              <a:srgbClr val="000000">
                                <a:alpha val="43137"/>
                              </a:srgbClr>
                            </a:outerShdw>
                          </a:effectLst>
                          <a:latin typeface="+mn-lt"/>
                        </a:rPr>
                        <a:t> </a:t>
                      </a:r>
                      <a:r>
                        <a:rPr lang="es-PA" sz="1150" b="0" i="0" u="sng" noProof="0" dirty="0" smtClean="0">
                          <a:solidFill>
                            <a:schemeClr val="tx1"/>
                          </a:solidFill>
                          <a:effectLst/>
                          <a:latin typeface="+mn-lt"/>
                        </a:rPr>
                        <a:t>Escrito breve </a:t>
                      </a:r>
                      <a:r>
                        <a:rPr lang="es-ES" sz="1150" b="0" noProof="0" dirty="0" smtClean="0">
                          <a:solidFill>
                            <a:schemeClr val="tx1"/>
                          </a:solidFill>
                          <a:effectLst/>
                        </a:rPr>
                        <a:t>En uno o dos párrafos, escribe un final para la siguiente</a:t>
                      </a:r>
                      <a:r>
                        <a:rPr lang="es-ES" sz="1150" b="0" baseline="0" noProof="0" dirty="0" smtClean="0">
                          <a:solidFill>
                            <a:schemeClr val="tx1"/>
                          </a:solidFill>
                          <a:effectLst/>
                        </a:rPr>
                        <a:t> </a:t>
                      </a:r>
                      <a:r>
                        <a:rPr lang="es-ES" sz="1150" b="0" noProof="0" dirty="0" smtClean="0">
                          <a:solidFill>
                            <a:schemeClr val="tx1"/>
                          </a:solidFill>
                          <a:effectLst/>
                        </a:rPr>
                        <a:t>narrativa que siga el desarrollo de forma natural de los acontecimientos y experiencias en la narrativa. </a:t>
                      </a:r>
                      <a:r>
                        <a:rPr lang="es-PA" sz="1150" b="0" i="0" noProof="0" dirty="0" smtClean="0">
                          <a:solidFill>
                            <a:schemeClr val="tx1"/>
                          </a:solidFill>
                          <a:effectLst/>
                          <a:latin typeface="+mn-lt"/>
                        </a:rPr>
                        <a:t>W.5.3c</a:t>
                      </a:r>
                    </a:p>
                  </a:txBody>
                  <a:tcPr marL="97155" marR="97155" marT="47897" marB="47897" anchor="ctr">
                    <a:solidFill>
                      <a:schemeClr val="bg2"/>
                    </a:solidFill>
                  </a:tcPr>
                </a:tc>
                <a:tc>
                  <a:txBody>
                    <a:bodyPr/>
                    <a:lstStyle/>
                    <a:p>
                      <a:pPr algn="ctr"/>
                      <a:r>
                        <a:rPr lang="en-US" sz="1200" b="1" i="0" baseline="0" dirty="0" smtClean="0">
                          <a:solidFill>
                            <a:schemeClr val="tx1"/>
                          </a:solidFill>
                          <a:effectLst>
                            <a:outerShdw blurRad="38100" dist="38100" dir="2700000" algn="tl">
                              <a:srgbClr val="000000">
                                <a:alpha val="43137"/>
                              </a:srgbClr>
                            </a:outerShdw>
                          </a:effectLst>
                          <a:latin typeface="+mn-lt"/>
                        </a:rPr>
                        <a:t>2 pts.</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09082">
                <a:tc>
                  <a:txBody>
                    <a:bodyPr/>
                    <a:lstStyle/>
                    <a:p>
                      <a:pPr marL="858838" marR="0" indent="-858838" algn="l" defTabSz="966612"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18</a:t>
                      </a:r>
                      <a:r>
                        <a:rPr lang="es-PA" sz="1150" b="0" i="0" u="none" noProof="0" dirty="0" smtClean="0">
                          <a:solidFill>
                            <a:schemeClr val="tx1"/>
                          </a:solidFill>
                          <a:effectLst>
                            <a:outerShdw blurRad="38100" dist="38100" dir="2700000" algn="tl">
                              <a:srgbClr val="000000">
                                <a:alpha val="43137"/>
                              </a:srgbClr>
                            </a:outerShdw>
                          </a:effectLst>
                          <a:latin typeface="+mn-lt"/>
                        </a:rPr>
                        <a:t>  </a:t>
                      </a:r>
                      <a:r>
                        <a:rPr lang="es-ES" sz="1150" b="0" u="none" noProof="0" dirty="0" smtClean="0">
                          <a:solidFill>
                            <a:schemeClr val="tx1"/>
                          </a:solidFill>
                          <a:latin typeface="+mn-lt"/>
                          <a:cs typeface="Helvetica" panose="020B0604020202020204" pitchFamily="34" charset="0"/>
                        </a:rPr>
                        <a:t>El escritor desea añadir un diálogo al párrafo.  ¿Qué línea de diálogo iría mejor después de la última oración? </a:t>
                      </a:r>
                      <a:r>
                        <a:rPr lang="es-PA" sz="1150" b="0" u="none" noProof="0" dirty="0" smtClean="0">
                          <a:solidFill>
                            <a:schemeClr val="tx1"/>
                          </a:solidFill>
                          <a:latin typeface="+mn-lt"/>
                          <a:cs typeface="Helvetica" panose="020B0604020202020204" pitchFamily="34" charset="0"/>
                        </a:rPr>
                        <a:t>W.5.3b  Revisar</a:t>
                      </a:r>
                      <a:r>
                        <a:rPr lang="es-PA" sz="1150" b="0" u="none" baseline="0" noProof="0" dirty="0" smtClean="0">
                          <a:solidFill>
                            <a:schemeClr val="tx1"/>
                          </a:solidFill>
                          <a:latin typeface="+mn-lt"/>
                          <a:cs typeface="Helvetica" panose="020B0604020202020204" pitchFamily="34" charset="0"/>
                        </a:rPr>
                        <a:t> un </a:t>
                      </a:r>
                      <a:r>
                        <a:rPr lang="es-PA" sz="1150" b="0" u="none" noProof="0" dirty="0" smtClean="0">
                          <a:solidFill>
                            <a:schemeClr val="tx1"/>
                          </a:solidFill>
                          <a:latin typeface="+mn-lt"/>
                          <a:cs typeface="Helvetica" panose="020B0604020202020204" pitchFamily="34" charset="0"/>
                        </a:rPr>
                        <a:t>Texto</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9315">
                <a:tc>
                  <a:txBody>
                    <a:bodyPr/>
                    <a:lstStyle/>
                    <a:p>
                      <a:pPr marL="858838" marR="0" lvl="0" indent="-858838" algn="l" defTabSz="1018809"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19</a:t>
                      </a:r>
                      <a:r>
                        <a:rPr lang="es-PA" sz="1150" b="1" i="0" u="none" baseline="0" noProof="0" dirty="0" smtClean="0">
                          <a:solidFill>
                            <a:schemeClr val="tx1"/>
                          </a:solidFill>
                          <a:effectLst/>
                          <a:latin typeface="+mn-lt"/>
                          <a:cs typeface="Helvetica" pitchFamily="34" charset="0"/>
                        </a:rPr>
                        <a:t>  </a:t>
                      </a:r>
                      <a:r>
                        <a:rPr lang="es-ES" sz="1150" b="0" i="0" u="none" baseline="0" noProof="0" dirty="0" smtClean="0">
                          <a:solidFill>
                            <a:schemeClr val="tx1"/>
                          </a:solidFill>
                          <a:effectLst/>
                          <a:latin typeface="+mn-lt"/>
                          <a:cs typeface="Helvetica" pitchFamily="34" charset="0"/>
                        </a:rPr>
                        <a:t>Escoge las dos palabras que podrían reemplazar mejor las palabras subrayadas</a:t>
                      </a:r>
                      <a:r>
                        <a:rPr lang="es-PA" sz="1150" b="0" i="0" u="none" baseline="0" noProof="0" dirty="0" smtClean="0">
                          <a:solidFill>
                            <a:schemeClr val="tx1"/>
                          </a:solidFill>
                          <a:effectLst/>
                          <a:latin typeface="+mn-lt"/>
                          <a:cs typeface="Helvetica" pitchFamily="34" charset="0"/>
                        </a:rPr>
                        <a:t>.  L.5.3a  L.5.6 Uso del lenguaje</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766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GT" sz="1150" b="1" i="0" u="sng" kern="1200" dirty="0" smtClean="0">
                          <a:solidFill>
                            <a:schemeClr val="tx1"/>
                          </a:solidFill>
                          <a:effectLst>
                            <a:outerShdw blurRad="38100" dist="38100" dir="2700000" algn="tl">
                              <a:srgbClr val="000000">
                                <a:alpha val="43137"/>
                              </a:srgbClr>
                            </a:outerShdw>
                          </a:effectLst>
                          <a:latin typeface="+mn-lt"/>
                          <a:ea typeface="+mn-ea"/>
                          <a:cs typeface="+mn-cs"/>
                        </a:rPr>
                        <a:t>Pregunta </a:t>
                      </a:r>
                      <a:r>
                        <a:rPr lang="es-PA" sz="1150" b="1" i="0" u="sng" noProof="0" dirty="0" smtClean="0">
                          <a:solidFill>
                            <a:schemeClr val="tx1"/>
                          </a:solidFill>
                          <a:effectLst>
                            <a:outerShdw blurRad="38100" dist="38100" dir="2700000" algn="tl">
                              <a:srgbClr val="000000">
                                <a:alpha val="43137"/>
                              </a:srgbClr>
                            </a:outerShdw>
                          </a:effectLst>
                          <a:latin typeface="+mn-lt"/>
                        </a:rPr>
                        <a:t> 20</a:t>
                      </a:r>
                      <a:r>
                        <a:rPr lang="es-PA" sz="1150" b="0" i="0" u="none" noProof="0" dirty="0" smtClean="0">
                          <a:solidFill>
                            <a:schemeClr val="tx1"/>
                          </a:solidFill>
                          <a:effectLst>
                            <a:outerShdw blurRad="38100" dist="38100" dir="2700000" algn="tl">
                              <a:srgbClr val="000000">
                                <a:alpha val="43137"/>
                              </a:srgbClr>
                            </a:outerShdw>
                          </a:effectLst>
                          <a:latin typeface="+mn-lt"/>
                        </a:rPr>
                        <a:t>  </a:t>
                      </a:r>
                      <a:r>
                        <a:rPr lang="es-ES" sz="1150" b="0" u="none" noProof="0" dirty="0" smtClean="0">
                          <a:solidFill>
                            <a:schemeClr val="tx1"/>
                          </a:solidFill>
                          <a:latin typeface="+mn-lt"/>
                          <a:cs typeface="Helvetica" panose="020B0604020202020204" pitchFamily="34" charset="0"/>
                        </a:rPr>
                        <a:t>Escoge la forma correcta de editar los errores en el uso de la gramática. </a:t>
                      </a:r>
                      <a:r>
                        <a:rPr lang="es-PA" sz="1150" b="0" u="none" noProof="0" dirty="0" smtClean="0">
                          <a:solidFill>
                            <a:schemeClr val="tx1"/>
                          </a:solidFill>
                          <a:latin typeface="+mn-lt"/>
                          <a:cs typeface="Helvetica" panose="020B0604020202020204" pitchFamily="34" charset="0"/>
                        </a:rPr>
                        <a:t> L.5.1a</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760047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72721" y="0"/>
            <a:ext cx="7479595" cy="9471660"/>
            <a:chOff x="152400" y="0"/>
            <a:chExt cx="6599643" cy="8610600"/>
          </a:xfrm>
        </p:grpSpPr>
        <p:sp>
          <p:nvSpPr>
            <p:cNvPr id="6" name="Rectangle 5"/>
            <p:cNvSpPr/>
            <p:nvPr/>
          </p:nvSpPr>
          <p:spPr>
            <a:xfrm>
              <a:off x="381000" y="228600"/>
              <a:ext cx="6172200" cy="79248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152400" y="0"/>
              <a:ext cx="6599643" cy="6351172"/>
              <a:chOff x="398843" y="-147205"/>
              <a:chExt cx="6599643" cy="6351172"/>
            </a:xfrm>
          </p:grpSpPr>
          <p:sp>
            <p:nvSpPr>
              <p:cNvPr id="2" name="Diamond 1"/>
              <p:cNvSpPr/>
              <p:nvPr/>
            </p:nvSpPr>
            <p:spPr>
              <a:xfrm rot="2132198">
                <a:off x="398843" y="-147205"/>
                <a:ext cx="6599643" cy="6351172"/>
              </a:xfrm>
              <a:prstGeom prst="diamond">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776638" y="2904908"/>
                <a:ext cx="4162221" cy="1384995"/>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ES_tradnl" sz="4500" b="1" dirty="0" smtClean="0">
                    <a:effectLst>
                      <a:outerShdw blurRad="38100" dist="38100" dir="2700000" algn="tl">
                        <a:srgbClr val="000000">
                          <a:alpha val="43137"/>
                        </a:srgbClr>
                      </a:outerShdw>
                    </a:effectLst>
                  </a:rPr>
                  <a:t>Tercer trimestre</a:t>
                </a:r>
                <a:endParaRPr lang="es-ES_tradnl" sz="4500" b="1" strike="sngStrike" dirty="0" smtClean="0">
                  <a:solidFill>
                    <a:srgbClr val="FF0000"/>
                  </a:solidFill>
                  <a:effectLst>
                    <a:outerShdw blurRad="38100" dist="38100" dir="2700000" algn="tl">
                      <a:srgbClr val="000000">
                        <a:alpha val="43137"/>
                      </a:srgbClr>
                    </a:outerShdw>
                  </a:effectLst>
                </a:endParaRPr>
              </a:p>
              <a:p>
                <a:pPr algn="ctr"/>
                <a:r>
                  <a:rPr lang="es-ES_tradnl" sz="2300" b="1" dirty="0" smtClean="0">
                    <a:effectLst>
                      <a:outerShdw blurRad="38100" dist="38100" dir="2700000" algn="tl">
                        <a:srgbClr val="000000">
                          <a:alpha val="43137"/>
                        </a:srgbClr>
                      </a:outerShdw>
                    </a:effectLst>
                  </a:rPr>
                  <a:t>Evaluación ELA CFA</a:t>
                </a:r>
              </a:p>
              <a:p>
                <a:pPr algn="ctr"/>
                <a:r>
                  <a:rPr lang="es-ES_tradnl" sz="2500" b="1" dirty="0" smtClean="0">
                    <a:effectLst>
                      <a:outerShdw blurRad="38100" dist="38100" dir="2700000" algn="tl">
                        <a:srgbClr val="000000">
                          <a:alpha val="43137"/>
                        </a:srgbClr>
                      </a:outerShdw>
                    </a:effectLst>
                  </a:rPr>
                  <a:t>Copia del estudiante</a:t>
                </a:r>
                <a:endParaRPr lang="es-ES_tradnl" sz="2500" b="1" dirty="0">
                  <a:effectLst>
                    <a:outerShdw blurRad="38100" dist="38100" dir="2700000" algn="tl">
                      <a:srgbClr val="000000">
                        <a:alpha val="43137"/>
                      </a:srgbClr>
                    </a:outerShdw>
                  </a:effectLst>
                </a:endParaRPr>
              </a:p>
            </p:txBody>
          </p:sp>
          <p:grpSp>
            <p:nvGrpSpPr>
              <p:cNvPr id="3" name="Group 2"/>
              <p:cNvGrpSpPr/>
              <p:nvPr/>
            </p:nvGrpSpPr>
            <p:grpSpPr>
              <a:xfrm>
                <a:off x="3428487" y="847508"/>
                <a:ext cx="2285616" cy="2498676"/>
                <a:chOff x="4773976" y="228597"/>
                <a:chExt cx="1888849" cy="2201532"/>
              </a:xfrm>
            </p:grpSpPr>
            <p:sp>
              <p:nvSpPr>
                <p:cNvPr id="8" name="Parallelogram 7"/>
                <p:cNvSpPr/>
                <p:nvPr/>
              </p:nvSpPr>
              <p:spPr>
                <a:xfrm rot="1584430" flipH="1">
                  <a:off x="4773976" y="305261"/>
                  <a:ext cx="1888849" cy="1359161"/>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5267659" y="228597"/>
                  <a:ext cx="873249" cy="81352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smtClean="0">
                      <a:ln w="11430"/>
                      <a:solidFill>
                        <a:srgbClr val="C00000"/>
                      </a:solidFill>
                      <a:effectLst>
                        <a:outerShdw blurRad="80000" dist="40000" dir="5040000" algn="tl">
                          <a:srgbClr val="000000">
                            <a:alpha val="30000"/>
                          </a:srgbClr>
                        </a:outerShdw>
                      </a:effectLst>
                    </a:rPr>
                    <a:t>5</a:t>
                  </a:r>
                  <a:r>
                    <a:rPr lang="en-US" sz="6000" b="1" baseline="30000" dirty="0" smtClean="0">
                      <a:ln w="11430"/>
                      <a:solidFill>
                        <a:srgbClr val="C00000"/>
                      </a:solidFill>
                      <a:effectLst>
                        <a:outerShdw blurRad="80000" dist="40000" dir="5040000" algn="tl">
                          <a:srgbClr val="000000">
                            <a:alpha val="30000"/>
                          </a:srgbClr>
                        </a:outerShdw>
                      </a:effectLst>
                    </a:rPr>
                    <a:t>to</a:t>
                  </a:r>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0"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pSp>
        <p:sp>
          <p:nvSpPr>
            <p:cNvPr id="11" name="Rectangle 10"/>
            <p:cNvSpPr/>
            <p:nvPr/>
          </p:nvSpPr>
          <p:spPr>
            <a:xfrm>
              <a:off x="762000" y="6248400"/>
              <a:ext cx="5486400" cy="2362200"/>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Nombre del estudiante</a:t>
              </a:r>
              <a:endParaRPr lang="en-US" sz="3600" b="1" dirty="0">
                <a:solidFill>
                  <a:schemeClr val="tx1"/>
                </a:solidFill>
              </a:endParaRPr>
            </a:p>
            <a:p>
              <a:pPr algn="ctr"/>
              <a:r>
                <a:rPr lang="en-US" sz="3600" b="1" dirty="0">
                  <a:solidFill>
                    <a:schemeClr val="tx1"/>
                  </a:solidFill>
                </a:rPr>
                <a:t>_______________________</a:t>
              </a:r>
            </a:p>
          </p:txBody>
        </p:sp>
      </p:grpSp>
    </p:spTree>
    <p:extLst>
      <p:ext uri="{BB962C8B-B14F-4D97-AF65-F5344CB8AC3E}">
        <p14:creationId xmlns:p14="http://schemas.microsoft.com/office/powerpoint/2010/main" val="2836872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5" name="TextBox 4"/>
          <p:cNvSpPr txBox="1"/>
          <p:nvPr/>
        </p:nvSpPr>
        <p:spPr>
          <a:xfrm>
            <a:off x="380999" y="228600"/>
            <a:ext cx="7229475" cy="7299281"/>
          </a:xfrm>
          <a:prstGeom prst="rect">
            <a:avLst/>
          </a:prstGeom>
          <a:noFill/>
        </p:spPr>
        <p:txBody>
          <a:bodyPr wrap="square" lIns="96367" tIns="48184" rIns="96367" bIns="48184" rtlCol="0">
            <a:spAutoFit/>
          </a:bodyPr>
          <a:lstStyle/>
          <a:p>
            <a:r>
              <a:rPr lang="es-MX" sz="1200" b="1" dirty="0" smtClean="0"/>
              <a:t>Lee las instrucciones.  </a:t>
            </a:r>
          </a:p>
          <a:p>
            <a:endParaRPr lang="es-MX" sz="1200" u="sng" dirty="0" smtClean="0"/>
          </a:p>
          <a:p>
            <a:r>
              <a:rPr lang="es-MX" sz="1200" b="1" u="sng" dirty="0" smtClean="0"/>
              <a:t>Parte 1</a:t>
            </a:r>
          </a:p>
          <a:p>
            <a:r>
              <a:rPr lang="es-MX" sz="1200" dirty="0" smtClean="0"/>
              <a:t>Leerás un texto literario e informativo sobre cómo la basura y la contaminación afectan nuestras playas y océanos.</a:t>
            </a:r>
          </a:p>
          <a:p>
            <a:r>
              <a:rPr lang="es-GT" sz="1200" dirty="0"/>
              <a:t>Al leer, toma notas sobre estas fuentes. </a:t>
            </a:r>
          </a:p>
          <a:p>
            <a:r>
              <a:rPr lang="es-MX" sz="1200" dirty="0"/>
              <a:t>Luego,  responderás varias preguntas de investigación acerca de estas fuentes.</a:t>
            </a:r>
          </a:p>
          <a:p>
            <a:endParaRPr lang="es-MX" sz="1200" dirty="0" smtClean="0">
              <a:solidFill>
                <a:srgbClr val="FF0000"/>
              </a:solidFill>
            </a:endParaRPr>
          </a:p>
          <a:p>
            <a:pPr>
              <a:defRPr/>
            </a:pPr>
            <a:r>
              <a:rPr lang="es-MX" sz="1200" dirty="0" smtClean="0"/>
              <a:t>Tus notas te ayudaran a planificar un escrito narrativo de ficción.  Vas a escribir un cuento narrativo sobre un personaje que desea hacer de nuestros océanos un lugar más limpio.</a:t>
            </a:r>
            <a:r>
              <a:rPr lang="es-MX" sz="1200" dirty="0" smtClean="0">
                <a:solidFill>
                  <a:srgbClr val="FF0000"/>
                </a:solidFill>
              </a:rPr>
              <a:t>	</a:t>
            </a:r>
          </a:p>
          <a:p>
            <a:pPr marL="359702" indent="-359702">
              <a:defRPr/>
            </a:pPr>
            <a:endParaRPr lang="es-MX" sz="1200" b="1" dirty="0" smtClean="0">
              <a:solidFill>
                <a:srgbClr val="FF0000"/>
              </a:solidFill>
            </a:endParaRPr>
          </a:p>
          <a:p>
            <a:r>
              <a:rPr lang="es-GT" sz="1200" b="1" dirty="0"/>
              <a:t>Pasos a seguir</a:t>
            </a:r>
            <a:r>
              <a:rPr lang="es-GT" sz="1200" b="1" dirty="0" smtClean="0"/>
              <a:t>:</a:t>
            </a:r>
            <a:endParaRPr lang="es-MX" sz="1200" b="1" dirty="0" smtClean="0"/>
          </a:p>
          <a:p>
            <a:r>
              <a:rPr lang="es-GT" sz="1200" dirty="0"/>
              <a:t>Con el fin de </a:t>
            </a:r>
            <a:r>
              <a:rPr lang="es-GT" sz="1200" dirty="0" smtClean="0"/>
              <a:t>ayudarte a planificar </a:t>
            </a:r>
            <a:r>
              <a:rPr lang="es-GT" sz="1200" dirty="0"/>
              <a:t>y </a:t>
            </a:r>
            <a:r>
              <a:rPr lang="es-GT" sz="1200" dirty="0" smtClean="0"/>
              <a:t>a escribir  </a:t>
            </a:r>
            <a:r>
              <a:rPr lang="es-GT" sz="1200" dirty="0"/>
              <a:t>tu </a:t>
            </a:r>
            <a:r>
              <a:rPr lang="es-GT" sz="1200" dirty="0" smtClean="0"/>
              <a:t>artículo narrativo, </a:t>
            </a:r>
            <a:r>
              <a:rPr lang="es-GT" sz="1200" dirty="0"/>
              <a:t>vas a hacer </a:t>
            </a:r>
            <a:r>
              <a:rPr lang="es-GT" sz="1200" dirty="0" smtClean="0"/>
              <a:t>lo </a:t>
            </a:r>
            <a:r>
              <a:rPr lang="es-GT" sz="1200" dirty="0"/>
              <a:t>siguiente: </a:t>
            </a:r>
          </a:p>
          <a:p>
            <a:pPr marL="228600" indent="-228600">
              <a:buAutoNum type="arabicPeriod"/>
            </a:pPr>
            <a:r>
              <a:rPr lang="es-GT" sz="1200" dirty="0"/>
              <a:t>Leer los textos literarios e informativos. </a:t>
            </a:r>
          </a:p>
          <a:p>
            <a:pPr marL="228600" indent="-228600">
              <a:buAutoNum type="arabicPeriod"/>
            </a:pPr>
            <a:r>
              <a:rPr lang="es-ES" sz="1200" dirty="0"/>
              <a:t>Responder varias preguntas acerca de las fuentes de información</a:t>
            </a:r>
          </a:p>
          <a:p>
            <a:pPr marL="228600" indent="-228600">
              <a:buAutoNum type="arabicPeriod"/>
            </a:pPr>
            <a:r>
              <a:rPr lang="es-ES" sz="1200" dirty="0"/>
              <a:t>Planificar tu escrito</a:t>
            </a:r>
          </a:p>
          <a:p>
            <a:endParaRPr lang="es-MX" sz="1200" b="1" dirty="0" smtClean="0">
              <a:solidFill>
                <a:srgbClr val="FF0000"/>
              </a:solidFill>
            </a:endParaRPr>
          </a:p>
          <a:p>
            <a:pPr lvl="0" defTabSz="1018824"/>
            <a:r>
              <a:rPr lang="es-ES_tradnl" sz="1200" b="1" dirty="0">
                <a:solidFill>
                  <a:prstClr val="black"/>
                </a:solidFill>
              </a:rPr>
              <a:t>Instrucciones para empezar:</a:t>
            </a:r>
          </a:p>
          <a:p>
            <a:pPr lvl="0" defTabSz="1018824"/>
            <a:r>
              <a:rPr lang="es-ES_tradnl" sz="1200" dirty="0">
                <a:solidFill>
                  <a:prstClr val="black"/>
                </a:solidFill>
              </a:rPr>
              <a:t>Ahora leerás varios tipos de textos. Toma notas porque es posible que quieras consultar tus notas mientras planificas tu escrito narrativo. Puedes consultar cualquiera de las fuentes de información cuantas veces quieras. </a:t>
            </a:r>
          </a:p>
          <a:p>
            <a:pPr lvl="0" defTabSz="1018824"/>
            <a:endParaRPr lang="es-ES_tradnl" sz="1200" b="1" dirty="0">
              <a:solidFill>
                <a:prstClr val="black"/>
              </a:solidFill>
            </a:endParaRPr>
          </a:p>
          <a:p>
            <a:pPr lvl="0" defTabSz="1018824"/>
            <a:r>
              <a:rPr lang="es-ES_tradnl" sz="1200" b="1" dirty="0">
                <a:solidFill>
                  <a:prstClr val="black"/>
                </a:solidFill>
              </a:rPr>
              <a:t>Preguntas:</a:t>
            </a:r>
          </a:p>
          <a:p>
            <a:pPr lvl="0" defTabSz="1018824"/>
            <a:r>
              <a:rPr lang="es-ES_tradnl" sz="1200" dirty="0">
                <a:solidFill>
                  <a:prstClr val="black"/>
                </a:solidFill>
              </a:rPr>
              <a:t>Responde las preguntas. Tus respuestas a estas preguntas serán calificadas. Además, van a ayudarte a pensar sobre las fuentes de información que has leído, lo que también te ayudará a planificar tu escrito narrativo. </a:t>
            </a:r>
          </a:p>
          <a:p>
            <a:endParaRPr lang="es-GT" sz="1200" dirty="0" smtClean="0"/>
          </a:p>
          <a:p>
            <a:r>
              <a:rPr lang="es-MX" sz="1200" b="1" u="sng" dirty="0" smtClean="0"/>
              <a:t>Parte 2</a:t>
            </a:r>
            <a:r>
              <a:rPr lang="es-MX" sz="1200" b="1" dirty="0" smtClean="0"/>
              <a:t> </a:t>
            </a:r>
          </a:p>
          <a:p>
            <a:pPr marL="359702" indent="-359702">
              <a:defRPr/>
            </a:pPr>
            <a:r>
              <a:rPr lang="es-MX" sz="1200" b="1" u="sng" dirty="0" smtClean="0"/>
              <a:t>Tu tarea</a:t>
            </a:r>
            <a:r>
              <a:rPr lang="es-MX" sz="1200" b="1" dirty="0" smtClean="0"/>
              <a:t>:</a:t>
            </a:r>
          </a:p>
          <a:p>
            <a:pPr>
              <a:defRPr/>
            </a:pPr>
            <a:r>
              <a:rPr lang="es-ES" sz="1200" dirty="0"/>
              <a:t>Escribe un cuento narrativo acerca de un personaje que quiere hacer de nuestros océanos un lugar más limpio.  Tu cuento debe mantenerse enfocado/centrado en el tema.   Establece el ambiente, los personajes y un punto de vista.  Utiliza técnicas de narración que presenten el progreso de </a:t>
            </a:r>
          </a:p>
          <a:p>
            <a:pPr marL="359702" indent="-359702">
              <a:defRPr/>
            </a:pPr>
            <a:r>
              <a:rPr lang="es-ES" sz="1200" dirty="0"/>
              <a:t>tu cuento desde el principio, medio (desarrollo) y hasta el final.</a:t>
            </a:r>
          </a:p>
          <a:p>
            <a:pPr marL="359702" indent="-359702">
              <a:defRPr/>
            </a:pPr>
            <a:endParaRPr lang="es-MX" sz="1200" dirty="0" smtClean="0"/>
          </a:p>
          <a:p>
            <a:pPr marL="359702" indent="-359702">
              <a:defRPr/>
            </a:pPr>
            <a:endParaRPr lang="es-MX" sz="1200" b="1" u="sng" dirty="0"/>
          </a:p>
          <a:p>
            <a:r>
              <a:rPr lang="es-GT" sz="1200" b="1" u="sng" dirty="0"/>
              <a:t>Vas a</a:t>
            </a:r>
            <a:r>
              <a:rPr lang="es-GT" sz="1200" dirty="0"/>
              <a:t>:</a:t>
            </a:r>
          </a:p>
          <a:p>
            <a:pPr marL="361375" indent="-361375">
              <a:buAutoNum type="arabicPeriod"/>
            </a:pPr>
            <a:r>
              <a:rPr lang="es-GT" sz="1200" dirty="0"/>
              <a:t>Planificar tu </a:t>
            </a:r>
            <a:r>
              <a:rPr lang="es-GT" sz="1200" dirty="0" smtClean="0"/>
              <a:t>escrito narrativo.   </a:t>
            </a:r>
            <a:r>
              <a:rPr lang="es-GT" sz="1200" dirty="0"/>
              <a:t>Puedes utilizar tus notas y respuestas.  </a:t>
            </a:r>
          </a:p>
          <a:p>
            <a:pPr marL="361375" indent="-361375">
              <a:buAutoNum type="arabicPeriod"/>
            </a:pPr>
            <a:endParaRPr lang="es-GT" sz="1200" dirty="0"/>
          </a:p>
          <a:p>
            <a:pPr marL="361375" indent="-361375">
              <a:buAutoNum type="arabicPeriod"/>
            </a:pPr>
            <a:r>
              <a:rPr lang="es-GT" sz="1200" dirty="0"/>
              <a:t>Escribir, revisar y editar tu primer borrador (tu maestro te proporcionará papel). </a:t>
            </a:r>
          </a:p>
          <a:p>
            <a:pPr marL="361375" indent="-361375">
              <a:buAutoNum type="arabicPeriod"/>
            </a:pPr>
            <a:endParaRPr lang="es-GT" sz="1200" dirty="0"/>
          </a:p>
          <a:p>
            <a:pPr marL="361375" indent="-361375">
              <a:buAutoNum type="arabicPeriod"/>
            </a:pPr>
            <a:r>
              <a:rPr lang="es-GT" sz="1200" dirty="0" smtClean="0"/>
              <a:t>Escribir la versión final </a:t>
            </a:r>
            <a:r>
              <a:rPr lang="es-GT" sz="1200" dirty="0"/>
              <a:t>de tu </a:t>
            </a:r>
            <a:r>
              <a:rPr lang="es-GT" sz="1200" dirty="0" smtClean="0"/>
              <a:t>relato narrativo. </a:t>
            </a:r>
            <a:endParaRPr lang="en-US" sz="1200" b="1" u="sng" dirty="0"/>
          </a:p>
        </p:txBody>
      </p:sp>
      <p:graphicFrame>
        <p:nvGraphicFramePr>
          <p:cNvPr id="6" name="Table 5"/>
          <p:cNvGraphicFramePr>
            <a:graphicFrameLocks noGrp="1"/>
          </p:cNvGraphicFramePr>
          <p:nvPr>
            <p:extLst>
              <p:ext uri="{D42A27DB-BD31-4B8C-83A1-F6EECF244321}">
                <p14:modId xmlns:p14="http://schemas.microsoft.com/office/powerpoint/2010/main" val="3132849531"/>
              </p:ext>
            </p:extLst>
          </p:nvPr>
        </p:nvGraphicFramePr>
        <p:xfrm>
          <a:off x="1143000" y="7896691"/>
          <a:ext cx="5553075" cy="1798319"/>
        </p:xfrm>
        <a:graphic>
          <a:graphicData uri="http://schemas.openxmlformats.org/drawingml/2006/table">
            <a:tbl>
              <a:tblPr firstRow="1" bandRow="1">
                <a:tableStyleId>{5940675A-B579-460E-94D1-54222C63F5DA}</a:tableStyleId>
              </a:tblPr>
              <a:tblGrid>
                <a:gridCol w="1180160"/>
                <a:gridCol w="4372915"/>
              </a:tblGrid>
              <a:tr h="0">
                <a:tc>
                  <a:txBody>
                    <a:bodyPr/>
                    <a:lstStyle/>
                    <a:p>
                      <a:pPr algn="r"/>
                      <a:r>
                        <a:rPr lang="es-EC" sz="850" b="1" i="1" noProof="0" dirty="0" smtClean="0">
                          <a:solidFill>
                            <a:schemeClr val="tx1"/>
                          </a:solidFill>
                        </a:rPr>
                        <a:t>Propósito</a:t>
                      </a:r>
                      <a:endParaRPr lang="es-EC" sz="850" b="1" i="1" noProof="0"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C" sz="850" b="1" i="0" u="none" strike="noStrike" kern="1200" cap="none" spc="0" normalizeH="0" baseline="0" noProof="0" dirty="0" smtClean="0">
                          <a:ln>
                            <a:noFill/>
                          </a:ln>
                          <a:solidFill>
                            <a:prstClr val="black"/>
                          </a:solidFill>
                          <a:effectLst/>
                          <a:uLnTx/>
                          <a:uFillTx/>
                          <a:latin typeface="+mn-lt"/>
                          <a:ea typeface="+mn-ea"/>
                          <a:cs typeface="+mn-cs"/>
                        </a:rPr>
                        <a:t>Cuán bien mantienes tu enfoque, y estableces un escenario, narrador y /o personajes</a:t>
                      </a:r>
                      <a:r>
                        <a:rPr kumimoji="0" lang="en-US" sz="850" b="1" i="0" u="none" strike="noStrike" kern="1200" cap="none" spc="0" normalizeH="0" baseline="0" noProof="0" dirty="0" smtClean="0">
                          <a:ln>
                            <a:noFill/>
                          </a:ln>
                          <a:solidFill>
                            <a:prstClr val="black"/>
                          </a:solidFill>
                          <a:effectLst/>
                          <a:uLnTx/>
                          <a:uFillTx/>
                          <a:latin typeface="+mn-lt"/>
                          <a:ea typeface="+mn-ea"/>
                          <a:cs typeface="+mn-cs"/>
                        </a:rPr>
                        <a:t>.</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EC" sz="850" b="1" i="1" noProof="0" dirty="0" smtClean="0">
                          <a:solidFill>
                            <a:schemeClr val="tx1"/>
                          </a:solidFill>
                        </a:rPr>
                        <a:t>Organización</a:t>
                      </a:r>
                      <a:endParaRPr lang="es-EC" sz="85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s-EC" sz="850" b="1" noProof="0" dirty="0" smtClean="0"/>
                        <a:t>Cuán</a:t>
                      </a:r>
                      <a:r>
                        <a:rPr lang="es-EC" sz="850" b="1" baseline="0" noProof="0" dirty="0" smtClean="0"/>
                        <a:t> bien los</a:t>
                      </a:r>
                      <a:r>
                        <a:rPr lang="es-EC" sz="850" b="1" baseline="0" noProof="0" dirty="0" smtClean="0">
                          <a:solidFill>
                            <a:srgbClr val="00B050"/>
                          </a:solidFill>
                        </a:rPr>
                        <a:t> </a:t>
                      </a:r>
                      <a:r>
                        <a:rPr lang="es-EC" sz="850" b="1" baseline="0" noProof="0" dirty="0" smtClean="0">
                          <a:solidFill>
                            <a:schemeClr val="tx1"/>
                          </a:solidFill>
                        </a:rPr>
                        <a:t>acontecimientos</a:t>
                      </a:r>
                      <a:r>
                        <a:rPr lang="es-EC" sz="850" b="1" baseline="0" noProof="0" dirty="0" smtClean="0"/>
                        <a:t> fluyen lógicamente desde el principio hasta el final, utilizando transiciones eficaces, y cuán bien te mantienes en el tema a lo largo del cuento.</a:t>
                      </a:r>
                      <a:endParaRPr lang="es-EC" sz="85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EC" sz="850" b="1" i="1" noProof="0" dirty="0" smtClean="0">
                          <a:solidFill>
                            <a:schemeClr val="tx1"/>
                          </a:solidFill>
                        </a:rPr>
                        <a:t>Elaboración:</a:t>
                      </a:r>
                    </a:p>
                    <a:p>
                      <a:pPr algn="r"/>
                      <a:r>
                        <a:rPr lang="es-EC" sz="850" b="1" i="1" noProof="0" dirty="0" smtClean="0">
                          <a:solidFill>
                            <a:schemeClr val="tx1"/>
                          </a:solidFill>
                        </a:rPr>
                        <a:t>de</a:t>
                      </a:r>
                      <a:r>
                        <a:rPr lang="es-EC" sz="850" b="1" i="1" baseline="0" noProof="0" dirty="0" smtClean="0">
                          <a:solidFill>
                            <a:schemeClr val="tx1"/>
                          </a:solidFill>
                        </a:rPr>
                        <a:t> la</a:t>
                      </a:r>
                      <a:r>
                        <a:rPr lang="es-EC" sz="850" b="1" i="1" noProof="0" dirty="0" smtClean="0">
                          <a:solidFill>
                            <a:schemeClr val="tx1"/>
                          </a:solidFill>
                        </a:rPr>
                        <a:t> evidencia</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x-none" sz="850" b="1" noProof="0" dirty="0" smtClean="0"/>
                        <a:t>Cuán bien</a:t>
                      </a:r>
                      <a:r>
                        <a:rPr lang="x-none" sz="850" b="1" baseline="0" noProof="0" dirty="0" smtClean="0"/>
                        <a:t> desarrollas tu cuento con detalles, diálogos y descripciones para continuar avanzando el cuento o ilustrar la experiencia. </a:t>
                      </a:r>
                      <a:endParaRPr lang="x-none" sz="850" b="1" noProof="0" dirty="0" smtClean="0"/>
                    </a:p>
                  </a:txBody>
                  <a:tcPr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s-EC" sz="850" b="1" i="1" noProof="0" dirty="0" smtClean="0">
                          <a:solidFill>
                            <a:schemeClr val="tx1"/>
                          </a:solidFill>
                        </a:rPr>
                        <a:t>Elaboración:</a:t>
                      </a:r>
                    </a:p>
                    <a:p>
                      <a:pPr algn="r"/>
                      <a:r>
                        <a:rPr lang="es-EC" sz="850" b="1" i="1" noProof="0" dirty="0" smtClean="0">
                          <a:solidFill>
                            <a:schemeClr val="tx1"/>
                          </a:solidFill>
                        </a:rPr>
                        <a:t>del lenguaje</a:t>
                      </a:r>
                      <a:r>
                        <a:rPr lang="es-EC" sz="850" b="1" i="1" baseline="0" noProof="0" dirty="0" smtClean="0">
                          <a:solidFill>
                            <a:schemeClr val="tx1"/>
                          </a:solidFill>
                        </a:rPr>
                        <a:t> y</a:t>
                      </a:r>
                      <a:r>
                        <a:rPr lang="es-EC" sz="850" b="1" i="1" noProof="0" dirty="0" smtClean="0">
                          <a:solidFill>
                            <a:schemeClr val="tx1"/>
                          </a:solidFill>
                        </a:rPr>
                        <a:t> vocabulario</a:t>
                      </a:r>
                      <a:endParaRPr lang="es-EC" sz="85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x-none" sz="850" b="1" noProof="0" dirty="0" smtClean="0"/>
                        <a:t>Cuán bien expresas experiencias o acontecimientos </a:t>
                      </a:r>
                      <a:r>
                        <a:rPr lang="x-none" sz="850" b="1" baseline="0" noProof="0" dirty="0" smtClean="0"/>
                        <a:t> con efectividad, utilizando expresiones de lenguaje sensorial, concreto y figurativo, que sean  adecuadas para tu propósito.</a:t>
                      </a:r>
                      <a:r>
                        <a:rPr lang="x-none" sz="850" b="1" noProof="0" dirty="0" smtClean="0"/>
                        <a:t> </a:t>
                      </a:r>
                    </a:p>
                  </a:txBody>
                  <a:tcPr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EC" sz="850" b="1" i="1" noProof="0" dirty="0" smtClean="0">
                          <a:solidFill>
                            <a:schemeClr val="tx1"/>
                          </a:solidFill>
                        </a:rPr>
                        <a:t>Convenciones</a:t>
                      </a:r>
                      <a:endParaRPr lang="es-EC" sz="850" b="1" i="1" noProof="0" dirty="0">
                        <a:solidFill>
                          <a:schemeClr val="tx1"/>
                        </a:solidFill>
                      </a:endParaRPr>
                    </a:p>
                  </a:txBody>
                  <a:tcPr marL="97155" marR="97155" marT="47897" marB="47897" anchor="ctr">
                    <a:solidFill>
                      <a:schemeClr val="accent6">
                        <a:lumMod val="20000"/>
                        <a:lumOff val="80000"/>
                      </a:schemeClr>
                    </a:solidFill>
                  </a:tcPr>
                </a:tc>
                <a:tc>
                  <a:txBody>
                    <a:bodyPr/>
                    <a:lstStyle/>
                    <a:p>
                      <a:r>
                        <a:rPr lang="x-none" sz="850" b="1" noProof="0" dirty="0" smtClean="0"/>
                        <a:t>Cuán bien sigues</a:t>
                      </a:r>
                      <a:r>
                        <a:rPr lang="x-none" sz="850" b="1" baseline="0" noProof="0" dirty="0" smtClean="0"/>
                        <a:t> las reglas de gramática, usos y mecánica (ortografía, puntuación, uso de mayúsculas, etc.).</a:t>
                      </a:r>
                      <a:endParaRPr lang="x-none" sz="850" b="1" noProof="0" dirty="0" smtClean="0"/>
                    </a:p>
                  </a:txBody>
                  <a:tcPr anchor="ctr">
                    <a:solidFill>
                      <a:schemeClr val="accent6">
                        <a:lumMod val="20000"/>
                        <a:lumOff val="80000"/>
                      </a:schemeClr>
                    </a:solidFill>
                  </a:tcPr>
                </a:tc>
              </a:tr>
            </a:tbl>
          </a:graphicData>
        </a:graphic>
      </p:graphicFrame>
      <p:sp>
        <p:nvSpPr>
          <p:cNvPr id="2" name="Rectangle 1"/>
          <p:cNvSpPr/>
          <p:nvPr/>
        </p:nvSpPr>
        <p:spPr>
          <a:xfrm>
            <a:off x="3040739" y="7548973"/>
            <a:ext cx="1757596" cy="307777"/>
          </a:xfrm>
          <a:prstGeom prst="rect">
            <a:avLst/>
          </a:prstGeom>
        </p:spPr>
        <p:txBody>
          <a:bodyPr wrap="none">
            <a:spAutoFit/>
          </a:bodyPr>
          <a:lstStyle/>
          <a:p>
            <a:pPr algn="ctr"/>
            <a:r>
              <a:rPr lang="es-GT" sz="1400" b="1" i="1" dirty="0"/>
              <a:t>Serás calificado por…</a:t>
            </a:r>
          </a:p>
        </p:txBody>
      </p:sp>
    </p:spTree>
    <p:extLst>
      <p:ext uri="{BB962C8B-B14F-4D97-AF65-F5344CB8AC3E}">
        <p14:creationId xmlns:p14="http://schemas.microsoft.com/office/powerpoint/2010/main" val="32014314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5" name="Rectangle 4"/>
          <p:cNvSpPr/>
          <p:nvPr/>
        </p:nvSpPr>
        <p:spPr>
          <a:xfrm>
            <a:off x="732845" y="381000"/>
            <a:ext cx="6477000" cy="7248138"/>
          </a:xfrm>
          <a:prstGeom prst="rect">
            <a:avLst/>
          </a:prstGeom>
        </p:spPr>
        <p:txBody>
          <a:bodyPr wrap="square">
            <a:spAutoFit/>
          </a:bodyPr>
          <a:lstStyle/>
          <a:p>
            <a:pPr algn="ctr"/>
            <a:r>
              <a:rPr lang="es-PY" sz="1400" i="1" dirty="0" smtClean="0"/>
              <a:t>Limpiando la playa Crescent</a:t>
            </a:r>
          </a:p>
          <a:p>
            <a:pPr algn="ctr"/>
            <a:endParaRPr lang="es-PY" sz="1400" b="1" u="sng" dirty="0" smtClean="0"/>
          </a:p>
          <a:p>
            <a:r>
              <a:rPr lang="es-PY" sz="1150" dirty="0" smtClean="0"/>
              <a:t>1 </a:t>
            </a:r>
          </a:p>
          <a:p>
            <a:r>
              <a:rPr lang="es-PY" sz="1150" dirty="0" smtClean="0"/>
              <a:t>Era sábado, así que el equipo de soccer  </a:t>
            </a:r>
            <a:r>
              <a:rPr lang="es-PY" sz="1150" i="1" dirty="0" smtClean="0"/>
              <a:t>Green Valley Kickers  </a:t>
            </a:r>
            <a:r>
              <a:rPr lang="es-PY" sz="1150" dirty="0" smtClean="0"/>
              <a:t>estaba supuesto  a practicar  como de costumbre.  En lugar de eso, nuestro entrenador había ofrecido como voluntarios a los miembros del equipo para que participáramos en la limpieza bianual de la playa del condado de  </a:t>
            </a:r>
            <a:r>
              <a:rPr lang="es-PY" sz="1150" i="1" dirty="0" smtClean="0"/>
              <a:t>Finvale </a:t>
            </a:r>
            <a:r>
              <a:rPr lang="es-PY" sz="1150" dirty="0" smtClean="0"/>
              <a:t>. Dos veces al año, antes y después de la estación de verano, la gente se reúne en las playas para recoger basura.  Algunos de nosotros, incluyéndome a mi, pensábamos que no era justo  que el entrenador  Simms nos estuviera haciendo eso.  Después de todo, ¡nos apuntamos para jugar soccer, no para </a:t>
            </a:r>
            <a:r>
              <a:rPr lang="es-PY" sz="1150" dirty="0"/>
              <a:t> </a:t>
            </a:r>
            <a:r>
              <a:rPr lang="es-PY" sz="1150" dirty="0" smtClean="0"/>
              <a:t>recoger basura!</a:t>
            </a:r>
          </a:p>
          <a:p>
            <a:endParaRPr lang="es-PY" sz="1150" dirty="0" smtClean="0"/>
          </a:p>
          <a:p>
            <a:r>
              <a:rPr lang="es-PY" sz="1150" dirty="0" smtClean="0"/>
              <a:t>2 </a:t>
            </a:r>
          </a:p>
          <a:p>
            <a:r>
              <a:rPr lang="es-PY" sz="1150" dirty="0" smtClean="0"/>
              <a:t>Nos encontramos en la playa </a:t>
            </a:r>
            <a:r>
              <a:rPr lang="es-PY" sz="1150" dirty="0" err="1" smtClean="0"/>
              <a:t>Crescent</a:t>
            </a:r>
            <a:r>
              <a:rPr lang="es-PY" sz="1150" dirty="0" smtClean="0"/>
              <a:t>, una extensa y arenosa playa en forma de media luna.  El entrenador Simms  repartió guantes de hule y bolsas de basura de un amarrillo reluciente.  Un biólogo  marino llamado Dr. Torrez nos dio las gracias por haber aceptado la  invitación de ir a trabajar.  Nos dio un artículo para que lo leyéramos titulado “La basura en la playa.” El artículo explicaba que cada año ¡catorce mil millones de libras de basura  van a parar a los océanos del mundo! Una parte comienza como basura que se vierte en las playas.  Otra parte comienza como basura que se vierte en el océano.  Todo acaba convirtiéndose  en un gran desastre que necesita ser removido.</a:t>
            </a:r>
          </a:p>
          <a:p>
            <a:endParaRPr lang="es-PY" sz="1150" dirty="0" smtClean="0"/>
          </a:p>
          <a:p>
            <a:endParaRPr lang="es-PY" sz="1150" dirty="0" smtClean="0"/>
          </a:p>
          <a:p>
            <a:r>
              <a:rPr lang="es-PY" sz="1150" dirty="0" smtClean="0"/>
              <a:t>3 </a:t>
            </a:r>
          </a:p>
          <a:p>
            <a:r>
              <a:rPr lang="es-PY" sz="1150" dirty="0" smtClean="0"/>
              <a:t>El Dr. Torrez alzó un plástico anillado de los que se usan para sujetar los paquetes de 6 latas de sodas y dijo, —los peces, las nutrias marinas y hasta los leones marinos pueden quedar atrapados en estos.   Entonces nos mostró un pedazo largo de hilo de pescar.  —Las criaturas marinas pueden ser estranguladas por esto y morir, </a:t>
            </a:r>
            <a:r>
              <a:rPr lang="es-PY" sz="1150" dirty="0"/>
              <a:t>— </a:t>
            </a:r>
            <a:r>
              <a:rPr lang="es-PY" sz="1150" dirty="0" smtClean="0"/>
              <a:t>dijo.  —Además, muchos  animales del océano se enferman cunado comen basura, al confundirla con alimento.  Los pueden matar.</a:t>
            </a:r>
          </a:p>
          <a:p>
            <a:endParaRPr lang="es-PY" sz="1150" dirty="0" smtClean="0"/>
          </a:p>
          <a:p>
            <a:r>
              <a:rPr lang="es-PY" sz="1150" dirty="0" smtClean="0"/>
              <a:t>4 </a:t>
            </a:r>
          </a:p>
          <a:p>
            <a:r>
              <a:rPr lang="es-PY" sz="1150" dirty="0" smtClean="0"/>
              <a:t>Mientras llenaba  mi bolsa con basura, no podía creer cuánto desecho estaba  encontrando.  Podía ver por qué era una buena idea deshacerse de todo este desperdicio antes de que llegara el verano.  La gente viene de lugares cercanos y lejanos para disfrutar de la tibia arena y las olas del mar.  No solo era algo feo sino también peligroso. Había botellas rotas y latas oxidadas que las personas podrían pisar con sus pies descalzos.  Había juguetes rotos, colillas de cigarrillos, cajas de fósforos, y todo tipo de envases de comida y bebida.</a:t>
            </a:r>
          </a:p>
          <a:p>
            <a:endParaRPr lang="es-PY" sz="1150" dirty="0" smtClean="0"/>
          </a:p>
          <a:p>
            <a:r>
              <a:rPr lang="es-PY" sz="1150" dirty="0" smtClean="0"/>
              <a:t>5 </a:t>
            </a:r>
          </a:p>
          <a:p>
            <a:r>
              <a:rPr lang="es-PY" sz="1150" dirty="0" smtClean="0"/>
              <a:t>¡Mi equipo de soccer llenó veinticinco bolsas de basura! La playa se veía  </a:t>
            </a:r>
            <a:r>
              <a:rPr lang="es-PY" sz="1150" b="1" u="sng" dirty="0" smtClean="0"/>
              <a:t>excepcional</a:t>
            </a:r>
            <a:r>
              <a:rPr lang="es-PY" sz="1150" dirty="0" smtClean="0"/>
              <a:t> cuando nos  fuimos.  Nos sentimos orgullosos de nuestro duro trabajo.  No podía esperar para pasar el primer día  soleado del verano en la playa Crescent.</a:t>
            </a:r>
            <a:endParaRPr lang="es-PY" sz="1150" dirty="0"/>
          </a:p>
        </p:txBody>
      </p:sp>
      <p:sp>
        <p:nvSpPr>
          <p:cNvPr id="3" name="Rectangle 2"/>
          <p:cNvSpPr/>
          <p:nvPr/>
        </p:nvSpPr>
        <p:spPr>
          <a:xfrm>
            <a:off x="16565" y="9842956"/>
            <a:ext cx="2446352" cy="215444"/>
          </a:xfrm>
          <a:prstGeom prst="rect">
            <a:avLst/>
          </a:prstGeom>
        </p:spPr>
        <p:txBody>
          <a:bodyPr wrap="square">
            <a:spAutoFit/>
          </a:bodyPr>
          <a:lstStyle/>
          <a:p>
            <a:r>
              <a:rPr lang="en-US" sz="800" dirty="0"/>
              <a:t>Copyright © 2005 California Department of Education</a:t>
            </a:r>
          </a:p>
        </p:txBody>
      </p:sp>
      <p:pic>
        <p:nvPicPr>
          <p:cNvPr id="1026" name="Picture 2" descr="C:\Users\richmons\Downloads\Clean Beach.JPG"/>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971345" y="7597301"/>
            <a:ext cx="2912165" cy="19338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6" name="AutoShape 4" descr="https://outlook.office365.com/owa/service.svc/s/GetFileAttachment?id=AAMkAGZlYTFhMTMyLWZkNzctNGU3MC1hMDUxLTk5NWJkYTYwOWI1MQBGAAAAAABjs5PnigM6Qq9AxpLXbI81BwDL7GaSN%2B28Sov9pLIRqJDkAAAio9fkAADPF3lS1Fx7TZ4ddamlrc5JAAF5u4xWAAABEgAQAG3zZjZY1RhKk9buWvZJ1VE%3D&amp;X-OWA-CANARY=btG6YbW8AEqe8GF_ISz846XW1OntLtII7Kkf-nWmxwCol03mh60Na6kV9DXera5AOQvmd7nc2t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6" descr="https://outlook.office365.com/owa/service.svc/s/GetFileAttachment?id=AAMkAGZlYTFhMTMyLWZkNzctNGU3MC1hMDUxLTk5NWJkYTYwOWI1MQBGAAAAAABjs5PnigM6Qq9AxpLXbI81BwDL7GaSN%2B28Sov9pLIRqJDkAAAio9fkAADPF3lS1Fx7TZ4ddamlrc5JAAF5u4xWAAABEgAQAG3zZjZY1RhKk9buWvZJ1VE%3D&amp;X-OWA-CANARY=btG6YbW8AEqe8GF_ISz846XW1OntLtII7Kkf-nWmxwCol03mh60Na6kV9DXera5AOQvmd7nc2t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4" name="Picture 10" descr="http://coastalcare.org/wp-content/images/issues/pollution/boy-walks-on-beach-in-cochi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407" y="7589280"/>
            <a:ext cx="2912165" cy="19336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9630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27</a:t>
            </a:fld>
            <a:endParaRPr lang="en-US" dirty="0"/>
          </a:p>
        </p:txBody>
      </p:sp>
      <p:sp>
        <p:nvSpPr>
          <p:cNvPr id="10241" name="Rectangle 1"/>
          <p:cNvSpPr>
            <a:spLocks noChangeArrowheads="1"/>
          </p:cNvSpPr>
          <p:nvPr/>
        </p:nvSpPr>
        <p:spPr bwMode="auto">
          <a:xfrm>
            <a:off x="242888" y="195295"/>
            <a:ext cx="7286625" cy="9499893"/>
          </a:xfrm>
          <a:prstGeom prst="rect">
            <a:avLst/>
          </a:prstGeom>
          <a:noFill/>
          <a:ln w="9525">
            <a:noFill/>
            <a:miter lim="800000"/>
            <a:headEnd/>
            <a:tailEnd/>
          </a:ln>
          <a:effectLst/>
        </p:spPr>
        <p:txBody>
          <a:bodyPr vert="horz" wrap="square" lIns="96378" tIns="48189" rIns="96378" bIns="48189" numCol="1" anchor="ctr" anchorCtr="0" compatLnSpc="1">
            <a:prstTxWarp prst="textNoShape">
              <a:avLst/>
            </a:prstTxWarp>
            <a:spAutoFit/>
          </a:bodyPr>
          <a:lstStyle/>
          <a:p>
            <a:pPr algn="ctr"/>
            <a:r>
              <a:rPr lang="es-MX" sz="1500" i="1" dirty="0" smtClean="0"/>
              <a:t>Salvando los arrecifes</a:t>
            </a:r>
          </a:p>
          <a:p>
            <a:endParaRPr lang="es-MX" sz="1300" b="1" u="sng" dirty="0" smtClean="0"/>
          </a:p>
          <a:p>
            <a:r>
              <a:rPr lang="es-MX" sz="1100" b="1" u="sng" dirty="0" smtClean="0"/>
              <a:t>¡Está vivo!</a:t>
            </a:r>
          </a:p>
          <a:p>
            <a:r>
              <a:rPr lang="es-MX" sz="1100" dirty="0" smtClean="0"/>
              <a:t>Los arrecifes de coral pueden parecer rocas, pero en realidad son estructuras vivas. Están compuestos de minúsculos animales marinos.  Esas criaturas minúsculas se llaman  </a:t>
            </a:r>
            <a:r>
              <a:rPr lang="es-MX" sz="1100" b="1" dirty="0" smtClean="0"/>
              <a:t>pólipos coralinos</a:t>
            </a:r>
            <a:r>
              <a:rPr lang="es-MX" sz="1100" dirty="0" smtClean="0"/>
              <a:t>.  Los pólipos construyen corazas duras alrededor de sí mismos. Cuando un pólipo muere deja atrás su esqueleto. Los pólipos jóvenes se adhieren a los viejos esqueletos . Al cabo de muchos años los pólipos forman un arrecife coralino.</a:t>
            </a:r>
          </a:p>
          <a:p>
            <a:endParaRPr lang="es-MX" sz="1100" dirty="0" smtClean="0"/>
          </a:p>
          <a:p>
            <a:r>
              <a:rPr lang="es-MX" sz="1100" b="1" u="sng" dirty="0"/>
              <a:t>Salvando los arrecifes</a:t>
            </a:r>
          </a:p>
          <a:p>
            <a:r>
              <a:rPr lang="es-MX" sz="1100" dirty="0"/>
              <a:t>Los arrecifes de </a:t>
            </a:r>
            <a:r>
              <a:rPr lang="es-MX" sz="1100" dirty="0" smtClean="0"/>
              <a:t>coral son el hogar de miles de plantas y animales marinos. Cientos de  </a:t>
            </a:r>
            <a:r>
              <a:rPr lang="es-MX" sz="1100" b="1" dirty="0" smtClean="0"/>
              <a:t>peces payaso </a:t>
            </a:r>
            <a:r>
              <a:rPr lang="es-MX" sz="1100" dirty="0" smtClean="0"/>
              <a:t>nadan velozmente entrando y saliendo de las brechas en los arrecifes de coral.  Además de los peces, otros animales que habitan los arrecifes de coral incluyen los cangrejos, tortugas y caballitos de mar. Puede que pronto estas criaturas marinas no tengan un lugar donde vivir.  Un estudio reciente indica que muchos arrecifes de coral alrededor del mundo están siendo destruidos. Algunos científicos dicen que puede que más de la mitad de los arrecifes del mundo desparezcan para el año 2030.</a:t>
            </a:r>
          </a:p>
          <a:p>
            <a:endParaRPr lang="es-MX" sz="1100" dirty="0" smtClean="0"/>
          </a:p>
          <a:p>
            <a:r>
              <a:rPr lang="es-MX" sz="1100" dirty="0" smtClean="0"/>
              <a:t>Los científicos están trabajando duro para proteger los arrecifes de coral. Están estudiando y cartografiando los arrecifes. Muchas áreas protegidas de arrecifes se están expandiendo. No se permite la pesca en estás áreas protegidas. —Resolver el problema de los arrecifes de coral es un desafío, —dijo un científico. —Requiere que comprendamos lo que está sucediendo, mucho mejor de lo que actualmente sabemos.</a:t>
            </a:r>
          </a:p>
          <a:p>
            <a:endParaRPr lang="es-MX" sz="1100" dirty="0" smtClean="0"/>
          </a:p>
          <a:p>
            <a:r>
              <a:rPr lang="es-MX" sz="1100" b="1" u="sng" dirty="0" smtClean="0"/>
              <a:t>Por qué están desapareciendo lo arrecifes de coral</a:t>
            </a:r>
          </a:p>
          <a:p>
            <a:r>
              <a:rPr lang="es-MX" sz="1100" dirty="0" smtClean="0"/>
              <a:t>Hay un número de cosas que están dañando nuestros preciosos arrecifes de coral.   Los fertilizantes procedentes de las granjas de cultivo o jardines terminan en los océanos. El fertilizante crea condiciones </a:t>
            </a:r>
            <a:r>
              <a:rPr lang="es-MX" sz="1100" dirty="0"/>
              <a:t> </a:t>
            </a:r>
            <a:r>
              <a:rPr lang="es-MX" sz="1100" dirty="0" smtClean="0"/>
              <a:t>favorables para el crecimiento de algas.  Los químicos que contienen los bloqueadores solares y las aguas residuales, así como los herbicidas y pesticidas que se utilizan en las granjas de cultivo  y los jardines en los hogares pueden todos terminar en los océanos y envenenar los corales. El agua se convierte en una  </a:t>
            </a:r>
            <a:r>
              <a:rPr lang="es-MX" sz="1100" b="1" u="sng" dirty="0" smtClean="0"/>
              <a:t>zona muerta</a:t>
            </a:r>
            <a:r>
              <a:rPr lang="es-MX" sz="1100" dirty="0"/>
              <a:t> d</a:t>
            </a:r>
            <a:r>
              <a:rPr lang="es-MX" sz="1100" dirty="0" smtClean="0"/>
              <a:t>onde no puede vivir ninguna otra criatura marina. Las zonas muertas son lugares en el océano donde hay muy poco o ningún oxígeno. La vida marina, tal como los peces, no pueden vivir en agua sin oxígeno. La zona muerta más grande del mundo está en el mar Báltico.</a:t>
            </a:r>
          </a:p>
          <a:p>
            <a:endParaRPr lang="es-MX" sz="1100" dirty="0" smtClean="0"/>
          </a:p>
          <a:p>
            <a:r>
              <a:rPr lang="es-MX" sz="1100" b="1" u="sng" dirty="0" smtClean="0"/>
              <a:t>Desechos en los océanos</a:t>
            </a:r>
            <a:endParaRPr lang="es-MX" sz="1100" u="sng" dirty="0" smtClean="0"/>
          </a:p>
          <a:p>
            <a:r>
              <a:rPr lang="es-MX" sz="1100" dirty="0" smtClean="0"/>
              <a:t>Los desechos marinos también afectan a los arrecifes en muchas áreas. ¿Sabías que los desechos en tierra pueden terminar en los océanos? Los desechos marinos son difíciles de ver porque muchos de ellos flotan debajo de la superficie del agua. El único lugar donde podemos ver los desechos marinos es a lo largo de las costas.  Las criaturas  marinas se pueden enredar en sogas, alambres y anillos de sujeción de plástico para botellas.  El plástico usualmente se descompone en pedazos más pequeños que muchas criaturas marinas confunden con alimento. Comer el plástico les causa problemas de salud.  El plástico mata varias especies que habitan en los arrecifes. Las redes de pesca abandonadas son a menudo llamadas “redes fantasmas” porque todavía pueden atrapar peces y otras criaturas marinas. La redes fantasmas pueden enredar y matar organismos de los arrecifes y descomponer o dañar arrecifes. </a:t>
            </a:r>
          </a:p>
          <a:p>
            <a:endParaRPr lang="es-MX" sz="1100" b="1" dirty="0" smtClean="0"/>
          </a:p>
          <a:p>
            <a:r>
              <a:rPr lang="es-MX" sz="1100" b="1" u="sng" dirty="0" smtClean="0"/>
              <a:t>La Gran zona de basura en el Pacífico</a:t>
            </a:r>
            <a:endParaRPr lang="es-MX" sz="1100" u="sng" dirty="0" smtClean="0"/>
          </a:p>
          <a:p>
            <a:r>
              <a:rPr lang="es-MX" sz="1100" dirty="0" smtClean="0"/>
              <a:t>En una parte del océano Pacífico norte, las corrientes oceánicas crean un  </a:t>
            </a:r>
            <a:r>
              <a:rPr lang="es-MX" sz="1100" b="1" u="sng" dirty="0" smtClean="0"/>
              <a:t>remolino</a:t>
            </a:r>
            <a:r>
              <a:rPr lang="es-MX" sz="1100" dirty="0" smtClean="0"/>
              <a:t> (</a:t>
            </a:r>
            <a:r>
              <a:rPr lang="es-MX" sz="1100" i="1" u="sng" dirty="0" err="1" smtClean="0"/>
              <a:t>gyre</a:t>
            </a:r>
            <a:r>
              <a:rPr lang="es-MX" sz="1100" dirty="0" smtClean="0"/>
              <a:t>)</a:t>
            </a:r>
            <a:r>
              <a:rPr lang="es-MX" sz="1100" b="1" u="sng" dirty="0" smtClean="0"/>
              <a:t>,</a:t>
            </a:r>
            <a:r>
              <a:rPr lang="es-MX" sz="1100" dirty="0" smtClean="0"/>
              <a:t> un inmenso vórtice de corrientes de agua que se mueve lentamente. Los científicos han encontrado allí el vertedero flotante más grande del mundo. Es difícil saber cuánta basura hay en el remolino, pero probablemente contiene millones de libras.  Los científicos creen que sería casi imposible sacar toda la basura, simplemente es demasiada.  Algunas personas piensan que la gran masa de desechos flotantes en el Pacífico norte es tan grande como el continente norteamericano y mide unos 100 pies de profundidad.  Los arrecifes de las isla hawaianas en particular sufren los efectos de los desechos del remolino del Pacífico norte.  Del 2000 al 2006, más de 500 toneladas de desechos marinos fueron removidos de las islas hawaianas.</a:t>
            </a:r>
          </a:p>
          <a:p>
            <a:endParaRPr lang="es-MX" sz="1100" dirty="0" smtClean="0"/>
          </a:p>
          <a:p>
            <a:r>
              <a:rPr lang="es-MX" sz="1100" b="1" u="sng" dirty="0" smtClean="0"/>
              <a:t>Conclusión</a:t>
            </a:r>
          </a:p>
          <a:p>
            <a:r>
              <a:rPr lang="es-MX" sz="1100" dirty="0" smtClean="0"/>
              <a:t>Es importante salvar nuestros arrecifes porque están desapareciendo.  Los científicos y los gobiernos están exhortando a todas las personas a tomar responsabilidad en esta importante lucha.  La contaminación del aire, la contaminación del agua debido a los desechos marinos, redes de pesca y barcos todos causan daño a los arrecifes del planeta.   Estas son cosas por las que todos los humanos deben asumir su responsabilidad.</a:t>
            </a:r>
            <a:endParaRPr lang="es-MX" sz="1100" dirty="0"/>
          </a:p>
        </p:txBody>
      </p:sp>
      <p:sp>
        <p:nvSpPr>
          <p:cNvPr id="4" name="TextBox 3"/>
          <p:cNvSpPr txBox="1"/>
          <p:nvPr/>
        </p:nvSpPr>
        <p:spPr>
          <a:xfrm>
            <a:off x="5278755" y="286745"/>
            <a:ext cx="2105025" cy="343540"/>
          </a:xfrm>
          <a:prstGeom prst="rect">
            <a:avLst/>
          </a:prstGeom>
          <a:noFill/>
        </p:spPr>
        <p:txBody>
          <a:bodyPr wrap="square" lIns="96378" tIns="48189" rIns="96378" bIns="48189" rtlCol="0">
            <a:spAutoFit/>
          </a:bodyPr>
          <a:lstStyle/>
          <a:p>
            <a:pPr algn="r"/>
            <a:r>
              <a:rPr lang="en-US" sz="800" dirty="0" err="1" smtClean="0"/>
              <a:t>Equivalencia</a:t>
            </a:r>
            <a:r>
              <a:rPr lang="en-US" sz="800" dirty="0" smtClean="0"/>
              <a:t> de </a:t>
            </a:r>
            <a:r>
              <a:rPr lang="en-US" sz="800" dirty="0" err="1" smtClean="0"/>
              <a:t>grado</a:t>
            </a:r>
            <a:r>
              <a:rPr lang="en-US" sz="800" dirty="0" smtClean="0"/>
              <a:t>:  </a:t>
            </a:r>
            <a:r>
              <a:rPr lang="en-US" sz="800" dirty="0"/>
              <a:t>5.9</a:t>
            </a:r>
          </a:p>
          <a:p>
            <a:pPr algn="r"/>
            <a:r>
              <a:rPr lang="en-US" sz="800" dirty="0" smtClean="0"/>
              <a:t>Lexile: </a:t>
            </a:r>
            <a:r>
              <a:rPr lang="en-US" sz="800" dirty="0"/>
              <a:t>950</a:t>
            </a:r>
          </a:p>
        </p:txBody>
      </p:sp>
    </p:spTree>
    <p:extLst>
      <p:ext uri="{BB962C8B-B14F-4D97-AF65-F5344CB8AC3E}">
        <p14:creationId xmlns:p14="http://schemas.microsoft.com/office/powerpoint/2010/main" val="17525135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7" name="Rectangle 6"/>
          <p:cNvSpPr/>
          <p:nvPr/>
        </p:nvSpPr>
        <p:spPr>
          <a:xfrm>
            <a:off x="485775" y="934291"/>
            <a:ext cx="6906678" cy="3549974"/>
          </a:xfrm>
          <a:prstGeom prst="rect">
            <a:avLst/>
          </a:prstGeom>
        </p:spPr>
        <p:txBody>
          <a:bodyPr wrap="square" lIns="101881" tIns="50941" rIns="101881" bIns="50941">
            <a:spAutoFit/>
          </a:bodyPr>
          <a:lstStyle/>
          <a:p>
            <a:pPr marL="403136" indent="-342900">
              <a:buAutoNum type="arabicPeriod"/>
            </a:pPr>
            <a:r>
              <a:rPr lang="es-NI" sz="1400" b="1" dirty="0" smtClean="0">
                <a:latin typeface="Helvetica" pitchFamily="34" charset="0"/>
                <a:cs typeface="Helvetica" pitchFamily="34" charset="0"/>
              </a:rPr>
              <a:t>¿Qué dos declaraciones muestran que no todos estaban de acuerdo con que “…</a:t>
            </a:r>
            <a:r>
              <a:rPr lang="es-NI" sz="1400" b="1" i="1" dirty="0">
                <a:latin typeface="Helvetica" pitchFamily="34" charset="0"/>
                <a:cs typeface="Helvetica" pitchFamily="34" charset="0"/>
              </a:rPr>
              <a:t>s</a:t>
            </a:r>
            <a:r>
              <a:rPr lang="es-NI" sz="1400" b="1" i="1" dirty="0" smtClean="0">
                <a:latin typeface="Helvetica" pitchFamily="34" charset="0"/>
                <a:cs typeface="Helvetica" pitchFamily="34" charset="0"/>
              </a:rPr>
              <a:t>er un buen miembro del equipo no solamente tiene que ver con jugar deportes”</a:t>
            </a:r>
            <a:r>
              <a:rPr lang="es-NI" sz="1400" b="1" dirty="0" smtClean="0">
                <a:latin typeface="Helvetica" pitchFamily="34" charset="0"/>
                <a:cs typeface="Helvetica" pitchFamily="34" charset="0"/>
              </a:rPr>
              <a:t>?</a:t>
            </a:r>
          </a:p>
          <a:p>
            <a:pPr marL="403136" indent="-342900">
              <a:buAutoNum type="arabicPeriod"/>
            </a:pPr>
            <a:endParaRPr lang="es-NI" sz="1400" b="1" dirty="0">
              <a:latin typeface="Helvetica" pitchFamily="34" charset="0"/>
              <a:cs typeface="Helvetica" pitchFamily="34" charset="0"/>
            </a:endParaRPr>
          </a:p>
          <a:p>
            <a:pPr marL="739775" indent="-681038"/>
            <a:r>
              <a:rPr lang="es-NI" sz="1400" b="1" dirty="0" smtClean="0">
                <a:latin typeface="Helvetica" pitchFamily="34" charset="0"/>
                <a:cs typeface="Helvetica" pitchFamily="34" charset="0"/>
              </a:rPr>
              <a:t>        </a:t>
            </a:r>
            <a:r>
              <a:rPr lang="es-NI" sz="1400" dirty="0" smtClean="0">
                <a:latin typeface="Helvetica" pitchFamily="34" charset="0"/>
                <a:cs typeface="Helvetica" pitchFamily="34" charset="0"/>
              </a:rPr>
              <a:t>A</a:t>
            </a:r>
            <a:r>
              <a:rPr lang="es-NI" sz="1400" b="1" dirty="0" smtClean="0">
                <a:latin typeface="Helvetica" pitchFamily="34" charset="0"/>
                <a:cs typeface="Helvetica" pitchFamily="34" charset="0"/>
              </a:rPr>
              <a:t>.   </a:t>
            </a:r>
            <a:r>
              <a:rPr lang="es-NI" sz="1400" dirty="0" smtClean="0">
                <a:latin typeface="Helvetica" pitchFamily="34" charset="0"/>
                <a:cs typeface="Helvetica" pitchFamily="34" charset="0"/>
              </a:rPr>
              <a:t>—</a:t>
            </a:r>
            <a:r>
              <a:rPr lang="es-ES" sz="1400" dirty="0">
                <a:latin typeface="Helvetica" pitchFamily="34" charset="0"/>
                <a:cs typeface="Helvetica" pitchFamily="34" charset="0"/>
              </a:rPr>
              <a:t>En lugar de eso, nuestro entrenador había ofrecido como voluntarios a los miembros del equipo para que participáramos en la limpieza bianual de la playa del condado de  </a:t>
            </a:r>
            <a:r>
              <a:rPr lang="es-ES" sz="1400" dirty="0" err="1">
                <a:latin typeface="Helvetica" pitchFamily="34" charset="0"/>
                <a:cs typeface="Helvetica" pitchFamily="34" charset="0"/>
              </a:rPr>
              <a:t>Finvale</a:t>
            </a:r>
            <a:r>
              <a:rPr lang="es-ES" sz="1400" dirty="0">
                <a:latin typeface="Helvetica" pitchFamily="34" charset="0"/>
                <a:cs typeface="Helvetica" pitchFamily="34" charset="0"/>
              </a:rPr>
              <a:t> </a:t>
            </a:r>
            <a:endParaRPr lang="es-NI" sz="1400" dirty="0" smtClean="0">
              <a:latin typeface="Helvetica" pitchFamily="34" charset="0"/>
              <a:cs typeface="Helvetica" pitchFamily="34" charset="0"/>
            </a:endParaRPr>
          </a:p>
          <a:p>
            <a:pPr marL="839959" indent="-358070">
              <a:buFont typeface="+mj-lt"/>
              <a:buAutoNum type="alphaUcPeriod"/>
            </a:pPr>
            <a:endParaRPr lang="es-NI" sz="1400" dirty="0" smtClean="0">
              <a:latin typeface="Helvetica" pitchFamily="34" charset="0"/>
              <a:cs typeface="Helvetica" pitchFamily="34" charset="0"/>
            </a:endParaRPr>
          </a:p>
          <a:p>
            <a:pPr marL="801688" indent="-320675"/>
            <a:r>
              <a:rPr lang="es-ES" sz="1400" dirty="0" smtClean="0">
                <a:latin typeface="Helvetica" pitchFamily="34" charset="0"/>
                <a:cs typeface="Helvetica" pitchFamily="34" charset="0"/>
              </a:rPr>
              <a:t>B.   </a:t>
            </a:r>
            <a:r>
              <a:rPr lang="es-ES" sz="1400" dirty="0">
                <a:latin typeface="Helvetica" pitchFamily="34" charset="0"/>
                <a:cs typeface="Helvetica" pitchFamily="34" charset="0"/>
              </a:rPr>
              <a:t>—Dos veces al año, antes y después de la estación de verano, la gente se reúne en las playas para recoger basura</a:t>
            </a:r>
            <a:r>
              <a:rPr lang="es-ES" sz="1400" dirty="0" smtClean="0">
                <a:latin typeface="Helvetica" pitchFamily="34" charset="0"/>
                <a:cs typeface="Helvetica" pitchFamily="34" charset="0"/>
              </a:rPr>
              <a:t>. </a:t>
            </a:r>
          </a:p>
          <a:p>
            <a:pPr marL="839959" indent="-358070">
              <a:buFont typeface="+mj-lt"/>
              <a:buAutoNum type="alphaUcPeriod"/>
            </a:pPr>
            <a:endParaRPr lang="es-NI" sz="1400" dirty="0" smtClean="0">
              <a:latin typeface="Helvetica" pitchFamily="34" charset="0"/>
              <a:cs typeface="Helvetica" pitchFamily="34" charset="0"/>
            </a:endParaRPr>
          </a:p>
          <a:p>
            <a:pPr marL="824789" indent="-342900">
              <a:buAutoNum type="alphaUcPeriod" startAt="3"/>
            </a:pPr>
            <a:r>
              <a:rPr lang="es-ES" sz="1400" dirty="0" smtClean="0">
                <a:latin typeface="Helvetica" pitchFamily="34" charset="0"/>
                <a:cs typeface="Helvetica" pitchFamily="34" charset="0"/>
              </a:rPr>
              <a:t>—Algunos </a:t>
            </a:r>
            <a:r>
              <a:rPr lang="es-ES" sz="1400" dirty="0">
                <a:latin typeface="Helvetica" pitchFamily="34" charset="0"/>
                <a:cs typeface="Helvetica" pitchFamily="34" charset="0"/>
              </a:rPr>
              <a:t>de nosotros, incluyéndome a mi, pensábamos que no era justo  que el entrenador </a:t>
            </a:r>
            <a:r>
              <a:rPr lang="es-ES" sz="1400" dirty="0" smtClean="0">
                <a:latin typeface="Helvetica" pitchFamily="34" charset="0"/>
                <a:cs typeface="Helvetica" pitchFamily="34" charset="0"/>
              </a:rPr>
              <a:t>Simms nos estuviera </a:t>
            </a:r>
            <a:r>
              <a:rPr lang="es-ES" sz="1400" dirty="0">
                <a:latin typeface="Helvetica" pitchFamily="34" charset="0"/>
                <a:cs typeface="Helvetica" pitchFamily="34" charset="0"/>
              </a:rPr>
              <a:t>haciendo eso</a:t>
            </a:r>
            <a:r>
              <a:rPr lang="es-ES" sz="1400" dirty="0" smtClean="0">
                <a:latin typeface="Helvetica" pitchFamily="34" charset="0"/>
                <a:cs typeface="Helvetica" pitchFamily="34" charset="0"/>
              </a:rPr>
              <a:t>.</a:t>
            </a:r>
          </a:p>
          <a:p>
            <a:pPr marL="481889"/>
            <a:r>
              <a:rPr lang="es-ES" sz="1400" dirty="0" smtClean="0">
                <a:latin typeface="Helvetica" pitchFamily="34" charset="0"/>
                <a:cs typeface="Helvetica" pitchFamily="34" charset="0"/>
              </a:rPr>
              <a:t> </a:t>
            </a:r>
            <a:endParaRPr lang="es-NI" sz="1400" dirty="0" smtClean="0">
              <a:latin typeface="Helvetica" pitchFamily="34" charset="0"/>
              <a:cs typeface="Helvetica" pitchFamily="34" charset="0"/>
            </a:endParaRPr>
          </a:p>
          <a:p>
            <a:pPr marL="854075" indent="-373063"/>
            <a:r>
              <a:rPr lang="es-ES" sz="1400" dirty="0" smtClean="0">
                <a:latin typeface="Helvetica" pitchFamily="34" charset="0"/>
                <a:cs typeface="Helvetica" pitchFamily="34" charset="0"/>
              </a:rPr>
              <a:t> D.   —Después de todo, ¡nos apuntamos para jugar soccer, no para recoger basura!</a:t>
            </a:r>
            <a:endParaRPr lang="es-ES" sz="1400" dirty="0">
              <a:latin typeface="Helvetica" pitchFamily="34" charset="0"/>
              <a:cs typeface="Helvetica" pitchFamily="34" charset="0"/>
            </a:endParaRPr>
          </a:p>
        </p:txBody>
      </p:sp>
      <p:cxnSp>
        <p:nvCxnSpPr>
          <p:cNvPr id="10" name="Straight Connector 9"/>
          <p:cNvCxnSpPr/>
          <p:nvPr/>
        </p:nvCxnSpPr>
        <p:spPr>
          <a:xfrm>
            <a:off x="397542" y="546915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729593" y="1828469"/>
            <a:ext cx="242888" cy="2346245"/>
            <a:chOff x="745290" y="1600437"/>
            <a:chExt cx="242888" cy="2346245"/>
          </a:xfrm>
        </p:grpSpPr>
        <p:sp>
          <p:nvSpPr>
            <p:cNvPr id="11" name="Oval 10"/>
            <p:cNvSpPr/>
            <p:nvPr/>
          </p:nvSpPr>
          <p:spPr>
            <a:xfrm>
              <a:off x="745290" y="160043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45290" y="30950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45290" y="37071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45290" y="24400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9" name="Rectangle 28"/>
          <p:cNvSpPr/>
          <p:nvPr/>
        </p:nvSpPr>
        <p:spPr>
          <a:xfrm>
            <a:off x="591603" y="5587177"/>
            <a:ext cx="6800850" cy="3242198"/>
          </a:xfrm>
          <a:prstGeom prst="rect">
            <a:avLst/>
          </a:prstGeom>
        </p:spPr>
        <p:txBody>
          <a:bodyPr wrap="square" lIns="101881" tIns="50941" rIns="101881" bIns="50941">
            <a:spAutoFit/>
          </a:bodyPr>
          <a:lstStyle/>
          <a:p>
            <a:pPr marL="341313" indent="-341313"/>
            <a:r>
              <a:rPr lang="en-US" sz="1400" b="1" dirty="0" smtClean="0">
                <a:latin typeface="Helvetica" pitchFamily="34" charset="0"/>
                <a:cs typeface="Helvetica" pitchFamily="34" charset="0"/>
              </a:rPr>
              <a:t>2.  —</a:t>
            </a:r>
            <a:r>
              <a:rPr lang="x-none" sz="1400" b="1" dirty="0" smtClean="0">
                <a:latin typeface="Helvetica" pitchFamily="34" charset="0"/>
                <a:cs typeface="Helvetica" pitchFamily="34" charset="0"/>
              </a:rPr>
              <a:t>La playa se veía  </a:t>
            </a:r>
            <a:r>
              <a:rPr lang="x-none" sz="1400" b="1" u="sng" dirty="0" smtClean="0">
                <a:latin typeface="Helvetica" pitchFamily="34" charset="0"/>
                <a:cs typeface="Helvetica" pitchFamily="34" charset="0"/>
              </a:rPr>
              <a:t>excepcional</a:t>
            </a:r>
            <a:r>
              <a:rPr lang="x-none" sz="1400" b="1" dirty="0" smtClean="0">
                <a:latin typeface="Helvetica" pitchFamily="34" charset="0"/>
                <a:cs typeface="Helvetica" pitchFamily="34" charset="0"/>
              </a:rPr>
              <a:t> cuando nos fuimos. </a:t>
            </a:r>
          </a:p>
          <a:p>
            <a:pPr marL="227013" indent="-227013"/>
            <a:r>
              <a:rPr lang="x-none" sz="1400" b="1" dirty="0">
                <a:latin typeface="Helvetica" pitchFamily="34" charset="0"/>
                <a:cs typeface="Helvetica" pitchFamily="34" charset="0"/>
              </a:rPr>
              <a:t> </a:t>
            </a:r>
            <a:r>
              <a:rPr lang="x-none" sz="1400" b="1" dirty="0" smtClean="0">
                <a:latin typeface="Helvetica" pitchFamily="34" charset="0"/>
                <a:cs typeface="Helvetica" pitchFamily="34" charset="0"/>
              </a:rPr>
              <a:t>   ¿Cuál de estas citas ayuda al lector a entender el significado de la palabra </a:t>
            </a:r>
            <a:r>
              <a:rPr lang="x-none" sz="1400" b="1" u="sng" dirty="0" smtClean="0">
                <a:latin typeface="Helvetica" pitchFamily="34" charset="0"/>
                <a:cs typeface="Helvetica" pitchFamily="34" charset="0"/>
              </a:rPr>
              <a:t>excepcional</a:t>
            </a:r>
            <a:r>
              <a:rPr lang="x-none" sz="1400" b="1" dirty="0" smtClean="0">
                <a:latin typeface="Helvetica" pitchFamily="34" charset="0"/>
                <a:cs typeface="Helvetica" pitchFamily="34" charset="0"/>
              </a:rPr>
              <a:t> en esta oración? </a:t>
            </a:r>
          </a:p>
          <a:p>
            <a:pPr marL="341313" indent="-341313"/>
            <a:endParaRPr lang="x-none" sz="1600" dirty="0" smtClean="0">
              <a:latin typeface="Helvetica" pitchFamily="34" charset="0"/>
              <a:cs typeface="Helvetica" pitchFamily="34" charset="0"/>
            </a:endParaRPr>
          </a:p>
          <a:p>
            <a:pPr marL="687388" indent="-287338">
              <a:buFont typeface="+mj-lt"/>
              <a:buAutoNum type="alphaUcPeriod"/>
            </a:pPr>
            <a:r>
              <a:rPr lang="es-PY" sz="1400" dirty="0" smtClean="0">
                <a:latin typeface="Helvetica" panose="020B0604020202020204" pitchFamily="34" charset="0"/>
                <a:cs typeface="Helvetica" panose="020B0604020202020204" pitchFamily="34" charset="0"/>
              </a:rPr>
              <a:t>—¡</a:t>
            </a:r>
            <a:r>
              <a:rPr lang="es-PY" sz="1400" dirty="0">
                <a:latin typeface="Helvetica" panose="020B0604020202020204" pitchFamily="34" charset="0"/>
                <a:cs typeface="Helvetica" panose="020B0604020202020204" pitchFamily="34" charset="0"/>
              </a:rPr>
              <a:t>Mi equipo de soccer llenó veinticinco bolsas de basura</a:t>
            </a:r>
            <a:r>
              <a:rPr lang="es-PY" sz="1400" dirty="0" smtClean="0">
                <a:latin typeface="Helvetica" panose="020B0604020202020204" pitchFamily="34" charset="0"/>
                <a:cs typeface="Helvetica" panose="020B0604020202020204" pitchFamily="34" charset="0"/>
              </a:rPr>
              <a:t>!</a:t>
            </a:r>
          </a:p>
          <a:p>
            <a:pPr marL="687388" indent="-287338">
              <a:buFont typeface="+mj-lt"/>
              <a:buAutoNum type="alphaUcPeriod"/>
            </a:pPr>
            <a:endParaRPr lang="x-none" sz="1400" dirty="0" smtClean="0">
              <a:latin typeface="Helvetica" pitchFamily="34" charset="0"/>
              <a:cs typeface="Helvetica" pitchFamily="34" charset="0"/>
            </a:endParaRPr>
          </a:p>
          <a:p>
            <a:pPr marL="687388" indent="-287338">
              <a:buFont typeface="+mj-lt"/>
              <a:buAutoNum type="alphaUcPeriod"/>
            </a:pPr>
            <a:r>
              <a:rPr lang="es-PY" sz="1400" dirty="0" smtClean="0">
                <a:latin typeface="Helvetica" panose="020B0604020202020204" pitchFamily="34" charset="0"/>
                <a:cs typeface="Helvetica" panose="020B0604020202020204" pitchFamily="34" charset="0"/>
              </a:rPr>
              <a:t>—Había </a:t>
            </a:r>
            <a:r>
              <a:rPr lang="es-PY" sz="1400" dirty="0">
                <a:latin typeface="Helvetica" panose="020B0604020202020204" pitchFamily="34" charset="0"/>
                <a:cs typeface="Helvetica" panose="020B0604020202020204" pitchFamily="34" charset="0"/>
              </a:rPr>
              <a:t>botellas rotas y latas oxidadas que las personas podrían pisar con sus pies </a:t>
            </a:r>
            <a:r>
              <a:rPr lang="es-PY" sz="1400" dirty="0" smtClean="0">
                <a:latin typeface="Helvetica" panose="020B0604020202020204" pitchFamily="34" charset="0"/>
                <a:cs typeface="Helvetica" panose="020B0604020202020204" pitchFamily="34" charset="0"/>
              </a:rPr>
              <a:t>descalzos.</a:t>
            </a:r>
          </a:p>
          <a:p>
            <a:pPr marL="687388" indent="-287338">
              <a:buFont typeface="+mj-lt"/>
              <a:buAutoNum type="alphaUcPeriod"/>
            </a:pPr>
            <a:endParaRPr lang="es-PY" sz="1400" dirty="0" smtClean="0">
              <a:latin typeface="Helvetica" panose="020B0604020202020204" pitchFamily="34" charset="0"/>
              <a:cs typeface="Helvetica" panose="020B0604020202020204" pitchFamily="34" charset="0"/>
            </a:endParaRPr>
          </a:p>
          <a:p>
            <a:pPr marL="687388" indent="-287338">
              <a:buFont typeface="+mj-lt"/>
              <a:buAutoNum type="alphaUcPeriod"/>
            </a:pPr>
            <a:r>
              <a:rPr lang="es-PY" sz="1400" dirty="0" smtClean="0">
                <a:latin typeface="Helvetica" panose="020B0604020202020204" pitchFamily="34" charset="0"/>
                <a:cs typeface="Helvetica" panose="020B0604020202020204" pitchFamily="34" charset="0"/>
              </a:rPr>
              <a:t>—</a:t>
            </a:r>
            <a:r>
              <a:rPr lang="es-ES" sz="1400" dirty="0">
                <a:latin typeface="Helvetica" panose="020B0604020202020204" pitchFamily="34" charset="0"/>
                <a:cs typeface="Helvetica" panose="020B0604020202020204" pitchFamily="34" charset="0"/>
              </a:rPr>
              <a:t>Podía ver por qué era una buena idea deshacerse de todo este desperdicio antes de que llegara el verano. </a:t>
            </a:r>
            <a:endParaRPr lang="es-ES" sz="1400" dirty="0" smtClean="0">
              <a:latin typeface="Helvetica" panose="020B0604020202020204" pitchFamily="34" charset="0"/>
              <a:cs typeface="Helvetica" panose="020B0604020202020204" pitchFamily="34" charset="0"/>
            </a:endParaRPr>
          </a:p>
          <a:p>
            <a:pPr marL="687388" indent="-287338">
              <a:buFont typeface="+mj-lt"/>
              <a:buAutoNum type="alphaUcPeriod"/>
            </a:pPr>
            <a:endParaRPr lang="x-none" sz="1400" dirty="0" smtClean="0">
              <a:latin typeface="Helvetica" pitchFamily="34" charset="0"/>
              <a:cs typeface="Helvetica" pitchFamily="34" charset="0"/>
            </a:endParaRPr>
          </a:p>
          <a:p>
            <a:pPr marL="687388" indent="-287338">
              <a:buFont typeface="+mj-lt"/>
              <a:buAutoNum type="alphaUcPeriod"/>
            </a:pPr>
            <a:r>
              <a:rPr lang="es-PY" sz="1400" dirty="0" smtClean="0">
                <a:latin typeface="Helvetica" panose="020B0604020202020204" pitchFamily="34" charset="0"/>
                <a:cs typeface="Helvetica" panose="020B0604020202020204" pitchFamily="34" charset="0"/>
              </a:rPr>
              <a:t>—Todo </a:t>
            </a:r>
            <a:r>
              <a:rPr lang="es-PY" sz="1400" dirty="0">
                <a:latin typeface="Helvetica" panose="020B0604020202020204" pitchFamily="34" charset="0"/>
                <a:cs typeface="Helvetica" panose="020B0604020202020204" pitchFamily="34" charset="0"/>
              </a:rPr>
              <a:t>acaba convirtiéndose </a:t>
            </a:r>
            <a:r>
              <a:rPr lang="es-PY" sz="1400" dirty="0" smtClean="0">
                <a:latin typeface="Helvetica" panose="020B0604020202020204" pitchFamily="34" charset="0"/>
                <a:cs typeface="Helvetica" panose="020B0604020202020204" pitchFamily="34" charset="0"/>
              </a:rPr>
              <a:t>en </a:t>
            </a:r>
            <a:r>
              <a:rPr lang="es-PY" sz="1400" dirty="0">
                <a:latin typeface="Helvetica" panose="020B0604020202020204" pitchFamily="34" charset="0"/>
                <a:cs typeface="Helvetica" panose="020B0604020202020204" pitchFamily="34" charset="0"/>
              </a:rPr>
              <a:t>un gran desastre que necesita ser removido.</a:t>
            </a:r>
            <a:endParaRPr lang="x-none" sz="1400" dirty="0">
              <a:latin typeface="Helvetica" pitchFamily="34" charset="0"/>
              <a:cs typeface="Helvetica" pitchFamily="34" charset="0"/>
            </a:endParaRPr>
          </a:p>
        </p:txBody>
      </p:sp>
      <p:sp>
        <p:nvSpPr>
          <p:cNvPr id="30" name="Oval 29"/>
          <p:cNvSpPr/>
          <p:nvPr/>
        </p:nvSpPr>
        <p:spPr>
          <a:xfrm>
            <a:off x="729593" y="82027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729593" y="691230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729593" y="757604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29593" y="652512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1902075949"/>
              </p:ext>
            </p:extLst>
          </p:nvPr>
        </p:nvGraphicFramePr>
        <p:xfrm>
          <a:off x="5434013" y="4913685"/>
          <a:ext cx="2247900" cy="487680"/>
        </p:xfrm>
        <a:graphic>
          <a:graphicData uri="http://schemas.openxmlformats.org/drawingml/2006/table">
            <a:tbl>
              <a:tblPr/>
              <a:tblGrid>
                <a:gridCol w="2247900"/>
              </a:tblGrid>
              <a:tr h="78788">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RL.5.4</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189090">
                <a:tc>
                  <a:txBody>
                    <a:bodyPr/>
                    <a:lstStyle/>
                    <a:p>
                      <a:pPr marL="0" marR="0" algn="l">
                        <a:lnSpc>
                          <a:spcPct val="100000"/>
                        </a:lnSpc>
                        <a:spcBef>
                          <a:spcPts val="0"/>
                        </a:spcBef>
                        <a:spcAft>
                          <a:spcPts val="0"/>
                        </a:spcAft>
                      </a:pPr>
                      <a:r>
                        <a:rPr lang="es-ES" sz="800" b="0" dirty="0" smtClean="0">
                          <a:latin typeface="+mn-lt"/>
                          <a:ea typeface="Calibri"/>
                          <a:cs typeface="Times New Roman"/>
                        </a:rPr>
                        <a:t>Determinan el significado de palabras y frases que se utilizan en un texto, incluyendo el lenguaje figurado, como metáforas y símiles.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0436915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7" name="Rectangle 6"/>
          <p:cNvSpPr/>
          <p:nvPr/>
        </p:nvSpPr>
        <p:spPr>
          <a:xfrm>
            <a:off x="398510" y="940111"/>
            <a:ext cx="6916690" cy="2934421"/>
          </a:xfrm>
          <a:prstGeom prst="rect">
            <a:avLst/>
          </a:prstGeom>
        </p:spPr>
        <p:txBody>
          <a:bodyPr wrap="square" lIns="101881" tIns="50941" rIns="101881" bIns="50941">
            <a:spAutoFit/>
          </a:bodyPr>
          <a:lstStyle/>
          <a:p>
            <a:pPr marL="358070" indent="-297834"/>
            <a:r>
              <a:rPr lang="en-US" sz="1400" b="1" dirty="0" smtClean="0">
                <a:latin typeface="Helvetica" pitchFamily="34" charset="0"/>
                <a:cs typeface="Helvetica" pitchFamily="34" charset="0"/>
              </a:rPr>
              <a:t> 3.  </a:t>
            </a:r>
            <a:r>
              <a:rPr lang="es-DO" sz="1400" b="1" dirty="0">
                <a:latin typeface="Helvetica" pitchFamily="34" charset="0"/>
                <a:cs typeface="Helvetica" pitchFamily="34" charset="0"/>
              </a:rPr>
              <a:t>¿</a:t>
            </a:r>
            <a:r>
              <a:rPr lang="es-DO" sz="1400" b="1" dirty="0" smtClean="0">
                <a:latin typeface="Helvetica" pitchFamily="34" charset="0"/>
                <a:cs typeface="Helvetica" pitchFamily="34" charset="0"/>
              </a:rPr>
              <a:t>Cómo la </a:t>
            </a:r>
            <a:r>
              <a:rPr lang="es-DO" sz="1400" b="1" dirty="0">
                <a:latin typeface="Helvetica" pitchFamily="34" charset="0"/>
                <a:cs typeface="Helvetica" pitchFamily="34" charset="0"/>
              </a:rPr>
              <a:t>primera </a:t>
            </a:r>
            <a:r>
              <a:rPr lang="es-DO" sz="1400" b="1" dirty="0" smtClean="0">
                <a:latin typeface="Helvetica" pitchFamily="34" charset="0"/>
                <a:cs typeface="Helvetica" pitchFamily="34" charset="0"/>
              </a:rPr>
              <a:t>imagen en </a:t>
            </a:r>
            <a:r>
              <a:rPr lang="es-DO" sz="1400" i="1" dirty="0" smtClean="0">
                <a:latin typeface="Helvetica" pitchFamily="34" charset="0"/>
                <a:cs typeface="Helvetica" pitchFamily="34" charset="0"/>
              </a:rPr>
              <a:t>Limpiando </a:t>
            </a:r>
            <a:r>
              <a:rPr lang="es-DO" sz="1400" i="1" dirty="0">
                <a:latin typeface="Helvetica" pitchFamily="34" charset="0"/>
                <a:cs typeface="Helvetica" pitchFamily="34" charset="0"/>
              </a:rPr>
              <a:t>la playa </a:t>
            </a:r>
            <a:r>
              <a:rPr lang="es-DO" sz="1400" i="1" dirty="0" err="1" smtClean="0">
                <a:latin typeface="Helvetica" pitchFamily="34" charset="0"/>
                <a:cs typeface="Helvetica" pitchFamily="34" charset="0"/>
              </a:rPr>
              <a:t>Crescent</a:t>
            </a:r>
            <a:r>
              <a:rPr lang="es-DO" sz="1400" i="1" dirty="0" smtClean="0">
                <a:latin typeface="Helvetica" pitchFamily="34" charset="0"/>
                <a:cs typeface="Helvetica" pitchFamily="34" charset="0"/>
              </a:rPr>
              <a:t> </a:t>
            </a:r>
            <a:r>
              <a:rPr lang="es-DO" sz="1400" b="1" dirty="0" smtClean="0">
                <a:latin typeface="Helvetica" pitchFamily="34" charset="0"/>
                <a:cs typeface="Helvetica" pitchFamily="34" charset="0"/>
              </a:rPr>
              <a:t>contribuye a establecer el tono del texto? </a:t>
            </a:r>
          </a:p>
          <a:p>
            <a:pPr marL="358070" indent="-297834"/>
            <a:r>
              <a:rPr lang="es-DO" sz="1600" b="1" dirty="0" smtClean="0">
                <a:latin typeface="Helvetica" pitchFamily="34" charset="0"/>
                <a:cs typeface="Helvetica" pitchFamily="34" charset="0"/>
              </a:rPr>
              <a:t> </a:t>
            </a:r>
            <a:endParaRPr lang="es-DO" sz="1600" dirty="0" smtClean="0">
              <a:latin typeface="Helvetica" pitchFamily="34" charset="0"/>
              <a:cs typeface="Helvetica" pitchFamily="34" charset="0"/>
            </a:endParaRPr>
          </a:p>
          <a:p>
            <a:pPr marL="839959" indent="-358070">
              <a:buFont typeface="+mj-lt"/>
              <a:buAutoNum type="alphaUcPeriod"/>
            </a:pPr>
            <a:r>
              <a:rPr lang="es-DO" sz="1400" dirty="0" smtClean="0">
                <a:latin typeface="Helvetica" pitchFamily="34" charset="0"/>
                <a:cs typeface="Helvetica" pitchFamily="34" charset="0"/>
              </a:rPr>
              <a:t>La fotografía hace que al personaje principal se sienta poco entusiasmado acerca de limpiar la playa Crescent. </a:t>
            </a:r>
          </a:p>
          <a:p>
            <a:pPr marL="839959" indent="-358070">
              <a:buFont typeface="+mj-lt"/>
              <a:buAutoNum type="alphaUcPeriod"/>
            </a:pPr>
            <a:endParaRPr lang="es-DO" sz="1400" dirty="0" smtClean="0">
              <a:latin typeface="Helvetica" pitchFamily="34" charset="0"/>
              <a:cs typeface="Helvetica" pitchFamily="34" charset="0"/>
            </a:endParaRPr>
          </a:p>
          <a:p>
            <a:pPr marL="839959" indent="-358070">
              <a:buFont typeface="+mj-lt"/>
              <a:buAutoNum type="alphaUcPeriod"/>
            </a:pPr>
            <a:r>
              <a:rPr lang="es-DO" sz="1400" dirty="0" smtClean="0">
                <a:latin typeface="Helvetica" pitchFamily="34" charset="0"/>
                <a:cs typeface="Helvetica" pitchFamily="34" charset="0"/>
              </a:rPr>
              <a:t>La fotografía muestra cuán contaminada están las aguas. </a:t>
            </a:r>
          </a:p>
          <a:p>
            <a:pPr marL="839959" indent="-358070">
              <a:buFont typeface="+mj-lt"/>
              <a:buAutoNum type="alphaUcPeriod"/>
            </a:pPr>
            <a:endParaRPr lang="es-DO" sz="1400" dirty="0" smtClean="0">
              <a:latin typeface="Helvetica" pitchFamily="34" charset="0"/>
              <a:cs typeface="Helvetica" pitchFamily="34" charset="0"/>
            </a:endParaRPr>
          </a:p>
          <a:p>
            <a:pPr marL="839959" indent="-358070">
              <a:buFont typeface="+mj-lt"/>
              <a:buAutoNum type="alphaUcPeriod"/>
            </a:pPr>
            <a:r>
              <a:rPr lang="es-DO" sz="1400" dirty="0" smtClean="0">
                <a:latin typeface="Helvetica" pitchFamily="34" charset="0"/>
                <a:cs typeface="Helvetica" pitchFamily="34" charset="0"/>
              </a:rPr>
              <a:t>La fotografía hace pensar al personaje principal del artículo en lo peligroso que es la contaminación. </a:t>
            </a:r>
          </a:p>
          <a:p>
            <a:pPr marL="839959" indent="-358070">
              <a:buFont typeface="+mj-lt"/>
              <a:buAutoNum type="alphaUcPeriod"/>
            </a:pPr>
            <a:endParaRPr lang="es-DO" sz="1400" dirty="0" smtClean="0">
              <a:latin typeface="Helvetica" pitchFamily="34" charset="0"/>
              <a:cs typeface="Helvetica" pitchFamily="34" charset="0"/>
            </a:endParaRPr>
          </a:p>
          <a:p>
            <a:pPr marL="839959" indent="-358070">
              <a:buFont typeface="+mj-lt"/>
              <a:buAutoNum type="alphaUcPeriod"/>
            </a:pPr>
            <a:r>
              <a:rPr lang="es-DO" sz="1400" dirty="0" smtClean="0">
                <a:latin typeface="Helvetica" pitchFamily="34" charset="0"/>
                <a:cs typeface="Helvetica" pitchFamily="34" charset="0"/>
              </a:rPr>
              <a:t>La fotografía muestra lo terrible que se ven las playas cuando están cubiertas de basura. </a:t>
            </a:r>
            <a:endParaRPr lang="es-DO" sz="1400" strike="sngStrike"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88593" y="1648567"/>
            <a:ext cx="258760" cy="1989222"/>
            <a:chOff x="583485" y="1598656"/>
            <a:chExt cx="258760" cy="1989222"/>
          </a:xfrm>
        </p:grpSpPr>
        <p:sp>
          <p:nvSpPr>
            <p:cNvPr id="11" name="Oval 10"/>
            <p:cNvSpPr/>
            <p:nvPr/>
          </p:nvSpPr>
          <p:spPr>
            <a:xfrm>
              <a:off x="583485" y="159865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591728" y="270703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599357" y="33483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599357" y="223081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9" name="Rectangle 28"/>
          <p:cNvSpPr/>
          <p:nvPr/>
        </p:nvSpPr>
        <p:spPr>
          <a:xfrm>
            <a:off x="398510" y="5157238"/>
            <a:ext cx="6916690" cy="2688200"/>
          </a:xfrm>
          <a:prstGeom prst="rect">
            <a:avLst/>
          </a:prstGeom>
        </p:spPr>
        <p:txBody>
          <a:bodyPr wrap="square" lIns="101881" tIns="50941" rIns="101881" bIns="50941">
            <a:spAutoFit/>
          </a:bodyPr>
          <a:lstStyle/>
          <a:p>
            <a:pPr marL="350838" indent="-234950"/>
            <a:r>
              <a:rPr lang="en-US" sz="1400" b="1" dirty="0" smtClean="0">
                <a:latin typeface="Helvetica" pitchFamily="34" charset="0"/>
                <a:cs typeface="Helvetica" pitchFamily="34" charset="0"/>
              </a:rPr>
              <a:t>4.  </a:t>
            </a:r>
            <a:r>
              <a:rPr lang="es-MX" sz="1400" b="1" dirty="0" smtClean="0">
                <a:latin typeface="Helvetica" pitchFamily="34" charset="0"/>
                <a:cs typeface="Helvetica" pitchFamily="34" charset="0"/>
              </a:rPr>
              <a:t>¿Qué declaración apoya mejor el tono al final del artículo </a:t>
            </a:r>
            <a:r>
              <a:rPr lang="es-DO" sz="1400" i="1" dirty="0" smtClean="0">
                <a:latin typeface="Helvetica" pitchFamily="34" charset="0"/>
                <a:cs typeface="Helvetica" pitchFamily="34" charset="0"/>
              </a:rPr>
              <a:t>Limpiando </a:t>
            </a:r>
            <a:r>
              <a:rPr lang="es-DO" sz="1400" i="1" dirty="0">
                <a:latin typeface="Helvetica" pitchFamily="34" charset="0"/>
                <a:cs typeface="Helvetica" pitchFamily="34" charset="0"/>
              </a:rPr>
              <a:t>la playa </a:t>
            </a:r>
            <a:r>
              <a:rPr lang="es-DO" sz="1400" i="1" dirty="0" smtClean="0">
                <a:latin typeface="Helvetica" pitchFamily="34" charset="0"/>
                <a:cs typeface="Helvetica" pitchFamily="34" charset="0"/>
              </a:rPr>
              <a:t>Crescent </a:t>
            </a:r>
            <a:r>
              <a:rPr lang="es-DO" sz="1400" b="1" dirty="0" smtClean="0">
                <a:latin typeface="Helvetica" pitchFamily="34" charset="0"/>
                <a:cs typeface="Helvetica" pitchFamily="34" charset="0"/>
              </a:rPr>
              <a:t>según se presenta en la segunda fotografía</a:t>
            </a:r>
            <a:r>
              <a:rPr lang="es-MX" sz="1400" b="1" dirty="0" smtClean="0">
                <a:latin typeface="Helvetica" pitchFamily="34" charset="0"/>
                <a:cs typeface="Helvetica" pitchFamily="34" charset="0"/>
              </a:rPr>
              <a:t>?</a:t>
            </a:r>
          </a:p>
          <a:p>
            <a:pPr marL="350838" indent="-234950"/>
            <a:endParaRPr lang="es-MX" sz="1400" b="1" dirty="0" smtClean="0">
              <a:latin typeface="Helvetica" pitchFamily="34" charset="0"/>
              <a:cs typeface="Helvetica" pitchFamily="34" charset="0"/>
            </a:endParaRPr>
          </a:p>
          <a:p>
            <a:pPr marL="860425" indent="-396875">
              <a:buFont typeface="+mj-lt"/>
              <a:buAutoNum type="alphaUcPeriod"/>
            </a:pPr>
            <a:r>
              <a:rPr lang="es-MX" sz="1400" dirty="0" smtClean="0">
                <a:latin typeface="Helvetica" pitchFamily="34" charset="0"/>
                <a:cs typeface="Helvetica" pitchFamily="34" charset="0"/>
              </a:rPr>
              <a:t>—Después de todo, ¡nos apuntamos para jugar soccer, no para recoger basura!</a:t>
            </a:r>
          </a:p>
          <a:p>
            <a:pPr marL="860425" indent="-396875">
              <a:buFont typeface="+mj-lt"/>
              <a:buAutoNum type="alphaUcPeriod"/>
            </a:pPr>
            <a:endParaRPr lang="es-MX" sz="1400" dirty="0" smtClean="0">
              <a:latin typeface="Helvetica" pitchFamily="34" charset="0"/>
              <a:cs typeface="Helvetica" pitchFamily="34" charset="0"/>
            </a:endParaRPr>
          </a:p>
          <a:p>
            <a:pPr marL="860425" indent="-396875">
              <a:buFont typeface="+mj-lt"/>
              <a:buAutoNum type="alphaUcPeriod"/>
            </a:pPr>
            <a:r>
              <a:rPr lang="es-ES" sz="1400" dirty="0" smtClean="0">
                <a:latin typeface="Helvetica" pitchFamily="34" charset="0"/>
                <a:cs typeface="Helvetica" pitchFamily="34" charset="0"/>
              </a:rPr>
              <a:t>—Mientras </a:t>
            </a:r>
            <a:r>
              <a:rPr lang="es-ES" sz="1400" dirty="0">
                <a:latin typeface="Helvetica" pitchFamily="34" charset="0"/>
                <a:cs typeface="Helvetica" pitchFamily="34" charset="0"/>
              </a:rPr>
              <a:t>llenaba </a:t>
            </a:r>
            <a:r>
              <a:rPr lang="es-ES" sz="1400" dirty="0" smtClean="0">
                <a:latin typeface="Helvetica" pitchFamily="34" charset="0"/>
                <a:cs typeface="Helvetica" pitchFamily="34" charset="0"/>
              </a:rPr>
              <a:t>mi </a:t>
            </a:r>
            <a:r>
              <a:rPr lang="es-ES" sz="1400" dirty="0">
                <a:latin typeface="Helvetica" pitchFamily="34" charset="0"/>
                <a:cs typeface="Helvetica" pitchFamily="34" charset="0"/>
              </a:rPr>
              <a:t>bolsa con basura, no podía creer cuánto desecho estaba  encontrando</a:t>
            </a:r>
            <a:r>
              <a:rPr lang="es-MX" sz="1400" dirty="0" smtClean="0">
                <a:latin typeface="Helvetica" pitchFamily="34" charset="0"/>
                <a:cs typeface="Helvetica" pitchFamily="34" charset="0"/>
              </a:rPr>
              <a:t>.</a:t>
            </a:r>
          </a:p>
          <a:p>
            <a:pPr marL="860425" indent="-396875">
              <a:buFont typeface="+mj-lt"/>
              <a:buAutoNum type="alphaUcPeriod"/>
            </a:pPr>
            <a:endParaRPr lang="es-MX" sz="1400" dirty="0" smtClean="0">
              <a:latin typeface="Helvetica" pitchFamily="34" charset="0"/>
              <a:cs typeface="Helvetica" pitchFamily="34" charset="0"/>
            </a:endParaRPr>
          </a:p>
          <a:p>
            <a:pPr marL="860425" indent="-396875">
              <a:buFont typeface="+mj-lt"/>
              <a:buAutoNum type="alphaUcPeriod" startAt="3"/>
            </a:pPr>
            <a:r>
              <a:rPr lang="es-MX" sz="1400" dirty="0" smtClean="0">
                <a:latin typeface="Helvetica" pitchFamily="34" charset="0"/>
                <a:cs typeface="Helvetica" pitchFamily="34" charset="0"/>
              </a:rPr>
              <a:t>—La playa se veía excepcional cuando nos fuimos.</a:t>
            </a:r>
          </a:p>
          <a:p>
            <a:pPr marL="860425" indent="-396875">
              <a:buFont typeface="+mj-lt"/>
              <a:buAutoNum type="alphaUcPeriod" startAt="3"/>
            </a:pPr>
            <a:endParaRPr lang="es-MX" sz="1400" dirty="0" smtClean="0">
              <a:latin typeface="Helvetica" pitchFamily="34" charset="0"/>
              <a:cs typeface="Helvetica" pitchFamily="34" charset="0"/>
            </a:endParaRPr>
          </a:p>
          <a:p>
            <a:pPr marL="860425" indent="-396875">
              <a:buFont typeface="+mj-lt"/>
              <a:buAutoNum type="alphaUcPeriod" startAt="3"/>
            </a:pPr>
            <a:r>
              <a:rPr lang="es-MX" sz="1400" dirty="0">
                <a:latin typeface="Helvetica" pitchFamily="34" charset="0"/>
                <a:cs typeface="Helvetica" pitchFamily="34" charset="0"/>
              </a:rPr>
              <a:t>—</a:t>
            </a:r>
            <a:r>
              <a:rPr lang="es-PY" sz="1400" dirty="0" smtClean="0">
                <a:latin typeface="Helvetica" panose="020B0604020202020204" pitchFamily="34" charset="0"/>
                <a:cs typeface="Helvetica" panose="020B0604020202020204" pitchFamily="34" charset="0"/>
              </a:rPr>
              <a:t>No solamente </a:t>
            </a:r>
            <a:r>
              <a:rPr lang="es-PY" sz="1400" dirty="0">
                <a:latin typeface="Helvetica" panose="020B0604020202020204" pitchFamily="34" charset="0"/>
                <a:cs typeface="Helvetica" panose="020B0604020202020204" pitchFamily="34" charset="0"/>
              </a:rPr>
              <a:t>era algo feo sino también peligroso</a:t>
            </a:r>
            <a:r>
              <a:rPr lang="es-PY" sz="1400" dirty="0" smtClean="0">
                <a:latin typeface="Helvetica" panose="020B0604020202020204" pitchFamily="34" charset="0"/>
                <a:cs typeface="Helvetica" panose="020B0604020202020204" pitchFamily="34" charset="0"/>
              </a:rPr>
              <a:t>.</a:t>
            </a:r>
            <a:endParaRPr lang="es-MX" sz="1400" b="1" dirty="0">
              <a:latin typeface="Helvetica" pitchFamily="34" charset="0"/>
              <a:cs typeface="Helvetica" pitchFamily="34" charset="0"/>
            </a:endParaRPr>
          </a:p>
        </p:txBody>
      </p:sp>
      <p:grpSp>
        <p:nvGrpSpPr>
          <p:cNvPr id="3" name="Group 2"/>
          <p:cNvGrpSpPr/>
          <p:nvPr/>
        </p:nvGrpSpPr>
        <p:grpSpPr>
          <a:xfrm>
            <a:off x="588593" y="5899933"/>
            <a:ext cx="249158" cy="1856152"/>
            <a:chOff x="585458" y="5820540"/>
            <a:chExt cx="249158" cy="1856152"/>
          </a:xfrm>
        </p:grpSpPr>
        <p:sp>
          <p:nvSpPr>
            <p:cNvPr id="30" name="Oval 29"/>
            <p:cNvSpPr/>
            <p:nvPr/>
          </p:nvSpPr>
          <p:spPr>
            <a:xfrm>
              <a:off x="591728" y="582054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585458" y="743720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588946" y="636596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585458" y="70412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6" name="Table 15"/>
          <p:cNvGraphicFramePr>
            <a:graphicFrameLocks noGrp="1"/>
          </p:cNvGraphicFramePr>
          <p:nvPr>
            <p:extLst>
              <p:ext uri="{D42A27DB-BD31-4B8C-83A1-F6EECF244321}">
                <p14:modId xmlns:p14="http://schemas.microsoft.com/office/powerpoint/2010/main" val="31775248"/>
              </p:ext>
            </p:extLst>
          </p:nvPr>
        </p:nvGraphicFramePr>
        <p:xfrm>
          <a:off x="5181600" y="4267200"/>
          <a:ext cx="2324100" cy="76200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RL.5.7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Analizan cómo elementos visuales  y elementos multimedia contribuyen al significado, el tono, o la belleza de un texto (por ejemplo, una novela gráfica, presentación de multimedia de ficción, un cuento, un mito, y un poema).</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988222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6858000" cy="7212505"/>
          </a:xfrm>
          <a:prstGeom prst="rect">
            <a:avLst/>
          </a:prstGeom>
          <a:noFill/>
        </p:spPr>
        <p:txBody>
          <a:bodyPr wrap="square" lIns="101873" tIns="50936" rIns="101873" bIns="50936" rtlCol="0">
            <a:spAutoFit/>
          </a:bodyPr>
          <a:lstStyle/>
          <a:p>
            <a:r>
              <a:rPr lang="es-PE" sz="1100" dirty="0" smtClean="0">
                <a:latin typeface="Calibri" panose="020F0502020204030204" pitchFamily="34" charset="0"/>
              </a:rPr>
              <a:t>Este es un CFA para medir la tarea de escribir un </a:t>
            </a:r>
            <a:r>
              <a:rPr lang="es-PE" sz="1100" b="1" u="sng" dirty="0" smtClean="0">
                <a:latin typeface="Calibri" panose="020F0502020204030204" pitchFamily="34" charset="0"/>
              </a:rPr>
              <a:t>texto narrativo</a:t>
            </a:r>
            <a:r>
              <a:rPr lang="es-PE" sz="1100" dirty="0" smtClean="0">
                <a:latin typeface="Calibri" panose="020F0502020204030204" pitchFamily="34" charset="0"/>
              </a:rPr>
              <a:t>. Las composiciones completas son siempre parte de una tarea de rendimiento. Una tarea de rendimiento completa tendría: </a:t>
            </a:r>
          </a:p>
          <a:p>
            <a:endParaRPr lang="es-PE" sz="1100" dirty="0" smtClean="0">
              <a:latin typeface="Calibri" panose="020F0502020204030204" pitchFamily="34" charset="0"/>
            </a:endParaRPr>
          </a:p>
          <a:p>
            <a:endParaRPr lang="es-PE" sz="1100" dirty="0" smtClean="0">
              <a:solidFill>
                <a:prstClr val="black"/>
              </a:solidFill>
              <a:latin typeface="Calibri" panose="020F0502020204030204" pitchFamily="34" charset="0"/>
            </a:endParaRPr>
          </a:p>
          <a:p>
            <a:r>
              <a:rPr lang="es-PE" sz="1100" b="1" i="1" dirty="0" smtClean="0">
                <a:solidFill>
                  <a:prstClr val="black"/>
                </a:solidFill>
                <a:latin typeface="Calibri" panose="020F0502020204030204" pitchFamily="34" charset="0"/>
              </a:rPr>
              <a:t>Parte 1</a:t>
            </a:r>
          </a:p>
          <a:p>
            <a:pPr marL="181691" indent="-181691">
              <a:buFont typeface="Arial" panose="020B0604020202020204" pitchFamily="34" charset="0"/>
              <a:buChar char="•"/>
            </a:pPr>
            <a:r>
              <a:rPr lang="es-PE" sz="1100" dirty="0" smtClean="0">
                <a:solidFill>
                  <a:prstClr val="black"/>
                </a:solidFill>
                <a:latin typeface="Calibri" panose="020F0502020204030204" pitchFamily="34" charset="0"/>
              </a:rPr>
              <a:t>Una actividad para toda la clase (30 Minutos) </a:t>
            </a:r>
          </a:p>
          <a:p>
            <a:pPr marL="181691" indent="-181691">
              <a:buFont typeface="Arial" panose="020B0604020202020204" pitchFamily="34" charset="0"/>
              <a:buChar char="•"/>
            </a:pPr>
            <a:r>
              <a:rPr lang="es-PE" sz="1100" dirty="0" smtClean="0">
                <a:solidFill>
                  <a:prstClr val="black"/>
                </a:solidFill>
                <a:latin typeface="Calibri" panose="020F0502020204030204" pitchFamily="34" charset="0"/>
              </a:rPr>
              <a:t>Pasajes o cualquier otra fuente de lectura </a:t>
            </a:r>
          </a:p>
          <a:p>
            <a:pPr marL="181691" indent="-181691">
              <a:buFont typeface="Arial" panose="020B0604020202020204" pitchFamily="34" charset="0"/>
              <a:buChar char="•"/>
            </a:pPr>
            <a:r>
              <a:rPr lang="es-PE" sz="1100" dirty="0" smtClean="0">
                <a:solidFill>
                  <a:prstClr val="black"/>
                </a:solidFill>
                <a:latin typeface="Calibri" panose="020F0502020204030204" pitchFamily="34" charset="0"/>
              </a:rPr>
              <a:t>3 preguntas de investigación </a:t>
            </a:r>
          </a:p>
          <a:p>
            <a:pPr marL="181691" indent="-181691">
              <a:buFont typeface="Arial" panose="020B0604020202020204" pitchFamily="34" charset="0"/>
              <a:buChar char="•"/>
            </a:pPr>
            <a:r>
              <a:rPr lang="es-PE" sz="1100" dirty="0" smtClean="0">
                <a:latin typeface="Calibri" panose="020F0502020204030204" pitchFamily="34" charset="0"/>
              </a:rPr>
              <a:t>Podrían haber otras preguntas de respuestas construidas.</a:t>
            </a:r>
          </a:p>
          <a:p>
            <a:pPr marL="181691" indent="-181691">
              <a:buFont typeface="Arial" panose="020B0604020202020204" pitchFamily="34" charset="0"/>
              <a:buChar char="•"/>
            </a:pPr>
            <a:endParaRPr lang="es-PE" sz="1100" dirty="0" smtClean="0">
              <a:solidFill>
                <a:prstClr val="black"/>
              </a:solidFill>
              <a:latin typeface="Calibri" panose="020F0502020204030204" pitchFamily="34" charset="0"/>
            </a:endParaRPr>
          </a:p>
          <a:p>
            <a:r>
              <a:rPr lang="es-PE" sz="1100" b="1" i="1" dirty="0" smtClean="0">
                <a:solidFill>
                  <a:prstClr val="black"/>
                </a:solidFill>
                <a:latin typeface="Calibri" panose="020F0502020204030204" pitchFamily="34" charset="0"/>
              </a:rPr>
              <a:t>Parte 2</a:t>
            </a:r>
          </a:p>
          <a:p>
            <a:r>
              <a:rPr lang="es-PE" sz="1100" b="1" dirty="0" smtClean="0">
                <a:latin typeface="Calibri" panose="020F0502020204030204" pitchFamily="34" charset="0"/>
              </a:rPr>
              <a:t>Una composición completa </a:t>
            </a:r>
            <a:r>
              <a:rPr lang="es-PE" sz="1100" dirty="0" smtClean="0">
                <a:latin typeface="Calibri" panose="020F0502020204030204" pitchFamily="34" charset="0"/>
              </a:rPr>
              <a:t>(70 minutos)</a:t>
            </a:r>
          </a:p>
          <a:p>
            <a:r>
              <a:rPr lang="es-PE" sz="1100" dirty="0" smtClean="0">
                <a:latin typeface="Calibri" panose="020F0502020204030204" pitchFamily="34" charset="0"/>
              </a:rPr>
              <a:t>Los estudiantes deben tener acceso a recursos para revisar la ortografía, pero no para revisar la gramática. Los estudiantes pueden hacer referencia a sus pasajes, notas, a las 3 preguntas de investigación y a cualquier otra pregunta de respuesta construida, tantas veces como lo deseen. </a:t>
            </a:r>
            <a:r>
              <a:rPr lang="es-PE" sz="1100" dirty="0" smtClean="0">
                <a:solidFill>
                  <a:srgbClr val="FF0000"/>
                </a:solidFill>
                <a:latin typeface="Calibri" panose="020F0502020204030204" pitchFamily="34" charset="0"/>
              </a:rPr>
              <a:t>  </a:t>
            </a:r>
            <a:r>
              <a:rPr lang="es-PE" sz="1100" dirty="0" smtClean="0">
                <a:solidFill>
                  <a:prstClr val="black"/>
                </a:solidFill>
                <a:latin typeface="Calibri" panose="020F0502020204030204" pitchFamily="34" charset="0"/>
              </a:rPr>
              <a:t>Las hojas para tomar notas en esta pre evaluación fueron diseñadas para texto informativos  Si decide usar estas, por favor haga que sus estudiantes tomen notas mientras leen los textos informativos.</a:t>
            </a:r>
          </a:p>
          <a:p>
            <a:endParaRPr lang="es-PE" sz="1100" dirty="0" smtClean="0">
              <a:solidFill>
                <a:prstClr val="black"/>
              </a:solidFill>
              <a:latin typeface="Calibri" panose="020F0502020204030204" pitchFamily="34" charset="0"/>
            </a:endParaRPr>
          </a:p>
          <a:p>
            <a:r>
              <a:rPr lang="es-PE" sz="1100" b="1" u="sng" dirty="0" smtClean="0">
                <a:solidFill>
                  <a:prstClr val="black"/>
                </a:solidFill>
                <a:latin typeface="Calibri" panose="020F0502020204030204" pitchFamily="34" charset="0"/>
              </a:rPr>
              <a:t>Instrucciones</a:t>
            </a:r>
          </a:p>
          <a:p>
            <a:r>
              <a:rPr lang="es-PE" sz="1100" dirty="0" smtClean="0">
                <a:solidFill>
                  <a:prstClr val="black"/>
                </a:solidFill>
                <a:latin typeface="Calibri" panose="020F0502020204030204" pitchFamily="34" charset="0"/>
              </a:rPr>
              <a:t>30 minutos</a:t>
            </a:r>
          </a:p>
          <a:p>
            <a:pPr marL="240782" indent="-240782">
              <a:buAutoNum type="arabicPeriod"/>
            </a:pPr>
            <a:r>
              <a:rPr lang="x-none" sz="1100" dirty="0">
                <a:latin typeface="Calibri" panose="020F0502020204030204" pitchFamily="34" charset="0"/>
              </a:rPr>
              <a:t>Es posible que desee tener una actividad de 30 minutos para toda la clase. El propósito de una actividad </a:t>
            </a:r>
            <a:r>
              <a:rPr lang="x-none" sz="1100" b="1" dirty="0">
                <a:latin typeface="Calibri" panose="020F0502020204030204" pitchFamily="34" charset="0"/>
              </a:rPr>
              <a:t>PT</a:t>
            </a:r>
            <a:r>
              <a:rPr lang="x-none" sz="1100" dirty="0">
                <a:latin typeface="Calibri" panose="020F0502020204030204" pitchFamily="34" charset="0"/>
              </a:rPr>
              <a:t> (</a:t>
            </a:r>
            <a:r>
              <a:rPr lang="x-none" sz="1100" i="1" dirty="0">
                <a:latin typeface="Calibri" panose="020F0502020204030204" pitchFamily="34" charset="0"/>
              </a:rPr>
              <a:t>Performance </a:t>
            </a:r>
            <a:r>
              <a:rPr lang="x-none" sz="1100" i="1" dirty="0" err="1">
                <a:latin typeface="Calibri" panose="020F0502020204030204" pitchFamily="34" charset="0"/>
              </a:rPr>
              <a:t>Task</a:t>
            </a:r>
            <a:r>
              <a:rPr lang="x-none" sz="1100" i="1" dirty="0">
                <a:latin typeface="Calibri" panose="020F0502020204030204" pitchFamily="34" charset="0"/>
              </a:rPr>
              <a:t> </a:t>
            </a:r>
            <a:r>
              <a:rPr lang="x-none" sz="1100" dirty="0">
                <a:latin typeface="Calibri" panose="020F0502020204030204" pitchFamily="34" charset="0"/>
              </a:rPr>
              <a:t>- </a:t>
            </a:r>
            <a:r>
              <a:rPr lang="x-none" sz="1100" b="1" dirty="0">
                <a:latin typeface="Calibri" panose="020F0502020204030204" pitchFamily="34" charset="0"/>
              </a:rPr>
              <a:t>Tarea de Rendimiento</a:t>
            </a:r>
            <a:r>
              <a:rPr lang="x-none" sz="1100" dirty="0">
                <a:latin typeface="Calibri" panose="020F0502020204030204" pitchFamily="34" charset="0"/>
              </a:rPr>
              <a:t>) es asegurar que todos los estudiantes estén familiarizados con los conceptos del tema, y que conocen y entienden los términos clave (vocabulario) que están en el nivel más alto de su nivel de grado (palabras que normalmente no saben o que no son familiares dentro de su trasfondo o cultura). ¡La actividad en el salón </a:t>
            </a:r>
            <a:r>
              <a:rPr lang="x-none" sz="1100" b="1" dirty="0">
                <a:latin typeface="Calibri" panose="020F0502020204030204" pitchFamily="34" charset="0"/>
              </a:rPr>
              <a:t>NO</a:t>
            </a:r>
            <a:r>
              <a:rPr lang="x-none" sz="1100" dirty="0">
                <a:latin typeface="Calibri" panose="020F0502020204030204" pitchFamily="34" charset="0"/>
              </a:rPr>
              <a:t> pre-enseña ningún </a:t>
            </a:r>
            <a:r>
              <a:rPr lang="x-none" sz="1100" b="1" dirty="0">
                <a:latin typeface="Calibri" panose="020F0502020204030204" pitchFamily="34" charset="0"/>
              </a:rPr>
              <a:t>contenido </a:t>
            </a:r>
            <a:r>
              <a:rPr lang="x-none" sz="1100" b="1" dirty="0" smtClean="0">
                <a:latin typeface="Calibri" panose="020F0502020204030204" pitchFamily="34" charset="0"/>
              </a:rPr>
              <a:t>especifico </a:t>
            </a:r>
            <a:r>
              <a:rPr lang="x-none" sz="1100" dirty="0" smtClean="0">
                <a:latin typeface="Calibri" panose="020F0502020204030204" pitchFamily="34" charset="0"/>
              </a:rPr>
              <a:t>a </a:t>
            </a:r>
            <a:r>
              <a:rPr lang="x-none" sz="1100" dirty="0">
                <a:latin typeface="Calibri" panose="020F0502020204030204" pitchFamily="34" charset="0"/>
              </a:rPr>
              <a:t>ser evaluado!</a:t>
            </a:r>
          </a:p>
          <a:p>
            <a:r>
              <a:rPr lang="es-PE" sz="1100" b="1" dirty="0" smtClean="0">
                <a:solidFill>
                  <a:prstClr val="black"/>
                </a:solidFill>
                <a:latin typeface="Calibri" panose="020F0502020204030204" pitchFamily="34" charset="0"/>
              </a:rPr>
              <a:t>35 minutos</a:t>
            </a:r>
          </a:p>
          <a:p>
            <a:pPr marL="240782" indent="-240782">
              <a:buAutoNum type="arabicPeriod" startAt="2"/>
            </a:pPr>
            <a:r>
              <a:rPr lang="x-none" sz="1100" dirty="0">
                <a:latin typeface="Calibri" panose="020F0502020204030204" pitchFamily="34" charset="0"/>
              </a:rPr>
              <a:t>Los estudiantes leen los pasajes independientemente.  Si tiene estudiantes que no pueden leer los pasajes, usted puede leerlos para ellos, pero por favor tome nota de los acomodos.  Recuerde a los estudiantes tomar notas mientras leen.  Durante la evaluación real de SBAC, a los estudiantes se les permite conservar sus notas como una referencia.  </a:t>
            </a:r>
          </a:p>
          <a:p>
            <a:pPr marL="245635" indent="-245635">
              <a:buFont typeface="+mj-lt"/>
              <a:buAutoNum type="arabicPeriod" startAt="3"/>
            </a:pPr>
            <a:r>
              <a:rPr lang="x-none" sz="1100" dirty="0">
                <a:latin typeface="Calibri" panose="020F0502020204030204" pitchFamily="34" charset="0"/>
              </a:rPr>
              <a:t>Los estudiantes contestan las  3 preguntas de investigación o cualquier otra pregunta de respuesta construida. Los estudiantes deben hacer referencia a estas respuestas cuando estén escribiendo su </a:t>
            </a:r>
            <a:r>
              <a:rPr lang="x-none" sz="1100" dirty="0" smtClean="0">
                <a:latin typeface="Calibri" panose="020F0502020204030204" pitchFamily="34" charset="0"/>
              </a:rPr>
              <a:t>artículo narrativo completo.</a:t>
            </a:r>
            <a:endParaRPr lang="x-none" sz="1100" dirty="0">
              <a:latin typeface="Calibri" panose="020F0502020204030204" pitchFamily="34" charset="0"/>
            </a:endParaRPr>
          </a:p>
          <a:p>
            <a:r>
              <a:rPr lang="x-none" sz="1100" b="1" dirty="0">
                <a:latin typeface="Calibri" panose="020F0502020204030204" pitchFamily="34" charset="0"/>
              </a:rPr>
              <a:t>15 minutos de receso</a:t>
            </a:r>
          </a:p>
          <a:p>
            <a:r>
              <a:rPr lang="x-none" sz="1100" b="1" dirty="0">
                <a:latin typeface="Calibri" panose="020F0502020204030204" pitchFamily="34" charset="0"/>
              </a:rPr>
              <a:t>70 minutos</a:t>
            </a:r>
          </a:p>
          <a:p>
            <a:pPr marL="228600" indent="-228600">
              <a:buAutoNum type="arabicPeriod" startAt="4"/>
            </a:pPr>
            <a:r>
              <a:rPr lang="x-none" sz="1100" dirty="0">
                <a:latin typeface="Calibri" panose="020F0502020204030204" pitchFamily="34" charset="0"/>
              </a:rPr>
              <a:t>Los estudiantes escriben una composición completa (artículo narrativo).</a:t>
            </a:r>
          </a:p>
          <a:p>
            <a:pPr marL="228600" indent="-228600">
              <a:buAutoNum type="arabicPeriod" startAt="4"/>
            </a:pPr>
            <a:endParaRPr lang="x-none" sz="1100" dirty="0">
              <a:latin typeface="Calibri" panose="020F0502020204030204" pitchFamily="34" charset="0"/>
            </a:endParaRPr>
          </a:p>
          <a:p>
            <a:r>
              <a:rPr lang="x-none" sz="1100" b="1" u="sng" dirty="0">
                <a:latin typeface="Calibri" panose="020F0502020204030204" pitchFamily="34" charset="0"/>
              </a:rPr>
              <a:t>CALIFICACIÓN</a:t>
            </a:r>
          </a:p>
          <a:p>
            <a:r>
              <a:rPr lang="x-none" sz="1100" dirty="0">
                <a:latin typeface="Calibri" panose="020F0502020204030204" pitchFamily="34" charset="0"/>
              </a:rPr>
              <a:t>Se provee una rúbrica informativa.  Los estudiantes reciben 3 puntajes:</a:t>
            </a:r>
          </a:p>
          <a:p>
            <a:pPr marL="240782" indent="-240782">
              <a:buAutoNum type="arabicPeriod"/>
            </a:pPr>
            <a:r>
              <a:rPr lang="x-none" sz="1100" dirty="0">
                <a:latin typeface="Calibri" panose="020F0502020204030204" pitchFamily="34" charset="0"/>
              </a:rPr>
              <a:t>Organización y propósito</a:t>
            </a:r>
          </a:p>
          <a:p>
            <a:pPr marL="240782" indent="-240782">
              <a:buAutoNum type="arabicPeriod"/>
            </a:pPr>
            <a:r>
              <a:rPr lang="x-none" sz="1100" dirty="0">
                <a:latin typeface="Calibri" panose="020F0502020204030204" pitchFamily="34" charset="0"/>
              </a:rPr>
              <a:t>Evidencia y elaboración</a:t>
            </a:r>
          </a:p>
          <a:p>
            <a:pPr marL="240782" indent="-240782">
              <a:buAutoNum type="arabicPeriod"/>
            </a:pPr>
            <a:r>
              <a:rPr lang="x-none" sz="1100" dirty="0">
                <a:latin typeface="Calibri" panose="020F0502020204030204" pitchFamily="34" charset="0"/>
              </a:rPr>
              <a:t>Convenciones</a:t>
            </a:r>
            <a:endParaRPr lang="en-US" sz="11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fld id="{2A5E9C3D-07D7-45D2-9B6A-FB5CA66A53EB}"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38788030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7" name="Rectangle 6"/>
          <p:cNvSpPr/>
          <p:nvPr/>
        </p:nvSpPr>
        <p:spPr>
          <a:xfrm>
            <a:off x="507346" y="642851"/>
            <a:ext cx="6916690" cy="3549974"/>
          </a:xfrm>
          <a:prstGeom prst="rect">
            <a:avLst/>
          </a:prstGeom>
        </p:spPr>
        <p:txBody>
          <a:bodyPr wrap="square" lIns="101881" tIns="50941" rIns="101881" bIns="50941">
            <a:spAutoFit/>
          </a:bodyPr>
          <a:lstStyle/>
          <a:p>
            <a:pPr marL="403136" indent="-342900">
              <a:buAutoNum type="arabicPeriod" startAt="5"/>
            </a:pPr>
            <a:r>
              <a:rPr lang="en-US" sz="1400" b="1" dirty="0" smtClean="0">
                <a:latin typeface="Helvetica" pitchFamily="34" charset="0"/>
                <a:cs typeface="Helvetica" pitchFamily="34" charset="0"/>
              </a:rPr>
              <a:t>¿</a:t>
            </a:r>
            <a:r>
              <a:rPr lang="es-NI" sz="1400" b="1" dirty="0" smtClean="0">
                <a:latin typeface="Helvetica" pitchFamily="34" charset="0"/>
                <a:cs typeface="Helvetica" pitchFamily="34" charset="0"/>
              </a:rPr>
              <a:t>Cuál es una similitud importante entre los dos artículos </a:t>
            </a:r>
            <a:r>
              <a:rPr lang="es-NI" sz="1400" i="1" dirty="0" smtClean="0">
                <a:latin typeface="Helvetica" pitchFamily="34" charset="0"/>
                <a:cs typeface="Helvetica" pitchFamily="34" charset="0"/>
              </a:rPr>
              <a:t>Limpiando la playa Crescent </a:t>
            </a:r>
            <a:r>
              <a:rPr lang="es-NI" sz="1400" b="1" dirty="0" smtClean="0">
                <a:latin typeface="Helvetica" pitchFamily="34" charset="0"/>
                <a:cs typeface="Helvetica" pitchFamily="34" charset="0"/>
              </a:rPr>
              <a:t>y </a:t>
            </a:r>
            <a:r>
              <a:rPr lang="es-NI" sz="1400" i="1" dirty="0" smtClean="0">
                <a:latin typeface="Helvetica" pitchFamily="34" charset="0"/>
                <a:cs typeface="Helvetica" pitchFamily="34" charset="0"/>
              </a:rPr>
              <a:t>Salvando los arrecifes</a:t>
            </a:r>
            <a:r>
              <a:rPr lang="es-NI" sz="1400" b="1" dirty="0" smtClean="0">
                <a:latin typeface="Helvetica" pitchFamily="34" charset="0"/>
                <a:cs typeface="Helvetica" pitchFamily="34" charset="0"/>
              </a:rPr>
              <a:t>? </a:t>
            </a:r>
          </a:p>
          <a:p>
            <a:pPr marL="403136" indent="-342900">
              <a:buAutoNum type="arabicPeriod" startAt="5"/>
            </a:pPr>
            <a:endParaRPr lang="es-NI" sz="1400" dirty="0" smtClean="0">
              <a:latin typeface="Helvetica" pitchFamily="34" charset="0"/>
              <a:cs typeface="Helvetica" pitchFamily="34" charset="0"/>
            </a:endParaRPr>
          </a:p>
          <a:p>
            <a:pPr marL="806450" indent="-325438"/>
            <a:r>
              <a:rPr lang="es-NI" sz="1400" i="1" dirty="0" smtClean="0">
                <a:latin typeface="Helvetica" pitchFamily="34" charset="0"/>
                <a:cs typeface="Helvetica" pitchFamily="34" charset="0"/>
              </a:rPr>
              <a:t>A.   Ambos, </a:t>
            </a:r>
            <a:r>
              <a:rPr lang="es-NI" sz="1400" b="1" i="1" dirty="0" smtClean="0">
                <a:latin typeface="Helvetica" pitchFamily="34" charset="0"/>
                <a:cs typeface="Helvetica" pitchFamily="34" charset="0"/>
              </a:rPr>
              <a:t>Limpiando la playa Crescent </a:t>
            </a:r>
            <a:r>
              <a:rPr lang="es-NI" sz="1400" dirty="0" smtClean="0">
                <a:latin typeface="Helvetica" pitchFamily="34" charset="0"/>
                <a:cs typeface="Helvetica" pitchFamily="34" charset="0"/>
              </a:rPr>
              <a:t>y </a:t>
            </a:r>
            <a:r>
              <a:rPr lang="es-NI" sz="1400" b="1" i="1" dirty="0" smtClean="0">
                <a:latin typeface="Helvetica" pitchFamily="34" charset="0"/>
                <a:cs typeface="Helvetica" pitchFamily="34" charset="0"/>
              </a:rPr>
              <a:t>Salvando los arrecifes </a:t>
            </a:r>
            <a:r>
              <a:rPr lang="es-NI" sz="1400" dirty="0" smtClean="0">
                <a:latin typeface="Helvetica" pitchFamily="34" charset="0"/>
                <a:cs typeface="Helvetica" pitchFamily="34" charset="0"/>
              </a:rPr>
              <a:t>plantean cuán dañina es la basura para el océano. </a:t>
            </a:r>
          </a:p>
          <a:p>
            <a:pPr marL="481889"/>
            <a:endParaRPr lang="es-NI" sz="1400" dirty="0" smtClean="0">
              <a:latin typeface="Helvetica" pitchFamily="34" charset="0"/>
              <a:cs typeface="Helvetica" pitchFamily="34" charset="0"/>
            </a:endParaRPr>
          </a:p>
          <a:p>
            <a:pPr marL="806450" indent="-325438"/>
            <a:r>
              <a:rPr lang="es-NI" sz="1400" i="1" dirty="0" smtClean="0">
                <a:latin typeface="Helvetica" pitchFamily="34" charset="0"/>
                <a:cs typeface="Helvetica" pitchFamily="34" charset="0"/>
              </a:rPr>
              <a:t>B.   </a:t>
            </a:r>
            <a:r>
              <a:rPr lang="es-NI" sz="1400" b="1" i="1" dirty="0" smtClean="0">
                <a:latin typeface="Helvetica" pitchFamily="34" charset="0"/>
                <a:cs typeface="Helvetica" pitchFamily="34" charset="0"/>
              </a:rPr>
              <a:t>Limpiando la playa Crescent </a:t>
            </a:r>
            <a:r>
              <a:rPr lang="es-NI" sz="1400" dirty="0" smtClean="0">
                <a:latin typeface="Helvetica" pitchFamily="34" charset="0"/>
                <a:cs typeface="Helvetica" pitchFamily="34" charset="0"/>
              </a:rPr>
              <a:t>trata de un equipo de soccer, mientras que </a:t>
            </a:r>
            <a:r>
              <a:rPr lang="es-NI" sz="1400" b="1" i="1" dirty="0" smtClean="0">
                <a:latin typeface="Helvetica" pitchFamily="34" charset="0"/>
                <a:cs typeface="Helvetica" pitchFamily="34" charset="0"/>
              </a:rPr>
              <a:t>Salvando los arrecifes </a:t>
            </a:r>
            <a:r>
              <a:rPr lang="es-NI" sz="1400" dirty="0" smtClean="0">
                <a:latin typeface="Helvetica" pitchFamily="34" charset="0"/>
                <a:cs typeface="Helvetica" pitchFamily="34" charset="0"/>
              </a:rPr>
              <a:t>se trata mayormente de exhortar a la gente a que mantengan los océanos limpios.</a:t>
            </a:r>
          </a:p>
          <a:p>
            <a:pPr marL="481889"/>
            <a:endParaRPr lang="es-NI" sz="1400" dirty="0" smtClean="0">
              <a:latin typeface="Helvetica" pitchFamily="34" charset="0"/>
              <a:cs typeface="Helvetica" pitchFamily="34" charset="0"/>
            </a:endParaRPr>
          </a:p>
          <a:p>
            <a:pPr marL="806450" indent="-325438"/>
            <a:r>
              <a:rPr lang="es-NI" sz="1400" i="1" dirty="0" smtClean="0">
                <a:latin typeface="Helvetica" pitchFamily="34" charset="0"/>
                <a:cs typeface="Helvetica" pitchFamily="34" charset="0"/>
              </a:rPr>
              <a:t>C.   Ambos, </a:t>
            </a:r>
            <a:r>
              <a:rPr lang="es-NI" sz="1400" b="1" i="1" dirty="0" smtClean="0">
                <a:latin typeface="Helvetica" pitchFamily="34" charset="0"/>
                <a:cs typeface="Helvetica" pitchFamily="34" charset="0"/>
              </a:rPr>
              <a:t>Limpiando </a:t>
            </a:r>
            <a:r>
              <a:rPr lang="es-NI" sz="1400" b="1" i="1" dirty="0">
                <a:latin typeface="Helvetica" pitchFamily="34" charset="0"/>
                <a:cs typeface="Helvetica" pitchFamily="34" charset="0"/>
              </a:rPr>
              <a:t>la playa Crescent </a:t>
            </a:r>
            <a:r>
              <a:rPr lang="es-NI" sz="1400" i="1" dirty="0" smtClean="0">
                <a:latin typeface="Helvetica" pitchFamily="34" charset="0"/>
                <a:cs typeface="Helvetica" pitchFamily="34" charset="0"/>
              </a:rPr>
              <a:t>y</a:t>
            </a:r>
            <a:r>
              <a:rPr lang="es-NI" sz="1400" dirty="0" smtClean="0">
                <a:latin typeface="Helvetica" pitchFamily="34" charset="0"/>
                <a:cs typeface="Helvetica" pitchFamily="34" charset="0"/>
              </a:rPr>
              <a:t> </a:t>
            </a:r>
            <a:r>
              <a:rPr lang="es-NI" sz="1400" b="1" i="1" dirty="0">
                <a:latin typeface="Helvetica" pitchFamily="34" charset="0"/>
                <a:cs typeface="Helvetica" pitchFamily="34" charset="0"/>
              </a:rPr>
              <a:t>Salvando los arrecifes </a:t>
            </a:r>
            <a:r>
              <a:rPr lang="es-NI" sz="1400" dirty="0" smtClean="0">
                <a:latin typeface="Helvetica" pitchFamily="34" charset="0"/>
                <a:cs typeface="Helvetica" pitchFamily="34" charset="0"/>
              </a:rPr>
              <a:t>plantean como los químicos y otros fertilizantes pueden terminar en los océanos.</a:t>
            </a:r>
          </a:p>
          <a:p>
            <a:pPr marL="481889"/>
            <a:endParaRPr lang="es-NI" sz="1400" dirty="0" smtClean="0">
              <a:latin typeface="Helvetica" pitchFamily="34" charset="0"/>
              <a:cs typeface="Helvetica" pitchFamily="34" charset="0"/>
            </a:endParaRPr>
          </a:p>
          <a:p>
            <a:pPr marL="806450" indent="-325438"/>
            <a:r>
              <a:rPr lang="es-NI" sz="1400" i="1" dirty="0" smtClean="0">
                <a:latin typeface="Helvetica" pitchFamily="34" charset="0"/>
                <a:cs typeface="Helvetica" pitchFamily="34" charset="0"/>
              </a:rPr>
              <a:t>D.  </a:t>
            </a:r>
            <a:r>
              <a:rPr lang="es-NI" sz="1400" b="1" i="1" dirty="0" smtClean="0">
                <a:latin typeface="Helvetica" pitchFamily="34" charset="0"/>
                <a:cs typeface="Helvetica" pitchFamily="34" charset="0"/>
              </a:rPr>
              <a:t>Limpiando </a:t>
            </a:r>
            <a:r>
              <a:rPr lang="es-NI" sz="1400" b="1" i="1" dirty="0">
                <a:latin typeface="Helvetica" pitchFamily="34" charset="0"/>
                <a:cs typeface="Helvetica" pitchFamily="34" charset="0"/>
              </a:rPr>
              <a:t>la playa Crescent </a:t>
            </a:r>
            <a:r>
              <a:rPr lang="es-NI" sz="1400" dirty="0" smtClean="0">
                <a:latin typeface="Helvetica" pitchFamily="34" charset="0"/>
                <a:cs typeface="Helvetica" pitchFamily="34" charset="0"/>
              </a:rPr>
              <a:t>se enfoca en recoger desechos de las playas, mientras que </a:t>
            </a:r>
            <a:r>
              <a:rPr lang="es-NI" sz="1400" b="1" i="1" dirty="0">
                <a:latin typeface="Helvetica" pitchFamily="34" charset="0"/>
                <a:cs typeface="Helvetica" pitchFamily="34" charset="0"/>
              </a:rPr>
              <a:t>Salvando los arrecifes </a:t>
            </a:r>
            <a:r>
              <a:rPr lang="es-NI" sz="1400" dirty="0" smtClean="0">
                <a:latin typeface="Helvetica" pitchFamily="34" charset="0"/>
                <a:cs typeface="Helvetica" pitchFamily="34" charset="0"/>
              </a:rPr>
              <a:t>trata mayormente de salvar los arrecifes de coral.</a:t>
            </a:r>
            <a:endParaRPr lang="es-NI" sz="1400" dirty="0">
              <a:latin typeface="Helvetica" pitchFamily="34" charset="0"/>
              <a:cs typeface="Helvetica" pitchFamily="34" charset="0"/>
            </a:endParaRPr>
          </a:p>
        </p:txBody>
      </p:sp>
      <p:cxnSp>
        <p:nvCxnSpPr>
          <p:cNvPr id="10" name="Straight Connector 9"/>
          <p:cNvCxnSpPr/>
          <p:nvPr/>
        </p:nvCxnSpPr>
        <p:spPr>
          <a:xfrm>
            <a:off x="470987"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681459" y="1352559"/>
            <a:ext cx="253972" cy="2302358"/>
            <a:chOff x="681459" y="1352559"/>
            <a:chExt cx="253972" cy="2302358"/>
          </a:xfrm>
        </p:grpSpPr>
        <p:sp>
          <p:nvSpPr>
            <p:cNvPr id="11" name="Oval 10"/>
            <p:cNvSpPr/>
            <p:nvPr/>
          </p:nvSpPr>
          <p:spPr>
            <a:xfrm>
              <a:off x="692543" y="135255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81459" y="28011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81459" y="34154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81459" y="19563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9" name="Rectangle 28"/>
          <p:cNvSpPr/>
          <p:nvPr/>
        </p:nvSpPr>
        <p:spPr>
          <a:xfrm>
            <a:off x="583151" y="5269600"/>
            <a:ext cx="6916690" cy="3642307"/>
          </a:xfrm>
          <a:prstGeom prst="rect">
            <a:avLst/>
          </a:prstGeom>
        </p:spPr>
        <p:txBody>
          <a:bodyPr wrap="square" lIns="101881" tIns="50941" rIns="101881" bIns="50941">
            <a:spAutoFit/>
          </a:bodyPr>
          <a:lstStyle/>
          <a:p>
            <a:pPr marL="403136" indent="-342900">
              <a:buAutoNum type="arabicPeriod" startAt="6"/>
            </a:pPr>
            <a:r>
              <a:rPr lang="es-GT" sz="1400" b="1" dirty="0" smtClean="0">
                <a:latin typeface="Helvetica" pitchFamily="34" charset="0"/>
                <a:cs typeface="Helvetica" pitchFamily="34" charset="0"/>
              </a:rPr>
              <a:t>¿Cuál es una diferencia importante entre los dos artículos </a:t>
            </a:r>
            <a:r>
              <a:rPr lang="es-NI" sz="1400" b="1" i="1" dirty="0">
                <a:latin typeface="Helvetica" pitchFamily="34" charset="0"/>
                <a:cs typeface="Helvetica" pitchFamily="34" charset="0"/>
              </a:rPr>
              <a:t>Limpiando la playa Crescent </a:t>
            </a:r>
            <a:r>
              <a:rPr lang="es-NI" sz="1400" b="1" dirty="0">
                <a:latin typeface="Helvetica" pitchFamily="34" charset="0"/>
                <a:cs typeface="Helvetica" pitchFamily="34" charset="0"/>
              </a:rPr>
              <a:t>y </a:t>
            </a:r>
            <a:r>
              <a:rPr lang="es-NI" sz="1400" b="1" i="1" dirty="0">
                <a:latin typeface="Helvetica" pitchFamily="34" charset="0"/>
                <a:cs typeface="Helvetica" pitchFamily="34" charset="0"/>
              </a:rPr>
              <a:t>Salvando los </a:t>
            </a:r>
            <a:r>
              <a:rPr lang="es-NI" sz="1400" b="1" i="1" dirty="0" smtClean="0">
                <a:latin typeface="Helvetica" pitchFamily="34" charset="0"/>
                <a:cs typeface="Helvetica" pitchFamily="34" charset="0"/>
              </a:rPr>
              <a:t>arrecifes? </a:t>
            </a:r>
            <a:endParaRPr lang="es-GT" sz="1400" b="1" dirty="0" smtClean="0">
              <a:latin typeface="Helvetica" pitchFamily="34" charset="0"/>
              <a:cs typeface="Helvetica" pitchFamily="34" charset="0"/>
            </a:endParaRPr>
          </a:p>
          <a:p>
            <a:pPr marL="403136" indent="-342900">
              <a:buAutoNum type="arabicPeriod" startAt="6"/>
            </a:pPr>
            <a:endParaRPr lang="es-GT" sz="1400" b="1" dirty="0" smtClean="0">
              <a:latin typeface="Helvetica" pitchFamily="34" charset="0"/>
              <a:cs typeface="Helvetica" pitchFamily="34" charset="0"/>
            </a:endParaRPr>
          </a:p>
          <a:p>
            <a:pPr marL="839959" indent="-358070">
              <a:buFont typeface="+mj-lt"/>
              <a:buAutoNum type="alphaUcPeriod"/>
            </a:pPr>
            <a:r>
              <a:rPr lang="es-NI" sz="1400" i="1" dirty="0">
                <a:latin typeface="Helvetica" pitchFamily="34" charset="0"/>
                <a:cs typeface="Helvetica" pitchFamily="34" charset="0"/>
              </a:rPr>
              <a:t>Ambos, Limpiando la playa Crescent </a:t>
            </a:r>
            <a:r>
              <a:rPr lang="es-NI" sz="1400" dirty="0">
                <a:latin typeface="Helvetica" pitchFamily="34" charset="0"/>
                <a:cs typeface="Helvetica" pitchFamily="34" charset="0"/>
              </a:rPr>
              <a:t>y </a:t>
            </a:r>
            <a:r>
              <a:rPr lang="es-NI" sz="1400" i="1" dirty="0">
                <a:latin typeface="Helvetica" pitchFamily="34" charset="0"/>
                <a:cs typeface="Helvetica" pitchFamily="34" charset="0"/>
              </a:rPr>
              <a:t>Salvando los arrecifes </a:t>
            </a:r>
            <a:r>
              <a:rPr lang="es-NI" sz="1400" dirty="0">
                <a:latin typeface="Helvetica" pitchFamily="34" charset="0"/>
                <a:cs typeface="Helvetica" pitchFamily="34" charset="0"/>
              </a:rPr>
              <a:t>plantean cuán dañina es la basura para el océano. </a:t>
            </a:r>
          </a:p>
          <a:p>
            <a:pPr marL="839959" indent="-358070">
              <a:buFont typeface="+mj-lt"/>
              <a:buAutoNum type="alphaUcPeriod"/>
            </a:pPr>
            <a:endParaRPr lang="es-NI" sz="1400" dirty="0">
              <a:latin typeface="Helvetica" pitchFamily="34" charset="0"/>
              <a:cs typeface="Helvetica" pitchFamily="34" charset="0"/>
            </a:endParaRPr>
          </a:p>
          <a:p>
            <a:pPr marL="839959" indent="-358070">
              <a:buFont typeface="+mj-lt"/>
              <a:buAutoNum type="alphaUcPeriod"/>
            </a:pPr>
            <a:r>
              <a:rPr lang="es-NI" sz="1400" i="1" dirty="0">
                <a:latin typeface="Helvetica" pitchFamily="34" charset="0"/>
                <a:cs typeface="Helvetica" pitchFamily="34" charset="0"/>
              </a:rPr>
              <a:t>Limpiando la playa Crescent </a:t>
            </a:r>
            <a:r>
              <a:rPr lang="es-NI" sz="1400" dirty="0">
                <a:latin typeface="Helvetica" pitchFamily="34" charset="0"/>
                <a:cs typeface="Helvetica" pitchFamily="34" charset="0"/>
              </a:rPr>
              <a:t>trata de un equipo de soccer, mientras que </a:t>
            </a:r>
            <a:r>
              <a:rPr lang="es-NI" sz="1400" i="1" dirty="0">
                <a:latin typeface="Helvetica" pitchFamily="34" charset="0"/>
                <a:cs typeface="Helvetica" pitchFamily="34" charset="0"/>
              </a:rPr>
              <a:t>Salvando los arrecifes </a:t>
            </a:r>
            <a:r>
              <a:rPr lang="es-NI" sz="1400" dirty="0">
                <a:latin typeface="Helvetica" pitchFamily="34" charset="0"/>
                <a:cs typeface="Helvetica" pitchFamily="34" charset="0"/>
              </a:rPr>
              <a:t>se trata mayormente de exhortar a la gente a que mantengan los océanos limpios.</a:t>
            </a:r>
          </a:p>
          <a:p>
            <a:pPr marL="839959" indent="-358070">
              <a:buFont typeface="+mj-lt"/>
              <a:buAutoNum type="alphaUcPeriod"/>
            </a:pPr>
            <a:endParaRPr lang="es-NI" sz="1400" dirty="0">
              <a:latin typeface="Helvetica" pitchFamily="34" charset="0"/>
              <a:cs typeface="Helvetica" pitchFamily="34" charset="0"/>
            </a:endParaRPr>
          </a:p>
          <a:p>
            <a:pPr marL="839959" indent="-358070">
              <a:buFont typeface="+mj-lt"/>
              <a:buAutoNum type="alphaUcPeriod"/>
            </a:pPr>
            <a:r>
              <a:rPr lang="es-NI" sz="1400" i="1" dirty="0">
                <a:latin typeface="Helvetica" pitchFamily="34" charset="0"/>
                <a:cs typeface="Helvetica" pitchFamily="34" charset="0"/>
              </a:rPr>
              <a:t>Ambos, Limpiando la playa Crescent y</a:t>
            </a:r>
            <a:r>
              <a:rPr lang="es-NI" sz="1400" dirty="0">
                <a:latin typeface="Helvetica" pitchFamily="34" charset="0"/>
                <a:cs typeface="Helvetica" pitchFamily="34" charset="0"/>
              </a:rPr>
              <a:t> </a:t>
            </a:r>
            <a:r>
              <a:rPr lang="es-NI" sz="1400" i="1" dirty="0">
                <a:latin typeface="Helvetica" pitchFamily="34" charset="0"/>
                <a:cs typeface="Helvetica" pitchFamily="34" charset="0"/>
              </a:rPr>
              <a:t>Salvando los arrecifes </a:t>
            </a:r>
            <a:r>
              <a:rPr lang="es-NI" sz="1400" dirty="0">
                <a:latin typeface="Helvetica" pitchFamily="34" charset="0"/>
                <a:cs typeface="Helvetica" pitchFamily="34" charset="0"/>
              </a:rPr>
              <a:t>plantean como las químicas y otros fertilizantes pueden terminar en los océanos.</a:t>
            </a:r>
          </a:p>
          <a:p>
            <a:pPr marL="839959" indent="-358070">
              <a:buFont typeface="+mj-lt"/>
              <a:buAutoNum type="alphaUcPeriod"/>
            </a:pPr>
            <a:endParaRPr lang="es-NI" sz="1400" dirty="0">
              <a:latin typeface="Helvetica" pitchFamily="34" charset="0"/>
              <a:cs typeface="Helvetica" pitchFamily="34" charset="0"/>
            </a:endParaRPr>
          </a:p>
          <a:p>
            <a:pPr marL="839959" indent="-358070">
              <a:buFont typeface="+mj-lt"/>
              <a:buAutoNum type="alphaUcPeriod"/>
            </a:pPr>
            <a:r>
              <a:rPr lang="es-NI" sz="1400" i="1" dirty="0">
                <a:latin typeface="Helvetica" pitchFamily="34" charset="0"/>
                <a:cs typeface="Helvetica" pitchFamily="34" charset="0"/>
              </a:rPr>
              <a:t>Limpiando la playa Crescent </a:t>
            </a:r>
            <a:r>
              <a:rPr lang="es-NI" sz="1400" dirty="0">
                <a:latin typeface="Helvetica" pitchFamily="34" charset="0"/>
                <a:cs typeface="Helvetica" pitchFamily="34" charset="0"/>
              </a:rPr>
              <a:t>se enfoca en recoger desechos de las playas, mientras que </a:t>
            </a:r>
            <a:r>
              <a:rPr lang="es-NI" sz="1400" i="1" dirty="0">
                <a:latin typeface="Helvetica" pitchFamily="34" charset="0"/>
                <a:cs typeface="Helvetica" pitchFamily="34" charset="0"/>
              </a:rPr>
              <a:t>Salvando los arrecifes </a:t>
            </a:r>
            <a:r>
              <a:rPr lang="es-NI" sz="1400" dirty="0">
                <a:latin typeface="Helvetica" pitchFamily="34" charset="0"/>
                <a:cs typeface="Helvetica" pitchFamily="34" charset="0"/>
              </a:rPr>
              <a:t>trata mayormente de salvar los arrecifes de coral.</a:t>
            </a:r>
          </a:p>
        </p:txBody>
      </p:sp>
      <p:grpSp>
        <p:nvGrpSpPr>
          <p:cNvPr id="3" name="Group 2"/>
          <p:cNvGrpSpPr/>
          <p:nvPr/>
        </p:nvGrpSpPr>
        <p:grpSpPr>
          <a:xfrm>
            <a:off x="681459" y="5985471"/>
            <a:ext cx="259788" cy="2305274"/>
            <a:chOff x="670375" y="5948855"/>
            <a:chExt cx="259788" cy="2305274"/>
          </a:xfrm>
        </p:grpSpPr>
        <p:sp>
          <p:nvSpPr>
            <p:cNvPr id="30" name="Oval 29"/>
            <p:cNvSpPr/>
            <p:nvPr/>
          </p:nvSpPr>
          <p:spPr>
            <a:xfrm>
              <a:off x="670375" y="80146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70375" y="65426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87275" y="739348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81459" y="59488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6" name="Table 15"/>
          <p:cNvGraphicFramePr>
            <a:graphicFrameLocks noGrp="1"/>
          </p:cNvGraphicFramePr>
          <p:nvPr>
            <p:extLst>
              <p:ext uri="{D42A27DB-BD31-4B8C-83A1-F6EECF244321}">
                <p14:modId xmlns:p14="http://schemas.microsoft.com/office/powerpoint/2010/main" val="3838084885"/>
              </p:ext>
            </p:extLst>
          </p:nvPr>
        </p:nvGraphicFramePr>
        <p:xfrm>
          <a:off x="5112720" y="4708351"/>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Comparan y contrastan cuentos del mismo género (ejemplo: cuentos de misterio y aventura) al abordar temas y textos similares.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1676833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722983959"/>
              </p:ext>
            </p:extLst>
          </p:nvPr>
        </p:nvGraphicFramePr>
        <p:xfrm>
          <a:off x="180975" y="280713"/>
          <a:ext cx="7286625" cy="3549747"/>
        </p:xfrm>
        <a:graphic>
          <a:graphicData uri="http://schemas.openxmlformats.org/drawingml/2006/table">
            <a:tbl>
              <a:tblPr firstRow="1" bandRow="1">
                <a:tableStyleId>{5940675A-B579-460E-94D1-54222C63F5DA}</a:tableStyleId>
              </a:tblPr>
              <a:tblGrid>
                <a:gridCol w="7286625"/>
              </a:tblGrid>
              <a:tr h="709887">
                <a:tc>
                  <a:txBody>
                    <a:bodyPr/>
                    <a:lstStyle/>
                    <a:p>
                      <a:pPr marL="342900" marR="0" lvl="0" indent="-342900" algn="l" defTabSz="966612" rtl="0" eaLnBrk="1" fontAlgn="auto" latinLnBrk="0" hangingPunct="1">
                        <a:lnSpc>
                          <a:spcPct val="100000"/>
                        </a:lnSpc>
                        <a:spcBef>
                          <a:spcPts val="0"/>
                        </a:spcBef>
                        <a:spcAft>
                          <a:spcPts val="0"/>
                        </a:spcAft>
                        <a:buClrTx/>
                        <a:buSzTx/>
                        <a:buFontTx/>
                        <a:buAutoNum type="arabicPeriod" startAt="7"/>
                        <a:tabLst/>
                        <a:defRPr/>
                      </a:pPr>
                      <a:r>
                        <a:rPr kumimoji="0" lang="es-NI" sz="1600" b="1" i="0" u="none" strike="noStrike" kern="1200" cap="none" spc="0" normalizeH="0" baseline="0" noProof="0" dirty="0" smtClean="0">
                          <a:ln>
                            <a:noFill/>
                          </a:ln>
                          <a:solidFill>
                            <a:prstClr val="black"/>
                          </a:solidFill>
                          <a:effectLst/>
                          <a:uLnTx/>
                          <a:uFillTx/>
                          <a:latin typeface="+mn-lt"/>
                          <a:ea typeface="+mn-ea"/>
                          <a:cs typeface="+mn-cs"/>
                        </a:rPr>
                        <a:t>¿Por qué el autor incluiría las dos imágenes en el texto </a:t>
                      </a:r>
                      <a:r>
                        <a:rPr kumimoji="0" lang="es-NI" sz="1600" b="0" i="1" u="none" strike="noStrike" kern="1200" cap="none" spc="0" normalizeH="0" baseline="0" noProof="0" dirty="0" smtClean="0">
                          <a:ln>
                            <a:noFill/>
                          </a:ln>
                          <a:solidFill>
                            <a:prstClr val="black"/>
                          </a:solidFill>
                          <a:effectLst/>
                          <a:uLnTx/>
                          <a:uFillTx/>
                          <a:latin typeface="+mn-lt"/>
                          <a:ea typeface="+mn-ea"/>
                          <a:cs typeface="+mn-cs"/>
                        </a:rPr>
                        <a:t>Limpiando la playa Crescent</a:t>
                      </a:r>
                      <a:r>
                        <a:rPr kumimoji="0" lang="es-NI" sz="1600" b="1" i="0" u="none" strike="noStrike" kern="1200" cap="none" spc="0" normalizeH="0" baseline="0" noProof="0" dirty="0" smtClean="0">
                          <a:ln>
                            <a:noFill/>
                          </a:ln>
                          <a:solidFill>
                            <a:schemeClr val="tx1"/>
                          </a:solidFill>
                          <a:effectLst/>
                          <a:uLnTx/>
                          <a:uFillTx/>
                          <a:latin typeface="+mn-lt"/>
                          <a:ea typeface="+mn-ea"/>
                          <a:cs typeface="+mn-cs"/>
                        </a:rPr>
                        <a:t>? Utiliza detalles y ejemplos del artículo para apoyar tu respuesta.</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28843021"/>
              </p:ext>
            </p:extLst>
          </p:nvPr>
        </p:nvGraphicFramePr>
        <p:xfrm>
          <a:off x="423862" y="4876800"/>
          <a:ext cx="7043738" cy="3745260"/>
        </p:xfrm>
        <a:graphic>
          <a:graphicData uri="http://schemas.openxmlformats.org/drawingml/2006/table">
            <a:tbl>
              <a:tblPr firstRow="1" bandRow="1">
                <a:tableStyleId>{5940675A-B579-460E-94D1-54222C63F5DA}</a:tableStyleId>
              </a:tblPr>
              <a:tblGrid>
                <a:gridCol w="7043738"/>
              </a:tblGrid>
              <a:tr h="380112">
                <a:tc>
                  <a:txBody>
                    <a:bodyPr/>
                    <a:lstStyle/>
                    <a:p>
                      <a:pPr marL="231775" marR="0" indent="-231775" algn="l" defTabSz="966612" rtl="0" eaLnBrk="1" fontAlgn="auto" latinLnBrk="0" hangingPunct="1">
                        <a:lnSpc>
                          <a:spcPct val="100000"/>
                        </a:lnSpc>
                        <a:spcBef>
                          <a:spcPts val="0"/>
                        </a:spcBef>
                        <a:spcAft>
                          <a:spcPts val="0"/>
                        </a:spcAft>
                        <a:buClrTx/>
                        <a:buSzTx/>
                        <a:buFontTx/>
                        <a:buNone/>
                        <a:tabLst/>
                        <a:defRPr/>
                      </a:pPr>
                      <a:r>
                        <a:rPr lang="en-US" sz="1600" b="1" dirty="0" smtClean="0"/>
                        <a:t>8. </a:t>
                      </a:r>
                      <a:r>
                        <a:rPr lang="es-PE" sz="1600" b="1" dirty="0" smtClean="0"/>
                        <a:t>Después</a:t>
                      </a:r>
                      <a:r>
                        <a:rPr lang="es-PE" sz="1600" b="1" baseline="0" dirty="0" smtClean="0"/>
                        <a:t> de leer </a:t>
                      </a:r>
                      <a:r>
                        <a:rPr lang="es-PE" sz="1600" b="0" i="1" baseline="0" dirty="0" smtClean="0"/>
                        <a:t>Limpiando la playa </a:t>
                      </a:r>
                      <a:r>
                        <a:rPr lang="es-PE" sz="1600" b="0" i="1" u="none" noProof="0" dirty="0" smtClean="0">
                          <a:solidFill>
                            <a:schemeClr val="tx1"/>
                          </a:solidFill>
                        </a:rPr>
                        <a:t>Crescent </a:t>
                      </a:r>
                      <a:r>
                        <a:rPr lang="es-PE" sz="1600" b="1" i="0" u="none" noProof="0" dirty="0" smtClean="0">
                          <a:solidFill>
                            <a:schemeClr val="tx1"/>
                          </a:solidFill>
                        </a:rPr>
                        <a:t>y </a:t>
                      </a:r>
                      <a:r>
                        <a:rPr lang="es-PE" sz="1600" b="0" i="1" u="none" noProof="0" dirty="0" smtClean="0">
                          <a:solidFill>
                            <a:schemeClr val="tx1"/>
                          </a:solidFill>
                        </a:rPr>
                        <a:t>Salvando</a:t>
                      </a:r>
                      <a:r>
                        <a:rPr lang="es-PE" sz="1600" b="0" i="1" u="none" baseline="0" noProof="0" dirty="0" smtClean="0">
                          <a:solidFill>
                            <a:schemeClr val="tx1"/>
                          </a:solidFill>
                        </a:rPr>
                        <a:t> los arrecifes</a:t>
                      </a:r>
                      <a:r>
                        <a:rPr lang="es-PE" sz="1600" b="1" noProof="0" dirty="0" smtClean="0">
                          <a:solidFill>
                            <a:schemeClr val="tx1"/>
                          </a:solidFill>
                        </a:rPr>
                        <a:t>, ¿a</a:t>
                      </a:r>
                      <a:r>
                        <a:rPr lang="es-PE" sz="1600" b="1" baseline="0" noProof="0" dirty="0" smtClean="0">
                          <a:solidFill>
                            <a:schemeClr val="tx1"/>
                          </a:solidFill>
                        </a:rPr>
                        <a:t> qué conclusión puedes llegar en cuanto a la basura y la contaminación?</a:t>
                      </a:r>
                      <a:endParaRPr lang="es-PE" sz="1600" b="1" noProof="0"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4108771896"/>
              </p:ext>
            </p:extLst>
          </p:nvPr>
        </p:nvGraphicFramePr>
        <p:xfrm>
          <a:off x="5105400" y="8610600"/>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Comparan y contrastan cuentos del mismo género (ejemplo: cuentos de misterio y aventura) al abordar temas y textos similares.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41038145"/>
              </p:ext>
            </p:extLst>
          </p:nvPr>
        </p:nvGraphicFramePr>
        <p:xfrm>
          <a:off x="5257800" y="3886200"/>
          <a:ext cx="2324100" cy="76200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RL.5.7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Analizan cómo elementos visuales  y elementos multimedia contribuyen al significado, el tono, o la belleza de un texto (por ejemplo, una novela gráfica, presentación de multimedia de ficción, un cuento, un mito, y un poema).</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4540771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768811" y="304800"/>
            <a:ext cx="6196193" cy="3611530"/>
          </a:xfrm>
          <a:prstGeom prst="rect">
            <a:avLst/>
          </a:prstGeom>
        </p:spPr>
        <p:txBody>
          <a:bodyPr wrap="square" lIns="101881" tIns="50941" rIns="101881" bIns="50941">
            <a:spAutoFit/>
          </a:bodyPr>
          <a:lstStyle/>
          <a:p>
            <a:pPr lvl="0"/>
            <a:endParaRPr lang="en-US" sz="1600" b="1" strike="sngStrike" dirty="0" smtClean="0">
              <a:solidFill>
                <a:srgbClr val="FF0000"/>
              </a:solidFill>
              <a:latin typeface="Helvetica" panose="020B0604020202020204" pitchFamily="34" charset="0"/>
              <a:cs typeface="Helvetica" panose="020B0604020202020204" pitchFamily="34" charset="0"/>
            </a:endParaRPr>
          </a:p>
          <a:p>
            <a:pPr marL="349250" indent="-349250"/>
            <a:r>
              <a:rPr lang="en-US" sz="1400" b="1" dirty="0" smtClean="0">
                <a:latin typeface="Helvetica" panose="020B0604020202020204" pitchFamily="34" charset="0"/>
                <a:cs typeface="Helvetica" panose="020B0604020202020204" pitchFamily="34" charset="0"/>
              </a:rPr>
              <a:t>9</a:t>
            </a:r>
            <a:r>
              <a:rPr lang="es-NI" sz="1400" b="1" dirty="0" smtClean="0">
                <a:latin typeface="Helvetica" panose="020B0604020202020204" pitchFamily="34" charset="0"/>
                <a:cs typeface="Helvetica" panose="020B0604020202020204" pitchFamily="34" charset="0"/>
              </a:rPr>
              <a:t>.   ¿Qué palabra o frase podría reemplazar mejor </a:t>
            </a:r>
            <a:r>
              <a:rPr lang="es-NI" sz="1400" b="1" u="sng" dirty="0" smtClean="0">
                <a:latin typeface="Helvetica" panose="020B0604020202020204" pitchFamily="34" charset="0"/>
                <a:cs typeface="Helvetica" panose="020B0604020202020204" pitchFamily="34" charset="0"/>
              </a:rPr>
              <a:t>remolino</a:t>
            </a:r>
            <a:r>
              <a:rPr lang="es-NI" sz="1400" b="1" dirty="0" smtClean="0">
                <a:latin typeface="Helvetica" panose="020B0604020202020204" pitchFamily="34" charset="0"/>
                <a:cs typeface="Helvetica" panose="020B0604020202020204" pitchFamily="34" charset="0"/>
              </a:rPr>
              <a:t> según es usada en la siguiente oración?</a:t>
            </a:r>
          </a:p>
          <a:p>
            <a:endParaRPr lang="es-NI" sz="1400" b="1" dirty="0" smtClean="0">
              <a:latin typeface="Helvetica" panose="020B0604020202020204" pitchFamily="34" charset="0"/>
              <a:cs typeface="Helvetica" panose="020B0604020202020204" pitchFamily="34" charset="0"/>
            </a:endParaRPr>
          </a:p>
          <a:p>
            <a:pPr marL="341313"/>
            <a:r>
              <a:rPr lang="es-ES" sz="1400" dirty="0">
                <a:latin typeface="Helvetica" panose="020B0604020202020204" pitchFamily="34" charset="0"/>
                <a:cs typeface="Helvetica" panose="020B0604020202020204" pitchFamily="34" charset="0"/>
              </a:rPr>
              <a:t>En una parte del océano Pacífico norte, las corrientes oceánicas crean un  </a:t>
            </a:r>
            <a:r>
              <a:rPr lang="es-ES" sz="1400" b="1" u="sng" dirty="0" smtClean="0">
                <a:latin typeface="Helvetica" panose="020B0604020202020204" pitchFamily="34" charset="0"/>
                <a:cs typeface="Helvetica" panose="020B0604020202020204" pitchFamily="34" charset="0"/>
              </a:rPr>
              <a:t>remolino</a:t>
            </a:r>
            <a:r>
              <a:rPr lang="es-ES" sz="1400" dirty="0" smtClean="0">
                <a:latin typeface="Helvetica" panose="020B0604020202020204" pitchFamily="34" charset="0"/>
                <a:cs typeface="Helvetica" panose="020B0604020202020204" pitchFamily="34" charset="0"/>
              </a:rPr>
              <a:t>, </a:t>
            </a:r>
            <a:r>
              <a:rPr lang="es-ES" sz="1400" dirty="0">
                <a:latin typeface="Helvetica" panose="020B0604020202020204" pitchFamily="34" charset="0"/>
                <a:cs typeface="Helvetica" panose="020B0604020202020204" pitchFamily="34" charset="0"/>
              </a:rPr>
              <a:t>un inmenso vórtice de corrientes de agua que se mueve lentamente</a:t>
            </a:r>
            <a:r>
              <a:rPr lang="es-ES" sz="1400" dirty="0" smtClean="0">
                <a:latin typeface="Helvetica" panose="020B0604020202020204" pitchFamily="34" charset="0"/>
                <a:cs typeface="Helvetica" panose="020B0604020202020204" pitchFamily="34" charset="0"/>
              </a:rPr>
              <a:t>.</a:t>
            </a:r>
          </a:p>
          <a:p>
            <a:pPr marL="341313"/>
            <a:endParaRPr lang="es-NI" sz="1400" dirty="0" smtClean="0">
              <a:latin typeface="Helvetica" panose="020B0604020202020204" pitchFamily="34" charset="0"/>
              <a:cs typeface="Helvetica" panose="020B0604020202020204" pitchFamily="34" charset="0"/>
            </a:endParaRPr>
          </a:p>
          <a:p>
            <a:pPr marL="684213" lvl="1" indent="-342900">
              <a:buFont typeface="+mj-lt"/>
              <a:buAutoNum type="alphaUcPeriod"/>
            </a:pPr>
            <a:r>
              <a:rPr lang="es-NI" sz="1400" dirty="0">
                <a:latin typeface="Helvetica" panose="020B0604020202020204" pitchFamily="34" charset="0"/>
                <a:cs typeface="Helvetica" panose="020B0604020202020204" pitchFamily="34" charset="0"/>
              </a:rPr>
              <a:t>l</a:t>
            </a:r>
            <a:r>
              <a:rPr lang="es-NI" sz="1400" dirty="0" smtClean="0">
                <a:latin typeface="Helvetica" panose="020B0604020202020204" pitchFamily="34" charset="0"/>
                <a:cs typeface="Helvetica" panose="020B0604020202020204" pitchFamily="34" charset="0"/>
              </a:rPr>
              <a:t>ugar quieto</a:t>
            </a:r>
          </a:p>
          <a:p>
            <a:pPr marL="684213" lvl="1" indent="-342900">
              <a:buFont typeface="+mj-lt"/>
              <a:buAutoNum type="alphaUcPeriod"/>
            </a:pPr>
            <a:endParaRPr lang="es-NI" sz="1400" dirty="0" smtClean="0">
              <a:latin typeface="Helvetica" panose="020B0604020202020204" pitchFamily="34" charset="0"/>
              <a:cs typeface="Helvetica" panose="020B0604020202020204" pitchFamily="34" charset="0"/>
            </a:endParaRPr>
          </a:p>
          <a:p>
            <a:pPr marL="684213" lvl="1" indent="-342900">
              <a:buFont typeface="+mj-lt"/>
              <a:buAutoNum type="alphaUcPeriod"/>
            </a:pPr>
            <a:r>
              <a:rPr lang="es-NI" sz="1400" dirty="0">
                <a:latin typeface="Helvetica" panose="020B0604020202020204" pitchFamily="34" charset="0"/>
                <a:cs typeface="Helvetica" panose="020B0604020202020204" pitchFamily="34" charset="0"/>
              </a:rPr>
              <a:t>m</a:t>
            </a:r>
            <a:r>
              <a:rPr lang="es-NI" sz="1400" dirty="0" smtClean="0">
                <a:latin typeface="Helvetica" panose="020B0604020202020204" pitchFamily="34" charset="0"/>
                <a:cs typeface="Helvetica" panose="020B0604020202020204" pitchFamily="34" charset="0"/>
              </a:rPr>
              <a:t>ovimiento circular</a:t>
            </a:r>
          </a:p>
          <a:p>
            <a:pPr marL="684213" lvl="1" indent="-342900">
              <a:buFont typeface="+mj-lt"/>
              <a:buAutoNum type="alphaUcPeriod"/>
            </a:pPr>
            <a:endParaRPr lang="es-NI" sz="1400" dirty="0" smtClean="0">
              <a:latin typeface="Helvetica" panose="020B0604020202020204" pitchFamily="34" charset="0"/>
              <a:cs typeface="Helvetica" panose="020B0604020202020204" pitchFamily="34" charset="0"/>
            </a:endParaRPr>
          </a:p>
          <a:p>
            <a:pPr marL="684213" lvl="1" indent="-342900">
              <a:buFont typeface="+mj-lt"/>
              <a:buAutoNum type="alphaUcPeriod"/>
            </a:pPr>
            <a:r>
              <a:rPr lang="es-NI" sz="1400" dirty="0" smtClean="0">
                <a:latin typeface="Helvetica" panose="020B0604020202020204" pitchFamily="34" charset="0"/>
                <a:cs typeface="Helvetica" panose="020B0604020202020204" pitchFamily="34" charset="0"/>
              </a:rPr>
              <a:t>agitación</a:t>
            </a:r>
          </a:p>
          <a:p>
            <a:pPr marL="684213" lvl="1" indent="-342900">
              <a:buFont typeface="+mj-lt"/>
              <a:buAutoNum type="alphaUcPeriod"/>
            </a:pPr>
            <a:endParaRPr lang="es-NI" sz="1400" dirty="0" smtClean="0">
              <a:latin typeface="Helvetica" panose="020B0604020202020204" pitchFamily="34" charset="0"/>
              <a:cs typeface="Helvetica" panose="020B0604020202020204" pitchFamily="34" charset="0"/>
            </a:endParaRPr>
          </a:p>
          <a:p>
            <a:pPr marL="684213" lvl="1" indent="-342900">
              <a:buFont typeface="+mj-lt"/>
              <a:buAutoNum type="alphaUcPeriod"/>
            </a:pPr>
            <a:r>
              <a:rPr lang="es-NI" sz="1400" dirty="0" smtClean="0">
                <a:latin typeface="Helvetica" panose="020B0604020202020204" pitchFamily="34" charset="0"/>
                <a:cs typeface="Helvetica" panose="020B0604020202020204" pitchFamily="34" charset="0"/>
              </a:rPr>
              <a:t>bola</a:t>
            </a:r>
          </a:p>
          <a:p>
            <a:pPr marL="361417" indent="-361417">
              <a:buFont typeface="+mj-lt"/>
              <a:buAutoNum type="alphaUcPeriod" startAt="4"/>
            </a:pPr>
            <a:endParaRPr lang="en-US" sz="1600" dirty="0">
              <a:latin typeface="Helvetica" panose="020B0604020202020204"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cxnSp>
        <p:nvCxnSpPr>
          <p:cNvPr id="10" name="Straight Connector 9"/>
          <p:cNvCxnSpPr/>
          <p:nvPr/>
        </p:nvCxnSpPr>
        <p:spPr>
          <a:xfrm>
            <a:off x="611890"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837227" y="2110565"/>
            <a:ext cx="256582" cy="1477733"/>
            <a:chOff x="837227" y="2185201"/>
            <a:chExt cx="256582" cy="1477733"/>
          </a:xfrm>
        </p:grpSpPr>
        <p:sp>
          <p:nvSpPr>
            <p:cNvPr id="11" name="Oval 10"/>
            <p:cNvSpPr/>
            <p:nvPr/>
          </p:nvSpPr>
          <p:spPr>
            <a:xfrm>
              <a:off x="837227" y="25874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sp>
          <p:nvSpPr>
            <p:cNvPr id="12" name="Oval 11"/>
            <p:cNvSpPr/>
            <p:nvPr/>
          </p:nvSpPr>
          <p:spPr>
            <a:xfrm>
              <a:off x="850921" y="34234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sp>
          <p:nvSpPr>
            <p:cNvPr id="13" name="Oval 12"/>
            <p:cNvSpPr/>
            <p:nvPr/>
          </p:nvSpPr>
          <p:spPr>
            <a:xfrm>
              <a:off x="837227" y="21852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sp>
          <p:nvSpPr>
            <p:cNvPr id="14" name="Oval 13"/>
            <p:cNvSpPr/>
            <p:nvPr/>
          </p:nvSpPr>
          <p:spPr>
            <a:xfrm>
              <a:off x="838356" y="30021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grpSp>
      <p:sp>
        <p:nvSpPr>
          <p:cNvPr id="29" name="Rectangle 28"/>
          <p:cNvSpPr/>
          <p:nvPr/>
        </p:nvSpPr>
        <p:spPr>
          <a:xfrm>
            <a:off x="768148" y="5377094"/>
            <a:ext cx="6462353" cy="3611530"/>
          </a:xfrm>
          <a:prstGeom prst="rect">
            <a:avLst/>
          </a:prstGeom>
        </p:spPr>
        <p:txBody>
          <a:bodyPr wrap="square" lIns="101881" tIns="50941" rIns="101881" bIns="50941">
            <a:spAutoFit/>
          </a:bodyPr>
          <a:lstStyle/>
          <a:p>
            <a:pPr marL="396875" indent="-338138">
              <a:buAutoNum type="arabicPeriod" startAt="10"/>
            </a:pPr>
            <a:r>
              <a:rPr lang="es-SV" sz="1400" b="1" u="sng" dirty="0" smtClean="0">
                <a:latin typeface="Helvetica" pitchFamily="34" charset="0"/>
                <a:cs typeface="Helvetica" pitchFamily="34" charset="0"/>
              </a:rPr>
              <a:t>Mar</a:t>
            </a:r>
            <a:r>
              <a:rPr lang="es-SV" sz="1400" b="1" dirty="0" smtClean="0">
                <a:latin typeface="Helvetica" pitchFamily="34" charset="0"/>
                <a:cs typeface="Helvetica" pitchFamily="34" charset="0"/>
              </a:rPr>
              <a:t> es la raíz latina de la palabra </a:t>
            </a:r>
            <a:r>
              <a:rPr lang="es-SV" sz="1400" b="1" i="1" dirty="0" smtClean="0">
                <a:latin typeface="Helvetica" pitchFamily="34" charset="0"/>
                <a:cs typeface="Helvetica" pitchFamily="34" charset="0"/>
              </a:rPr>
              <a:t>marina</a:t>
            </a:r>
            <a:r>
              <a:rPr lang="es-SV" sz="1400" b="1" dirty="0" smtClean="0">
                <a:latin typeface="Helvetica" pitchFamily="34" charset="0"/>
                <a:cs typeface="Helvetica" pitchFamily="34" charset="0"/>
              </a:rPr>
              <a:t>.  </a:t>
            </a:r>
          </a:p>
          <a:p>
            <a:pPr marL="396875" indent="-339725"/>
            <a:r>
              <a:rPr lang="es-SV" sz="1400" b="1" dirty="0" smtClean="0">
                <a:latin typeface="Helvetica" pitchFamily="34" charset="0"/>
                <a:cs typeface="Helvetica" pitchFamily="34" charset="0"/>
              </a:rPr>
              <a:t>      Basado en la oración en el rectángulo, ¿qu</a:t>
            </a:r>
            <a:r>
              <a:rPr lang="es-SV" sz="1400" b="1" dirty="0">
                <a:latin typeface="Helvetica" pitchFamily="34" charset="0"/>
                <a:cs typeface="Helvetica" pitchFamily="34" charset="0"/>
              </a:rPr>
              <a:t>é</a:t>
            </a:r>
            <a:r>
              <a:rPr lang="es-SV" sz="1400" b="1" dirty="0" smtClean="0">
                <a:latin typeface="Helvetica" pitchFamily="34" charset="0"/>
                <a:cs typeface="Helvetica" pitchFamily="34" charset="0"/>
              </a:rPr>
              <a:t> significa probablemente mar?</a:t>
            </a:r>
          </a:p>
          <a:p>
            <a:pPr marL="461963" indent="-404813"/>
            <a:endParaRPr lang="es-SV" sz="1400" b="1" dirty="0" smtClean="0">
              <a:latin typeface="Helvetica" pitchFamily="34" charset="0"/>
              <a:cs typeface="Helvetica" pitchFamily="34" charset="0"/>
            </a:endParaRPr>
          </a:p>
          <a:p>
            <a:pPr marL="461963"/>
            <a:r>
              <a:rPr lang="es-SV" sz="1400" dirty="0" smtClean="0">
                <a:latin typeface="Helvetica" pitchFamily="34" charset="0"/>
                <a:cs typeface="Helvetica" pitchFamily="34" charset="0"/>
              </a:rPr>
              <a:t>La vida marina, como las plantas y los peces, no pueden vivir en el agua sin oxigeno</a:t>
            </a:r>
            <a:r>
              <a:rPr lang="es-SV" sz="1400" b="1" dirty="0" smtClean="0">
                <a:latin typeface="Helvetica" pitchFamily="34" charset="0"/>
                <a:cs typeface="Helvetica" pitchFamily="34" charset="0"/>
              </a:rPr>
              <a:t>. </a:t>
            </a:r>
          </a:p>
          <a:p>
            <a:pPr marL="58737"/>
            <a:endParaRPr lang="es-SV" sz="1400" dirty="0" smtClean="0">
              <a:solidFill>
                <a:prstClr val="black"/>
              </a:solidFill>
              <a:latin typeface="Helvetica" pitchFamily="34" charset="0"/>
              <a:cs typeface="Helvetica" pitchFamily="34" charset="0"/>
            </a:endParaRPr>
          </a:p>
          <a:p>
            <a:pPr marL="685800" lvl="0" indent="-336550">
              <a:buFont typeface="+mj-lt"/>
              <a:buAutoNum type="alphaUcPeriod"/>
            </a:pPr>
            <a:r>
              <a:rPr lang="es-SV" sz="1400" dirty="0" smtClean="0">
                <a:solidFill>
                  <a:prstClr val="black"/>
                </a:solidFill>
                <a:latin typeface="Helvetica" pitchFamily="34" charset="0"/>
                <a:cs typeface="Helvetica" pitchFamily="34" charset="0"/>
              </a:rPr>
              <a:t>  océano</a:t>
            </a:r>
          </a:p>
          <a:p>
            <a:pPr marL="685800" lvl="0" indent="-336550">
              <a:buFont typeface="+mj-lt"/>
              <a:buAutoNum type="alphaUcPeriod"/>
            </a:pPr>
            <a:endParaRPr lang="es-SV" sz="1400" dirty="0" smtClean="0">
              <a:solidFill>
                <a:prstClr val="black"/>
              </a:solidFill>
              <a:latin typeface="Helvetica" pitchFamily="34" charset="0"/>
              <a:cs typeface="Helvetica" pitchFamily="34" charset="0"/>
            </a:endParaRPr>
          </a:p>
          <a:p>
            <a:pPr marL="685800" lvl="0" indent="-336550">
              <a:buFont typeface="+mj-lt"/>
              <a:buAutoNum type="alphaUcPeriod"/>
            </a:pPr>
            <a:r>
              <a:rPr lang="es-SV" sz="1400" dirty="0" smtClean="0">
                <a:solidFill>
                  <a:prstClr val="black"/>
                </a:solidFill>
                <a:latin typeface="Helvetica" pitchFamily="34" charset="0"/>
                <a:cs typeface="Helvetica" pitchFamily="34" charset="0"/>
              </a:rPr>
              <a:t>luz</a:t>
            </a:r>
          </a:p>
          <a:p>
            <a:pPr marL="685800" lvl="0" indent="-336550"/>
            <a:endParaRPr lang="es-SV" sz="1400" dirty="0" smtClean="0">
              <a:solidFill>
                <a:prstClr val="black"/>
              </a:solidFill>
              <a:latin typeface="Helvetica" pitchFamily="34" charset="0"/>
              <a:cs typeface="Helvetica" pitchFamily="34" charset="0"/>
            </a:endParaRPr>
          </a:p>
          <a:p>
            <a:pPr marL="685800" lvl="0" indent="-336550">
              <a:buFont typeface="+mj-lt"/>
              <a:buAutoNum type="alphaUcPeriod" startAt="3"/>
            </a:pPr>
            <a:r>
              <a:rPr lang="es-SV" sz="1400" dirty="0" smtClean="0">
                <a:solidFill>
                  <a:prstClr val="black"/>
                </a:solidFill>
                <a:latin typeface="Helvetica" pitchFamily="34" charset="0"/>
                <a:cs typeface="Helvetica" pitchFamily="34" charset="0"/>
              </a:rPr>
              <a:t> alimento</a:t>
            </a:r>
          </a:p>
          <a:p>
            <a:pPr marL="685800" lvl="0" indent="-336550">
              <a:buFont typeface="+mj-lt"/>
              <a:buAutoNum type="alphaUcPeriod" startAt="3"/>
            </a:pPr>
            <a:endParaRPr lang="es-SV" sz="1400" dirty="0" smtClean="0">
              <a:solidFill>
                <a:prstClr val="black"/>
              </a:solidFill>
              <a:latin typeface="Helvetica" pitchFamily="34" charset="0"/>
              <a:cs typeface="Helvetica" pitchFamily="34" charset="0"/>
            </a:endParaRPr>
          </a:p>
          <a:p>
            <a:pPr marL="685800" lvl="0" indent="-336550">
              <a:buFont typeface="+mj-lt"/>
              <a:buAutoNum type="alphaUcPeriod" startAt="3"/>
            </a:pPr>
            <a:r>
              <a:rPr lang="es-SV" sz="1400" dirty="0" smtClean="0">
                <a:solidFill>
                  <a:prstClr val="black"/>
                </a:solidFill>
                <a:latin typeface="Helvetica" pitchFamily="34" charset="0"/>
                <a:cs typeface="Helvetica" pitchFamily="34" charset="0"/>
              </a:rPr>
              <a:t> </a:t>
            </a:r>
            <a:r>
              <a:rPr lang="es-SV" sz="1400" dirty="0" smtClean="0">
                <a:latin typeface="Helvetica" pitchFamily="34" charset="0"/>
                <a:cs typeface="Helvetica" pitchFamily="34" charset="0"/>
              </a:rPr>
              <a:t>plantas</a:t>
            </a:r>
          </a:p>
          <a:p>
            <a:pPr marL="400050" lvl="0"/>
            <a:endParaRPr lang="en-US" sz="1600" dirty="0">
              <a:solidFill>
                <a:prstClr val="black"/>
              </a:solidFill>
              <a:latin typeface="Helvetica" pitchFamily="34" charset="0"/>
              <a:cs typeface="Helvetica" pitchFamily="34" charset="0"/>
            </a:endParaRPr>
          </a:p>
          <a:p>
            <a:pPr marL="400050" lvl="0"/>
            <a:endParaRPr lang="en-US" sz="1600" dirty="0">
              <a:solidFill>
                <a:prstClr val="black"/>
              </a:solidFill>
              <a:latin typeface="Helvetica" pitchFamily="34" charset="0"/>
              <a:cs typeface="Helvetica" pitchFamily="34" charset="0"/>
            </a:endParaRPr>
          </a:p>
        </p:txBody>
      </p:sp>
      <p:grpSp>
        <p:nvGrpSpPr>
          <p:cNvPr id="3" name="Group 2"/>
          <p:cNvGrpSpPr/>
          <p:nvPr/>
        </p:nvGrpSpPr>
        <p:grpSpPr>
          <a:xfrm>
            <a:off x="850921" y="6940308"/>
            <a:ext cx="252727" cy="1471756"/>
            <a:chOff x="850921" y="7096765"/>
            <a:chExt cx="252727" cy="1471756"/>
          </a:xfrm>
        </p:grpSpPr>
        <p:sp>
          <p:nvSpPr>
            <p:cNvPr id="30" name="Oval 29"/>
            <p:cNvSpPr/>
            <p:nvPr/>
          </p:nvSpPr>
          <p:spPr>
            <a:xfrm>
              <a:off x="860760" y="79421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50921" y="70967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60760" y="75054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60760" y="83290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 name="Rectangle 1"/>
          <p:cNvSpPr/>
          <p:nvPr/>
        </p:nvSpPr>
        <p:spPr>
          <a:xfrm>
            <a:off x="1187598" y="6215294"/>
            <a:ext cx="5822802"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2396413295"/>
              </p:ext>
            </p:extLst>
          </p:nvPr>
        </p:nvGraphicFramePr>
        <p:xfrm>
          <a:off x="5181600" y="4377995"/>
          <a:ext cx="2324100" cy="64008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RI.5.4</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Determinan en un texto el significado de palabras y frases de contexto académico general y de dominio específico pertinentes a los temas o materias de quinto grado.</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6343226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46965" y="5599325"/>
            <a:ext cx="6837086" cy="2688200"/>
          </a:xfrm>
          <a:prstGeom prst="rect">
            <a:avLst/>
          </a:prstGeom>
        </p:spPr>
        <p:txBody>
          <a:bodyPr wrap="square" lIns="101881" tIns="50941" rIns="101881" bIns="50941">
            <a:spAutoFit/>
          </a:bodyPr>
          <a:lstStyle/>
          <a:p>
            <a:pPr marL="342900" indent="-342900"/>
            <a:r>
              <a:rPr lang="en-US" sz="1400" b="1" dirty="0" smtClean="0">
                <a:latin typeface="Helvetica" panose="020B0604020202020204" pitchFamily="34" charset="0"/>
                <a:cs typeface="Helvetica" panose="020B0604020202020204" pitchFamily="34" charset="0"/>
              </a:rPr>
              <a:t>12.  </a:t>
            </a:r>
            <a:r>
              <a:rPr lang="es-PA" sz="1400" b="1" dirty="0" smtClean="0">
                <a:latin typeface="Helvetica" panose="020B0604020202020204" pitchFamily="34" charset="0"/>
                <a:cs typeface="Helvetica" panose="020B0604020202020204" pitchFamily="34" charset="0"/>
              </a:rPr>
              <a:t>¿Qué dos piezas de evidencia de </a:t>
            </a:r>
            <a:r>
              <a:rPr lang="es-PA" sz="1400" i="1" dirty="0" smtClean="0">
                <a:latin typeface="Helvetica" panose="020B0604020202020204" pitchFamily="34" charset="0"/>
                <a:cs typeface="Helvetica" panose="020B0604020202020204" pitchFamily="34" charset="0"/>
              </a:rPr>
              <a:t>Salvando los arrecifes</a:t>
            </a:r>
            <a:r>
              <a:rPr lang="es-PA" sz="1400" b="1" i="1" dirty="0" smtClean="0">
                <a:latin typeface="Helvetica" panose="020B0604020202020204" pitchFamily="34" charset="0"/>
                <a:cs typeface="Helvetica" panose="020B0604020202020204" pitchFamily="34" charset="0"/>
              </a:rPr>
              <a:t> </a:t>
            </a:r>
            <a:r>
              <a:rPr lang="es-PA" sz="1400" b="1" dirty="0" smtClean="0">
                <a:latin typeface="Helvetica" panose="020B0604020202020204" pitchFamily="34" charset="0"/>
                <a:cs typeface="Helvetica" panose="020B0604020202020204" pitchFamily="34" charset="0"/>
              </a:rPr>
              <a:t>apoyan el punto de que el desecho marino afecta a los seres vivientes?</a:t>
            </a:r>
          </a:p>
          <a:p>
            <a:endParaRPr lang="es-PA" sz="1400" dirty="0" smtClean="0">
              <a:latin typeface="Helvetica" panose="020B0604020202020204" pitchFamily="34" charset="0"/>
              <a:cs typeface="Helvetica" panose="020B0604020202020204" pitchFamily="34" charset="0"/>
            </a:endParaRPr>
          </a:p>
          <a:p>
            <a:pPr marL="870821" lvl="1" indent="-361417">
              <a:buAutoNum type="alphaUcPeriod"/>
            </a:pPr>
            <a:r>
              <a:rPr lang="es-PA" sz="1400" dirty="0" smtClean="0">
                <a:latin typeface="Helvetica" panose="020B0604020202020204" pitchFamily="34" charset="0"/>
                <a:cs typeface="Helvetica" panose="020B0604020202020204" pitchFamily="34" charset="0"/>
              </a:rPr>
              <a:t>Los arrecifes de coral proveen un hogar a muchos seres vivientes.</a:t>
            </a:r>
          </a:p>
          <a:p>
            <a:pPr marL="870821" lvl="1" indent="-361417">
              <a:buAutoNum type="alphaUcPeriod"/>
            </a:pPr>
            <a:endParaRPr lang="es-PA" sz="1400" dirty="0" smtClean="0">
              <a:latin typeface="Helvetica" panose="020B0604020202020204" pitchFamily="34" charset="0"/>
              <a:cs typeface="Helvetica" panose="020B0604020202020204" pitchFamily="34" charset="0"/>
            </a:endParaRPr>
          </a:p>
          <a:p>
            <a:pPr marL="870821" lvl="1" indent="-361417">
              <a:buAutoNum type="alphaUcPeriod"/>
            </a:pPr>
            <a:r>
              <a:rPr lang="es-PA" sz="1400" dirty="0" smtClean="0">
                <a:latin typeface="Helvetica" panose="020B0604020202020204" pitchFamily="34" charset="0"/>
                <a:cs typeface="Helvetica" panose="020B0604020202020204" pitchFamily="34" charset="0"/>
              </a:rPr>
              <a:t>Las criaturas marinas pueden quedar atrapadas en los desechos, incluyendo los anillos de sujeción de plástico para botellas.</a:t>
            </a:r>
          </a:p>
          <a:p>
            <a:pPr marL="870821" lvl="1" indent="-361417">
              <a:buAutoNum type="alphaUcPeriod"/>
            </a:pPr>
            <a:endParaRPr lang="es-PA" sz="1400"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es-PA" sz="1400" dirty="0" smtClean="0">
                <a:latin typeface="Helvetica" panose="020B0604020202020204" pitchFamily="34" charset="0"/>
                <a:cs typeface="Helvetica" panose="020B0604020202020204" pitchFamily="34" charset="0"/>
              </a:rPr>
              <a:t>Las criaturas marinas a menudo confunden el plástico por alimento, lo que les causa problemas de salud.</a:t>
            </a:r>
          </a:p>
          <a:p>
            <a:pPr marL="870821" lvl="1" indent="-361417">
              <a:buFont typeface="+mj-lt"/>
              <a:buAutoNum type="alphaUcPeriod"/>
            </a:pPr>
            <a:endParaRPr lang="es-PA" sz="1400"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es-PA" sz="1400" dirty="0" smtClean="0">
                <a:latin typeface="Helvetica" panose="020B0604020202020204" pitchFamily="34" charset="0"/>
                <a:cs typeface="Helvetica" panose="020B0604020202020204" pitchFamily="34" charset="0"/>
              </a:rPr>
              <a:t>Los arrecifes de coral son importantes porque están muriendo. </a:t>
            </a:r>
            <a:endParaRPr lang="es-PA" sz="1400" dirty="0">
              <a:latin typeface="Helvetica" panose="020B0604020202020204" pitchFamily="34" charset="0"/>
              <a:cs typeface="Helvetica" panose="020B0604020202020204" pitchFamily="34" charset="0"/>
            </a:endParaRPr>
          </a:p>
        </p:txBody>
      </p:sp>
      <p:sp>
        <p:nvSpPr>
          <p:cNvPr id="16" name="Rectangle 15"/>
          <p:cNvSpPr/>
          <p:nvPr/>
        </p:nvSpPr>
        <p:spPr>
          <a:xfrm>
            <a:off x="403308" y="782163"/>
            <a:ext cx="6814820" cy="3119087"/>
          </a:xfrm>
          <a:prstGeom prst="rect">
            <a:avLst/>
          </a:prstGeom>
        </p:spPr>
        <p:txBody>
          <a:bodyPr wrap="square" lIns="101881" tIns="50941" rIns="101881" bIns="50941">
            <a:spAutoFit/>
          </a:bodyPr>
          <a:lstStyle/>
          <a:p>
            <a:pPr marL="342900" indent="-342900">
              <a:buAutoNum type="arabicPeriod" startAt="11"/>
            </a:pPr>
            <a:r>
              <a:rPr lang="es-SV" sz="1400" b="1" dirty="0" smtClean="0">
                <a:latin typeface="Helvetica" panose="020B0604020202020204" pitchFamily="34" charset="0"/>
                <a:cs typeface="Helvetica" panose="020B0604020202020204" pitchFamily="34" charset="0"/>
              </a:rPr>
              <a:t>¿Qué declaración proporciona mejor evidencia de que los arrecifes de coral están en peligro? </a:t>
            </a:r>
          </a:p>
          <a:p>
            <a:pPr marL="342900" indent="-342900">
              <a:buAutoNum type="arabicPeriod" startAt="11"/>
            </a:pPr>
            <a:endParaRPr lang="es-SV" sz="1400" i="1" u="sng" dirty="0" smtClean="0">
              <a:latin typeface="Helvetica" panose="020B0604020202020204" pitchFamily="34" charset="0"/>
              <a:cs typeface="Helvetica" panose="020B0604020202020204" pitchFamily="34" charset="0"/>
            </a:endParaRPr>
          </a:p>
          <a:p>
            <a:pPr marL="870821" lvl="1" indent="-361417">
              <a:buAutoNum type="alphaUcPeriod"/>
            </a:pPr>
            <a:r>
              <a:rPr lang="es-SV" sz="1400" dirty="0">
                <a:latin typeface="Helvetica" panose="020B0604020202020204" pitchFamily="34" charset="0"/>
                <a:cs typeface="Helvetica" panose="020B0604020202020204" pitchFamily="34" charset="0"/>
              </a:rPr>
              <a:t>—</a:t>
            </a:r>
            <a:r>
              <a:rPr lang="es-ES" sz="1400" dirty="0" smtClean="0">
                <a:latin typeface="Helvetica" panose="020B0604020202020204" pitchFamily="34" charset="0"/>
                <a:cs typeface="Helvetica" panose="020B0604020202020204" pitchFamily="34" charset="0"/>
              </a:rPr>
              <a:t>Los </a:t>
            </a:r>
            <a:r>
              <a:rPr lang="es-ES" sz="1400" dirty="0">
                <a:latin typeface="Helvetica" panose="020B0604020202020204" pitchFamily="34" charset="0"/>
                <a:cs typeface="Helvetica" panose="020B0604020202020204" pitchFamily="34" charset="0"/>
              </a:rPr>
              <a:t>científicos están trabajando duro para proteger los arrecifes de coral. </a:t>
            </a:r>
            <a:endParaRPr lang="es-SV" sz="1400" dirty="0" smtClean="0">
              <a:latin typeface="Helvetica" panose="020B0604020202020204" pitchFamily="34" charset="0"/>
              <a:cs typeface="Helvetica" panose="020B0604020202020204" pitchFamily="34" charset="0"/>
            </a:endParaRPr>
          </a:p>
          <a:p>
            <a:pPr marL="870821" lvl="1" indent="-361417">
              <a:buAutoNum type="alphaUcPeriod"/>
            </a:pPr>
            <a:endParaRPr lang="es-SV" sz="1400" dirty="0" smtClean="0">
              <a:latin typeface="Helvetica" panose="020B0604020202020204" pitchFamily="34" charset="0"/>
              <a:cs typeface="Helvetica" panose="020B0604020202020204" pitchFamily="34" charset="0"/>
            </a:endParaRPr>
          </a:p>
          <a:p>
            <a:pPr marL="870821" lvl="1" indent="-361417">
              <a:buAutoNum type="alphaUcPeriod"/>
            </a:pPr>
            <a:r>
              <a:rPr lang="es-SV" sz="1400" dirty="0">
                <a:latin typeface="Helvetica" panose="020B0604020202020204" pitchFamily="34" charset="0"/>
                <a:cs typeface="Helvetica" panose="020B0604020202020204" pitchFamily="34" charset="0"/>
              </a:rPr>
              <a:t>—</a:t>
            </a:r>
            <a:r>
              <a:rPr lang="es-ES" sz="1400" dirty="0" smtClean="0">
                <a:latin typeface="Helvetica" panose="020B0604020202020204" pitchFamily="34" charset="0"/>
                <a:cs typeface="Helvetica" panose="020B0604020202020204" pitchFamily="34" charset="0"/>
              </a:rPr>
              <a:t>Algunos </a:t>
            </a:r>
            <a:r>
              <a:rPr lang="es-ES" sz="1400" dirty="0">
                <a:latin typeface="Helvetica" panose="020B0604020202020204" pitchFamily="34" charset="0"/>
                <a:cs typeface="Helvetica" panose="020B0604020202020204" pitchFamily="34" charset="0"/>
              </a:rPr>
              <a:t>científicos dicen que puede que más de la mitad de los arrecifes del mundo desparezcan para el año 2030</a:t>
            </a:r>
            <a:r>
              <a:rPr lang="es-ES" sz="1400" dirty="0" smtClean="0">
                <a:latin typeface="Helvetica" panose="020B0604020202020204" pitchFamily="34" charset="0"/>
                <a:cs typeface="Helvetica" panose="020B0604020202020204" pitchFamily="34" charset="0"/>
              </a:rPr>
              <a:t>.</a:t>
            </a:r>
            <a:endParaRPr lang="es-SV" sz="1400" dirty="0" smtClean="0">
              <a:latin typeface="Helvetica" panose="020B0604020202020204" pitchFamily="34" charset="0"/>
              <a:cs typeface="Helvetica" panose="020B0604020202020204" pitchFamily="34" charset="0"/>
            </a:endParaRPr>
          </a:p>
          <a:p>
            <a:pPr marL="870821" lvl="1" indent="-361417">
              <a:buAutoNum type="alphaUcPeriod"/>
            </a:pPr>
            <a:endParaRPr lang="es-SV" sz="1400" dirty="0" smtClean="0">
              <a:latin typeface="Helvetica" panose="020B0604020202020204" pitchFamily="34" charset="0"/>
              <a:cs typeface="Helvetica" panose="020B0604020202020204" pitchFamily="34" charset="0"/>
            </a:endParaRPr>
          </a:p>
          <a:p>
            <a:pPr marL="870821" lvl="1" indent="-361417">
              <a:buAutoNum type="alphaUcPeriod"/>
            </a:pPr>
            <a:r>
              <a:rPr lang="es-SV" sz="1400" dirty="0">
                <a:latin typeface="Helvetica" panose="020B0604020202020204" pitchFamily="34" charset="0"/>
                <a:cs typeface="Helvetica" panose="020B0604020202020204" pitchFamily="34" charset="0"/>
              </a:rPr>
              <a:t>—</a:t>
            </a:r>
            <a:r>
              <a:rPr lang="es-ES" sz="1400" dirty="0" smtClean="0">
                <a:latin typeface="Helvetica" panose="020B0604020202020204" pitchFamily="34" charset="0"/>
                <a:cs typeface="Helvetica" panose="020B0604020202020204" pitchFamily="34" charset="0"/>
              </a:rPr>
              <a:t>Las </a:t>
            </a:r>
            <a:r>
              <a:rPr lang="es-ES" sz="1400" dirty="0">
                <a:latin typeface="Helvetica" panose="020B0604020202020204" pitchFamily="34" charset="0"/>
                <a:cs typeface="Helvetica" panose="020B0604020202020204" pitchFamily="34" charset="0"/>
              </a:rPr>
              <a:t>criaturas  marinas se pueden enredar en sogas, alambres y anillos de sujeción de plástico para botellas. </a:t>
            </a:r>
            <a:r>
              <a:rPr lang="es-SV" sz="1400" dirty="0" smtClean="0">
                <a:latin typeface="Helvetica" panose="020B0604020202020204" pitchFamily="34" charset="0"/>
                <a:cs typeface="Helvetica" panose="020B0604020202020204" pitchFamily="34" charset="0"/>
              </a:rPr>
              <a:t> </a:t>
            </a:r>
          </a:p>
          <a:p>
            <a:pPr marL="870821" lvl="1" indent="-361417">
              <a:buAutoNum type="alphaUcPeriod"/>
            </a:pPr>
            <a:endParaRPr lang="es-SV" sz="1400" dirty="0" smtClean="0">
              <a:latin typeface="Helvetica" panose="020B0604020202020204" pitchFamily="34" charset="0"/>
              <a:cs typeface="Helvetica" panose="020B0604020202020204" pitchFamily="34" charset="0"/>
            </a:endParaRPr>
          </a:p>
          <a:p>
            <a:pPr marL="870821" lvl="1" indent="-361417">
              <a:buAutoNum type="alphaUcPeriod"/>
            </a:pPr>
            <a:r>
              <a:rPr lang="es-SV" sz="1400" dirty="0">
                <a:latin typeface="Helvetica" panose="020B0604020202020204" pitchFamily="34" charset="0"/>
                <a:cs typeface="Helvetica" panose="020B0604020202020204" pitchFamily="34" charset="0"/>
              </a:rPr>
              <a:t>—</a:t>
            </a:r>
            <a:r>
              <a:rPr lang="es-ES" sz="1400" dirty="0" smtClean="0">
                <a:latin typeface="Helvetica" panose="020B0604020202020204" pitchFamily="34" charset="0"/>
                <a:cs typeface="Helvetica" panose="020B0604020202020204" pitchFamily="34" charset="0"/>
              </a:rPr>
              <a:t>Es </a:t>
            </a:r>
            <a:r>
              <a:rPr lang="es-ES" sz="1400" dirty="0">
                <a:latin typeface="Helvetica" panose="020B0604020202020204" pitchFamily="34" charset="0"/>
                <a:cs typeface="Helvetica" panose="020B0604020202020204" pitchFamily="34" charset="0"/>
              </a:rPr>
              <a:t>importante salvar nuestros arrecifes porque están desapareciendo. </a:t>
            </a:r>
            <a:endParaRPr lang="es-SV" sz="1400" dirty="0" smtClean="0">
              <a:latin typeface="Helvetica" panose="020B0604020202020204" pitchFamily="34" charset="0"/>
              <a:cs typeface="Helvetica" panose="020B0604020202020204" pitchFamily="34" charset="0"/>
            </a:endParaRPr>
          </a:p>
          <a:p>
            <a:pPr marL="870821" lvl="1" indent="-361417">
              <a:buAutoNum type="alphaUcPeriod"/>
            </a:pPr>
            <a:endParaRPr lang="en-US" sz="1400" dirty="0">
              <a:latin typeface="Helvetica" panose="020B0604020202020204"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cxnSp>
        <p:nvCxnSpPr>
          <p:cNvPr id="10" name="Straight Connector 9"/>
          <p:cNvCxnSpPr/>
          <p:nvPr/>
        </p:nvCxnSpPr>
        <p:spPr>
          <a:xfrm>
            <a:off x="609600"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649852" y="1459036"/>
            <a:ext cx="249356" cy="2156574"/>
            <a:chOff x="643384" y="1724995"/>
            <a:chExt cx="249356" cy="2156574"/>
          </a:xfrm>
        </p:grpSpPr>
        <p:sp>
          <p:nvSpPr>
            <p:cNvPr id="11" name="Oval 10"/>
            <p:cNvSpPr/>
            <p:nvPr/>
          </p:nvSpPr>
          <p:spPr>
            <a:xfrm>
              <a:off x="649852" y="364208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49852" y="172499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43384" y="23395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49852" y="300775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2" name="Group 1"/>
          <p:cNvGrpSpPr/>
          <p:nvPr/>
        </p:nvGrpSpPr>
        <p:grpSpPr>
          <a:xfrm>
            <a:off x="656320" y="6290755"/>
            <a:ext cx="255241" cy="1937561"/>
            <a:chOff x="649852" y="6618046"/>
            <a:chExt cx="255241" cy="1937561"/>
          </a:xfrm>
        </p:grpSpPr>
        <p:sp>
          <p:nvSpPr>
            <p:cNvPr id="30" name="Oval 29"/>
            <p:cNvSpPr/>
            <p:nvPr/>
          </p:nvSpPr>
          <p:spPr>
            <a:xfrm>
              <a:off x="658375" y="765308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49852" y="66180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58375" y="703540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62205" y="83161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8" name="Table 17"/>
          <p:cNvGraphicFramePr>
            <a:graphicFrameLocks noGrp="1"/>
          </p:cNvGraphicFramePr>
          <p:nvPr>
            <p:extLst>
              <p:ext uri="{D42A27DB-BD31-4B8C-83A1-F6EECF244321}">
                <p14:modId xmlns:p14="http://schemas.microsoft.com/office/powerpoint/2010/main" val="1624459746"/>
              </p:ext>
            </p:extLst>
          </p:nvPr>
        </p:nvGraphicFramePr>
        <p:xfrm>
          <a:off x="5181600" y="4648200"/>
          <a:ext cx="2324100" cy="64008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RI.5.8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Explican cómo el autor utiliza razones y evidencias para apoyar determinados puntos en un texto, identificando qué razones y evidencias corresponden a cada punto.</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066179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21014" y="5181600"/>
            <a:ext cx="6465586" cy="3426864"/>
          </a:xfrm>
          <a:prstGeom prst="rect">
            <a:avLst/>
          </a:prstGeom>
        </p:spPr>
        <p:txBody>
          <a:bodyPr wrap="square" lIns="101881" tIns="50941" rIns="101881" bIns="50941">
            <a:spAutoFit/>
          </a:bodyPr>
          <a:lstStyle/>
          <a:p>
            <a:pPr marL="401638" indent="-401638">
              <a:buAutoNum type="arabicPeriod" startAt="14"/>
            </a:pPr>
            <a:r>
              <a:rPr lang="es-PY" sz="1400" b="1" dirty="0" smtClean="0">
                <a:latin typeface="Helvetica" panose="020B0604020202020204" pitchFamily="34" charset="0"/>
                <a:cs typeface="Helvetica" panose="020B0604020202020204" pitchFamily="34" charset="0"/>
              </a:rPr>
              <a:t>Deseas organizar la información de ambos textos en categorías para planificar un escrito de un ensayo sobre la contaminación marina.  ¿Qué grupo de categorías proporcionaría la mejor manera de organizar la información de ambos textos?</a:t>
            </a:r>
          </a:p>
          <a:p>
            <a:pPr marL="401638" indent="-401638">
              <a:buAutoNum type="arabicPeriod" startAt="14"/>
            </a:pPr>
            <a:endParaRPr lang="es-PY" sz="1400" b="1" dirty="0" smtClean="0">
              <a:latin typeface="Helvetica" panose="020B0604020202020204" pitchFamily="34" charset="0"/>
              <a:cs typeface="Helvetica" panose="020B0604020202020204" pitchFamily="34" charset="0"/>
            </a:endParaRPr>
          </a:p>
          <a:p>
            <a:pPr marL="869950" lvl="1" indent="-360363">
              <a:buFont typeface="+mj-lt"/>
              <a:buAutoNum type="alphaUcPeriod"/>
            </a:pPr>
            <a:r>
              <a:rPr lang="es-PY" sz="1400" dirty="0" smtClean="0">
                <a:latin typeface="Helvetica" panose="020B0604020202020204" pitchFamily="34" charset="0"/>
                <a:cs typeface="Helvetica" panose="020B0604020202020204" pitchFamily="34" charset="0"/>
              </a:rPr>
              <a:t>Limpiando las playas, Basura, La gente perjudica los arrecifes</a:t>
            </a:r>
          </a:p>
          <a:p>
            <a:pPr marL="869950" lvl="1" indent="-360363">
              <a:buFont typeface="+mj-lt"/>
              <a:buAutoNum type="alphaUcPeriod"/>
            </a:pPr>
            <a:endParaRPr lang="es-PY" sz="1400" dirty="0" smtClean="0">
              <a:latin typeface="Helvetica" panose="020B0604020202020204" pitchFamily="34" charset="0"/>
              <a:cs typeface="Helvetica" panose="020B0604020202020204" pitchFamily="34" charset="0"/>
            </a:endParaRPr>
          </a:p>
          <a:p>
            <a:pPr marL="869950" lvl="1" indent="-360363">
              <a:buFont typeface="+mj-lt"/>
              <a:buAutoNum type="alphaUcPeriod"/>
            </a:pPr>
            <a:r>
              <a:rPr lang="es-PY" sz="1400" dirty="0" smtClean="0">
                <a:latin typeface="Helvetica" panose="020B0604020202020204" pitchFamily="34" charset="0"/>
                <a:cs typeface="Helvetica" panose="020B0604020202020204" pitchFamily="34" charset="0"/>
              </a:rPr>
              <a:t>Salvando los océanos, Animales y contaminación, </a:t>
            </a:r>
            <a:r>
              <a:rPr lang="es-PY" sz="1400" dirty="0">
                <a:latin typeface="Helvetica" panose="020B0604020202020204" pitchFamily="34" charset="0"/>
                <a:cs typeface="Helvetica" panose="020B0604020202020204" pitchFamily="34" charset="0"/>
              </a:rPr>
              <a:t>B</a:t>
            </a:r>
            <a:r>
              <a:rPr lang="es-PY" sz="1400" dirty="0" smtClean="0">
                <a:latin typeface="Helvetica" panose="020B0604020202020204" pitchFamily="34" charset="0"/>
                <a:cs typeface="Helvetica" panose="020B0604020202020204" pitchFamily="34" charset="0"/>
              </a:rPr>
              <a:t>asura</a:t>
            </a:r>
          </a:p>
          <a:p>
            <a:pPr marL="869950" lvl="1" indent="-360363">
              <a:buFont typeface="+mj-lt"/>
              <a:buAutoNum type="alphaUcPeriod"/>
            </a:pPr>
            <a:endParaRPr lang="es-PY" sz="1400" dirty="0" smtClean="0">
              <a:latin typeface="Helvetica" panose="020B0604020202020204" pitchFamily="34" charset="0"/>
              <a:cs typeface="Helvetica" panose="020B0604020202020204" pitchFamily="34" charset="0"/>
            </a:endParaRPr>
          </a:p>
          <a:p>
            <a:pPr marL="869950" lvl="1" indent="-360363">
              <a:buFont typeface="+mj-lt"/>
              <a:buAutoNum type="alphaUcPeriod"/>
            </a:pPr>
            <a:r>
              <a:rPr lang="es-PY" sz="1400" dirty="0" smtClean="0">
                <a:latin typeface="Helvetica" panose="020B0604020202020204" pitchFamily="34" charset="0"/>
                <a:cs typeface="Helvetica" panose="020B0604020202020204" pitchFamily="34" charset="0"/>
              </a:rPr>
              <a:t>Corales, Efectos de los químicos, Basura</a:t>
            </a:r>
          </a:p>
          <a:p>
            <a:pPr marL="869950" lvl="1" indent="-360363">
              <a:buFont typeface="+mj-lt"/>
              <a:buAutoNum type="alphaUcPeriod"/>
            </a:pPr>
            <a:endParaRPr lang="es-PY" sz="1400" dirty="0" smtClean="0">
              <a:latin typeface="Helvetica" panose="020B0604020202020204" pitchFamily="34" charset="0"/>
              <a:cs typeface="Helvetica" panose="020B0604020202020204" pitchFamily="34" charset="0"/>
            </a:endParaRPr>
          </a:p>
          <a:p>
            <a:pPr marL="869950" lvl="1" indent="-360363">
              <a:buFont typeface="+mj-lt"/>
              <a:buAutoNum type="alphaUcPeriod"/>
            </a:pPr>
            <a:r>
              <a:rPr lang="es-PY" sz="1400" dirty="0" smtClean="0">
                <a:latin typeface="Helvetica" panose="020B0604020202020204" pitchFamily="34" charset="0"/>
                <a:cs typeface="Helvetica" panose="020B0604020202020204" pitchFamily="34" charset="0"/>
              </a:rPr>
              <a:t>Soccer, Playas, Animales y contaminación</a:t>
            </a:r>
          </a:p>
          <a:p>
            <a:pPr marL="509404" lvl="1"/>
            <a:endParaRPr lang="es-PY" sz="1600" dirty="0" smtClean="0">
              <a:latin typeface="Helvetica" panose="020B0604020202020204" pitchFamily="34" charset="0"/>
              <a:cs typeface="Helvetica" panose="020B0604020202020204" pitchFamily="34" charset="0"/>
            </a:endParaRPr>
          </a:p>
          <a:p>
            <a:pPr lvl="0"/>
            <a:endParaRPr lang="es-PY" sz="1600" dirty="0" smtClean="0">
              <a:latin typeface="Helvetica" panose="020B0604020202020204" pitchFamily="34" charset="0"/>
              <a:cs typeface="Helvetica" panose="020B0604020202020204" pitchFamily="34" charset="0"/>
            </a:endParaRPr>
          </a:p>
          <a:p>
            <a:pPr marL="870821" lvl="1" indent="-361417">
              <a:buFont typeface="+mj-lt"/>
              <a:buAutoNum type="alphaUcPeriod"/>
            </a:pPr>
            <a:endParaRPr lang="es-PY" sz="1600" dirty="0">
              <a:latin typeface="Helvetica" panose="020B0604020202020204" pitchFamily="34" charset="0"/>
              <a:cs typeface="Helvetica" panose="020B0604020202020204" pitchFamily="34" charset="0"/>
            </a:endParaRPr>
          </a:p>
        </p:txBody>
      </p:sp>
      <p:sp>
        <p:nvSpPr>
          <p:cNvPr id="16" name="Rectangle 15"/>
          <p:cNvSpPr/>
          <p:nvPr/>
        </p:nvSpPr>
        <p:spPr>
          <a:xfrm>
            <a:off x="638175" y="1163945"/>
            <a:ext cx="6562185" cy="3119087"/>
          </a:xfrm>
          <a:prstGeom prst="rect">
            <a:avLst/>
          </a:prstGeom>
        </p:spPr>
        <p:txBody>
          <a:bodyPr wrap="square" lIns="101881" tIns="50941" rIns="101881" bIns="50941">
            <a:spAutoFit/>
          </a:bodyPr>
          <a:lstStyle/>
          <a:p>
            <a:pPr marL="366437" indent="-366437"/>
            <a:r>
              <a:rPr lang="en-US" sz="1400" b="1" dirty="0" smtClean="0">
                <a:latin typeface="Helvetica" panose="020B0604020202020204" pitchFamily="34" charset="0"/>
                <a:cs typeface="Helvetica" panose="020B0604020202020204" pitchFamily="34" charset="0"/>
              </a:rPr>
              <a:t>13. </a:t>
            </a:r>
            <a:r>
              <a:rPr lang="x-none" sz="1400" b="1" dirty="0" smtClean="0">
                <a:latin typeface="Helvetica" panose="020B0604020202020204" pitchFamily="34" charset="0"/>
                <a:cs typeface="Helvetica" panose="020B0604020202020204" pitchFamily="34" charset="0"/>
              </a:rPr>
              <a:t>¿Qué declaración ofrece </a:t>
            </a:r>
            <a:r>
              <a:rPr lang="x-none" sz="1400" b="1" dirty="0">
                <a:latin typeface="Helvetica" panose="020B0604020202020204" pitchFamily="34" charset="0"/>
                <a:cs typeface="Helvetica" panose="020B0604020202020204" pitchFamily="34" charset="0"/>
              </a:rPr>
              <a:t>l</a:t>
            </a:r>
            <a:r>
              <a:rPr lang="x-none" sz="1400" b="1" dirty="0" smtClean="0">
                <a:latin typeface="Helvetica" panose="020B0604020202020204" pitchFamily="34" charset="0"/>
                <a:cs typeface="Helvetica" panose="020B0604020202020204" pitchFamily="34" charset="0"/>
              </a:rPr>
              <a:t>a mejor explicación de cómo nuestros océanos se contaminan?</a:t>
            </a:r>
          </a:p>
          <a:p>
            <a:pPr marL="366437" indent="-366437"/>
            <a:endParaRPr lang="x-none" sz="1400" b="1"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x-none" sz="1400" dirty="0" smtClean="0">
                <a:latin typeface="Helvetica" panose="020B0604020202020204" pitchFamily="34" charset="0"/>
                <a:cs typeface="Helvetica" panose="020B0604020202020204" pitchFamily="34" charset="0"/>
              </a:rPr>
              <a:t>La contaminación marina causa muchos problemas.</a:t>
            </a:r>
          </a:p>
          <a:p>
            <a:pPr marL="870821" lvl="1" indent="-361417">
              <a:buFont typeface="+mj-lt"/>
              <a:buAutoNum type="alphaUcPeriod"/>
            </a:pPr>
            <a:endParaRPr lang="x-none" sz="1400"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x-none" sz="1400" dirty="0" smtClean="0">
                <a:latin typeface="Helvetica" panose="020B0604020202020204" pitchFamily="34" charset="0"/>
                <a:cs typeface="Helvetica" panose="020B0604020202020204" pitchFamily="34" charset="0"/>
              </a:rPr>
              <a:t>La contaminación de los océanos es algo por lo que todos los humanos deben asumir responsabilidad.</a:t>
            </a:r>
          </a:p>
          <a:p>
            <a:pPr marL="870821" lvl="1" indent="-361417">
              <a:buFont typeface="+mj-lt"/>
              <a:buAutoNum type="alphaUcPeriod"/>
            </a:pPr>
            <a:endParaRPr lang="x-none" sz="1400"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x-none" sz="1400" dirty="0" smtClean="0">
                <a:latin typeface="Helvetica" panose="020B0604020202020204" pitchFamily="34" charset="0"/>
                <a:cs typeface="Helvetica" panose="020B0604020202020204" pitchFamily="34" charset="0"/>
              </a:rPr>
              <a:t>La basura y los químicos en la tierra pueden llegara los océanos.</a:t>
            </a:r>
          </a:p>
          <a:p>
            <a:pPr marL="870821" lvl="1" indent="-361417">
              <a:buFont typeface="+mj-lt"/>
              <a:buAutoNum type="alphaUcPeriod"/>
            </a:pPr>
            <a:endParaRPr lang="x-none" sz="1400" dirty="0" smtClean="0">
              <a:latin typeface="Helvetica" panose="020B0604020202020204" pitchFamily="34" charset="0"/>
              <a:cs typeface="Helvetica" panose="020B0604020202020204" pitchFamily="34" charset="0"/>
            </a:endParaRPr>
          </a:p>
          <a:p>
            <a:pPr marL="870821" lvl="1" indent="-361417">
              <a:buFont typeface="+mj-lt"/>
              <a:buAutoNum type="alphaUcPeriod"/>
            </a:pPr>
            <a:r>
              <a:rPr lang="x-none" sz="1400" dirty="0" smtClean="0">
                <a:latin typeface="Helvetica" panose="020B0604020202020204" pitchFamily="34" charset="0"/>
                <a:cs typeface="Helvetica" panose="020B0604020202020204" pitchFamily="34" charset="0"/>
              </a:rPr>
              <a:t>Los anillos de sujeción de plástico para botellas pueden matar la vida marina.</a:t>
            </a:r>
          </a:p>
          <a:p>
            <a:pPr lvl="0"/>
            <a:endParaRPr lang="x-none" sz="1400" dirty="0" smtClean="0">
              <a:latin typeface="Helvetica" panose="020B0604020202020204" pitchFamily="34" charset="0"/>
              <a:cs typeface="Helvetica" panose="020B0604020202020204" pitchFamily="34" charset="0"/>
            </a:endParaRPr>
          </a:p>
          <a:p>
            <a:pPr marL="870821" lvl="1" indent="-361417">
              <a:buFont typeface="+mj-lt"/>
              <a:buAutoNum type="alphaUcPeriod"/>
            </a:pPr>
            <a:endParaRPr lang="x-none" sz="1400" dirty="0">
              <a:latin typeface="Helvetica" panose="020B0604020202020204"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cxnSp>
        <p:nvCxnSpPr>
          <p:cNvPr id="10" name="Straight Connector 9"/>
          <p:cNvCxnSpPr/>
          <p:nvPr/>
        </p:nvCxnSpPr>
        <p:spPr>
          <a:xfrm>
            <a:off x="485775"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795656" y="1842358"/>
            <a:ext cx="254005" cy="1717808"/>
            <a:chOff x="927476" y="1949338"/>
            <a:chExt cx="254005" cy="1717808"/>
          </a:xfrm>
        </p:grpSpPr>
        <p:sp>
          <p:nvSpPr>
            <p:cNvPr id="11" name="Oval 10"/>
            <p:cNvSpPr/>
            <p:nvPr/>
          </p:nvSpPr>
          <p:spPr>
            <a:xfrm>
              <a:off x="938593" y="342766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sz="1400" dirty="0"/>
            </a:p>
          </p:txBody>
        </p:sp>
        <p:sp>
          <p:nvSpPr>
            <p:cNvPr id="12" name="Oval 11"/>
            <p:cNvSpPr/>
            <p:nvPr/>
          </p:nvSpPr>
          <p:spPr>
            <a:xfrm>
              <a:off x="938593" y="24236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sz="1400" dirty="0"/>
            </a:p>
          </p:txBody>
        </p:sp>
        <p:sp>
          <p:nvSpPr>
            <p:cNvPr id="13" name="Oval 12"/>
            <p:cNvSpPr/>
            <p:nvPr/>
          </p:nvSpPr>
          <p:spPr>
            <a:xfrm>
              <a:off x="938593" y="29847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sz="1400" dirty="0"/>
            </a:p>
          </p:txBody>
        </p:sp>
        <p:sp>
          <p:nvSpPr>
            <p:cNvPr id="14" name="Oval 13"/>
            <p:cNvSpPr/>
            <p:nvPr/>
          </p:nvSpPr>
          <p:spPr>
            <a:xfrm>
              <a:off x="927476" y="19493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sz="1400" dirty="0"/>
            </a:p>
          </p:txBody>
        </p:sp>
      </p:grpSp>
      <p:grpSp>
        <p:nvGrpSpPr>
          <p:cNvPr id="3" name="Group 2"/>
          <p:cNvGrpSpPr/>
          <p:nvPr/>
        </p:nvGrpSpPr>
        <p:grpSpPr>
          <a:xfrm>
            <a:off x="791045" y="6324600"/>
            <a:ext cx="247499" cy="1480390"/>
            <a:chOff x="922659" y="6731712"/>
            <a:chExt cx="247499" cy="1480390"/>
          </a:xfrm>
        </p:grpSpPr>
        <p:sp>
          <p:nvSpPr>
            <p:cNvPr id="30" name="Oval 29"/>
            <p:cNvSpPr/>
            <p:nvPr/>
          </p:nvSpPr>
          <p:spPr>
            <a:xfrm>
              <a:off x="922659" y="758794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922659" y="673171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922659" y="710462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927270" y="79726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8" name="Table 17"/>
          <p:cNvGraphicFramePr>
            <a:graphicFrameLocks noGrp="1"/>
          </p:cNvGraphicFramePr>
          <p:nvPr>
            <p:extLst>
              <p:ext uri="{D42A27DB-BD31-4B8C-83A1-F6EECF244321}">
                <p14:modId xmlns:p14="http://schemas.microsoft.com/office/powerpoint/2010/main" val="3083198850"/>
              </p:ext>
            </p:extLst>
          </p:nvPr>
        </p:nvGraphicFramePr>
        <p:xfrm>
          <a:off x="5181600" y="4419600"/>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RI.5.9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Integran la información de varios textos sobre el mismo tema, a fin de escribir o hablar con conocimiento sobre dicho tema</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3157102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993336860"/>
              </p:ext>
            </p:extLst>
          </p:nvPr>
        </p:nvGraphicFramePr>
        <p:xfrm>
          <a:off x="228600" y="288840"/>
          <a:ext cx="7239000" cy="3549747"/>
        </p:xfrm>
        <a:graphic>
          <a:graphicData uri="http://schemas.openxmlformats.org/drawingml/2006/table">
            <a:tbl>
              <a:tblPr firstRow="1" bandRow="1">
                <a:tableStyleId>{5940675A-B579-460E-94D1-54222C63F5DA}</a:tableStyleId>
              </a:tblPr>
              <a:tblGrid>
                <a:gridCol w="7239000"/>
              </a:tblGrid>
              <a:tr h="709887">
                <a:tc>
                  <a:txBody>
                    <a:bodyPr/>
                    <a:lstStyle/>
                    <a:p>
                      <a:pPr marL="396875" marR="0" indent="-342900" algn="l" defTabSz="1018824" rtl="0" eaLnBrk="1" fontAlgn="auto" latinLnBrk="0" hangingPunct="1">
                        <a:lnSpc>
                          <a:spcPct val="100000"/>
                        </a:lnSpc>
                        <a:spcBef>
                          <a:spcPts val="0"/>
                        </a:spcBef>
                        <a:spcAft>
                          <a:spcPts val="0"/>
                        </a:spcAft>
                        <a:buClrTx/>
                        <a:buSzTx/>
                        <a:buFontTx/>
                        <a:buAutoNum type="arabicPeriod" startAt="15"/>
                        <a:tabLst/>
                        <a:defRPr/>
                      </a:pPr>
                      <a:r>
                        <a:rPr lang="es-MX" sz="1400" b="1" baseline="0" noProof="0" dirty="0" smtClean="0"/>
                        <a:t>¿Qué razones da el autor en </a:t>
                      </a:r>
                      <a:r>
                        <a:rPr lang="es-MX" sz="1400" b="0" i="1" u="none" baseline="0" noProof="0" dirty="0" smtClean="0"/>
                        <a:t>Salvando los arrecifes  </a:t>
                      </a:r>
                      <a:r>
                        <a:rPr lang="es-MX" sz="1400" b="1" i="0" u="none" baseline="0" noProof="0" dirty="0" smtClean="0"/>
                        <a:t>para apoyar el hecho de que los desechos/desperdicios marinos están dañando los arrecifes de coral</a:t>
                      </a:r>
                      <a:r>
                        <a:rPr lang="es-MX" sz="1400" b="1" baseline="0" noProof="0" dirty="0" smtClean="0"/>
                        <a:t>?</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87">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507">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267">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71616402"/>
              </p:ext>
            </p:extLst>
          </p:nvPr>
        </p:nvGraphicFramePr>
        <p:xfrm>
          <a:off x="423862" y="4876800"/>
          <a:ext cx="7043738" cy="3684300"/>
        </p:xfrm>
        <a:graphic>
          <a:graphicData uri="http://schemas.openxmlformats.org/drawingml/2006/table">
            <a:tbl>
              <a:tblPr firstRow="1" bandRow="1">
                <a:tableStyleId>{5940675A-B579-460E-94D1-54222C63F5DA}</a:tableStyleId>
              </a:tblPr>
              <a:tblGrid>
                <a:gridCol w="7043738"/>
              </a:tblGrid>
              <a:tr h="380112">
                <a:tc>
                  <a:txBody>
                    <a:bodyPr/>
                    <a:lstStyle/>
                    <a:p>
                      <a:pPr marL="346075" marR="0" indent="-346075" algn="l" defTabSz="966612" rtl="0" eaLnBrk="1" fontAlgn="auto" latinLnBrk="0" hangingPunct="1">
                        <a:lnSpc>
                          <a:spcPct val="100000"/>
                        </a:lnSpc>
                        <a:spcBef>
                          <a:spcPts val="0"/>
                        </a:spcBef>
                        <a:spcAft>
                          <a:spcPts val="0"/>
                        </a:spcAft>
                        <a:buClrTx/>
                        <a:buSzTx/>
                        <a:buFont typeface="+mj-lt"/>
                        <a:buNone/>
                        <a:tabLst/>
                        <a:defRPr/>
                      </a:pPr>
                      <a:r>
                        <a:rPr lang="en-US" sz="1400" b="1" dirty="0" smtClean="0"/>
                        <a:t>16</a:t>
                      </a:r>
                      <a:r>
                        <a:rPr lang="es-PY" sz="1400" b="1" noProof="0" dirty="0" smtClean="0"/>
                        <a:t>.  ¿Cuál es la solución a la contaminación marina? Utiliza información de ambos</a:t>
                      </a:r>
                      <a:r>
                        <a:rPr lang="es-PY" sz="1400" b="1" baseline="0" noProof="0" dirty="0" smtClean="0"/>
                        <a:t> </a:t>
                      </a:r>
                      <a:r>
                        <a:rPr lang="es-PY" sz="1400" b="1" noProof="0" dirty="0" smtClean="0"/>
                        <a:t>textos para explicar</a:t>
                      </a:r>
                      <a:r>
                        <a:rPr lang="es-PY" sz="1400" b="1" baseline="0" noProof="0" dirty="0" smtClean="0"/>
                        <a:t> tu respuesta</a:t>
                      </a:r>
                      <a:r>
                        <a:rPr lang="es-PY" sz="1400" b="1" noProof="0" dirty="0" smtClean="0"/>
                        <a:t>.</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381000" y="4572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518557300"/>
              </p:ext>
            </p:extLst>
          </p:nvPr>
        </p:nvGraphicFramePr>
        <p:xfrm>
          <a:off x="5181600" y="8649693"/>
          <a:ext cx="2324100" cy="51816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RI.5.9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Integran la información de varios textos sobre el mismo tema, a fin de escribir o hablar con conocimiento sobre dicho tema.</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57786097"/>
              </p:ext>
            </p:extLst>
          </p:nvPr>
        </p:nvGraphicFramePr>
        <p:xfrm>
          <a:off x="5181600" y="3901440"/>
          <a:ext cx="2324100" cy="64008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smtClean="0">
                          <a:solidFill>
                            <a:srgbClr val="000000"/>
                          </a:solidFill>
                          <a:latin typeface="+mn-lt"/>
                          <a:ea typeface="Times New Roman"/>
                          <a:cs typeface="Times New Roman"/>
                        </a:rPr>
                        <a:t>Estándar RI.5.8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3172">
                <a:tc>
                  <a:txBody>
                    <a:bodyPr/>
                    <a:lstStyle/>
                    <a:p>
                      <a:pPr marL="0" marR="0" algn="l">
                        <a:lnSpc>
                          <a:spcPct val="100000"/>
                        </a:lnSpc>
                        <a:spcBef>
                          <a:spcPts val="0"/>
                        </a:spcBef>
                        <a:spcAft>
                          <a:spcPts val="0"/>
                        </a:spcAft>
                      </a:pPr>
                      <a:r>
                        <a:rPr lang="es-ES" sz="800" b="0" dirty="0" smtClean="0">
                          <a:latin typeface="+mn-lt"/>
                          <a:ea typeface="Calibri"/>
                          <a:cs typeface="Times New Roman"/>
                        </a:rPr>
                        <a:t>Explican cómo el autor utiliza razones y evidencias para apoyar determinados puntos en un texto, identificando qué razones y evidencias corresponden a cada punto.</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9334650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671044804"/>
              </p:ext>
            </p:extLst>
          </p:nvPr>
        </p:nvGraphicFramePr>
        <p:xfrm>
          <a:off x="321028" y="609600"/>
          <a:ext cx="7043738" cy="6665107"/>
        </p:xfrm>
        <a:graphic>
          <a:graphicData uri="http://schemas.openxmlformats.org/drawingml/2006/table">
            <a:tbl>
              <a:tblPr firstRow="1" bandRow="1">
                <a:tableStyleId>{5940675A-B579-460E-94D1-54222C63F5DA}</a:tableStyleId>
              </a:tblPr>
              <a:tblGrid>
                <a:gridCol w="7043738"/>
              </a:tblGrid>
              <a:tr h="973907">
                <a:tc>
                  <a:txBody>
                    <a:bodyPr/>
                    <a:lstStyle/>
                    <a:p>
                      <a:pPr marL="342900" marR="0" lvl="0" indent="-342900" algn="l" defTabSz="1018809" rtl="0" eaLnBrk="1" fontAlgn="auto" latinLnBrk="0" hangingPunct="1">
                        <a:lnSpc>
                          <a:spcPct val="100000"/>
                        </a:lnSpc>
                        <a:spcBef>
                          <a:spcPts val="0"/>
                        </a:spcBef>
                        <a:spcAft>
                          <a:spcPts val="0"/>
                        </a:spcAft>
                        <a:buClrTx/>
                        <a:buSzTx/>
                        <a:buFont typeface="+mj-lt"/>
                        <a:buAutoNum type="arabicPeriod" startAt="17"/>
                        <a:tabLst/>
                        <a:defRPr/>
                      </a:pPr>
                      <a:r>
                        <a:rPr lang="es-MX" sz="1400" b="1" dirty="0" smtClean="0">
                          <a:solidFill>
                            <a:schemeClr val="tx1"/>
                          </a:solidFill>
                          <a:latin typeface="Helvetica" pitchFamily="34" charset="0"/>
                        </a:rPr>
                        <a:t>En uno</a:t>
                      </a:r>
                      <a:r>
                        <a:rPr lang="es-MX" sz="1400" b="1" baseline="0" dirty="0" smtClean="0">
                          <a:solidFill>
                            <a:schemeClr val="tx1"/>
                          </a:solidFill>
                          <a:latin typeface="Helvetica" pitchFamily="34" charset="0"/>
                        </a:rPr>
                        <a:t> o dos </a:t>
                      </a:r>
                      <a:r>
                        <a:rPr lang="es-MX" sz="1400" b="1" dirty="0" smtClean="0">
                          <a:solidFill>
                            <a:schemeClr val="tx1"/>
                          </a:solidFill>
                          <a:latin typeface="Helvetica" pitchFamily="34" charset="0"/>
                        </a:rPr>
                        <a:t>párrafos, escribe un final para la siguiente narrativa que continúe de forma natural el desarrollo</a:t>
                      </a:r>
                      <a:r>
                        <a:rPr lang="es-MX" sz="1400" b="1" baseline="0" dirty="0" smtClean="0">
                          <a:solidFill>
                            <a:schemeClr val="tx1"/>
                          </a:solidFill>
                          <a:latin typeface="Helvetica" pitchFamily="34" charset="0"/>
                        </a:rPr>
                        <a:t> de los acontecimientos o experiencias en la narrativa</a:t>
                      </a:r>
                      <a:r>
                        <a:rPr lang="es-MX" sz="1400" b="1" dirty="0" smtClean="0">
                          <a:solidFill>
                            <a:schemeClr val="tx1"/>
                          </a:solidFill>
                          <a:latin typeface="Helvetica" pitchFamily="34" charset="0"/>
                        </a:rPr>
                        <a:t>. </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s-MX" sz="900" b="0" i="1" u="none" strike="noStrike" kern="1200" cap="none" spc="0" normalizeH="0" baseline="0" noProof="0" dirty="0" smtClean="0">
                          <a:ln>
                            <a:noFill/>
                          </a:ln>
                          <a:solidFill>
                            <a:schemeClr val="tx1"/>
                          </a:solidFill>
                          <a:effectLst/>
                          <a:uLnTx/>
                          <a:uFillTx/>
                          <a:latin typeface="Helvetica" pitchFamily="34" charset="0"/>
                          <a:ea typeface="+mn-ea"/>
                          <a:cs typeface="Helvetica" pitchFamily="34" charset="0"/>
                        </a:rPr>
                        <a:t>Escrito breve, Organización, W.5.3c, Escribiendo una conclusión– Adverbios de tiempo,  Objetivo 1a</a:t>
                      </a:r>
                      <a:endParaRPr kumimoji="0" lang="es-MX" sz="900" b="1" i="0" u="none" strike="noStrike" kern="1200" cap="none" spc="0" normalizeH="0" baseline="0" noProof="0" dirty="0" smtClean="0">
                        <a:ln>
                          <a:noFill/>
                        </a:ln>
                        <a:solidFill>
                          <a:schemeClr val="tx1"/>
                        </a:solidFill>
                        <a:effectLst/>
                        <a:uLnTx/>
                        <a:uFillTx/>
                        <a:latin typeface="Helvetica" pitchFamily="34" charset="0"/>
                        <a:ea typeface="+mn-ea"/>
                        <a:cs typeface="+mn-cs"/>
                      </a:endParaRPr>
                    </a:p>
                    <a:p>
                      <a:pPr marL="401638" marR="0" indent="-346075" algn="l" defTabSz="1018809" rtl="0" eaLnBrk="1" fontAlgn="auto" latinLnBrk="0" hangingPunct="1">
                        <a:lnSpc>
                          <a:spcPct val="100000"/>
                        </a:lnSpc>
                        <a:spcBef>
                          <a:spcPts val="0"/>
                        </a:spcBef>
                        <a:spcAft>
                          <a:spcPts val="0"/>
                        </a:spcAft>
                        <a:buClrTx/>
                        <a:buSzTx/>
                        <a:buFont typeface="+mj-lt"/>
                        <a:buNone/>
                        <a:tabLst/>
                        <a:defRPr/>
                      </a:pPr>
                      <a:endParaRPr lang="es-MX" sz="1400" b="1" i="0" kern="1200" dirty="0" smtClean="0">
                        <a:solidFill>
                          <a:schemeClr val="tx1"/>
                        </a:solidFill>
                        <a:effectLst/>
                        <a:latin typeface="Helvetica" pitchFamily="34" charset="0"/>
                        <a:ea typeface="Times New Roman"/>
                        <a:cs typeface="Times New Roman"/>
                      </a:endParaRPr>
                    </a:p>
                    <a:p>
                      <a:pPr marL="0" marR="0" algn="ctr">
                        <a:lnSpc>
                          <a:spcPct val="107000"/>
                        </a:lnSpc>
                        <a:spcBef>
                          <a:spcPts val="0"/>
                        </a:spcBef>
                        <a:spcAft>
                          <a:spcPts val="0"/>
                        </a:spcAft>
                      </a:pPr>
                      <a:r>
                        <a:rPr lang="es-MX" sz="1400" b="0" i="0" kern="1200" dirty="0" smtClean="0">
                          <a:solidFill>
                            <a:schemeClr val="tx1"/>
                          </a:solidFill>
                          <a:effectLst/>
                          <a:latin typeface="Helvetica" pitchFamily="34" charset="0"/>
                          <a:ea typeface="Times New Roman"/>
                          <a:cs typeface="Times New Roman"/>
                        </a:rPr>
                        <a:t>      </a:t>
                      </a:r>
                      <a:r>
                        <a:rPr lang="es-MX" sz="1400" b="1" i="0" u="sng" kern="1200" dirty="0" smtClean="0">
                          <a:solidFill>
                            <a:schemeClr val="tx1"/>
                          </a:solidFill>
                          <a:effectLst/>
                          <a:latin typeface="Helvetica" pitchFamily="34" charset="0"/>
                          <a:ea typeface="Times New Roman"/>
                          <a:cs typeface="Times New Roman" panose="02020603050405020304" pitchFamily="18" charset="0"/>
                        </a:rPr>
                        <a:t>B</a:t>
                      </a:r>
                      <a:r>
                        <a:rPr lang="es-MX" sz="1400" b="1" u="sng" kern="1200" dirty="0" smtClean="0">
                          <a:solidFill>
                            <a:schemeClr val="tx1"/>
                          </a:solidFill>
                          <a:effectLst/>
                          <a:latin typeface="Helvetica" pitchFamily="34" charset="0"/>
                          <a:ea typeface="Times New Roman" panose="02020603050405020304" pitchFamily="18" charset="0"/>
                          <a:cs typeface="Times New Roman" panose="02020603050405020304" pitchFamily="18" charset="0"/>
                        </a:rPr>
                        <a:t>uceando en el arrecife de coral</a:t>
                      </a:r>
                      <a:r>
                        <a:rPr lang="es-MX" sz="1400" kern="1200" dirty="0" smtClean="0">
                          <a:solidFill>
                            <a:schemeClr val="tx1"/>
                          </a:solidFill>
                          <a:effectLst/>
                          <a:latin typeface="Helvetica" pitchFamily="34" charset="0"/>
                          <a:ea typeface="Times New Roman" panose="02020603050405020304" pitchFamily="18" charset="0"/>
                          <a:cs typeface="Times New Roman" panose="02020603050405020304" pitchFamily="18" charset="0"/>
                        </a:rPr>
                        <a:t> </a:t>
                      </a:r>
                    </a:p>
                    <a:p>
                      <a:pPr marL="0" marR="0" lvl="0" indent="0" algn="l" defTabSz="1018809" rtl="0" eaLnBrk="1" fontAlgn="auto" latinLnBrk="0" hangingPunct="1">
                        <a:lnSpc>
                          <a:spcPct val="107000"/>
                        </a:lnSpc>
                        <a:spcBef>
                          <a:spcPts val="0"/>
                        </a:spcBef>
                        <a:spcAft>
                          <a:spcPts val="0"/>
                        </a:spcAft>
                        <a:buClrTx/>
                        <a:buSzTx/>
                        <a:buFontTx/>
                        <a:buNone/>
                        <a:tabLst/>
                        <a:defRPr/>
                      </a:pPr>
                      <a:r>
                        <a:rPr kumimoji="0" lang="es-MX" sz="1100" b="0" i="0" u="none" strike="noStrike" kern="1200" cap="none" spc="0" normalizeH="0" baseline="0" noProof="0" dirty="0" smtClean="0">
                          <a:ln>
                            <a:noFill/>
                          </a:ln>
                          <a:solidFill>
                            <a:prstClr val="black"/>
                          </a:solidFill>
                          <a:effectLst/>
                          <a:uLnTx/>
                          <a:uFillTx/>
                          <a:latin typeface="+mn-lt"/>
                          <a:ea typeface="Times New Roman" panose="02020603050405020304" pitchFamily="18" charset="0"/>
                          <a:cs typeface="Times New Roman" panose="02020603050405020304" pitchFamily="18" charset="0"/>
                        </a:rPr>
                        <a:t>     Un verano </a:t>
                      </a:r>
                      <a:r>
                        <a:rPr kumimoji="0" lang="es-MX" sz="1200" b="0" i="0" u="none" strike="noStrike" kern="1200" cap="none" spc="0" normalizeH="0" baseline="0" noProof="0" dirty="0" smtClean="0">
                          <a:ln>
                            <a:noFill/>
                          </a:ln>
                          <a:solidFill>
                            <a:prstClr val="black"/>
                          </a:solidFill>
                          <a:effectLst/>
                          <a:uLnTx/>
                          <a:uFillTx/>
                          <a:latin typeface="+mj-lt"/>
                          <a:ea typeface="Times New Roman" panose="02020603050405020304" pitchFamily="18" charset="0"/>
                          <a:cs typeface="Times New Roman" panose="02020603050405020304" pitchFamily="18" charset="0"/>
                        </a:rPr>
                        <a:t> </a:t>
                      </a:r>
                      <a:r>
                        <a:rPr kumimoji="0" lang="es-MX" sz="1200" b="0" i="0" u="none" strike="noStrike" kern="1200" cap="none" spc="0" normalizeH="0" baseline="0" noProof="0" dirty="0" err="1" smtClean="0">
                          <a:ln>
                            <a:noFill/>
                          </a:ln>
                          <a:solidFill>
                            <a:prstClr val="black"/>
                          </a:solidFill>
                          <a:effectLst/>
                          <a:uLnTx/>
                          <a:uFillTx/>
                          <a:latin typeface="+mj-lt"/>
                          <a:ea typeface="Times New Roman" panose="02020603050405020304" pitchFamily="18" charset="0"/>
                          <a:cs typeface="Times New Roman" panose="02020603050405020304" pitchFamily="18" charset="0"/>
                        </a:rPr>
                        <a:t>Cody</a:t>
                      </a:r>
                      <a:r>
                        <a:rPr kumimoji="0" lang="es-MX" sz="1200" b="0" i="0" u="none" strike="noStrike" kern="1200" cap="none" spc="0" normalizeH="0" baseline="0" noProof="0" dirty="0" smtClean="0">
                          <a:ln>
                            <a:noFill/>
                          </a:ln>
                          <a:solidFill>
                            <a:prstClr val="black"/>
                          </a:solidFill>
                          <a:effectLst/>
                          <a:uLnTx/>
                          <a:uFillTx/>
                          <a:latin typeface="+mj-lt"/>
                          <a:ea typeface="Times New Roman" panose="02020603050405020304" pitchFamily="18" charset="0"/>
                          <a:cs typeface="Times New Roman" panose="02020603050405020304" pitchFamily="18" charset="0"/>
                        </a:rPr>
                        <a:t>  y su  familia fueron de vacaciones a Hawái.  Estaba muy emocionado porque él y su papá podrían ir de buceo submarino entre los arrecifes de coral.  Lo primero que tenían que hacer era alquilar el equipo.  Entonces él y su papá tomaron unas cuantas lecciones para aprender las cosas básicas necesarias para bucear con éxito.  Ellos decidieron que sería una buena idea aprender un poco más sobre los arrecifes de coral  para poder reconocer lo que estaban viendo mientras buceaban.  Así que compraron algunos libros en la tienda de buceo.</a:t>
                      </a:r>
                    </a:p>
                    <a:p>
                      <a:pPr marL="0" marR="0" lvl="0" indent="0" algn="l" defTabSz="1018809" rtl="0" eaLnBrk="1" fontAlgn="auto" latinLnBrk="0" hangingPunct="1">
                        <a:lnSpc>
                          <a:spcPct val="107000"/>
                        </a:lnSpc>
                        <a:spcBef>
                          <a:spcPts val="0"/>
                        </a:spcBef>
                        <a:spcAft>
                          <a:spcPts val="0"/>
                        </a:spcAft>
                        <a:buClrTx/>
                        <a:buSzTx/>
                        <a:buFontTx/>
                        <a:buNone/>
                        <a:tabLst/>
                        <a:defRPr/>
                      </a:pPr>
                      <a:r>
                        <a:rPr lang="es-MX" sz="1200" kern="1200" dirty="0" smtClean="0">
                          <a:solidFill>
                            <a:schemeClr val="tx1"/>
                          </a:solidFill>
                          <a:effectLst/>
                          <a:latin typeface="+mj-lt"/>
                          <a:ea typeface="Times New Roman" panose="02020603050405020304" pitchFamily="18" charset="0"/>
                          <a:cs typeface="Times New Roman" panose="02020603050405020304" pitchFamily="18" charset="0"/>
                        </a:rPr>
                        <a:t> </a:t>
                      </a:r>
                      <a:endParaRPr lang="es-MX" sz="1200" dirty="0" smtClean="0">
                        <a:solidFill>
                          <a:schemeClr val="tx1"/>
                        </a:solidFill>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s-MX" sz="1200" kern="1200" baseline="0" dirty="0" smtClean="0">
                          <a:solidFill>
                            <a:schemeClr val="tx1"/>
                          </a:solidFill>
                          <a:effectLst/>
                          <a:latin typeface="+mj-lt"/>
                          <a:ea typeface="Times New Roman" panose="02020603050405020304" pitchFamily="18" charset="0"/>
                          <a:cs typeface="Times New Roman" panose="02020603050405020304" pitchFamily="18" charset="0"/>
                        </a:rPr>
                        <a:t>    </a:t>
                      </a:r>
                      <a:r>
                        <a:rPr lang="es-MX" sz="1200" kern="1200" dirty="0" smtClean="0">
                          <a:solidFill>
                            <a:schemeClr val="tx1"/>
                          </a:solidFill>
                          <a:effectLst/>
                          <a:latin typeface="+mj-lt"/>
                          <a:ea typeface="Times New Roman" panose="02020603050405020304" pitchFamily="18" charset="0"/>
                          <a:cs typeface="Times New Roman" panose="02020603050405020304" pitchFamily="18" charset="0"/>
                        </a:rPr>
                        <a:t>Finalmente, llegó</a:t>
                      </a:r>
                      <a:r>
                        <a:rPr lang="es-MX" sz="1200" kern="1200" baseline="0" dirty="0" smtClean="0">
                          <a:solidFill>
                            <a:schemeClr val="tx1"/>
                          </a:solidFill>
                          <a:effectLst/>
                          <a:latin typeface="+mj-lt"/>
                          <a:ea typeface="Times New Roman" panose="02020603050405020304" pitchFamily="18" charset="0"/>
                          <a:cs typeface="Times New Roman" panose="02020603050405020304" pitchFamily="18" charset="0"/>
                        </a:rPr>
                        <a:t> el momento de emprender el viaje</a:t>
                      </a:r>
                      <a:r>
                        <a:rPr lang="es-MX" sz="1200" kern="1200" dirty="0" smtClean="0">
                          <a:solidFill>
                            <a:schemeClr val="tx1"/>
                          </a:solidFill>
                          <a:effectLst/>
                          <a:latin typeface="+mj-lt"/>
                          <a:ea typeface="Times New Roman" panose="02020603050405020304" pitchFamily="18" charset="0"/>
                          <a:cs typeface="Times New Roman" panose="02020603050405020304" pitchFamily="18" charset="0"/>
                        </a:rPr>
                        <a:t>.  Ellos cargaron el bote</a:t>
                      </a:r>
                      <a:r>
                        <a:rPr lang="es-MX" sz="1200" kern="1200" baseline="0" dirty="0" smtClean="0">
                          <a:solidFill>
                            <a:schemeClr val="tx1"/>
                          </a:solidFill>
                          <a:effectLst/>
                          <a:latin typeface="+mj-lt"/>
                          <a:ea typeface="Times New Roman" panose="02020603050405020304" pitchFamily="18" charset="0"/>
                          <a:cs typeface="Times New Roman" panose="02020603050405020304" pitchFamily="18" charset="0"/>
                        </a:rPr>
                        <a:t> con sus equipos, sus libros y algo de almuerzo</a:t>
                      </a:r>
                      <a:r>
                        <a:rPr lang="es-MX" sz="1200" kern="1200" dirty="0" smtClean="0">
                          <a:solidFill>
                            <a:schemeClr val="tx1"/>
                          </a:solidFill>
                          <a:effectLst/>
                          <a:latin typeface="+mj-lt"/>
                          <a:ea typeface="Times New Roman" panose="02020603050405020304" pitchFamily="18" charset="0"/>
                          <a:cs typeface="Times New Roman" panose="02020603050405020304" pitchFamily="18" charset="0"/>
                        </a:rPr>
                        <a:t>.</a:t>
                      </a:r>
                      <a:r>
                        <a:rPr lang="es-MX" sz="1200" kern="1200" baseline="0" dirty="0" smtClean="0">
                          <a:solidFill>
                            <a:schemeClr val="tx1"/>
                          </a:solidFill>
                          <a:effectLst/>
                          <a:latin typeface="+mj-lt"/>
                          <a:ea typeface="Times New Roman" panose="02020603050405020304" pitchFamily="18" charset="0"/>
                          <a:cs typeface="Times New Roman" panose="02020603050405020304" pitchFamily="18" charset="0"/>
                        </a:rPr>
                        <a:t>  Por supuesto que también trajeron bastantes cosas para merendar.  Mientras  </a:t>
                      </a:r>
                      <a:r>
                        <a:rPr lang="es-MX" sz="1200" kern="1200" baseline="0" dirty="0" err="1" smtClean="0">
                          <a:solidFill>
                            <a:schemeClr val="tx1"/>
                          </a:solidFill>
                          <a:effectLst/>
                          <a:latin typeface="+mj-lt"/>
                          <a:ea typeface="Times New Roman" panose="02020603050405020304" pitchFamily="18" charset="0"/>
                          <a:cs typeface="Times New Roman" panose="02020603050405020304" pitchFamily="18" charset="0"/>
                        </a:rPr>
                        <a:t>Cody</a:t>
                      </a:r>
                      <a:r>
                        <a:rPr lang="es-MX" sz="1200" kern="1200" baseline="0" dirty="0" smtClean="0">
                          <a:solidFill>
                            <a:schemeClr val="tx1"/>
                          </a:solidFill>
                          <a:effectLst/>
                          <a:latin typeface="+mj-lt"/>
                          <a:ea typeface="Times New Roman" panose="02020603050405020304" pitchFamily="18" charset="0"/>
                          <a:cs typeface="Times New Roman" panose="02020603050405020304" pitchFamily="18" charset="0"/>
                        </a:rPr>
                        <a:t> se ponía su equipo, su emoción </a:t>
                      </a:r>
                      <a:r>
                        <a:rPr lang="es-MX" sz="1200" kern="1200" dirty="0" smtClean="0">
                          <a:solidFill>
                            <a:schemeClr val="tx1"/>
                          </a:solidFill>
                          <a:effectLst/>
                          <a:latin typeface="+mj-lt"/>
                          <a:ea typeface="Times New Roman" panose="02020603050405020304" pitchFamily="18" charset="0"/>
                          <a:cs typeface="Times New Roman" panose="02020603050405020304" pitchFamily="18" charset="0"/>
                        </a:rPr>
                        <a:t>se tornó en nerviosismo</a:t>
                      </a:r>
                      <a:r>
                        <a:rPr lang="es-MX" sz="1200" kern="1200" baseline="0" dirty="0" smtClean="0">
                          <a:solidFill>
                            <a:schemeClr val="tx1"/>
                          </a:solidFill>
                          <a:effectLst/>
                          <a:latin typeface="+mj-lt"/>
                          <a:ea typeface="Times New Roman" panose="02020603050405020304" pitchFamily="18" charset="0"/>
                          <a:cs typeface="Times New Roman" panose="02020603050405020304" pitchFamily="18" charset="0"/>
                        </a:rPr>
                        <a:t> a medida que la primera sumergida se aproximaba</a:t>
                      </a:r>
                      <a:r>
                        <a:rPr lang="es-MX" sz="1200" kern="1200" dirty="0" smtClean="0">
                          <a:solidFill>
                            <a:schemeClr val="tx1"/>
                          </a:solidFill>
                          <a:effectLst/>
                          <a:latin typeface="+mj-lt"/>
                          <a:ea typeface="Times New Roman" panose="02020603050405020304" pitchFamily="18" charset="0"/>
                          <a:cs typeface="Times New Roman" panose="02020603050405020304" pitchFamily="18" charset="0"/>
                        </a:rPr>
                        <a:t>.</a:t>
                      </a:r>
                      <a:r>
                        <a:rPr lang="es-MX" sz="1200" kern="1200" baseline="0" dirty="0" smtClean="0">
                          <a:solidFill>
                            <a:schemeClr val="tx1"/>
                          </a:solidFill>
                          <a:effectLst/>
                          <a:latin typeface="+mj-lt"/>
                          <a:ea typeface="Times New Roman" panose="02020603050405020304" pitchFamily="18" charset="0"/>
                          <a:cs typeface="Times New Roman" panose="02020603050405020304" pitchFamily="18" charset="0"/>
                        </a:rPr>
                        <a:t>  Su guía se lanzó primero, después  </a:t>
                      </a:r>
                      <a:r>
                        <a:rPr lang="es-MX" sz="1200" kern="1200" dirty="0" err="1" smtClean="0">
                          <a:solidFill>
                            <a:schemeClr val="tx1"/>
                          </a:solidFill>
                          <a:effectLst/>
                          <a:latin typeface="+mj-lt"/>
                          <a:ea typeface="Times New Roman" panose="02020603050405020304" pitchFamily="18" charset="0"/>
                          <a:cs typeface="Times New Roman" panose="02020603050405020304" pitchFamily="18" charset="0"/>
                        </a:rPr>
                        <a:t>Cody</a:t>
                      </a:r>
                      <a:r>
                        <a:rPr lang="es-MX" sz="1200" kern="1200" dirty="0" smtClean="0">
                          <a:solidFill>
                            <a:schemeClr val="tx1"/>
                          </a:solidFill>
                          <a:effectLst/>
                          <a:latin typeface="+mj-lt"/>
                          <a:ea typeface="Times New Roman" panose="02020603050405020304" pitchFamily="18" charset="0"/>
                          <a:cs typeface="Times New Roman" panose="02020603050405020304" pitchFamily="18" charset="0"/>
                        </a:rPr>
                        <a:t> y finalmente su papá</a:t>
                      </a:r>
                      <a:r>
                        <a:rPr lang="es-MX" sz="1200" kern="1200" baseline="0" dirty="0" smtClean="0">
                          <a:solidFill>
                            <a:schemeClr val="tx1"/>
                          </a:solidFill>
                          <a:effectLst/>
                          <a:latin typeface="+mj-lt"/>
                          <a:ea typeface="Times New Roman" panose="02020603050405020304" pitchFamily="18" charset="0"/>
                          <a:cs typeface="Times New Roman" panose="02020603050405020304" pitchFamily="18" charset="0"/>
                        </a:rPr>
                        <a:t>  saltó al agua reluciente. </a:t>
                      </a:r>
                      <a:endParaRPr lang="en-US" sz="1400" b="1" i="0" kern="1200" dirty="0" smtClean="0">
                        <a:solidFill>
                          <a:srgbClr val="FF0000"/>
                        </a:solidFill>
                        <a:effectLst/>
                        <a:latin typeface="Helvetica" pitchFamily="34" charset="0"/>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rgbClr val="FF0000"/>
                        </a:solidFill>
                        <a:latin typeface="Helvetica"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latin typeface="Helvetica" pitchFamily="34" charset="0"/>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346938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sp>
        <p:nvSpPr>
          <p:cNvPr id="7" name="TextBox 6"/>
          <p:cNvSpPr txBox="1"/>
          <p:nvPr/>
        </p:nvSpPr>
        <p:spPr>
          <a:xfrm>
            <a:off x="522280" y="391954"/>
            <a:ext cx="6564320" cy="4739759"/>
          </a:xfrm>
          <a:prstGeom prst="rect">
            <a:avLst/>
          </a:prstGeom>
          <a:noFill/>
        </p:spPr>
        <p:txBody>
          <a:bodyPr wrap="square" rtlCol="0">
            <a:spAutoFit/>
          </a:bodyPr>
          <a:lstStyle/>
          <a:p>
            <a:pPr marL="400050" indent="-400050"/>
            <a:r>
              <a:rPr lang="es-PY" sz="1400" b="1" dirty="0" smtClean="0">
                <a:latin typeface="Helvetica" panose="020B0604020202020204" pitchFamily="34" charset="0"/>
                <a:cs typeface="Helvetica" panose="020B0604020202020204" pitchFamily="34" charset="0"/>
              </a:rPr>
              <a:t>18.  Un estudiante está revisando este borrador.  Lee el borrador del párrafo y completa la pregunta que le sigue.</a:t>
            </a:r>
          </a:p>
          <a:p>
            <a:pPr lvl="0" algn="r">
              <a:defRPr/>
            </a:pPr>
            <a:r>
              <a:rPr lang="es-PY" sz="1000" i="1" dirty="0" smtClean="0">
                <a:latin typeface="Helvetica" pitchFamily="34" charset="0"/>
                <a:cs typeface="Helvetica" pitchFamily="34" charset="0"/>
              </a:rPr>
              <a:t>Revisar el texto, W.5.3b Elaboración de diálogo, Objetivo de escritura 1b</a:t>
            </a:r>
          </a:p>
          <a:p>
            <a:endParaRPr lang="es-PY" sz="1400" dirty="0" smtClean="0">
              <a:solidFill>
                <a:srgbClr val="FF0000"/>
              </a:solidFill>
              <a:latin typeface="Helvetica" panose="020B0604020202020204" pitchFamily="34" charset="0"/>
              <a:cs typeface="Helvetica" panose="020B0604020202020204" pitchFamily="34" charset="0"/>
            </a:endParaRPr>
          </a:p>
          <a:p>
            <a:r>
              <a:rPr lang="es-PY" sz="1400" dirty="0" smtClean="0"/>
              <a:t>Había estado caminando por la playa durante horas con mi equipo de limpieza recogiendo basura.  Recogí juguetes rotos, colillas de cigarrillos y todo tipo de envases de comida y bebida.  No podía creer cuánta basura había allí!  Me agaché con cuidado para recoger una lata oxidada, ¡cuando se movió solita! Di un brinco cuando una pequeña culebra se deslizó  por detrás de la lata.</a:t>
            </a:r>
          </a:p>
          <a:p>
            <a:endParaRPr lang="es-PY" sz="1400" b="1" dirty="0" smtClean="0">
              <a:latin typeface="Helvetica" panose="020B0604020202020204" pitchFamily="34" charset="0"/>
              <a:cs typeface="Helvetica" panose="020B0604020202020204" pitchFamily="34" charset="0"/>
            </a:endParaRPr>
          </a:p>
          <a:p>
            <a:r>
              <a:rPr lang="es-PY" sz="1400" b="1" dirty="0" smtClean="0">
                <a:latin typeface="Helvetica" panose="020B0604020202020204" pitchFamily="34" charset="0"/>
                <a:cs typeface="Helvetica" panose="020B0604020202020204" pitchFamily="34" charset="0"/>
              </a:rPr>
              <a:t>El escritor desea añadir un diálogo al párrafo.  ¿Qué línea de diálogo iría mejor después de la </a:t>
            </a:r>
            <a:r>
              <a:rPr lang="es-PY" sz="1400" b="1" dirty="0">
                <a:latin typeface="Helvetica" panose="020B0604020202020204" pitchFamily="34" charset="0"/>
                <a:cs typeface="Helvetica" panose="020B0604020202020204" pitchFamily="34" charset="0"/>
              </a:rPr>
              <a:t>ú</a:t>
            </a:r>
            <a:r>
              <a:rPr lang="es-PY" sz="1400" b="1" dirty="0" smtClean="0">
                <a:latin typeface="Helvetica" panose="020B0604020202020204" pitchFamily="34" charset="0"/>
                <a:cs typeface="Helvetica" panose="020B0604020202020204" pitchFamily="34" charset="0"/>
              </a:rPr>
              <a:t>ltima oración? </a:t>
            </a:r>
          </a:p>
          <a:p>
            <a:endParaRPr lang="es-PY" sz="1400" dirty="0" smtClean="0">
              <a:solidFill>
                <a:srgbClr val="FF0000"/>
              </a:solidFill>
              <a:latin typeface="Helvetica" panose="020B0604020202020204" pitchFamily="34" charset="0"/>
              <a:cs typeface="Helvetica" panose="020B0604020202020204" pitchFamily="34" charset="0"/>
            </a:endParaRPr>
          </a:p>
          <a:p>
            <a:pPr marL="402590" marR="0">
              <a:spcBef>
                <a:spcPts val="0"/>
              </a:spcBef>
              <a:spcAft>
                <a:spcPts val="0"/>
              </a:spcAft>
            </a:pPr>
            <a:r>
              <a:rPr lang="es-PY" sz="1400" dirty="0" smtClean="0">
                <a:latin typeface="Helvetica" panose="020B0604020202020204" pitchFamily="34" charset="0"/>
                <a:ea typeface="Times New Roman" panose="02020603050405020304" pitchFamily="18" charset="0"/>
              </a:rPr>
              <a:t>A.    Me fui corriendo rápidamente dejando atrás la lata.</a:t>
            </a:r>
            <a:endParaRPr lang="es-PY" sz="1400" dirty="0" smtClean="0">
              <a:latin typeface="Times New Roman" panose="02020603050405020304" pitchFamily="18" charset="0"/>
              <a:ea typeface="Times New Roman" panose="02020603050405020304" pitchFamily="18" charset="0"/>
            </a:endParaRPr>
          </a:p>
          <a:p>
            <a:pPr marL="400050">
              <a:buAutoNum type="alphaUcPeriod"/>
            </a:pPr>
            <a:endParaRPr lang="es-PY" sz="1400" dirty="0" smtClean="0">
              <a:solidFill>
                <a:srgbClr val="FF0000"/>
              </a:solidFill>
              <a:latin typeface="Helvetica" panose="020B0604020202020204" pitchFamily="34" charset="0"/>
              <a:cs typeface="Helvetica" panose="020B0604020202020204" pitchFamily="34" charset="0"/>
            </a:endParaRPr>
          </a:p>
          <a:p>
            <a:pPr marL="745490" marR="0" indent="-342900">
              <a:spcBef>
                <a:spcPts val="0"/>
              </a:spcBef>
              <a:spcAft>
                <a:spcPts val="0"/>
              </a:spcAft>
              <a:buAutoNum type="alphaUcPeriod" startAt="2"/>
            </a:pPr>
            <a:r>
              <a:rPr lang="es-PY" sz="1400" dirty="0" smtClean="0">
                <a:latin typeface="Helvetica" panose="020B0604020202020204" pitchFamily="34" charset="0"/>
                <a:ea typeface="Times New Roman" panose="02020603050405020304" pitchFamily="18" charset="0"/>
              </a:rPr>
              <a:t>La culebra miró hacia arriba y dijo, —esta es mi lata.</a:t>
            </a:r>
            <a:endParaRPr lang="es-PY" sz="1400" dirty="0" smtClean="0">
              <a:latin typeface="Times New Roman" panose="02020603050405020304" pitchFamily="18" charset="0"/>
              <a:ea typeface="Times New Roman" panose="02020603050405020304" pitchFamily="18" charset="0"/>
            </a:endParaRPr>
          </a:p>
          <a:p>
            <a:pPr marL="400050"/>
            <a:endParaRPr lang="es-PY" sz="1400" dirty="0" smtClean="0">
              <a:solidFill>
                <a:srgbClr val="FF0000"/>
              </a:solidFill>
              <a:latin typeface="Helvetica" panose="020B0604020202020204" pitchFamily="34" charset="0"/>
              <a:cs typeface="Helvetica" panose="020B0604020202020204" pitchFamily="34" charset="0"/>
            </a:endParaRPr>
          </a:p>
          <a:p>
            <a:pPr marL="745490" marR="0" indent="-342900">
              <a:spcBef>
                <a:spcPts val="0"/>
              </a:spcBef>
              <a:spcAft>
                <a:spcPts val="0"/>
              </a:spcAft>
              <a:buAutoNum type="alphaUcPeriod" startAt="3"/>
            </a:pPr>
            <a:r>
              <a:rPr lang="es-PY" sz="1400" dirty="0" smtClean="0">
                <a:latin typeface="Helvetica" panose="020B0604020202020204" pitchFamily="34" charset="0"/>
                <a:ea typeface="Times New Roman" panose="02020603050405020304" pitchFamily="18" charset="0"/>
              </a:rPr>
              <a:t>Asustado, pegué un grito, entonces me calmé y pensé. —No debo tener miedo a una culebrita.</a:t>
            </a:r>
          </a:p>
          <a:p>
            <a:pPr marL="745490" marR="0" indent="-342900">
              <a:spcBef>
                <a:spcPts val="0"/>
              </a:spcBef>
              <a:spcAft>
                <a:spcPts val="0"/>
              </a:spcAft>
              <a:buAutoNum type="alphaUcPeriod" startAt="3"/>
            </a:pPr>
            <a:endParaRPr lang="es-PY" sz="1400" dirty="0" smtClean="0">
              <a:latin typeface="Times New Roman" panose="02020603050405020304" pitchFamily="18" charset="0"/>
              <a:ea typeface="Times New Roman" panose="02020603050405020304" pitchFamily="18" charset="0"/>
            </a:endParaRPr>
          </a:p>
          <a:p>
            <a:pPr marL="402590" marR="0">
              <a:spcBef>
                <a:spcPts val="0"/>
              </a:spcBef>
              <a:spcAft>
                <a:spcPts val="0"/>
              </a:spcAft>
            </a:pPr>
            <a:r>
              <a:rPr lang="es-PY" sz="1400" dirty="0" smtClean="0">
                <a:latin typeface="Helvetica" panose="020B0604020202020204" pitchFamily="34" charset="0"/>
                <a:ea typeface="Times New Roman" panose="02020603050405020304" pitchFamily="18" charset="0"/>
              </a:rPr>
              <a:t>D.    Grité tan fuerte como pude, —¡Auxilio!</a:t>
            </a:r>
            <a:endParaRPr lang="es-PY" sz="1400" dirty="0" smtClean="0">
              <a:latin typeface="Times New Roman" panose="02020603050405020304" pitchFamily="18" charset="0"/>
              <a:ea typeface="Times New Roman" panose="02020603050405020304" pitchFamily="18" charset="0"/>
            </a:endParaRPr>
          </a:p>
          <a:p>
            <a:pPr marL="746125" indent="-346075"/>
            <a:endParaRPr lang="en-US" sz="1400" dirty="0">
              <a:solidFill>
                <a:srgbClr val="FF0000"/>
              </a:solidFill>
              <a:latin typeface="Helvetica" panose="020B0604020202020204" pitchFamily="34" charset="0"/>
              <a:cs typeface="Helvetica" panose="020B0604020202020204" pitchFamily="34" charset="0"/>
            </a:endParaRPr>
          </a:p>
        </p:txBody>
      </p:sp>
      <p:sp>
        <p:nvSpPr>
          <p:cNvPr id="31" name="Oval 30"/>
          <p:cNvSpPr/>
          <p:nvPr/>
        </p:nvSpPr>
        <p:spPr>
          <a:xfrm>
            <a:off x="650103" y="31350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50103" y="35662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60042" y="39630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660042" y="45805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 name="Rectangle 2"/>
          <p:cNvSpPr/>
          <p:nvPr/>
        </p:nvSpPr>
        <p:spPr>
          <a:xfrm>
            <a:off x="489740" y="1143560"/>
            <a:ext cx="6629400" cy="11417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236985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41844" y="284677"/>
            <a:ext cx="6437124" cy="4683190"/>
          </a:xfrm>
          <a:prstGeom prst="rect">
            <a:avLst/>
          </a:prstGeom>
          <a:noFill/>
        </p:spPr>
        <p:txBody>
          <a:bodyPr wrap="square" lIns="96378" tIns="48189" rIns="96378" bIns="48189" rtlCol="0">
            <a:spAutoFit/>
          </a:bodyPr>
          <a:lstStyle/>
          <a:p>
            <a:pPr marL="486909" indent="-486909"/>
            <a:r>
              <a:rPr lang="en-US" sz="1400" b="1" dirty="0">
                <a:latin typeface="Helvetica" pitchFamily="34" charset="0"/>
                <a:cs typeface="Helvetica" panose="020B0604020202020204" pitchFamily="34" charset="0"/>
              </a:rPr>
              <a:t>       </a:t>
            </a:r>
          </a:p>
          <a:p>
            <a:pPr marL="342900" indent="-342900">
              <a:buAutoNum type="arabicPeriod" startAt="19"/>
            </a:pPr>
            <a:r>
              <a:rPr lang="es-PE" sz="1400" b="1" dirty="0" smtClean="0">
                <a:latin typeface="Helvetica" panose="020B0604020202020204" pitchFamily="34" charset="0"/>
                <a:cs typeface="Helvetica" panose="020B0604020202020204" pitchFamily="34" charset="0"/>
              </a:rPr>
              <a:t>Una estudiante desea reescribir una oración del pasaje </a:t>
            </a:r>
            <a:r>
              <a:rPr lang="es-PE" sz="1400" i="1" dirty="0" smtClean="0">
                <a:latin typeface="Helvetica" panose="020B0604020202020204" pitchFamily="34" charset="0"/>
                <a:cs typeface="Helvetica" panose="020B0604020202020204" pitchFamily="34" charset="0"/>
              </a:rPr>
              <a:t>Salvando los arrecifes </a:t>
            </a:r>
            <a:r>
              <a:rPr lang="es-PE" sz="1400" b="1" dirty="0" smtClean="0">
                <a:latin typeface="Helvetica" panose="020B0604020202020204" pitchFamily="34" charset="0"/>
                <a:cs typeface="Helvetica" panose="020B0604020202020204" pitchFamily="34" charset="0"/>
              </a:rPr>
              <a:t>para que sea más apropiado para su clase.  </a:t>
            </a:r>
          </a:p>
          <a:p>
            <a:pPr algn="r"/>
            <a:r>
              <a:rPr lang="es-PE" sz="1000" i="1" dirty="0" smtClean="0"/>
              <a:t>Lenguaje y vocabulario, L.5.3a Audiencia, objetivo de escritura 8</a:t>
            </a:r>
          </a:p>
          <a:p>
            <a:endParaRPr lang="es-PE" sz="1600" dirty="0" smtClean="0">
              <a:solidFill>
                <a:srgbClr val="FF0000"/>
              </a:solidFill>
            </a:endParaRPr>
          </a:p>
          <a:p>
            <a:r>
              <a:rPr lang="es-MX" sz="1600" dirty="0" smtClean="0"/>
              <a:t>“Hay </a:t>
            </a:r>
            <a:r>
              <a:rPr lang="es-MX" sz="1600" b="1" u="sng" dirty="0"/>
              <a:t>un número</a:t>
            </a:r>
            <a:r>
              <a:rPr lang="es-MX" sz="1600" dirty="0"/>
              <a:t> de cosas que están dañando nuestros </a:t>
            </a:r>
            <a:r>
              <a:rPr lang="es-MX" sz="1600" b="1" u="sng" dirty="0"/>
              <a:t>preciosos</a:t>
            </a:r>
            <a:r>
              <a:rPr lang="es-MX" sz="1600" dirty="0"/>
              <a:t> arrecifes </a:t>
            </a:r>
            <a:endParaRPr lang="es-MX" sz="1600" dirty="0" smtClean="0"/>
          </a:p>
          <a:p>
            <a:r>
              <a:rPr lang="es-MX" sz="1600" dirty="0" smtClean="0"/>
              <a:t>de coral”.</a:t>
            </a:r>
            <a:endParaRPr lang="es-PE" sz="800" dirty="0" smtClean="0">
              <a:solidFill>
                <a:srgbClr val="FF0000"/>
              </a:solidFill>
            </a:endParaRPr>
          </a:p>
          <a:p>
            <a:endParaRPr lang="es-PE" sz="800" dirty="0" smtClean="0">
              <a:solidFill>
                <a:srgbClr val="FF0000"/>
              </a:solidFill>
            </a:endParaRPr>
          </a:p>
          <a:p>
            <a:endParaRPr lang="es-PE" sz="800" dirty="0" smtClean="0">
              <a:solidFill>
                <a:srgbClr val="FF0000"/>
              </a:solidFill>
            </a:endParaRPr>
          </a:p>
          <a:p>
            <a:r>
              <a:rPr lang="es-PE" sz="1600" b="1" dirty="0" smtClean="0"/>
              <a:t>Escoge las dos palabras que podrían reemplazar mejor las palabras subrayadas.</a:t>
            </a:r>
          </a:p>
          <a:p>
            <a:endParaRPr lang="es-PE" sz="1600" b="1" dirty="0" smtClean="0">
              <a:solidFill>
                <a:srgbClr val="FF0000"/>
              </a:solidFill>
              <a:latin typeface="Helvetica" pitchFamily="34" charset="0"/>
              <a:cs typeface="Helvetica" panose="020B0604020202020204" pitchFamily="34" charset="0"/>
            </a:endParaRPr>
          </a:p>
          <a:p>
            <a:pPr marL="781397" indent="-361417">
              <a:buFont typeface="+mj-lt"/>
              <a:buAutoNum type="alphaUcPeriod"/>
            </a:pPr>
            <a:r>
              <a:rPr lang="es-PE" sz="1600" dirty="0" smtClean="0">
                <a:latin typeface="Helvetica" pitchFamily="34" charset="0"/>
                <a:cs typeface="Helvetica" panose="020B0604020202020204" pitchFamily="34" charset="0"/>
              </a:rPr>
              <a:t>figura, amados</a:t>
            </a:r>
          </a:p>
          <a:p>
            <a:pPr marL="781397" indent="-361417">
              <a:buFont typeface="+mj-lt"/>
              <a:buAutoNum type="alphaUcPeriod"/>
            </a:pPr>
            <a:endParaRPr lang="es-PE" sz="1600" dirty="0" smtClean="0">
              <a:solidFill>
                <a:srgbClr val="FF0000"/>
              </a:solidFill>
              <a:latin typeface="Helvetica" pitchFamily="34" charset="0"/>
              <a:cs typeface="Helvetica" panose="020B0604020202020204" pitchFamily="34" charset="0"/>
            </a:endParaRPr>
          </a:p>
          <a:p>
            <a:pPr marL="781397" indent="-361417">
              <a:buFont typeface="+mj-lt"/>
              <a:buAutoNum type="alphaUcPeriod"/>
            </a:pPr>
            <a:r>
              <a:rPr lang="es-PE" sz="1600" dirty="0" smtClean="0">
                <a:latin typeface="Helvetica" pitchFamily="34" charset="0"/>
                <a:cs typeface="Helvetica" panose="020B0604020202020204" pitchFamily="34" charset="0"/>
              </a:rPr>
              <a:t>docenas, valiosos</a:t>
            </a:r>
          </a:p>
          <a:p>
            <a:pPr marL="419980"/>
            <a:endParaRPr lang="es-PE" sz="1600" dirty="0" smtClean="0">
              <a:solidFill>
                <a:srgbClr val="FF0000"/>
              </a:solidFill>
              <a:latin typeface="Helvetica" pitchFamily="34" charset="0"/>
              <a:cs typeface="Helvetica" panose="020B0604020202020204" pitchFamily="34" charset="0"/>
            </a:endParaRPr>
          </a:p>
          <a:p>
            <a:pPr marL="781397" indent="-361417">
              <a:buFont typeface="+mj-lt"/>
              <a:buAutoNum type="alphaUcPeriod" startAt="3"/>
            </a:pPr>
            <a:r>
              <a:rPr lang="es-PE" sz="1600" dirty="0" smtClean="0">
                <a:latin typeface="Helvetica" pitchFamily="34" charset="0"/>
                <a:cs typeface="Helvetica" panose="020B0604020202020204" pitchFamily="34" charset="0"/>
              </a:rPr>
              <a:t>muchas, costosos</a:t>
            </a:r>
          </a:p>
          <a:p>
            <a:pPr marL="781397" indent="-361417">
              <a:buFont typeface="+mj-lt"/>
              <a:buAutoNum type="alphaUcPeriod" startAt="3"/>
            </a:pPr>
            <a:endParaRPr lang="es-PE" sz="1600" dirty="0" smtClean="0">
              <a:latin typeface="Helvetica" pitchFamily="34" charset="0"/>
              <a:cs typeface="Helvetica" panose="020B0604020202020204" pitchFamily="34" charset="0"/>
            </a:endParaRPr>
          </a:p>
          <a:p>
            <a:pPr marL="781397" indent="-361417">
              <a:buFont typeface="+mj-lt"/>
              <a:buAutoNum type="alphaUcPeriod" startAt="3"/>
            </a:pPr>
            <a:r>
              <a:rPr lang="es-PE" sz="1600" dirty="0" smtClean="0">
                <a:latin typeface="Helvetica" pitchFamily="34" charset="0"/>
                <a:cs typeface="Helvetica" panose="020B0604020202020204" pitchFamily="34" charset="0"/>
              </a:rPr>
              <a:t>cantidad, atesorados</a:t>
            </a:r>
          </a:p>
          <a:p>
            <a:pPr marL="419980"/>
            <a:endParaRPr lang="en-US" sz="1600" dirty="0">
              <a:solidFill>
                <a:srgbClr val="FF0000"/>
              </a:solidFill>
              <a:latin typeface="Helvetica"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sp>
        <p:nvSpPr>
          <p:cNvPr id="12" name="TextBox 11"/>
          <p:cNvSpPr txBox="1"/>
          <p:nvPr/>
        </p:nvSpPr>
        <p:spPr>
          <a:xfrm>
            <a:off x="571512" y="5334000"/>
            <a:ext cx="6585713" cy="3298195"/>
          </a:xfrm>
          <a:prstGeom prst="rect">
            <a:avLst/>
          </a:prstGeom>
          <a:noFill/>
        </p:spPr>
        <p:txBody>
          <a:bodyPr wrap="square" lIns="96378" tIns="48189" rIns="96378" bIns="48189" rtlCol="0">
            <a:spAutoFit/>
          </a:bodyPr>
          <a:lstStyle/>
          <a:p>
            <a:r>
              <a:rPr lang="en-US" sz="1400" b="1" dirty="0" smtClean="0">
                <a:latin typeface="Helvetica" panose="020B0604020202020204" pitchFamily="34" charset="0"/>
                <a:cs typeface="Helvetica" panose="020B0604020202020204" pitchFamily="34" charset="0"/>
              </a:rPr>
              <a:t>20</a:t>
            </a:r>
            <a:r>
              <a:rPr lang="es-PA" sz="1400" b="1" dirty="0" smtClean="0">
                <a:latin typeface="Helvetica" panose="020B0604020202020204" pitchFamily="34" charset="0"/>
                <a:cs typeface="Helvetica" panose="020B0604020202020204" pitchFamily="34" charset="0"/>
              </a:rPr>
              <a:t>.  Lee la oración y contesta la pregunta que le sigue</a:t>
            </a:r>
            <a:r>
              <a:rPr lang="es-PA" sz="1400" dirty="0" smtClean="0">
                <a:latin typeface="Helvetica" panose="020B0604020202020204" pitchFamily="34" charset="0"/>
                <a:cs typeface="Helvetica" panose="020B0604020202020204" pitchFamily="34" charset="0"/>
              </a:rPr>
              <a:t>.</a:t>
            </a:r>
          </a:p>
          <a:p>
            <a:pPr algn="r"/>
            <a:r>
              <a:rPr lang="es-PA" sz="1000" i="1" dirty="0" smtClean="0">
                <a:latin typeface="Helvetica" panose="020B0604020202020204" pitchFamily="34" charset="0"/>
                <a:cs typeface="Helvetica" panose="020B0604020202020204" pitchFamily="34" charset="0"/>
              </a:rPr>
              <a:t>Editar y clarificar L.5.1a, Conjunciones correlativas: orden del habla Objetivo 9 </a:t>
            </a:r>
          </a:p>
          <a:p>
            <a:endParaRPr lang="es-PA" sz="1400" i="1" dirty="0" smtClean="0">
              <a:solidFill>
                <a:srgbClr val="FF0000"/>
              </a:solidFill>
              <a:latin typeface="Helvetica" panose="020B0604020202020204" pitchFamily="34" charset="0"/>
              <a:cs typeface="Helvetica" panose="020B0604020202020204" pitchFamily="34" charset="0"/>
            </a:endParaRPr>
          </a:p>
          <a:p>
            <a:pPr fontAlgn="base"/>
            <a:r>
              <a:rPr lang="es-PA" sz="1400" dirty="0" smtClean="0"/>
              <a:t>El plástico y los anillos de sujeción de plástico _________pueden causar que las criaturas marinas se enreden en ellos ________ que los confundan con alimento.</a:t>
            </a:r>
          </a:p>
          <a:p>
            <a:endParaRPr lang="es-PA" sz="1400" dirty="0" smtClean="0">
              <a:solidFill>
                <a:srgbClr val="FF0000"/>
              </a:solidFill>
              <a:latin typeface="Helvetica" panose="020B0604020202020204" pitchFamily="34" charset="0"/>
              <a:cs typeface="Helvetica" panose="020B0604020202020204" pitchFamily="34" charset="0"/>
            </a:endParaRPr>
          </a:p>
          <a:p>
            <a:r>
              <a:rPr lang="es-PA" sz="1400" b="1" dirty="0" smtClean="0">
                <a:latin typeface="Helvetica" panose="020B0604020202020204" pitchFamily="34" charset="0"/>
                <a:cs typeface="Helvetica" panose="020B0604020202020204" pitchFamily="34" charset="0"/>
              </a:rPr>
              <a:t>Escoge la forma correcta de editar los errores en el uso de la gramática.</a:t>
            </a:r>
          </a:p>
          <a:p>
            <a:pPr marL="344488" indent="344488"/>
            <a:endParaRPr lang="es-PA" sz="1400" b="1" dirty="0" smtClean="0">
              <a:solidFill>
                <a:srgbClr val="FF0000"/>
              </a:solidFill>
              <a:latin typeface="Helvetica" pitchFamily="34" charset="0"/>
              <a:cs typeface="Helvetica" panose="020B0604020202020204" pitchFamily="34" charset="0"/>
            </a:endParaRPr>
          </a:p>
          <a:p>
            <a:pPr marL="344488" indent="344488">
              <a:buAutoNum type="alphaUcPeriod"/>
            </a:pPr>
            <a:r>
              <a:rPr lang="es-PA" sz="1400" dirty="0">
                <a:latin typeface="Helvetica" pitchFamily="34" charset="0"/>
                <a:cs typeface="Helvetica" panose="020B0604020202020204" pitchFamily="34" charset="0"/>
              </a:rPr>
              <a:t>n</a:t>
            </a:r>
            <a:r>
              <a:rPr lang="es-PA" sz="1400" dirty="0" smtClean="0">
                <a:latin typeface="Helvetica" pitchFamily="34" charset="0"/>
                <a:cs typeface="Helvetica" panose="020B0604020202020204" pitchFamily="34" charset="0"/>
              </a:rPr>
              <a:t>i                   </a:t>
            </a:r>
            <a:r>
              <a:rPr lang="es-PA" sz="1400" dirty="0" err="1" smtClean="0">
                <a:latin typeface="Helvetica" pitchFamily="34" charset="0"/>
                <a:cs typeface="Helvetica" panose="020B0604020202020204" pitchFamily="34" charset="0"/>
              </a:rPr>
              <a:t>ni</a:t>
            </a:r>
            <a:r>
              <a:rPr lang="es-PA" sz="1400" dirty="0" smtClean="0">
                <a:latin typeface="Helvetica" pitchFamily="34" charset="0"/>
                <a:cs typeface="Helvetica" panose="020B0604020202020204" pitchFamily="34" charset="0"/>
              </a:rPr>
              <a:t>     </a:t>
            </a:r>
          </a:p>
          <a:p>
            <a:pPr marL="344488" indent="344488">
              <a:buAutoNum type="alphaUcPeriod"/>
            </a:pPr>
            <a:endParaRPr lang="es-PA" sz="1400" dirty="0" smtClean="0">
              <a:latin typeface="Helvetica" pitchFamily="34" charset="0"/>
              <a:cs typeface="Helvetica" panose="020B0604020202020204" pitchFamily="34" charset="0"/>
            </a:endParaRPr>
          </a:p>
          <a:p>
            <a:pPr marL="344488" indent="344488">
              <a:buAutoNum type="alphaUcPeriod"/>
            </a:pPr>
            <a:r>
              <a:rPr lang="es-PA" sz="1400" dirty="0">
                <a:latin typeface="Helvetica" pitchFamily="34" charset="0"/>
                <a:cs typeface="Helvetica" panose="020B0604020202020204" pitchFamily="34" charset="0"/>
              </a:rPr>
              <a:t>n</a:t>
            </a:r>
            <a:r>
              <a:rPr lang="es-PA" sz="1400" dirty="0" smtClean="0">
                <a:latin typeface="Helvetica" pitchFamily="34" charset="0"/>
                <a:cs typeface="Helvetica" panose="020B0604020202020204" pitchFamily="34" charset="0"/>
              </a:rPr>
              <a:t>o solo        sino también</a:t>
            </a:r>
          </a:p>
          <a:p>
            <a:pPr marL="344488" indent="344488">
              <a:buAutoNum type="alphaUcPeriod"/>
            </a:pPr>
            <a:endParaRPr lang="es-PA" sz="1400" dirty="0" smtClean="0">
              <a:latin typeface="Helvetica" pitchFamily="34" charset="0"/>
              <a:cs typeface="Helvetica" panose="020B0604020202020204" pitchFamily="34" charset="0"/>
            </a:endParaRPr>
          </a:p>
          <a:p>
            <a:pPr marL="344488" indent="344488">
              <a:buAutoNum type="alphaUcPeriod"/>
            </a:pPr>
            <a:r>
              <a:rPr lang="es-PA" sz="1400" dirty="0">
                <a:latin typeface="Helvetica" pitchFamily="34" charset="0"/>
                <a:cs typeface="Helvetica" panose="020B0604020202020204" pitchFamily="34" charset="0"/>
              </a:rPr>
              <a:t>n</a:t>
            </a:r>
            <a:r>
              <a:rPr lang="es-PA" sz="1400" dirty="0" smtClean="0">
                <a:latin typeface="Helvetica" pitchFamily="34" charset="0"/>
                <a:cs typeface="Helvetica" panose="020B0604020202020204" pitchFamily="34" charset="0"/>
              </a:rPr>
              <a:t>i siquiera       y</a:t>
            </a:r>
          </a:p>
          <a:p>
            <a:pPr marL="344488" indent="344488">
              <a:buAutoNum type="alphaUcPeriod"/>
            </a:pPr>
            <a:endParaRPr lang="es-PA" sz="1400" dirty="0" smtClean="0">
              <a:latin typeface="Helvetica" pitchFamily="34" charset="0"/>
              <a:cs typeface="Helvetica" panose="020B0604020202020204" pitchFamily="34" charset="0"/>
            </a:endParaRPr>
          </a:p>
          <a:p>
            <a:pPr marL="344488" indent="344488">
              <a:buAutoNum type="alphaUcPeriod"/>
            </a:pPr>
            <a:r>
              <a:rPr lang="es-PA" sz="1400" dirty="0" smtClean="0">
                <a:latin typeface="Helvetica" pitchFamily="34" charset="0"/>
                <a:cs typeface="Helvetica" panose="020B0604020202020204" pitchFamily="34" charset="0"/>
              </a:rPr>
              <a:t>tanto             ni</a:t>
            </a:r>
            <a:endParaRPr lang="es-PA" sz="1400" dirty="0">
              <a:latin typeface="Helvetica" pitchFamily="34" charset="0"/>
              <a:cs typeface="Helvetica" panose="020B0604020202020204"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631735" y="2845177"/>
            <a:ext cx="253972" cy="1680321"/>
            <a:chOff x="631735" y="2917610"/>
            <a:chExt cx="253972" cy="1680321"/>
          </a:xfrm>
        </p:grpSpPr>
        <p:sp>
          <p:nvSpPr>
            <p:cNvPr id="14" name="Oval 13"/>
            <p:cNvSpPr/>
            <p:nvPr/>
          </p:nvSpPr>
          <p:spPr>
            <a:xfrm>
              <a:off x="631735" y="336757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642819" y="435844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631735" y="291761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a:t>
              </a:r>
              <a:endParaRPr lang="en-US" dirty="0"/>
            </a:p>
          </p:txBody>
        </p:sp>
        <p:sp>
          <p:nvSpPr>
            <p:cNvPr id="17" name="Oval 16"/>
            <p:cNvSpPr/>
            <p:nvPr/>
          </p:nvSpPr>
          <p:spPr>
            <a:xfrm>
              <a:off x="636365" y="388491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
        <p:nvSpPr>
          <p:cNvPr id="18" name="Rectangle 17"/>
          <p:cNvSpPr/>
          <p:nvPr/>
        </p:nvSpPr>
        <p:spPr>
          <a:xfrm>
            <a:off x="580388" y="1371600"/>
            <a:ext cx="6201411"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642819" y="70222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642819" y="743955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660231" y="784019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660231" y="82901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2140422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sp>
        <p:nvSpPr>
          <p:cNvPr id="5" name="TextBox 4"/>
          <p:cNvSpPr txBox="1"/>
          <p:nvPr/>
        </p:nvSpPr>
        <p:spPr>
          <a:xfrm>
            <a:off x="497147" y="228600"/>
            <a:ext cx="6781801" cy="3544407"/>
          </a:xfrm>
          <a:prstGeom prst="rect">
            <a:avLst/>
          </a:prstGeom>
          <a:noFill/>
        </p:spPr>
        <p:txBody>
          <a:bodyPr wrap="square" lIns="96367" tIns="48184" rIns="96367" bIns="48184" rtlCol="0">
            <a:spAutoFit/>
          </a:bodyPr>
          <a:lstStyle/>
          <a:p>
            <a:pPr lvl="0"/>
            <a:r>
              <a:rPr lang="es-MX" sz="1400" b="1" u="sng" dirty="0">
                <a:solidFill>
                  <a:prstClr val="black"/>
                </a:solidFill>
              </a:rPr>
              <a:t>Parte 2</a:t>
            </a:r>
            <a:r>
              <a:rPr lang="es-MX" sz="1400" b="1" dirty="0">
                <a:solidFill>
                  <a:prstClr val="black"/>
                </a:solidFill>
              </a:rPr>
              <a:t> </a:t>
            </a:r>
          </a:p>
          <a:p>
            <a:pPr marL="359702" lvl="0" indent="-359702">
              <a:defRPr/>
            </a:pPr>
            <a:r>
              <a:rPr lang="es-MX" sz="1400" b="1" u="sng" dirty="0">
                <a:solidFill>
                  <a:prstClr val="black"/>
                </a:solidFill>
              </a:rPr>
              <a:t>Tu tarea</a:t>
            </a:r>
            <a:r>
              <a:rPr lang="es-MX" sz="1400" b="1" dirty="0">
                <a:solidFill>
                  <a:prstClr val="black"/>
                </a:solidFill>
              </a:rPr>
              <a:t>:</a:t>
            </a:r>
          </a:p>
          <a:p>
            <a:pPr lvl="0">
              <a:defRPr/>
            </a:pPr>
            <a:r>
              <a:rPr lang="es-ES" sz="1400" dirty="0">
                <a:solidFill>
                  <a:prstClr val="black"/>
                </a:solidFill>
              </a:rPr>
              <a:t>Escribe un cuento narrativo acerca de un personaje que quiere hacer de nuestros océanos un lugar más limpio.  Tu cuento debe mantenerse enfocado/centrado en el tema.   Establece el ambiente, los personajes y un punto de vista.  Utiliza técnicas de narración que presenten el progreso de </a:t>
            </a:r>
          </a:p>
          <a:p>
            <a:pPr marL="359702" lvl="0" indent="-359702">
              <a:defRPr/>
            </a:pPr>
            <a:r>
              <a:rPr lang="es-ES" sz="1400" dirty="0">
                <a:solidFill>
                  <a:prstClr val="black"/>
                </a:solidFill>
              </a:rPr>
              <a:t>tu cuento desde el principio, medio (desarrollo) y hasta el final.</a:t>
            </a:r>
          </a:p>
          <a:p>
            <a:pPr marL="359702" lvl="0" indent="-359702">
              <a:defRPr/>
            </a:pPr>
            <a:endParaRPr lang="es-MX" sz="1400" dirty="0">
              <a:solidFill>
                <a:prstClr val="black"/>
              </a:solidFill>
            </a:endParaRPr>
          </a:p>
          <a:p>
            <a:pPr marL="359702" lvl="0" indent="-359702">
              <a:defRPr/>
            </a:pPr>
            <a:endParaRPr lang="es-MX" sz="1400" b="1" u="sng" dirty="0">
              <a:solidFill>
                <a:prstClr val="black"/>
              </a:solidFill>
            </a:endParaRPr>
          </a:p>
          <a:p>
            <a:pPr lvl="0"/>
            <a:r>
              <a:rPr lang="es-GT" sz="1400" b="1" u="sng" dirty="0">
                <a:solidFill>
                  <a:prstClr val="black"/>
                </a:solidFill>
              </a:rPr>
              <a:t>Vas a</a:t>
            </a:r>
            <a:r>
              <a:rPr lang="es-GT" sz="1400" dirty="0">
                <a:solidFill>
                  <a:prstClr val="black"/>
                </a:solidFill>
              </a:rPr>
              <a:t>:</a:t>
            </a:r>
          </a:p>
          <a:p>
            <a:pPr marL="361375" lvl="0" indent="-361375">
              <a:buFontTx/>
              <a:buAutoNum type="arabicPeriod"/>
            </a:pPr>
            <a:r>
              <a:rPr lang="es-GT" sz="1400" dirty="0">
                <a:solidFill>
                  <a:prstClr val="black"/>
                </a:solidFill>
              </a:rPr>
              <a:t>Planificar tu escrito narrativo.   Puedes utilizar tus notas y respuestas.  </a:t>
            </a:r>
          </a:p>
          <a:p>
            <a:pPr marL="361375" lvl="0" indent="-361375">
              <a:buFontTx/>
              <a:buAutoNum type="arabicPeriod"/>
            </a:pPr>
            <a:endParaRPr lang="es-GT" sz="1400" dirty="0">
              <a:solidFill>
                <a:prstClr val="black"/>
              </a:solidFill>
            </a:endParaRPr>
          </a:p>
          <a:p>
            <a:pPr marL="361375" lvl="0" indent="-361375">
              <a:buFontTx/>
              <a:buAutoNum type="arabicPeriod"/>
            </a:pPr>
            <a:r>
              <a:rPr lang="es-GT" sz="1400" dirty="0">
                <a:solidFill>
                  <a:prstClr val="black"/>
                </a:solidFill>
              </a:rPr>
              <a:t>Escribir, revisar y editar tu primer borrador (tu maestro te proporcionará papel). </a:t>
            </a:r>
          </a:p>
          <a:p>
            <a:pPr marL="361375" lvl="0" indent="-361375">
              <a:buFontTx/>
              <a:buAutoNum type="arabicPeriod"/>
            </a:pPr>
            <a:endParaRPr lang="es-GT" sz="1400" dirty="0">
              <a:solidFill>
                <a:prstClr val="black"/>
              </a:solidFill>
            </a:endParaRPr>
          </a:p>
          <a:p>
            <a:pPr marL="361375" lvl="0" indent="-361375">
              <a:buFontTx/>
              <a:buAutoNum type="arabicPeriod"/>
            </a:pPr>
            <a:r>
              <a:rPr lang="es-GT" sz="1400" dirty="0">
                <a:solidFill>
                  <a:prstClr val="black"/>
                </a:solidFill>
              </a:rPr>
              <a:t>Escribir la versión final de tu relato narrativo. </a:t>
            </a:r>
          </a:p>
          <a:p>
            <a:endParaRPr lang="x-none" sz="1400" dirty="0" smtClean="0"/>
          </a:p>
        </p:txBody>
      </p:sp>
      <p:graphicFrame>
        <p:nvGraphicFramePr>
          <p:cNvPr id="7" name="Table 6"/>
          <p:cNvGraphicFramePr>
            <a:graphicFrameLocks noGrp="1"/>
          </p:cNvGraphicFramePr>
          <p:nvPr>
            <p:extLst>
              <p:ext uri="{D42A27DB-BD31-4B8C-83A1-F6EECF244321}">
                <p14:modId xmlns:p14="http://schemas.microsoft.com/office/powerpoint/2010/main" val="2120544001"/>
              </p:ext>
            </p:extLst>
          </p:nvPr>
        </p:nvGraphicFramePr>
        <p:xfrm>
          <a:off x="990601" y="4724400"/>
          <a:ext cx="5673984" cy="2209799"/>
        </p:xfrm>
        <a:graphic>
          <a:graphicData uri="http://schemas.openxmlformats.org/drawingml/2006/table">
            <a:tbl>
              <a:tblPr firstRow="1" bandRow="1">
                <a:tableStyleId>{5940675A-B579-460E-94D1-54222C63F5DA}</a:tableStyleId>
              </a:tblPr>
              <a:tblGrid>
                <a:gridCol w="1205856"/>
                <a:gridCol w="4468128"/>
              </a:tblGrid>
              <a:tr h="276893">
                <a:tc>
                  <a:txBody>
                    <a:bodyPr/>
                    <a:lstStyle/>
                    <a:p>
                      <a:pPr algn="r"/>
                      <a:r>
                        <a:rPr lang="es-EC" sz="850" b="1" i="1" noProof="0" dirty="0" smtClean="0">
                          <a:solidFill>
                            <a:schemeClr val="tx1"/>
                          </a:solidFill>
                        </a:rPr>
                        <a:t>Propósito</a:t>
                      </a:r>
                      <a:endParaRPr lang="es-EC" sz="850" b="1" i="1" noProof="0"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C" sz="850" b="1" i="0" u="none" strike="noStrike" kern="1200" cap="none" spc="0" normalizeH="0" baseline="0" noProof="0" dirty="0" smtClean="0">
                          <a:ln>
                            <a:noFill/>
                          </a:ln>
                          <a:solidFill>
                            <a:prstClr val="black"/>
                          </a:solidFill>
                          <a:effectLst/>
                          <a:uLnTx/>
                          <a:uFillTx/>
                          <a:latin typeface="+mn-lt"/>
                          <a:ea typeface="+mn-ea"/>
                          <a:cs typeface="+mn-cs"/>
                        </a:rPr>
                        <a:t>Cuán bien mantienes tu enfoque, y estableces un escenario, narrador y /o personajes</a:t>
                      </a:r>
                      <a:r>
                        <a:rPr kumimoji="0" lang="en-US" sz="850" b="1" i="0" u="none" strike="noStrike" kern="1200" cap="none" spc="0" normalizeH="0" baseline="0" noProof="0" dirty="0" smtClean="0">
                          <a:ln>
                            <a:noFill/>
                          </a:ln>
                          <a:solidFill>
                            <a:prstClr val="black"/>
                          </a:solidFill>
                          <a:effectLst/>
                          <a:uLnTx/>
                          <a:uFillTx/>
                          <a:latin typeface="+mn-lt"/>
                          <a:ea typeface="+mn-ea"/>
                          <a:cs typeface="+mn-cs"/>
                        </a:rPr>
                        <a:t>.</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436074">
                <a:tc>
                  <a:txBody>
                    <a:bodyPr/>
                    <a:lstStyle/>
                    <a:p>
                      <a:pPr algn="r"/>
                      <a:r>
                        <a:rPr lang="es-EC" sz="850" b="1" i="1" noProof="0" dirty="0" smtClean="0">
                          <a:solidFill>
                            <a:schemeClr val="tx1"/>
                          </a:solidFill>
                        </a:rPr>
                        <a:t>Organización</a:t>
                      </a:r>
                      <a:endParaRPr lang="es-EC" sz="85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s-EC" sz="850" b="1" noProof="0" dirty="0" smtClean="0"/>
                        <a:t>Cuán</a:t>
                      </a:r>
                      <a:r>
                        <a:rPr lang="es-EC" sz="850" b="1" baseline="0" noProof="0" dirty="0" smtClean="0"/>
                        <a:t> bien los</a:t>
                      </a:r>
                      <a:r>
                        <a:rPr lang="es-EC" sz="850" b="1" baseline="0" noProof="0" dirty="0" smtClean="0">
                          <a:solidFill>
                            <a:srgbClr val="00B050"/>
                          </a:solidFill>
                        </a:rPr>
                        <a:t> </a:t>
                      </a:r>
                      <a:r>
                        <a:rPr lang="es-EC" sz="850" b="1" baseline="0" noProof="0" dirty="0" smtClean="0">
                          <a:solidFill>
                            <a:schemeClr val="tx1"/>
                          </a:solidFill>
                        </a:rPr>
                        <a:t>acontecimientos</a:t>
                      </a:r>
                      <a:r>
                        <a:rPr lang="es-EC" sz="850" b="1" baseline="0" noProof="0" dirty="0" smtClean="0"/>
                        <a:t> fluyen lógicamente desde el principio hasta el final, utilizando transiciones eficaces, y cuán bien te mantienes en el tema a lo largo del cuento.</a:t>
                      </a:r>
                      <a:endParaRPr lang="es-EC" sz="850" b="1" noProof="0"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470853">
                <a:tc>
                  <a:txBody>
                    <a:bodyPr/>
                    <a:lstStyle/>
                    <a:p>
                      <a:pPr algn="r"/>
                      <a:r>
                        <a:rPr lang="es-EC" sz="850" b="1" i="1" noProof="0" dirty="0" smtClean="0">
                          <a:solidFill>
                            <a:schemeClr val="tx1"/>
                          </a:solidFill>
                        </a:rPr>
                        <a:t>Elaboración:</a:t>
                      </a:r>
                    </a:p>
                    <a:p>
                      <a:pPr algn="r"/>
                      <a:r>
                        <a:rPr lang="es-EC" sz="850" b="1" i="1" noProof="0" dirty="0" smtClean="0">
                          <a:solidFill>
                            <a:schemeClr val="tx1"/>
                          </a:solidFill>
                        </a:rPr>
                        <a:t>de</a:t>
                      </a:r>
                      <a:r>
                        <a:rPr lang="es-EC" sz="850" b="1" i="1" baseline="0" noProof="0" dirty="0" smtClean="0">
                          <a:solidFill>
                            <a:schemeClr val="tx1"/>
                          </a:solidFill>
                        </a:rPr>
                        <a:t> la</a:t>
                      </a:r>
                      <a:r>
                        <a:rPr lang="es-EC" sz="850" b="1" i="1" noProof="0" dirty="0" smtClean="0">
                          <a:solidFill>
                            <a:schemeClr val="tx1"/>
                          </a:solidFill>
                        </a:rPr>
                        <a:t> evidencia</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x-none" sz="850" b="1" noProof="0" dirty="0" smtClean="0"/>
                        <a:t>Cuán bien</a:t>
                      </a:r>
                      <a:r>
                        <a:rPr lang="x-none" sz="850" b="1" baseline="0" noProof="0" dirty="0" smtClean="0"/>
                        <a:t> desarrollas tu cuento con detalles, diálogos y descripciones para continuar avanzando el cuento o ilustrar la experiencia. </a:t>
                      </a:r>
                      <a:endParaRPr lang="x-none" sz="850" b="1" noProof="0" dirty="0" smtClean="0"/>
                    </a:p>
                  </a:txBody>
                  <a:tcPr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595255">
                <a:tc>
                  <a:txBody>
                    <a:bodyPr/>
                    <a:lstStyle/>
                    <a:p>
                      <a:pPr algn="r"/>
                      <a:r>
                        <a:rPr lang="es-EC" sz="850" b="1" i="1" noProof="0" dirty="0" smtClean="0">
                          <a:solidFill>
                            <a:schemeClr val="tx1"/>
                          </a:solidFill>
                        </a:rPr>
                        <a:t>Elaboración:</a:t>
                      </a:r>
                    </a:p>
                    <a:p>
                      <a:pPr algn="r"/>
                      <a:r>
                        <a:rPr lang="es-EC" sz="850" b="1" i="1" noProof="0" dirty="0" smtClean="0">
                          <a:solidFill>
                            <a:schemeClr val="tx1"/>
                          </a:solidFill>
                        </a:rPr>
                        <a:t>del lenguaje</a:t>
                      </a:r>
                      <a:r>
                        <a:rPr lang="es-EC" sz="850" b="1" i="1" baseline="0" noProof="0" dirty="0" smtClean="0">
                          <a:solidFill>
                            <a:schemeClr val="tx1"/>
                          </a:solidFill>
                        </a:rPr>
                        <a:t> y</a:t>
                      </a:r>
                      <a:r>
                        <a:rPr lang="es-EC" sz="850" b="1" i="1" noProof="0" dirty="0" smtClean="0">
                          <a:solidFill>
                            <a:schemeClr val="tx1"/>
                          </a:solidFill>
                        </a:rPr>
                        <a:t> vocabulario</a:t>
                      </a:r>
                      <a:endParaRPr lang="es-EC" sz="85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x-none" sz="850" b="1" noProof="0" dirty="0" smtClean="0"/>
                        <a:t>Cuán bien expresas experiencias o acontecimientos </a:t>
                      </a:r>
                      <a:r>
                        <a:rPr lang="x-none" sz="850" b="1" baseline="0" noProof="0" dirty="0" smtClean="0"/>
                        <a:t> con efectividad, utilizando expresiones de lenguaje sensorial, concreto y figurativo, que sean  adecuadas para tu propósito.</a:t>
                      </a:r>
                      <a:r>
                        <a:rPr lang="x-none" sz="850" b="1" noProof="0" dirty="0" smtClean="0"/>
                        <a:t> </a:t>
                      </a:r>
                    </a:p>
                  </a:txBody>
                  <a:tcPr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430724">
                <a:tc>
                  <a:txBody>
                    <a:bodyPr/>
                    <a:lstStyle/>
                    <a:p>
                      <a:pPr algn="r"/>
                      <a:r>
                        <a:rPr lang="es-EC" sz="850" b="1" i="1" noProof="0" dirty="0" smtClean="0">
                          <a:solidFill>
                            <a:schemeClr val="tx1"/>
                          </a:solidFill>
                        </a:rPr>
                        <a:t>Convenciones</a:t>
                      </a:r>
                      <a:endParaRPr lang="es-EC" sz="850" b="1" i="1" noProof="0" dirty="0">
                        <a:solidFill>
                          <a:schemeClr val="tx1"/>
                        </a:solidFill>
                      </a:endParaRPr>
                    </a:p>
                  </a:txBody>
                  <a:tcPr marL="97155" marR="97155" marT="47897" marB="47897" anchor="ctr">
                    <a:solidFill>
                      <a:schemeClr val="accent6">
                        <a:lumMod val="20000"/>
                        <a:lumOff val="80000"/>
                      </a:schemeClr>
                    </a:solidFill>
                  </a:tcPr>
                </a:tc>
                <a:tc>
                  <a:txBody>
                    <a:bodyPr/>
                    <a:lstStyle/>
                    <a:p>
                      <a:r>
                        <a:rPr lang="x-none" sz="850" b="1" noProof="0" dirty="0" smtClean="0"/>
                        <a:t>Cuán bien sigues</a:t>
                      </a:r>
                      <a:r>
                        <a:rPr lang="x-none" sz="850" b="1" baseline="0" noProof="0" dirty="0" smtClean="0"/>
                        <a:t> las reglas de gramática, usos y mecánica (ortografía, puntuación, uso de mayúsculas, etc.).</a:t>
                      </a:r>
                      <a:endParaRPr lang="x-none" sz="850" b="1" noProof="0" dirty="0" smtClean="0"/>
                    </a:p>
                  </a:txBody>
                  <a:tcPr anchor="ctr">
                    <a:solidFill>
                      <a:schemeClr val="accent6">
                        <a:lumMod val="20000"/>
                        <a:lumOff val="80000"/>
                      </a:schemeClr>
                    </a:solidFill>
                  </a:tcPr>
                </a:tc>
              </a:tr>
            </a:tbl>
          </a:graphicData>
        </a:graphic>
      </p:graphicFrame>
      <p:sp>
        <p:nvSpPr>
          <p:cNvPr id="8" name="Rectangle 7"/>
          <p:cNvSpPr/>
          <p:nvPr/>
        </p:nvSpPr>
        <p:spPr>
          <a:xfrm>
            <a:off x="2971800" y="4267200"/>
            <a:ext cx="1757596" cy="307777"/>
          </a:xfrm>
          <a:prstGeom prst="rect">
            <a:avLst/>
          </a:prstGeom>
        </p:spPr>
        <p:txBody>
          <a:bodyPr wrap="none">
            <a:spAutoFit/>
          </a:bodyPr>
          <a:lstStyle/>
          <a:p>
            <a:pPr algn="ctr"/>
            <a:r>
              <a:rPr lang="es-GT" sz="1400" b="1" i="1" dirty="0"/>
              <a:t>Serás calificado por…</a:t>
            </a:r>
          </a:p>
        </p:txBody>
      </p:sp>
    </p:spTree>
    <p:extLst>
      <p:ext uri="{BB962C8B-B14F-4D97-AF65-F5344CB8AC3E}">
        <p14:creationId xmlns:p14="http://schemas.microsoft.com/office/powerpoint/2010/main" val="1092584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p:nvPr/>
        </p:nvSpPr>
        <p:spPr>
          <a:xfrm>
            <a:off x="228600" y="30480"/>
            <a:ext cx="7315200" cy="9625330"/>
          </a:xfrm>
          <a:prstGeom prst="rect">
            <a:avLst/>
          </a:prstGeom>
          <a:noFill/>
          <a:ln>
            <a:noFill/>
          </a:ln>
        </p:spPr>
        <p:txBody>
          <a:bodyPr lIns="100568" tIns="50270" rIns="100568" bIns="50270" anchor="t" anchorCtr="0">
            <a:noAutofit/>
          </a:bodyPr>
          <a:lstStyle/>
          <a:p>
            <a:pPr lvl="0"/>
            <a:r>
              <a:rPr lang="x-none" sz="1050" b="1" i="1" dirty="0" smtClean="0">
                <a:solidFill>
                  <a:prstClr val="black"/>
                </a:solidFill>
              </a:rPr>
              <a:t>Parte 1  Actividad de la clase</a:t>
            </a:r>
          </a:p>
          <a:p>
            <a:pPr lvl="0"/>
            <a:endParaRPr lang="x-none" sz="1050" b="1" i="1" dirty="0" smtClean="0">
              <a:solidFill>
                <a:prstClr val="black"/>
              </a:solidFill>
            </a:endParaRPr>
          </a:p>
          <a:p>
            <a:pPr algn="ctr">
              <a:buSzPct val="25000"/>
            </a:pPr>
            <a:r>
              <a:rPr lang="x-none" i="1" dirty="0" smtClean="0">
                <a:solidFill>
                  <a:schemeClr val="dk1"/>
                </a:solidFill>
                <a:latin typeface="Calibri"/>
                <a:ea typeface="Calibri"/>
                <a:cs typeface="Calibri"/>
                <a:sym typeface="Calibri"/>
              </a:rPr>
              <a:t>Limpiando nuestros océanos </a:t>
            </a:r>
            <a:r>
              <a:rPr lang="x-none" sz="1600" b="1" dirty="0" smtClean="0">
                <a:solidFill>
                  <a:schemeClr val="dk1"/>
                </a:solidFill>
                <a:latin typeface="Calibri"/>
                <a:ea typeface="Calibri"/>
                <a:cs typeface="Calibri"/>
                <a:sym typeface="Calibri"/>
              </a:rPr>
              <a:t>(G5-Q3 CFA)</a:t>
            </a:r>
          </a:p>
          <a:p>
            <a:pPr algn="ctr">
              <a:buSzPct val="25000"/>
            </a:pPr>
            <a:endParaRPr lang="x-none" sz="1200" b="1" dirty="0" smtClean="0">
              <a:solidFill>
                <a:schemeClr val="dk1"/>
              </a:solidFill>
              <a:latin typeface="Calibri"/>
              <a:ea typeface="Calibri"/>
              <a:cs typeface="Calibri"/>
              <a:sym typeface="Calibri"/>
            </a:endParaRPr>
          </a:p>
          <a:p>
            <a:pPr algn="ctr"/>
            <a:endParaRPr lang="x-none" sz="300" b="1" dirty="0" smtClean="0">
              <a:solidFill>
                <a:schemeClr val="dk1"/>
              </a:solidFill>
              <a:latin typeface="Calibri"/>
              <a:ea typeface="Calibri"/>
              <a:cs typeface="Calibri"/>
              <a:sym typeface="Calibri"/>
            </a:endParaRPr>
          </a:p>
          <a:p>
            <a:r>
              <a:rPr lang="x-none" sz="1050" i="1" dirty="0" smtClean="0"/>
              <a:t>Esta pre-actividad para la clase sigue el diseño general de elementos contextuales, recursos, objetivos de aprendizaje, términos clave y propósito del Consorcio de Evaluaciones </a:t>
            </a:r>
            <a:r>
              <a:rPr lang="x-none" sz="1050" i="1" dirty="0" err="1" smtClean="0"/>
              <a:t>Smarter</a:t>
            </a:r>
            <a:r>
              <a:rPr lang="x-none" sz="1050" i="1" dirty="0" smtClean="0"/>
              <a:t> </a:t>
            </a:r>
            <a:r>
              <a:rPr lang="x-none" sz="1050" i="1" dirty="0" err="1" smtClean="0"/>
              <a:t>Balanced</a:t>
            </a:r>
            <a:r>
              <a:rPr lang="x-none" sz="1050" i="1" dirty="0" smtClean="0"/>
              <a:t> (SBAC). [</a:t>
            </a:r>
            <a:r>
              <a:rPr lang="x-none" sz="1050" i="1" dirty="0" smtClean="0">
                <a:hlinkClick r:id="rId3"/>
              </a:rPr>
              <a:t>http://oaksportal.org/resources/</a:t>
            </a:r>
            <a:r>
              <a:rPr lang="x-none" sz="1050" i="1" dirty="0" smtClean="0"/>
              <a:t>]</a:t>
            </a:r>
          </a:p>
          <a:p>
            <a:r>
              <a:rPr lang="x-none" sz="1050" i="1" dirty="0" smtClean="0"/>
              <a:t>El contenido dentro de cada una de ellas fue escrito por </a:t>
            </a:r>
            <a:r>
              <a:rPr lang="x-none" sz="1050" b="1" i="1" dirty="0" err="1" smtClean="0">
                <a:solidFill>
                  <a:schemeClr val="dk1"/>
                </a:solidFill>
                <a:latin typeface="Calibri"/>
                <a:ea typeface="Calibri"/>
                <a:cs typeface="Calibri"/>
                <a:sym typeface="Calibri"/>
              </a:rPr>
              <a:t>Renae</a:t>
            </a:r>
            <a:r>
              <a:rPr lang="x-none" sz="1050" b="1" i="1" dirty="0" smtClean="0">
                <a:solidFill>
                  <a:schemeClr val="dk1"/>
                </a:solidFill>
                <a:latin typeface="Calibri"/>
                <a:ea typeface="Calibri"/>
                <a:cs typeface="Calibri"/>
                <a:sym typeface="Calibri"/>
              </a:rPr>
              <a:t> </a:t>
            </a:r>
            <a:r>
              <a:rPr lang="x-none" sz="1050" b="1" i="1" dirty="0" err="1" smtClean="0">
                <a:solidFill>
                  <a:schemeClr val="dk1"/>
                </a:solidFill>
                <a:latin typeface="Calibri"/>
                <a:ea typeface="Calibri"/>
                <a:cs typeface="Calibri"/>
                <a:sym typeface="Calibri"/>
              </a:rPr>
              <a:t>Iversen</a:t>
            </a:r>
            <a:endParaRPr lang="x-none" sz="1050" b="1" i="1" dirty="0" smtClean="0">
              <a:solidFill>
                <a:schemeClr val="dk1"/>
              </a:solidFill>
              <a:latin typeface="Calibri"/>
              <a:ea typeface="Calibri"/>
              <a:cs typeface="Calibri"/>
              <a:sym typeface="Calibri"/>
            </a:endParaRPr>
          </a:p>
          <a:p>
            <a:endParaRPr lang="x-none" sz="1050" i="1" dirty="0" smtClean="0">
              <a:solidFill>
                <a:schemeClr val="dk1"/>
              </a:solidFill>
              <a:latin typeface="Calibri"/>
              <a:ea typeface="Calibri"/>
              <a:cs typeface="Calibri"/>
              <a:sym typeface="Calibri"/>
            </a:endParaRPr>
          </a:p>
          <a:p>
            <a:pPr>
              <a:buSzPct val="25000"/>
            </a:pPr>
            <a:r>
              <a:rPr lang="x-none" sz="1200" dirty="0" smtClean="0">
                <a:solidFill>
                  <a:schemeClr val="dk1"/>
                </a:solidFill>
                <a:ea typeface="Calibri"/>
                <a:cs typeface="Calibri"/>
                <a:sym typeface="Calibri"/>
              </a:rPr>
              <a:t>La actividad en el salón de clase introduce a los estudiantes al contexto de una tarea de rendimiento, para que no estén en desventaja al demostrar las destrezas que la tarea intenta evaluar. </a:t>
            </a:r>
          </a:p>
          <a:p>
            <a:pPr>
              <a:buSzPct val="25000"/>
            </a:pPr>
            <a:r>
              <a:rPr lang="x-none" sz="1200" dirty="0" smtClean="0">
                <a:solidFill>
                  <a:schemeClr val="dk1"/>
                </a:solidFill>
                <a:ea typeface="Calibri"/>
                <a:cs typeface="Calibri"/>
                <a:sym typeface="Calibri"/>
              </a:rPr>
              <a:t> </a:t>
            </a:r>
          </a:p>
          <a:p>
            <a:pPr>
              <a:buSzPct val="25000"/>
            </a:pPr>
            <a:r>
              <a:rPr lang="x-none" sz="1200" dirty="0" smtClean="0">
                <a:solidFill>
                  <a:schemeClr val="dk1"/>
                </a:solidFill>
                <a:ea typeface="Calibri"/>
                <a:cs typeface="Calibri"/>
                <a:sym typeface="Calibri"/>
              </a:rPr>
              <a:t>Los elementos contextuales incluyen:</a:t>
            </a:r>
          </a:p>
          <a:p>
            <a:pPr>
              <a:buSzPct val="25000"/>
            </a:pPr>
            <a:endParaRPr lang="x-none" sz="1200" dirty="0" smtClean="0">
              <a:solidFill>
                <a:schemeClr val="dk1"/>
              </a:solidFill>
              <a:ea typeface="Calibri"/>
              <a:cs typeface="Calibri"/>
              <a:sym typeface="Calibri"/>
            </a:endParaRPr>
          </a:p>
          <a:p>
            <a:pPr>
              <a:buSzPct val="25000"/>
            </a:pPr>
            <a:r>
              <a:rPr lang="x-none" sz="1200" dirty="0" smtClean="0">
                <a:solidFill>
                  <a:schemeClr val="dk1"/>
                </a:solidFill>
                <a:ea typeface="Calibri"/>
                <a:cs typeface="Calibri"/>
                <a:sym typeface="Calibri"/>
              </a:rPr>
              <a:t>1.    Un </a:t>
            </a:r>
            <a:r>
              <a:rPr lang="x-none" sz="1200" b="1" dirty="0" smtClean="0">
                <a:solidFill>
                  <a:schemeClr val="dk1"/>
                </a:solidFill>
                <a:ea typeface="Calibri"/>
                <a:cs typeface="Calibri"/>
                <a:sym typeface="Calibri"/>
              </a:rPr>
              <a:t>entendimiento del escenario/ambiente o de la situación </a:t>
            </a:r>
            <a:r>
              <a:rPr lang="x-none" sz="1200" dirty="0" smtClean="0">
                <a:solidFill>
                  <a:schemeClr val="dk1"/>
                </a:solidFill>
                <a:ea typeface="Calibri"/>
                <a:cs typeface="Calibri"/>
                <a:sym typeface="Calibri"/>
              </a:rPr>
              <a:t>en la que se sitúa la tarea. </a:t>
            </a:r>
          </a:p>
          <a:p>
            <a:pPr>
              <a:buSzPct val="25000"/>
            </a:pPr>
            <a:r>
              <a:rPr lang="x-none" sz="1200" dirty="0" smtClean="0">
                <a:solidFill>
                  <a:schemeClr val="dk1"/>
                </a:solidFill>
                <a:ea typeface="Calibri"/>
                <a:cs typeface="Calibri"/>
                <a:sym typeface="Calibri"/>
              </a:rPr>
              <a:t>2.    </a:t>
            </a:r>
            <a:r>
              <a:rPr lang="x-none" sz="1200" b="1" dirty="0" smtClean="0">
                <a:solidFill>
                  <a:schemeClr val="dk1"/>
                </a:solidFill>
                <a:ea typeface="Calibri"/>
                <a:cs typeface="Calibri"/>
                <a:sym typeface="Calibri"/>
              </a:rPr>
              <a:t>Conceptos potencialmente desconocidos </a:t>
            </a:r>
            <a:r>
              <a:rPr lang="x-none" sz="1200" dirty="0" smtClean="0">
                <a:solidFill>
                  <a:schemeClr val="dk1"/>
                </a:solidFill>
                <a:ea typeface="Calibri"/>
                <a:cs typeface="Calibri"/>
                <a:sym typeface="Calibri"/>
              </a:rPr>
              <a:t>que están asociados al escenario/ambiente.</a:t>
            </a:r>
          </a:p>
          <a:p>
            <a:pPr marL="285750" indent="-285750">
              <a:buSzPct val="25000"/>
            </a:pPr>
            <a:r>
              <a:rPr lang="x-none" sz="1200" dirty="0" smtClean="0">
                <a:solidFill>
                  <a:schemeClr val="dk1"/>
                </a:solidFill>
                <a:ea typeface="Calibri"/>
                <a:cs typeface="Calibri"/>
                <a:sym typeface="Calibri"/>
              </a:rPr>
              <a:t>3.    </a:t>
            </a:r>
            <a:r>
              <a:rPr lang="x-none" sz="1200" b="1" dirty="0" smtClean="0">
                <a:solidFill>
                  <a:schemeClr val="dk1"/>
                </a:solidFill>
                <a:ea typeface="Calibri"/>
                <a:cs typeface="Calibri"/>
                <a:sym typeface="Calibri"/>
              </a:rPr>
              <a:t>Términos clave o vocabulario </a:t>
            </a:r>
            <a:r>
              <a:rPr lang="x-none" sz="1200" dirty="0" smtClean="0">
                <a:solidFill>
                  <a:schemeClr val="dk1"/>
                </a:solidFill>
                <a:ea typeface="Calibri"/>
                <a:cs typeface="Calibri"/>
                <a:sym typeface="Calibri"/>
              </a:rPr>
              <a:t>que los estudiantes necesitarán entender con el fin de participar de manera significativa y completar la tarea de rendimiento.</a:t>
            </a:r>
          </a:p>
          <a:p>
            <a:pPr>
              <a:buSzPct val="25000"/>
            </a:pPr>
            <a:endParaRPr lang="x-none" sz="1200" dirty="0" smtClean="0">
              <a:solidFill>
                <a:schemeClr val="dk1"/>
              </a:solidFill>
              <a:ea typeface="Calibri"/>
              <a:cs typeface="Calibri"/>
              <a:sym typeface="Calibri"/>
            </a:endParaRPr>
          </a:p>
          <a:p>
            <a:pPr>
              <a:buSzPct val="25000"/>
            </a:pPr>
            <a:r>
              <a:rPr lang="x-none" sz="1200" dirty="0" smtClean="0">
                <a:solidFill>
                  <a:schemeClr val="dk1"/>
                </a:solidFill>
                <a:ea typeface="Calibri"/>
                <a:cs typeface="Calibri"/>
                <a:sym typeface="Calibri"/>
              </a:rPr>
              <a:t>Con la actividad en el salón de clase también se pretende generar el interés de los estudiantes  hacia una mayor exploración de la idea clave (las ideas claves). La actividad debe ser fácil de implementar con instrucciones claras. </a:t>
            </a:r>
          </a:p>
          <a:p>
            <a:pPr>
              <a:buSzPct val="25000"/>
            </a:pPr>
            <a:endParaRPr lang="x-none" sz="1200" dirty="0" smtClean="0">
              <a:solidFill>
                <a:schemeClr val="dk1"/>
              </a:solidFill>
              <a:ea typeface="Calibri"/>
              <a:cs typeface="Calibri"/>
              <a:sym typeface="Calibri"/>
            </a:endParaRPr>
          </a:p>
          <a:p>
            <a:pPr>
              <a:buSzPct val="25000"/>
            </a:pPr>
            <a:r>
              <a:rPr lang="x-none" sz="1200" dirty="0" smtClean="0">
                <a:solidFill>
                  <a:schemeClr val="dk1"/>
                </a:solidFill>
                <a:ea typeface="Calibri"/>
                <a:cs typeface="Calibri"/>
                <a:sym typeface="Calibri"/>
              </a:rPr>
              <a:t>Por favor, lea toda la actividad antes de comenzarla con los estudiantes,  para asegurar que se complete con antelación cualquier preparación en el salón. A lo largo de la actividad, se permite pausar y preguntar a los estudiantes si tienen preguntas.</a:t>
            </a:r>
          </a:p>
          <a:p>
            <a:pPr>
              <a:buSzPct val="25000"/>
            </a:pPr>
            <a:endParaRPr lang="x-none" sz="1200" dirty="0" smtClean="0">
              <a:solidFill>
                <a:schemeClr val="dk1"/>
              </a:solidFill>
              <a:ea typeface="Calibri"/>
              <a:cs typeface="Calibri"/>
              <a:sym typeface="Calibri"/>
            </a:endParaRPr>
          </a:p>
          <a:p>
            <a:pPr>
              <a:buSzPct val="25000"/>
            </a:pPr>
            <a:r>
              <a:rPr lang="x-none" sz="1200" b="1" dirty="0" smtClean="0">
                <a:solidFill>
                  <a:schemeClr val="dk1"/>
                </a:solidFill>
                <a:ea typeface="Calibri"/>
                <a:cs typeface="Calibri"/>
                <a:sym typeface="Calibri"/>
              </a:rPr>
              <a:t>Recursos necesarios:</a:t>
            </a:r>
          </a:p>
          <a:p>
            <a:endParaRPr lang="x-none" sz="500" b="1" dirty="0" smtClean="0">
              <a:solidFill>
                <a:schemeClr val="dk1"/>
              </a:solidFill>
              <a:latin typeface="Calibri"/>
              <a:ea typeface="Calibri"/>
              <a:cs typeface="Calibri"/>
              <a:sym typeface="Calibri"/>
            </a:endParaRPr>
          </a:p>
          <a:p>
            <a:pPr marL="188595" indent="-188595">
              <a:buClr>
                <a:schemeClr val="dk1"/>
              </a:buClr>
              <a:buSzPct val="100000"/>
              <a:buFont typeface="Arial" panose="020B0604020202020204" pitchFamily="34" charset="0"/>
              <a:buChar char="•"/>
            </a:pPr>
            <a:r>
              <a:rPr lang="x-none" sz="1200" u="sng" dirty="0" smtClean="0">
                <a:solidFill>
                  <a:schemeClr val="hlink"/>
                </a:solidFill>
                <a:latin typeface="Calibri"/>
                <a:ea typeface="Calibri"/>
                <a:cs typeface="Calibri"/>
                <a:sym typeface="Calibri"/>
                <a:hlinkClick r:id="rId4"/>
              </a:rPr>
              <a:t>http://www.tubechop.com/watch/6437429</a:t>
            </a:r>
          </a:p>
          <a:p>
            <a:pPr marL="188595" indent="-188595">
              <a:buClr>
                <a:schemeClr val="dk1"/>
              </a:buClr>
              <a:buSzPct val="100000"/>
              <a:buFont typeface="Arial" panose="020B0604020202020204" pitchFamily="34" charset="0"/>
              <a:buChar char="•"/>
            </a:pPr>
            <a:r>
              <a:rPr lang="x-none" sz="1200" u="sng" dirty="0" smtClean="0">
                <a:solidFill>
                  <a:schemeClr val="hlink"/>
                </a:solidFill>
                <a:latin typeface="Calibri"/>
                <a:ea typeface="Calibri"/>
                <a:cs typeface="Calibri"/>
                <a:sym typeface="Calibri"/>
                <a:hlinkClick r:id="rId5"/>
              </a:rPr>
              <a:t>https://youtu.be/StNZ3XUBDYw</a:t>
            </a:r>
            <a:r>
              <a:rPr lang="x-none" sz="1200" dirty="0" smtClean="0">
                <a:solidFill>
                  <a:schemeClr val="dk1"/>
                </a:solidFill>
                <a:latin typeface="Calibri"/>
                <a:ea typeface="Calibri"/>
                <a:cs typeface="Calibri"/>
                <a:sym typeface="Calibri"/>
              </a:rPr>
              <a:t> (original-a usarse únicamente si el primer enlace no funciona...si se utiliza, solamente presente hasta el minuto 5:00)</a:t>
            </a:r>
          </a:p>
          <a:p>
            <a:pPr marL="188595" indent="-188595">
              <a:buFont typeface="Arial" panose="020B0604020202020204" pitchFamily="34" charset="0"/>
              <a:buChar char="•"/>
            </a:pPr>
            <a:r>
              <a:rPr lang="x-none" sz="1200" dirty="0" smtClean="0">
                <a:solidFill>
                  <a:schemeClr val="dk1"/>
                </a:solidFill>
                <a:latin typeface="Calibri"/>
                <a:ea typeface="Calibri"/>
                <a:cs typeface="Calibri"/>
                <a:sym typeface="Calibri"/>
              </a:rPr>
              <a:t>Una copia del organizador gráfico ‘Dame uno –Toma uno’ (</a:t>
            </a:r>
            <a:r>
              <a:rPr lang="x-none" sz="1200" i="1" dirty="0" err="1" smtClean="0">
                <a:solidFill>
                  <a:schemeClr val="dk1"/>
                </a:solidFill>
                <a:latin typeface="Calibri"/>
                <a:ea typeface="Calibri"/>
                <a:cs typeface="Calibri"/>
                <a:sym typeface="Calibri"/>
              </a:rPr>
              <a:t>Give</a:t>
            </a:r>
            <a:r>
              <a:rPr lang="x-none" sz="1200" i="1" dirty="0" smtClean="0">
                <a:solidFill>
                  <a:schemeClr val="dk1"/>
                </a:solidFill>
                <a:latin typeface="Calibri"/>
                <a:ea typeface="Calibri"/>
                <a:cs typeface="Calibri"/>
                <a:sym typeface="Calibri"/>
              </a:rPr>
              <a:t> </a:t>
            </a:r>
            <a:r>
              <a:rPr lang="x-none" sz="1200" i="1" dirty="0" err="1" smtClean="0">
                <a:solidFill>
                  <a:schemeClr val="dk1"/>
                </a:solidFill>
                <a:latin typeface="Calibri"/>
                <a:ea typeface="Calibri"/>
                <a:cs typeface="Calibri"/>
                <a:sym typeface="Calibri"/>
              </a:rPr>
              <a:t>one</a:t>
            </a:r>
            <a:r>
              <a:rPr lang="x-none" sz="1200" i="1" dirty="0" smtClean="0">
                <a:solidFill>
                  <a:schemeClr val="dk1"/>
                </a:solidFill>
                <a:latin typeface="Calibri"/>
                <a:ea typeface="Calibri"/>
                <a:cs typeface="Calibri"/>
                <a:sym typeface="Calibri"/>
              </a:rPr>
              <a:t>, </a:t>
            </a:r>
            <a:r>
              <a:rPr lang="x-none" sz="1200" i="1" dirty="0" err="1" smtClean="0">
                <a:solidFill>
                  <a:schemeClr val="dk1"/>
                </a:solidFill>
                <a:latin typeface="Calibri"/>
                <a:ea typeface="Calibri"/>
                <a:cs typeface="Calibri"/>
                <a:sym typeface="Calibri"/>
              </a:rPr>
              <a:t>get</a:t>
            </a:r>
            <a:r>
              <a:rPr lang="x-none" sz="1200" i="1" dirty="0" smtClean="0">
                <a:solidFill>
                  <a:schemeClr val="dk1"/>
                </a:solidFill>
                <a:latin typeface="Calibri"/>
                <a:ea typeface="Calibri"/>
                <a:cs typeface="Calibri"/>
                <a:sym typeface="Calibri"/>
              </a:rPr>
              <a:t> </a:t>
            </a:r>
            <a:r>
              <a:rPr lang="x-none" sz="1200" i="1" dirty="0" err="1" smtClean="0">
                <a:solidFill>
                  <a:schemeClr val="dk1"/>
                </a:solidFill>
                <a:latin typeface="Calibri"/>
                <a:ea typeface="Calibri"/>
                <a:cs typeface="Calibri"/>
                <a:sym typeface="Calibri"/>
              </a:rPr>
              <a:t>one</a:t>
            </a:r>
            <a:r>
              <a:rPr lang="x-none" sz="1200" i="1" dirty="0" smtClean="0">
                <a:solidFill>
                  <a:schemeClr val="dk1"/>
                </a:solidFill>
                <a:latin typeface="Calibri"/>
                <a:ea typeface="Calibri"/>
                <a:cs typeface="Calibri"/>
                <a:sym typeface="Calibri"/>
              </a:rPr>
              <a:t>’</a:t>
            </a:r>
            <a:r>
              <a:rPr lang="x-none" sz="1200" dirty="0" smtClean="0">
                <a:solidFill>
                  <a:schemeClr val="dk1"/>
                </a:solidFill>
                <a:latin typeface="Calibri"/>
                <a:ea typeface="Calibri"/>
                <a:cs typeface="Calibri"/>
                <a:sym typeface="Calibri"/>
              </a:rPr>
              <a:t>) para cada estudiante</a:t>
            </a:r>
          </a:p>
          <a:p>
            <a:pPr marL="188595" indent="-188595">
              <a:buFont typeface="Arial" panose="020B0604020202020204" pitchFamily="34" charset="0"/>
              <a:buChar char="•"/>
            </a:pPr>
            <a:r>
              <a:rPr lang="x-none" sz="1200" dirty="0" smtClean="0">
                <a:solidFill>
                  <a:schemeClr val="dk1"/>
                </a:solidFill>
                <a:latin typeface="Calibri"/>
                <a:ea typeface="Calibri"/>
                <a:cs typeface="Calibri"/>
                <a:sym typeface="Calibri"/>
              </a:rPr>
              <a:t>Papel de afiche (</a:t>
            </a:r>
            <a:r>
              <a:rPr lang="x-none" sz="1200" i="1" dirty="0" smtClean="0">
                <a:solidFill>
                  <a:schemeClr val="dk1"/>
                </a:solidFill>
                <a:latin typeface="Calibri"/>
                <a:ea typeface="Calibri"/>
                <a:cs typeface="Calibri"/>
                <a:sym typeface="Calibri"/>
              </a:rPr>
              <a:t>chart </a:t>
            </a:r>
            <a:r>
              <a:rPr lang="x-none" sz="1200" i="1" dirty="0" err="1" smtClean="0">
                <a:solidFill>
                  <a:schemeClr val="dk1"/>
                </a:solidFill>
                <a:latin typeface="Calibri"/>
                <a:ea typeface="Calibri"/>
                <a:cs typeface="Calibri"/>
                <a:sym typeface="Calibri"/>
              </a:rPr>
              <a:t>paper</a:t>
            </a:r>
            <a:r>
              <a:rPr lang="x-none" sz="1200" dirty="0" smtClean="0">
                <a:solidFill>
                  <a:schemeClr val="dk1"/>
                </a:solidFill>
                <a:latin typeface="Calibri"/>
                <a:ea typeface="Calibri"/>
                <a:cs typeface="Calibri"/>
                <a:sym typeface="Calibri"/>
              </a:rPr>
              <a:t>), pizarra blanca  o proyector </a:t>
            </a:r>
          </a:p>
          <a:p>
            <a:pPr marL="188595" indent="-188595">
              <a:buFont typeface="Arial" panose="020B0604020202020204" pitchFamily="34" charset="0"/>
              <a:buChar char="•"/>
            </a:pPr>
            <a:r>
              <a:rPr lang="x-none" sz="1200" dirty="0" smtClean="0">
                <a:solidFill>
                  <a:schemeClr val="dk1"/>
                </a:solidFill>
                <a:latin typeface="Calibri"/>
                <a:ea typeface="Calibri"/>
                <a:cs typeface="Calibri"/>
                <a:sym typeface="Calibri"/>
              </a:rPr>
              <a:t>Una copia del manual de vocabulario para cada estudiante</a:t>
            </a:r>
          </a:p>
          <a:p>
            <a:endParaRPr lang="x-none" sz="500" dirty="0" smtClean="0">
              <a:solidFill>
                <a:schemeClr val="dk1"/>
              </a:solidFill>
              <a:latin typeface="Calibri"/>
              <a:ea typeface="Calibri"/>
              <a:cs typeface="Calibri"/>
              <a:sym typeface="Calibri"/>
            </a:endParaRPr>
          </a:p>
          <a:p>
            <a:pPr>
              <a:buSzPct val="25000"/>
            </a:pPr>
            <a:r>
              <a:rPr lang="x-none" sz="1200" b="1" dirty="0" smtClean="0">
                <a:solidFill>
                  <a:schemeClr val="dk1"/>
                </a:solidFill>
                <a:latin typeface="Calibri"/>
                <a:ea typeface="Calibri"/>
                <a:cs typeface="Calibri"/>
                <a:sym typeface="Calibri"/>
              </a:rPr>
              <a:t>Metas de aprendizaje</a:t>
            </a:r>
            <a:r>
              <a:rPr lang="x-none" sz="1200" dirty="0" smtClean="0">
                <a:solidFill>
                  <a:schemeClr val="dk1"/>
                </a:solidFill>
                <a:latin typeface="Calibri"/>
                <a:ea typeface="Calibri"/>
                <a:cs typeface="Calibri"/>
                <a:sym typeface="Calibri"/>
              </a:rPr>
              <a:t>:</a:t>
            </a:r>
          </a:p>
          <a:p>
            <a:endParaRPr lang="x-none" sz="500" dirty="0" smtClean="0">
              <a:solidFill>
                <a:schemeClr val="dk1"/>
              </a:solidFill>
              <a:latin typeface="Calibri"/>
              <a:ea typeface="Calibri"/>
              <a:cs typeface="Calibri"/>
              <a:sym typeface="Calibri"/>
            </a:endParaRPr>
          </a:p>
          <a:p>
            <a:pPr marL="188595" indent="-188595">
              <a:buClr>
                <a:schemeClr val="dk1"/>
              </a:buClr>
              <a:buSzPct val="100000"/>
              <a:buFont typeface="Arial"/>
              <a:buAutoNum type="arabicPeriod"/>
            </a:pPr>
            <a:r>
              <a:rPr lang="x-none" sz="1200" dirty="0" smtClean="0">
                <a:solidFill>
                  <a:schemeClr val="dk1"/>
                </a:solidFill>
                <a:latin typeface="Calibri"/>
                <a:ea typeface="Calibri"/>
                <a:cs typeface="Calibri"/>
                <a:sym typeface="Calibri"/>
              </a:rPr>
              <a:t>Los estudiantes conocerán y utilizarán términos de vocabulario relacionados a la contaminación del océano.</a:t>
            </a:r>
          </a:p>
          <a:p>
            <a:pPr marL="188595" indent="-188595">
              <a:buClr>
                <a:schemeClr val="dk1"/>
              </a:buClr>
              <a:buSzPct val="100000"/>
              <a:buFont typeface="Arial"/>
              <a:buAutoNum type="arabicPeriod"/>
            </a:pPr>
            <a:r>
              <a:rPr lang="x-none" sz="1200" dirty="0" smtClean="0">
                <a:solidFill>
                  <a:schemeClr val="dk1"/>
                </a:solidFill>
                <a:latin typeface="Calibri"/>
                <a:ea typeface="Calibri"/>
                <a:cs typeface="Calibri"/>
                <a:sym typeface="Calibri"/>
              </a:rPr>
              <a:t>Los estudiantes escribirán detalles clave relacionados al video sobre el área llamada </a:t>
            </a:r>
            <a:r>
              <a:rPr lang="x-none" sz="1200" b="1" i="1" dirty="0" smtClean="0">
                <a:solidFill>
                  <a:schemeClr val="dk1"/>
                </a:solidFill>
                <a:ea typeface="Calibri"/>
                <a:cs typeface="Calibri"/>
                <a:sym typeface="Calibri"/>
              </a:rPr>
              <a:t>Gran </a:t>
            </a:r>
            <a:r>
              <a:rPr lang="x-none" sz="1200" b="1" i="1" dirty="0">
                <a:solidFill>
                  <a:schemeClr val="dk1"/>
                </a:solidFill>
                <a:ea typeface="Calibri"/>
                <a:cs typeface="Calibri"/>
                <a:sym typeface="Calibri"/>
              </a:rPr>
              <a:t>zona de basura del Pacífico  </a:t>
            </a:r>
            <a:r>
              <a:rPr lang="x-none" sz="1200" i="1" dirty="0" smtClean="0">
                <a:solidFill>
                  <a:schemeClr val="dk1"/>
                </a:solidFill>
                <a:latin typeface="Calibri"/>
                <a:ea typeface="Calibri"/>
                <a:cs typeface="Calibri"/>
                <a:sym typeface="Calibri"/>
              </a:rPr>
              <a:t>(Great </a:t>
            </a:r>
            <a:r>
              <a:rPr lang="x-none" sz="1200" i="1" dirty="0" err="1" smtClean="0">
                <a:solidFill>
                  <a:schemeClr val="dk1"/>
                </a:solidFill>
                <a:latin typeface="Calibri"/>
                <a:ea typeface="Calibri"/>
                <a:cs typeface="Calibri"/>
                <a:sym typeface="Calibri"/>
              </a:rPr>
              <a:t>Pacific</a:t>
            </a:r>
            <a:r>
              <a:rPr lang="x-none" sz="1200" i="1" dirty="0" smtClean="0">
                <a:solidFill>
                  <a:schemeClr val="dk1"/>
                </a:solidFill>
                <a:latin typeface="Calibri"/>
                <a:ea typeface="Calibri"/>
                <a:cs typeface="Calibri"/>
                <a:sym typeface="Calibri"/>
              </a:rPr>
              <a:t> </a:t>
            </a:r>
            <a:r>
              <a:rPr lang="x-none" sz="1200" i="1" dirty="0" err="1" smtClean="0">
                <a:solidFill>
                  <a:schemeClr val="dk1"/>
                </a:solidFill>
                <a:latin typeface="Calibri"/>
                <a:ea typeface="Calibri"/>
                <a:cs typeface="Calibri"/>
                <a:sym typeface="Calibri"/>
              </a:rPr>
              <a:t>Garbage</a:t>
            </a:r>
            <a:r>
              <a:rPr lang="x-none" sz="1200" i="1" dirty="0" smtClean="0">
                <a:solidFill>
                  <a:schemeClr val="dk1"/>
                </a:solidFill>
                <a:latin typeface="Calibri"/>
                <a:ea typeface="Calibri"/>
                <a:cs typeface="Calibri"/>
                <a:sym typeface="Calibri"/>
              </a:rPr>
              <a:t> </a:t>
            </a:r>
            <a:r>
              <a:rPr lang="x-none" sz="1200" i="1" dirty="0" err="1" smtClean="0">
                <a:solidFill>
                  <a:schemeClr val="dk1"/>
                </a:solidFill>
                <a:latin typeface="Calibri"/>
                <a:ea typeface="Calibri"/>
                <a:cs typeface="Calibri"/>
                <a:sym typeface="Calibri"/>
              </a:rPr>
              <a:t>Patch</a:t>
            </a:r>
            <a:r>
              <a:rPr lang="x-none" sz="1200" i="1" dirty="0" smtClean="0">
                <a:solidFill>
                  <a:schemeClr val="dk1"/>
                </a:solidFill>
                <a:latin typeface="Calibri"/>
                <a:ea typeface="Calibri"/>
                <a:cs typeface="Calibri"/>
                <a:sym typeface="Calibri"/>
              </a:rPr>
              <a:t>)</a:t>
            </a:r>
          </a:p>
          <a:p>
            <a:pPr marL="188595" indent="-6985"/>
            <a:endParaRPr lang="x-none" sz="500" i="1" dirty="0" smtClean="0">
              <a:solidFill>
                <a:schemeClr val="dk1"/>
              </a:solidFill>
              <a:latin typeface="Calibri"/>
              <a:ea typeface="Calibri"/>
              <a:cs typeface="Calibri"/>
              <a:sym typeface="Calibri"/>
            </a:endParaRPr>
          </a:p>
          <a:p>
            <a:pPr marL="188595" indent="-6985"/>
            <a:endParaRPr lang="x-none" sz="500" dirty="0" smtClean="0">
              <a:solidFill>
                <a:schemeClr val="dk1"/>
              </a:solidFill>
              <a:latin typeface="Calibri"/>
              <a:ea typeface="Calibri"/>
              <a:cs typeface="Calibri"/>
              <a:sym typeface="Calibri"/>
            </a:endParaRPr>
          </a:p>
          <a:p>
            <a:pPr lvl="0">
              <a:buSzPct val="25000"/>
            </a:pPr>
            <a:r>
              <a:rPr lang="es-ES_tradnl" sz="1200" b="1" dirty="0">
                <a:solidFill>
                  <a:schemeClr val="dk1"/>
                </a:solidFill>
                <a:latin typeface="Calibri"/>
                <a:ea typeface="Calibri"/>
                <a:cs typeface="Calibri"/>
              </a:rPr>
              <a:t>Los estudiantes entenderán los términos clave :</a:t>
            </a:r>
          </a:p>
          <a:p>
            <a:pPr lvl="0" defTabSz="1018824"/>
            <a:r>
              <a:rPr lang="es-ES_tradnl" sz="1050" i="1" dirty="0">
                <a:solidFill>
                  <a:prstClr val="black"/>
                </a:solidFill>
              </a:rPr>
              <a:t>Nota: Las definiciones que se proporcionan aquí son para la conveniencia de los facilitadores. Se espera que los estudiantes entiendan estos términos clave en el contexto de la tarea, no que se memoricen las definiciones.</a:t>
            </a:r>
            <a:r>
              <a:rPr lang="es-ES_tradnl" sz="1050" dirty="0">
                <a:solidFill>
                  <a:prstClr val="black"/>
                </a:solidFill>
              </a:rPr>
              <a:t> </a:t>
            </a:r>
            <a:endParaRPr lang="es-ES_tradnl" sz="1050" b="1" dirty="0">
              <a:solidFill>
                <a:prstClr val="black"/>
              </a:solidFill>
            </a:endParaRPr>
          </a:p>
          <a:p>
            <a:endParaRPr lang="x-none" sz="500" b="1" dirty="0" smtClean="0">
              <a:solidFill>
                <a:schemeClr val="dk1"/>
              </a:solidFill>
              <a:latin typeface="Calibri"/>
              <a:ea typeface="Calibri"/>
              <a:cs typeface="Calibri"/>
              <a:sym typeface="Calibri"/>
            </a:endParaRPr>
          </a:p>
          <a:p>
            <a:pPr marL="188595" indent="-188595">
              <a:buClr>
                <a:schemeClr val="dk1"/>
              </a:buClr>
              <a:buSzPct val="100000"/>
              <a:buFont typeface="Arial" panose="020B0604020202020204" pitchFamily="34" charset="0"/>
              <a:buChar char="•"/>
            </a:pPr>
            <a:r>
              <a:rPr lang="x-none" sz="1200" dirty="0" smtClean="0">
                <a:solidFill>
                  <a:schemeClr val="dk1"/>
                </a:solidFill>
                <a:latin typeface="Calibri" panose="020F0502020204030204" pitchFamily="34" charset="0"/>
                <a:ea typeface="Calibri"/>
                <a:cs typeface="Calibri"/>
                <a:sym typeface="Calibri"/>
              </a:rPr>
              <a:t>contaminar- </a:t>
            </a:r>
            <a:r>
              <a:rPr lang="x-none" sz="1200" dirty="0" smtClean="0">
                <a:solidFill>
                  <a:schemeClr val="dk1"/>
                </a:solidFill>
                <a:latin typeface="Calibri" panose="020F0502020204030204" pitchFamily="34" charset="0"/>
                <a:ea typeface="Verdana"/>
                <a:cs typeface="Verdana"/>
                <a:sym typeface="Verdana"/>
              </a:rPr>
              <a:t>la acción o proceso de ensuciar la tierra, el agua, el aire, etc., tal que no sea seguro o adecuado para usar</a:t>
            </a:r>
          </a:p>
          <a:p>
            <a:pPr marL="188595" indent="-188595">
              <a:buClr>
                <a:schemeClr val="dk1"/>
              </a:buClr>
              <a:buSzPct val="100000"/>
              <a:buFont typeface="Arial" panose="020B0604020202020204" pitchFamily="34" charset="0"/>
              <a:buChar char="•"/>
            </a:pPr>
            <a:r>
              <a:rPr lang="x-none" sz="1200" dirty="0">
                <a:solidFill>
                  <a:schemeClr val="dk1"/>
                </a:solidFill>
                <a:latin typeface="Calibri" panose="020F0502020204030204" pitchFamily="34" charset="0"/>
                <a:ea typeface="Calibri"/>
                <a:cs typeface="Calibri"/>
                <a:sym typeface="Calibri"/>
              </a:rPr>
              <a:t>r</a:t>
            </a:r>
            <a:r>
              <a:rPr lang="x-none" sz="1200" dirty="0" smtClean="0">
                <a:solidFill>
                  <a:schemeClr val="dk1"/>
                </a:solidFill>
                <a:latin typeface="Calibri" panose="020F0502020204030204" pitchFamily="34" charset="0"/>
                <a:ea typeface="Calibri"/>
                <a:cs typeface="Calibri"/>
                <a:sym typeface="Calibri"/>
              </a:rPr>
              <a:t>emolino (</a:t>
            </a:r>
            <a:r>
              <a:rPr lang="x-none" sz="1200" i="1" dirty="0" err="1" smtClean="0">
                <a:solidFill>
                  <a:schemeClr val="dk1"/>
                </a:solidFill>
                <a:latin typeface="Calibri" panose="020F0502020204030204" pitchFamily="34" charset="0"/>
                <a:ea typeface="Calibri"/>
                <a:cs typeface="Calibri"/>
                <a:sym typeface="Calibri"/>
              </a:rPr>
              <a:t>gyre</a:t>
            </a:r>
            <a:r>
              <a:rPr lang="x-none" sz="1200" dirty="0" smtClean="0">
                <a:solidFill>
                  <a:schemeClr val="dk1"/>
                </a:solidFill>
                <a:latin typeface="Calibri" panose="020F0502020204030204" pitchFamily="34" charset="0"/>
                <a:ea typeface="Calibri"/>
                <a:cs typeface="Calibri"/>
                <a:sym typeface="Calibri"/>
              </a:rPr>
              <a:t>)- corriente oceánica circular formada por el viento y la rotación de la tierra</a:t>
            </a:r>
          </a:p>
          <a:p>
            <a:pPr marL="188595" indent="-188595">
              <a:buClr>
                <a:schemeClr val="dk1"/>
              </a:buClr>
              <a:buSzPct val="100000"/>
              <a:buFont typeface="Arial" panose="020B0604020202020204" pitchFamily="34" charset="0"/>
              <a:buChar char="•"/>
            </a:pPr>
            <a:r>
              <a:rPr lang="x-none" sz="1200" dirty="0">
                <a:solidFill>
                  <a:schemeClr val="dk1"/>
                </a:solidFill>
                <a:latin typeface="Calibri" panose="020F0502020204030204" pitchFamily="34" charset="0"/>
                <a:ea typeface="Calibri"/>
                <a:cs typeface="Calibri"/>
                <a:sym typeface="Calibri"/>
              </a:rPr>
              <a:t>b</a:t>
            </a:r>
            <a:r>
              <a:rPr lang="x-none" sz="1200" dirty="0" smtClean="0">
                <a:solidFill>
                  <a:schemeClr val="dk1"/>
                </a:solidFill>
                <a:latin typeface="Calibri" panose="020F0502020204030204" pitchFamily="34" charset="0"/>
                <a:ea typeface="Calibri"/>
                <a:cs typeface="Calibri"/>
                <a:sym typeface="Calibri"/>
              </a:rPr>
              <a:t>iólogo marino- un científico que estudia la vida en el mar/océano</a:t>
            </a:r>
            <a:endParaRPr lang="x-none" sz="1200" dirty="0" smtClean="0">
              <a:solidFill>
                <a:schemeClr val="dk1"/>
              </a:solidFill>
              <a:latin typeface="Calibri" panose="020F0502020204030204" pitchFamily="34" charset="0"/>
              <a:ea typeface="Verdana"/>
              <a:cs typeface="Verdana"/>
              <a:sym typeface="Verdana"/>
            </a:endParaRPr>
          </a:p>
          <a:p>
            <a:pPr marL="202565" indent="-188595">
              <a:buClr>
                <a:schemeClr val="dk1"/>
              </a:buClr>
              <a:buSzPct val="100000"/>
              <a:buFont typeface="Arial" panose="020B0604020202020204" pitchFamily="34" charset="0"/>
              <a:buChar char="•"/>
            </a:pPr>
            <a:r>
              <a:rPr lang="x-none" sz="1200" dirty="0">
                <a:solidFill>
                  <a:schemeClr val="dk1"/>
                </a:solidFill>
                <a:latin typeface="Calibri" panose="020F0502020204030204" pitchFamily="34" charset="0"/>
                <a:ea typeface="Verdana"/>
                <a:cs typeface="Verdana"/>
                <a:sym typeface="Verdana"/>
              </a:rPr>
              <a:t>e</a:t>
            </a:r>
            <a:r>
              <a:rPr lang="x-none" sz="1200" dirty="0" smtClean="0">
                <a:solidFill>
                  <a:schemeClr val="dk1"/>
                </a:solidFill>
                <a:latin typeface="Calibri" panose="020F0502020204030204" pitchFamily="34" charset="0"/>
                <a:ea typeface="Verdana"/>
                <a:cs typeface="Verdana"/>
                <a:sym typeface="Verdana"/>
              </a:rPr>
              <a:t>nredado- hacer que algo quede atrapado o  amarrado con otra cosa </a:t>
            </a:r>
          </a:p>
          <a:p>
            <a:pPr marL="188595" indent="-104775">
              <a:buClr>
                <a:schemeClr val="dk1"/>
              </a:buClr>
            </a:pPr>
            <a:endParaRPr lang="x-none" sz="1200" b="1" dirty="0" smtClean="0">
              <a:solidFill>
                <a:schemeClr val="dk1"/>
              </a:solidFill>
              <a:latin typeface="Calibri"/>
              <a:ea typeface="Calibri"/>
              <a:cs typeface="Calibri"/>
              <a:sym typeface="Calibri"/>
            </a:endParaRPr>
          </a:p>
          <a:p>
            <a:pPr>
              <a:buSzPct val="25000"/>
            </a:pPr>
            <a:r>
              <a:rPr lang="es-ES" sz="1200" dirty="0">
                <a:solidFill>
                  <a:schemeClr val="dk1"/>
                </a:solidFill>
                <a:ea typeface="Calibri"/>
                <a:cs typeface="Calibri"/>
                <a:sym typeface="Calibri"/>
              </a:rPr>
              <a:t>[Objetivo: El objetivo del facilitador </a:t>
            </a:r>
            <a:r>
              <a:rPr lang="es-ES" sz="1200" dirty="0" smtClean="0">
                <a:solidFill>
                  <a:schemeClr val="dk1"/>
                </a:solidFill>
                <a:ea typeface="Calibri"/>
                <a:cs typeface="Calibri"/>
                <a:sym typeface="Calibri"/>
              </a:rPr>
              <a:t>es ayudar a los estudiantes a entender que la contaminación en los océanos es un problema creciente que continuará impactándonos a todos si no tomamos medidas para controlarlo.  </a:t>
            </a:r>
            <a:r>
              <a:rPr lang="x-none" sz="1200" dirty="0" smtClean="0">
                <a:solidFill>
                  <a:schemeClr val="dk1"/>
                </a:solidFill>
                <a:latin typeface="Calibri"/>
                <a:ea typeface="Calibri"/>
                <a:cs typeface="Calibri"/>
                <a:sym typeface="Calibri"/>
              </a:rPr>
              <a:t> </a:t>
            </a:r>
          </a:p>
          <a:p>
            <a:pPr>
              <a:buSzPct val="25000"/>
            </a:pPr>
            <a:endParaRPr lang="x-none" sz="900" dirty="0" smtClean="0">
              <a:solidFill>
                <a:schemeClr val="dk1"/>
              </a:solidFill>
              <a:latin typeface="Calibri"/>
              <a:ea typeface="Calibri"/>
              <a:cs typeface="Calibri"/>
              <a:sym typeface="Calibri"/>
            </a:endParaRPr>
          </a:p>
          <a:p>
            <a:pPr>
              <a:buSzPct val="25000"/>
            </a:pPr>
            <a:r>
              <a:rPr lang="es-ES" sz="900" dirty="0">
                <a:solidFill>
                  <a:schemeClr val="dk1"/>
                </a:solidFill>
                <a:ea typeface="Calibri"/>
                <a:cs typeface="Calibri"/>
                <a:sym typeface="Calibri"/>
              </a:rPr>
              <a:t>* Los facilitadores pueden decidir si quieren mostrar materiales complementarios utilizando un proyector o un </a:t>
            </a:r>
            <a:r>
              <a:rPr lang="es-ES" sz="900" dirty="0" smtClean="0">
                <a:solidFill>
                  <a:schemeClr val="dk1"/>
                </a:solidFill>
                <a:ea typeface="Calibri"/>
                <a:cs typeface="Calibri"/>
                <a:sym typeface="Calibri"/>
              </a:rPr>
              <a:t>computadora/</a:t>
            </a:r>
            <a:r>
              <a:rPr lang="es-ES" sz="900" dirty="0" err="1" smtClean="0">
                <a:solidFill>
                  <a:schemeClr val="dk1"/>
                </a:solidFill>
                <a:ea typeface="Calibri"/>
                <a:cs typeface="Calibri"/>
                <a:sym typeface="Calibri"/>
              </a:rPr>
              <a:t>Smartboard</a:t>
            </a:r>
            <a:r>
              <a:rPr lang="es-ES" sz="900" dirty="0">
                <a:solidFill>
                  <a:schemeClr val="dk1"/>
                </a:solidFill>
                <a:ea typeface="Calibri"/>
                <a:cs typeface="Calibri"/>
                <a:sym typeface="Calibri"/>
              </a:rPr>
              <a:t>, o si quieren hacer copias y entregarlas a los estudiantes.</a:t>
            </a:r>
          </a:p>
        </p:txBody>
      </p:sp>
      <p:sp>
        <p:nvSpPr>
          <p:cNvPr id="3" name="Slide Number Placeholder 2"/>
          <p:cNvSpPr>
            <a:spLocks noGrp="1"/>
          </p:cNvSpPr>
          <p:nvPr>
            <p:ph type="sldNum" sz="quarter" idx="12"/>
          </p:nvPr>
        </p:nvSpPr>
        <p:spPr>
          <a:xfrm>
            <a:off x="6557963" y="9522884"/>
            <a:ext cx="842010" cy="535517"/>
          </a:xfrm>
        </p:spPr>
        <p:txBody>
          <a:bodyPr/>
          <a:lstStyle/>
          <a:p>
            <a:r>
              <a:rPr lang="en-US" dirty="0">
                <a:solidFill>
                  <a:prstClr val="black">
                    <a:tint val="75000"/>
                  </a:prstClr>
                </a:solidFill>
              </a:rPr>
              <a:t>4</a:t>
            </a:r>
          </a:p>
        </p:txBody>
      </p:sp>
    </p:spTree>
    <p:extLst>
      <p:ext uri="{BB962C8B-B14F-4D97-AF65-F5344CB8AC3E}">
        <p14:creationId xmlns:p14="http://schemas.microsoft.com/office/powerpoint/2010/main" val="1974951750"/>
      </p:ext>
    </p:extLst>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17826682"/>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5052891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636" y="1711326"/>
            <a:ext cx="6303131" cy="651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99115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31682663"/>
              </p:ext>
            </p:extLst>
          </p:nvPr>
        </p:nvGraphicFramePr>
        <p:xfrm>
          <a:off x="525101" y="4134416"/>
          <a:ext cx="6563763" cy="3545702"/>
        </p:xfrm>
        <a:graphic>
          <a:graphicData uri="http://schemas.openxmlformats.org/drawingml/2006/table">
            <a:tbl>
              <a:tblPr firstRow="1" bandRow="1">
                <a:tableStyleId>{5940675A-B579-460E-94D1-54222C63F5DA}</a:tableStyleId>
              </a:tblPr>
              <a:tblGrid>
                <a:gridCol w="518012"/>
                <a:gridCol w="4062287"/>
                <a:gridCol w="538889"/>
                <a:gridCol w="609429"/>
                <a:gridCol w="416442"/>
                <a:gridCol w="418704"/>
              </a:tblGrid>
              <a:tr h="330491">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GT" sz="1500" b="1" noProof="0"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02908">
                <a:tc>
                  <a:txBody>
                    <a:bodyPr/>
                    <a:lstStyle/>
                    <a:p>
                      <a:pPr algn="ctr">
                        <a:lnSpc>
                          <a:spcPct val="100000"/>
                        </a:lnSpc>
                        <a:spcAft>
                          <a:spcPts val="0"/>
                        </a:spcAft>
                      </a:pPr>
                      <a:r>
                        <a:rPr lang="es-GT" sz="1500" b="1" noProof="0" dirty="0" smtClean="0"/>
                        <a:t>9 </a:t>
                      </a:r>
                      <a:endParaRPr lang="es-GT" sz="1500" b="1" noProof="0"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 puedo utilizar</a:t>
                      </a:r>
                      <a:r>
                        <a:rPr lang="es-GT" sz="1000" b="0" baseline="0" noProof="0" dirty="0" smtClean="0">
                          <a:solidFill>
                            <a:srgbClr val="000000"/>
                          </a:solidFill>
                          <a:latin typeface="+mn-lt"/>
                          <a:ea typeface="Times New Roman"/>
                          <a:cs typeface="Times New Roman"/>
                        </a:rPr>
                        <a:t> sinónimos, antónimos y homógrafos para comprender mejor cada una de las palabras.  </a:t>
                      </a:r>
                      <a:r>
                        <a:rPr lang="es-GT" sz="1000" b="0" noProof="0" dirty="0" smtClean="0">
                          <a:solidFill>
                            <a:schemeClr val="tx1"/>
                          </a:solidFill>
                          <a:effectLst/>
                        </a:rPr>
                        <a:t>RI.5.4</a:t>
                      </a:r>
                      <a:endParaRPr lang="es-GT" sz="1000" b="0" noProof="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s-GT" sz="1500" b="1" noProof="0" dirty="0" smtClean="0"/>
                        <a:t>10</a:t>
                      </a:r>
                      <a:endParaRPr lang="es-GT" sz="1500" b="1" noProof="0"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 puedo usar las claves de contexto de las</a:t>
                      </a:r>
                      <a:r>
                        <a:rPr lang="es-GT" sz="1000" b="0" baseline="0" noProof="0" dirty="0" smtClean="0">
                          <a:solidFill>
                            <a:srgbClr val="000000"/>
                          </a:solidFill>
                          <a:latin typeface="+mn-lt"/>
                          <a:ea typeface="Times New Roman"/>
                          <a:cs typeface="Times New Roman"/>
                        </a:rPr>
                        <a:t> </a:t>
                      </a:r>
                      <a:r>
                        <a:rPr lang="es-GT" sz="1000" b="0" noProof="0" dirty="0" smtClean="0">
                          <a:solidFill>
                            <a:srgbClr val="000000"/>
                          </a:solidFill>
                          <a:latin typeface="+mn-lt"/>
                          <a:ea typeface="Times New Roman"/>
                          <a:cs typeface="Times New Roman"/>
                        </a:rPr>
                        <a:t>relaciones de causa/efecto y las comparaciones en un texto para encontrar el significado de una palabra o frase.  </a:t>
                      </a:r>
                      <a:r>
                        <a:rPr lang="es-GT" sz="1000" b="0" baseline="0" noProof="0" dirty="0" smtClean="0">
                          <a:solidFill>
                            <a:schemeClr val="tx1"/>
                          </a:solidFill>
                          <a:effectLst/>
                          <a:latin typeface="+mn-lt"/>
                          <a:ea typeface="Calibri"/>
                          <a:cs typeface="Times New Roman"/>
                        </a:rPr>
                        <a:t>RI.5.4</a:t>
                      </a:r>
                      <a:endParaRPr lang="es-GT" sz="1000" b="0" noProof="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163720">
                <a:tc>
                  <a:txBody>
                    <a:bodyPr/>
                    <a:lstStyle/>
                    <a:p>
                      <a:pPr algn="ctr">
                        <a:lnSpc>
                          <a:spcPct val="100000"/>
                        </a:lnSpc>
                        <a:spcAft>
                          <a:spcPts val="0"/>
                        </a:spcAft>
                      </a:pPr>
                      <a:r>
                        <a:rPr lang="es-GT" sz="1500" b="1" noProof="0" dirty="0" smtClean="0"/>
                        <a:t>11</a:t>
                      </a:r>
                      <a:endParaRPr lang="es-GT" sz="1500" b="1" noProof="0"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 puedo localizar una</a:t>
                      </a:r>
                      <a:r>
                        <a:rPr lang="es-GT" sz="1000" b="0" baseline="0" noProof="0" dirty="0" smtClean="0">
                          <a:solidFill>
                            <a:srgbClr val="000000"/>
                          </a:solidFill>
                          <a:latin typeface="+mn-lt"/>
                          <a:ea typeface="Times New Roman"/>
                          <a:cs typeface="Times New Roman"/>
                        </a:rPr>
                        <a:t> razón </a:t>
                      </a:r>
                      <a:r>
                        <a:rPr lang="es-GT" sz="1000" b="0" noProof="0" dirty="0" smtClean="0">
                          <a:solidFill>
                            <a:srgbClr val="000000"/>
                          </a:solidFill>
                          <a:latin typeface="+mn-lt"/>
                          <a:ea typeface="Times New Roman"/>
                          <a:cs typeface="Times New Roman"/>
                        </a:rPr>
                        <a:t>de una declaración hecha por un autor.  </a:t>
                      </a:r>
                      <a:r>
                        <a:rPr lang="es-GT" sz="1000" b="0" i="0" baseline="0" noProof="0" dirty="0" smtClean="0">
                          <a:latin typeface="+mn-lt"/>
                          <a:ea typeface="Times New Roman"/>
                          <a:cs typeface="Times New Roman"/>
                        </a:rPr>
                        <a:t>RI.5.8</a:t>
                      </a:r>
                      <a:endParaRPr lang="es-GT" sz="1000" b="0" i="0" noProof="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467060">
                <a:tc>
                  <a:txBody>
                    <a:bodyPr/>
                    <a:lstStyle/>
                    <a:p>
                      <a:pPr algn="ctr">
                        <a:lnSpc>
                          <a:spcPct val="100000"/>
                        </a:lnSpc>
                        <a:spcAft>
                          <a:spcPts val="0"/>
                        </a:spcAft>
                      </a:pPr>
                      <a:r>
                        <a:rPr lang="es-GT" sz="1500" b="1" noProof="0" dirty="0" smtClean="0"/>
                        <a:t>12</a:t>
                      </a:r>
                      <a:endParaRPr lang="es-GT" sz="1500" b="1" noProof="0"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a:t>
                      </a:r>
                      <a:r>
                        <a:rPr lang="es-GT" sz="1000" b="0" baseline="0" noProof="0" dirty="0" smtClean="0">
                          <a:solidFill>
                            <a:srgbClr val="000000"/>
                          </a:solidFill>
                          <a:latin typeface="+mn-lt"/>
                          <a:ea typeface="Times New Roman"/>
                          <a:cs typeface="Times New Roman"/>
                        </a:rPr>
                        <a:t> p</a:t>
                      </a:r>
                      <a:r>
                        <a:rPr lang="es-GT" sz="1000" b="0" noProof="0" dirty="0" smtClean="0">
                          <a:solidFill>
                            <a:srgbClr val="000000"/>
                          </a:solidFill>
                          <a:latin typeface="+mn-lt"/>
                          <a:ea typeface="Times New Roman"/>
                          <a:cs typeface="Times New Roman"/>
                        </a:rPr>
                        <a:t>uedo identificar una razón o evidencia que apoya un punto en particular que</a:t>
                      </a:r>
                      <a:r>
                        <a:rPr lang="es-GT" sz="1000" b="0" baseline="0" noProof="0" dirty="0" smtClean="0">
                          <a:solidFill>
                            <a:srgbClr val="000000"/>
                          </a:solidFill>
                          <a:latin typeface="+mn-lt"/>
                          <a:ea typeface="Times New Roman"/>
                          <a:cs typeface="Times New Roman"/>
                        </a:rPr>
                        <a:t> el autor presenta</a:t>
                      </a:r>
                      <a:r>
                        <a:rPr lang="es-GT" sz="1000" b="0" noProof="0" dirty="0" smtClean="0">
                          <a:solidFill>
                            <a:srgbClr val="000000"/>
                          </a:solidFill>
                          <a:latin typeface="+mn-lt"/>
                          <a:ea typeface="Times New Roman"/>
                          <a:cs typeface="Times New Roman"/>
                        </a:rPr>
                        <a:t>.  </a:t>
                      </a:r>
                      <a:r>
                        <a:rPr lang="es-GT" sz="1000" b="0" baseline="0" noProof="0" dirty="0" smtClean="0">
                          <a:latin typeface="+mn-lt"/>
                          <a:ea typeface="Times New Roman"/>
                          <a:cs typeface="Times New Roman"/>
                        </a:rPr>
                        <a:t>RI.5.8</a:t>
                      </a:r>
                      <a:endParaRPr lang="es-GT" sz="1000" b="0" noProof="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124532">
                <a:tc>
                  <a:txBody>
                    <a:bodyPr/>
                    <a:lstStyle/>
                    <a:p>
                      <a:pPr algn="ctr">
                        <a:lnSpc>
                          <a:spcPct val="100000"/>
                        </a:lnSpc>
                        <a:spcAft>
                          <a:spcPts val="0"/>
                        </a:spcAft>
                      </a:pPr>
                      <a:r>
                        <a:rPr lang="es-GT" sz="1500" b="1" noProof="0" dirty="0" smtClean="0"/>
                        <a:t>13</a:t>
                      </a:r>
                      <a:endParaRPr lang="es-GT" sz="1500" b="1" noProof="0"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 puedo clasificar información similar que se encuentra en varios textos sobre el mismo tema.  </a:t>
                      </a:r>
                      <a:r>
                        <a:rPr lang="es-GT" sz="1000" b="0" noProof="0" dirty="0" smtClean="0">
                          <a:solidFill>
                            <a:schemeClr val="tx1"/>
                          </a:solidFill>
                          <a:effectLst/>
                        </a:rPr>
                        <a:t>RI.5.9</a:t>
                      </a:r>
                      <a:endParaRPr lang="es-GT" sz="1000" b="0" noProof="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181138">
                <a:tc>
                  <a:txBody>
                    <a:bodyPr/>
                    <a:lstStyle/>
                    <a:p>
                      <a:pPr algn="ctr">
                        <a:lnSpc>
                          <a:spcPct val="100000"/>
                        </a:lnSpc>
                        <a:spcAft>
                          <a:spcPts val="0"/>
                        </a:spcAft>
                      </a:pPr>
                      <a:r>
                        <a:rPr lang="es-GT" sz="1500" b="1" noProof="0" dirty="0" smtClean="0"/>
                        <a:t>14</a:t>
                      </a:r>
                      <a:endParaRPr lang="es-GT" sz="1500" b="1" noProof="0"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a:t>
                      </a:r>
                      <a:r>
                        <a:rPr lang="es-GT" sz="1000" b="0" baseline="0" noProof="0" dirty="0" smtClean="0">
                          <a:solidFill>
                            <a:srgbClr val="000000"/>
                          </a:solidFill>
                          <a:latin typeface="+mn-lt"/>
                          <a:ea typeface="Times New Roman"/>
                          <a:cs typeface="Times New Roman"/>
                        </a:rPr>
                        <a:t> p</a:t>
                      </a:r>
                      <a:r>
                        <a:rPr lang="es-GT" sz="1000" b="0" noProof="0" dirty="0" smtClean="0">
                          <a:solidFill>
                            <a:srgbClr val="000000"/>
                          </a:solidFill>
                          <a:latin typeface="+mn-lt"/>
                          <a:ea typeface="Times New Roman"/>
                          <a:cs typeface="Times New Roman"/>
                        </a:rPr>
                        <a:t>uedo determinar lo que es relevante o no sobre un tema utilizando varias fuentes, con el fin de responder a una pregunta. </a:t>
                      </a:r>
                      <a:r>
                        <a:rPr lang="es-GT" sz="1000" b="0" baseline="0" noProof="0" dirty="0" smtClean="0">
                          <a:solidFill>
                            <a:schemeClr val="tx1"/>
                          </a:solidFill>
                          <a:effectLst/>
                        </a:rPr>
                        <a:t>RI.5.9</a:t>
                      </a:r>
                      <a:endParaRPr lang="es-GT" sz="1000" b="0" noProof="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s-GT" sz="1000" i="1" noProof="0"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s-GT" sz="1500" b="1" noProof="0" dirty="0" smtClean="0"/>
                        <a:t>15</a:t>
                      </a:r>
                      <a:endParaRPr lang="es-GT" sz="1500" b="1" noProof="0"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es-GT" sz="1000" b="0" noProof="0" dirty="0" smtClean="0">
                          <a:solidFill>
                            <a:srgbClr val="000000"/>
                          </a:solidFill>
                          <a:latin typeface="+mn-lt"/>
                          <a:ea typeface="Times New Roman"/>
                          <a:cs typeface="Times New Roman"/>
                        </a:rPr>
                        <a:t>Yo puedo conectar puntos particulares a sus</a:t>
                      </a:r>
                      <a:r>
                        <a:rPr lang="es-GT" sz="1000" b="0" baseline="0" noProof="0" dirty="0" smtClean="0">
                          <a:solidFill>
                            <a:srgbClr val="000000"/>
                          </a:solidFill>
                          <a:latin typeface="+mn-lt"/>
                          <a:ea typeface="Times New Roman"/>
                          <a:cs typeface="Times New Roman"/>
                        </a:rPr>
                        <a:t> razone</a:t>
                      </a:r>
                      <a:r>
                        <a:rPr lang="es-GT" sz="1000" b="0" noProof="0" dirty="0" smtClean="0">
                          <a:solidFill>
                            <a:srgbClr val="000000"/>
                          </a:solidFill>
                          <a:latin typeface="+mn-lt"/>
                          <a:ea typeface="Times New Roman"/>
                          <a:cs typeface="Times New Roman"/>
                        </a:rPr>
                        <a:t>s o evidencias.  </a:t>
                      </a:r>
                      <a:r>
                        <a:rPr lang="es-GT" sz="1000" b="0" noProof="0" dirty="0" smtClean="0">
                          <a:solidFill>
                            <a:schemeClr val="tx1"/>
                          </a:solidFill>
                          <a:effectLst/>
                        </a:rPr>
                        <a:t>RI.5.8</a:t>
                      </a:r>
                      <a:endParaRPr lang="es-GT" sz="1000" b="0" noProof="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algn="ctr"/>
                      <a:r>
                        <a:rPr lang="es-GT" sz="1400" b="1" i="0" noProof="0" dirty="0" smtClean="0">
                          <a:effectLst>
                            <a:outerShdw blurRad="38100" dist="38100" dir="2700000" algn="tl">
                              <a:srgbClr val="000000">
                                <a:alpha val="43137"/>
                              </a:srgbClr>
                            </a:outerShdw>
                          </a:effectLst>
                        </a:rPr>
                        <a:t>2</a:t>
                      </a:r>
                      <a:endParaRPr lang="es-GT" sz="14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i="0" noProof="0" dirty="0" smtClean="0">
                          <a:effectLst>
                            <a:outerShdw blurRad="38100" dist="38100" dir="2700000" algn="tl">
                              <a:srgbClr val="000000">
                                <a:alpha val="43137"/>
                              </a:srgbClr>
                            </a:outerShdw>
                          </a:effectLst>
                        </a:rPr>
                        <a:t>1</a:t>
                      </a:r>
                      <a:endParaRPr lang="es-GT" sz="14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i="0" noProof="0" dirty="0" smtClean="0">
                          <a:effectLst>
                            <a:outerShdw blurRad="38100" dist="38100" dir="2700000" algn="tl">
                              <a:srgbClr val="000000">
                                <a:alpha val="43137"/>
                              </a:srgbClr>
                            </a:outerShdw>
                          </a:effectLst>
                        </a:rPr>
                        <a:t>0</a:t>
                      </a:r>
                      <a:endParaRPr lang="es-GT" sz="14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r>
              <a:tr h="141950">
                <a:tc>
                  <a:txBody>
                    <a:bodyPr/>
                    <a:lstStyle/>
                    <a:p>
                      <a:pPr algn="ctr">
                        <a:lnSpc>
                          <a:spcPct val="100000"/>
                        </a:lnSpc>
                        <a:spcAft>
                          <a:spcPts val="0"/>
                        </a:spcAft>
                      </a:pPr>
                      <a:r>
                        <a:rPr lang="es-GT" sz="1500" b="1" noProof="0" dirty="0" smtClean="0"/>
                        <a:t>16</a:t>
                      </a:r>
                      <a:endParaRPr lang="es-GT" sz="1500" b="1" noProof="0" dirty="0"/>
                    </a:p>
                  </a:txBody>
                  <a:tcPr marL="97155" marR="97155" marT="47897" marB="47897" anchor="ctr">
                    <a:solidFill>
                      <a:schemeClr val="bg1"/>
                    </a:solidFill>
                  </a:tcPr>
                </a:tc>
                <a:tc>
                  <a:txBody>
                    <a:bodyPr/>
                    <a:lstStyle/>
                    <a:p>
                      <a:pPr marL="0" marR="0" indent="0" algn="l" defTabSz="1028700" rtl="0" eaLnBrk="1" fontAlgn="auto" latinLnBrk="0" hangingPunct="1">
                        <a:lnSpc>
                          <a:spcPct val="100000"/>
                        </a:lnSpc>
                        <a:spcBef>
                          <a:spcPts val="0"/>
                        </a:spcBef>
                        <a:spcAft>
                          <a:spcPts val="0"/>
                        </a:spcAft>
                        <a:buClrTx/>
                        <a:buSzTx/>
                        <a:buFontTx/>
                        <a:buNone/>
                        <a:tabLst/>
                        <a:defRPr/>
                      </a:pPr>
                      <a:r>
                        <a:rPr lang="es-GT" sz="1000" b="0" noProof="0" dirty="0" smtClean="0">
                          <a:solidFill>
                            <a:srgbClr val="000000"/>
                          </a:solidFill>
                          <a:latin typeface="+mn-lt"/>
                          <a:ea typeface="Times New Roman"/>
                          <a:cs typeface="Times New Roman"/>
                        </a:rPr>
                        <a:t>Yo</a:t>
                      </a:r>
                      <a:r>
                        <a:rPr lang="es-GT" sz="1000" b="0" baseline="0" noProof="0" dirty="0" smtClean="0">
                          <a:solidFill>
                            <a:srgbClr val="000000"/>
                          </a:solidFill>
                          <a:latin typeface="+mn-lt"/>
                          <a:ea typeface="Times New Roman"/>
                          <a:cs typeface="Times New Roman"/>
                        </a:rPr>
                        <a:t> puedo reunir y organizar información específica sobre un tema tomada de los textos, con un propósito (ensayo o presentación).  </a:t>
                      </a:r>
                      <a:r>
                        <a:rPr lang="es-GT" sz="1000" b="0" noProof="0" dirty="0" smtClean="0">
                          <a:solidFill>
                            <a:schemeClr val="tx1"/>
                          </a:solidFill>
                          <a:effectLst/>
                        </a:rPr>
                        <a:t>RI.5.9</a:t>
                      </a:r>
                      <a:endParaRPr lang="es-GT" sz="1000" b="0" noProof="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s-GT" sz="14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3</a:t>
                      </a:r>
                    </a:p>
                    <a:p>
                      <a:pPr marL="0" marR="0" indent="0" algn="ctr" defTabSz="1028700" rtl="0" eaLnBrk="1" fontAlgn="auto" latinLnBrk="0" hangingPunct="1">
                        <a:lnSpc>
                          <a:spcPct val="100000"/>
                        </a:lnSpc>
                        <a:spcBef>
                          <a:spcPts val="0"/>
                        </a:spcBef>
                        <a:spcAft>
                          <a:spcPts val="0"/>
                        </a:spcAft>
                        <a:buClrTx/>
                        <a:buSzTx/>
                        <a:buFontTx/>
                        <a:buNone/>
                        <a:tabLst/>
                        <a:defRPr/>
                      </a:pPr>
                      <a:endParaRPr lang="es-GT" sz="1000" b="0" noProof="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s-GT" sz="1400" b="1" i="0" noProof="0"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s-GT" sz="1400" b="1" i="0" noProof="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s-GT" sz="1400" b="1" i="0" noProof="0" dirty="0" smtClean="0">
                          <a:effectLst>
                            <a:outerShdw blurRad="38100" dist="38100" dir="2700000" algn="tl">
                              <a:srgbClr val="000000">
                                <a:alpha val="43137"/>
                              </a:srgbClr>
                            </a:outerShdw>
                          </a:effectLst>
                        </a:rPr>
                        <a:t>1</a:t>
                      </a:r>
                      <a:endParaRPr lang="es-GT" sz="14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i="0" noProof="0" dirty="0" smtClean="0">
                          <a:effectLst>
                            <a:outerShdw blurRad="38100" dist="38100" dir="2700000" algn="tl">
                              <a:srgbClr val="000000">
                                <a:alpha val="43137"/>
                              </a:srgbClr>
                            </a:outerShdw>
                          </a:effectLst>
                        </a:rPr>
                        <a:t>0</a:t>
                      </a:r>
                      <a:endParaRPr lang="es-GT" sz="1400" b="1" i="0" noProof="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84269980"/>
              </p:ext>
            </p:extLst>
          </p:nvPr>
        </p:nvGraphicFramePr>
        <p:xfrm>
          <a:off x="518160" y="609600"/>
          <a:ext cx="6561650" cy="3529909"/>
        </p:xfrm>
        <a:graphic>
          <a:graphicData uri="http://schemas.openxmlformats.org/drawingml/2006/table">
            <a:tbl>
              <a:tblPr firstRow="1" bandRow="1">
                <a:tableStyleId>{5940675A-B579-460E-94D1-54222C63F5DA}</a:tableStyleId>
              </a:tblPr>
              <a:tblGrid>
                <a:gridCol w="518160"/>
                <a:gridCol w="4754880"/>
                <a:gridCol w="457200"/>
                <a:gridCol w="416560"/>
                <a:gridCol w="414850"/>
              </a:tblGrid>
              <a:tr h="330491">
                <a:tc gridSpan="5">
                  <a:txBody>
                    <a:bodyPr/>
                    <a:lstStyle/>
                    <a:p>
                      <a:pPr algn="ctr">
                        <a:lnSpc>
                          <a:spcPct val="100000"/>
                        </a:lnSpc>
                        <a:spcAft>
                          <a:spcPts val="0"/>
                        </a:spcAft>
                      </a:pPr>
                      <a:r>
                        <a:rPr lang="es-GT" sz="1500" b="1" dirty="0" smtClean="0"/>
                        <a:t>Texto literario</a:t>
                      </a:r>
                      <a:endParaRPr lang="es-GT"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s-GT" sz="1500" b="1" dirty="0" smtClean="0"/>
                        <a:t>1</a:t>
                      </a:r>
                      <a:endParaRPr lang="es-GT"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GT" sz="1000" b="0" dirty="0" smtClean="0">
                          <a:solidFill>
                            <a:srgbClr val="000000"/>
                          </a:solidFill>
                          <a:effectLst/>
                          <a:latin typeface="+mn-lt"/>
                          <a:ea typeface="Times New Roman"/>
                          <a:cs typeface="Times New Roman"/>
                        </a:rPr>
                        <a:t>Yo puedo utilizar claves y detalles de contexto en un texto para determinar</a:t>
                      </a:r>
                      <a:r>
                        <a:rPr lang="es-GT" sz="1000" b="0" baseline="0" dirty="0" smtClean="0">
                          <a:solidFill>
                            <a:srgbClr val="000000"/>
                          </a:solidFill>
                          <a:effectLst/>
                          <a:latin typeface="+mn-lt"/>
                          <a:ea typeface="Times New Roman"/>
                          <a:cs typeface="Times New Roman"/>
                        </a:rPr>
                        <a:t> el significado de palabras y frases.  </a:t>
                      </a:r>
                      <a:r>
                        <a:rPr lang="es-GT" sz="1000" b="0" dirty="0" smtClean="0">
                          <a:solidFill>
                            <a:srgbClr val="000000"/>
                          </a:solidFill>
                          <a:effectLst/>
                          <a:latin typeface="+mn-lt"/>
                          <a:ea typeface="Times New Roman"/>
                          <a:cs typeface="Times New Roman"/>
                        </a:rPr>
                        <a:t>RL.5.4</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s-GT" sz="1500" b="1" dirty="0" smtClean="0"/>
                        <a:t>2</a:t>
                      </a:r>
                      <a:endParaRPr lang="es-GT" sz="1500" b="1" dirty="0"/>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conozco el significado de recursos literarios (metáforas y símiles), cuando se utilizan dentro de un texto.</a:t>
                      </a:r>
                      <a:r>
                        <a:rPr lang="es-GT" sz="1000" b="0" baseline="0" dirty="0" smtClean="0">
                          <a:solidFill>
                            <a:srgbClr val="000000"/>
                          </a:solidFill>
                          <a:effectLst/>
                          <a:latin typeface="+mn-lt"/>
                          <a:ea typeface="Times New Roman"/>
                          <a:cs typeface="Times New Roman"/>
                        </a:rPr>
                        <a:t>  </a:t>
                      </a:r>
                      <a:r>
                        <a:rPr kumimoji="0" lang="es-GT" sz="1000" b="0" i="0" u="none" strike="noStrike" kern="1200" cap="none" spc="0" normalizeH="0" baseline="0" noProof="0" dirty="0" smtClean="0">
                          <a:ln>
                            <a:noFill/>
                          </a:ln>
                          <a:solidFill>
                            <a:srgbClr val="000000"/>
                          </a:solidFill>
                          <a:effectLst/>
                          <a:uLnTx/>
                          <a:uFillTx/>
                          <a:latin typeface="+mn-lt"/>
                          <a:ea typeface="Times New Roman"/>
                          <a:cs typeface="Times New Roman"/>
                        </a:rPr>
                        <a:t>RL</a:t>
                      </a:r>
                      <a:r>
                        <a:rPr kumimoji="0" lang="es-GT" sz="1000" b="0" i="0" u="none" strike="noStrike" kern="1200" cap="none" spc="0" normalizeH="0" baseline="0" noProof="0" dirty="0" smtClean="0">
                          <a:ln>
                            <a:noFill/>
                          </a:ln>
                          <a:solidFill>
                            <a:srgbClr val="000000"/>
                          </a:solidFill>
                          <a:effectLst/>
                          <a:uLnTx/>
                          <a:uFillTx/>
                          <a:latin typeface="+mn-lt"/>
                          <a:ea typeface="Times New Roman"/>
                          <a:cs typeface="Arial"/>
                        </a:rPr>
                        <a:t>.5.4</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s-GT" sz="1500" b="1" dirty="0" smtClean="0"/>
                        <a:t>3</a:t>
                      </a:r>
                      <a:endParaRPr lang="es-GT"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encontrar ejemplos de ilustraciones u otros medios que contribuyen sentido, tono o belleza a</a:t>
                      </a:r>
                      <a:r>
                        <a:rPr lang="es-GT" sz="1000" b="0" baseline="0" dirty="0" smtClean="0">
                          <a:solidFill>
                            <a:srgbClr val="000000"/>
                          </a:solidFill>
                          <a:effectLst/>
                          <a:latin typeface="+mn-lt"/>
                          <a:ea typeface="Times New Roman"/>
                          <a:cs typeface="Times New Roman"/>
                        </a:rPr>
                        <a:t> </a:t>
                      </a:r>
                      <a:r>
                        <a:rPr lang="es-GT" sz="1000" b="0" dirty="0" smtClean="0">
                          <a:solidFill>
                            <a:srgbClr val="000000"/>
                          </a:solidFill>
                          <a:effectLst/>
                          <a:latin typeface="+mn-lt"/>
                          <a:ea typeface="Times New Roman"/>
                          <a:cs typeface="Times New Roman"/>
                        </a:rPr>
                        <a:t>un texto.  RL.5.7</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a:p>
                  </a:txBody>
                  <a:tcPr marL="97155" marR="97155" marT="47897" marB="47897">
                    <a:solidFill>
                      <a:schemeClr val="bg1"/>
                    </a:solidFill>
                  </a:tcPr>
                </a:tc>
                <a:tc hMerge="1">
                  <a:txBody>
                    <a:bodyPr/>
                    <a:lstStyle/>
                    <a:p>
                      <a:endParaRPr lang="en-US"/>
                    </a:p>
                  </a:txBody>
                  <a:tcPr/>
                </a:tc>
              </a:tr>
              <a:tr h="161348">
                <a:tc>
                  <a:txBody>
                    <a:bodyPr/>
                    <a:lstStyle/>
                    <a:p>
                      <a:pPr algn="ctr">
                        <a:lnSpc>
                          <a:spcPct val="100000"/>
                        </a:lnSpc>
                        <a:spcAft>
                          <a:spcPts val="0"/>
                        </a:spcAft>
                      </a:pPr>
                      <a:r>
                        <a:rPr lang="es-GT" sz="1500" b="1" dirty="0" smtClean="0"/>
                        <a:t>4</a:t>
                      </a:r>
                      <a:endParaRPr lang="es-GT"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explicar cuándo</a:t>
                      </a:r>
                      <a:r>
                        <a:rPr lang="es-GT" sz="1000" b="0" baseline="0" dirty="0" smtClean="0">
                          <a:solidFill>
                            <a:srgbClr val="000000"/>
                          </a:solidFill>
                          <a:effectLst/>
                          <a:latin typeface="+mn-lt"/>
                          <a:ea typeface="Times New Roman"/>
                          <a:cs typeface="Times New Roman"/>
                        </a:rPr>
                        <a:t> las diferentes partes de una ilustración o multimedia muestran sentido, belleza o tono.   </a:t>
                      </a:r>
                      <a:r>
                        <a:rPr lang="es-GT" sz="1000" b="0" dirty="0" smtClean="0">
                          <a:solidFill>
                            <a:srgbClr val="000000"/>
                          </a:solidFill>
                          <a:effectLst/>
                          <a:latin typeface="+mn-lt"/>
                          <a:ea typeface="Times New Roman"/>
                          <a:cs typeface="Times New Roman"/>
                        </a:rPr>
                        <a:t>RL.5.7</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smtClean="0"/>
                    </a:p>
                  </a:txBody>
                  <a:tcPr marL="97155" marR="97155" marT="47897" marB="47897">
                    <a:solidFill>
                      <a:schemeClr val="bg1"/>
                    </a:solidFill>
                  </a:tcPr>
                </a:tc>
                <a:tc hMerge="1">
                  <a:txBody>
                    <a:bodyPr/>
                    <a:lstStyle/>
                    <a:p>
                      <a:endParaRPr lang="en-US"/>
                    </a:p>
                  </a:txBody>
                  <a:tcPr/>
                </a:tc>
              </a:tr>
              <a:tr h="200733">
                <a:tc>
                  <a:txBody>
                    <a:bodyPr/>
                    <a:lstStyle/>
                    <a:p>
                      <a:pPr algn="ctr">
                        <a:lnSpc>
                          <a:spcPct val="100000"/>
                        </a:lnSpc>
                        <a:spcAft>
                          <a:spcPts val="0"/>
                        </a:spcAft>
                      </a:pPr>
                      <a:r>
                        <a:rPr lang="es-GT" sz="1500" b="1" dirty="0" smtClean="0"/>
                        <a:t>5</a:t>
                      </a:r>
                      <a:endParaRPr lang="es-GT"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comparar y contrastar temas y textos</a:t>
                      </a:r>
                      <a:r>
                        <a:rPr lang="es-GT" sz="1000" b="0" baseline="0" dirty="0" smtClean="0">
                          <a:solidFill>
                            <a:srgbClr val="000000"/>
                          </a:solidFill>
                          <a:effectLst/>
                          <a:latin typeface="+mn-lt"/>
                          <a:ea typeface="Times New Roman"/>
                          <a:cs typeface="Times New Roman"/>
                        </a:rPr>
                        <a:t> </a:t>
                      </a:r>
                      <a:r>
                        <a:rPr lang="es-GT" sz="1000" b="0" dirty="0" smtClean="0">
                          <a:solidFill>
                            <a:srgbClr val="000000"/>
                          </a:solidFill>
                          <a:effectLst/>
                          <a:latin typeface="+mn-lt"/>
                          <a:ea typeface="Times New Roman"/>
                          <a:cs typeface="Times New Roman"/>
                        </a:rPr>
                        <a:t>del mismo género.  RL.5.9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a:p>
                  </a:txBody>
                  <a:tcPr marL="97155" marR="97155" marT="47897" marB="47897">
                    <a:solidFill>
                      <a:schemeClr val="bg1"/>
                    </a:solidFill>
                  </a:tcPr>
                </a:tc>
                <a:tc hMerge="1">
                  <a:txBody>
                    <a:bodyPr/>
                    <a:lstStyle/>
                    <a:p>
                      <a:endParaRPr lang="en-US"/>
                    </a:p>
                  </a:txBody>
                  <a:tcPr/>
                </a:tc>
              </a:tr>
              <a:tr h="181139">
                <a:tc>
                  <a:txBody>
                    <a:bodyPr/>
                    <a:lstStyle/>
                    <a:p>
                      <a:pPr algn="ctr">
                        <a:lnSpc>
                          <a:spcPct val="100000"/>
                        </a:lnSpc>
                        <a:spcAft>
                          <a:spcPts val="0"/>
                        </a:spcAft>
                      </a:pPr>
                      <a:r>
                        <a:rPr lang="es-GT" sz="1500" b="1" dirty="0" smtClean="0"/>
                        <a:t>6</a:t>
                      </a:r>
                      <a:endParaRPr lang="es-GT"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sintetizar la información dentro de un texto sobre la forma en que aborda un tema o asunto.  RL.5.9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s-GT" sz="1000" dirty="0" smtClean="0"/>
                    </a:p>
                  </a:txBody>
                  <a:tcPr marL="97155" marR="97155" marT="47897" marB="47897">
                    <a:solidFill>
                      <a:schemeClr val="bg1"/>
                    </a:solidFill>
                  </a:tcPr>
                </a:tc>
                <a:tc hMerge="1">
                  <a:txBody>
                    <a:bodyPr/>
                    <a:lstStyle/>
                    <a:p>
                      <a:endParaRPr lang="en-US"/>
                    </a:p>
                  </a:txBody>
                  <a:tcPr/>
                </a:tc>
              </a:tr>
              <a:tr h="237745">
                <a:tc>
                  <a:txBody>
                    <a:bodyPr/>
                    <a:lstStyle/>
                    <a:p>
                      <a:pPr algn="ctr">
                        <a:lnSpc>
                          <a:spcPct val="100000"/>
                        </a:lnSpc>
                        <a:spcAft>
                          <a:spcPts val="0"/>
                        </a:spcAft>
                      </a:pPr>
                      <a:r>
                        <a:rPr lang="es-GT" sz="1500" b="1" dirty="0" smtClean="0"/>
                        <a:t>7</a:t>
                      </a:r>
                      <a:endParaRPr lang="es-GT"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citar evidencias y dar un argumento lógico de cómo los elementos multimedia pueden agregar significado, tono y belleza a un texto.   RL.5.7</a:t>
                      </a:r>
                    </a:p>
                  </a:txBody>
                  <a:tcPr marL="97155" marR="97155" marT="47897" marB="47897" anchor="ctr">
                    <a:solidFill>
                      <a:schemeClr val="bg1"/>
                    </a:solidFill>
                  </a:tcPr>
                </a:tc>
                <a:tc>
                  <a:txBody>
                    <a:bodyPr/>
                    <a:lstStyle/>
                    <a:p>
                      <a:pPr algn="ctr"/>
                      <a:r>
                        <a:rPr lang="es-GT" sz="1400" b="1" dirty="0" smtClean="0">
                          <a:effectLst>
                            <a:outerShdw blurRad="38100" dist="38100" dir="2700000" algn="tl">
                              <a:srgbClr val="000000">
                                <a:alpha val="43137"/>
                              </a:srgbClr>
                            </a:outerShdw>
                          </a:effectLst>
                        </a:rPr>
                        <a:t>2</a:t>
                      </a:r>
                      <a:endParaRPr lang="es-GT"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dirty="0" smtClean="0">
                          <a:effectLst>
                            <a:outerShdw blurRad="38100" dist="38100" dir="2700000" algn="tl">
                              <a:srgbClr val="000000">
                                <a:alpha val="43137"/>
                              </a:srgbClr>
                            </a:outerShdw>
                          </a:effectLst>
                        </a:rPr>
                        <a:t>1</a:t>
                      </a:r>
                      <a:endParaRPr lang="es-GT"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dirty="0" smtClean="0">
                          <a:effectLst>
                            <a:outerShdw blurRad="38100" dist="38100" dir="2700000" algn="tl">
                              <a:srgbClr val="000000">
                                <a:alpha val="43137"/>
                              </a:srgbClr>
                            </a:outerShdw>
                          </a:effectLst>
                        </a:rPr>
                        <a:t>0</a:t>
                      </a:r>
                      <a:endParaRPr lang="es-GT"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s-GT" sz="1500" b="1" dirty="0" smtClean="0"/>
                        <a:t>8</a:t>
                      </a:r>
                      <a:endParaRPr lang="es-GT"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GT" sz="1000" b="0" dirty="0" smtClean="0">
                          <a:solidFill>
                            <a:srgbClr val="000000"/>
                          </a:solidFill>
                          <a:effectLst/>
                          <a:latin typeface="+mn-lt"/>
                          <a:ea typeface="Times New Roman"/>
                          <a:cs typeface="Times New Roman"/>
                        </a:rPr>
                        <a:t>Yo puedo comparar y contrastar selecciones de un mismo género</a:t>
                      </a:r>
                      <a:r>
                        <a:rPr lang="es-GT" sz="1000" b="0" baseline="0" dirty="0" smtClean="0">
                          <a:solidFill>
                            <a:srgbClr val="000000"/>
                          </a:solidFill>
                          <a:effectLst/>
                          <a:latin typeface="+mn-lt"/>
                          <a:ea typeface="Times New Roman"/>
                          <a:cs typeface="Times New Roman"/>
                        </a:rPr>
                        <a:t> con</a:t>
                      </a:r>
                      <a:r>
                        <a:rPr lang="es-GT" sz="1000" b="0" dirty="0" smtClean="0">
                          <a:solidFill>
                            <a:srgbClr val="000000"/>
                          </a:solidFill>
                          <a:effectLst/>
                          <a:latin typeface="+mn-lt"/>
                          <a:ea typeface="Times New Roman"/>
                          <a:cs typeface="Times New Roman"/>
                        </a:rPr>
                        <a:t> evidencia y hacer una conclusión de cómo las historias abordan</a:t>
                      </a:r>
                      <a:r>
                        <a:rPr lang="es-GT" sz="1000" b="0" baseline="0" dirty="0" smtClean="0">
                          <a:solidFill>
                            <a:srgbClr val="000000"/>
                          </a:solidFill>
                          <a:effectLst/>
                          <a:latin typeface="+mn-lt"/>
                          <a:ea typeface="Times New Roman"/>
                          <a:cs typeface="Times New Roman"/>
                        </a:rPr>
                        <a:t> </a:t>
                      </a:r>
                      <a:r>
                        <a:rPr lang="es-GT" sz="1000" b="0" dirty="0" smtClean="0">
                          <a:solidFill>
                            <a:srgbClr val="000000"/>
                          </a:solidFill>
                          <a:effectLst/>
                          <a:latin typeface="+mn-lt"/>
                          <a:ea typeface="Times New Roman"/>
                          <a:cs typeface="Times New Roman"/>
                        </a:rPr>
                        <a:t>temas o</a:t>
                      </a:r>
                      <a:r>
                        <a:rPr lang="es-GT" sz="1000" b="0" baseline="0" dirty="0" smtClean="0">
                          <a:solidFill>
                            <a:srgbClr val="000000"/>
                          </a:solidFill>
                          <a:effectLst/>
                          <a:latin typeface="+mn-lt"/>
                          <a:ea typeface="Times New Roman"/>
                          <a:cs typeface="Times New Roman"/>
                        </a:rPr>
                        <a:t> asuntos</a:t>
                      </a:r>
                      <a:r>
                        <a:rPr lang="es-GT" sz="1000" b="0" dirty="0" smtClean="0">
                          <a:solidFill>
                            <a:srgbClr val="000000"/>
                          </a:solidFill>
                          <a:effectLst/>
                          <a:latin typeface="+mn-lt"/>
                          <a:ea typeface="Times New Roman"/>
                          <a:cs typeface="Times New Roman"/>
                        </a:rPr>
                        <a:t> similares.  </a:t>
                      </a:r>
                      <a:r>
                        <a:rPr lang="es-GT" sz="1000" b="0" baseline="0" dirty="0" smtClean="0">
                          <a:solidFill>
                            <a:srgbClr val="000000"/>
                          </a:solidFill>
                          <a:effectLst/>
                          <a:latin typeface="+mn-lt"/>
                          <a:ea typeface="Times New Roman"/>
                          <a:cs typeface="Times New Roman"/>
                        </a:rPr>
                        <a:t>RL.5.9</a:t>
                      </a:r>
                      <a:endParaRPr lang="es-GT" sz="1000" b="0" dirty="0" smtClean="0">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15000"/>
                        </a:lnSpc>
                        <a:spcBef>
                          <a:spcPts val="0"/>
                        </a:spcBef>
                        <a:spcAft>
                          <a:spcPts val="0"/>
                        </a:spcAft>
                      </a:pPr>
                      <a:r>
                        <a:rPr lang="es-GT"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s-GT" sz="1400" b="1" dirty="0" smtClean="0">
                          <a:effectLst>
                            <a:outerShdw blurRad="38100" dist="38100" dir="2700000" algn="tl">
                              <a:srgbClr val="000000">
                                <a:alpha val="43137"/>
                              </a:srgbClr>
                            </a:outerShdw>
                          </a:effectLst>
                        </a:rPr>
                        <a:t>1</a:t>
                      </a:r>
                      <a:endParaRPr lang="es-GT"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400" b="1" dirty="0" smtClean="0">
                          <a:effectLst>
                            <a:outerShdw blurRad="38100" dist="38100" dir="2700000" algn="tl">
                              <a:srgbClr val="000000">
                                <a:alpha val="43137"/>
                              </a:srgbClr>
                            </a:outerShdw>
                          </a:effectLst>
                        </a:rPr>
                        <a:t>0</a:t>
                      </a:r>
                      <a:endParaRPr lang="es-GT"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6" name="Curved Down Arrow 5"/>
          <p:cNvSpPr/>
          <p:nvPr/>
        </p:nvSpPr>
        <p:spPr>
          <a:xfrm rot="1019646">
            <a:off x="6119625" y="4083242"/>
            <a:ext cx="870495" cy="291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116386" y="733067"/>
            <a:ext cx="852958" cy="3075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159141953"/>
              </p:ext>
            </p:extLst>
          </p:nvPr>
        </p:nvGraphicFramePr>
        <p:xfrm>
          <a:off x="525101" y="7615489"/>
          <a:ext cx="6563762" cy="1992303"/>
        </p:xfrm>
        <a:graphic>
          <a:graphicData uri="http://schemas.openxmlformats.org/drawingml/2006/table">
            <a:tbl>
              <a:tblPr firstRow="1" bandRow="1">
                <a:tableStyleId>{5940675A-B579-460E-94D1-54222C63F5DA}</a:tableStyleId>
              </a:tblPr>
              <a:tblGrid>
                <a:gridCol w="560295"/>
                <a:gridCol w="4011704"/>
                <a:gridCol w="579470"/>
                <a:gridCol w="563531"/>
                <a:gridCol w="848762"/>
              </a:tblGrid>
              <a:tr h="0">
                <a:tc gridSpan="5">
                  <a:txBody>
                    <a:bodyPr/>
                    <a:lstStyle/>
                    <a:p>
                      <a:pPr algn="ctr">
                        <a:lnSpc>
                          <a:spcPct val="100000"/>
                        </a:lnSpc>
                        <a:spcAft>
                          <a:spcPts val="0"/>
                        </a:spcAft>
                      </a:pPr>
                      <a:r>
                        <a:rPr lang="es-GT" sz="1400" b="1" noProof="0" dirty="0" smtClean="0">
                          <a:solidFill>
                            <a:schemeClr val="tx1"/>
                          </a:solidFill>
                        </a:rPr>
                        <a:t>Escritura</a:t>
                      </a:r>
                      <a:endParaRPr lang="es-GT" sz="1400" b="1" noProof="0"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s-GT" sz="1400" b="1" noProof="0" dirty="0" smtClean="0">
                          <a:solidFill>
                            <a:schemeClr val="tx1"/>
                          </a:solidFill>
                        </a:rPr>
                        <a:t>17</a:t>
                      </a:r>
                      <a:endParaRPr lang="es-GT" sz="1400" b="1" noProof="0"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noProof="0" dirty="0" smtClean="0">
                          <a:solidFill>
                            <a:schemeClr val="tx1"/>
                          </a:solidFill>
                          <a:effectLst/>
                        </a:rPr>
                        <a:t>En uno o dos párrafos, escribe un final para la siguiente narrativa que continúe de forma natural el desarrollo de los acontecimientos o experiencias en la narrativa. </a:t>
                      </a:r>
                      <a:r>
                        <a:rPr lang="es-GT" sz="1000" b="0" noProof="0" dirty="0" smtClean="0">
                          <a:solidFill>
                            <a:schemeClr val="tx1"/>
                          </a:solidFill>
                          <a:effectLst/>
                        </a:rPr>
                        <a:t>W.5.3c</a:t>
                      </a:r>
                      <a:endParaRPr lang="es-GT" sz="1000" b="0" i="0" u="sng" noProof="0" dirty="0" smtClean="0">
                        <a:solidFill>
                          <a:schemeClr val="tx1"/>
                        </a:solidFill>
                        <a:effectLst/>
                        <a:latin typeface="+mn-lt"/>
                      </a:endParaRPr>
                    </a:p>
                  </a:txBody>
                  <a:tcPr marL="97155" marR="97155" marT="47897" marB="47897" anchor="ctr">
                    <a:solidFill>
                      <a:schemeClr val="bg1"/>
                    </a:solidFill>
                  </a:tcPr>
                </a:tc>
                <a:tc>
                  <a:txBody>
                    <a:bodyPr/>
                    <a:lstStyle/>
                    <a:p>
                      <a:pPr algn="ctr"/>
                      <a:r>
                        <a:rPr lang="es-GT" sz="1500" b="1" noProof="0" dirty="0" smtClean="0">
                          <a:solidFill>
                            <a:schemeClr val="tx1"/>
                          </a:solidFill>
                          <a:effectLst>
                            <a:outerShdw blurRad="38100" dist="38100" dir="2700000" algn="tl">
                              <a:srgbClr val="000000">
                                <a:alpha val="43137"/>
                              </a:srgbClr>
                            </a:outerShdw>
                          </a:effectLst>
                        </a:rPr>
                        <a:t>2</a:t>
                      </a:r>
                      <a:endParaRPr lang="es-GT" sz="1500" b="1"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s-GT" sz="1500" b="1" i="0" noProof="0" dirty="0" smtClean="0">
                          <a:solidFill>
                            <a:schemeClr val="tx1"/>
                          </a:solidFill>
                          <a:effectLst>
                            <a:outerShdw blurRad="38100" dist="38100" dir="2700000" algn="tl">
                              <a:srgbClr val="000000">
                                <a:alpha val="43137"/>
                              </a:srgbClr>
                            </a:outerShdw>
                          </a:effectLst>
                        </a:rPr>
                        <a:t>1</a:t>
                      </a:r>
                      <a:endParaRPr lang="es-GT" sz="1500" b="1" i="0"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s-GT" sz="1500" b="1" i="0" noProof="0" dirty="0" smtClean="0">
                          <a:solidFill>
                            <a:schemeClr val="tx1"/>
                          </a:solidFill>
                          <a:effectLst>
                            <a:outerShdw blurRad="38100" dist="38100" dir="2700000" algn="tl">
                              <a:srgbClr val="000000">
                                <a:alpha val="43137"/>
                              </a:srgbClr>
                            </a:outerShdw>
                          </a:effectLst>
                        </a:rPr>
                        <a:t>0</a:t>
                      </a:r>
                      <a:endParaRPr lang="es-GT" sz="1500" b="1" i="0" noProof="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s-GT" sz="1400" b="1" noProof="0" dirty="0" smtClean="0">
                          <a:solidFill>
                            <a:schemeClr val="tx1"/>
                          </a:solidFill>
                        </a:rPr>
                        <a:t>18</a:t>
                      </a:r>
                      <a:endParaRPr lang="es-GT" sz="1400" b="1" noProof="0" dirty="0">
                        <a:solidFill>
                          <a:schemeClr val="tx1"/>
                        </a:solidFill>
                      </a:endParaRPr>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noProof="0" dirty="0" smtClean="0">
                          <a:latin typeface="+mn-lt"/>
                          <a:cs typeface="Helvetica" panose="020B0604020202020204" pitchFamily="34" charset="0"/>
                        </a:rPr>
                        <a:t>El escritor desea añadir un diálogo al párrafo.  ¿Qué línea de diálogo iría mejor después de la última oración? </a:t>
                      </a:r>
                      <a:r>
                        <a:rPr lang="es-GT" sz="1000" b="0" u="none" noProof="0" dirty="0" smtClean="0">
                          <a:latin typeface="+mn-lt"/>
                          <a:cs typeface="Helvetica" panose="020B0604020202020204" pitchFamily="34" charset="0"/>
                        </a:rPr>
                        <a:t>W.5.3b  Revisar</a:t>
                      </a:r>
                      <a:r>
                        <a:rPr lang="es-GT" sz="1000" b="0" u="none" baseline="0" noProof="0" dirty="0" smtClean="0">
                          <a:latin typeface="+mn-lt"/>
                          <a:cs typeface="Helvetica" panose="020B0604020202020204" pitchFamily="34" charset="0"/>
                        </a:rPr>
                        <a:t> un texto</a:t>
                      </a:r>
                      <a:endParaRPr lang="es-GT" sz="1000" b="0" u="none" noProof="0" dirty="0" smtClean="0">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s-GT" sz="1100" b="1" i="0" noProof="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s-GT" sz="1400" b="1" noProof="0" dirty="0" smtClean="0">
                          <a:solidFill>
                            <a:schemeClr val="tx1"/>
                          </a:solidFill>
                        </a:rPr>
                        <a:t>19</a:t>
                      </a:r>
                      <a:endParaRPr lang="es-GT" sz="1400" b="1" noProof="0"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1050" b="0" i="0" u="none" strike="noStrike" kern="1200" cap="none" spc="0" normalizeH="0" baseline="0" noProof="0" dirty="0" smtClean="0">
                          <a:ln>
                            <a:noFill/>
                          </a:ln>
                          <a:solidFill>
                            <a:prstClr val="black"/>
                          </a:solidFill>
                          <a:effectLst/>
                          <a:uLnTx/>
                          <a:uFillTx/>
                          <a:latin typeface="+mn-lt"/>
                          <a:ea typeface="+mn-ea"/>
                          <a:cs typeface="Helvetica" pitchFamily="34" charset="0"/>
                        </a:rPr>
                        <a:t>Escoge las dos palabras que podrían reemplazar mejor las palabras subrayadas. </a:t>
                      </a:r>
                      <a:r>
                        <a:rPr kumimoji="0" lang="es-GT" sz="1050" b="0" i="0" u="none" strike="noStrike" kern="1200" cap="none" spc="0" normalizeH="0" baseline="0" noProof="0" dirty="0" smtClean="0">
                          <a:ln>
                            <a:noFill/>
                          </a:ln>
                          <a:solidFill>
                            <a:schemeClr val="tx1"/>
                          </a:solidFill>
                          <a:effectLst/>
                          <a:uLnTx/>
                          <a:uFillTx/>
                          <a:latin typeface="+mn-lt"/>
                          <a:ea typeface="+mn-ea"/>
                          <a:cs typeface="Helvetica" pitchFamily="34" charset="0"/>
                        </a:rPr>
                        <a:t>L.5.3, L.5.6 Uso de lenguaje </a:t>
                      </a:r>
                      <a:endParaRPr lang="es-GT" sz="900" b="0" noProof="0" dirty="0" smtClean="0">
                        <a:solidFill>
                          <a:schemeClr val="tx1"/>
                        </a:solidFill>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s-GT" sz="1100" b="1" i="0" noProof="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s-GT" sz="1400" b="1" noProof="0" dirty="0" smtClean="0">
                          <a:solidFill>
                            <a:schemeClr val="tx1"/>
                          </a:solidFill>
                        </a:rPr>
                        <a:t>20</a:t>
                      </a:r>
                      <a:endParaRPr lang="es-GT" sz="1400" b="1" noProof="0"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50" b="0" noProof="0" dirty="0" smtClean="0">
                          <a:latin typeface="+mn-lt"/>
                          <a:cs typeface="Helvetica" panose="020B0604020202020204" pitchFamily="34" charset="0"/>
                        </a:rPr>
                        <a:t>Escoge la forma correcta de editar los errores en el uso de la gramática.</a:t>
                      </a:r>
                      <a:r>
                        <a:rPr lang="es-GT" sz="1050" b="0" baseline="0" noProof="0" dirty="0" smtClean="0">
                          <a:latin typeface="+mn-lt"/>
                          <a:cs typeface="Helvetica" panose="020B0604020202020204" pitchFamily="34" charset="0"/>
                        </a:rPr>
                        <a:t>  L.5.1a</a:t>
                      </a:r>
                      <a:endParaRPr kumimoji="0" lang="es-GT" sz="900" b="1" i="0" u="none" strike="noStrike" kern="1200" cap="none" spc="0" normalizeH="0" baseline="0" noProof="0" dirty="0" smtClean="0">
                        <a:ln>
                          <a:noFill/>
                        </a:ln>
                        <a:solidFill>
                          <a:srgbClr val="FF0000"/>
                        </a:solidFill>
                        <a:effectLst/>
                        <a:uLnTx/>
                        <a:uFillTx/>
                        <a:latin typeface="+mn-lt"/>
                        <a:ea typeface="+mn-ea"/>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s-GT" sz="1100" b="1" i="0" noProof="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dirty="0"/>
                    </a:p>
                  </a:txBody>
                  <a:tcPr/>
                </a:tc>
              </a:tr>
            </a:tbl>
          </a:graphicData>
        </a:graphic>
      </p:graphicFrame>
      <p:sp>
        <p:nvSpPr>
          <p:cNvPr id="10" name="TextBox 9"/>
          <p:cNvSpPr txBox="1"/>
          <p:nvPr/>
        </p:nvSpPr>
        <p:spPr>
          <a:xfrm>
            <a:off x="525101" y="134294"/>
            <a:ext cx="6561499" cy="666700"/>
          </a:xfrm>
          <a:prstGeom prst="rect">
            <a:avLst/>
          </a:prstGeom>
          <a:noFill/>
        </p:spPr>
        <p:txBody>
          <a:bodyPr wrap="square" lIns="96371" tIns="48186" rIns="96371" bIns="48186" rtlCol="0">
            <a:spAutoFit/>
          </a:bodyPr>
          <a:lstStyle/>
          <a:p>
            <a:r>
              <a:rPr lang="es-ES" sz="1100" b="1" dirty="0" smtClean="0"/>
              <a:t>Puntuación </a:t>
            </a:r>
            <a:r>
              <a:rPr lang="es-ES" sz="1100" b="1" dirty="0"/>
              <a:t>del </a:t>
            </a:r>
            <a:r>
              <a:rPr lang="es-ES" sz="1100" b="1" dirty="0" smtClean="0"/>
              <a:t>estudiante.  </a:t>
            </a:r>
            <a:r>
              <a:rPr lang="es-ES" sz="1100" dirty="0" smtClean="0"/>
              <a:t>Colorea </a:t>
            </a:r>
            <a:r>
              <a:rPr lang="es-ES" sz="1100" dirty="0"/>
              <a:t>la casilla de color verde si tu respuesta estaba correcta. </a:t>
            </a:r>
            <a:r>
              <a:rPr lang="es-ES" sz="1100" dirty="0" smtClean="0"/>
              <a:t> Colorea </a:t>
            </a:r>
            <a:r>
              <a:rPr lang="es-ES" sz="1100" dirty="0"/>
              <a:t>la casilla de color rojo si tu respuesta estaba incorrecta.</a:t>
            </a:r>
          </a:p>
          <a:p>
            <a:endParaRPr lang="en-US" sz="1500" u="sng" dirty="0" smtClean="0"/>
          </a:p>
        </p:txBody>
      </p:sp>
    </p:spTree>
    <p:extLst>
      <p:ext uri="{BB962C8B-B14F-4D97-AF65-F5344CB8AC3E}">
        <p14:creationId xmlns:p14="http://schemas.microsoft.com/office/powerpoint/2010/main" val="3377887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p:nvPr/>
        </p:nvSpPr>
        <p:spPr>
          <a:xfrm>
            <a:off x="309463" y="105088"/>
            <a:ext cx="7160980" cy="9833212"/>
          </a:xfrm>
          <a:prstGeom prst="rect">
            <a:avLst/>
          </a:prstGeom>
          <a:noFill/>
          <a:ln>
            <a:noFill/>
          </a:ln>
        </p:spPr>
        <p:txBody>
          <a:bodyPr lIns="100568" tIns="50270" rIns="100568" bIns="50270" anchor="t" anchorCtr="0">
            <a:noAutofit/>
          </a:bodyPr>
          <a:lstStyle/>
          <a:p>
            <a:r>
              <a:rPr lang="x-none" sz="2200" b="1" dirty="0" smtClean="0">
                <a:solidFill>
                  <a:prstClr val="black"/>
                </a:solidFill>
                <a:ea typeface="Calibri"/>
                <a:cs typeface="Calibri"/>
                <a:sym typeface="Calibri"/>
              </a:rPr>
              <a:t>Título: </a:t>
            </a:r>
            <a:r>
              <a:rPr lang="x-none" i="1" dirty="0" smtClean="0">
                <a:solidFill>
                  <a:prstClr val="black"/>
                </a:solidFill>
                <a:ea typeface="Calibri"/>
                <a:cs typeface="Calibri"/>
                <a:sym typeface="Calibri"/>
              </a:rPr>
              <a:t>Limpiando nuestros océanos </a:t>
            </a:r>
            <a:r>
              <a:rPr lang="x-none" sz="1200" b="1" dirty="0" smtClean="0">
                <a:solidFill>
                  <a:schemeClr val="dk1"/>
                </a:solidFill>
                <a:latin typeface="Calibri"/>
                <a:ea typeface="Calibri"/>
                <a:cs typeface="Calibri"/>
                <a:sym typeface="Calibri"/>
              </a:rPr>
              <a:t>(G5-Q3 CFA)</a:t>
            </a:r>
          </a:p>
          <a:p>
            <a:endParaRPr lang="x-none" sz="1200" i="1" dirty="0" smtClean="0">
              <a:solidFill>
                <a:schemeClr val="dk1"/>
              </a:solidFill>
              <a:latin typeface="Calibri"/>
              <a:ea typeface="Calibri"/>
              <a:cs typeface="Calibri"/>
              <a:sym typeface="Calibri"/>
            </a:endParaRPr>
          </a:p>
          <a:p>
            <a:pPr>
              <a:buSzPct val="25000"/>
            </a:pPr>
            <a:r>
              <a:rPr lang="x-none" sz="1200" b="1" dirty="0" smtClean="0">
                <a:solidFill>
                  <a:schemeClr val="dk1"/>
                </a:solidFill>
                <a:latin typeface="Calibri"/>
                <a:ea typeface="Calibri"/>
                <a:cs typeface="Calibri"/>
                <a:sym typeface="Calibri"/>
              </a:rPr>
              <a:t>El facilitador dice:</a:t>
            </a:r>
          </a:p>
          <a:p>
            <a:pPr>
              <a:buSzPct val="25000"/>
            </a:pPr>
            <a:r>
              <a:rPr lang="x-none" sz="1200" i="1" dirty="0" smtClean="0">
                <a:solidFill>
                  <a:schemeClr val="dk1"/>
                </a:solidFill>
                <a:latin typeface="Calibri"/>
                <a:ea typeface="Calibri"/>
                <a:cs typeface="Calibri"/>
                <a:sym typeface="Calibri"/>
              </a:rPr>
              <a:t>¿Que es contaminación?  Pensemos individualmente</a:t>
            </a:r>
            <a:r>
              <a:rPr lang="x-none" sz="1200" i="1" dirty="0" smtClean="0">
                <a:solidFill>
                  <a:schemeClr val="dk1"/>
                </a:solidFill>
                <a:ea typeface="Calibri"/>
                <a:cs typeface="Calibri"/>
                <a:sym typeface="Calibri"/>
              </a:rPr>
              <a:t> sobre esto por </a:t>
            </a:r>
            <a:r>
              <a:rPr lang="x-none" sz="1200" i="1" dirty="0" smtClean="0">
                <a:solidFill>
                  <a:schemeClr val="dk1"/>
                </a:solidFill>
                <a:latin typeface="Calibri"/>
                <a:ea typeface="Calibri"/>
                <a:cs typeface="Calibri"/>
                <a:sym typeface="Calibri"/>
              </a:rPr>
              <a:t>unos 30 segundos. </a:t>
            </a:r>
          </a:p>
          <a:p>
            <a:endParaRPr lang="x-none" sz="1200" i="1" dirty="0" smtClean="0">
              <a:solidFill>
                <a:schemeClr val="dk1"/>
              </a:solidFill>
              <a:latin typeface="Calibri"/>
              <a:ea typeface="Calibri"/>
              <a:cs typeface="Calibri"/>
              <a:sym typeface="Calibri"/>
            </a:endParaRPr>
          </a:p>
          <a:p>
            <a:pPr>
              <a:buSzPct val="25000"/>
            </a:pPr>
            <a:r>
              <a:rPr lang="x-none" sz="1200" dirty="0" smtClean="0">
                <a:solidFill>
                  <a:schemeClr val="dk1"/>
                </a:solidFill>
                <a:latin typeface="Calibri"/>
                <a:ea typeface="Calibri"/>
                <a:cs typeface="Calibri"/>
                <a:sym typeface="Calibri"/>
              </a:rPr>
              <a:t>[Conceda 30 segundos para pensar de manera individual.]</a:t>
            </a:r>
          </a:p>
          <a:p>
            <a:endParaRPr lang="x-none" sz="1200" i="1" dirty="0" smtClean="0">
              <a:solidFill>
                <a:schemeClr val="dk1"/>
              </a:solidFill>
              <a:latin typeface="Calibri"/>
              <a:ea typeface="Calibri"/>
              <a:cs typeface="Calibri"/>
              <a:sym typeface="Calibri"/>
            </a:endParaRPr>
          </a:p>
          <a:p>
            <a:pPr>
              <a:buSzPct val="25000"/>
            </a:pPr>
            <a:r>
              <a:rPr lang="x-none" sz="1200" i="1" dirty="0" smtClean="0">
                <a:solidFill>
                  <a:schemeClr val="dk1"/>
                </a:solidFill>
                <a:latin typeface="Calibri"/>
                <a:ea typeface="Calibri"/>
                <a:cs typeface="Calibri"/>
                <a:sym typeface="Calibri"/>
              </a:rPr>
              <a:t>Hable con un compañero acerca de lo que tú piensas que es la contaminación. </a:t>
            </a:r>
          </a:p>
          <a:p>
            <a:endParaRPr lang="x-none" sz="1200" i="1" dirty="0" smtClean="0">
              <a:solidFill>
                <a:schemeClr val="dk1"/>
              </a:solidFill>
              <a:latin typeface="Calibri"/>
              <a:ea typeface="Calibri"/>
              <a:cs typeface="Calibri"/>
              <a:sym typeface="Calibri"/>
            </a:endParaRPr>
          </a:p>
          <a:p>
            <a:pPr>
              <a:buSzPct val="25000"/>
            </a:pPr>
            <a:r>
              <a:rPr lang="x-none" sz="1200" dirty="0" smtClean="0">
                <a:solidFill>
                  <a:schemeClr val="dk1"/>
                </a:solidFill>
                <a:latin typeface="Calibri"/>
                <a:ea typeface="Calibri"/>
                <a:cs typeface="Calibri"/>
                <a:sym typeface="Calibri"/>
              </a:rPr>
              <a:t>[Camine alrededor del salón para asegurarse que los estudiantes están hablando sobre contaminación.]</a:t>
            </a:r>
          </a:p>
          <a:p>
            <a:endParaRPr lang="x-none" sz="1200" dirty="0" smtClean="0">
              <a:solidFill>
                <a:schemeClr val="dk1"/>
              </a:solidFill>
              <a:latin typeface="Calibri"/>
              <a:ea typeface="Calibri"/>
              <a:cs typeface="Calibri"/>
              <a:sym typeface="Calibri"/>
            </a:endParaRPr>
          </a:p>
          <a:p>
            <a:pPr>
              <a:buSzPct val="25000"/>
            </a:pPr>
            <a:r>
              <a:rPr lang="x-none" sz="1200" i="1" dirty="0" smtClean="0">
                <a:solidFill>
                  <a:schemeClr val="dk1"/>
                </a:solidFill>
                <a:latin typeface="Calibri"/>
                <a:ea typeface="Calibri"/>
                <a:cs typeface="Calibri"/>
                <a:sym typeface="Calibri"/>
              </a:rPr>
              <a:t>Ahora, escribamos algunas de sus ideas.  </a:t>
            </a:r>
          </a:p>
          <a:p>
            <a:endParaRPr lang="x-none" sz="1200" i="1" dirty="0" smtClean="0">
              <a:solidFill>
                <a:schemeClr val="dk1"/>
              </a:solidFill>
              <a:latin typeface="Calibri"/>
              <a:ea typeface="Calibri"/>
              <a:cs typeface="Calibri"/>
              <a:sym typeface="Calibri"/>
            </a:endParaRPr>
          </a:p>
          <a:p>
            <a:pPr>
              <a:buSzPct val="25000"/>
            </a:pPr>
            <a:r>
              <a:rPr lang="x-none" sz="1200" dirty="0" smtClean="0">
                <a:solidFill>
                  <a:schemeClr val="dk1"/>
                </a:solidFill>
                <a:latin typeface="Calibri"/>
                <a:ea typeface="Calibri"/>
                <a:cs typeface="Calibri"/>
                <a:sym typeface="Calibri"/>
              </a:rPr>
              <a:t>[Llame estudiantes al azar para que compartan sus ideas acerca de la contaminación .  Escríbalas en una tabla-T bajo la columna llamada “Lo sé”, ya sea en la pizarra, el proyector o en papel afiche, para que todos los estudiantes lo puedan ver. ]</a:t>
            </a:r>
          </a:p>
          <a:p>
            <a:endParaRPr lang="x-none" sz="1200" dirty="0" smtClean="0">
              <a:solidFill>
                <a:schemeClr val="dk1"/>
              </a:solidFill>
              <a:latin typeface="Calibri"/>
              <a:ea typeface="Calibri"/>
              <a:cs typeface="Calibri"/>
              <a:sym typeface="Calibri"/>
            </a:endParaRPr>
          </a:p>
          <a:p>
            <a:pPr>
              <a:buSzPct val="25000"/>
            </a:pPr>
            <a:r>
              <a:rPr lang="x-none" sz="1200" b="1" dirty="0" smtClean="0">
                <a:solidFill>
                  <a:schemeClr val="dk1"/>
                </a:solidFill>
                <a:latin typeface="Calibri"/>
                <a:ea typeface="Calibri"/>
                <a:cs typeface="Calibri"/>
                <a:sym typeface="Calibri"/>
              </a:rPr>
              <a:t>Posibles respuestas del estudiante:</a:t>
            </a:r>
          </a:p>
          <a:p>
            <a:pPr marL="502920" indent="-335280">
              <a:buClr>
                <a:schemeClr val="dk1"/>
              </a:buClr>
              <a:buSzPct val="100000"/>
              <a:buFont typeface="Calibri"/>
              <a:buChar char="●"/>
            </a:pPr>
            <a:r>
              <a:rPr lang="x-none" sz="1200" dirty="0">
                <a:solidFill>
                  <a:schemeClr val="dk1"/>
                </a:solidFill>
                <a:latin typeface="Calibri"/>
                <a:ea typeface="Calibri"/>
                <a:cs typeface="Calibri"/>
                <a:sym typeface="Calibri"/>
              </a:rPr>
              <a:t>h</a:t>
            </a:r>
            <a:r>
              <a:rPr lang="x-none" sz="1200" dirty="0" smtClean="0">
                <a:solidFill>
                  <a:schemeClr val="dk1"/>
                </a:solidFill>
                <a:latin typeface="Calibri"/>
                <a:ea typeface="Calibri"/>
                <a:cs typeface="Calibri"/>
                <a:sym typeface="Calibri"/>
              </a:rPr>
              <a:t>ace que las cosas estén sucias</a:t>
            </a:r>
          </a:p>
          <a:p>
            <a:pPr marL="502920" indent="-335280">
              <a:buClr>
                <a:schemeClr val="dk1"/>
              </a:buClr>
              <a:buSzPct val="100000"/>
              <a:buFont typeface="Calibri"/>
              <a:buChar char="●"/>
            </a:pPr>
            <a:r>
              <a:rPr lang="x-none" sz="1200" dirty="0">
                <a:solidFill>
                  <a:schemeClr val="dk1"/>
                </a:solidFill>
                <a:latin typeface="Calibri"/>
                <a:ea typeface="Calibri"/>
                <a:cs typeface="Calibri"/>
                <a:sym typeface="Calibri"/>
              </a:rPr>
              <a:t>h</a:t>
            </a:r>
            <a:r>
              <a:rPr lang="x-none" sz="1200" dirty="0" smtClean="0">
                <a:solidFill>
                  <a:schemeClr val="dk1"/>
                </a:solidFill>
                <a:latin typeface="Calibri"/>
                <a:ea typeface="Calibri"/>
                <a:cs typeface="Calibri"/>
                <a:sym typeface="Calibri"/>
              </a:rPr>
              <a:t>ace que las cosas no sean seguras</a:t>
            </a:r>
          </a:p>
          <a:p>
            <a:pPr marL="502920" indent="-335280">
              <a:buClr>
                <a:schemeClr val="dk1"/>
              </a:buClr>
              <a:buSzPct val="100000"/>
              <a:buFont typeface="Calibri"/>
              <a:buChar char="●"/>
            </a:pPr>
            <a:r>
              <a:rPr lang="x-none" sz="1200" dirty="0" smtClean="0">
                <a:solidFill>
                  <a:schemeClr val="dk1"/>
                </a:solidFill>
                <a:latin typeface="Calibri"/>
                <a:ea typeface="Calibri"/>
                <a:cs typeface="Calibri"/>
                <a:sym typeface="Calibri"/>
              </a:rPr>
              <a:t>contaminación es no estar limpio </a:t>
            </a:r>
          </a:p>
          <a:p>
            <a:pPr marL="502920" indent="-335280">
              <a:buClr>
                <a:schemeClr val="dk1"/>
              </a:buClr>
              <a:buSzPct val="100000"/>
              <a:buFont typeface="Calibri"/>
              <a:buChar char="●"/>
            </a:pPr>
            <a:r>
              <a:rPr lang="x-none" sz="1200" dirty="0" smtClean="0">
                <a:solidFill>
                  <a:schemeClr val="dk1"/>
                </a:solidFill>
                <a:latin typeface="Calibri"/>
                <a:ea typeface="Calibri"/>
                <a:cs typeface="Calibri"/>
                <a:sym typeface="Calibri"/>
              </a:rPr>
              <a:t>La contaminación hace que los lugares estén regados y sucios.</a:t>
            </a:r>
          </a:p>
          <a:p>
            <a:pPr marL="502920" indent="-335280">
              <a:buClr>
                <a:schemeClr val="dk1"/>
              </a:buClr>
              <a:buSzPct val="100000"/>
              <a:buFont typeface="Calibri"/>
              <a:buChar char="●"/>
            </a:pPr>
            <a:r>
              <a:rPr lang="x-none" sz="1200" dirty="0" smtClean="0">
                <a:solidFill>
                  <a:schemeClr val="dk1"/>
                </a:solidFill>
                <a:latin typeface="Calibri"/>
                <a:ea typeface="Calibri"/>
                <a:cs typeface="Calibri"/>
                <a:sym typeface="Calibri"/>
              </a:rPr>
              <a:t>Yo veo contaminación a orillas de la carretera. </a:t>
            </a:r>
          </a:p>
          <a:p>
            <a:endParaRPr lang="x-none" sz="1200" b="1" dirty="0" smtClean="0">
              <a:solidFill>
                <a:schemeClr val="dk1"/>
              </a:solidFill>
              <a:latin typeface="Calibri"/>
              <a:ea typeface="Calibri"/>
              <a:cs typeface="Calibri"/>
              <a:sym typeface="Calibri"/>
            </a:endParaRPr>
          </a:p>
          <a:p>
            <a:pPr>
              <a:buSzPct val="25000"/>
            </a:pPr>
            <a:r>
              <a:rPr lang="x-none" sz="1200" b="1" dirty="0" smtClean="0">
                <a:solidFill>
                  <a:schemeClr val="dk1"/>
                </a:solidFill>
                <a:latin typeface="Calibri"/>
                <a:ea typeface="Calibri"/>
                <a:cs typeface="Calibri"/>
                <a:sym typeface="Calibri"/>
              </a:rPr>
              <a:t>El facilitador dice:</a:t>
            </a:r>
          </a:p>
          <a:p>
            <a:pPr>
              <a:buSzPct val="25000"/>
            </a:pPr>
            <a:r>
              <a:rPr lang="es-ES" sz="1200" i="1" dirty="0" smtClean="0">
                <a:solidFill>
                  <a:schemeClr val="dk1"/>
                </a:solidFill>
                <a:ea typeface="Calibri"/>
                <a:cs typeface="Calibri"/>
                <a:sym typeface="Calibri"/>
              </a:rPr>
              <a:t>Para nosotros es fácil ver la </a:t>
            </a:r>
            <a:r>
              <a:rPr lang="es-ES" sz="1200" i="1" dirty="0">
                <a:solidFill>
                  <a:schemeClr val="dk1"/>
                </a:solidFill>
                <a:ea typeface="Calibri"/>
                <a:cs typeface="Calibri"/>
                <a:sym typeface="Calibri"/>
              </a:rPr>
              <a:t>contaminación del </a:t>
            </a:r>
            <a:r>
              <a:rPr lang="es-ES" sz="1200" i="1" dirty="0" smtClean="0">
                <a:solidFill>
                  <a:schemeClr val="dk1"/>
                </a:solidFill>
                <a:ea typeface="Calibri"/>
                <a:cs typeface="Calibri"/>
                <a:sym typeface="Calibri"/>
              </a:rPr>
              <a:t>suelo; </a:t>
            </a:r>
            <a:r>
              <a:rPr lang="es-ES" sz="1200" i="1" dirty="0">
                <a:solidFill>
                  <a:schemeClr val="dk1"/>
                </a:solidFill>
                <a:ea typeface="Calibri"/>
                <a:cs typeface="Calibri"/>
                <a:sym typeface="Calibri"/>
              </a:rPr>
              <a:t>basura a </a:t>
            </a:r>
            <a:r>
              <a:rPr lang="es-ES" sz="1200" i="1" dirty="0" smtClean="0">
                <a:solidFill>
                  <a:schemeClr val="dk1"/>
                </a:solidFill>
                <a:ea typeface="Calibri"/>
                <a:cs typeface="Calibri"/>
                <a:sym typeface="Calibri"/>
              </a:rPr>
              <a:t>orillas de la </a:t>
            </a:r>
            <a:r>
              <a:rPr lang="es-ES" sz="1200" i="1" dirty="0">
                <a:solidFill>
                  <a:schemeClr val="dk1"/>
                </a:solidFill>
                <a:ea typeface="Calibri"/>
                <a:cs typeface="Calibri"/>
                <a:sym typeface="Calibri"/>
              </a:rPr>
              <a:t>carretera, </a:t>
            </a:r>
            <a:r>
              <a:rPr lang="es-ES" sz="1200" i="1" dirty="0" smtClean="0">
                <a:solidFill>
                  <a:schemeClr val="dk1"/>
                </a:solidFill>
                <a:ea typeface="Calibri"/>
                <a:cs typeface="Calibri"/>
                <a:sym typeface="Calibri"/>
              </a:rPr>
              <a:t>basura </a:t>
            </a:r>
            <a:r>
              <a:rPr lang="es-ES" sz="1200" i="1" dirty="0">
                <a:solidFill>
                  <a:schemeClr val="dk1"/>
                </a:solidFill>
                <a:ea typeface="Calibri"/>
                <a:cs typeface="Calibri"/>
                <a:sym typeface="Calibri"/>
              </a:rPr>
              <a:t>en la acera, etc. Sin embargo </a:t>
            </a:r>
            <a:r>
              <a:rPr lang="es-ES" sz="1200" i="1" dirty="0" smtClean="0">
                <a:solidFill>
                  <a:schemeClr val="dk1"/>
                </a:solidFill>
                <a:ea typeface="Calibri"/>
                <a:cs typeface="Calibri"/>
                <a:sym typeface="Calibri"/>
              </a:rPr>
              <a:t>la contaminación del agua </a:t>
            </a:r>
            <a:r>
              <a:rPr lang="es-ES" sz="1200" i="1" dirty="0">
                <a:solidFill>
                  <a:schemeClr val="dk1"/>
                </a:solidFill>
                <a:ea typeface="Calibri"/>
                <a:cs typeface="Calibri"/>
                <a:sym typeface="Calibri"/>
              </a:rPr>
              <a:t>y </a:t>
            </a:r>
            <a:r>
              <a:rPr lang="es-ES" sz="1200" i="1" dirty="0" smtClean="0">
                <a:solidFill>
                  <a:schemeClr val="dk1"/>
                </a:solidFill>
                <a:ea typeface="Calibri"/>
                <a:cs typeface="Calibri"/>
                <a:sym typeface="Calibri"/>
              </a:rPr>
              <a:t>del </a:t>
            </a:r>
            <a:r>
              <a:rPr lang="es-ES" sz="1200" i="1" dirty="0">
                <a:solidFill>
                  <a:schemeClr val="dk1"/>
                </a:solidFill>
                <a:ea typeface="Calibri"/>
                <a:cs typeface="Calibri"/>
                <a:sym typeface="Calibri"/>
              </a:rPr>
              <a:t>océano no es tan fácil </a:t>
            </a:r>
            <a:r>
              <a:rPr lang="es-ES" sz="1200" i="1" dirty="0" smtClean="0">
                <a:solidFill>
                  <a:schemeClr val="dk1"/>
                </a:solidFill>
                <a:ea typeface="Calibri"/>
                <a:cs typeface="Calibri"/>
                <a:sym typeface="Calibri"/>
              </a:rPr>
              <a:t>de considerar porque </a:t>
            </a:r>
            <a:r>
              <a:rPr lang="es-ES" sz="1200" i="1" dirty="0">
                <a:solidFill>
                  <a:schemeClr val="dk1"/>
                </a:solidFill>
                <a:ea typeface="Calibri"/>
                <a:cs typeface="Calibri"/>
                <a:sym typeface="Calibri"/>
              </a:rPr>
              <a:t>no vivimos en la playa o </a:t>
            </a:r>
            <a:r>
              <a:rPr lang="es-ES" sz="1200" i="1" dirty="0" smtClean="0">
                <a:solidFill>
                  <a:schemeClr val="dk1"/>
                </a:solidFill>
                <a:ea typeface="Calibri"/>
                <a:cs typeface="Calibri"/>
                <a:sym typeface="Calibri"/>
              </a:rPr>
              <a:t>no la visitamos todos </a:t>
            </a:r>
            <a:r>
              <a:rPr lang="es-ES" sz="1200" i="1" dirty="0">
                <a:solidFill>
                  <a:schemeClr val="dk1"/>
                </a:solidFill>
                <a:ea typeface="Calibri"/>
                <a:cs typeface="Calibri"/>
                <a:sym typeface="Calibri"/>
              </a:rPr>
              <a:t>los días. Hoy vamos a ver un </a:t>
            </a:r>
            <a:r>
              <a:rPr lang="es-ES" sz="1200" i="1" dirty="0" smtClean="0">
                <a:solidFill>
                  <a:schemeClr val="dk1"/>
                </a:solidFill>
                <a:ea typeface="Calibri"/>
                <a:cs typeface="Calibri"/>
                <a:sym typeface="Calibri"/>
              </a:rPr>
              <a:t>video </a:t>
            </a:r>
            <a:r>
              <a:rPr lang="es-ES" sz="1200" i="1" dirty="0">
                <a:solidFill>
                  <a:schemeClr val="dk1"/>
                </a:solidFill>
                <a:ea typeface="Calibri"/>
                <a:cs typeface="Calibri"/>
                <a:sym typeface="Calibri"/>
              </a:rPr>
              <a:t>y </a:t>
            </a:r>
            <a:r>
              <a:rPr lang="es-ES" sz="1200" i="1" dirty="0" smtClean="0">
                <a:solidFill>
                  <a:schemeClr val="dk1"/>
                </a:solidFill>
                <a:ea typeface="Calibri"/>
                <a:cs typeface="Calibri"/>
                <a:sym typeface="Calibri"/>
              </a:rPr>
              <a:t>a compartir </a:t>
            </a:r>
            <a:r>
              <a:rPr lang="es-ES" sz="1200" i="1" dirty="0">
                <a:solidFill>
                  <a:schemeClr val="dk1"/>
                </a:solidFill>
                <a:ea typeface="Calibri"/>
                <a:cs typeface="Calibri"/>
                <a:sym typeface="Calibri"/>
              </a:rPr>
              <a:t>con los demás lo que hemos aprendido acerca de la contaminación del océano. Esto nos preparará para </a:t>
            </a:r>
            <a:r>
              <a:rPr lang="es-ES" sz="1200" i="1" dirty="0" smtClean="0">
                <a:solidFill>
                  <a:schemeClr val="dk1"/>
                </a:solidFill>
                <a:ea typeface="Calibri"/>
                <a:cs typeface="Calibri"/>
                <a:sym typeface="Calibri"/>
              </a:rPr>
              <a:t>la Tarea </a:t>
            </a:r>
            <a:r>
              <a:rPr lang="es-ES" sz="1200" i="1" dirty="0">
                <a:solidFill>
                  <a:schemeClr val="dk1"/>
                </a:solidFill>
                <a:ea typeface="Calibri"/>
                <a:cs typeface="Calibri"/>
                <a:sym typeface="Calibri"/>
              </a:rPr>
              <a:t>de rendimiento </a:t>
            </a:r>
            <a:r>
              <a:rPr lang="es-ES" sz="1200" i="1" dirty="0" smtClean="0">
                <a:solidFill>
                  <a:schemeClr val="dk1"/>
                </a:solidFill>
                <a:ea typeface="Calibri"/>
                <a:cs typeface="Calibri"/>
                <a:sym typeface="Calibri"/>
              </a:rPr>
              <a:t>relacionada </a:t>
            </a:r>
            <a:r>
              <a:rPr lang="es-ES" sz="1200" i="1" dirty="0">
                <a:solidFill>
                  <a:schemeClr val="dk1"/>
                </a:solidFill>
                <a:ea typeface="Calibri"/>
                <a:cs typeface="Calibri"/>
                <a:sym typeface="Calibri"/>
              </a:rPr>
              <a:t>con la limpieza de nuestros </a:t>
            </a:r>
            <a:r>
              <a:rPr lang="es-ES" sz="1200" i="1" dirty="0" smtClean="0">
                <a:solidFill>
                  <a:schemeClr val="dk1"/>
                </a:solidFill>
                <a:ea typeface="Calibri"/>
                <a:cs typeface="Calibri"/>
                <a:sym typeface="Calibri"/>
              </a:rPr>
              <a:t>océanos, pero primero </a:t>
            </a:r>
            <a:r>
              <a:rPr lang="es-ES" sz="1200" i="1" dirty="0">
                <a:solidFill>
                  <a:schemeClr val="dk1"/>
                </a:solidFill>
                <a:ea typeface="Calibri"/>
                <a:cs typeface="Calibri"/>
                <a:sym typeface="Calibri"/>
              </a:rPr>
              <a:t>necesitamos saber algunas palabras </a:t>
            </a:r>
            <a:r>
              <a:rPr lang="es-ES" sz="1200" i="1" dirty="0" smtClean="0">
                <a:solidFill>
                  <a:schemeClr val="dk1"/>
                </a:solidFill>
                <a:ea typeface="Calibri"/>
                <a:cs typeface="Calibri"/>
                <a:sym typeface="Calibri"/>
              </a:rPr>
              <a:t>importante de vocabulario.</a:t>
            </a:r>
          </a:p>
          <a:p>
            <a:pPr>
              <a:buSzPct val="25000"/>
            </a:pPr>
            <a:endParaRPr lang="x-none" sz="1200" b="1" i="1" dirty="0" smtClean="0">
              <a:solidFill>
                <a:schemeClr val="dk1"/>
              </a:solidFill>
              <a:latin typeface="Calibri"/>
              <a:ea typeface="Calibri"/>
              <a:cs typeface="Calibri"/>
              <a:sym typeface="Calibri"/>
            </a:endParaRPr>
          </a:p>
          <a:p>
            <a:pPr>
              <a:buSzPct val="25000"/>
            </a:pPr>
            <a:r>
              <a:rPr lang="es-ES" sz="1200" dirty="0">
                <a:solidFill>
                  <a:schemeClr val="dk1"/>
                </a:solidFill>
                <a:ea typeface="Calibri"/>
                <a:cs typeface="Calibri"/>
                <a:sym typeface="Calibri"/>
              </a:rPr>
              <a:t>[Reparta la lista de vocabulario </a:t>
            </a:r>
            <a:r>
              <a:rPr lang="es-ES" sz="1200" dirty="0" smtClean="0">
                <a:solidFill>
                  <a:schemeClr val="dk1"/>
                </a:solidFill>
                <a:ea typeface="Calibri"/>
                <a:cs typeface="Calibri"/>
                <a:sym typeface="Calibri"/>
              </a:rPr>
              <a:t>a </a:t>
            </a:r>
            <a:r>
              <a:rPr lang="es-ES" sz="1200" dirty="0">
                <a:solidFill>
                  <a:schemeClr val="dk1"/>
                </a:solidFill>
                <a:ea typeface="Calibri"/>
                <a:cs typeface="Calibri"/>
                <a:sym typeface="Calibri"/>
              </a:rPr>
              <a:t>cada estudiante. </a:t>
            </a:r>
            <a:r>
              <a:rPr lang="es-ES" sz="1200" dirty="0" smtClean="0">
                <a:solidFill>
                  <a:schemeClr val="dk1"/>
                </a:solidFill>
                <a:ea typeface="Calibri"/>
                <a:cs typeface="Calibri"/>
                <a:sym typeface="Calibri"/>
              </a:rPr>
              <a:t>Lea </a:t>
            </a:r>
            <a:r>
              <a:rPr lang="es-ES" sz="1200" dirty="0">
                <a:solidFill>
                  <a:schemeClr val="dk1"/>
                </a:solidFill>
                <a:ea typeface="Calibri"/>
                <a:cs typeface="Calibri"/>
                <a:sym typeface="Calibri"/>
              </a:rPr>
              <a:t>cada palabra y su </a:t>
            </a:r>
            <a:r>
              <a:rPr lang="es-ES" sz="1200" dirty="0" smtClean="0">
                <a:solidFill>
                  <a:schemeClr val="dk1"/>
                </a:solidFill>
                <a:ea typeface="Calibri"/>
                <a:cs typeface="Calibri"/>
                <a:sym typeface="Calibri"/>
              </a:rPr>
              <a:t>definición, dando ejemplos según </a:t>
            </a:r>
            <a:r>
              <a:rPr lang="es-ES" sz="1200" dirty="0">
                <a:solidFill>
                  <a:schemeClr val="dk1"/>
                </a:solidFill>
                <a:ea typeface="Calibri"/>
                <a:cs typeface="Calibri"/>
                <a:sym typeface="Calibri"/>
              </a:rPr>
              <a:t>sea necesario, pero no </a:t>
            </a:r>
            <a:r>
              <a:rPr lang="es-ES" sz="1200" dirty="0" smtClean="0">
                <a:solidFill>
                  <a:schemeClr val="dk1"/>
                </a:solidFill>
                <a:ea typeface="Calibri"/>
                <a:cs typeface="Calibri"/>
                <a:sym typeface="Calibri"/>
              </a:rPr>
              <a:t>amplíe </a:t>
            </a:r>
            <a:r>
              <a:rPr lang="es-ES" sz="1200" dirty="0">
                <a:solidFill>
                  <a:schemeClr val="dk1"/>
                </a:solidFill>
                <a:ea typeface="Calibri"/>
                <a:cs typeface="Calibri"/>
                <a:sym typeface="Calibri"/>
              </a:rPr>
              <a:t>demasiado en </a:t>
            </a:r>
            <a:r>
              <a:rPr lang="es-ES" sz="1200" dirty="0" smtClean="0">
                <a:solidFill>
                  <a:schemeClr val="dk1"/>
                </a:solidFill>
                <a:ea typeface="Calibri"/>
                <a:cs typeface="Calibri"/>
                <a:sym typeface="Calibri"/>
              </a:rPr>
              <a:t>ellas ya que los </a:t>
            </a:r>
            <a:r>
              <a:rPr lang="es-ES" sz="1200" dirty="0">
                <a:solidFill>
                  <a:schemeClr val="dk1"/>
                </a:solidFill>
                <a:ea typeface="Calibri"/>
                <a:cs typeface="Calibri"/>
                <a:sym typeface="Calibri"/>
              </a:rPr>
              <a:t>estudiantes sólo </a:t>
            </a:r>
            <a:r>
              <a:rPr lang="es-ES" sz="1200" dirty="0" smtClean="0">
                <a:solidFill>
                  <a:schemeClr val="dk1"/>
                </a:solidFill>
                <a:ea typeface="Calibri"/>
                <a:cs typeface="Calibri"/>
                <a:sym typeface="Calibri"/>
              </a:rPr>
              <a:t>necesitan familiarizarse con ellas </a:t>
            </a:r>
            <a:r>
              <a:rPr lang="es-ES" sz="1200" dirty="0">
                <a:solidFill>
                  <a:schemeClr val="dk1"/>
                </a:solidFill>
                <a:ea typeface="Calibri"/>
                <a:cs typeface="Calibri"/>
                <a:sym typeface="Calibri"/>
              </a:rPr>
              <a:t>antes de ver el video</a:t>
            </a:r>
            <a:r>
              <a:rPr lang="es-ES" sz="1200" dirty="0" smtClean="0">
                <a:solidFill>
                  <a:schemeClr val="dk1"/>
                </a:solidFill>
                <a:ea typeface="Calibri"/>
                <a:cs typeface="Calibri"/>
                <a:sym typeface="Calibri"/>
              </a:rPr>
              <a:t>.]</a:t>
            </a:r>
          </a:p>
          <a:p>
            <a:pPr>
              <a:buSzPct val="25000"/>
            </a:pPr>
            <a:endParaRPr lang="x-none" sz="1200" b="1" dirty="0" smtClean="0">
              <a:solidFill>
                <a:schemeClr val="dk1"/>
              </a:solidFill>
              <a:latin typeface="Calibri"/>
              <a:ea typeface="Calibri"/>
              <a:cs typeface="Calibri"/>
              <a:sym typeface="Calibri"/>
            </a:endParaRPr>
          </a:p>
          <a:p>
            <a:pPr>
              <a:buSzPct val="25000"/>
            </a:pPr>
            <a:r>
              <a:rPr lang="x-none" sz="1200" b="1" dirty="0" smtClean="0">
                <a:solidFill>
                  <a:schemeClr val="dk1"/>
                </a:solidFill>
                <a:latin typeface="Calibri"/>
                <a:ea typeface="Calibri"/>
                <a:cs typeface="Calibri"/>
                <a:sym typeface="Calibri"/>
              </a:rPr>
              <a:t>El facilitador dice:</a:t>
            </a:r>
          </a:p>
          <a:p>
            <a:pPr>
              <a:buSzPct val="25000"/>
            </a:pPr>
            <a:r>
              <a:rPr lang="x-none" sz="1200" i="1" dirty="0" smtClean="0">
                <a:solidFill>
                  <a:schemeClr val="dk1"/>
                </a:solidFill>
                <a:latin typeface="Calibri"/>
                <a:ea typeface="Calibri"/>
                <a:cs typeface="Calibri"/>
                <a:sym typeface="Calibri"/>
              </a:rPr>
              <a:t>Ahora veremos </a:t>
            </a:r>
            <a:r>
              <a:rPr lang="x-none" sz="1200" i="1" dirty="0">
                <a:solidFill>
                  <a:schemeClr val="dk1"/>
                </a:solidFill>
                <a:latin typeface="Calibri"/>
                <a:ea typeface="Calibri"/>
                <a:cs typeface="Calibri"/>
                <a:sym typeface="Calibri"/>
              </a:rPr>
              <a:t> </a:t>
            </a:r>
            <a:r>
              <a:rPr lang="x-none" sz="1200" i="1" dirty="0" smtClean="0">
                <a:solidFill>
                  <a:schemeClr val="dk1"/>
                </a:solidFill>
                <a:latin typeface="Calibri"/>
                <a:ea typeface="Calibri"/>
                <a:cs typeface="Calibri"/>
                <a:sym typeface="Calibri"/>
              </a:rPr>
              <a:t>un corto video acerca de la </a:t>
            </a:r>
            <a:r>
              <a:rPr lang="x-none" sz="1200" b="1" i="1" dirty="0" smtClean="0">
                <a:solidFill>
                  <a:schemeClr val="dk1"/>
                </a:solidFill>
                <a:latin typeface="Calibri"/>
                <a:ea typeface="Calibri"/>
                <a:cs typeface="Calibri"/>
                <a:sym typeface="Calibri"/>
              </a:rPr>
              <a:t>Gran zona de basura del Pacífico</a:t>
            </a:r>
            <a:r>
              <a:rPr lang="x-none" sz="1200" i="1" dirty="0" smtClean="0">
                <a:solidFill>
                  <a:schemeClr val="dk1"/>
                </a:solidFill>
                <a:latin typeface="Calibri"/>
                <a:ea typeface="Calibri"/>
                <a:cs typeface="Calibri"/>
                <a:sym typeface="Calibri"/>
              </a:rPr>
              <a:t>.  Mientras observamos el video, quiero  que escojan  6 detalles clave que ustedes piensen que son importantes y escríbanlos al lado izquierdo de su hoja, debajo de dónde dice “</a:t>
            </a:r>
            <a:r>
              <a:rPr lang="x-none" sz="1200" b="1" i="1" dirty="0" smtClean="0">
                <a:solidFill>
                  <a:schemeClr val="dk1"/>
                </a:solidFill>
                <a:latin typeface="Calibri"/>
                <a:ea typeface="Calibri"/>
                <a:cs typeface="Calibri"/>
                <a:sym typeface="Calibri"/>
              </a:rPr>
              <a:t>Tú</a:t>
            </a:r>
            <a:r>
              <a:rPr lang="x-none" sz="1200" i="1" dirty="0" smtClean="0">
                <a:solidFill>
                  <a:schemeClr val="dk1"/>
                </a:solidFill>
                <a:latin typeface="Calibri"/>
                <a:ea typeface="Calibri"/>
                <a:cs typeface="Calibri"/>
                <a:sym typeface="Calibri"/>
              </a:rPr>
              <a:t>”.  No necesitan ser oraciones completas.</a:t>
            </a:r>
          </a:p>
          <a:p>
            <a:pPr>
              <a:buSzPct val="25000"/>
            </a:pPr>
            <a:endParaRPr lang="x-none" sz="1200" i="1" dirty="0" smtClean="0">
              <a:solidFill>
                <a:schemeClr val="dk1"/>
              </a:solidFill>
              <a:latin typeface="Calibri"/>
              <a:ea typeface="Calibri"/>
              <a:cs typeface="Calibri"/>
              <a:sym typeface="Calibri"/>
            </a:endParaRPr>
          </a:p>
          <a:p>
            <a:pPr>
              <a:buSzPct val="25000"/>
            </a:pPr>
            <a:r>
              <a:rPr lang="x-none" sz="1200" dirty="0" smtClean="0">
                <a:solidFill>
                  <a:schemeClr val="dk1"/>
                </a:solidFill>
                <a:latin typeface="Calibri"/>
                <a:ea typeface="Calibri"/>
                <a:cs typeface="Calibri"/>
                <a:sym typeface="Calibri"/>
              </a:rPr>
              <a:t>[Muestre a los estudiantes una copia de la hoja de tomar notas e indique dónde deben escribir las respuestas.]</a:t>
            </a:r>
          </a:p>
          <a:p>
            <a:pPr>
              <a:buSzPct val="25000"/>
            </a:pPr>
            <a:endParaRPr lang="x-none" sz="1200" dirty="0" smtClean="0">
              <a:solidFill>
                <a:schemeClr val="dk1"/>
              </a:solidFill>
              <a:latin typeface="Calibri"/>
              <a:ea typeface="Calibri"/>
              <a:cs typeface="Calibri"/>
              <a:sym typeface="Calibri"/>
            </a:endParaRPr>
          </a:p>
          <a:p>
            <a:pPr>
              <a:buSzPct val="25000"/>
            </a:pPr>
            <a:r>
              <a:rPr lang="x-none" sz="1200" dirty="0" smtClean="0">
                <a:solidFill>
                  <a:schemeClr val="dk1"/>
                </a:solidFill>
                <a:latin typeface="Calibri"/>
                <a:ea typeface="Calibri"/>
                <a:cs typeface="Calibri"/>
                <a:sym typeface="Calibri"/>
              </a:rPr>
              <a:t>[Muestre el video </a:t>
            </a:r>
            <a:r>
              <a:rPr lang="x-none" sz="1200" u="sng" dirty="0" smtClean="0">
                <a:solidFill>
                  <a:schemeClr val="hlink"/>
                </a:solidFill>
                <a:latin typeface="Calibri"/>
                <a:ea typeface="Calibri"/>
                <a:cs typeface="Calibri"/>
                <a:sym typeface="Calibri"/>
                <a:hlinkClick r:id="rId3"/>
              </a:rPr>
              <a:t>http://www.tubechop.com/watch/6437429</a:t>
            </a:r>
            <a:r>
              <a:rPr lang="x-none" sz="1200" u="sng" dirty="0" smtClean="0">
                <a:solidFill>
                  <a:schemeClr val="hlink"/>
                </a:solidFill>
                <a:latin typeface="Calibri"/>
                <a:ea typeface="Calibri"/>
                <a:cs typeface="Calibri"/>
                <a:sym typeface="Calibri"/>
              </a:rPr>
              <a:t>  </a:t>
            </a:r>
            <a:r>
              <a:rPr lang="x-none" sz="1200" dirty="0" smtClean="0">
                <a:solidFill>
                  <a:schemeClr val="dk1"/>
                </a:solidFill>
                <a:latin typeface="Calibri"/>
                <a:ea typeface="Calibri"/>
                <a:cs typeface="Calibri"/>
                <a:sym typeface="Calibri"/>
              </a:rPr>
              <a:t>y camine alrededor del salón para animar a los estudiantes a escribir detalles clave.]</a:t>
            </a:r>
          </a:p>
          <a:p>
            <a:endParaRPr lang="x-none" sz="1200" b="1" dirty="0" smtClean="0">
              <a:solidFill>
                <a:schemeClr val="dk1"/>
              </a:solidFill>
              <a:latin typeface="Calibri"/>
              <a:ea typeface="Calibri"/>
              <a:cs typeface="Calibri"/>
              <a:sym typeface="Calibri"/>
            </a:endParaRPr>
          </a:p>
          <a:p>
            <a:pPr>
              <a:buSzPct val="25000"/>
            </a:pPr>
            <a:r>
              <a:rPr lang="x-none" sz="1200" b="1" dirty="0" smtClean="0">
                <a:solidFill>
                  <a:schemeClr val="dk1"/>
                </a:solidFill>
                <a:latin typeface="Calibri"/>
                <a:ea typeface="Calibri"/>
                <a:cs typeface="Calibri"/>
                <a:sym typeface="Calibri"/>
              </a:rPr>
              <a:t>El facilitador dice:</a:t>
            </a:r>
          </a:p>
          <a:p>
            <a:r>
              <a:rPr lang="es-ES" sz="1200" i="1" dirty="0">
                <a:solidFill>
                  <a:schemeClr val="dk1"/>
                </a:solidFill>
                <a:ea typeface="Calibri"/>
                <a:cs typeface="Calibri"/>
                <a:sym typeface="Calibri"/>
              </a:rPr>
              <a:t>Porque todos tenemos diferentes puntos de vista, es probable que </a:t>
            </a:r>
            <a:r>
              <a:rPr lang="es-ES" sz="1200" i="1" dirty="0" smtClean="0">
                <a:solidFill>
                  <a:schemeClr val="dk1"/>
                </a:solidFill>
                <a:ea typeface="Calibri"/>
                <a:cs typeface="Calibri"/>
                <a:sym typeface="Calibri"/>
              </a:rPr>
              <a:t> escribimos algunos </a:t>
            </a:r>
            <a:r>
              <a:rPr lang="es-ES" sz="1200" i="1" dirty="0">
                <a:solidFill>
                  <a:schemeClr val="dk1"/>
                </a:solidFill>
                <a:ea typeface="Calibri"/>
                <a:cs typeface="Calibri"/>
                <a:sym typeface="Calibri"/>
              </a:rPr>
              <a:t>detalles clave que son diferentes unos de otros, así que vamos a compartir. En el lado derecho de su </a:t>
            </a:r>
            <a:r>
              <a:rPr lang="es-ES" sz="1200" i="1" dirty="0" smtClean="0">
                <a:solidFill>
                  <a:schemeClr val="dk1"/>
                </a:solidFill>
                <a:ea typeface="Calibri"/>
                <a:cs typeface="Calibri"/>
                <a:sym typeface="Calibri"/>
              </a:rPr>
              <a:t>hoja de papel , </a:t>
            </a:r>
            <a:r>
              <a:rPr lang="es-ES" sz="1200" i="1" dirty="0">
                <a:solidFill>
                  <a:schemeClr val="dk1"/>
                </a:solidFill>
                <a:ea typeface="Calibri"/>
                <a:cs typeface="Calibri"/>
                <a:sym typeface="Calibri"/>
              </a:rPr>
              <a:t>usted tiene seis </a:t>
            </a:r>
            <a:r>
              <a:rPr lang="es-ES" sz="1200" i="1" dirty="0" smtClean="0">
                <a:solidFill>
                  <a:schemeClr val="dk1"/>
                </a:solidFill>
                <a:ea typeface="Calibri"/>
                <a:cs typeface="Calibri"/>
                <a:sym typeface="Calibri"/>
              </a:rPr>
              <a:t>casillas que podrían llenar. </a:t>
            </a:r>
            <a:r>
              <a:rPr lang="es-ES" sz="1200" i="1" dirty="0">
                <a:solidFill>
                  <a:schemeClr val="dk1"/>
                </a:solidFill>
                <a:ea typeface="Calibri"/>
                <a:cs typeface="Calibri"/>
                <a:sym typeface="Calibri"/>
              </a:rPr>
              <a:t>Me gustaría que  </a:t>
            </a:r>
            <a:r>
              <a:rPr lang="es-ES" sz="1200" i="1" dirty="0" smtClean="0">
                <a:solidFill>
                  <a:schemeClr val="dk1"/>
                </a:solidFill>
                <a:ea typeface="Calibri"/>
                <a:cs typeface="Calibri"/>
                <a:sym typeface="Calibri"/>
              </a:rPr>
              <a:t>consigan  por lo menos tres detalles o más si todavía tienen </a:t>
            </a:r>
            <a:r>
              <a:rPr lang="es-ES" sz="1200" i="1" dirty="0">
                <a:solidFill>
                  <a:schemeClr val="dk1"/>
                </a:solidFill>
                <a:ea typeface="Calibri"/>
                <a:cs typeface="Calibri"/>
                <a:sym typeface="Calibri"/>
              </a:rPr>
              <a:t>tiempo.</a:t>
            </a:r>
            <a:endParaRPr lang="x-none" sz="1200" dirty="0">
              <a:solidFill>
                <a:schemeClr val="dk1"/>
              </a:solidFill>
              <a:latin typeface="Calibri"/>
              <a:ea typeface="Calibri"/>
              <a:cs typeface="Calibri"/>
              <a:sym typeface="Calibri"/>
            </a:endParaRPr>
          </a:p>
        </p:txBody>
      </p:sp>
      <p:graphicFrame>
        <p:nvGraphicFramePr>
          <p:cNvPr id="2" name="Table 1"/>
          <p:cNvGraphicFramePr>
            <a:graphicFrameLocks noGrp="1"/>
          </p:cNvGraphicFramePr>
          <p:nvPr>
            <p:extLst>
              <p:ext uri="{D42A27DB-BD31-4B8C-83A1-F6EECF244321}">
                <p14:modId xmlns:p14="http://schemas.microsoft.com/office/powerpoint/2010/main" val="1992815411"/>
              </p:ext>
            </p:extLst>
          </p:nvPr>
        </p:nvGraphicFramePr>
        <p:xfrm>
          <a:off x="3859473" y="3124200"/>
          <a:ext cx="2473318" cy="871728"/>
        </p:xfrm>
        <a:graphic>
          <a:graphicData uri="http://schemas.openxmlformats.org/drawingml/2006/table">
            <a:tbl>
              <a:tblPr firstRow="1" bandRow="1"/>
              <a:tblGrid>
                <a:gridCol w="1236659"/>
                <a:gridCol w="1236659"/>
              </a:tblGrid>
              <a:tr h="435864">
                <a:tc>
                  <a:txBody>
                    <a:bodyPr/>
                    <a:lstStyle/>
                    <a:p>
                      <a:r>
                        <a:rPr lang="en-US" sz="2200" dirty="0" smtClean="0"/>
                        <a:t>Lo</a:t>
                      </a:r>
                      <a:r>
                        <a:rPr lang="en-US" sz="2200" baseline="0" dirty="0" smtClean="0"/>
                        <a:t> </a:t>
                      </a:r>
                      <a:r>
                        <a:rPr lang="en-US" sz="2200" baseline="0" dirty="0" err="1" smtClean="0"/>
                        <a:t>sé</a:t>
                      </a:r>
                      <a:endParaRPr lang="en-US" sz="2200" dirty="0"/>
                    </a:p>
                  </a:txBody>
                  <a:tcPr marL="100584" marR="100584" marT="50292" marB="50292"/>
                </a:tc>
                <a:tc>
                  <a:txBody>
                    <a:bodyPr/>
                    <a:lstStyle/>
                    <a:p>
                      <a:r>
                        <a:rPr lang="en-US" sz="2200" dirty="0" err="1" smtClean="0"/>
                        <a:t>Aprendí</a:t>
                      </a:r>
                      <a:endParaRPr lang="en-US" sz="2200" dirty="0"/>
                    </a:p>
                  </a:txBody>
                  <a:tcPr marL="100584" marR="100584" marT="50292" marB="50292"/>
                </a:tc>
              </a:tr>
              <a:tr h="435864">
                <a:tc>
                  <a:txBody>
                    <a:bodyPr/>
                    <a:lstStyle/>
                    <a:p>
                      <a:endParaRPr lang="en-US" sz="2200" dirty="0"/>
                    </a:p>
                  </a:txBody>
                  <a:tcPr marL="100584" marR="100584" marT="50292" marB="50292"/>
                </a:tc>
                <a:tc>
                  <a:txBody>
                    <a:bodyPr/>
                    <a:lstStyle/>
                    <a:p>
                      <a:endParaRPr lang="en-US" sz="2200" dirty="0"/>
                    </a:p>
                  </a:txBody>
                  <a:tcPr marL="100584" marR="100584" marT="50292" marB="50292"/>
                </a:tc>
              </a:tr>
            </a:tbl>
          </a:graphicData>
        </a:graphic>
      </p:graphicFrame>
      <p:sp>
        <p:nvSpPr>
          <p:cNvPr id="4" name="Slide Number Placeholder 2"/>
          <p:cNvSpPr>
            <a:spLocks noGrp="1"/>
          </p:cNvSpPr>
          <p:nvPr>
            <p:ph type="sldNum" sz="quarter" idx="12"/>
          </p:nvPr>
        </p:nvSpPr>
        <p:spPr>
          <a:xfrm>
            <a:off x="6557963" y="9522884"/>
            <a:ext cx="842010" cy="535517"/>
          </a:xfrm>
        </p:spPr>
        <p:txBody>
          <a:bodyPr/>
          <a:lstStyle/>
          <a:p>
            <a:r>
              <a:rPr lang="en-US" dirty="0" smtClean="0">
                <a:solidFill>
                  <a:prstClr val="black">
                    <a:tint val="75000"/>
                  </a:prstClr>
                </a:solidFill>
              </a:rPr>
              <a:t>5</a:t>
            </a:r>
            <a:endParaRPr lang="en-US" dirty="0">
              <a:solidFill>
                <a:prstClr val="black">
                  <a:tint val="75000"/>
                </a:prstClr>
              </a:solidFill>
            </a:endParaRPr>
          </a:p>
        </p:txBody>
      </p:sp>
    </p:spTree>
    <p:extLst>
      <p:ext uri="{BB962C8B-B14F-4D97-AF65-F5344CB8AC3E}">
        <p14:creationId xmlns:p14="http://schemas.microsoft.com/office/powerpoint/2010/main" val="1018694338"/>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4426" y="870727"/>
            <a:ext cx="7206018" cy="7417415"/>
          </a:xfrm>
          <a:prstGeom prst="rect">
            <a:avLst/>
          </a:prstGeom>
        </p:spPr>
        <p:txBody>
          <a:bodyPr wrap="square">
            <a:spAutoFit/>
          </a:bodyPr>
          <a:lstStyle/>
          <a:p>
            <a:pPr lvl="0">
              <a:buSzPct val="25000"/>
            </a:pPr>
            <a:r>
              <a:rPr lang="x-none" sz="1400" b="1" dirty="0" smtClean="0">
                <a:solidFill>
                  <a:schemeClr val="dk1"/>
                </a:solidFill>
                <a:latin typeface="Calibri"/>
                <a:ea typeface="Calibri"/>
                <a:cs typeface="Calibri"/>
                <a:sym typeface="Calibri"/>
              </a:rPr>
              <a:t>El facilitador dice:</a:t>
            </a:r>
          </a:p>
          <a:p>
            <a:pPr>
              <a:buSzPct val="25000"/>
            </a:pPr>
            <a:r>
              <a:rPr lang="x-none" sz="1400" i="1" dirty="0" smtClean="0">
                <a:solidFill>
                  <a:schemeClr val="dk1"/>
                </a:solidFill>
                <a:latin typeface="Calibri"/>
                <a:ea typeface="Calibri"/>
                <a:cs typeface="Calibri"/>
                <a:sym typeface="Calibri"/>
              </a:rPr>
              <a:t>El trabajo de ustedes es caminar alrededor del salón y preguntar a 3 compañeros diferentes por un detalle clave que ellos tengan y que ustedes no tienen.  Escriba su respuesta en el lado derecho de la hoja, debajo de “</a:t>
            </a:r>
            <a:r>
              <a:rPr lang="x-none" sz="1400" b="1" i="1" dirty="0" smtClean="0">
                <a:solidFill>
                  <a:schemeClr val="dk1"/>
                </a:solidFill>
                <a:latin typeface="Calibri"/>
                <a:ea typeface="Calibri"/>
                <a:cs typeface="Calibri"/>
                <a:sym typeface="Calibri"/>
              </a:rPr>
              <a:t>Compañeros</a:t>
            </a:r>
            <a:r>
              <a:rPr lang="x-none" sz="1400" i="1" dirty="0" smtClean="0">
                <a:solidFill>
                  <a:schemeClr val="dk1"/>
                </a:solidFill>
                <a:latin typeface="Calibri"/>
                <a:ea typeface="Calibri"/>
                <a:cs typeface="Calibri"/>
                <a:sym typeface="Calibri"/>
              </a:rPr>
              <a:t>”.</a:t>
            </a:r>
          </a:p>
          <a:p>
            <a:pPr>
              <a:buSzPct val="25000"/>
            </a:pPr>
            <a:endParaRPr lang="x-none" sz="1400" i="1" dirty="0" smtClean="0">
              <a:solidFill>
                <a:schemeClr val="dk1"/>
              </a:solidFill>
              <a:latin typeface="Calibri"/>
              <a:ea typeface="Calibri"/>
              <a:cs typeface="Calibri"/>
              <a:sym typeface="Calibri"/>
            </a:endParaRPr>
          </a:p>
          <a:p>
            <a:pPr>
              <a:buSzPct val="25000"/>
            </a:pPr>
            <a:r>
              <a:rPr lang="x-none" sz="1400" dirty="0" smtClean="0">
                <a:solidFill>
                  <a:schemeClr val="dk1"/>
                </a:solidFill>
                <a:latin typeface="Calibri"/>
                <a:ea typeface="Calibri"/>
                <a:cs typeface="Calibri"/>
                <a:sym typeface="Calibri"/>
              </a:rPr>
              <a:t>[</a:t>
            </a:r>
            <a:r>
              <a:rPr lang="es-ES" sz="1400" dirty="0" smtClean="0">
                <a:solidFill>
                  <a:schemeClr val="dk1"/>
                </a:solidFill>
                <a:ea typeface="Calibri"/>
                <a:cs typeface="Calibri"/>
                <a:sym typeface="Calibri"/>
              </a:rPr>
              <a:t>Muestre </a:t>
            </a:r>
            <a:r>
              <a:rPr lang="es-ES" sz="1400" dirty="0">
                <a:solidFill>
                  <a:schemeClr val="dk1"/>
                </a:solidFill>
                <a:ea typeface="Calibri"/>
                <a:cs typeface="Calibri"/>
                <a:sym typeface="Calibri"/>
              </a:rPr>
              <a:t>a los estudiantes una copia de la hoja de tomar notas e indique dónde deben escribir </a:t>
            </a:r>
            <a:r>
              <a:rPr lang="es-ES" sz="1400" dirty="0" smtClean="0">
                <a:solidFill>
                  <a:schemeClr val="dk1"/>
                </a:solidFill>
                <a:ea typeface="Calibri"/>
                <a:cs typeface="Calibri"/>
                <a:sym typeface="Calibri"/>
              </a:rPr>
              <a:t>los detalles clave de sus compañeros.]</a:t>
            </a:r>
            <a:endParaRPr lang="es-ES" sz="1400" dirty="0">
              <a:solidFill>
                <a:schemeClr val="dk1"/>
              </a:solidFill>
              <a:ea typeface="Calibri"/>
              <a:cs typeface="Calibri"/>
              <a:sym typeface="Calibri"/>
            </a:endParaRPr>
          </a:p>
          <a:p>
            <a:pPr lvl="0">
              <a:buSzPct val="25000"/>
            </a:pPr>
            <a:endParaRPr lang="x-none" sz="1400" i="1" dirty="0" smtClean="0">
              <a:solidFill>
                <a:schemeClr val="dk1"/>
              </a:solidFill>
              <a:latin typeface="Calibri"/>
              <a:ea typeface="Calibri"/>
              <a:cs typeface="Calibri"/>
              <a:sym typeface="Calibri"/>
            </a:endParaRPr>
          </a:p>
          <a:p>
            <a:pPr lvl="0">
              <a:buSzPct val="25000"/>
            </a:pPr>
            <a:r>
              <a:rPr lang="x-none" sz="1400" b="1" dirty="0" smtClean="0">
                <a:solidFill>
                  <a:schemeClr val="dk1"/>
                </a:solidFill>
                <a:latin typeface="Calibri"/>
                <a:ea typeface="Calibri"/>
                <a:cs typeface="Calibri"/>
                <a:sym typeface="Calibri"/>
              </a:rPr>
              <a:t>El facilitador dice:</a:t>
            </a:r>
          </a:p>
          <a:p>
            <a:pPr lvl="0">
              <a:buSzPct val="25000"/>
            </a:pPr>
            <a:r>
              <a:rPr lang="x-none" sz="1400" i="1" dirty="0" smtClean="0">
                <a:solidFill>
                  <a:schemeClr val="dk1"/>
                </a:solidFill>
                <a:latin typeface="Calibri"/>
                <a:ea typeface="Calibri"/>
                <a:cs typeface="Calibri"/>
                <a:sym typeface="Calibri"/>
              </a:rPr>
              <a:t>Si obtuvieron al menos tres, entonces traten de buscar más hasta que el tiempo termine. </a:t>
            </a:r>
          </a:p>
          <a:p>
            <a:pPr lvl="0">
              <a:buSzPct val="25000"/>
            </a:pPr>
            <a:endParaRPr lang="x-none" sz="1400" i="1" dirty="0" smtClean="0">
              <a:solidFill>
                <a:schemeClr val="dk1"/>
              </a:solidFill>
              <a:latin typeface="Calibri"/>
              <a:ea typeface="Calibri"/>
              <a:cs typeface="Calibri"/>
              <a:sym typeface="Calibri"/>
            </a:endParaRPr>
          </a:p>
          <a:p>
            <a:pPr lvl="0">
              <a:buSzPct val="25000"/>
            </a:pPr>
            <a:r>
              <a:rPr lang="x-none" sz="1400" dirty="0" smtClean="0">
                <a:solidFill>
                  <a:schemeClr val="dk1"/>
                </a:solidFill>
                <a:latin typeface="Calibri"/>
                <a:ea typeface="Calibri"/>
                <a:cs typeface="Calibri"/>
                <a:sym typeface="Calibri"/>
              </a:rPr>
              <a:t>[Conceda a los estudiantes 15 minutos para completar esta parte, a menos que usted considere que necesitan más tiempo.  Tal vez necesita permitir acomodaciones para escribir, si es necesario.]</a:t>
            </a:r>
          </a:p>
          <a:p>
            <a:pPr lvl="0">
              <a:buSzPct val="25000"/>
            </a:pPr>
            <a:endParaRPr lang="x-none" sz="1400" dirty="0" smtClean="0">
              <a:solidFill>
                <a:schemeClr val="dk1"/>
              </a:solidFill>
              <a:latin typeface="Calibri"/>
              <a:ea typeface="Calibri"/>
              <a:cs typeface="Calibri"/>
              <a:sym typeface="Calibri"/>
            </a:endParaRPr>
          </a:p>
          <a:p>
            <a:pPr lvl="0">
              <a:buSzPct val="25000"/>
            </a:pPr>
            <a:r>
              <a:rPr lang="x-none" sz="1400" b="1" dirty="0" smtClean="0">
                <a:solidFill>
                  <a:schemeClr val="dk1"/>
                </a:solidFill>
                <a:latin typeface="Calibri"/>
                <a:ea typeface="Calibri"/>
                <a:cs typeface="Calibri"/>
                <a:sym typeface="Calibri"/>
              </a:rPr>
              <a:t>El facilitador dice:</a:t>
            </a:r>
          </a:p>
          <a:p>
            <a:pPr lvl="0">
              <a:buSzPct val="25000"/>
            </a:pPr>
            <a:r>
              <a:rPr lang="x-none" sz="1400" i="1" dirty="0" smtClean="0">
                <a:solidFill>
                  <a:schemeClr val="dk1"/>
                </a:solidFill>
                <a:latin typeface="Calibri"/>
                <a:ea typeface="Calibri"/>
                <a:cs typeface="Calibri"/>
                <a:sym typeface="Calibri"/>
              </a:rPr>
              <a:t>Ahora escribamos lo que algunos de ustedes pensaron que eran detalles clave acerca de la contaminación del océano. </a:t>
            </a:r>
          </a:p>
          <a:p>
            <a:pPr lvl="0">
              <a:buSzPct val="25000"/>
            </a:pPr>
            <a:endParaRPr lang="x-none" sz="1400" i="1" dirty="0" smtClean="0">
              <a:solidFill>
                <a:schemeClr val="dk1"/>
              </a:solidFill>
              <a:latin typeface="Calibri"/>
              <a:ea typeface="Calibri"/>
              <a:cs typeface="Calibri"/>
              <a:sym typeface="Calibri"/>
            </a:endParaRPr>
          </a:p>
          <a:p>
            <a:pPr lvl="0">
              <a:buSzPct val="25000"/>
            </a:pPr>
            <a:r>
              <a:rPr lang="x-none" sz="1400" dirty="0" smtClean="0">
                <a:solidFill>
                  <a:schemeClr val="dk1"/>
                </a:solidFill>
                <a:latin typeface="Calibri"/>
                <a:ea typeface="Calibri"/>
                <a:cs typeface="Calibri"/>
                <a:sym typeface="Calibri"/>
              </a:rPr>
              <a:t>[</a:t>
            </a:r>
            <a:r>
              <a:rPr lang="es-ES" sz="1400" dirty="0">
                <a:solidFill>
                  <a:schemeClr val="dk1"/>
                </a:solidFill>
                <a:ea typeface="Calibri"/>
                <a:cs typeface="Calibri"/>
                <a:sym typeface="Calibri"/>
              </a:rPr>
              <a:t>Llame estudiantes al azar para que compartan sus </a:t>
            </a:r>
            <a:r>
              <a:rPr lang="es-ES" sz="1400" dirty="0" smtClean="0">
                <a:solidFill>
                  <a:schemeClr val="dk1"/>
                </a:solidFill>
                <a:ea typeface="Calibri"/>
                <a:cs typeface="Calibri"/>
                <a:sym typeface="Calibri"/>
              </a:rPr>
              <a:t>detalles clave </a:t>
            </a:r>
            <a:r>
              <a:rPr lang="es-ES" sz="1400" dirty="0">
                <a:solidFill>
                  <a:schemeClr val="dk1"/>
                </a:solidFill>
                <a:ea typeface="Calibri"/>
                <a:cs typeface="Calibri"/>
                <a:sym typeface="Calibri"/>
              </a:rPr>
              <a:t>.  </a:t>
            </a:r>
            <a:r>
              <a:rPr lang="es-ES" sz="1400" dirty="0" smtClean="0">
                <a:solidFill>
                  <a:schemeClr val="dk1"/>
                </a:solidFill>
                <a:ea typeface="Calibri"/>
                <a:cs typeface="Calibri"/>
                <a:sym typeface="Calibri"/>
              </a:rPr>
              <a:t>Escríbalos </a:t>
            </a:r>
            <a:r>
              <a:rPr lang="es-ES" sz="1400" dirty="0">
                <a:solidFill>
                  <a:schemeClr val="dk1"/>
                </a:solidFill>
                <a:ea typeface="Calibri"/>
                <a:cs typeface="Calibri"/>
                <a:sym typeface="Calibri"/>
              </a:rPr>
              <a:t>en una tabla-T bajo la columna llamada </a:t>
            </a:r>
            <a:r>
              <a:rPr lang="es-ES" sz="1400" dirty="0" smtClean="0">
                <a:solidFill>
                  <a:schemeClr val="dk1"/>
                </a:solidFill>
                <a:ea typeface="Calibri"/>
                <a:cs typeface="Calibri"/>
                <a:sym typeface="Calibri"/>
              </a:rPr>
              <a:t>“Aprendí”.</a:t>
            </a:r>
            <a:r>
              <a:rPr lang="x-none" sz="1400" dirty="0" smtClean="0">
                <a:solidFill>
                  <a:schemeClr val="dk1"/>
                </a:solidFill>
                <a:latin typeface="Calibri"/>
                <a:ea typeface="Calibri"/>
                <a:cs typeface="Calibri"/>
                <a:sym typeface="Calibri"/>
              </a:rPr>
              <a:t>   </a:t>
            </a:r>
          </a:p>
          <a:p>
            <a:pPr lvl="0">
              <a:buSzPct val="25000"/>
            </a:pPr>
            <a:endParaRPr lang="x-none" sz="1400" i="1" dirty="0" smtClean="0">
              <a:solidFill>
                <a:schemeClr val="dk1"/>
              </a:solidFill>
              <a:latin typeface="Calibri"/>
              <a:ea typeface="Calibri"/>
              <a:cs typeface="Calibri"/>
              <a:sym typeface="Calibri"/>
            </a:endParaRPr>
          </a:p>
          <a:p>
            <a:pPr lvl="0">
              <a:buSzPct val="25000"/>
            </a:pPr>
            <a:r>
              <a:rPr lang="x-none" sz="1400" b="1" dirty="0" smtClean="0">
                <a:solidFill>
                  <a:schemeClr val="dk1"/>
                </a:solidFill>
                <a:latin typeface="Calibri"/>
                <a:ea typeface="Calibri"/>
                <a:cs typeface="Calibri"/>
                <a:sym typeface="Calibri"/>
              </a:rPr>
              <a:t>(Si el tiempo lo permite) El facilitador dice:</a:t>
            </a:r>
          </a:p>
          <a:p>
            <a:pPr lvl="0">
              <a:buSzPct val="25000"/>
            </a:pPr>
            <a:r>
              <a:rPr lang="x-none" sz="1400" i="1" dirty="0" smtClean="0">
                <a:solidFill>
                  <a:schemeClr val="dk1"/>
                </a:solidFill>
                <a:latin typeface="Calibri"/>
                <a:ea typeface="Calibri"/>
                <a:cs typeface="Calibri"/>
                <a:sym typeface="Calibri"/>
              </a:rPr>
              <a:t>Quiero que piensen acerca de todo lo que han aprendido y escriban una idea principal para un cuento sobre la contaminación del océano.  Escríbanla en la línea en la parte inferior de su hoja de papel donde dice, “Lo que aprendí…” [Muestre a los estudiantes usando la copia del maestro.]</a:t>
            </a:r>
          </a:p>
          <a:p>
            <a:pPr lvl="0">
              <a:buSzPct val="25000"/>
            </a:pPr>
            <a:endParaRPr lang="x-none" sz="1400" b="1" dirty="0" smtClean="0">
              <a:solidFill>
                <a:schemeClr val="dk1"/>
              </a:solidFill>
              <a:latin typeface="Calibri"/>
              <a:ea typeface="Calibri"/>
              <a:cs typeface="Calibri"/>
              <a:sym typeface="Calibri"/>
            </a:endParaRPr>
          </a:p>
          <a:p>
            <a:pPr lvl="0">
              <a:buSzPct val="25000"/>
            </a:pPr>
            <a:r>
              <a:rPr lang="x-none" sz="1400" b="1" dirty="0" smtClean="0">
                <a:solidFill>
                  <a:schemeClr val="dk1"/>
                </a:solidFill>
                <a:latin typeface="Calibri"/>
                <a:ea typeface="Calibri"/>
                <a:cs typeface="Calibri"/>
                <a:sym typeface="Calibri"/>
              </a:rPr>
              <a:t>El facilitador dice:</a:t>
            </a:r>
          </a:p>
          <a:p>
            <a:pPr lvl="0">
              <a:buSzPct val="25000"/>
            </a:pPr>
            <a:r>
              <a:rPr lang="es-MX" sz="1400" i="1" dirty="0"/>
              <a:t>En su  tarea de </a:t>
            </a:r>
            <a:r>
              <a:rPr lang="es-MX" sz="1400" i="1" dirty="0" smtClean="0"/>
              <a:t>rendimiento, ustedes aprenderán </a:t>
            </a:r>
            <a:r>
              <a:rPr lang="es-MX" sz="1400" i="1" dirty="0"/>
              <a:t>más </a:t>
            </a:r>
            <a:r>
              <a:rPr lang="es-MX" sz="1400" i="1" dirty="0" smtClean="0"/>
              <a:t>acerca de los tipos de contaminación del océano y a pensar en formas en que podemos ayudar. </a:t>
            </a:r>
            <a:r>
              <a:rPr lang="es-ES" sz="1400" i="1" dirty="0">
                <a:solidFill>
                  <a:schemeClr val="dk1"/>
                </a:solidFill>
                <a:ea typeface="Calibri"/>
                <a:cs typeface="Calibri"/>
                <a:sym typeface="Calibri"/>
              </a:rPr>
              <a:t>El trabajo en grupo que hicieron hoy debe ayudarles a prepararse para la investigación y el escrito que van a hacer en la Tarea de rendimiento. </a:t>
            </a:r>
            <a:endParaRPr lang="es-ES" sz="1400" i="1" dirty="0" smtClean="0">
              <a:solidFill>
                <a:schemeClr val="dk1"/>
              </a:solidFill>
              <a:ea typeface="Calibri"/>
              <a:cs typeface="Calibri"/>
              <a:sym typeface="Calibri"/>
            </a:endParaRPr>
          </a:p>
          <a:p>
            <a:pPr lvl="0">
              <a:buSzPct val="25000"/>
            </a:pPr>
            <a:endParaRPr lang="x-none" sz="1400" b="1" dirty="0" smtClean="0">
              <a:solidFill>
                <a:schemeClr val="dk1"/>
              </a:solidFill>
              <a:latin typeface="Calibri"/>
              <a:ea typeface="Calibri"/>
              <a:cs typeface="Calibri"/>
              <a:sym typeface="Calibri"/>
            </a:endParaRPr>
          </a:p>
          <a:p>
            <a:pPr lvl="0">
              <a:buSzPct val="25000"/>
            </a:pPr>
            <a:r>
              <a:rPr lang="es-ES" sz="1400" b="1" dirty="0">
                <a:solidFill>
                  <a:schemeClr val="dk1"/>
                </a:solidFill>
                <a:ea typeface="Calibri"/>
                <a:cs typeface="Calibri"/>
                <a:sym typeface="Calibri"/>
              </a:rPr>
              <a:t>Nota: El facilitador debe recoger las notas de los estudiantes de esta actividad.</a:t>
            </a:r>
          </a:p>
        </p:txBody>
      </p:sp>
      <p:sp>
        <p:nvSpPr>
          <p:cNvPr id="5" name="Rectangle 4"/>
          <p:cNvSpPr/>
          <p:nvPr/>
        </p:nvSpPr>
        <p:spPr>
          <a:xfrm>
            <a:off x="264426" y="191023"/>
            <a:ext cx="5367560" cy="430887"/>
          </a:xfrm>
          <a:prstGeom prst="rect">
            <a:avLst/>
          </a:prstGeom>
        </p:spPr>
        <p:txBody>
          <a:bodyPr wrap="none">
            <a:spAutoFit/>
          </a:bodyPr>
          <a:lstStyle/>
          <a:p>
            <a:pPr lvl="0"/>
            <a:r>
              <a:rPr lang="en-US" sz="2200" b="1" dirty="0" err="1">
                <a:solidFill>
                  <a:prstClr val="black"/>
                </a:solidFill>
                <a:ea typeface="Calibri"/>
                <a:cs typeface="Calibri"/>
                <a:sym typeface="Calibri"/>
              </a:rPr>
              <a:t>Título</a:t>
            </a:r>
            <a:r>
              <a:rPr lang="en-US" sz="2200" b="1" dirty="0">
                <a:solidFill>
                  <a:prstClr val="black"/>
                </a:solidFill>
                <a:ea typeface="Calibri"/>
                <a:cs typeface="Calibri"/>
                <a:sym typeface="Calibri"/>
              </a:rPr>
              <a:t>: </a:t>
            </a:r>
            <a:r>
              <a:rPr lang="x-none" i="1" dirty="0">
                <a:solidFill>
                  <a:prstClr val="black"/>
                </a:solidFill>
                <a:ea typeface="Calibri"/>
                <a:cs typeface="Calibri"/>
                <a:sym typeface="Calibri"/>
              </a:rPr>
              <a:t>Limpiando nuestros océanos</a:t>
            </a:r>
            <a:r>
              <a:rPr lang="en-US" sz="2200" b="1" dirty="0" smtClean="0">
                <a:solidFill>
                  <a:schemeClr val="dk1"/>
                </a:solidFill>
                <a:latin typeface="Calibri"/>
                <a:ea typeface="Calibri"/>
                <a:cs typeface="Calibri"/>
                <a:sym typeface="Calibri"/>
              </a:rPr>
              <a:t>(G5-Q3 </a:t>
            </a:r>
            <a:r>
              <a:rPr lang="en-US" sz="2200" b="1" dirty="0">
                <a:solidFill>
                  <a:schemeClr val="dk1"/>
                </a:solidFill>
                <a:latin typeface="Calibri"/>
                <a:ea typeface="Calibri"/>
                <a:cs typeface="Calibri"/>
                <a:sym typeface="Calibri"/>
              </a:rPr>
              <a:t>CFA)</a:t>
            </a:r>
          </a:p>
        </p:txBody>
      </p:sp>
      <p:sp>
        <p:nvSpPr>
          <p:cNvPr id="6" name="Slide Number Placeholder 2"/>
          <p:cNvSpPr>
            <a:spLocks noGrp="1"/>
          </p:cNvSpPr>
          <p:nvPr>
            <p:ph type="sldNum" sz="quarter" idx="12"/>
          </p:nvPr>
        </p:nvSpPr>
        <p:spPr>
          <a:xfrm>
            <a:off x="6557963" y="9522884"/>
            <a:ext cx="842010" cy="535517"/>
          </a:xfrm>
        </p:spPr>
        <p:txBody>
          <a:bodyPr/>
          <a:lstStyle/>
          <a:p>
            <a:r>
              <a:rPr lang="en-US" dirty="0" smtClean="0">
                <a:solidFill>
                  <a:prstClr val="black">
                    <a:tint val="75000"/>
                  </a:prstClr>
                </a:solidFill>
              </a:rPr>
              <a:t>6</a:t>
            </a:r>
            <a:endParaRPr lang="en-US" dirty="0">
              <a:solidFill>
                <a:prstClr val="black">
                  <a:tint val="75000"/>
                </a:prstClr>
              </a:solidFill>
            </a:endParaRPr>
          </a:p>
        </p:txBody>
      </p:sp>
    </p:spTree>
    <p:extLst>
      <p:ext uri="{BB962C8B-B14F-4D97-AF65-F5344CB8AC3E}">
        <p14:creationId xmlns:p14="http://schemas.microsoft.com/office/powerpoint/2010/main" val="1354038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p:nvPr/>
        </p:nvSpPr>
        <p:spPr>
          <a:xfrm>
            <a:off x="1941576" y="1270134"/>
            <a:ext cx="3771900" cy="406265"/>
          </a:xfrm>
          <a:prstGeom prst="rect">
            <a:avLst/>
          </a:prstGeom>
          <a:noFill/>
          <a:ln>
            <a:noFill/>
          </a:ln>
        </p:spPr>
        <p:txBody>
          <a:bodyPr lIns="100568" tIns="50270" rIns="100568" bIns="50270" anchor="t" anchorCtr="0">
            <a:noAutofit/>
          </a:bodyPr>
          <a:lstStyle/>
          <a:p>
            <a:pPr algn="ctr">
              <a:buSzPct val="25000"/>
            </a:pPr>
            <a:r>
              <a:rPr lang="en-US" sz="1980" dirty="0" err="1" smtClean="0">
                <a:solidFill>
                  <a:schemeClr val="dk1"/>
                </a:solidFill>
                <a:latin typeface="Calibri"/>
                <a:ea typeface="Calibri"/>
                <a:cs typeface="Calibri"/>
                <a:sym typeface="Calibri"/>
              </a:rPr>
              <a:t>Materiales</a:t>
            </a:r>
            <a:r>
              <a:rPr lang="en-US" sz="1980" dirty="0" smtClean="0">
                <a:solidFill>
                  <a:schemeClr val="dk1"/>
                </a:solidFill>
                <a:latin typeface="Calibri"/>
                <a:ea typeface="Calibri"/>
                <a:cs typeface="Calibri"/>
                <a:sym typeface="Calibri"/>
              </a:rPr>
              <a:t> </a:t>
            </a:r>
            <a:r>
              <a:rPr lang="en-US" sz="1980" dirty="0" err="1" smtClean="0">
                <a:solidFill>
                  <a:schemeClr val="dk1"/>
                </a:solidFill>
                <a:latin typeface="Calibri"/>
                <a:ea typeface="Calibri"/>
                <a:cs typeface="Calibri"/>
                <a:sym typeface="Calibri"/>
              </a:rPr>
              <a:t>complementarios</a:t>
            </a:r>
            <a:endParaRPr lang="en-US" sz="1980" dirty="0">
              <a:solidFill>
                <a:schemeClr val="dk1"/>
              </a:solidFill>
              <a:latin typeface="Calibri"/>
              <a:ea typeface="Calibri"/>
              <a:cs typeface="Calibri"/>
              <a:sym typeface="Calibri"/>
            </a:endParaRPr>
          </a:p>
        </p:txBody>
      </p:sp>
      <p:sp>
        <p:nvSpPr>
          <p:cNvPr id="3" name="Rectangle 2"/>
          <p:cNvSpPr/>
          <p:nvPr/>
        </p:nvSpPr>
        <p:spPr>
          <a:xfrm>
            <a:off x="258465" y="149240"/>
            <a:ext cx="5425268" cy="430887"/>
          </a:xfrm>
          <a:prstGeom prst="rect">
            <a:avLst/>
          </a:prstGeom>
        </p:spPr>
        <p:txBody>
          <a:bodyPr wrap="none">
            <a:spAutoFit/>
          </a:bodyPr>
          <a:lstStyle/>
          <a:p>
            <a:pPr lvl="0"/>
            <a:r>
              <a:rPr lang="en-US" sz="2200" b="1" dirty="0" err="1" smtClean="0">
                <a:solidFill>
                  <a:schemeClr val="dk1"/>
                </a:solidFill>
                <a:latin typeface="Calibri"/>
                <a:ea typeface="Calibri"/>
                <a:cs typeface="Calibri"/>
                <a:sym typeface="Calibri"/>
              </a:rPr>
              <a:t>Título</a:t>
            </a:r>
            <a:r>
              <a:rPr lang="en-US" sz="2200" b="1" dirty="0" smtClean="0">
                <a:solidFill>
                  <a:schemeClr val="dk1"/>
                </a:solidFill>
                <a:latin typeface="Calibri"/>
                <a:ea typeface="Calibri"/>
                <a:cs typeface="Calibri"/>
                <a:sym typeface="Calibri"/>
              </a:rPr>
              <a:t>: </a:t>
            </a:r>
            <a:r>
              <a:rPr lang="x-none" i="1" dirty="0" smtClean="0">
                <a:solidFill>
                  <a:prstClr val="black"/>
                </a:solidFill>
                <a:ea typeface="Calibri"/>
                <a:cs typeface="Calibri"/>
                <a:sym typeface="Calibri"/>
              </a:rPr>
              <a:t>Limpiando </a:t>
            </a:r>
            <a:r>
              <a:rPr lang="x-none" i="1" dirty="0">
                <a:solidFill>
                  <a:prstClr val="black"/>
                </a:solidFill>
                <a:ea typeface="Calibri"/>
                <a:cs typeface="Calibri"/>
                <a:sym typeface="Calibri"/>
              </a:rPr>
              <a:t>nuestros océanos </a:t>
            </a:r>
            <a:r>
              <a:rPr lang="en-US" sz="2200" b="1" dirty="0" smtClean="0">
                <a:solidFill>
                  <a:schemeClr val="dk1"/>
                </a:solidFill>
                <a:latin typeface="Calibri"/>
                <a:ea typeface="Calibri"/>
                <a:cs typeface="Calibri"/>
                <a:sym typeface="Calibri"/>
              </a:rPr>
              <a:t>(</a:t>
            </a:r>
            <a:r>
              <a:rPr lang="en-US" sz="2200" b="1" dirty="0">
                <a:solidFill>
                  <a:schemeClr val="dk1"/>
                </a:solidFill>
                <a:latin typeface="Calibri"/>
                <a:ea typeface="Calibri"/>
                <a:cs typeface="Calibri"/>
                <a:sym typeface="Calibri"/>
              </a:rPr>
              <a:t>G5-Q3 CFA)</a:t>
            </a:r>
          </a:p>
        </p:txBody>
      </p:sp>
      <p:graphicFrame>
        <p:nvGraphicFramePr>
          <p:cNvPr id="2" name="Table 1"/>
          <p:cNvGraphicFramePr>
            <a:graphicFrameLocks noGrp="1"/>
          </p:cNvGraphicFramePr>
          <p:nvPr>
            <p:extLst>
              <p:ext uri="{D42A27DB-BD31-4B8C-83A1-F6EECF244321}">
                <p14:modId xmlns:p14="http://schemas.microsoft.com/office/powerpoint/2010/main" val="4004435209"/>
              </p:ext>
            </p:extLst>
          </p:nvPr>
        </p:nvGraphicFramePr>
        <p:xfrm>
          <a:off x="762000" y="3276600"/>
          <a:ext cx="6248400" cy="1600200"/>
        </p:xfrm>
        <a:graphic>
          <a:graphicData uri="http://schemas.openxmlformats.org/drawingml/2006/table">
            <a:tbl>
              <a:tblPr firstRow="1" bandRow="1">
                <a:tableStyleId>{5C22544A-7EE6-4342-B048-85BDC9FD1C3A}</a:tableStyleId>
              </a:tblPr>
              <a:tblGrid>
                <a:gridCol w="3124200"/>
                <a:gridCol w="3124200"/>
              </a:tblGrid>
              <a:tr h="1600200">
                <a:tc>
                  <a:txBody>
                    <a:bodyPr/>
                    <a:lstStyle/>
                    <a:p>
                      <a:pPr algn="ctr"/>
                      <a:r>
                        <a:rPr lang="en-US" sz="5400" dirty="0" smtClean="0">
                          <a:solidFill>
                            <a:schemeClr val="tx1"/>
                          </a:solidFill>
                        </a:rPr>
                        <a:t>Lo </a:t>
                      </a:r>
                      <a:r>
                        <a:rPr lang="en-US" sz="5400" dirty="0" err="1" smtClean="0">
                          <a:solidFill>
                            <a:schemeClr val="tx1"/>
                          </a:solidFill>
                        </a:rPr>
                        <a:t>sé</a:t>
                      </a:r>
                      <a:endParaRPr lang="en-US" sz="5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5400" dirty="0" err="1" smtClean="0">
                          <a:solidFill>
                            <a:schemeClr val="tx1"/>
                          </a:solidFill>
                        </a:rPr>
                        <a:t>Aprendí</a:t>
                      </a:r>
                      <a:endParaRPr lang="en-US" sz="5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2"/>
          <p:cNvSpPr>
            <a:spLocks noGrp="1"/>
          </p:cNvSpPr>
          <p:nvPr>
            <p:ph type="sldNum" sz="quarter" idx="12"/>
          </p:nvPr>
        </p:nvSpPr>
        <p:spPr>
          <a:xfrm>
            <a:off x="6557963" y="9522884"/>
            <a:ext cx="842010" cy="535517"/>
          </a:xfrm>
        </p:spPr>
        <p:txBody>
          <a:bodyPr/>
          <a:lstStyle/>
          <a:p>
            <a:r>
              <a:rPr lang="en-US" dirty="0" smtClean="0">
                <a:solidFill>
                  <a:prstClr val="black">
                    <a:tint val="75000"/>
                  </a:prstClr>
                </a:solidFill>
              </a:rPr>
              <a:t>7</a:t>
            </a:r>
            <a:endParaRPr lang="en-US" dirty="0">
              <a:solidFill>
                <a:prstClr val="black">
                  <a:tint val="75000"/>
                </a:prstClr>
              </a:solidFill>
            </a:endParaRPr>
          </a:p>
        </p:txBody>
      </p:sp>
    </p:spTree>
    <p:extLst>
      <p:ext uri="{BB962C8B-B14F-4D97-AF65-F5344CB8AC3E}">
        <p14:creationId xmlns:p14="http://schemas.microsoft.com/office/powerpoint/2010/main" val="242178393"/>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16200000">
            <a:off x="-964494" y="1397704"/>
            <a:ext cx="9777593" cy="7239001"/>
          </a:xfrm>
          <a:prstGeom prst="rect">
            <a:avLst/>
          </a:prstGeom>
        </p:spPr>
      </p:pic>
      <p:sp>
        <p:nvSpPr>
          <p:cNvPr id="3" name="Slide Number Placeholder 2"/>
          <p:cNvSpPr>
            <a:spLocks noGrp="1"/>
          </p:cNvSpPr>
          <p:nvPr>
            <p:ph type="sldNum" sz="quarter" idx="12"/>
          </p:nvPr>
        </p:nvSpPr>
        <p:spPr>
          <a:xfrm>
            <a:off x="6557963" y="9522884"/>
            <a:ext cx="842010" cy="535517"/>
          </a:xfrm>
        </p:spPr>
        <p:txBody>
          <a:bodyPr/>
          <a:lstStyle/>
          <a:p>
            <a:r>
              <a:rPr lang="en-US" dirty="0">
                <a:solidFill>
                  <a:prstClr val="black">
                    <a:tint val="75000"/>
                  </a:prstClr>
                </a:solidFill>
              </a:rPr>
              <a:t>8</a:t>
            </a:r>
          </a:p>
        </p:txBody>
      </p:sp>
    </p:spTree>
    <p:extLst>
      <p:ext uri="{BB962C8B-B14F-4D97-AF65-F5344CB8AC3E}">
        <p14:creationId xmlns:p14="http://schemas.microsoft.com/office/powerpoint/2010/main" val="3311871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5664343" y="9522883"/>
            <a:ext cx="1813560" cy="535517"/>
          </a:xfrm>
        </p:spPr>
        <p:txBody>
          <a:bodyPr/>
          <a:lstStyle/>
          <a:p>
            <a:fld id="{F177B04D-AEB5-43ED-B9BA-B3D1EC9C9067}" type="slidenum">
              <a:rPr lang="en-US" smtClean="0"/>
              <a:pPr/>
              <a:t>9</a:t>
            </a:fld>
            <a:endParaRPr lang="en-US" dirty="0"/>
          </a:p>
        </p:txBody>
      </p:sp>
      <p:sp>
        <p:nvSpPr>
          <p:cNvPr id="3" name="TextBox 2"/>
          <p:cNvSpPr txBox="1"/>
          <p:nvPr/>
        </p:nvSpPr>
        <p:spPr>
          <a:xfrm>
            <a:off x="354961" y="370968"/>
            <a:ext cx="6979834" cy="8253665"/>
          </a:xfrm>
          <a:prstGeom prst="rect">
            <a:avLst/>
          </a:prstGeom>
          <a:noFill/>
        </p:spPr>
        <p:txBody>
          <a:bodyPr wrap="square" lIns="94546" tIns="47273" rIns="94546" bIns="47273" rtlCol="0">
            <a:spAutoFit/>
          </a:bodyPr>
          <a:lstStyle/>
          <a:p>
            <a:pPr algn="ctr"/>
            <a:r>
              <a:rPr lang="x-none" sz="1484" b="1" dirty="0"/>
              <a:t>Determinando textos a nivel de grado</a:t>
            </a:r>
          </a:p>
          <a:p>
            <a:pPr algn="ctr"/>
            <a:endParaRPr lang="x-none" sz="789" b="1" dirty="0"/>
          </a:p>
          <a:p>
            <a:r>
              <a:rPr lang="x-none" sz="1484" dirty="0"/>
              <a:t>El nivel de grado de un texto </a:t>
            </a:r>
            <a:r>
              <a:rPr lang="x-none" sz="1484" dirty="0" smtClean="0"/>
              <a:t>se </a:t>
            </a:r>
            <a:r>
              <a:rPr lang="x-none" sz="1484" dirty="0"/>
              <a:t>determina utilizando una combinación tanto de las nuevas escalas cuantitativas como de las medidas cualitativas de los CCSS.</a:t>
            </a:r>
          </a:p>
          <a:p>
            <a:endParaRPr lang="x-none" sz="1484" dirty="0"/>
          </a:p>
          <a:p>
            <a:r>
              <a:rPr lang="x-none" sz="1484" b="1" dirty="0"/>
              <a:t>Ejemplo</a:t>
            </a:r>
            <a:r>
              <a:rPr lang="x-none" sz="1484" dirty="0"/>
              <a:t>:  Si el grado equivalente de un texto es </a:t>
            </a:r>
            <a:r>
              <a:rPr lang="x-none" sz="1763" b="1" dirty="0">
                <a:solidFill>
                  <a:srgbClr val="0070C0"/>
                </a:solidFill>
              </a:rPr>
              <a:t>6.8</a:t>
            </a:r>
            <a:r>
              <a:rPr lang="x-none" sz="1484" dirty="0"/>
              <a:t> y tiene una medida </a:t>
            </a:r>
            <a:r>
              <a:rPr lang="x-none" sz="1484" i="1" dirty="0"/>
              <a:t>lexile</a:t>
            </a:r>
            <a:r>
              <a:rPr lang="x-none" sz="1484" dirty="0"/>
              <a:t> de </a:t>
            </a:r>
            <a:r>
              <a:rPr lang="x-none" sz="1763" b="1" dirty="0">
                <a:solidFill>
                  <a:srgbClr val="0070C0"/>
                </a:solidFill>
              </a:rPr>
              <a:t>970</a:t>
            </a:r>
            <a:r>
              <a:rPr lang="x-none" sz="1484" dirty="0"/>
              <a:t>, los datos cuantitativos muestran que la ubicación debe </a:t>
            </a:r>
            <a:r>
              <a:rPr lang="x-none" sz="1484" dirty="0" smtClean="0"/>
              <a:t>ser </a:t>
            </a:r>
            <a:r>
              <a:rPr lang="x-none" sz="1484" b="1" dirty="0"/>
              <a:t>entre los grados  4 y 8.</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b="1" dirty="0"/>
              <a:t>Cuatro medidas cualitativas</a:t>
            </a:r>
            <a:r>
              <a:rPr lang="x-none" sz="1484" dirty="0"/>
              <a:t> pueden </a:t>
            </a:r>
            <a:r>
              <a:rPr lang="x-none" sz="1484" dirty="0" smtClean="0"/>
              <a:t>examinarse </a:t>
            </a:r>
            <a:r>
              <a:rPr lang="x-none" sz="1484" dirty="0"/>
              <a:t>desde la banda inferior de 4</a:t>
            </a:r>
            <a:r>
              <a:rPr lang="x-none" sz="1484" baseline="30000" dirty="0"/>
              <a:t>to</a:t>
            </a:r>
            <a:r>
              <a:rPr lang="x-none" sz="1484" dirty="0"/>
              <a:t> grado  hasta la banda superior de 8</a:t>
            </a:r>
            <a:r>
              <a:rPr lang="x-none" sz="1484" baseline="30000" dirty="0"/>
              <a:t>vo</a:t>
            </a:r>
            <a:r>
              <a:rPr lang="x-none" sz="1484" dirty="0"/>
              <a:t> grado para determinar la legibilidad a nivel de grado.</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dirty="0"/>
              <a:t>La combinación de la escala </a:t>
            </a:r>
            <a:r>
              <a:rPr lang="x-none" sz="1484" b="1" dirty="0"/>
              <a:t>cuantitativa</a:t>
            </a:r>
            <a:r>
              <a:rPr lang="x-none" sz="1484" dirty="0"/>
              <a:t> y las medidas </a:t>
            </a:r>
            <a:r>
              <a:rPr lang="x-none" sz="1484" b="1" dirty="0"/>
              <a:t>cualitativas</a:t>
            </a:r>
            <a:r>
              <a:rPr lang="x-none" sz="1484" dirty="0"/>
              <a:t>, para este texto en particular, muestra que el mejor nivel de legibilidad para este texto </a:t>
            </a:r>
            <a:r>
              <a:rPr lang="x-none" sz="1484" dirty="0" smtClean="0"/>
              <a:t>sería </a:t>
            </a:r>
            <a:r>
              <a:rPr lang="x-none" sz="1484" dirty="0"/>
              <a:t>6</a:t>
            </a:r>
            <a:r>
              <a:rPr lang="x-none" sz="1484" baseline="30000" dirty="0"/>
              <a:t>to </a:t>
            </a:r>
            <a:r>
              <a:rPr lang="x-none" sz="1484" dirty="0"/>
              <a:t>grado.</a:t>
            </a:r>
          </a:p>
          <a:p>
            <a:endParaRPr lang="x-none" sz="1484" dirty="0"/>
          </a:p>
        </p:txBody>
      </p:sp>
      <p:graphicFrame>
        <p:nvGraphicFramePr>
          <p:cNvPr id="10" name="Table 9"/>
          <p:cNvGraphicFramePr>
            <a:graphicFrameLocks noGrp="1"/>
          </p:cNvGraphicFramePr>
          <p:nvPr>
            <p:extLst/>
          </p:nvPr>
        </p:nvGraphicFramePr>
        <p:xfrm>
          <a:off x="580359" y="1980280"/>
          <a:ext cx="5930479" cy="1883036"/>
        </p:xfrm>
        <a:graphic>
          <a:graphicData uri="http://schemas.openxmlformats.org/drawingml/2006/table">
            <a:tbl>
              <a:tblPr/>
              <a:tblGrid>
                <a:gridCol w="2095035"/>
                <a:gridCol w="1917388"/>
                <a:gridCol w="1918056"/>
              </a:tblGrid>
              <a:tr h="473837">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7526">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748">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81970">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19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64">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099811" y="2755452"/>
            <a:ext cx="3205665" cy="544492"/>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graphicFrame>
        <p:nvGraphicFramePr>
          <p:cNvPr id="14" name="Table 13"/>
          <p:cNvGraphicFramePr>
            <a:graphicFrameLocks noGrp="1"/>
          </p:cNvGraphicFramePr>
          <p:nvPr>
            <p:extLst/>
          </p:nvPr>
        </p:nvGraphicFramePr>
        <p:xfrm>
          <a:off x="304871" y="4591927"/>
          <a:ext cx="6812038" cy="3072453"/>
        </p:xfrm>
        <a:graphic>
          <a:graphicData uri="http://schemas.openxmlformats.org/drawingml/2006/table">
            <a:tbl>
              <a:tblPr firstRow="1" bandRow="1">
                <a:tableStyleId>{5940675A-B579-460E-94D1-54222C63F5DA}</a:tableStyleId>
              </a:tblPr>
              <a:tblGrid>
                <a:gridCol w="1362408"/>
                <a:gridCol w="1430764"/>
                <a:gridCol w="1374193"/>
                <a:gridCol w="1041841"/>
                <a:gridCol w="851505"/>
                <a:gridCol w="751327"/>
              </a:tblGrid>
              <a:tr h="311139">
                <a:tc rowSpan="2">
                  <a:txBody>
                    <a:bodyPr/>
                    <a:lstStyle/>
                    <a:p>
                      <a:pPr algn="ctr"/>
                      <a:endParaRPr lang="x-none" sz="900" noProof="0" dirty="0" smtClean="0">
                        <a:solidFill>
                          <a:srgbClr val="002060"/>
                        </a:solidFill>
                      </a:endParaRPr>
                    </a:p>
                    <a:p>
                      <a:pPr algn="ctr"/>
                      <a:r>
                        <a:rPr lang="x-none" sz="900" b="1" u="sng" noProof="0" dirty="0" smtClean="0">
                          <a:solidFill>
                            <a:srgbClr val="002060"/>
                          </a:solidFill>
                          <a:effectLst>
                            <a:outerShdw blurRad="38100" dist="38100" dir="2700000" algn="tl">
                              <a:srgbClr val="000000">
                                <a:alpha val="43137"/>
                              </a:srgbClr>
                            </a:outerShdw>
                          </a:effectLst>
                        </a:rPr>
                        <a:t>4 factores cualitativos</a:t>
                      </a:r>
                      <a:endParaRPr lang="x-none" sz="900" b="1" u="sng" noProof="0" dirty="0">
                        <a:solidFill>
                          <a:srgbClr val="002060"/>
                        </a:solidFill>
                        <a:effectLst>
                          <a:outerShdw blurRad="38100" dist="38100" dir="2700000" algn="tl">
                            <a:srgbClr val="000000">
                              <a:alpha val="43137"/>
                            </a:srgbClr>
                          </a:outerShdw>
                        </a:effectLst>
                      </a:endParaRPr>
                    </a:p>
                  </a:txBody>
                  <a:tcPr marL="96170" marR="96170" marT="46671" marB="46671" anchor="ctr"/>
                </a:tc>
                <a:tc gridSpan="5">
                  <a:txBody>
                    <a:bodyPr/>
                    <a:lstStyle/>
                    <a:p>
                      <a:pPr algn="ctr"/>
                      <a:r>
                        <a:rPr lang="x-none" sz="1400" b="1" noProof="0" dirty="0" smtClean="0">
                          <a:solidFill>
                            <a:srgbClr val="002060"/>
                          </a:solidFill>
                        </a:rPr>
                        <a:t>Clasifica el texto desde más</a:t>
                      </a:r>
                      <a:r>
                        <a:rPr lang="x-none" sz="1400" b="1" baseline="0" noProof="0" dirty="0" smtClean="0">
                          <a:solidFill>
                            <a:srgbClr val="002060"/>
                          </a:solidFill>
                        </a:rPr>
                        <a:t> fácil hasta más difícil, </a:t>
                      </a:r>
                      <a:r>
                        <a:rPr lang="x-none" sz="1400" b="1" u="sng" baseline="0" noProof="0" dirty="0" smtClean="0">
                          <a:solidFill>
                            <a:srgbClr val="002060"/>
                          </a:solidFill>
                        </a:rPr>
                        <a:t>entre las bandas</a:t>
                      </a:r>
                      <a:r>
                        <a:rPr lang="x-none" sz="1400" b="1" baseline="0" noProof="0" dirty="0" smtClean="0">
                          <a:solidFill>
                            <a:srgbClr val="002060"/>
                          </a:solidFill>
                        </a:rPr>
                        <a:t>.</a:t>
                      </a:r>
                      <a:endParaRPr lang="x-none" sz="1400" b="1"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4404">
                <a:tc vMerge="1">
                  <a:txBody>
                    <a:bodyPr/>
                    <a:lstStyle/>
                    <a:p>
                      <a:endParaRPr lang="en-US" sz="1400" dirty="0"/>
                    </a:p>
                  </a:txBody>
                  <a:tcPr/>
                </a:tc>
                <a:tc>
                  <a:txBody>
                    <a:bodyPr/>
                    <a:lstStyle/>
                    <a:p>
                      <a:pPr algn="ctr"/>
                      <a:r>
                        <a:rPr lang="x-none" sz="900" b="1" noProof="0" dirty="0" smtClean="0">
                          <a:solidFill>
                            <a:srgbClr val="002060"/>
                          </a:solidFill>
                        </a:rPr>
                        <a:t>Principio del grado inferior  (banda)</a:t>
                      </a:r>
                      <a:endParaRPr lang="x-none" sz="900" b="1" noProof="0" dirty="0">
                        <a:solidFill>
                          <a:srgbClr val="002060"/>
                        </a:solidFill>
                      </a:endParaRPr>
                    </a:p>
                  </a:txBody>
                  <a:tcPr marL="96170" marR="96170" marT="46671" marB="46671" anchor="ctr">
                    <a:solidFill>
                      <a:schemeClr val="bg1">
                        <a:lumMod val="95000"/>
                      </a:schemeClr>
                    </a:solidFill>
                  </a:tcPr>
                </a:tc>
                <a:tc>
                  <a:txBody>
                    <a:bodyPr/>
                    <a:lstStyle/>
                    <a:p>
                      <a:pPr algn="ctr"/>
                      <a:r>
                        <a:rPr lang="x-none" sz="900" b="1" noProof="0" dirty="0" smtClean="0">
                          <a:solidFill>
                            <a:srgbClr val="002060"/>
                          </a:solidFill>
                        </a:rPr>
                        <a:t>Fin del grado inferior (banda) </a:t>
                      </a:r>
                      <a:endParaRPr lang="x-none" sz="900" b="1" noProof="0" dirty="0">
                        <a:solidFill>
                          <a:srgbClr val="002060"/>
                        </a:solidFill>
                      </a:endParaRPr>
                    </a:p>
                  </a:txBody>
                  <a:tcPr marL="96170" marR="96170" marT="46671" marB="46671" anchor="ctr">
                    <a:solidFill>
                      <a:schemeClr val="bg1">
                        <a:lumMod val="85000"/>
                      </a:schemeClr>
                    </a:solidFill>
                  </a:tcPr>
                </a:tc>
                <a:tc>
                  <a:txBody>
                    <a:bodyPr/>
                    <a:lstStyle/>
                    <a:p>
                      <a:pPr algn="ctr"/>
                      <a:r>
                        <a:rPr lang="x-none" sz="900" b="1" noProof="0" dirty="0" smtClean="0">
                          <a:solidFill>
                            <a:srgbClr val="002060"/>
                          </a:solidFill>
                        </a:rPr>
                        <a:t>Principio de un grado</a:t>
                      </a:r>
                      <a:r>
                        <a:rPr lang="x-none" sz="900" b="1" baseline="0" noProof="0" dirty="0" smtClean="0">
                          <a:solidFill>
                            <a:srgbClr val="002060"/>
                          </a:solidFill>
                        </a:rPr>
                        <a:t> </a:t>
                      </a:r>
                      <a:r>
                        <a:rPr lang="x-none" sz="900" b="1" noProof="0" dirty="0" smtClean="0">
                          <a:solidFill>
                            <a:srgbClr val="002060"/>
                          </a:solidFill>
                        </a:rPr>
                        <a:t>más alto (banda) hasta la mitad </a:t>
                      </a:r>
                      <a:endParaRPr lang="x-none" sz="900" b="1" noProof="0" dirty="0">
                        <a:solidFill>
                          <a:srgbClr val="002060"/>
                        </a:solidFill>
                      </a:endParaRPr>
                    </a:p>
                  </a:txBody>
                  <a:tcPr marL="96170" marR="96170" marT="46671" marB="46671" anchor="ctr">
                    <a:solidFill>
                      <a:schemeClr val="accent1">
                        <a:lumMod val="20000"/>
                        <a:lumOff val="80000"/>
                      </a:schemeClr>
                    </a:solidFill>
                  </a:tcPr>
                </a:tc>
                <a:tc>
                  <a:txBody>
                    <a:bodyPr/>
                    <a:lstStyle/>
                    <a:p>
                      <a:pPr algn="ctr"/>
                      <a:r>
                        <a:rPr lang="x-none" sz="900" b="1" noProof="0" dirty="0" smtClean="0">
                          <a:solidFill>
                            <a:srgbClr val="002060"/>
                          </a:solidFill>
                        </a:rPr>
                        <a:t>Fin de un   grado (banda) más alto</a:t>
                      </a:r>
                      <a:endParaRPr lang="x-none" sz="900" b="1" noProof="0" dirty="0">
                        <a:solidFill>
                          <a:srgbClr val="002060"/>
                        </a:solidFill>
                      </a:endParaRPr>
                    </a:p>
                  </a:txBody>
                  <a:tcPr marL="96170" marR="96170" marT="46671" marB="46671" anchor="ctr">
                    <a:solidFill>
                      <a:schemeClr val="accent1">
                        <a:lumMod val="40000"/>
                        <a:lumOff val="60000"/>
                      </a:schemeClr>
                    </a:solidFill>
                  </a:tcPr>
                </a:tc>
                <a:tc>
                  <a:txBody>
                    <a:bodyPr/>
                    <a:lstStyle/>
                    <a:p>
                      <a:pPr algn="ctr"/>
                      <a:r>
                        <a:rPr lang="x-none" sz="900" b="1" noProof="0" dirty="0" smtClean="0">
                          <a:solidFill>
                            <a:srgbClr val="002060"/>
                          </a:solidFill>
                        </a:rPr>
                        <a:t>No es adecuado</a:t>
                      </a:r>
                      <a:r>
                        <a:rPr lang="x-none" sz="900" b="1" baseline="0" noProof="0" dirty="0" smtClean="0">
                          <a:solidFill>
                            <a:srgbClr val="002060"/>
                          </a:solidFill>
                        </a:rPr>
                        <a:t> para banda</a:t>
                      </a:r>
                      <a:endParaRPr lang="x-none" sz="900" b="1" noProof="0" dirty="0">
                        <a:solidFill>
                          <a:srgbClr val="002060"/>
                        </a:solidFill>
                      </a:endParaRPr>
                    </a:p>
                  </a:txBody>
                  <a:tcPr marL="96170" marR="96170" marT="46671" marB="46671" anchor="ctr">
                    <a:solidFill>
                      <a:schemeClr val="accent6">
                        <a:lumMod val="20000"/>
                        <a:lumOff val="80000"/>
                      </a:schemeClr>
                    </a:solidFill>
                  </a:tcPr>
                </a:tc>
              </a:tr>
              <a:tr h="412657">
                <a:tc>
                  <a:txBody>
                    <a:bodyPr/>
                    <a:lstStyle/>
                    <a:p>
                      <a:r>
                        <a:rPr lang="x-none" sz="900" noProof="0" dirty="0" smtClean="0">
                          <a:solidFill>
                            <a:srgbClr val="002060"/>
                          </a:solidFill>
                        </a:rPr>
                        <a:t>Propósito/significado</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Estructura</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Claridad del lenguaje</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Lenguaje </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Ubicación general</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37758" y="5705397"/>
            <a:ext cx="4808497" cy="1792578"/>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sp>
        <p:nvSpPr>
          <p:cNvPr id="28" name="Rectangle 27"/>
          <p:cNvSpPr/>
          <p:nvPr/>
        </p:nvSpPr>
        <p:spPr>
          <a:xfrm>
            <a:off x="189452" y="8717497"/>
            <a:ext cx="6705600" cy="414857"/>
          </a:xfrm>
          <a:prstGeom prst="rect">
            <a:avLst/>
          </a:prstGeom>
        </p:spPr>
        <p:txBody>
          <a:bodyPr wrap="square">
            <a:spAutoFit/>
          </a:bodyPr>
          <a:lstStyle/>
          <a:p>
            <a:pPr algn="ctr"/>
            <a:r>
              <a:rPr lang="x-none" sz="1048" b="1" dirty="0">
                <a:solidFill>
                  <a:schemeClr val="tx2"/>
                </a:solidFill>
              </a:rPr>
              <a:t>Para ver más detalles sobre cada una de las medidas cualitativas, favor de ir a la diapositiva 6 de:</a:t>
            </a:r>
          </a:p>
          <a:p>
            <a:pPr algn="ctr"/>
            <a:r>
              <a:rPr lang="x-none" sz="1048" dirty="0"/>
              <a:t> </a:t>
            </a:r>
            <a:r>
              <a:rPr lang="x-none" sz="1048" b="1" dirty="0">
                <a:solidFill>
                  <a:srgbClr val="002060"/>
                </a:solidFill>
                <a:hlinkClick r:id="rId2"/>
              </a:rPr>
              <a:t>http</a:t>
            </a:r>
            <a:r>
              <a:rPr lang="x-none" sz="1048" b="1">
                <a:solidFill>
                  <a:srgbClr val="002060"/>
                </a:solidFill>
                <a:hlinkClick r:id="rId2"/>
              </a:rPr>
              <a:t>://</a:t>
            </a:r>
            <a:r>
              <a:rPr lang="x-none" sz="1048" b="1" smtClean="0">
                <a:solidFill>
                  <a:srgbClr val="002060"/>
                </a:solidFill>
                <a:hlinkClick r:id="rId2"/>
              </a:rPr>
              <a:t>www.corestandards.org/assets/Appendix_A.pdf</a:t>
            </a:r>
            <a:endParaRPr lang="x-none" sz="1048" dirty="0"/>
          </a:p>
        </p:txBody>
      </p:sp>
    </p:spTree>
    <p:extLst>
      <p:ext uri="{BB962C8B-B14F-4D97-AF65-F5344CB8AC3E}">
        <p14:creationId xmlns:p14="http://schemas.microsoft.com/office/powerpoint/2010/main" val="67223021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13123</TotalTime>
  <Words>15281</Words>
  <Application>Microsoft Office PowerPoint</Application>
  <PresentationFormat>Custom</PresentationFormat>
  <Paragraphs>1527</Paragraphs>
  <Slides>42</Slides>
  <Notes>6</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1062</cp:revision>
  <cp:lastPrinted>2016-04-01T00:34:23Z</cp:lastPrinted>
  <dcterms:created xsi:type="dcterms:W3CDTF">2013-06-13T16:49:22Z</dcterms:created>
  <dcterms:modified xsi:type="dcterms:W3CDTF">2016-04-05T16:33:12Z</dcterms:modified>
</cp:coreProperties>
</file>